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3" r:id="rId1"/>
    <p:sldMasterId id="2147484105" r:id="rId2"/>
  </p:sldMasterIdLst>
  <p:notesMasterIdLst>
    <p:notesMasterId r:id="rId31"/>
  </p:notesMasterIdLst>
  <p:sldIdLst>
    <p:sldId id="281" r:id="rId3"/>
    <p:sldId id="303" r:id="rId4"/>
    <p:sldId id="304" r:id="rId5"/>
    <p:sldId id="305" r:id="rId6"/>
    <p:sldId id="282" r:id="rId7"/>
    <p:sldId id="283" r:id="rId8"/>
    <p:sldId id="284" r:id="rId9"/>
    <p:sldId id="285" r:id="rId10"/>
    <p:sldId id="286" r:id="rId11"/>
    <p:sldId id="287" r:id="rId12"/>
    <p:sldId id="288" r:id="rId13"/>
    <p:sldId id="289" r:id="rId14"/>
    <p:sldId id="306" r:id="rId15"/>
    <p:sldId id="290" r:id="rId16"/>
    <p:sldId id="291" r:id="rId17"/>
    <p:sldId id="263" r:id="rId18"/>
    <p:sldId id="265" r:id="rId19"/>
    <p:sldId id="269" r:id="rId20"/>
    <p:sldId id="266" r:id="rId21"/>
    <p:sldId id="280" r:id="rId22"/>
    <p:sldId id="262" r:id="rId23"/>
    <p:sldId id="268" r:id="rId24"/>
    <p:sldId id="270" r:id="rId25"/>
    <p:sldId id="267" r:id="rId26"/>
    <p:sldId id="273" r:id="rId27"/>
    <p:sldId id="278" r:id="rId28"/>
    <p:sldId id="272" r:id="rId29"/>
    <p:sldId id="271" r:id="rId30"/>
  </p:sldIdLst>
  <p:sldSz cx="12192000" cy="9144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71" autoAdjust="0"/>
    <p:restoredTop sz="94660"/>
  </p:normalViewPr>
  <p:slideViewPr>
    <p:cSldViewPr snapToGrid="0">
      <p:cViewPr varScale="1">
        <p:scale>
          <a:sx n="89" d="100"/>
          <a:sy n="89" d="100"/>
        </p:scale>
        <p:origin x="1416"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s-ES" dirty="0"/>
              <a:t>Observaciones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s-E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explosion val="16"/>
          <c:dPt>
            <c:idx val="0"/>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extLst xmlns:c16r2="http://schemas.microsoft.com/office/drawing/2015/06/chart">
              <c:ext xmlns:c16="http://schemas.microsoft.com/office/drawing/2014/chart" uri="{C3380CC4-5D6E-409C-BE32-E72D297353CC}">
                <c16:uniqueId val="{00000001-BA16-8C49-8A82-41404E77F158}"/>
              </c:ext>
            </c:extLst>
          </c:dPt>
          <c:dPt>
            <c:idx val="1"/>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extLst xmlns:c16r2="http://schemas.microsoft.com/office/drawing/2015/06/chart">
              <c:ext xmlns:c16="http://schemas.microsoft.com/office/drawing/2014/chart" uri="{C3380CC4-5D6E-409C-BE32-E72D297353CC}">
                <c16:uniqueId val="{00000003-BA16-8C49-8A82-41404E77F158}"/>
              </c:ext>
            </c:extLst>
          </c:dPt>
          <c:dPt>
            <c:idx val="2"/>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extLst xmlns:c16r2="http://schemas.microsoft.com/office/drawing/2015/06/chart">
              <c:ext xmlns:c16="http://schemas.microsoft.com/office/drawing/2014/chart" uri="{C3380CC4-5D6E-409C-BE32-E72D297353CC}">
                <c16:uniqueId val="{00000005-BA16-8C49-8A82-41404E77F158}"/>
              </c:ext>
            </c:extLst>
          </c:dPt>
          <c:dPt>
            <c:idx val="3"/>
            <c:bubble3D val="0"/>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a:sp3d/>
            </c:spPr>
            <c:extLst xmlns:c16r2="http://schemas.microsoft.com/office/drawing/2015/06/chart">
              <c:ext xmlns:c16="http://schemas.microsoft.com/office/drawing/2014/chart" uri="{C3380CC4-5D6E-409C-BE32-E72D297353CC}">
                <c16:uniqueId val="{00000007-BA16-8C49-8A82-41404E77F158}"/>
              </c:ext>
            </c:extLst>
          </c:dPt>
          <c:dLbls>
            <c:dLbl>
              <c:idx val="0"/>
              <c:tx>
                <c:rich>
                  <a:bodyPr/>
                  <a:lstStyle/>
                  <a:p>
                    <a:fld id="{0FCDCC86-767D-45CA-9B9C-BB93D5D2CA6E}" type="CATEGORYNAME">
                      <a:rPr lang="es-ES" b="1" smtClean="0">
                        <a:solidFill>
                          <a:schemeClr val="tx1"/>
                        </a:solidFill>
                      </a:rPr>
                      <a:pPr/>
                      <a:t>[NOMBRE DE CATEGORÍA]</a:t>
                    </a:fld>
                    <a:r>
                      <a:rPr lang="es-ES" b="1" dirty="0">
                        <a:solidFill>
                          <a:schemeClr val="tx1"/>
                        </a:solidFill>
                      </a:rPr>
                      <a:t> silvestres y agrícolas</a:t>
                    </a:r>
                    <a:r>
                      <a:rPr lang="es-ES" b="1" baseline="0" dirty="0">
                        <a:solidFill>
                          <a:schemeClr val="tx1"/>
                        </a:solidFill>
                      </a:rPr>
                      <a:t> </a:t>
                    </a:r>
                    <a:fld id="{3C11DD00-0B5E-42B2-81EC-AC44D4AC35EB}" type="VALUE">
                      <a:rPr lang="es-ES" b="1" baseline="0">
                        <a:solidFill>
                          <a:schemeClr val="tx1"/>
                        </a:solidFill>
                      </a:rPr>
                      <a:pPr/>
                      <a:t>[VALOR]</a:t>
                    </a:fld>
                    <a:endParaRPr lang="es-ES" b="1" baseline="0" dirty="0">
                      <a:solidFill>
                        <a:schemeClr val="tx1"/>
                      </a:solidFill>
                    </a:endParaRPr>
                  </a:p>
                </c:rich>
              </c:tx>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1-BA16-8C49-8A82-41404E77F158}"/>
                </c:ext>
                <c:ext xmlns:c15="http://schemas.microsoft.com/office/drawing/2012/chart" uri="{CE6537A1-D6FC-4f65-9D91-7224C49458BB}">
                  <c15:dlblFieldTable/>
                  <c15:showDataLabelsRange val="0"/>
                </c:ext>
              </c:extLst>
            </c:dLbl>
            <c:dLbl>
              <c:idx val="1"/>
              <c:tx>
                <c:rich>
                  <a:bodyPr/>
                  <a:lstStyle/>
                  <a:p>
                    <a:fld id="{738FB5BD-D73F-45DC-994C-EF1CE01C845B}" type="CATEGORYNAME">
                      <a:rPr lang="en-US" smtClean="0">
                        <a:solidFill>
                          <a:schemeClr val="tx1"/>
                        </a:solidFill>
                      </a:rPr>
                      <a:pPr/>
                      <a:t>[NOMBRE DE CATEGORÍA]</a:t>
                    </a:fld>
                    <a:r>
                      <a:rPr lang="en-US" baseline="0" dirty="0">
                        <a:solidFill>
                          <a:schemeClr val="tx1"/>
                        </a:solidFill>
                      </a:rPr>
                      <a:t>  </a:t>
                    </a:r>
                    <a:fld id="{08A8131A-AE1C-4A3B-9223-FEB5471F8BD8}" type="VALUE">
                      <a:rPr lang="en-US" baseline="0">
                        <a:solidFill>
                          <a:schemeClr val="tx1"/>
                        </a:solidFill>
                      </a:rPr>
                      <a:pPr/>
                      <a:t>[VALOR]</a:t>
                    </a:fld>
                    <a:endParaRPr lang="en-US" baseline="0" dirty="0">
                      <a:solidFill>
                        <a:schemeClr val="tx1"/>
                      </a:solidFill>
                    </a:endParaRPr>
                  </a:p>
                </c:rich>
              </c:tx>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3-BA16-8C49-8A82-41404E77F158}"/>
                </c:ext>
                <c:ext xmlns:c15="http://schemas.microsoft.com/office/drawing/2012/chart" uri="{CE6537A1-D6FC-4f65-9D91-7224C49458BB}">
                  <c15:dlblFieldTable/>
                  <c15:showDataLabelsRange val="0"/>
                </c:ext>
              </c:extLst>
            </c:dLbl>
            <c:dLbl>
              <c:idx val="2"/>
              <c:tx>
                <c:rich>
                  <a:bodyPr/>
                  <a:lstStyle/>
                  <a:p>
                    <a:fld id="{C51329ED-1F6C-466F-9714-BFFA89DB5D6C}" type="CATEGORYNAME">
                      <a:rPr lang="en-US" smtClean="0">
                        <a:solidFill>
                          <a:schemeClr val="tx1"/>
                        </a:solidFill>
                      </a:rPr>
                      <a:pPr/>
                      <a:t>[NOMBRE DE CATEGORÍA]</a:t>
                    </a:fld>
                    <a:r>
                      <a:rPr lang="en-US" baseline="0" dirty="0"/>
                      <a:t>  </a:t>
                    </a:r>
                    <a:fld id="{CF4C051A-A020-42D0-B6FA-43874BBFC538}" type="VALUE">
                      <a:rPr lang="en-US" baseline="0">
                        <a:solidFill>
                          <a:schemeClr val="tx1"/>
                        </a:solidFill>
                      </a:rPr>
                      <a:pPr/>
                      <a:t>[VALOR]</a:t>
                    </a:fld>
                    <a:endParaRPr lang="en-US" baseline="0" dirty="0"/>
                  </a:p>
                </c:rich>
              </c:tx>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5-BA16-8C49-8A82-41404E77F158}"/>
                </c:ext>
                <c:ext xmlns:c15="http://schemas.microsoft.com/office/drawing/2012/chart" uri="{CE6537A1-D6FC-4f65-9D91-7224C49458BB}">
                  <c15:dlblFieldTable/>
                  <c15:showDataLabelsRange val="0"/>
                </c:ext>
              </c:extLst>
            </c:dLbl>
            <c:dLbl>
              <c:idx val="3"/>
              <c:tx>
                <c:rich>
                  <a:bodyPr/>
                  <a:lstStyle/>
                  <a:p>
                    <a:r>
                      <a:rPr lang="en-US" b="1" dirty="0" err="1">
                        <a:solidFill>
                          <a:schemeClr val="tx1"/>
                        </a:solidFill>
                      </a:rPr>
                      <a:t>Especies</a:t>
                    </a:r>
                    <a:r>
                      <a:rPr lang="en-US" b="1" dirty="0">
                        <a:solidFill>
                          <a:schemeClr val="tx1"/>
                        </a:solidFill>
                      </a:rPr>
                      <a:t> </a:t>
                    </a:r>
                    <a:r>
                      <a:rPr lang="en-US" b="1" dirty="0" err="1">
                        <a:solidFill>
                          <a:schemeClr val="tx1"/>
                        </a:solidFill>
                      </a:rPr>
                      <a:t>endémicas</a:t>
                    </a:r>
                    <a:r>
                      <a:rPr lang="en-US" b="1" dirty="0">
                        <a:solidFill>
                          <a:schemeClr val="tx1"/>
                        </a:solidFill>
                      </a:rPr>
                      <a:t> Canarias</a:t>
                    </a:r>
                    <a:r>
                      <a:rPr lang="en-US" b="1" baseline="0" dirty="0">
                        <a:solidFill>
                          <a:schemeClr val="tx1"/>
                        </a:solidFill>
                      </a:rPr>
                      <a:t>  </a:t>
                    </a:r>
                    <a:fld id="{847297E2-0D97-4CE5-875E-AE4C55E3B4CA}" type="VALUE">
                      <a:rPr lang="en-US" b="1" baseline="0">
                        <a:solidFill>
                          <a:schemeClr val="tx1"/>
                        </a:solidFill>
                      </a:rPr>
                      <a:pPr/>
                      <a:t>[VALOR]</a:t>
                    </a:fld>
                    <a:endParaRPr lang="en-US" b="1" baseline="0" dirty="0">
                      <a:solidFill>
                        <a:schemeClr val="tx1"/>
                      </a:solidFill>
                    </a:endParaRPr>
                  </a:p>
                </c:rich>
              </c:tx>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7-BA16-8C49-8A82-41404E77F158}"/>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s-ES"/>
              </a:p>
            </c:txPr>
            <c:showLegendKey val="0"/>
            <c:showVal val="1"/>
            <c:showCatName val="1"/>
            <c:showSerName val="0"/>
            <c:showPercent val="0"/>
            <c:showBubbleSize val="0"/>
            <c:showLeaderLines val="1"/>
            <c:leaderLines>
              <c:spPr>
                <a:ln w="9525">
                  <a:solidFill>
                    <a:schemeClr val="tx2">
                      <a:lumMod val="35000"/>
                      <a:lumOff val="65000"/>
                    </a:schemeClr>
                  </a:solidFill>
                </a:ln>
                <a:effectLst/>
              </c:spPr>
            </c:leaderLines>
            <c:extLst xmlns:c16r2="http://schemas.microsoft.com/office/drawing/2015/06/chart">
              <c:ext xmlns:c15="http://schemas.microsoft.com/office/drawing/2012/chart" uri="{CE6537A1-D6FC-4f65-9D91-7224C49458BB}"/>
            </c:extLst>
          </c:dLbls>
          <c:cat>
            <c:strRef>
              <c:f>Hoja1!$J$5:$J$8</c:f>
              <c:strCache>
                <c:ptCount val="4"/>
                <c:pt idx="0">
                  <c:v>Plantas</c:v>
                </c:pt>
                <c:pt idx="1">
                  <c:v>Insectos</c:v>
                </c:pt>
                <c:pt idx="2">
                  <c:v>Aves</c:v>
                </c:pt>
                <c:pt idx="3">
                  <c:v>Canarias</c:v>
                </c:pt>
              </c:strCache>
            </c:strRef>
          </c:cat>
          <c:val>
            <c:numRef>
              <c:f>Hoja1!$K$5:$K$8</c:f>
              <c:numCache>
                <c:formatCode>General</c:formatCode>
                <c:ptCount val="4"/>
                <c:pt idx="0">
                  <c:v>23359</c:v>
                </c:pt>
                <c:pt idx="1">
                  <c:v>249</c:v>
                </c:pt>
                <c:pt idx="2">
                  <c:v>2329</c:v>
                </c:pt>
                <c:pt idx="3">
                  <c:v>166</c:v>
                </c:pt>
              </c:numCache>
            </c:numRef>
          </c:val>
          <c:extLst xmlns:c16r2="http://schemas.microsoft.com/office/drawing/2015/06/chart">
            <c:ext xmlns:c16="http://schemas.microsoft.com/office/drawing/2014/chart" uri="{C3380CC4-5D6E-409C-BE32-E72D297353CC}">
              <c16:uniqueId val="{00000008-BA16-8C49-8A82-41404E77F158}"/>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s-ES" dirty="0"/>
              <a:t>Observaciones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s-E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6">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66">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5217A0-1AAF-447A-8AE9-A5EB8F08C4A8}" type="datetimeFigureOut">
              <a:rPr lang="es-ES" smtClean="0"/>
              <a:t>17/10/2023</a:t>
            </a:fld>
            <a:endParaRPr lang="es-E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C5CFE3-9851-4F2B-A029-725D20762176}" type="slidenum">
              <a:rPr lang="es-ES" smtClean="0"/>
              <a:t>‹Nº›</a:t>
            </a:fld>
            <a:endParaRPr lang="es-ES"/>
          </a:p>
        </p:txBody>
      </p:sp>
    </p:spTree>
    <p:extLst>
      <p:ext uri="{BB962C8B-B14F-4D97-AF65-F5344CB8AC3E}">
        <p14:creationId xmlns:p14="http://schemas.microsoft.com/office/powerpoint/2010/main" val="2695035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C1745D8-138A-4073-A4A4-6F3A2196E940}" type="slidenum">
              <a:rPr lang="es-ES" smtClean="0"/>
              <a:t>2</a:t>
            </a:fld>
            <a:endParaRPr lang="es-ES"/>
          </a:p>
        </p:txBody>
      </p:sp>
    </p:spTree>
    <p:extLst>
      <p:ext uri="{BB962C8B-B14F-4D97-AF65-F5344CB8AC3E}">
        <p14:creationId xmlns:p14="http://schemas.microsoft.com/office/powerpoint/2010/main" val="4165488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C1745D8-138A-4073-A4A4-6F3A2196E940}" type="slidenum">
              <a:rPr lang="es-ES" smtClean="0"/>
              <a:t>3</a:t>
            </a:fld>
            <a:endParaRPr lang="es-ES"/>
          </a:p>
        </p:txBody>
      </p:sp>
    </p:spTree>
    <p:extLst>
      <p:ext uri="{BB962C8B-B14F-4D97-AF65-F5344CB8AC3E}">
        <p14:creationId xmlns:p14="http://schemas.microsoft.com/office/powerpoint/2010/main" val="2179457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C1745D8-138A-4073-A4A4-6F3A2196E940}" type="slidenum">
              <a:rPr lang="es-ES" smtClean="0"/>
              <a:t>4</a:t>
            </a:fld>
            <a:endParaRPr lang="es-ES"/>
          </a:p>
        </p:txBody>
      </p:sp>
    </p:spTree>
    <p:extLst>
      <p:ext uri="{BB962C8B-B14F-4D97-AF65-F5344CB8AC3E}">
        <p14:creationId xmlns:p14="http://schemas.microsoft.com/office/powerpoint/2010/main" val="1902164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 altLang="es-ES" smtClean="0"/>
              <a:t>Fichas C43, Tarjetas, Hojas DINA2 </a:t>
            </a:r>
          </a:p>
        </p:txBody>
      </p:sp>
      <p:sp>
        <p:nvSpPr>
          <p:cNvPr id="4" name="Marcador de número de diapositiva 3"/>
          <p:cNvSpPr>
            <a:spLocks noGrp="1"/>
          </p:cNvSpPr>
          <p:nvPr>
            <p:ph type="sldNum" sz="quarter" idx="5"/>
          </p:nvPr>
        </p:nvSpPr>
        <p:spPr/>
        <p:txBody>
          <a:bodyPr/>
          <a:lstStyle/>
          <a:p>
            <a:pPr>
              <a:defRPr/>
            </a:pPr>
            <a:fld id="{056AEA69-C970-44E3-BC16-05059E34E027}" type="slidenum">
              <a:rPr lang="es-ES" smtClean="0"/>
              <a:pPr>
                <a:defRPr/>
              </a:pPr>
              <a:t>8</a:t>
            </a:fld>
            <a:endParaRPr lang="es-ES"/>
          </a:p>
        </p:txBody>
      </p:sp>
    </p:spTree>
    <p:extLst>
      <p:ext uri="{BB962C8B-B14F-4D97-AF65-F5344CB8AC3E}">
        <p14:creationId xmlns:p14="http://schemas.microsoft.com/office/powerpoint/2010/main" val="4040280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99374"/>
            <a:ext cx="9144000" cy="3183467"/>
          </a:xfrm>
        </p:spPr>
        <p:txBody>
          <a:bodyPr anchor="b">
            <a:normAutofit/>
          </a:bodyPr>
          <a:lstStyle>
            <a:lvl1pPr algn="ctr">
              <a:defRPr sz="3375"/>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4802718"/>
            <a:ext cx="9144000" cy="2207683"/>
          </a:xfrm>
        </p:spPr>
        <p:txBody>
          <a:bodyPr>
            <a:normAutofit/>
          </a:bodyPr>
          <a:lstStyle>
            <a:lvl1pPr marL="0" indent="0" algn="ctr">
              <a:buNone/>
              <a:defRPr sz="1350">
                <a:solidFill>
                  <a:schemeClr val="tx1">
                    <a:lumMod val="75000"/>
                    <a:lumOff val="25000"/>
                  </a:schemeClr>
                </a:solidFill>
              </a:defRPr>
            </a:lvl1pPr>
            <a:lvl2pPr marL="257175" indent="0" algn="ctr">
              <a:buNone/>
              <a:defRPr sz="1575"/>
            </a:lvl2pPr>
            <a:lvl3pPr marL="514350" indent="0" algn="ctr">
              <a:buNone/>
              <a:defRPr sz="1350"/>
            </a:lvl3pPr>
            <a:lvl4pPr marL="771525" indent="0" algn="ctr">
              <a:buNone/>
              <a:defRPr sz="1125"/>
            </a:lvl4pPr>
            <a:lvl5pPr marL="1028700" indent="0" algn="ctr">
              <a:buNone/>
              <a:defRPr sz="1125"/>
            </a:lvl5pPr>
            <a:lvl6pPr marL="1285875" indent="0" algn="ctr">
              <a:buNone/>
              <a:defRPr sz="1125"/>
            </a:lvl6pPr>
            <a:lvl7pPr marL="1543050" indent="0" algn="ctr">
              <a:buNone/>
              <a:defRPr sz="1125"/>
            </a:lvl7pPr>
            <a:lvl8pPr marL="1800225" indent="0" algn="ctr">
              <a:buNone/>
              <a:defRPr sz="1125"/>
            </a:lvl8pPr>
            <a:lvl9pPr marL="2057400" indent="0" algn="ctr">
              <a:buNone/>
              <a:defRPr sz="1125"/>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28E8B071-A6BC-4A22-901A-F4EA3C9AE92D}" type="datetimeFigureOut">
              <a:rPr lang="es-ES" smtClean="0"/>
              <a:t>17/10/2023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83591C6-F953-44B7-A1FA-E0B03E105EF6}" type="slidenum">
              <a:rPr lang="es-ES" smtClean="0"/>
              <a:t>‹Nº›</a:t>
            </a:fld>
            <a:endParaRPr lang="es-ES"/>
          </a:p>
        </p:txBody>
      </p:sp>
    </p:spTree>
    <p:extLst>
      <p:ext uri="{BB962C8B-B14F-4D97-AF65-F5344CB8AC3E}">
        <p14:creationId xmlns:p14="http://schemas.microsoft.com/office/powerpoint/2010/main" val="777743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8E8B071-A6BC-4A22-901A-F4EA3C9AE92D}" type="datetimeFigureOut">
              <a:rPr lang="es-ES" smtClean="0"/>
              <a:t>17/10/2023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83591C6-F953-44B7-A1FA-E0B03E105EF6}" type="slidenum">
              <a:rPr lang="es-ES" smtClean="0"/>
              <a:t>‹Nº›</a:t>
            </a:fld>
            <a:endParaRPr lang="es-ES"/>
          </a:p>
        </p:txBody>
      </p:sp>
    </p:spTree>
    <p:extLst>
      <p:ext uri="{BB962C8B-B14F-4D97-AF65-F5344CB8AC3E}">
        <p14:creationId xmlns:p14="http://schemas.microsoft.com/office/powerpoint/2010/main" val="4208176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899" y="480484"/>
            <a:ext cx="2628900" cy="7749117"/>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838199" y="480483"/>
            <a:ext cx="7734300" cy="7749116"/>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28E8B071-A6BC-4A22-901A-F4EA3C9AE92D}" type="datetimeFigureOut">
              <a:rPr lang="es-ES" smtClean="0"/>
              <a:t>17/10/2023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83591C6-F953-44B7-A1FA-E0B03E105EF6}" type="slidenum">
              <a:rPr lang="es-ES" smtClean="0"/>
              <a:t>‹Nº›</a:t>
            </a:fld>
            <a:endParaRPr lang="es-ES"/>
          </a:p>
        </p:txBody>
      </p:sp>
    </p:spTree>
    <p:extLst>
      <p:ext uri="{BB962C8B-B14F-4D97-AF65-F5344CB8AC3E}">
        <p14:creationId xmlns:p14="http://schemas.microsoft.com/office/powerpoint/2010/main" val="2127319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496484"/>
            <a:ext cx="10363200" cy="3183467"/>
          </a:xfrm>
        </p:spPr>
        <p:txBody>
          <a:bodyPr anchor="b"/>
          <a:lstStyle>
            <a:lvl1pPr algn="ctr">
              <a:defRPr sz="8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4802717"/>
            <a:ext cx="91440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C72D22F-D401-4083-A6AA-8C5AFB29E17A}" type="datetimeFigureOut">
              <a:rPr lang="es-ES" smtClean="0"/>
              <a:t>17/10/2023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9A05C16-9243-4577-9D86-06EB83CBC2F2}" type="slidenum">
              <a:rPr lang="es-ES" smtClean="0"/>
              <a:t>‹Nº›</a:t>
            </a:fld>
            <a:endParaRPr lang="es-ES"/>
          </a:p>
        </p:txBody>
      </p:sp>
    </p:spTree>
    <p:extLst>
      <p:ext uri="{BB962C8B-B14F-4D97-AF65-F5344CB8AC3E}">
        <p14:creationId xmlns:p14="http://schemas.microsoft.com/office/powerpoint/2010/main" val="22549785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C72D22F-D401-4083-A6AA-8C5AFB29E17A}" type="datetimeFigureOut">
              <a:rPr lang="es-ES" smtClean="0"/>
              <a:t>17/10/2023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9A05C16-9243-4577-9D86-06EB83CBC2F2}" type="slidenum">
              <a:rPr lang="es-ES" smtClean="0"/>
              <a:t>‹Nº›</a:t>
            </a:fld>
            <a:endParaRPr lang="es-ES"/>
          </a:p>
        </p:txBody>
      </p:sp>
    </p:spTree>
    <p:extLst>
      <p:ext uri="{BB962C8B-B14F-4D97-AF65-F5344CB8AC3E}">
        <p14:creationId xmlns:p14="http://schemas.microsoft.com/office/powerpoint/2010/main" val="29637330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2279653"/>
            <a:ext cx="10515600" cy="3803649"/>
          </a:xfrm>
        </p:spPr>
        <p:txBody>
          <a:bodyPr anchor="b"/>
          <a:lstStyle>
            <a:lvl1pPr>
              <a:defRPr sz="8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1" y="6119286"/>
            <a:ext cx="10515600" cy="2000249"/>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BC72D22F-D401-4083-A6AA-8C5AFB29E17A}" type="datetimeFigureOut">
              <a:rPr lang="es-ES" smtClean="0"/>
              <a:t>17/10/2023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9A05C16-9243-4577-9D86-06EB83CBC2F2}" type="slidenum">
              <a:rPr lang="es-ES" smtClean="0"/>
              <a:t>‹Nº›</a:t>
            </a:fld>
            <a:endParaRPr lang="es-ES"/>
          </a:p>
        </p:txBody>
      </p:sp>
    </p:spTree>
    <p:extLst>
      <p:ext uri="{BB962C8B-B14F-4D97-AF65-F5344CB8AC3E}">
        <p14:creationId xmlns:p14="http://schemas.microsoft.com/office/powerpoint/2010/main" val="35352213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2434167"/>
            <a:ext cx="5181600" cy="5801784"/>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2434167"/>
            <a:ext cx="5181600" cy="5801784"/>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C72D22F-D401-4083-A6AA-8C5AFB29E17A}" type="datetimeFigureOut">
              <a:rPr lang="es-ES" smtClean="0"/>
              <a:t>17/10/2023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29A05C16-9243-4577-9D86-06EB83CBC2F2}" type="slidenum">
              <a:rPr lang="es-ES" smtClean="0"/>
              <a:t>‹Nº›</a:t>
            </a:fld>
            <a:endParaRPr lang="es-ES"/>
          </a:p>
        </p:txBody>
      </p:sp>
    </p:spTree>
    <p:extLst>
      <p:ext uri="{BB962C8B-B14F-4D97-AF65-F5344CB8AC3E}">
        <p14:creationId xmlns:p14="http://schemas.microsoft.com/office/powerpoint/2010/main" val="25095430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486836"/>
            <a:ext cx="10515600" cy="176741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9" y="2241551"/>
            <a:ext cx="5157787"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s-ES"/>
              <a:t>Editar los estilos de texto del patrón</a:t>
            </a:r>
          </a:p>
        </p:txBody>
      </p:sp>
      <p:sp>
        <p:nvSpPr>
          <p:cNvPr id="4" name="Content Placeholder 3"/>
          <p:cNvSpPr>
            <a:spLocks noGrp="1"/>
          </p:cNvSpPr>
          <p:nvPr>
            <p:ph sz="half" idx="2"/>
          </p:nvPr>
        </p:nvSpPr>
        <p:spPr>
          <a:xfrm>
            <a:off x="839789" y="3340100"/>
            <a:ext cx="5157787" cy="4912784"/>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1" y="2241551"/>
            <a:ext cx="5183188"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s-ES"/>
              <a:t>Editar los estilos de texto del patrón</a:t>
            </a:r>
          </a:p>
        </p:txBody>
      </p:sp>
      <p:sp>
        <p:nvSpPr>
          <p:cNvPr id="6" name="Content Placeholder 5"/>
          <p:cNvSpPr>
            <a:spLocks noGrp="1"/>
          </p:cNvSpPr>
          <p:nvPr>
            <p:ph sz="quarter" idx="4"/>
          </p:nvPr>
        </p:nvSpPr>
        <p:spPr>
          <a:xfrm>
            <a:off x="6172201" y="3340100"/>
            <a:ext cx="5183188" cy="4912784"/>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C72D22F-D401-4083-A6AA-8C5AFB29E17A}" type="datetimeFigureOut">
              <a:rPr lang="es-ES" smtClean="0"/>
              <a:t>17/10/2023</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29A05C16-9243-4577-9D86-06EB83CBC2F2}" type="slidenum">
              <a:rPr lang="es-ES" smtClean="0"/>
              <a:t>‹Nº›</a:t>
            </a:fld>
            <a:endParaRPr lang="es-ES"/>
          </a:p>
        </p:txBody>
      </p:sp>
    </p:spTree>
    <p:extLst>
      <p:ext uri="{BB962C8B-B14F-4D97-AF65-F5344CB8AC3E}">
        <p14:creationId xmlns:p14="http://schemas.microsoft.com/office/powerpoint/2010/main" val="1162042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C72D22F-D401-4083-A6AA-8C5AFB29E17A}" type="datetimeFigureOut">
              <a:rPr lang="es-ES" smtClean="0"/>
              <a:t>17/10/2023</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29A05C16-9243-4577-9D86-06EB83CBC2F2}" type="slidenum">
              <a:rPr lang="es-ES" smtClean="0"/>
              <a:t>‹Nº›</a:t>
            </a:fld>
            <a:endParaRPr lang="es-ES"/>
          </a:p>
        </p:txBody>
      </p:sp>
    </p:spTree>
    <p:extLst>
      <p:ext uri="{BB962C8B-B14F-4D97-AF65-F5344CB8AC3E}">
        <p14:creationId xmlns:p14="http://schemas.microsoft.com/office/powerpoint/2010/main" val="5257671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72D22F-D401-4083-A6AA-8C5AFB29E17A}" type="datetimeFigureOut">
              <a:rPr lang="es-ES" smtClean="0"/>
              <a:t>17/10/2023</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29A05C16-9243-4577-9D86-06EB83CBC2F2}" type="slidenum">
              <a:rPr lang="es-ES" smtClean="0"/>
              <a:t>‹Nº›</a:t>
            </a:fld>
            <a:endParaRPr lang="es-ES"/>
          </a:p>
        </p:txBody>
      </p:sp>
    </p:spTree>
    <p:extLst>
      <p:ext uri="{BB962C8B-B14F-4D97-AF65-F5344CB8AC3E}">
        <p14:creationId xmlns:p14="http://schemas.microsoft.com/office/powerpoint/2010/main" val="20841241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609600"/>
            <a:ext cx="3932237" cy="2133600"/>
          </a:xfrm>
        </p:spPr>
        <p:txBody>
          <a:bodyPr anchor="b"/>
          <a:lstStyle>
            <a:lvl1pPr>
              <a:defRPr sz="4267"/>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1316569"/>
            <a:ext cx="617220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743200"/>
            <a:ext cx="3932237"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s-ES"/>
              <a:t>Editar los estilos de texto del patrón</a:t>
            </a:r>
          </a:p>
        </p:txBody>
      </p:sp>
      <p:sp>
        <p:nvSpPr>
          <p:cNvPr id="5" name="Date Placeholder 4"/>
          <p:cNvSpPr>
            <a:spLocks noGrp="1"/>
          </p:cNvSpPr>
          <p:nvPr>
            <p:ph type="dt" sz="half" idx="10"/>
          </p:nvPr>
        </p:nvSpPr>
        <p:spPr/>
        <p:txBody>
          <a:bodyPr/>
          <a:lstStyle/>
          <a:p>
            <a:fld id="{BC72D22F-D401-4083-A6AA-8C5AFB29E17A}" type="datetimeFigureOut">
              <a:rPr lang="es-ES" smtClean="0"/>
              <a:t>17/10/2023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29A05C16-9243-4577-9D86-06EB83CBC2F2}" type="slidenum">
              <a:rPr lang="es-ES" smtClean="0"/>
              <a:t>‹Nº›</a:t>
            </a:fld>
            <a:endParaRPr lang="es-ES"/>
          </a:p>
        </p:txBody>
      </p:sp>
    </p:spTree>
    <p:extLst>
      <p:ext uri="{BB962C8B-B14F-4D97-AF65-F5344CB8AC3E}">
        <p14:creationId xmlns:p14="http://schemas.microsoft.com/office/powerpoint/2010/main" val="3756614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8E8B071-A6BC-4A22-901A-F4EA3C9AE92D}" type="datetimeFigureOut">
              <a:rPr lang="es-ES" smtClean="0"/>
              <a:t>17/10/2023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FAB73BC-B049-4115-A692-8D63A059BFB8}" type="slidenum">
              <a:rPr lang="en-US" smtClean="0"/>
              <a:t>‹Nº›</a:t>
            </a:fld>
            <a:endParaRPr lang="en-US"/>
          </a:p>
        </p:txBody>
      </p:sp>
    </p:spTree>
    <p:extLst>
      <p:ext uri="{BB962C8B-B14F-4D97-AF65-F5344CB8AC3E}">
        <p14:creationId xmlns:p14="http://schemas.microsoft.com/office/powerpoint/2010/main" val="31906320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609600"/>
            <a:ext cx="3932237" cy="2133600"/>
          </a:xfrm>
        </p:spPr>
        <p:txBody>
          <a:bodyPr anchor="b"/>
          <a:lstStyle>
            <a:lvl1pPr>
              <a:defRPr sz="4267"/>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1316569"/>
            <a:ext cx="6172200" cy="6498167"/>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743200"/>
            <a:ext cx="3932237"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s-ES"/>
              <a:t>Editar los estilos de texto del patrón</a:t>
            </a:r>
          </a:p>
        </p:txBody>
      </p:sp>
      <p:sp>
        <p:nvSpPr>
          <p:cNvPr id="5" name="Date Placeholder 4"/>
          <p:cNvSpPr>
            <a:spLocks noGrp="1"/>
          </p:cNvSpPr>
          <p:nvPr>
            <p:ph type="dt" sz="half" idx="10"/>
          </p:nvPr>
        </p:nvSpPr>
        <p:spPr/>
        <p:txBody>
          <a:bodyPr/>
          <a:lstStyle/>
          <a:p>
            <a:fld id="{BC72D22F-D401-4083-A6AA-8C5AFB29E17A}" type="datetimeFigureOut">
              <a:rPr lang="es-ES" smtClean="0"/>
              <a:t>17/10/2023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29A05C16-9243-4577-9D86-06EB83CBC2F2}" type="slidenum">
              <a:rPr lang="es-ES" smtClean="0"/>
              <a:t>‹Nº›</a:t>
            </a:fld>
            <a:endParaRPr lang="es-ES"/>
          </a:p>
        </p:txBody>
      </p:sp>
    </p:spTree>
    <p:extLst>
      <p:ext uri="{BB962C8B-B14F-4D97-AF65-F5344CB8AC3E}">
        <p14:creationId xmlns:p14="http://schemas.microsoft.com/office/powerpoint/2010/main" val="360895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C72D22F-D401-4083-A6AA-8C5AFB29E17A}" type="datetimeFigureOut">
              <a:rPr lang="es-ES" smtClean="0"/>
              <a:t>17/10/2023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9A05C16-9243-4577-9D86-06EB83CBC2F2}" type="slidenum">
              <a:rPr lang="es-ES" smtClean="0"/>
              <a:t>‹Nº›</a:t>
            </a:fld>
            <a:endParaRPr lang="es-ES"/>
          </a:p>
        </p:txBody>
      </p:sp>
    </p:spTree>
    <p:extLst>
      <p:ext uri="{BB962C8B-B14F-4D97-AF65-F5344CB8AC3E}">
        <p14:creationId xmlns:p14="http://schemas.microsoft.com/office/powerpoint/2010/main" val="34524650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486834"/>
            <a:ext cx="2628900" cy="7749117"/>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1" y="486834"/>
            <a:ext cx="7734300" cy="7749117"/>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C72D22F-D401-4083-A6AA-8C5AFB29E17A}" type="datetimeFigureOut">
              <a:rPr lang="es-ES" smtClean="0"/>
              <a:t>17/10/2023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9A05C16-9243-4577-9D86-06EB83CBC2F2}" type="slidenum">
              <a:rPr lang="es-ES" smtClean="0"/>
              <a:t>‹Nº›</a:t>
            </a:fld>
            <a:endParaRPr lang="es-ES"/>
          </a:p>
        </p:txBody>
      </p:sp>
    </p:spTree>
    <p:extLst>
      <p:ext uri="{BB962C8B-B14F-4D97-AF65-F5344CB8AC3E}">
        <p14:creationId xmlns:p14="http://schemas.microsoft.com/office/powerpoint/2010/main" val="3332710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2" y="2283232"/>
            <a:ext cx="10515600" cy="3801611"/>
          </a:xfrm>
        </p:spPr>
        <p:txBody>
          <a:bodyPr anchor="b">
            <a:normAutofit/>
          </a:bodyPr>
          <a:lstStyle>
            <a:lvl1pPr>
              <a:defRPr sz="3375" b="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2" y="6070179"/>
            <a:ext cx="10515600" cy="2000249"/>
          </a:xfrm>
        </p:spPr>
        <p:txBody>
          <a:bodyPr anchor="t">
            <a:normAutofit/>
          </a:bodyPr>
          <a:lstStyle>
            <a:lvl1pPr marL="0" indent="0">
              <a:buNone/>
              <a:defRPr sz="1350">
                <a:solidFill>
                  <a:schemeClr val="tx1">
                    <a:lumMod val="75000"/>
                    <a:lumOff val="2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28E8B071-A6BC-4A22-901A-F4EA3C9AE92D}" type="datetimeFigureOut">
              <a:rPr lang="es-ES" smtClean="0"/>
              <a:t>17/10/2023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FAB73BC-B049-4115-A692-8D63A059BFB8}" type="slidenum">
              <a:rPr lang="en-US" smtClean="0"/>
              <a:t>‹Nº›</a:t>
            </a:fld>
            <a:endParaRPr lang="en-US"/>
          </a:p>
        </p:txBody>
      </p:sp>
    </p:spTree>
    <p:extLst>
      <p:ext uri="{BB962C8B-B14F-4D97-AF65-F5344CB8AC3E}">
        <p14:creationId xmlns:p14="http://schemas.microsoft.com/office/powerpoint/2010/main" val="426309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45127" y="2438402"/>
            <a:ext cx="5181600" cy="5801783"/>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1" y="2438402"/>
            <a:ext cx="5181600" cy="5801783"/>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28E8B071-A6BC-4A22-901A-F4EA3C9AE92D}" type="datetimeFigureOut">
              <a:rPr lang="es-ES" smtClean="0"/>
              <a:t>17/10/2023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FAB73BC-B049-4115-A692-8D63A059BFB8}" type="slidenum">
              <a:rPr lang="en-US" smtClean="0"/>
              <a:t>‹Nº›</a:t>
            </a:fld>
            <a:endParaRPr lang="en-US"/>
          </a:p>
        </p:txBody>
      </p:sp>
    </p:spTree>
    <p:extLst>
      <p:ext uri="{BB962C8B-B14F-4D97-AF65-F5344CB8AC3E}">
        <p14:creationId xmlns:p14="http://schemas.microsoft.com/office/powerpoint/2010/main" val="3052804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8" y="2242467"/>
            <a:ext cx="5156201" cy="1100932"/>
          </a:xfrm>
        </p:spPr>
        <p:txBody>
          <a:bodyPr anchor="b">
            <a:normAutofit/>
          </a:bodyPr>
          <a:lstStyle>
            <a:lvl1pPr marL="0" indent="0">
              <a:spcBef>
                <a:spcPts val="0"/>
              </a:spcBef>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s-ES"/>
              <a:t>Editar los estilos de texto del patrón</a:t>
            </a:r>
          </a:p>
        </p:txBody>
      </p:sp>
      <p:sp>
        <p:nvSpPr>
          <p:cNvPr id="4" name="Content Placeholder 3"/>
          <p:cNvSpPr>
            <a:spLocks noGrp="1"/>
          </p:cNvSpPr>
          <p:nvPr>
            <p:ph sz="half" idx="2"/>
          </p:nvPr>
        </p:nvSpPr>
        <p:spPr>
          <a:xfrm>
            <a:off x="845128" y="3343402"/>
            <a:ext cx="5156201" cy="4907367"/>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2" y="2242469"/>
            <a:ext cx="5181602" cy="1100931"/>
          </a:xfrm>
        </p:spPr>
        <p:txBody>
          <a:bodyPr anchor="b"/>
          <a:lstStyle>
            <a:lvl1pPr marL="0" indent="0">
              <a:spcBef>
                <a:spcPts val="0"/>
              </a:spcBef>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s-ES"/>
              <a:t>Editar los estilos de texto del patrón</a:t>
            </a:r>
          </a:p>
        </p:txBody>
      </p:sp>
      <p:sp>
        <p:nvSpPr>
          <p:cNvPr id="6" name="Content Placeholder 5"/>
          <p:cNvSpPr>
            <a:spLocks noGrp="1"/>
          </p:cNvSpPr>
          <p:nvPr>
            <p:ph sz="quarter" idx="4"/>
          </p:nvPr>
        </p:nvSpPr>
        <p:spPr>
          <a:xfrm>
            <a:off x="6172202" y="3343402"/>
            <a:ext cx="5181602" cy="4907367"/>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28E8B071-A6BC-4A22-901A-F4EA3C9AE92D}" type="datetimeFigureOut">
              <a:rPr lang="es-ES" smtClean="0"/>
              <a:t>17/10/2023</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4FAB73BC-B049-4115-A692-8D63A059BFB8}" type="slidenum">
              <a:rPr lang="en-US" smtClean="0"/>
              <a:t>‹Nº›</a:t>
            </a:fld>
            <a:endParaRPr lang="en-US"/>
          </a:p>
        </p:txBody>
      </p:sp>
      <p:sp>
        <p:nvSpPr>
          <p:cNvPr id="10" name="Title 9"/>
          <p:cNvSpPr>
            <a:spLocks noGrp="1"/>
          </p:cNvSpPr>
          <p:nvPr>
            <p:ph type="title"/>
          </p:nvPr>
        </p:nvSpPr>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4221407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olo el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8E8B071-A6BC-4A22-901A-F4EA3C9AE92D}" type="datetimeFigureOut">
              <a:rPr lang="es-ES" smtClean="0"/>
              <a:t>17/10/2023</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4FAB73BC-B049-4115-A692-8D63A059BFB8}" type="slidenum">
              <a:rPr lang="en-US" smtClean="0"/>
              <a:t>‹Nº›</a:t>
            </a:fld>
            <a:endParaRPr lang="en-US"/>
          </a:p>
        </p:txBody>
      </p:sp>
      <p:sp>
        <p:nvSpPr>
          <p:cNvPr id="6" name="Title 5"/>
          <p:cNvSpPr>
            <a:spLocks noGrp="1"/>
          </p:cNvSpPr>
          <p:nvPr>
            <p:ph type="title"/>
          </p:nvPr>
        </p:nvSpPr>
        <p:spPr/>
        <p:txBody>
          <a:bodyPr/>
          <a:lstStyle/>
          <a:p>
            <a:r>
              <a:rPr lang="es-ES"/>
              <a:t>Haga clic para modificar el estilo de título del patrón</a:t>
            </a:r>
            <a:endParaRPr lang="en-US"/>
          </a:p>
        </p:txBody>
      </p:sp>
    </p:spTree>
    <p:extLst>
      <p:ext uri="{BB962C8B-B14F-4D97-AF65-F5344CB8AC3E}">
        <p14:creationId xmlns:p14="http://schemas.microsoft.com/office/powerpoint/2010/main" val="1074990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E8B071-A6BC-4A22-901A-F4EA3C9AE92D}" type="datetimeFigureOut">
              <a:rPr lang="es-ES" smtClean="0"/>
              <a:t>17/10/2023</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4FAB73BC-B049-4115-A692-8D63A059BFB8}" type="slidenum">
              <a:rPr lang="en-US" smtClean="0"/>
              <a:t>‹Nº›</a:t>
            </a:fld>
            <a:endParaRPr lang="en-US"/>
          </a:p>
        </p:txBody>
      </p:sp>
    </p:spTree>
    <p:extLst>
      <p:ext uri="{BB962C8B-B14F-4D97-AF65-F5344CB8AC3E}">
        <p14:creationId xmlns:p14="http://schemas.microsoft.com/office/powerpoint/2010/main" val="776616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41249" y="609601"/>
            <a:ext cx="3931920" cy="2133596"/>
          </a:xfrm>
        </p:spPr>
        <p:txBody>
          <a:bodyPr anchor="b">
            <a:normAutofit/>
          </a:bodyPr>
          <a:lstStyle>
            <a:lvl1pPr>
              <a:defRPr sz="18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1601" y="1320800"/>
            <a:ext cx="6172201" cy="6502400"/>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41249" y="2743199"/>
            <a:ext cx="3931920" cy="5080001"/>
          </a:xfrm>
        </p:spPr>
        <p:txBody>
          <a:bodyPr>
            <a:normAutofit/>
          </a:bodyPr>
          <a:lstStyle>
            <a:lvl1pPr marL="0" indent="0">
              <a:lnSpc>
                <a:spcPct val="90000"/>
              </a:lnSpc>
              <a:buNone/>
              <a:defRPr sz="900"/>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s-ES"/>
              <a:t>Editar los estilos de texto del patrón</a:t>
            </a:r>
          </a:p>
        </p:txBody>
      </p:sp>
      <p:sp>
        <p:nvSpPr>
          <p:cNvPr id="5" name="Date Placeholder 4"/>
          <p:cNvSpPr>
            <a:spLocks noGrp="1"/>
          </p:cNvSpPr>
          <p:nvPr>
            <p:ph type="dt" sz="half" idx="10"/>
          </p:nvPr>
        </p:nvSpPr>
        <p:spPr/>
        <p:txBody>
          <a:bodyPr/>
          <a:lstStyle/>
          <a:p>
            <a:fld id="{28E8B071-A6BC-4A22-901A-F4EA3C9AE92D}" type="datetimeFigureOut">
              <a:rPr lang="es-ES" smtClean="0"/>
              <a:t>17/10/2023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FAB73BC-B049-4115-A692-8D63A059BFB8}" type="slidenum">
              <a:rPr lang="en-US" smtClean="0"/>
              <a:t>‹Nº›</a:t>
            </a:fld>
            <a:endParaRPr lang="en-US"/>
          </a:p>
        </p:txBody>
      </p:sp>
    </p:spTree>
    <p:extLst>
      <p:ext uri="{BB962C8B-B14F-4D97-AF65-F5344CB8AC3E}">
        <p14:creationId xmlns:p14="http://schemas.microsoft.com/office/powerpoint/2010/main" val="392026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41249" y="609600"/>
            <a:ext cx="3931920" cy="2133600"/>
          </a:xfrm>
        </p:spPr>
        <p:txBody>
          <a:bodyPr anchor="b">
            <a:normAutofit/>
          </a:bodyPr>
          <a:lstStyle>
            <a:lvl1pPr>
              <a:defRPr sz="1800" b="0"/>
            </a:lvl1pPr>
          </a:lstStyle>
          <a:p>
            <a:r>
              <a:rPr lang="es-ES"/>
              <a:t>Haga clic para modificar el estilo de título del patrón</a:t>
            </a:r>
            <a:endParaRPr lang="en-US" dirty="0"/>
          </a:p>
        </p:txBody>
      </p:sp>
      <p:sp>
        <p:nvSpPr>
          <p:cNvPr id="3" name="Picture Placeholder 2"/>
          <p:cNvSpPr>
            <a:spLocks noGrp="1"/>
          </p:cNvSpPr>
          <p:nvPr>
            <p:ph type="pic" idx="1"/>
          </p:nvPr>
        </p:nvSpPr>
        <p:spPr>
          <a:xfrm>
            <a:off x="5181601" y="1320800"/>
            <a:ext cx="6172201" cy="65024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41249" y="2743200"/>
            <a:ext cx="3931920" cy="5080000"/>
          </a:xfrm>
        </p:spPr>
        <p:txBody>
          <a:bodyPr>
            <a:normAutofit/>
          </a:bodyPr>
          <a:lstStyle>
            <a:lvl1pPr marL="0" indent="0">
              <a:lnSpc>
                <a:spcPct val="90000"/>
              </a:lnSpc>
              <a:buNone/>
              <a:defRPr sz="900"/>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s-ES"/>
              <a:t>Editar los estilos de texto del patrón</a:t>
            </a:r>
          </a:p>
        </p:txBody>
      </p:sp>
      <p:sp>
        <p:nvSpPr>
          <p:cNvPr id="5" name="Date Placeholder 4"/>
          <p:cNvSpPr>
            <a:spLocks noGrp="1"/>
          </p:cNvSpPr>
          <p:nvPr>
            <p:ph type="dt" sz="half" idx="10"/>
          </p:nvPr>
        </p:nvSpPr>
        <p:spPr/>
        <p:txBody>
          <a:bodyPr/>
          <a:lstStyle/>
          <a:p>
            <a:fld id="{28E8B071-A6BC-4A22-901A-F4EA3C9AE92D}" type="datetimeFigureOut">
              <a:rPr lang="es-ES" smtClean="0"/>
              <a:t>17/10/2023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FAB73BC-B049-4115-A692-8D63A059BFB8}" type="slidenum">
              <a:rPr lang="en-US" smtClean="0"/>
              <a:t>‹Nº›</a:t>
            </a:fld>
            <a:endParaRPr lang="en-US"/>
          </a:p>
        </p:txBody>
      </p:sp>
    </p:spTree>
    <p:extLst>
      <p:ext uri="{BB962C8B-B14F-4D97-AF65-F5344CB8AC3E}">
        <p14:creationId xmlns:p14="http://schemas.microsoft.com/office/powerpoint/2010/main" val="2101954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8" y="487680"/>
            <a:ext cx="10515600" cy="1767416"/>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45128" y="2438402"/>
            <a:ext cx="10515600" cy="5801783"/>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1" y="8475135"/>
            <a:ext cx="2743200" cy="486833"/>
          </a:xfrm>
          <a:prstGeom prst="rect">
            <a:avLst/>
          </a:prstGeom>
        </p:spPr>
        <p:txBody>
          <a:bodyPr vert="horz" lIns="91440" tIns="45720" rIns="91440" bIns="45720" rtlCol="0" anchor="ctr"/>
          <a:lstStyle>
            <a:lvl1pPr algn="l">
              <a:defRPr sz="619">
                <a:solidFill>
                  <a:schemeClr val="tx1">
                    <a:lumMod val="65000"/>
                    <a:lumOff val="35000"/>
                  </a:schemeClr>
                </a:solidFill>
              </a:defRPr>
            </a:lvl1pPr>
          </a:lstStyle>
          <a:p>
            <a:fld id="{28E8B071-A6BC-4A22-901A-F4EA3C9AE92D}" type="datetimeFigureOut">
              <a:rPr lang="es-ES" smtClean="0"/>
              <a:t>17/10/2023</a:t>
            </a:fld>
            <a:endParaRPr lang="es-ES"/>
          </a:p>
        </p:txBody>
      </p:sp>
      <p:sp>
        <p:nvSpPr>
          <p:cNvPr id="5" name="Footer Placeholder 4"/>
          <p:cNvSpPr>
            <a:spLocks noGrp="1"/>
          </p:cNvSpPr>
          <p:nvPr>
            <p:ph type="ftr" sz="quarter" idx="3"/>
          </p:nvPr>
        </p:nvSpPr>
        <p:spPr>
          <a:xfrm>
            <a:off x="4038602" y="8475135"/>
            <a:ext cx="4114800" cy="486833"/>
          </a:xfrm>
          <a:prstGeom prst="rect">
            <a:avLst/>
          </a:prstGeom>
        </p:spPr>
        <p:txBody>
          <a:bodyPr vert="horz" lIns="91440" tIns="45720" rIns="91440" bIns="45720" rtlCol="0" anchor="ctr"/>
          <a:lstStyle>
            <a:lvl1pPr algn="ctr">
              <a:defRPr sz="619">
                <a:solidFill>
                  <a:schemeClr val="tx1">
                    <a:lumMod val="65000"/>
                    <a:lumOff val="35000"/>
                  </a:schemeClr>
                </a:solidFill>
              </a:defRPr>
            </a:lvl1pPr>
          </a:lstStyle>
          <a:p>
            <a:endParaRPr lang="es-ES"/>
          </a:p>
        </p:txBody>
      </p:sp>
      <p:sp>
        <p:nvSpPr>
          <p:cNvPr id="6" name="Slide Number Placeholder 5"/>
          <p:cNvSpPr>
            <a:spLocks noGrp="1"/>
          </p:cNvSpPr>
          <p:nvPr>
            <p:ph type="sldNum" sz="quarter" idx="4"/>
          </p:nvPr>
        </p:nvSpPr>
        <p:spPr>
          <a:xfrm>
            <a:off x="8617527" y="8475135"/>
            <a:ext cx="2743200" cy="486833"/>
          </a:xfrm>
          <a:prstGeom prst="rect">
            <a:avLst/>
          </a:prstGeom>
        </p:spPr>
        <p:txBody>
          <a:bodyPr vert="horz" lIns="91440" tIns="45720" rIns="91440" bIns="45720" rtlCol="0" anchor="ctr"/>
          <a:lstStyle>
            <a:lvl1pPr algn="r">
              <a:defRPr sz="619">
                <a:solidFill>
                  <a:schemeClr val="tx1">
                    <a:tint val="75000"/>
                  </a:schemeClr>
                </a:solidFill>
              </a:defRPr>
            </a:lvl1pPr>
          </a:lstStyle>
          <a:p>
            <a:fld id="{4FAB73BC-B049-4115-A692-8D63A059BFB8}" type="slidenum">
              <a:rPr lang="en-US" smtClean="0"/>
              <a:t>‹Nº›</a:t>
            </a:fld>
            <a:endParaRPr lang="en-US"/>
          </a:p>
        </p:txBody>
      </p:sp>
    </p:spTree>
    <p:extLst>
      <p:ext uri="{BB962C8B-B14F-4D97-AF65-F5344CB8AC3E}">
        <p14:creationId xmlns:p14="http://schemas.microsoft.com/office/powerpoint/2010/main" val="3920198434"/>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Wingdings 2" pitchFamily="18" charset="2"/>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Wingdings 2" pitchFamily="18" charset="2"/>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Wingdings 2" pitchFamily="18" charset="2"/>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Wingdings 2" pitchFamily="18" charset="2"/>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Wingdings 2" pitchFamily="18" charset="2"/>
        <a:buChar char=""/>
        <a:defRPr sz="1013" kern="1200">
          <a:solidFill>
            <a:schemeClr val="tx1"/>
          </a:solidFill>
          <a:latin typeface="+mn-lt"/>
          <a:ea typeface="+mn-ea"/>
          <a:cs typeface="+mn-cs"/>
        </a:defRPr>
      </a:lvl5pPr>
      <a:lvl6pPr marL="1414463" indent="-128588" algn="l" defTabSz="514350" rtl="0" eaLnBrk="1" latinLnBrk="0" hangingPunct="1">
        <a:spcBef>
          <a:spcPct val="20000"/>
        </a:spcBef>
        <a:buFont typeface="Wingdings 2" pitchFamily="18" charset="2"/>
        <a:buChar char=""/>
        <a:defRPr sz="1013" kern="1200">
          <a:solidFill>
            <a:schemeClr val="tx1"/>
          </a:solidFill>
          <a:latin typeface="+mn-lt"/>
          <a:ea typeface="+mn-ea"/>
          <a:cs typeface="+mn-cs"/>
        </a:defRPr>
      </a:lvl6pPr>
      <a:lvl7pPr marL="1671638" indent="-128588" algn="l" defTabSz="514350" rtl="0" eaLnBrk="1" latinLnBrk="0" hangingPunct="1">
        <a:spcBef>
          <a:spcPct val="20000"/>
        </a:spcBef>
        <a:buFont typeface="Wingdings 2" pitchFamily="18" charset="2"/>
        <a:buChar char=""/>
        <a:defRPr sz="1013" kern="1200">
          <a:solidFill>
            <a:schemeClr val="tx1"/>
          </a:solidFill>
          <a:latin typeface="+mn-lt"/>
          <a:ea typeface="+mn-ea"/>
          <a:cs typeface="+mn-cs"/>
        </a:defRPr>
      </a:lvl7pPr>
      <a:lvl8pPr marL="1928813" indent="-128588" algn="l" defTabSz="514350" rtl="0" eaLnBrk="1" latinLnBrk="0" hangingPunct="1">
        <a:spcBef>
          <a:spcPct val="20000"/>
        </a:spcBef>
        <a:buFont typeface="Wingdings 2" pitchFamily="18" charset="2"/>
        <a:buChar char=""/>
        <a:defRPr sz="1013" kern="1200">
          <a:solidFill>
            <a:schemeClr val="tx1"/>
          </a:solidFill>
          <a:latin typeface="+mn-lt"/>
          <a:ea typeface="+mn-ea"/>
          <a:cs typeface="+mn-cs"/>
        </a:defRPr>
      </a:lvl8pPr>
      <a:lvl9pPr marL="2185988" indent="-128588" algn="l" defTabSz="514350" rtl="0" eaLnBrk="1" latinLnBrk="0" hangingPunct="1">
        <a:spcBef>
          <a:spcPct val="20000"/>
        </a:spcBef>
        <a:buFont typeface="Wingdings 2" pitchFamily="18" charset="2"/>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86836"/>
            <a:ext cx="10515600" cy="1767417"/>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2434167"/>
            <a:ext cx="10515600" cy="5801784"/>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8475136"/>
            <a:ext cx="27432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BC72D22F-D401-4083-A6AA-8C5AFB29E17A}" type="datetimeFigureOut">
              <a:rPr lang="es-ES" smtClean="0"/>
              <a:t>17/10/2023</a:t>
            </a:fld>
            <a:endParaRPr lang="es-ES"/>
          </a:p>
        </p:txBody>
      </p:sp>
      <p:sp>
        <p:nvSpPr>
          <p:cNvPr id="5" name="Footer Placeholder 4"/>
          <p:cNvSpPr>
            <a:spLocks noGrp="1"/>
          </p:cNvSpPr>
          <p:nvPr>
            <p:ph type="ftr" sz="quarter" idx="3"/>
          </p:nvPr>
        </p:nvSpPr>
        <p:spPr>
          <a:xfrm>
            <a:off x="4038600" y="8475136"/>
            <a:ext cx="41148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8610600" y="8475136"/>
            <a:ext cx="27432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29A05C16-9243-4577-9D86-06EB83CBC2F2}" type="slidenum">
              <a:rPr lang="es-ES" smtClean="0"/>
              <a:t>‹Nº›</a:t>
            </a:fld>
            <a:endParaRPr lang="es-ES"/>
          </a:p>
        </p:txBody>
      </p:sp>
    </p:spTree>
    <p:extLst>
      <p:ext uri="{BB962C8B-B14F-4D97-AF65-F5344CB8AC3E}">
        <p14:creationId xmlns:p14="http://schemas.microsoft.com/office/powerpoint/2010/main" val="3300629381"/>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4.xml"/><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jpeg"/><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31.png"/><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jpg"/><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5.jpeg"/><Relationship Id="rId2" Type="http://schemas.openxmlformats.org/officeDocument/2006/relationships/image" Target="../media/image36.jpe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39.jpe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18.pn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jpg"/><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6.tiff"/></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jpg"/><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51.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hyperlink" Target="mailto:fenologia@aemet.es" TargetMode="External"/><Relationship Id="rId2" Type="http://schemas.openxmlformats.org/officeDocument/2006/relationships/image" Target="../media/image4.jpg"/><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jpg"/><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jpg"/><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jpg"/><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55.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jpg"/><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jpg"/><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jpg"/><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hyperlink" Target="http://www.pep725.e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tiff"/><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11.tiff"/><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2.jpeg"/><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5.jpe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emf"/></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3.emf"/><Relationship Id="rId5" Type="http://schemas.openxmlformats.org/officeDocument/2006/relationships/image" Target="../media/image22.png"/><Relationship Id="rId10" Type="http://schemas.openxmlformats.org/officeDocument/2006/relationships/image" Target="../media/image5.jpeg"/><Relationship Id="rId4" Type="http://schemas.openxmlformats.org/officeDocument/2006/relationships/image" Target="../media/image21.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33575" y="1319318"/>
            <a:ext cx="8097837" cy="1393032"/>
          </a:xfrm>
        </p:spPr>
        <p:txBody>
          <a:bodyPr rtlCol="0">
            <a:normAutofit fontScale="90000"/>
          </a:bodyPr>
          <a:lstStyle/>
          <a:p>
            <a:pPr algn="ctr">
              <a:defRPr/>
            </a:pPr>
            <a:r>
              <a:rPr lang="es-ES" dirty="0" smtClean="0"/>
              <a:t> </a:t>
            </a:r>
            <a:r>
              <a:rPr lang="es-ES" sz="5400" b="1" i="1" dirty="0">
                <a:solidFill>
                  <a:schemeClr val="accent2">
                    <a:lumMod val="75000"/>
                  </a:schemeClr>
                </a:solidFill>
              </a:rPr>
              <a:t>Área II. Modelización, climatología y aplicaciones.</a:t>
            </a:r>
            <a:br>
              <a:rPr lang="es-ES" sz="5400" b="1" i="1" dirty="0">
                <a:solidFill>
                  <a:schemeClr val="accent2">
                    <a:lumMod val="75000"/>
                  </a:schemeClr>
                </a:solidFill>
              </a:rPr>
            </a:br>
            <a:r>
              <a:rPr lang="es-ES" sz="5400" b="1" i="1" dirty="0">
                <a:solidFill>
                  <a:schemeClr val="accent2">
                    <a:lumMod val="75000"/>
                  </a:schemeClr>
                </a:solidFill>
              </a:rPr>
              <a:t/>
            </a:r>
            <a:br>
              <a:rPr lang="es-ES" sz="5400" b="1" i="1" dirty="0">
                <a:solidFill>
                  <a:schemeClr val="accent2">
                    <a:lumMod val="75000"/>
                  </a:schemeClr>
                </a:solidFill>
              </a:rPr>
            </a:br>
            <a:r>
              <a:rPr lang="es-ES" sz="5400" b="1" i="1" dirty="0" smtClean="0">
                <a:solidFill>
                  <a:schemeClr val="accent2">
                    <a:lumMod val="75000"/>
                  </a:schemeClr>
                </a:solidFill>
              </a:rPr>
              <a:t/>
            </a:r>
            <a:br>
              <a:rPr lang="es-ES" sz="5400" b="1" i="1" dirty="0" smtClean="0">
                <a:solidFill>
                  <a:schemeClr val="accent2">
                    <a:lumMod val="75000"/>
                  </a:schemeClr>
                </a:solidFill>
              </a:rPr>
            </a:br>
            <a:r>
              <a:rPr lang="es-ES" sz="5400" b="1" i="1" dirty="0">
                <a:solidFill>
                  <a:schemeClr val="accent2">
                    <a:lumMod val="75000"/>
                  </a:schemeClr>
                </a:solidFill>
              </a:rPr>
              <a:t/>
            </a:r>
            <a:br>
              <a:rPr lang="es-ES" sz="5400" b="1" i="1" dirty="0">
                <a:solidFill>
                  <a:schemeClr val="accent2">
                    <a:lumMod val="75000"/>
                  </a:schemeClr>
                </a:solidFill>
              </a:rPr>
            </a:br>
            <a:r>
              <a:rPr lang="es-ES" sz="5400" b="1" i="1" dirty="0" smtClean="0">
                <a:solidFill>
                  <a:schemeClr val="accent2">
                    <a:lumMod val="75000"/>
                  </a:schemeClr>
                </a:solidFill>
              </a:rPr>
              <a:t/>
            </a:r>
            <a:br>
              <a:rPr lang="es-ES" sz="5400" b="1" i="1" dirty="0" smtClean="0">
                <a:solidFill>
                  <a:schemeClr val="accent2">
                    <a:lumMod val="75000"/>
                  </a:schemeClr>
                </a:solidFill>
              </a:rPr>
            </a:br>
            <a:r>
              <a:rPr lang="es-ES" sz="5400" b="1" i="1" dirty="0">
                <a:solidFill>
                  <a:schemeClr val="accent2">
                    <a:lumMod val="75000"/>
                  </a:schemeClr>
                </a:solidFill>
              </a:rPr>
              <a:t/>
            </a:r>
            <a:br>
              <a:rPr lang="es-ES" sz="5400" b="1" i="1" dirty="0">
                <a:solidFill>
                  <a:schemeClr val="accent2">
                    <a:lumMod val="75000"/>
                  </a:schemeClr>
                </a:solidFill>
              </a:rPr>
            </a:br>
            <a:r>
              <a:rPr lang="es-ES" sz="5400" b="1" i="1" dirty="0" smtClean="0">
                <a:solidFill>
                  <a:schemeClr val="accent2">
                    <a:lumMod val="75000"/>
                  </a:schemeClr>
                </a:solidFill>
              </a:rPr>
              <a:t/>
            </a:r>
            <a:br>
              <a:rPr lang="es-ES" sz="5400" b="1" i="1" dirty="0" smtClean="0">
                <a:solidFill>
                  <a:schemeClr val="accent2">
                    <a:lumMod val="75000"/>
                  </a:schemeClr>
                </a:solidFill>
              </a:rPr>
            </a:br>
            <a:r>
              <a:rPr lang="es-ES" sz="5400" b="1" i="1" dirty="0">
                <a:solidFill>
                  <a:schemeClr val="accent2">
                    <a:lumMod val="75000"/>
                  </a:schemeClr>
                </a:solidFill>
              </a:rPr>
              <a:t/>
            </a:r>
            <a:br>
              <a:rPr lang="es-ES" sz="5400" b="1" i="1" dirty="0">
                <a:solidFill>
                  <a:schemeClr val="accent2">
                    <a:lumMod val="75000"/>
                  </a:schemeClr>
                </a:solidFill>
              </a:rPr>
            </a:br>
            <a:r>
              <a:rPr lang="es-ES" sz="2700" b="1" dirty="0">
                <a:solidFill>
                  <a:schemeClr val="accent6">
                    <a:lumMod val="75000"/>
                  </a:schemeClr>
                </a:solidFill>
                <a:latin typeface="Arial" panose="020B0604020202020204" pitchFamily="34" charset="0"/>
                <a:cs typeface="Arial" panose="020B0604020202020204" pitchFamily="34" charset="0"/>
              </a:rPr>
              <a:t>Productos del Servicio de Aplicaciones Agrícolas e Hidrológicas. </a:t>
            </a:r>
            <a:br>
              <a:rPr lang="es-ES" sz="2700" b="1" dirty="0">
                <a:solidFill>
                  <a:schemeClr val="accent6">
                    <a:lumMod val="75000"/>
                  </a:schemeClr>
                </a:solidFill>
                <a:latin typeface="Arial" panose="020B0604020202020204" pitchFamily="34" charset="0"/>
                <a:cs typeface="Arial" panose="020B0604020202020204" pitchFamily="34" charset="0"/>
              </a:rPr>
            </a:br>
            <a:r>
              <a:rPr lang="es-ES" sz="2700" b="1" dirty="0">
                <a:solidFill>
                  <a:schemeClr val="accent6">
                    <a:lumMod val="75000"/>
                  </a:schemeClr>
                </a:solidFill>
                <a:latin typeface="Arial" panose="020B0604020202020204" pitchFamily="34" charset="0"/>
                <a:cs typeface="Arial" panose="020B0604020202020204" pitchFamily="34" charset="0"/>
              </a:rPr>
              <a:t>Balance </a:t>
            </a:r>
            <a:r>
              <a:rPr lang="es-ES" sz="2700" b="1" dirty="0" smtClean="0">
                <a:solidFill>
                  <a:schemeClr val="accent6">
                    <a:lumMod val="75000"/>
                  </a:schemeClr>
                </a:solidFill>
                <a:latin typeface="Arial" panose="020B0604020202020204" pitchFamily="34" charset="0"/>
                <a:cs typeface="Arial" panose="020B0604020202020204" pitchFamily="34" charset="0"/>
              </a:rPr>
              <a:t>Hídrico. </a:t>
            </a:r>
            <a:r>
              <a:rPr lang="es-ES" sz="2700" b="1" dirty="0">
                <a:solidFill>
                  <a:schemeClr val="accent6">
                    <a:lumMod val="75000"/>
                  </a:schemeClr>
                </a:solidFill>
                <a:latin typeface="Arial" panose="020B0604020202020204" pitchFamily="34" charset="0"/>
                <a:cs typeface="Arial" panose="020B0604020202020204" pitchFamily="34" charset="0"/>
              </a:rPr>
              <a:t>Fenología. </a:t>
            </a:r>
            <a:r>
              <a:rPr lang="es-ES" sz="4900" b="1" dirty="0">
                <a:solidFill>
                  <a:schemeClr val="accent6">
                    <a:lumMod val="75000"/>
                  </a:schemeClr>
                </a:solidFill>
                <a:latin typeface="Arial" panose="020B0604020202020204" pitchFamily="34" charset="0"/>
                <a:cs typeface="Arial" panose="020B0604020202020204" pitchFamily="34" charset="0"/>
              </a:rPr>
              <a:t/>
            </a:r>
            <a:br>
              <a:rPr lang="es-ES" sz="4900" b="1" dirty="0">
                <a:solidFill>
                  <a:schemeClr val="accent6">
                    <a:lumMod val="75000"/>
                  </a:schemeClr>
                </a:solidFill>
                <a:latin typeface="Arial" panose="020B0604020202020204" pitchFamily="34" charset="0"/>
                <a:cs typeface="Arial" panose="020B0604020202020204" pitchFamily="34" charset="0"/>
              </a:rPr>
            </a:br>
            <a:r>
              <a:rPr lang="es-ES" sz="5400" b="1" i="1" dirty="0">
                <a:solidFill>
                  <a:schemeClr val="accent2">
                    <a:lumMod val="75000"/>
                  </a:schemeClr>
                </a:solidFill>
              </a:rPr>
              <a:t/>
            </a:r>
            <a:br>
              <a:rPr lang="es-ES" sz="5400" b="1" i="1" dirty="0">
                <a:solidFill>
                  <a:schemeClr val="accent2">
                    <a:lumMod val="75000"/>
                  </a:schemeClr>
                </a:solidFill>
              </a:rPr>
            </a:br>
            <a:endParaRPr lang="es-ES" sz="4900" b="1" dirty="0">
              <a:solidFill>
                <a:schemeClr val="accent6">
                  <a:lumMod val="75000"/>
                </a:schemeClr>
              </a:solidFill>
            </a:endParaRPr>
          </a:p>
        </p:txBody>
      </p:sp>
      <p:pic>
        <p:nvPicPr>
          <p:cNvPr id="7175" name="Picture 8" descr="DSCN2345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9675" y="2176463"/>
            <a:ext cx="1835150"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Imagen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94637" y="2176463"/>
            <a:ext cx="3749675"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Imagen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75100" y="2176463"/>
            <a:ext cx="2894013" cy="386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9">
            <a:extLst>
              <a:ext uri="{FF2B5EF4-FFF2-40B4-BE49-F238E27FC236}">
                <a16:creationId xmlns:lc="http://schemas.openxmlformats.org/drawingml/2006/lockedCanvas" xmlns="" xmlns:a16="http://schemas.microsoft.com/office/drawing/2014/main" id="{3C4F0146-06C7-4001-9D47-42A8E28288AA}"/>
              </a:ext>
            </a:extLst>
          </p:cNvPr>
          <p:cNvPicPr>
            <a:picLocks noChangeAspect="1"/>
          </p:cNvPicPr>
          <p:nvPr/>
        </p:nvPicPr>
        <p:blipFill rotWithShape="1">
          <a:blip r:embed="rId5">
            <a:alphaModFix amt="35000"/>
            <a:extLst>
              <a:ext uri="{28A0092B-C50C-407E-A947-70E740481C1C}">
                <a14:useLocalDpi xmlns:a14="http://schemas.microsoft.com/office/drawing/2010/main" val="0"/>
              </a:ext>
            </a:extLst>
          </a:blip>
          <a:srcRect l="28690" r="59433"/>
          <a:stretch/>
        </p:blipFill>
        <p:spPr>
          <a:xfrm>
            <a:off x="-43925" y="0"/>
            <a:ext cx="951976" cy="9144000"/>
          </a:xfrm>
          <a:prstGeom prst="rect">
            <a:avLst/>
          </a:prstGeom>
          <a:ln w="19050">
            <a:noFill/>
          </a:ln>
          <a:effectLst/>
        </p:spPr>
      </p:pic>
      <p:sp>
        <p:nvSpPr>
          <p:cNvPr id="15" name="CuadroTexto 14"/>
          <p:cNvSpPr txBox="1"/>
          <p:nvPr/>
        </p:nvSpPr>
        <p:spPr>
          <a:xfrm>
            <a:off x="5678066" y="8284838"/>
            <a:ext cx="6568021" cy="646331"/>
          </a:xfrm>
          <a:prstGeom prst="rect">
            <a:avLst/>
          </a:prstGeom>
          <a:noFill/>
        </p:spPr>
        <p:txBody>
          <a:bodyPr wrap="square" rtlCol="0">
            <a:spAutoFit/>
          </a:bodyPr>
          <a:lstStyle/>
          <a:p>
            <a:r>
              <a:rPr lang="es-ES" dirty="0" smtClean="0"/>
              <a:t>Ramiro Romero </a:t>
            </a:r>
            <a:r>
              <a:rPr lang="es-ES" dirty="0"/>
              <a:t>Fresneda   </a:t>
            </a:r>
            <a:r>
              <a:rPr lang="es-ES" dirty="0" smtClean="0"/>
              <a:t>rromerof@aemet.es</a:t>
            </a:r>
          </a:p>
          <a:p>
            <a:r>
              <a:rPr lang="es-ES" dirty="0" smtClean="0"/>
              <a:t>Jefe de Servicio de Aplicaciones Agrícolas e Hidrológicas de AEMET</a:t>
            </a:r>
            <a:endParaRPr lang="es-ES" dirty="0"/>
          </a:p>
        </p:txBody>
      </p:sp>
      <p:pic>
        <p:nvPicPr>
          <p:cNvPr id="16" name="Picture 6" descr="LOGO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21248" y="0"/>
            <a:ext cx="1270752" cy="565617"/>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p:cNvSpPr txBox="1">
            <a:spLocks noChangeArrowheads="1"/>
          </p:cNvSpPr>
          <p:nvPr/>
        </p:nvSpPr>
        <p:spPr bwMode="auto">
          <a:xfrm>
            <a:off x="1804213" y="8373730"/>
            <a:ext cx="188865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s-ES" altLang="es-ES" sz="1400" b="1" dirty="0">
                <a:latin typeface="Calibri" panose="020F0502020204030204" pitchFamily="34" charset="0"/>
                <a:cs typeface="Calibri" panose="020F0502020204030204" pitchFamily="34" charset="0"/>
              </a:rPr>
              <a:t>Curso </a:t>
            </a:r>
            <a:r>
              <a:rPr lang="es-ES" altLang="es-ES" sz="1400" b="1" smtClean="0">
                <a:latin typeface="Calibri" panose="020F0502020204030204" pitchFamily="34" charset="0"/>
                <a:cs typeface="Calibri" panose="020F0502020204030204" pitchFamily="34" charset="0"/>
              </a:rPr>
              <a:t>PIB-M </a:t>
            </a:r>
            <a:r>
              <a:rPr lang="es-ES" altLang="es-ES" sz="1400" b="1" smtClean="0">
                <a:latin typeface="Calibri" panose="020F0502020204030204" pitchFamily="34" charset="0"/>
                <a:cs typeface="Calibri" panose="020F0502020204030204" pitchFamily="34" charset="0"/>
              </a:rPr>
              <a:t>4ª </a:t>
            </a:r>
            <a:r>
              <a:rPr lang="es-ES" altLang="es-ES" sz="1400" b="1" dirty="0" smtClean="0">
                <a:latin typeface="Calibri" panose="020F0502020204030204" pitchFamily="34" charset="0"/>
                <a:cs typeface="Calibri" panose="020F0502020204030204" pitchFamily="34" charset="0"/>
              </a:rPr>
              <a:t>Edición</a:t>
            </a:r>
            <a:endParaRPr lang="es-ES" altLang="es-ES" sz="1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320998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lipse 10"/>
          <p:cNvSpPr/>
          <p:nvPr/>
        </p:nvSpPr>
        <p:spPr>
          <a:xfrm>
            <a:off x="10085388" y="7912100"/>
            <a:ext cx="1889125" cy="874713"/>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4" name="Rectangle 5"/>
          <p:cNvSpPr txBox="1">
            <a:spLocks noChangeArrowheads="1"/>
          </p:cNvSpPr>
          <p:nvPr/>
        </p:nvSpPr>
        <p:spPr>
          <a:xfrm>
            <a:off x="1562100" y="1376363"/>
            <a:ext cx="7859713" cy="3065462"/>
          </a:xfrm>
          <a:prstGeom prst="rect">
            <a:avLst/>
          </a:prstGeom>
          <a:noFill/>
        </p:spPr>
        <p:txBody>
          <a:bodyPr>
            <a:normAutofit fontScale="92500"/>
          </a:bodyPr>
          <a:lstStyle>
            <a:lvl1pPr marL="0" indent="0" algn="ctr" defTabSz="1219170" rtl="0" eaLnBrk="1" latinLnBrk="0" hangingPunct="1">
              <a:lnSpc>
                <a:spcPct val="90000"/>
              </a:lnSpc>
              <a:spcBef>
                <a:spcPts val="1333"/>
              </a:spcBef>
              <a:buFont typeface="Arial" panose="020B0604020202020204" pitchFamily="34" charset="0"/>
              <a:buNone/>
              <a:defRPr sz="3200" kern="1200">
                <a:solidFill>
                  <a:schemeClr val="tx1"/>
                </a:solidFill>
                <a:latin typeface="+mn-lt"/>
                <a:ea typeface="+mn-ea"/>
                <a:cs typeface="+mn-cs"/>
              </a:defRPr>
            </a:lvl1pPr>
            <a:lvl2pPr marL="609585" indent="0" algn="ctr" defTabSz="1219170" rtl="0" eaLnBrk="1" latinLnBrk="0" hangingPunct="1">
              <a:lnSpc>
                <a:spcPct val="90000"/>
              </a:lnSpc>
              <a:spcBef>
                <a:spcPts val="667"/>
              </a:spcBef>
              <a:buFont typeface="Arial" panose="020B0604020202020204" pitchFamily="34" charset="0"/>
              <a:buNone/>
              <a:defRPr sz="2667" kern="1200">
                <a:solidFill>
                  <a:schemeClr val="tx1"/>
                </a:solidFill>
                <a:latin typeface="+mn-lt"/>
                <a:ea typeface="+mn-ea"/>
                <a:cs typeface="+mn-cs"/>
              </a:defRPr>
            </a:lvl2pPr>
            <a:lvl3pPr marL="1219170" indent="0" algn="ctr" defTabSz="1219170" rtl="0" eaLnBrk="1" latinLnBrk="0" hangingPunct="1">
              <a:lnSpc>
                <a:spcPct val="90000"/>
              </a:lnSpc>
              <a:spcBef>
                <a:spcPts val="667"/>
              </a:spcBef>
              <a:buFont typeface="Arial" panose="020B0604020202020204" pitchFamily="34" charset="0"/>
              <a:buNone/>
              <a:defRPr sz="2400" kern="1200">
                <a:solidFill>
                  <a:schemeClr val="tx1"/>
                </a:solidFill>
                <a:latin typeface="+mn-lt"/>
                <a:ea typeface="+mn-ea"/>
                <a:cs typeface="+mn-cs"/>
              </a:defRPr>
            </a:lvl3pPr>
            <a:lvl4pPr marL="1828754"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4pPr>
            <a:lvl5pPr marL="2438339"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5pPr>
            <a:lvl6pPr marL="3047924"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6pPr>
            <a:lvl7pPr marL="3657509"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7pPr>
            <a:lvl8pPr marL="4267093"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8pPr>
            <a:lvl9pPr marL="4876678"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9pPr>
          </a:lstStyle>
          <a:p>
            <a:pPr fontAlgn="auto">
              <a:spcAft>
                <a:spcPts val="0"/>
              </a:spcAft>
              <a:defRPr/>
            </a:pPr>
            <a:endParaRPr lang="es-ES" altLang="es-ES" sz="2400" dirty="0" smtClean="0"/>
          </a:p>
          <a:p>
            <a:pPr algn="just" fontAlgn="auto">
              <a:spcAft>
                <a:spcPts val="0"/>
              </a:spcAft>
              <a:buFontTx/>
              <a:buNone/>
              <a:defRPr/>
            </a:pPr>
            <a:r>
              <a:rPr lang="es-ES" altLang="es-ES" sz="2800" dirty="0" smtClean="0"/>
              <a:t>Impulsar la red fenológica de manera que se resuelvan los inconvenientes planteados y que en el futuro se pueda disponer de información de observaciones fenológicas a nivel nacional con mayor calidad, fácil disponibilidad, utilizando recursos del Banco Nacional de Datos Climatológicos y acordes con las directrices de la OMM y de la Red Fenológica Europea.</a:t>
            </a:r>
          </a:p>
          <a:p>
            <a:pPr fontAlgn="auto">
              <a:spcAft>
                <a:spcPts val="0"/>
              </a:spcAft>
              <a:defRPr/>
            </a:pPr>
            <a:endParaRPr lang="es-ES" altLang="es-ES" sz="2400" dirty="0" smtClean="0"/>
          </a:p>
          <a:p>
            <a:pPr fontAlgn="auto">
              <a:spcAft>
                <a:spcPts val="0"/>
              </a:spcAft>
              <a:buFontTx/>
              <a:buNone/>
              <a:defRPr/>
            </a:pPr>
            <a:endParaRPr lang="es-ES" altLang="es-ES" sz="2400" dirty="0" smtClean="0"/>
          </a:p>
          <a:p>
            <a:pPr fontAlgn="auto">
              <a:spcAft>
                <a:spcPts val="0"/>
              </a:spcAft>
              <a:buFontTx/>
              <a:buNone/>
              <a:defRPr/>
            </a:pPr>
            <a:endParaRPr lang="es-ES" altLang="es-ES" sz="900" dirty="0" smtClean="0"/>
          </a:p>
        </p:txBody>
      </p:sp>
      <p:sp>
        <p:nvSpPr>
          <p:cNvPr id="14341" name="Rectangle 4"/>
          <p:cNvSpPr txBox="1">
            <a:spLocks noChangeArrowheads="1"/>
          </p:cNvSpPr>
          <p:nvPr/>
        </p:nvSpPr>
        <p:spPr bwMode="auto">
          <a:xfrm>
            <a:off x="-392113" y="300038"/>
            <a:ext cx="721042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1217613">
              <a:lnSpc>
                <a:spcPct val="90000"/>
              </a:lnSpc>
              <a:spcBef>
                <a:spcPts val="1338"/>
              </a:spcBef>
              <a:buFont typeface="Arial" panose="020B0604020202020204" pitchFamily="34" charset="0"/>
              <a:buChar char="•"/>
              <a:defRPr sz="3700">
                <a:solidFill>
                  <a:schemeClr val="tx1"/>
                </a:solidFill>
                <a:latin typeface="Calibri" panose="020F0502020204030204" pitchFamily="34" charset="0"/>
              </a:defRPr>
            </a:lvl1pPr>
            <a:lvl2pPr marL="742950" indent="-285750" defTabSz="1217613">
              <a:lnSpc>
                <a:spcPct val="90000"/>
              </a:lnSpc>
              <a:spcBef>
                <a:spcPts val="663"/>
              </a:spcBef>
              <a:buFont typeface="Arial" panose="020B0604020202020204" pitchFamily="34" charset="0"/>
              <a:buChar char="•"/>
              <a:defRPr sz="3200">
                <a:solidFill>
                  <a:schemeClr val="tx1"/>
                </a:solidFill>
                <a:latin typeface="Calibri" panose="020F0502020204030204" pitchFamily="34" charset="0"/>
              </a:defRPr>
            </a:lvl2pPr>
            <a:lvl3pPr marL="1143000" indent="-228600" defTabSz="1217613">
              <a:lnSpc>
                <a:spcPct val="90000"/>
              </a:lnSpc>
              <a:spcBef>
                <a:spcPts val="663"/>
              </a:spcBef>
              <a:buFont typeface="Arial" panose="020B0604020202020204" pitchFamily="34" charset="0"/>
              <a:buChar char="•"/>
              <a:defRPr sz="2600">
                <a:solidFill>
                  <a:schemeClr val="tx1"/>
                </a:solidFill>
                <a:latin typeface="Calibri" panose="020F0502020204030204" pitchFamily="34" charset="0"/>
              </a:defRPr>
            </a:lvl3pPr>
            <a:lvl4pPr marL="1600200" indent="-228600" defTabSz="1217613">
              <a:lnSpc>
                <a:spcPct val="90000"/>
              </a:lnSpc>
              <a:spcBef>
                <a:spcPts val="663"/>
              </a:spcBef>
              <a:buFont typeface="Arial" panose="020B0604020202020204" pitchFamily="34" charset="0"/>
              <a:buChar char="•"/>
              <a:defRPr sz="2400">
                <a:solidFill>
                  <a:schemeClr val="tx1"/>
                </a:solidFill>
                <a:latin typeface="Calibri" panose="020F0502020204030204" pitchFamily="34" charset="0"/>
              </a:defRPr>
            </a:lvl4pPr>
            <a:lvl5pPr marL="2057400" indent="-228600" defTabSz="1217613">
              <a:lnSpc>
                <a:spcPct val="90000"/>
              </a:lnSpc>
              <a:spcBef>
                <a:spcPts val="663"/>
              </a:spcBef>
              <a:buFont typeface="Arial" panose="020B0604020202020204" pitchFamily="34" charset="0"/>
              <a:buChar char="•"/>
              <a:defRPr sz="2400">
                <a:solidFill>
                  <a:schemeClr val="tx1"/>
                </a:solidFill>
                <a:latin typeface="Calibri" panose="020F0502020204030204" pitchFamily="34" charset="0"/>
              </a:defRPr>
            </a:lvl5pPr>
            <a:lvl6pPr marL="2514600" indent="-228600" defTabSz="1217613" eaLnBrk="0" fontAlgn="base" hangingPunct="0">
              <a:lnSpc>
                <a:spcPct val="90000"/>
              </a:lnSpc>
              <a:spcBef>
                <a:spcPts val="663"/>
              </a:spcBef>
              <a:spcAft>
                <a:spcPct val="0"/>
              </a:spcAft>
              <a:buFont typeface="Arial" panose="020B0604020202020204" pitchFamily="34" charset="0"/>
              <a:buChar char="•"/>
              <a:defRPr sz="2400">
                <a:solidFill>
                  <a:schemeClr val="tx1"/>
                </a:solidFill>
                <a:latin typeface="Calibri" panose="020F0502020204030204" pitchFamily="34" charset="0"/>
              </a:defRPr>
            </a:lvl6pPr>
            <a:lvl7pPr marL="2971800" indent="-228600" defTabSz="1217613" eaLnBrk="0" fontAlgn="base" hangingPunct="0">
              <a:lnSpc>
                <a:spcPct val="90000"/>
              </a:lnSpc>
              <a:spcBef>
                <a:spcPts val="663"/>
              </a:spcBef>
              <a:spcAft>
                <a:spcPct val="0"/>
              </a:spcAft>
              <a:buFont typeface="Arial" panose="020B0604020202020204" pitchFamily="34" charset="0"/>
              <a:buChar char="•"/>
              <a:defRPr sz="2400">
                <a:solidFill>
                  <a:schemeClr val="tx1"/>
                </a:solidFill>
                <a:latin typeface="Calibri" panose="020F0502020204030204" pitchFamily="34" charset="0"/>
              </a:defRPr>
            </a:lvl7pPr>
            <a:lvl8pPr marL="3429000" indent="-228600" defTabSz="1217613" eaLnBrk="0" fontAlgn="base" hangingPunct="0">
              <a:lnSpc>
                <a:spcPct val="90000"/>
              </a:lnSpc>
              <a:spcBef>
                <a:spcPts val="663"/>
              </a:spcBef>
              <a:spcAft>
                <a:spcPct val="0"/>
              </a:spcAft>
              <a:buFont typeface="Arial" panose="020B0604020202020204" pitchFamily="34" charset="0"/>
              <a:buChar char="•"/>
              <a:defRPr sz="2400">
                <a:solidFill>
                  <a:schemeClr val="tx1"/>
                </a:solidFill>
                <a:latin typeface="Calibri" panose="020F0502020204030204" pitchFamily="34" charset="0"/>
              </a:defRPr>
            </a:lvl8pPr>
            <a:lvl9pPr marL="3886200" indent="-228600" defTabSz="1217613" eaLnBrk="0" fontAlgn="base" hangingPunct="0">
              <a:lnSpc>
                <a:spcPct val="90000"/>
              </a:lnSpc>
              <a:spcBef>
                <a:spcPts val="663"/>
              </a:spcBef>
              <a:spcAft>
                <a:spcPct val="0"/>
              </a:spcAft>
              <a:buFont typeface="Arial" panose="020B0604020202020204" pitchFamily="34" charset="0"/>
              <a:buChar char="•"/>
              <a:defRPr sz="2400">
                <a:solidFill>
                  <a:schemeClr val="tx1"/>
                </a:solidFill>
                <a:latin typeface="Calibri" panose="020F0502020204030204" pitchFamily="34" charset="0"/>
              </a:defRPr>
            </a:lvl9pPr>
          </a:lstStyle>
          <a:p>
            <a:pPr algn="ctr" eaLnBrk="1" hangingPunct="1">
              <a:spcBef>
                <a:spcPct val="0"/>
              </a:spcBef>
              <a:buFontTx/>
              <a:buNone/>
            </a:pPr>
            <a:r>
              <a:rPr lang="es-ES_tradnl" altLang="es-ES" sz="2800" b="1">
                <a:solidFill>
                  <a:srgbClr val="339933"/>
                </a:solidFill>
                <a:latin typeface="Calibri Light" panose="020F0302020204030204" pitchFamily="34" charset="0"/>
              </a:rPr>
              <a:t>OBJETIVO GENERAL</a:t>
            </a:r>
            <a:endParaRPr lang="es-ES" altLang="es-ES" sz="2800" b="1">
              <a:solidFill>
                <a:srgbClr val="339933"/>
              </a:solidFill>
              <a:latin typeface="Calibri Light" panose="020F0302020204030204" pitchFamily="34" charset="0"/>
            </a:endParaRPr>
          </a:p>
        </p:txBody>
      </p:sp>
      <p:sp>
        <p:nvSpPr>
          <p:cNvPr id="2" name="CuadroTexto 1"/>
          <p:cNvSpPr txBox="1"/>
          <p:nvPr/>
        </p:nvSpPr>
        <p:spPr>
          <a:xfrm>
            <a:off x="3976688" y="5695950"/>
            <a:ext cx="4810125" cy="2563813"/>
          </a:xfrm>
          <a:prstGeom prst="rect">
            <a:avLst/>
          </a:prstGeom>
          <a:solidFill>
            <a:schemeClr val="accent2">
              <a:lumMod val="40000"/>
              <a:lumOff val="60000"/>
            </a:schemeClr>
          </a:solidFill>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es-ES" altLang="es-ES" dirty="0" smtClean="0"/>
              <a:t>Base de datos digital en BNDC.</a:t>
            </a:r>
          </a:p>
          <a:p>
            <a:pPr eaLnBrk="1" hangingPunct="1">
              <a:defRPr/>
            </a:pPr>
            <a:r>
              <a:rPr lang="es-ES" altLang="es-ES" dirty="0" smtClean="0"/>
              <a:t>Implementar programas de captura y archivo</a:t>
            </a:r>
          </a:p>
          <a:p>
            <a:pPr eaLnBrk="1" hangingPunct="1">
              <a:defRPr/>
            </a:pPr>
            <a:r>
              <a:rPr lang="es-ES" altLang="es-ES" dirty="0" smtClean="0"/>
              <a:t>Metadatos de estación</a:t>
            </a:r>
          </a:p>
          <a:p>
            <a:pPr eaLnBrk="1" hangingPunct="1">
              <a:defRPr/>
            </a:pPr>
            <a:r>
              <a:rPr lang="es-ES" altLang="es-ES" dirty="0" smtClean="0"/>
              <a:t>Selección de especies/variedades a observar</a:t>
            </a:r>
          </a:p>
          <a:p>
            <a:pPr eaLnBrk="1" hangingPunct="1">
              <a:defRPr/>
            </a:pPr>
            <a:r>
              <a:rPr lang="es-ES" altLang="es-ES" dirty="0" smtClean="0"/>
              <a:t>Preparar la equivalencia entre claves por especie</a:t>
            </a:r>
          </a:p>
          <a:p>
            <a:pPr eaLnBrk="1" hangingPunct="1">
              <a:defRPr/>
            </a:pPr>
            <a:r>
              <a:rPr lang="es-ES" altLang="es-ES" dirty="0" smtClean="0"/>
              <a:t>para poder dar continuidad a las observaciones</a:t>
            </a:r>
          </a:p>
          <a:p>
            <a:pPr eaLnBrk="1" hangingPunct="1">
              <a:defRPr/>
            </a:pPr>
            <a:r>
              <a:rPr lang="es-ES" altLang="es-ES" dirty="0" smtClean="0"/>
              <a:t>Rescate de datos</a:t>
            </a:r>
          </a:p>
          <a:p>
            <a:pPr eaLnBrk="1" hangingPunct="1">
              <a:defRPr/>
            </a:pPr>
            <a:r>
              <a:rPr lang="es-ES" altLang="es-ES" dirty="0" smtClean="0"/>
              <a:t>Formación</a:t>
            </a:r>
          </a:p>
          <a:p>
            <a:pPr eaLnBrk="1" hangingPunct="1">
              <a:defRPr/>
            </a:pPr>
            <a:endParaRPr lang="es-ES" altLang="es-ES" dirty="0" smtClean="0"/>
          </a:p>
        </p:txBody>
      </p:sp>
      <p:pic>
        <p:nvPicPr>
          <p:cNvPr id="14344" name="Picture 19" descr="http://tutoriascantabria.es/profesiones_lim/biologo.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16038" y="5180013"/>
            <a:ext cx="2438400" cy="225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isco magnético 8"/>
          <p:cNvSpPr/>
          <p:nvPr/>
        </p:nvSpPr>
        <p:spPr>
          <a:xfrm>
            <a:off x="9421813" y="4015859"/>
            <a:ext cx="1760607" cy="2961997"/>
          </a:xfrm>
          <a:prstGeom prst="flowChartMagneticDisk">
            <a:avLst/>
          </a:prstGeom>
          <a:solidFill>
            <a:schemeClr val="tx2">
              <a:lumMod val="40000"/>
              <a:lumOff val="6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harsh" dir="t"/>
            </a:scene3d>
            <a:sp3d extrusionH="57150" prstMaterial="matte">
              <a:bevelT w="63500" h="12700" prst="angle"/>
              <a:contourClr>
                <a:schemeClr val="bg1">
                  <a:lumMod val="65000"/>
                </a:schemeClr>
              </a:contourClr>
            </a:sp3d>
          </a:bodyPr>
          <a:lstStyle/>
          <a:p>
            <a:pPr algn="ctr" eaLnBrk="1" hangingPunct="1">
              <a:defRPr/>
            </a:pPr>
            <a:r>
              <a:rPr lang="es-ES" altLang="es-ES" sz="1500" b="1" i="1" dirty="0">
                <a:ln/>
                <a:solidFill>
                  <a:schemeClr val="tx2"/>
                </a:solidFill>
              </a:rPr>
              <a:t>BANCO NACIONAL DE DATOS CLIMATOLÓGICOS</a:t>
            </a:r>
            <a:endParaRPr lang="es-ES" sz="1500" b="1" i="1" dirty="0">
              <a:ln/>
              <a:solidFill>
                <a:schemeClr val="tx2"/>
              </a:solidFill>
            </a:endParaRPr>
          </a:p>
        </p:txBody>
      </p:sp>
      <p:cxnSp>
        <p:nvCxnSpPr>
          <p:cNvPr id="5" name="Conector recto de flecha 4"/>
          <p:cNvCxnSpPr/>
          <p:nvPr/>
        </p:nvCxnSpPr>
        <p:spPr>
          <a:xfrm>
            <a:off x="8432800" y="5051425"/>
            <a:ext cx="989013" cy="260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7148513" y="4572000"/>
            <a:ext cx="1284287" cy="646113"/>
          </a:xfrm>
          <a:prstGeom prst="rect">
            <a:avLst/>
          </a:prstGeom>
          <a:solidFill>
            <a:schemeClr val="accent4">
              <a:lumMod val="20000"/>
              <a:lumOff val="80000"/>
            </a:schemeClr>
          </a:solidFill>
        </p:spPr>
        <p:txBody>
          <a:bodyPr wrap="none">
            <a:spAutoFit/>
          </a:bodyPr>
          <a:lstStyle/>
          <a:p>
            <a:pPr>
              <a:defRPr/>
            </a:pPr>
            <a:r>
              <a:rPr lang="es-ES" dirty="0"/>
              <a:t>Estaciones..</a:t>
            </a:r>
          </a:p>
          <a:p>
            <a:pPr>
              <a:defRPr/>
            </a:pPr>
            <a:r>
              <a:rPr lang="es-ES" dirty="0"/>
              <a:t>Datos…</a:t>
            </a:r>
          </a:p>
        </p:txBody>
      </p:sp>
      <p:cxnSp>
        <p:nvCxnSpPr>
          <p:cNvPr id="8" name="Conector recto de flecha 7"/>
          <p:cNvCxnSpPr/>
          <p:nvPr/>
        </p:nvCxnSpPr>
        <p:spPr>
          <a:xfrm>
            <a:off x="10774363" y="6977063"/>
            <a:ext cx="407987" cy="9350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349" name="CuadroTexto 9"/>
          <p:cNvSpPr txBox="1">
            <a:spLocks noChangeArrowheads="1"/>
          </p:cNvSpPr>
          <p:nvPr/>
        </p:nvSpPr>
        <p:spPr bwMode="auto">
          <a:xfrm>
            <a:off x="10433050" y="8164513"/>
            <a:ext cx="10906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 altLang="es-ES"/>
              <a:t>Consultas</a:t>
            </a:r>
          </a:p>
        </p:txBody>
      </p:sp>
      <p:pic>
        <p:nvPicPr>
          <p:cNvPr id="3" name="Imagen 2"/>
          <p:cNvPicPr>
            <a:picLocks noChangeAspect="1"/>
          </p:cNvPicPr>
          <p:nvPr/>
        </p:nvPicPr>
        <p:blipFill>
          <a:blip r:embed="rId3"/>
          <a:stretch>
            <a:fillRect/>
          </a:stretch>
        </p:blipFill>
        <p:spPr>
          <a:xfrm>
            <a:off x="0" y="0"/>
            <a:ext cx="950976" cy="9144000"/>
          </a:xfrm>
          <a:prstGeom prst="rect">
            <a:avLst/>
          </a:prstGeom>
        </p:spPr>
      </p:pic>
      <p:pic>
        <p:nvPicPr>
          <p:cNvPr id="17" name="Picture 6" descr="LOGO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21248" y="0"/>
            <a:ext cx="1270752" cy="565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9218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txBox="1">
            <a:spLocks noChangeArrowheads="1"/>
          </p:cNvSpPr>
          <p:nvPr/>
        </p:nvSpPr>
        <p:spPr bwMode="auto">
          <a:xfrm>
            <a:off x="1476375" y="274638"/>
            <a:ext cx="66246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338"/>
              </a:spcBef>
              <a:buFont typeface="Arial" panose="020B0604020202020204" pitchFamily="34" charset="0"/>
              <a:buChar char="•"/>
              <a:defRPr sz="3700">
                <a:solidFill>
                  <a:schemeClr val="tx1"/>
                </a:solidFill>
                <a:latin typeface="Calibri" panose="020F0502020204030204" pitchFamily="34" charset="0"/>
              </a:defRPr>
            </a:lvl1pPr>
            <a:lvl2pPr marL="742950" indent="-285750">
              <a:lnSpc>
                <a:spcPct val="90000"/>
              </a:lnSpc>
              <a:spcBef>
                <a:spcPts val="663"/>
              </a:spcBef>
              <a:buFont typeface="Arial" panose="020B0604020202020204" pitchFamily="34" charset="0"/>
              <a:buChar char="•"/>
              <a:defRPr sz="3200">
                <a:solidFill>
                  <a:schemeClr val="tx1"/>
                </a:solidFill>
                <a:latin typeface="Calibri" panose="020F0502020204030204" pitchFamily="34" charset="0"/>
              </a:defRPr>
            </a:lvl2pPr>
            <a:lvl3pPr marL="1143000" indent="-228600">
              <a:lnSpc>
                <a:spcPct val="90000"/>
              </a:lnSpc>
              <a:spcBef>
                <a:spcPts val="663"/>
              </a:spcBef>
              <a:buFont typeface="Arial" panose="020B0604020202020204" pitchFamily="34" charset="0"/>
              <a:buChar char="•"/>
              <a:defRPr sz="2600">
                <a:solidFill>
                  <a:schemeClr val="tx1"/>
                </a:solidFill>
                <a:latin typeface="Calibri" panose="020F0502020204030204" pitchFamily="34" charset="0"/>
              </a:defRPr>
            </a:lvl3pPr>
            <a:lvl4pPr marL="1600200" indent="-228600">
              <a:lnSpc>
                <a:spcPct val="90000"/>
              </a:lnSpc>
              <a:spcBef>
                <a:spcPts val="663"/>
              </a:spcBef>
              <a:buFont typeface="Arial" panose="020B0604020202020204" pitchFamily="34" charset="0"/>
              <a:buChar char="•"/>
              <a:defRPr sz="2400">
                <a:solidFill>
                  <a:schemeClr val="tx1"/>
                </a:solidFill>
                <a:latin typeface="Calibri" panose="020F0502020204030204" pitchFamily="34" charset="0"/>
              </a:defRPr>
            </a:lvl4pPr>
            <a:lvl5pPr marL="2057400" indent="-228600">
              <a:lnSpc>
                <a:spcPct val="90000"/>
              </a:lnSpc>
              <a:spcBef>
                <a:spcPts val="663"/>
              </a:spcBef>
              <a:buFont typeface="Arial" panose="020B0604020202020204" pitchFamily="34" charset="0"/>
              <a:buChar char="•"/>
              <a:defRPr sz="2400">
                <a:solidFill>
                  <a:schemeClr val="tx1"/>
                </a:solidFill>
                <a:latin typeface="Calibri" panose="020F0502020204030204" pitchFamily="34" charset="0"/>
              </a:defRPr>
            </a:lvl5pPr>
            <a:lvl6pPr marL="2514600" indent="-228600" defTabSz="457200" eaLnBrk="0" fontAlgn="base" hangingPunct="0">
              <a:lnSpc>
                <a:spcPct val="90000"/>
              </a:lnSpc>
              <a:spcBef>
                <a:spcPts val="663"/>
              </a:spcBef>
              <a:spcAft>
                <a:spcPct val="0"/>
              </a:spcAft>
              <a:buFont typeface="Arial" panose="020B0604020202020204" pitchFamily="34" charset="0"/>
              <a:buChar char="•"/>
              <a:defRPr sz="2400">
                <a:solidFill>
                  <a:schemeClr val="tx1"/>
                </a:solidFill>
                <a:latin typeface="Calibri" panose="020F0502020204030204" pitchFamily="34" charset="0"/>
              </a:defRPr>
            </a:lvl6pPr>
            <a:lvl7pPr marL="2971800" indent="-228600" defTabSz="457200" eaLnBrk="0" fontAlgn="base" hangingPunct="0">
              <a:lnSpc>
                <a:spcPct val="90000"/>
              </a:lnSpc>
              <a:spcBef>
                <a:spcPts val="663"/>
              </a:spcBef>
              <a:spcAft>
                <a:spcPct val="0"/>
              </a:spcAft>
              <a:buFont typeface="Arial" panose="020B0604020202020204" pitchFamily="34" charset="0"/>
              <a:buChar char="•"/>
              <a:defRPr sz="2400">
                <a:solidFill>
                  <a:schemeClr val="tx1"/>
                </a:solidFill>
                <a:latin typeface="Calibri" panose="020F0502020204030204" pitchFamily="34" charset="0"/>
              </a:defRPr>
            </a:lvl7pPr>
            <a:lvl8pPr marL="3429000" indent="-228600" defTabSz="457200" eaLnBrk="0" fontAlgn="base" hangingPunct="0">
              <a:lnSpc>
                <a:spcPct val="90000"/>
              </a:lnSpc>
              <a:spcBef>
                <a:spcPts val="663"/>
              </a:spcBef>
              <a:spcAft>
                <a:spcPct val="0"/>
              </a:spcAft>
              <a:buFont typeface="Arial" panose="020B0604020202020204" pitchFamily="34" charset="0"/>
              <a:buChar char="•"/>
              <a:defRPr sz="2400">
                <a:solidFill>
                  <a:schemeClr val="tx1"/>
                </a:solidFill>
                <a:latin typeface="Calibri" panose="020F0502020204030204" pitchFamily="34" charset="0"/>
              </a:defRPr>
            </a:lvl8pPr>
            <a:lvl9pPr marL="3886200" indent="-228600" defTabSz="457200" eaLnBrk="0" fontAlgn="base" hangingPunct="0">
              <a:lnSpc>
                <a:spcPct val="90000"/>
              </a:lnSpc>
              <a:spcBef>
                <a:spcPts val="663"/>
              </a:spcBef>
              <a:spcAft>
                <a:spcPct val="0"/>
              </a:spcAft>
              <a:buFont typeface="Arial" panose="020B0604020202020204" pitchFamily="34" charset="0"/>
              <a:buChar char="•"/>
              <a:defRPr sz="2400">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3600">
                <a:solidFill>
                  <a:srgbClr val="339933"/>
                </a:solidFill>
                <a:latin typeface="Arial" panose="020B0604020202020204" pitchFamily="34" charset="0"/>
              </a:rPr>
              <a:t>Observación de </a:t>
            </a:r>
            <a:r>
              <a:rPr lang="es-ES" altLang="es-ES" sz="3600" b="1">
                <a:solidFill>
                  <a:srgbClr val="339933"/>
                </a:solidFill>
                <a:latin typeface="Arial" panose="020B0604020202020204" pitchFamily="34" charset="0"/>
              </a:rPr>
              <a:t>Vegetales</a:t>
            </a:r>
            <a:r>
              <a:rPr lang="es-ES" altLang="es-ES" sz="3600">
                <a:solidFill>
                  <a:srgbClr val="339933"/>
                </a:solidFill>
                <a:latin typeface="Arial" panose="020B0604020202020204" pitchFamily="34" charset="0"/>
              </a:rPr>
              <a:t>: Código BBCH</a:t>
            </a:r>
          </a:p>
        </p:txBody>
      </p:sp>
      <p:sp>
        <p:nvSpPr>
          <p:cNvPr id="15365" name="Rectangle 9"/>
          <p:cNvSpPr txBox="1">
            <a:spLocks noChangeArrowheads="1"/>
          </p:cNvSpPr>
          <p:nvPr/>
        </p:nvSpPr>
        <p:spPr bwMode="auto">
          <a:xfrm>
            <a:off x="709613" y="1814513"/>
            <a:ext cx="7162800" cy="434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338"/>
              </a:spcBef>
              <a:buFont typeface="Arial" panose="020B0604020202020204" pitchFamily="34" charset="0"/>
              <a:buChar char="•"/>
              <a:defRPr sz="3700">
                <a:solidFill>
                  <a:schemeClr val="tx1"/>
                </a:solidFill>
                <a:latin typeface="Calibri" panose="020F0502020204030204" pitchFamily="34" charset="0"/>
              </a:defRPr>
            </a:lvl1pPr>
            <a:lvl2pPr marL="742950" indent="-285750">
              <a:lnSpc>
                <a:spcPct val="90000"/>
              </a:lnSpc>
              <a:spcBef>
                <a:spcPts val="663"/>
              </a:spcBef>
              <a:buFont typeface="Arial" panose="020B0604020202020204" pitchFamily="34" charset="0"/>
              <a:buChar char="•"/>
              <a:defRPr sz="3200">
                <a:solidFill>
                  <a:schemeClr val="tx1"/>
                </a:solidFill>
                <a:latin typeface="Calibri" panose="020F0502020204030204" pitchFamily="34" charset="0"/>
              </a:defRPr>
            </a:lvl2pPr>
            <a:lvl3pPr marL="1143000" indent="-228600">
              <a:lnSpc>
                <a:spcPct val="90000"/>
              </a:lnSpc>
              <a:spcBef>
                <a:spcPts val="663"/>
              </a:spcBef>
              <a:buFont typeface="Arial" panose="020B0604020202020204" pitchFamily="34" charset="0"/>
              <a:buChar char="•"/>
              <a:defRPr sz="2600">
                <a:solidFill>
                  <a:schemeClr val="tx1"/>
                </a:solidFill>
                <a:latin typeface="Calibri" panose="020F0502020204030204" pitchFamily="34" charset="0"/>
              </a:defRPr>
            </a:lvl3pPr>
            <a:lvl4pPr marL="1600200" indent="-228600">
              <a:lnSpc>
                <a:spcPct val="90000"/>
              </a:lnSpc>
              <a:spcBef>
                <a:spcPts val="663"/>
              </a:spcBef>
              <a:buFont typeface="Arial" panose="020B0604020202020204" pitchFamily="34" charset="0"/>
              <a:buChar char="•"/>
              <a:defRPr sz="2400">
                <a:solidFill>
                  <a:schemeClr val="tx1"/>
                </a:solidFill>
                <a:latin typeface="Calibri" panose="020F0502020204030204" pitchFamily="34" charset="0"/>
              </a:defRPr>
            </a:lvl4pPr>
            <a:lvl5pPr marL="2057400" indent="-228600">
              <a:lnSpc>
                <a:spcPct val="90000"/>
              </a:lnSpc>
              <a:spcBef>
                <a:spcPts val="663"/>
              </a:spcBef>
              <a:buFont typeface="Arial" panose="020B0604020202020204" pitchFamily="34" charset="0"/>
              <a:buChar char="•"/>
              <a:defRPr sz="2400">
                <a:solidFill>
                  <a:schemeClr val="tx1"/>
                </a:solidFill>
                <a:latin typeface="Calibri" panose="020F0502020204030204" pitchFamily="34" charset="0"/>
              </a:defRPr>
            </a:lvl5pPr>
            <a:lvl6pPr marL="2514600" indent="-228600" defTabSz="457200" eaLnBrk="0" fontAlgn="base" hangingPunct="0">
              <a:lnSpc>
                <a:spcPct val="90000"/>
              </a:lnSpc>
              <a:spcBef>
                <a:spcPts val="663"/>
              </a:spcBef>
              <a:spcAft>
                <a:spcPct val="0"/>
              </a:spcAft>
              <a:buFont typeface="Arial" panose="020B0604020202020204" pitchFamily="34" charset="0"/>
              <a:buChar char="•"/>
              <a:defRPr sz="2400">
                <a:solidFill>
                  <a:schemeClr val="tx1"/>
                </a:solidFill>
                <a:latin typeface="Calibri" panose="020F0502020204030204" pitchFamily="34" charset="0"/>
              </a:defRPr>
            </a:lvl6pPr>
            <a:lvl7pPr marL="2971800" indent="-228600" defTabSz="457200" eaLnBrk="0" fontAlgn="base" hangingPunct="0">
              <a:lnSpc>
                <a:spcPct val="90000"/>
              </a:lnSpc>
              <a:spcBef>
                <a:spcPts val="663"/>
              </a:spcBef>
              <a:spcAft>
                <a:spcPct val="0"/>
              </a:spcAft>
              <a:buFont typeface="Arial" panose="020B0604020202020204" pitchFamily="34" charset="0"/>
              <a:buChar char="•"/>
              <a:defRPr sz="2400">
                <a:solidFill>
                  <a:schemeClr val="tx1"/>
                </a:solidFill>
                <a:latin typeface="Calibri" panose="020F0502020204030204" pitchFamily="34" charset="0"/>
              </a:defRPr>
            </a:lvl7pPr>
            <a:lvl8pPr marL="3429000" indent="-228600" defTabSz="457200" eaLnBrk="0" fontAlgn="base" hangingPunct="0">
              <a:lnSpc>
                <a:spcPct val="90000"/>
              </a:lnSpc>
              <a:spcBef>
                <a:spcPts val="663"/>
              </a:spcBef>
              <a:spcAft>
                <a:spcPct val="0"/>
              </a:spcAft>
              <a:buFont typeface="Arial" panose="020B0604020202020204" pitchFamily="34" charset="0"/>
              <a:buChar char="•"/>
              <a:defRPr sz="2400">
                <a:solidFill>
                  <a:schemeClr val="tx1"/>
                </a:solidFill>
                <a:latin typeface="Calibri" panose="020F0502020204030204" pitchFamily="34" charset="0"/>
              </a:defRPr>
            </a:lvl8pPr>
            <a:lvl9pPr marL="3886200" indent="-228600" defTabSz="457200" eaLnBrk="0" fontAlgn="base" hangingPunct="0">
              <a:lnSpc>
                <a:spcPct val="90000"/>
              </a:lnSpc>
              <a:spcBef>
                <a:spcPts val="663"/>
              </a:spcBef>
              <a:spcAft>
                <a:spcPct val="0"/>
              </a:spcAft>
              <a:buFont typeface="Arial" panose="020B0604020202020204" pitchFamily="34" charset="0"/>
              <a:buChar char="•"/>
              <a:defRPr sz="2400">
                <a:solidFill>
                  <a:schemeClr val="tx1"/>
                </a:solidFill>
                <a:latin typeface="Calibri" panose="020F0502020204030204" pitchFamily="34" charset="0"/>
              </a:defRPr>
            </a:lvl9pPr>
          </a:lstStyle>
          <a:p>
            <a:pPr eaLnBrk="1" hangingPunct="1">
              <a:lnSpc>
                <a:spcPct val="100000"/>
              </a:lnSpc>
              <a:spcBef>
                <a:spcPct val="20000"/>
              </a:spcBef>
              <a:buFontTx/>
              <a:buChar char="•"/>
            </a:pPr>
            <a:r>
              <a:rPr lang="es-ES_tradnl" altLang="es-ES" sz="1600">
                <a:latin typeface="Arial" panose="020B0604020202020204" pitchFamily="34" charset="0"/>
              </a:rPr>
              <a:t>Hasta finales de los años 90</a:t>
            </a:r>
            <a:r>
              <a:rPr lang="es-ES_tradnl" altLang="es-ES" sz="1600" b="1">
                <a:latin typeface="Arial" panose="020B0604020202020204" pitchFamily="34" charset="0"/>
              </a:rPr>
              <a:t>, no existe una codificación homogénea</a:t>
            </a:r>
            <a:r>
              <a:rPr lang="es-ES_tradnl" altLang="es-ES" sz="1600">
                <a:latin typeface="Arial" panose="020B0604020202020204" pitchFamily="34" charset="0"/>
              </a:rPr>
              <a:t> para describir los estadios de desarrollo de las principales plantas cultivadas y malas hierbas.</a:t>
            </a:r>
          </a:p>
          <a:p>
            <a:pPr eaLnBrk="1" hangingPunct="1">
              <a:lnSpc>
                <a:spcPct val="100000"/>
              </a:lnSpc>
              <a:spcBef>
                <a:spcPct val="20000"/>
              </a:spcBef>
              <a:buFontTx/>
              <a:buChar char="•"/>
            </a:pPr>
            <a:endParaRPr lang="es-ES_tradnl" altLang="es-ES" sz="1600">
              <a:latin typeface="Arial" panose="020B0604020202020204" pitchFamily="34" charset="0"/>
            </a:endParaRPr>
          </a:p>
          <a:p>
            <a:pPr eaLnBrk="1" hangingPunct="1">
              <a:lnSpc>
                <a:spcPct val="100000"/>
              </a:lnSpc>
              <a:spcBef>
                <a:spcPct val="20000"/>
              </a:spcBef>
              <a:buFontTx/>
              <a:buChar char="•"/>
            </a:pPr>
            <a:r>
              <a:rPr lang="es-ES_tradnl" altLang="es-ES" sz="1600">
                <a:latin typeface="Arial" panose="020B0604020202020204" pitchFamily="34" charset="0"/>
              </a:rPr>
              <a:t>Era necesario establecer un sistema numérico que identificara de modo uniforme los distintos estadios de desarrollo de todas las plantas, e hiciera posible su informatización.</a:t>
            </a:r>
          </a:p>
          <a:p>
            <a:pPr eaLnBrk="1" hangingPunct="1">
              <a:lnSpc>
                <a:spcPct val="100000"/>
              </a:lnSpc>
              <a:spcBef>
                <a:spcPct val="20000"/>
              </a:spcBef>
              <a:buFontTx/>
              <a:buChar char="•"/>
            </a:pPr>
            <a:endParaRPr lang="es-ES_tradnl" altLang="es-ES" sz="1600">
              <a:latin typeface="Arial" panose="020B0604020202020204" pitchFamily="34" charset="0"/>
            </a:endParaRPr>
          </a:p>
          <a:p>
            <a:pPr eaLnBrk="1" hangingPunct="1">
              <a:lnSpc>
                <a:spcPct val="100000"/>
              </a:lnSpc>
              <a:spcBef>
                <a:spcPct val="20000"/>
              </a:spcBef>
              <a:buFontTx/>
              <a:buChar char="•"/>
            </a:pPr>
            <a:r>
              <a:rPr lang="es-ES_tradnl" altLang="es-ES" sz="1600" b="1">
                <a:latin typeface="Arial" panose="020B0604020202020204" pitchFamily="34" charset="0"/>
              </a:rPr>
              <a:t>La escala BBCH se basa en un código decimal </a:t>
            </a:r>
            <a:r>
              <a:rPr lang="es-ES_tradnl" altLang="es-ES" sz="1600">
                <a:latin typeface="Arial" panose="020B0604020202020204" pitchFamily="34" charset="0"/>
              </a:rPr>
              <a:t>que identifica el desarrollo de las plantas mono- y di-cotiledóneas con estadios principales y secundarios.</a:t>
            </a:r>
          </a:p>
          <a:p>
            <a:pPr eaLnBrk="1" hangingPunct="1">
              <a:lnSpc>
                <a:spcPct val="100000"/>
              </a:lnSpc>
              <a:spcBef>
                <a:spcPct val="20000"/>
              </a:spcBef>
              <a:buFontTx/>
              <a:buChar char="•"/>
            </a:pPr>
            <a:endParaRPr lang="es-ES_tradnl" altLang="es-ES" sz="1600">
              <a:latin typeface="Arial" panose="020B0604020202020204" pitchFamily="34" charset="0"/>
            </a:endParaRPr>
          </a:p>
          <a:p>
            <a:pPr eaLnBrk="1" hangingPunct="1">
              <a:lnSpc>
                <a:spcPct val="100000"/>
              </a:lnSpc>
              <a:spcBef>
                <a:spcPct val="20000"/>
              </a:spcBef>
              <a:buFontTx/>
              <a:buChar char="•"/>
            </a:pPr>
            <a:r>
              <a:rPr lang="es-ES_tradnl" altLang="es-ES" sz="1600">
                <a:latin typeface="Arial" panose="020B0604020202020204" pitchFamily="34" charset="0"/>
              </a:rPr>
              <a:t>La OMM recomienda  la escala BBCH y también se utiliza en el P</a:t>
            </a:r>
            <a:r>
              <a:rPr lang="en-US" altLang="es-ES" sz="1600">
                <a:latin typeface="Arial" panose="020B0604020202020204" pitchFamily="34" charset="0"/>
              </a:rPr>
              <a:t>EP725 (sucesor de la acción COST 725).</a:t>
            </a:r>
          </a:p>
        </p:txBody>
      </p:sp>
      <p:pic>
        <p:nvPicPr>
          <p:cNvPr id="15367" name="Picture 9" descr="DSCN2281Manza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950" y="5840413"/>
            <a:ext cx="4124325" cy="309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6925" y="1076325"/>
            <a:ext cx="3222625" cy="268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Imagen 8">
            <a:extLst>
              <a:ext uri="{FF2B5EF4-FFF2-40B4-BE49-F238E27FC236}">
                <a16:creationId xmlns:lc="http://schemas.openxmlformats.org/drawingml/2006/lockedCanvas" xmlns="" xmlns:a16="http://schemas.microsoft.com/office/drawing/2014/main" id="{3C4F0146-06C7-4001-9D47-42A8E28288AA}"/>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28690" r="59433"/>
          <a:stretch/>
        </p:blipFill>
        <p:spPr>
          <a:xfrm>
            <a:off x="786" y="0"/>
            <a:ext cx="951976" cy="9144000"/>
          </a:xfrm>
          <a:prstGeom prst="rect">
            <a:avLst/>
          </a:prstGeom>
          <a:ln w="19050">
            <a:noFill/>
          </a:ln>
          <a:effectLst/>
        </p:spPr>
      </p:pic>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8175" y="4160838"/>
            <a:ext cx="5101438" cy="5024219"/>
          </a:xfrm>
          <a:prstGeom prst="rect">
            <a:avLst/>
          </a:prstGeom>
        </p:spPr>
      </p:pic>
      <p:pic>
        <p:nvPicPr>
          <p:cNvPr id="13" name="Picture 6" descr="LOGO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21248" y="0"/>
            <a:ext cx="1270752" cy="565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81750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CuadroTexto 2"/>
          <p:cNvSpPr txBox="1">
            <a:spLocks noChangeArrowheads="1"/>
          </p:cNvSpPr>
          <p:nvPr/>
        </p:nvSpPr>
        <p:spPr bwMode="auto">
          <a:xfrm>
            <a:off x="1544638" y="692150"/>
            <a:ext cx="5313362" cy="1754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338"/>
              </a:spcBef>
              <a:buFont typeface="Arial" panose="020B0604020202020204" pitchFamily="34" charset="0"/>
              <a:buChar char="•"/>
              <a:defRPr sz="3700">
                <a:solidFill>
                  <a:schemeClr val="tx1"/>
                </a:solidFill>
                <a:latin typeface="Calibri" panose="020F0502020204030204" pitchFamily="34" charset="0"/>
              </a:defRPr>
            </a:lvl1pPr>
            <a:lvl2pPr>
              <a:lnSpc>
                <a:spcPct val="90000"/>
              </a:lnSpc>
              <a:spcBef>
                <a:spcPts val="663"/>
              </a:spcBef>
              <a:buFont typeface="Arial" panose="020B0604020202020204" pitchFamily="34" charset="0"/>
              <a:buChar char="•"/>
              <a:defRPr sz="3200">
                <a:solidFill>
                  <a:schemeClr val="tx1"/>
                </a:solidFill>
                <a:latin typeface="Calibri" panose="020F0502020204030204" pitchFamily="34" charset="0"/>
              </a:defRPr>
            </a:lvl2pPr>
            <a:lvl3pPr marL="1143000" indent="-228600">
              <a:lnSpc>
                <a:spcPct val="90000"/>
              </a:lnSpc>
              <a:spcBef>
                <a:spcPts val="663"/>
              </a:spcBef>
              <a:buFont typeface="Arial" panose="020B0604020202020204" pitchFamily="34" charset="0"/>
              <a:buChar char="•"/>
              <a:defRPr sz="2600">
                <a:solidFill>
                  <a:schemeClr val="tx1"/>
                </a:solidFill>
                <a:latin typeface="Calibri" panose="020F0502020204030204" pitchFamily="34" charset="0"/>
              </a:defRPr>
            </a:lvl3pPr>
            <a:lvl4pPr marL="1600200" indent="-228600">
              <a:lnSpc>
                <a:spcPct val="90000"/>
              </a:lnSpc>
              <a:spcBef>
                <a:spcPts val="663"/>
              </a:spcBef>
              <a:buFont typeface="Arial" panose="020B0604020202020204" pitchFamily="34" charset="0"/>
              <a:buChar char="•"/>
              <a:defRPr sz="2400">
                <a:solidFill>
                  <a:schemeClr val="tx1"/>
                </a:solidFill>
                <a:latin typeface="Calibri" panose="020F0502020204030204" pitchFamily="34" charset="0"/>
              </a:defRPr>
            </a:lvl4pPr>
            <a:lvl5pPr marL="2057400" indent="-228600">
              <a:lnSpc>
                <a:spcPct val="90000"/>
              </a:lnSpc>
              <a:spcBef>
                <a:spcPts val="663"/>
              </a:spcBef>
              <a:buFont typeface="Arial" panose="020B0604020202020204" pitchFamily="34" charset="0"/>
              <a:buChar char="•"/>
              <a:defRPr sz="2400">
                <a:solidFill>
                  <a:schemeClr val="tx1"/>
                </a:solidFill>
                <a:latin typeface="Calibri" panose="020F0502020204030204" pitchFamily="34" charset="0"/>
              </a:defRPr>
            </a:lvl5pPr>
            <a:lvl6pPr marL="2514600" indent="-228600" defTabSz="457200" eaLnBrk="0" fontAlgn="base" hangingPunct="0">
              <a:lnSpc>
                <a:spcPct val="90000"/>
              </a:lnSpc>
              <a:spcBef>
                <a:spcPts val="663"/>
              </a:spcBef>
              <a:spcAft>
                <a:spcPct val="0"/>
              </a:spcAft>
              <a:buFont typeface="Arial" panose="020B0604020202020204" pitchFamily="34" charset="0"/>
              <a:buChar char="•"/>
              <a:defRPr sz="2400">
                <a:solidFill>
                  <a:schemeClr val="tx1"/>
                </a:solidFill>
                <a:latin typeface="Calibri" panose="020F0502020204030204" pitchFamily="34" charset="0"/>
              </a:defRPr>
            </a:lvl6pPr>
            <a:lvl7pPr marL="2971800" indent="-228600" defTabSz="457200" eaLnBrk="0" fontAlgn="base" hangingPunct="0">
              <a:lnSpc>
                <a:spcPct val="90000"/>
              </a:lnSpc>
              <a:spcBef>
                <a:spcPts val="663"/>
              </a:spcBef>
              <a:spcAft>
                <a:spcPct val="0"/>
              </a:spcAft>
              <a:buFont typeface="Arial" panose="020B0604020202020204" pitchFamily="34" charset="0"/>
              <a:buChar char="•"/>
              <a:defRPr sz="2400">
                <a:solidFill>
                  <a:schemeClr val="tx1"/>
                </a:solidFill>
                <a:latin typeface="Calibri" panose="020F0502020204030204" pitchFamily="34" charset="0"/>
              </a:defRPr>
            </a:lvl7pPr>
            <a:lvl8pPr marL="3429000" indent="-228600" defTabSz="457200" eaLnBrk="0" fontAlgn="base" hangingPunct="0">
              <a:lnSpc>
                <a:spcPct val="90000"/>
              </a:lnSpc>
              <a:spcBef>
                <a:spcPts val="663"/>
              </a:spcBef>
              <a:spcAft>
                <a:spcPct val="0"/>
              </a:spcAft>
              <a:buFont typeface="Arial" panose="020B0604020202020204" pitchFamily="34" charset="0"/>
              <a:buChar char="•"/>
              <a:defRPr sz="2400">
                <a:solidFill>
                  <a:schemeClr val="tx1"/>
                </a:solidFill>
                <a:latin typeface="Calibri" panose="020F0502020204030204" pitchFamily="34" charset="0"/>
              </a:defRPr>
            </a:lvl8pPr>
            <a:lvl9pPr marL="3886200" indent="-228600" defTabSz="457200" eaLnBrk="0" fontAlgn="base" hangingPunct="0">
              <a:lnSpc>
                <a:spcPct val="90000"/>
              </a:lnSpc>
              <a:spcBef>
                <a:spcPts val="663"/>
              </a:spcBef>
              <a:spcAft>
                <a:spcPct val="0"/>
              </a:spcAft>
              <a:buFont typeface="Arial" panose="020B0604020202020204" pitchFamily="34" charset="0"/>
              <a:buChar char="•"/>
              <a:defRPr sz="2400">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2400" u="sng">
                <a:solidFill>
                  <a:srgbClr val="00B050"/>
                </a:solidFill>
                <a:latin typeface="Arial" panose="020B0604020202020204" pitchFamily="34" charset="0"/>
              </a:rPr>
              <a:t>Metadatos de estación fenológica</a:t>
            </a:r>
            <a:r>
              <a:rPr lang="es-ES" altLang="es-ES" sz="2400">
                <a:solidFill>
                  <a:srgbClr val="00B050"/>
                </a:solidFill>
                <a:latin typeface="Arial" panose="020B0604020202020204" pitchFamily="34" charset="0"/>
              </a:rPr>
              <a:t>:</a:t>
            </a:r>
          </a:p>
          <a:p>
            <a:pPr eaLnBrk="1" hangingPunct="1">
              <a:lnSpc>
                <a:spcPct val="100000"/>
              </a:lnSpc>
              <a:spcBef>
                <a:spcPct val="0"/>
              </a:spcBef>
              <a:buFontTx/>
              <a:buNone/>
            </a:pPr>
            <a:r>
              <a:rPr lang="es-ES" altLang="es-ES" sz="1400">
                <a:latin typeface="Arial" panose="020B0604020202020204" pitchFamily="34" charset="0"/>
              </a:rPr>
              <a:t>Coordenadas</a:t>
            </a:r>
          </a:p>
          <a:p>
            <a:pPr eaLnBrk="1" hangingPunct="1">
              <a:lnSpc>
                <a:spcPct val="100000"/>
              </a:lnSpc>
              <a:spcBef>
                <a:spcPct val="0"/>
              </a:spcBef>
              <a:buFontTx/>
              <a:buNone/>
            </a:pPr>
            <a:r>
              <a:rPr lang="es-ES" altLang="es-ES" sz="1400">
                <a:latin typeface="Arial" panose="020B0604020202020204" pitchFamily="34" charset="0"/>
              </a:rPr>
              <a:t>Identificación de subzonas</a:t>
            </a:r>
          </a:p>
          <a:p>
            <a:pPr eaLnBrk="1" hangingPunct="1">
              <a:lnSpc>
                <a:spcPct val="100000"/>
              </a:lnSpc>
              <a:spcBef>
                <a:spcPct val="0"/>
              </a:spcBef>
              <a:buFontTx/>
              <a:buNone/>
            </a:pPr>
            <a:r>
              <a:rPr lang="es-ES" altLang="es-ES" sz="1400">
                <a:latin typeface="Arial" panose="020B0604020202020204" pitchFamily="34" charset="0"/>
              </a:rPr>
              <a:t>Identificación de especies y variedades dentro de una selección</a:t>
            </a:r>
          </a:p>
          <a:p>
            <a:pPr eaLnBrk="1" hangingPunct="1">
              <a:lnSpc>
                <a:spcPct val="100000"/>
              </a:lnSpc>
              <a:spcBef>
                <a:spcPct val="0"/>
              </a:spcBef>
              <a:buFontTx/>
              <a:buNone/>
            </a:pPr>
            <a:r>
              <a:rPr lang="es-ES" altLang="es-ES" sz="1400">
                <a:latin typeface="Arial" panose="020B0604020202020204" pitchFamily="34" charset="0"/>
              </a:rPr>
              <a:t>Identificación de estadios para cifrado</a:t>
            </a:r>
          </a:p>
          <a:p>
            <a:pPr eaLnBrk="1" hangingPunct="1">
              <a:lnSpc>
                <a:spcPct val="100000"/>
              </a:lnSpc>
              <a:spcBef>
                <a:spcPct val="0"/>
              </a:spcBef>
              <a:buFontTx/>
              <a:buNone/>
            </a:pPr>
            <a:r>
              <a:rPr lang="es-ES" altLang="es-ES" sz="1400">
                <a:latin typeface="Arial" panose="020B0604020202020204" pitchFamily="34" charset="0"/>
              </a:rPr>
              <a:t>Identificar posibilidad de riegos y tratamientos</a:t>
            </a:r>
          </a:p>
          <a:p>
            <a:pPr lvl="1" eaLnBrk="1" hangingPunct="1">
              <a:lnSpc>
                <a:spcPct val="100000"/>
              </a:lnSpc>
              <a:spcBef>
                <a:spcPct val="0"/>
              </a:spcBef>
              <a:buFontTx/>
              <a:buNone/>
            </a:pPr>
            <a:endParaRPr lang="es-ES" altLang="es-ES" sz="1400">
              <a:latin typeface="Arial" panose="020B0604020202020204" pitchFamily="34" charset="0"/>
            </a:endParaRPr>
          </a:p>
        </p:txBody>
      </p:sp>
      <p:sp>
        <p:nvSpPr>
          <p:cNvPr id="4" name="Elipse 3"/>
          <p:cNvSpPr/>
          <p:nvPr/>
        </p:nvSpPr>
        <p:spPr>
          <a:xfrm>
            <a:off x="7227888" y="2173288"/>
            <a:ext cx="4238625" cy="2989262"/>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16390" name="CuadroTexto 4"/>
          <p:cNvSpPr txBox="1">
            <a:spLocks noChangeArrowheads="1"/>
          </p:cNvSpPr>
          <p:nvPr/>
        </p:nvSpPr>
        <p:spPr bwMode="auto">
          <a:xfrm>
            <a:off x="7777163" y="2589213"/>
            <a:ext cx="3411537"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 altLang="es-ES">
                <a:solidFill>
                  <a:srgbClr val="00B050"/>
                </a:solidFill>
              </a:rPr>
              <a:t>Importante/ deseable al inicio:</a:t>
            </a:r>
          </a:p>
          <a:p>
            <a:endParaRPr lang="es-ES" altLang="es-ES"/>
          </a:p>
          <a:p>
            <a:r>
              <a:rPr lang="es-ES" altLang="es-ES"/>
              <a:t>Realizar estudio previo</a:t>
            </a:r>
          </a:p>
          <a:p>
            <a:endParaRPr lang="es-ES" altLang="es-ES"/>
          </a:p>
          <a:p>
            <a:r>
              <a:rPr lang="es-ES" altLang="es-ES"/>
              <a:t>Compromiso de observación de las especies con continuidad, al menos 5 años</a:t>
            </a:r>
          </a:p>
          <a:p>
            <a:endParaRPr lang="es-ES" altLang="es-ES"/>
          </a:p>
        </p:txBody>
      </p:sp>
      <p:pic>
        <p:nvPicPr>
          <p:cNvPr id="16391" name="Picture 8" descr="Estacion_guadalaja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5388" y="3835400"/>
            <a:ext cx="5434012"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5" descr="DSCN24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0225" y="5427663"/>
            <a:ext cx="4343400"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a:blip r:embed="rId4"/>
          <a:stretch>
            <a:fillRect/>
          </a:stretch>
        </p:blipFill>
        <p:spPr>
          <a:xfrm>
            <a:off x="0" y="-27894"/>
            <a:ext cx="950976" cy="9144000"/>
          </a:xfrm>
          <a:prstGeom prst="rect">
            <a:avLst/>
          </a:prstGeom>
        </p:spPr>
      </p:pic>
      <p:pic>
        <p:nvPicPr>
          <p:cNvPr id="12" name="Picture 6" descr="LOGO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21248" y="0"/>
            <a:ext cx="1270752" cy="565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2498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3C4F0146-06C7-4001-9D47-42A8E28288AA}"/>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28690" r="59433"/>
          <a:stretch/>
        </p:blipFill>
        <p:spPr>
          <a:xfrm>
            <a:off x="3" y="0"/>
            <a:ext cx="951976" cy="9144000"/>
          </a:xfrm>
          <a:prstGeom prst="rect">
            <a:avLst/>
          </a:prstGeom>
          <a:ln w="19050">
            <a:noFill/>
          </a:ln>
          <a:effectLst/>
        </p:spPr>
      </p:pic>
      <p:sp>
        <p:nvSpPr>
          <p:cNvPr id="4" name="CuadroTexto 3"/>
          <p:cNvSpPr txBox="1"/>
          <p:nvPr/>
        </p:nvSpPr>
        <p:spPr>
          <a:xfrm>
            <a:off x="1505417" y="1159622"/>
            <a:ext cx="6359433" cy="2215991"/>
          </a:xfrm>
          <a:prstGeom prst="rect">
            <a:avLst/>
          </a:prstGeom>
          <a:noFill/>
        </p:spPr>
        <p:txBody>
          <a:bodyPr wrap="none" rtlCol="0">
            <a:spAutoFit/>
          </a:bodyPr>
          <a:lstStyle/>
          <a:p>
            <a:r>
              <a:rPr lang="es-ES" sz="2400" b="1" dirty="0">
                <a:solidFill>
                  <a:schemeClr val="accent1">
                    <a:lumMod val="75000"/>
                  </a:schemeClr>
                </a:solidFill>
                <a:latin typeface="Bookman Old Style" panose="02050604050505020204" pitchFamily="18" charset="0"/>
              </a:rPr>
              <a:t>&gt; 60 estaciones fenológicas</a:t>
            </a:r>
          </a:p>
          <a:p>
            <a:endParaRPr lang="es-ES" sz="2400" b="1" dirty="0">
              <a:solidFill>
                <a:schemeClr val="accent1">
                  <a:lumMod val="75000"/>
                </a:schemeClr>
              </a:solidFill>
              <a:latin typeface="Bookman Old Style" panose="02050604050505020204" pitchFamily="18" charset="0"/>
            </a:endParaRPr>
          </a:p>
          <a:p>
            <a:r>
              <a:rPr lang="es-ES" sz="2400" b="1" dirty="0">
                <a:solidFill>
                  <a:schemeClr val="accent1">
                    <a:lumMod val="75000"/>
                  </a:schemeClr>
                </a:solidFill>
                <a:latin typeface="Bookman Old Style" panose="02050604050505020204" pitchFamily="18" charset="0"/>
              </a:rPr>
              <a:t>134 especies/variedades observadas</a:t>
            </a:r>
          </a:p>
          <a:p>
            <a:endParaRPr lang="es-ES" sz="2400" b="1" dirty="0">
              <a:solidFill>
                <a:schemeClr val="accent1">
                  <a:lumMod val="75000"/>
                </a:schemeClr>
              </a:solidFill>
              <a:latin typeface="Bookman Old Style" panose="02050604050505020204" pitchFamily="18" charset="0"/>
            </a:endParaRPr>
          </a:p>
          <a:p>
            <a:r>
              <a:rPr lang="es-ES" sz="2400" b="1" dirty="0">
                <a:solidFill>
                  <a:schemeClr val="accent1">
                    <a:lumMod val="75000"/>
                  </a:schemeClr>
                </a:solidFill>
                <a:latin typeface="Bookman Old Style" panose="02050604050505020204" pitchFamily="18" charset="0"/>
              </a:rPr>
              <a:t>51 estadios observados según especies</a:t>
            </a:r>
          </a:p>
          <a:p>
            <a:endParaRPr lang="es-ES" b="1" dirty="0">
              <a:solidFill>
                <a:schemeClr val="accent2">
                  <a:lumMod val="50000"/>
                </a:schemeClr>
              </a:solidFill>
            </a:endParaRPr>
          </a:p>
        </p:txBody>
      </p:sp>
      <p:graphicFrame>
        <p:nvGraphicFramePr>
          <p:cNvPr id="7" name="Gráfico 6"/>
          <p:cNvGraphicFramePr>
            <a:graphicFrameLocks/>
          </p:cNvGraphicFramePr>
          <p:nvPr>
            <p:extLst/>
          </p:nvPr>
        </p:nvGraphicFramePr>
        <p:xfrm>
          <a:off x="1505417" y="4082143"/>
          <a:ext cx="5562600" cy="3276599"/>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upo 7"/>
          <p:cNvGrpSpPr/>
          <p:nvPr/>
        </p:nvGrpSpPr>
        <p:grpSpPr>
          <a:xfrm>
            <a:off x="7864850" y="2993571"/>
            <a:ext cx="3810001" cy="2816185"/>
            <a:chOff x="1578428" y="1596777"/>
            <a:chExt cx="7543802" cy="5708573"/>
          </a:xfrm>
        </p:grpSpPr>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8428" y="1596777"/>
              <a:ext cx="7543801" cy="5708573"/>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9660" y="6215743"/>
              <a:ext cx="2962570" cy="1089607"/>
            </a:xfrm>
            <a:prstGeom prst="rect">
              <a:avLst/>
            </a:prstGeom>
            <a:ln/>
          </p:spPr>
          <p:style>
            <a:lnRef idx="0">
              <a:schemeClr val="accent2"/>
            </a:lnRef>
            <a:fillRef idx="3">
              <a:schemeClr val="accent2"/>
            </a:fillRef>
            <a:effectRef idx="3">
              <a:schemeClr val="accent2"/>
            </a:effectRef>
            <a:fontRef idx="minor">
              <a:schemeClr val="lt1"/>
            </a:fontRef>
          </p:style>
        </p:pic>
      </p:grpSp>
      <p:sp>
        <p:nvSpPr>
          <p:cNvPr id="11" name="Rectángulo 10"/>
          <p:cNvSpPr/>
          <p:nvPr/>
        </p:nvSpPr>
        <p:spPr>
          <a:xfrm>
            <a:off x="951979" y="183300"/>
            <a:ext cx="7271656"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schemeClr val="accent6">
                    <a:lumMod val="75000"/>
                  </a:schemeClr>
                </a:solidFill>
                <a:latin typeface="Bookman Old Style" panose="02050604050505020204" pitchFamily="18" charset="0"/>
              </a:rPr>
              <a:t>Estado actual de la Red fenológica en todo el territorio. </a:t>
            </a:r>
          </a:p>
        </p:txBody>
      </p:sp>
      <p:pic>
        <p:nvPicPr>
          <p:cNvPr id="15" name="Picture 6" descr="LOGO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21248" y="0"/>
            <a:ext cx="1270752" cy="565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9703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lipse 9"/>
          <p:cNvSpPr/>
          <p:nvPr/>
        </p:nvSpPr>
        <p:spPr>
          <a:xfrm>
            <a:off x="1231900" y="606425"/>
            <a:ext cx="2087563" cy="1411288"/>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a:solidFill>
                  <a:schemeClr val="tx1"/>
                </a:solidFill>
              </a:rPr>
              <a:t>Insectos (4)</a:t>
            </a:r>
            <a:endParaRPr lang="es-ES" dirty="0"/>
          </a:p>
        </p:txBody>
      </p:sp>
      <p:sp>
        <p:nvSpPr>
          <p:cNvPr id="8" name="Elipse 7"/>
          <p:cNvSpPr/>
          <p:nvPr/>
        </p:nvSpPr>
        <p:spPr>
          <a:xfrm>
            <a:off x="3636963" y="1814513"/>
            <a:ext cx="4751387" cy="2317750"/>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 name="Elipse 1"/>
          <p:cNvSpPr/>
          <p:nvPr/>
        </p:nvSpPr>
        <p:spPr>
          <a:xfrm>
            <a:off x="952500" y="3260725"/>
            <a:ext cx="2901950" cy="1908175"/>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400" dirty="0">
                <a:solidFill>
                  <a:schemeClr val="tx1"/>
                </a:solidFill>
              </a:rPr>
              <a:t>&gt; 120 especies</a:t>
            </a:r>
          </a:p>
        </p:txBody>
      </p:sp>
      <p:sp>
        <p:nvSpPr>
          <p:cNvPr id="17415" name="CuadroTexto 2"/>
          <p:cNvSpPr txBox="1">
            <a:spLocks noChangeArrowheads="1"/>
          </p:cNvSpPr>
          <p:nvPr/>
        </p:nvSpPr>
        <p:spPr bwMode="auto">
          <a:xfrm>
            <a:off x="4632325" y="2246313"/>
            <a:ext cx="2089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 altLang="es-ES"/>
              <a:t>Aves Invernantes (3)</a:t>
            </a:r>
          </a:p>
        </p:txBody>
      </p:sp>
      <p:sp>
        <p:nvSpPr>
          <p:cNvPr id="17416" name="CuadroTexto 6"/>
          <p:cNvSpPr txBox="1">
            <a:spLocks noChangeArrowheads="1"/>
          </p:cNvSpPr>
          <p:nvPr/>
        </p:nvSpPr>
        <p:spPr bwMode="auto">
          <a:xfrm>
            <a:off x="4849813" y="3260725"/>
            <a:ext cx="3300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ES" altLang="es-ES"/>
              <a:t>Aves reproductoras-estivales (15)</a:t>
            </a:r>
          </a:p>
        </p:txBody>
      </p:sp>
      <p:sp>
        <p:nvSpPr>
          <p:cNvPr id="9" name="Elipse 8"/>
          <p:cNvSpPr/>
          <p:nvPr/>
        </p:nvSpPr>
        <p:spPr>
          <a:xfrm>
            <a:off x="4632325" y="6181725"/>
            <a:ext cx="7342188" cy="2592388"/>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a:solidFill>
                  <a:schemeClr val="tx1"/>
                </a:solidFill>
              </a:rPr>
              <a:t>Plantas agrícolas (31), incluyendo variedades (&gt;50 )</a:t>
            </a:r>
          </a:p>
          <a:p>
            <a:pPr algn="ctr">
              <a:defRPr/>
            </a:pPr>
            <a:endParaRPr lang="es-ES" dirty="0">
              <a:solidFill>
                <a:schemeClr val="tx1"/>
              </a:solidFill>
            </a:endParaRPr>
          </a:p>
          <a:p>
            <a:pPr algn="ctr">
              <a:defRPr/>
            </a:pPr>
            <a:r>
              <a:rPr lang="es-ES" dirty="0">
                <a:solidFill>
                  <a:schemeClr val="tx1"/>
                </a:solidFill>
              </a:rPr>
              <a:t>Plantas silvestres (59)</a:t>
            </a:r>
          </a:p>
          <a:p>
            <a:pPr algn="ctr">
              <a:defRPr/>
            </a:pPr>
            <a:endParaRPr lang="es-ES" dirty="0">
              <a:solidFill>
                <a:schemeClr val="tx1"/>
              </a:solidFill>
            </a:endParaRPr>
          </a:p>
          <a:p>
            <a:pPr algn="ctr">
              <a:defRPr/>
            </a:pPr>
            <a:r>
              <a:rPr lang="es-ES" dirty="0">
                <a:solidFill>
                  <a:schemeClr val="tx1"/>
                </a:solidFill>
              </a:rPr>
              <a:t>Plantas endémicas de Canarias (9)</a:t>
            </a:r>
          </a:p>
        </p:txBody>
      </p:sp>
      <p:cxnSp>
        <p:nvCxnSpPr>
          <p:cNvPr id="12" name="Conector recto de flecha 11"/>
          <p:cNvCxnSpPr>
            <a:stCxn id="2" idx="0"/>
          </p:cNvCxnSpPr>
          <p:nvPr/>
        </p:nvCxnSpPr>
        <p:spPr>
          <a:xfrm flipV="1">
            <a:off x="2403475" y="2017713"/>
            <a:ext cx="1588" cy="124301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p:cNvCxnSpPr/>
          <p:nvPr/>
        </p:nvCxnSpPr>
        <p:spPr>
          <a:xfrm flipV="1">
            <a:off x="3319463" y="3260725"/>
            <a:ext cx="534987" cy="3683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p:cNvCxnSpPr>
            <a:endCxn id="9" idx="2"/>
          </p:cNvCxnSpPr>
          <p:nvPr/>
        </p:nvCxnSpPr>
        <p:spPr>
          <a:xfrm>
            <a:off x="3636963" y="4572000"/>
            <a:ext cx="995362" cy="290671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421" name="Picture 12" descr="ot 0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3475" y="6856413"/>
            <a:ext cx="3132138"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2"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3025" y="1422400"/>
            <a:ext cx="2719388" cy="362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23" name="Picture 17" descr="RSCN15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8250" y="4416425"/>
            <a:ext cx="2716213"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4" name="Imagen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92488" y="26988"/>
            <a:ext cx="2663825" cy="177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p:cNvPicPr>
            <a:picLocks noChangeAspect="1"/>
          </p:cNvPicPr>
          <p:nvPr/>
        </p:nvPicPr>
        <p:blipFill>
          <a:blip r:embed="rId6"/>
          <a:stretch>
            <a:fillRect/>
          </a:stretch>
        </p:blipFill>
        <p:spPr>
          <a:xfrm>
            <a:off x="-6413" y="0"/>
            <a:ext cx="950976" cy="9144000"/>
          </a:xfrm>
          <a:prstGeom prst="rect">
            <a:avLst/>
          </a:prstGeom>
        </p:spPr>
      </p:pic>
      <p:pic>
        <p:nvPicPr>
          <p:cNvPr id="20" name="Picture 6" descr="LOGO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21248" y="0"/>
            <a:ext cx="1270752" cy="565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2209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9" descr="0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6688" y="3030538"/>
            <a:ext cx="2590800"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tabl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8838" y="1844675"/>
            <a:ext cx="6594475" cy="676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5689600"/>
            <a:ext cx="2981325" cy="208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n 1"/>
          <p:cNvPicPr>
            <a:picLocks noChangeAspect="1"/>
          </p:cNvPicPr>
          <p:nvPr/>
        </p:nvPicPr>
        <p:blipFill>
          <a:blip r:embed="rId5"/>
          <a:stretch>
            <a:fillRect/>
          </a:stretch>
        </p:blipFill>
        <p:spPr>
          <a:xfrm>
            <a:off x="0" y="0"/>
            <a:ext cx="950976" cy="9144000"/>
          </a:xfrm>
          <a:prstGeom prst="rect">
            <a:avLst/>
          </a:prstGeom>
        </p:spPr>
      </p:pic>
      <p:pic>
        <p:nvPicPr>
          <p:cNvPr id="10" name="Picture 6" descr="LOGO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21248" y="0"/>
            <a:ext cx="1270752" cy="565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02126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3C4F0146-06C7-4001-9D47-42A8E28288AA}"/>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28690" r="59433"/>
          <a:stretch/>
        </p:blipFill>
        <p:spPr>
          <a:xfrm>
            <a:off x="3" y="0"/>
            <a:ext cx="951976" cy="9144000"/>
          </a:xfrm>
          <a:prstGeom prst="rect">
            <a:avLst/>
          </a:prstGeom>
          <a:ln w="19050">
            <a:noFill/>
          </a:ln>
          <a:effectLst/>
        </p:spPr>
      </p:pic>
      <p:sp>
        <p:nvSpPr>
          <p:cNvPr id="4" name="Rectangle 10"/>
          <p:cNvSpPr txBox="1">
            <a:spLocks noChangeArrowheads="1"/>
          </p:cNvSpPr>
          <p:nvPr/>
        </p:nvSpPr>
        <p:spPr>
          <a:xfrm>
            <a:off x="1381072" y="1613970"/>
            <a:ext cx="10165885" cy="5807556"/>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s-ES_tradnl" altLang="es-ES" b="1" dirty="0">
                <a:latin typeface="Bookman Old Style" panose="02050604050505020204" pitchFamily="18" charset="0"/>
              </a:rPr>
              <a:t>Tipos de estaciones fenológicas</a:t>
            </a:r>
          </a:p>
          <a:p>
            <a:pPr algn="just"/>
            <a:endParaRPr lang="es-ES_tradnl" altLang="es-ES" b="1" dirty="0">
              <a:solidFill>
                <a:schemeClr val="accent2">
                  <a:lumMod val="50000"/>
                </a:schemeClr>
              </a:solidFill>
            </a:endParaRPr>
          </a:p>
          <a:p>
            <a:pPr marL="342900" indent="-342900" algn="just">
              <a:buFont typeface="Arial" panose="020B0604020202020204" pitchFamily="34" charset="0"/>
              <a:buChar char="•"/>
            </a:pPr>
            <a:r>
              <a:rPr lang="es-ES_tradnl" altLang="es-ES" b="1" dirty="0">
                <a:solidFill>
                  <a:schemeClr val="accent1">
                    <a:lumMod val="75000"/>
                  </a:schemeClr>
                </a:solidFill>
                <a:latin typeface="Bookman Old Style" panose="02050604050505020204" pitchFamily="18" charset="0"/>
              </a:rPr>
              <a:t>Observatorio de AEMET con personal que realiza observaciones fenológicas y las introduce en Banco Nacional de Datos Climatológicos.</a:t>
            </a:r>
          </a:p>
          <a:p>
            <a:pPr marL="342900" indent="-342900" algn="just">
              <a:buFont typeface="Arial" panose="020B0604020202020204" pitchFamily="34" charset="0"/>
              <a:buChar char="•"/>
            </a:pPr>
            <a:endParaRPr lang="es-ES_tradnl" altLang="es-ES" b="1" dirty="0">
              <a:solidFill>
                <a:schemeClr val="accent1">
                  <a:lumMod val="75000"/>
                </a:schemeClr>
              </a:solidFill>
              <a:latin typeface="Bookman Old Style" panose="02050604050505020204" pitchFamily="18" charset="0"/>
            </a:endParaRPr>
          </a:p>
          <a:p>
            <a:pPr marL="342900" indent="-342900" algn="just">
              <a:buFont typeface="Arial" panose="020B0604020202020204" pitchFamily="34" charset="0"/>
              <a:buChar char="•"/>
            </a:pPr>
            <a:r>
              <a:rPr lang="es-ES_tradnl" altLang="es-ES" b="1" dirty="0">
                <a:solidFill>
                  <a:schemeClr val="accent1">
                    <a:lumMod val="75000"/>
                  </a:schemeClr>
                </a:solidFill>
                <a:latin typeface="Bookman Old Style" panose="02050604050505020204" pitchFamily="18" charset="0"/>
              </a:rPr>
              <a:t>Colaborador particular que realiza observación fenológica bien en un entorno natural, en una explotación agrícola, etc…</a:t>
            </a:r>
          </a:p>
          <a:p>
            <a:pPr marL="342900" indent="-342900" algn="just">
              <a:buFont typeface="Arial" panose="020B0604020202020204" pitchFamily="34" charset="0"/>
              <a:buChar char="•"/>
            </a:pPr>
            <a:endParaRPr lang="es-ES_tradnl" altLang="es-ES" b="1" dirty="0">
              <a:solidFill>
                <a:schemeClr val="accent1">
                  <a:lumMod val="75000"/>
                </a:schemeClr>
              </a:solidFill>
              <a:latin typeface="Bookman Old Style" panose="02050604050505020204" pitchFamily="18" charset="0"/>
            </a:endParaRPr>
          </a:p>
          <a:p>
            <a:pPr marL="342900" indent="-342900" algn="just">
              <a:buFont typeface="Arial" panose="020B0604020202020204" pitchFamily="34" charset="0"/>
              <a:buChar char="•"/>
            </a:pPr>
            <a:r>
              <a:rPr lang="es-ES_tradnl" altLang="es-ES" b="1" dirty="0">
                <a:solidFill>
                  <a:schemeClr val="accent1">
                    <a:lumMod val="75000"/>
                  </a:schemeClr>
                </a:solidFill>
                <a:latin typeface="Bookman Old Style" panose="02050604050505020204" pitchFamily="18" charset="0"/>
              </a:rPr>
              <a:t>Institución colaboradora como pueden ser institutos tecnológicos agrarios, parques naturales, institutos de enseñanza secundaria, universidades, organismos de protección y mantenimiento de bosques, centros de fauna, etc.., en los que la observación la realiza su personal.</a:t>
            </a:r>
            <a:endParaRPr lang="es-ES" altLang="es-ES" b="1" dirty="0">
              <a:solidFill>
                <a:schemeClr val="accent1">
                  <a:lumMod val="75000"/>
                </a:schemeClr>
              </a:solidFill>
              <a:latin typeface="Bookman Old Style" panose="02050604050505020204" pitchFamily="18" charset="0"/>
            </a:endParaRPr>
          </a:p>
        </p:txBody>
      </p:sp>
      <p:sp>
        <p:nvSpPr>
          <p:cNvPr id="2" name="Rectángulo 1"/>
          <p:cNvSpPr/>
          <p:nvPr/>
        </p:nvSpPr>
        <p:spPr>
          <a:xfrm>
            <a:off x="951979" y="183300"/>
            <a:ext cx="7271656"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schemeClr val="accent6">
                    <a:lumMod val="75000"/>
                  </a:schemeClr>
                </a:solidFill>
                <a:latin typeface="Bookman Old Style" panose="02050604050505020204" pitchFamily="18" charset="0"/>
              </a:rPr>
              <a:t>Estado actual de la Red fenológica en todo el territorio. </a:t>
            </a:r>
          </a:p>
        </p:txBody>
      </p:sp>
      <p:pic>
        <p:nvPicPr>
          <p:cNvPr id="10" name="Picture 6" descr="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21248" y="0"/>
            <a:ext cx="1270752" cy="565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9785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3C4F0146-06C7-4001-9D47-42A8E28288AA}"/>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28690" r="59433"/>
          <a:stretch/>
        </p:blipFill>
        <p:spPr>
          <a:xfrm>
            <a:off x="3" y="0"/>
            <a:ext cx="951976" cy="9144000"/>
          </a:xfrm>
          <a:prstGeom prst="rect">
            <a:avLst/>
          </a:prstGeom>
          <a:ln w="19050">
            <a:noFill/>
          </a:ln>
          <a:effectLst/>
        </p:spPr>
      </p:pic>
      <p:grpSp>
        <p:nvGrpSpPr>
          <p:cNvPr id="4" name="Grupo 3"/>
          <p:cNvGrpSpPr/>
          <p:nvPr/>
        </p:nvGrpSpPr>
        <p:grpSpPr>
          <a:xfrm>
            <a:off x="1640264" y="5007429"/>
            <a:ext cx="7253364" cy="3957119"/>
            <a:chOff x="6012882" y="2014390"/>
            <a:chExt cx="5625428" cy="2861840"/>
          </a:xfrm>
        </p:grpSpPr>
        <p:pic>
          <p:nvPicPr>
            <p:cNvPr id="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978236">
              <a:off x="6012882" y="2541321"/>
              <a:ext cx="1565635" cy="23349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6549">
              <a:off x="9934564" y="2014390"/>
              <a:ext cx="1703746" cy="25106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1953" y="2287574"/>
              <a:ext cx="3193070" cy="233361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CuadroTexto 9"/>
          <p:cNvSpPr txBox="1"/>
          <p:nvPr/>
        </p:nvSpPr>
        <p:spPr>
          <a:xfrm>
            <a:off x="1179375" y="2170228"/>
            <a:ext cx="5981125" cy="3693319"/>
          </a:xfrm>
          <a:prstGeom prst="rect">
            <a:avLst/>
          </a:prstGeom>
          <a:noFill/>
        </p:spPr>
        <p:txBody>
          <a:bodyPr wrap="none" rtlCol="0">
            <a:spAutoFit/>
          </a:bodyPr>
          <a:lstStyle/>
          <a:p>
            <a:r>
              <a:rPr lang="es-ES" b="1" dirty="0">
                <a:solidFill>
                  <a:schemeClr val="accent1">
                    <a:lumMod val="75000"/>
                  </a:schemeClr>
                </a:solidFill>
                <a:latin typeface="Bookman Old Style" panose="02050604050505020204" pitchFamily="18" charset="0"/>
              </a:rPr>
              <a:t>Datos desde 1940 en diferentes formatos:</a:t>
            </a:r>
          </a:p>
          <a:p>
            <a:endParaRPr lang="es-ES" b="1" dirty="0">
              <a:solidFill>
                <a:schemeClr val="accent1">
                  <a:lumMod val="75000"/>
                </a:schemeClr>
              </a:solidFill>
              <a:latin typeface="Bookman Old Style" panose="02050604050505020204" pitchFamily="18" charset="0"/>
            </a:endParaRPr>
          </a:p>
          <a:p>
            <a:pPr marL="285750" indent="-285750">
              <a:buFont typeface="Arial" panose="020B0604020202020204" pitchFamily="34" charset="0"/>
              <a:buChar char="•"/>
            </a:pPr>
            <a:r>
              <a:rPr lang="es-ES" b="1" dirty="0">
                <a:solidFill>
                  <a:schemeClr val="accent1">
                    <a:lumMod val="75000"/>
                  </a:schemeClr>
                </a:solidFill>
                <a:latin typeface="Bookman Old Style" panose="02050604050505020204" pitchFamily="18" charset="0"/>
              </a:rPr>
              <a:t>Fichas antiguas.</a:t>
            </a:r>
          </a:p>
          <a:p>
            <a:endParaRPr lang="es-ES" b="1" dirty="0">
              <a:solidFill>
                <a:schemeClr val="accent1">
                  <a:lumMod val="75000"/>
                </a:schemeClr>
              </a:solidFill>
              <a:latin typeface="Bookman Old Style" panose="02050604050505020204" pitchFamily="18" charset="0"/>
            </a:endParaRPr>
          </a:p>
          <a:p>
            <a:pPr marL="285750" indent="-285750">
              <a:buFont typeface="Arial" panose="020B0604020202020204" pitchFamily="34" charset="0"/>
              <a:buChar char="•"/>
            </a:pPr>
            <a:r>
              <a:rPr lang="es-ES" b="1" dirty="0">
                <a:solidFill>
                  <a:schemeClr val="accent1">
                    <a:lumMod val="75000"/>
                  </a:schemeClr>
                </a:solidFill>
                <a:latin typeface="Bookman Old Style" panose="02050604050505020204" pitchFamily="18" charset="0"/>
              </a:rPr>
              <a:t>Base de datos </a:t>
            </a:r>
            <a:r>
              <a:rPr lang="es-ES" b="1" dirty="0" err="1">
                <a:solidFill>
                  <a:schemeClr val="accent1">
                    <a:lumMod val="75000"/>
                  </a:schemeClr>
                </a:solidFill>
                <a:latin typeface="Bookman Old Style" panose="02050604050505020204" pitchFamily="18" charset="0"/>
              </a:rPr>
              <a:t>Clipper</a:t>
            </a:r>
            <a:r>
              <a:rPr lang="es-ES" b="1" dirty="0">
                <a:solidFill>
                  <a:schemeClr val="accent1">
                    <a:lumMod val="75000"/>
                  </a:schemeClr>
                </a:solidFill>
                <a:latin typeface="Bookman Old Style" panose="02050604050505020204" pitchFamily="18" charset="0"/>
              </a:rPr>
              <a:t> -&gt;Base de datos Access.</a:t>
            </a:r>
          </a:p>
          <a:p>
            <a:pPr marL="285750" indent="-285750">
              <a:buFont typeface="Arial" panose="020B0604020202020204" pitchFamily="34" charset="0"/>
              <a:buChar char="•"/>
            </a:pPr>
            <a:endParaRPr lang="es-ES" b="1" dirty="0">
              <a:solidFill>
                <a:schemeClr val="accent1">
                  <a:lumMod val="75000"/>
                </a:schemeClr>
              </a:solidFill>
              <a:latin typeface="Bookman Old Style" panose="02050604050505020204" pitchFamily="18" charset="0"/>
            </a:endParaRPr>
          </a:p>
          <a:p>
            <a:pPr marL="285750" indent="-285750">
              <a:buFont typeface="Arial" panose="020B0604020202020204" pitchFamily="34" charset="0"/>
              <a:buChar char="•"/>
            </a:pPr>
            <a:r>
              <a:rPr lang="es-ES" b="1" dirty="0">
                <a:solidFill>
                  <a:schemeClr val="accent1">
                    <a:lumMod val="75000"/>
                  </a:schemeClr>
                </a:solidFill>
                <a:latin typeface="Bookman Old Style" panose="02050604050505020204" pitchFamily="18" charset="0"/>
              </a:rPr>
              <a:t>Hojas Excel.</a:t>
            </a:r>
          </a:p>
          <a:p>
            <a:pPr marL="285750" indent="-285750">
              <a:buFont typeface="Arial" panose="020B0604020202020204" pitchFamily="34" charset="0"/>
              <a:buChar char="•"/>
            </a:pPr>
            <a:endParaRPr lang="es-ES" b="1" dirty="0">
              <a:solidFill>
                <a:schemeClr val="accent1">
                  <a:lumMod val="75000"/>
                </a:schemeClr>
              </a:solidFill>
              <a:latin typeface="Bookman Old Style" panose="02050604050505020204" pitchFamily="18" charset="0"/>
            </a:endParaRPr>
          </a:p>
          <a:p>
            <a:pPr marL="285750" indent="-285750">
              <a:buFont typeface="Arial" panose="020B0604020202020204" pitchFamily="34" charset="0"/>
              <a:buChar char="•"/>
            </a:pPr>
            <a:r>
              <a:rPr lang="es-ES" b="1" dirty="0">
                <a:solidFill>
                  <a:schemeClr val="accent1">
                    <a:lumMod val="75000"/>
                  </a:schemeClr>
                </a:solidFill>
                <a:latin typeface="Bookman Old Style" panose="02050604050505020204" pitchFamily="18" charset="0"/>
              </a:rPr>
              <a:t>Cuaderno de observación.</a:t>
            </a:r>
          </a:p>
          <a:p>
            <a:pPr marL="285750" indent="-285750">
              <a:buFont typeface="Arial" panose="020B0604020202020204" pitchFamily="34" charset="0"/>
              <a:buChar char="•"/>
            </a:pPr>
            <a:endParaRPr lang="es-ES" b="1" dirty="0">
              <a:solidFill>
                <a:schemeClr val="accent1">
                  <a:lumMod val="75000"/>
                </a:schemeClr>
              </a:solidFill>
              <a:latin typeface="Bookman Old Style" panose="02050604050505020204" pitchFamily="18" charset="0"/>
            </a:endParaRPr>
          </a:p>
          <a:p>
            <a:pPr marL="285750" indent="-285750">
              <a:buFont typeface="Arial" panose="020B0604020202020204" pitchFamily="34" charset="0"/>
              <a:buChar char="•"/>
            </a:pPr>
            <a:r>
              <a:rPr lang="es-ES" b="1" dirty="0">
                <a:solidFill>
                  <a:schemeClr val="accent1">
                    <a:lumMod val="75000"/>
                  </a:schemeClr>
                </a:solidFill>
                <a:latin typeface="Bookman Old Style" panose="02050604050505020204" pitchFamily="18" charset="0"/>
              </a:rPr>
              <a:t>Base de datos Oracle.</a:t>
            </a:r>
          </a:p>
          <a:p>
            <a:pPr marL="285750" indent="-285750">
              <a:buFont typeface="Arial" panose="020B0604020202020204" pitchFamily="34" charset="0"/>
              <a:buChar char="•"/>
            </a:pPr>
            <a:endParaRPr lang="es-ES" b="1" dirty="0">
              <a:solidFill>
                <a:schemeClr val="accent1">
                  <a:lumMod val="75000"/>
                </a:schemeClr>
              </a:solidFill>
              <a:latin typeface="Bookman Old Style" panose="02050604050505020204" pitchFamily="18" charset="0"/>
            </a:endParaRPr>
          </a:p>
          <a:p>
            <a:endParaRPr lang="es-ES" b="1" dirty="0">
              <a:solidFill>
                <a:schemeClr val="accent2">
                  <a:lumMod val="50000"/>
                </a:schemeClr>
              </a:solidFill>
            </a:endParaRPr>
          </a:p>
        </p:txBody>
      </p:sp>
      <p:sp>
        <p:nvSpPr>
          <p:cNvPr id="11" name="Rectángulo 10"/>
          <p:cNvSpPr/>
          <p:nvPr/>
        </p:nvSpPr>
        <p:spPr>
          <a:xfrm>
            <a:off x="951979" y="183300"/>
            <a:ext cx="7271656"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schemeClr val="accent6">
                    <a:lumMod val="75000"/>
                  </a:schemeClr>
                </a:solidFill>
                <a:latin typeface="Bookman Old Style" panose="02050604050505020204" pitchFamily="18" charset="0"/>
              </a:rPr>
              <a:t>Estado actual de la Red fenológica en todo el territorio. </a:t>
            </a:r>
          </a:p>
        </p:txBody>
      </p:sp>
      <p:sp>
        <p:nvSpPr>
          <p:cNvPr id="2" name="Rectángulo 1"/>
          <p:cNvSpPr/>
          <p:nvPr/>
        </p:nvSpPr>
        <p:spPr>
          <a:xfrm>
            <a:off x="1179375" y="1551825"/>
            <a:ext cx="4581703" cy="461665"/>
          </a:xfrm>
          <a:prstGeom prst="rect">
            <a:avLst/>
          </a:prstGeom>
        </p:spPr>
        <p:txBody>
          <a:bodyPr wrap="none">
            <a:spAutoFit/>
          </a:bodyPr>
          <a:lstStyle/>
          <a:p>
            <a:pPr algn="just"/>
            <a:r>
              <a:rPr lang="es-ES_tradnl" altLang="es-ES" sz="2400" b="1" dirty="0">
                <a:latin typeface="Bookman Old Style" panose="02050604050505020204" pitchFamily="18" charset="0"/>
              </a:rPr>
              <a:t>Diferentes fuentes de datos</a:t>
            </a:r>
          </a:p>
        </p:txBody>
      </p:sp>
      <p:pic>
        <p:nvPicPr>
          <p:cNvPr id="12" name="Imagen 11"/>
          <p:cNvPicPr>
            <a:picLocks noChangeAspect="1"/>
          </p:cNvPicPr>
          <p:nvPr/>
        </p:nvPicPr>
        <p:blipFill>
          <a:blip r:embed="rId6"/>
          <a:stretch>
            <a:fillRect/>
          </a:stretch>
        </p:blipFill>
        <p:spPr>
          <a:xfrm>
            <a:off x="8643942" y="2973822"/>
            <a:ext cx="2568367" cy="3432031"/>
          </a:xfrm>
          <a:prstGeom prst="rect">
            <a:avLst/>
          </a:prstGeom>
        </p:spPr>
      </p:pic>
      <p:pic>
        <p:nvPicPr>
          <p:cNvPr id="16" name="Picture 6" descr="LOGO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21248" y="0"/>
            <a:ext cx="1270752" cy="565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4062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3C4F0146-06C7-4001-9D47-42A8E28288AA}"/>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28690" r="59433"/>
          <a:stretch/>
        </p:blipFill>
        <p:spPr>
          <a:xfrm>
            <a:off x="3" y="0"/>
            <a:ext cx="951976" cy="9144000"/>
          </a:xfrm>
          <a:prstGeom prst="rect">
            <a:avLst/>
          </a:prstGeom>
          <a:ln w="19050">
            <a:noFill/>
          </a:ln>
          <a:effectLst/>
        </p:spPr>
      </p:pic>
      <p:grpSp>
        <p:nvGrpSpPr>
          <p:cNvPr id="3" name="Grupo 2"/>
          <p:cNvGrpSpPr/>
          <p:nvPr/>
        </p:nvGrpSpPr>
        <p:grpSpPr>
          <a:xfrm>
            <a:off x="868685" y="1640662"/>
            <a:ext cx="11106199" cy="6403881"/>
            <a:chOff x="503735" y="215447"/>
            <a:chExt cx="11033637" cy="5530723"/>
          </a:xfrm>
        </p:grpSpPr>
        <p:sp>
          <p:nvSpPr>
            <p:cNvPr id="4" name="Rectángulo 3"/>
            <p:cNvSpPr/>
            <p:nvPr/>
          </p:nvSpPr>
          <p:spPr>
            <a:xfrm>
              <a:off x="503735" y="215447"/>
              <a:ext cx="5445179" cy="398718"/>
            </a:xfrm>
            <a:prstGeom prst="rect">
              <a:avLst/>
            </a:prstGeom>
          </p:spPr>
          <p:txBody>
            <a:bodyPr wrap="none">
              <a:spAutoFit/>
            </a:bodyPr>
            <a:lstStyle/>
            <a:p>
              <a:pPr algn="just"/>
              <a:r>
                <a:rPr lang="es-ES_tradnl" altLang="es-ES" sz="2400" b="1" dirty="0">
                  <a:latin typeface="Bookman Old Style" panose="02050604050505020204" pitchFamily="18" charset="0"/>
                </a:rPr>
                <a:t>¿Cómo se realiza la observación?</a:t>
              </a:r>
            </a:p>
          </p:txBody>
        </p:sp>
        <p:sp>
          <p:nvSpPr>
            <p:cNvPr id="10" name="CuadroTexto 9"/>
            <p:cNvSpPr txBox="1"/>
            <p:nvPr/>
          </p:nvSpPr>
          <p:spPr>
            <a:xfrm>
              <a:off x="633844" y="4261267"/>
              <a:ext cx="5320146" cy="584775"/>
            </a:xfrm>
            <a:prstGeom prst="rect">
              <a:avLst/>
            </a:prstGeom>
            <a:solidFill>
              <a:srgbClr val="92D050"/>
            </a:solidFill>
          </p:spPr>
          <p:txBody>
            <a:bodyPr wrap="square" rtlCol="0">
              <a:spAutoFit/>
            </a:bodyPr>
            <a:lstStyle/>
            <a:p>
              <a:r>
                <a:rPr lang="es-ES_tradnl" altLang="es-ES" sz="1600" b="1" dirty="0">
                  <a:solidFill>
                    <a:schemeClr val="accent1">
                      <a:lumMod val="75000"/>
                    </a:schemeClr>
                  </a:solidFill>
                  <a:latin typeface="Bookman Old Style" panose="02050604050505020204" pitchFamily="18" charset="0"/>
                </a:rPr>
                <a:t>Observatorio de AEMET con cliente ORACLE y aplicación de fenología</a:t>
              </a:r>
              <a:r>
                <a:rPr lang="es-ES" altLang="es-ES" sz="1600" b="1" dirty="0">
                  <a:solidFill>
                    <a:schemeClr val="accent1">
                      <a:lumMod val="75000"/>
                    </a:schemeClr>
                  </a:solidFill>
                  <a:latin typeface="Bookman Old Style" panose="02050604050505020204" pitchFamily="18" charset="0"/>
                </a:rPr>
                <a:t>.</a:t>
              </a:r>
            </a:p>
          </p:txBody>
        </p:sp>
        <p:sp>
          <p:nvSpPr>
            <p:cNvPr id="11" name="CuadroTexto 10"/>
            <p:cNvSpPr txBox="1"/>
            <p:nvPr/>
          </p:nvSpPr>
          <p:spPr>
            <a:xfrm>
              <a:off x="3209203" y="5407616"/>
              <a:ext cx="7108372" cy="338554"/>
            </a:xfrm>
            <a:prstGeom prst="rect">
              <a:avLst/>
            </a:prstGeom>
            <a:solidFill>
              <a:schemeClr val="accent6">
                <a:lumMod val="60000"/>
                <a:lumOff val="40000"/>
              </a:schemeClr>
            </a:solidFill>
          </p:spPr>
          <p:txBody>
            <a:bodyPr wrap="square" rtlCol="0">
              <a:spAutoFit/>
            </a:bodyPr>
            <a:lstStyle/>
            <a:p>
              <a:r>
                <a:rPr lang="es-ES" altLang="es-ES" sz="1600" b="1" dirty="0">
                  <a:solidFill>
                    <a:schemeClr val="accent1">
                      <a:lumMod val="75000"/>
                    </a:schemeClr>
                  </a:solidFill>
                  <a:latin typeface="Bookman Old Style" panose="02050604050505020204" pitchFamily="18" charset="0"/>
                </a:rPr>
                <a:t>Próximo desarrollo: página web para la introducción de datos.</a:t>
              </a:r>
            </a:p>
          </p:txBody>
        </p:sp>
        <p:sp>
          <p:nvSpPr>
            <p:cNvPr id="20" name="CuadroTexto 19"/>
            <p:cNvSpPr txBox="1"/>
            <p:nvPr/>
          </p:nvSpPr>
          <p:spPr>
            <a:xfrm>
              <a:off x="633844" y="929308"/>
              <a:ext cx="5320146" cy="830997"/>
            </a:xfrm>
            <a:prstGeom prst="rect">
              <a:avLst/>
            </a:prstGeom>
            <a:solidFill>
              <a:srgbClr val="92D050"/>
            </a:solidFill>
          </p:spPr>
          <p:txBody>
            <a:bodyPr wrap="square" rtlCol="0">
              <a:spAutoFit/>
            </a:bodyPr>
            <a:lstStyle/>
            <a:p>
              <a:r>
                <a:rPr lang="es-ES_tradnl" altLang="es-ES" sz="1600" b="1" dirty="0">
                  <a:solidFill>
                    <a:schemeClr val="accent1">
                      <a:lumMod val="75000"/>
                    </a:schemeClr>
                  </a:solidFill>
                  <a:latin typeface="Bookman Old Style" panose="02050604050505020204" pitchFamily="18" charset="0"/>
                </a:rPr>
                <a:t>Relleno y envío convencional fichas antiguas clave C-43 (y entrega una vez al año del cuaderno). </a:t>
              </a:r>
              <a:endParaRPr lang="es-ES" altLang="es-ES" sz="1600" b="1" dirty="0">
                <a:solidFill>
                  <a:schemeClr val="accent1">
                    <a:lumMod val="75000"/>
                  </a:schemeClr>
                </a:solidFill>
                <a:latin typeface="Bookman Old Style" panose="02050604050505020204" pitchFamily="18" charset="0"/>
              </a:endParaRPr>
            </a:p>
          </p:txBody>
        </p:sp>
        <p:sp>
          <p:nvSpPr>
            <p:cNvPr id="21" name="CuadroTexto 20"/>
            <p:cNvSpPr txBox="1"/>
            <p:nvPr/>
          </p:nvSpPr>
          <p:spPr>
            <a:xfrm>
              <a:off x="628768" y="1990990"/>
              <a:ext cx="5320146" cy="830997"/>
            </a:xfrm>
            <a:prstGeom prst="rect">
              <a:avLst/>
            </a:prstGeom>
            <a:solidFill>
              <a:srgbClr val="92D050"/>
            </a:solidFill>
          </p:spPr>
          <p:txBody>
            <a:bodyPr wrap="square" rtlCol="0">
              <a:spAutoFit/>
            </a:bodyPr>
            <a:lstStyle/>
            <a:p>
              <a:r>
                <a:rPr lang="es-ES_tradnl" altLang="es-ES" sz="1600" b="1" dirty="0">
                  <a:solidFill>
                    <a:schemeClr val="accent1">
                      <a:lumMod val="75000"/>
                    </a:schemeClr>
                  </a:solidFill>
                  <a:latin typeface="Bookman Old Style" panose="02050604050505020204" pitchFamily="18" charset="0"/>
                </a:rPr>
                <a:t>Envío (correo electrónico) de fichero Excel con observaciones de especies configuradas en la estación.</a:t>
              </a:r>
              <a:endParaRPr lang="es-ES" altLang="es-ES" sz="1600" b="1" dirty="0">
                <a:solidFill>
                  <a:schemeClr val="accent1">
                    <a:lumMod val="75000"/>
                  </a:schemeClr>
                </a:solidFill>
                <a:latin typeface="Bookman Old Style" panose="02050604050505020204" pitchFamily="18" charset="0"/>
              </a:endParaRPr>
            </a:p>
          </p:txBody>
        </p:sp>
        <p:sp>
          <p:nvSpPr>
            <p:cNvPr id="22" name="CuadroTexto 21"/>
            <p:cNvSpPr txBox="1"/>
            <p:nvPr/>
          </p:nvSpPr>
          <p:spPr>
            <a:xfrm>
              <a:off x="633844" y="2957997"/>
              <a:ext cx="5320146" cy="830997"/>
            </a:xfrm>
            <a:prstGeom prst="rect">
              <a:avLst/>
            </a:prstGeom>
            <a:solidFill>
              <a:srgbClr val="92D050"/>
            </a:solidFill>
          </p:spPr>
          <p:txBody>
            <a:bodyPr wrap="square" rtlCol="0">
              <a:spAutoFit/>
            </a:bodyPr>
            <a:lstStyle/>
            <a:p>
              <a:r>
                <a:rPr lang="es-ES_tradnl" altLang="es-ES" sz="1600" b="1" dirty="0" err="1">
                  <a:solidFill>
                    <a:schemeClr val="accent1">
                      <a:lumMod val="75000"/>
                    </a:schemeClr>
                  </a:solidFill>
                  <a:latin typeface="Bookman Old Style" panose="02050604050505020204" pitchFamily="18" charset="0"/>
                </a:rPr>
                <a:t>Envio</a:t>
              </a:r>
              <a:r>
                <a:rPr lang="es-ES_tradnl" altLang="es-ES" sz="1600" b="1" dirty="0">
                  <a:solidFill>
                    <a:schemeClr val="accent1">
                      <a:lumMod val="75000"/>
                    </a:schemeClr>
                  </a:solidFill>
                  <a:latin typeface="Bookman Old Style" panose="02050604050505020204" pitchFamily="18" charset="0"/>
                </a:rPr>
                <a:t> mediante “ftp” de datos introducidos en el programa de colaborador ( o  enviando los ficheros DCAS).</a:t>
              </a:r>
              <a:endParaRPr lang="es-ES" altLang="es-ES" sz="1600" b="1" dirty="0">
                <a:solidFill>
                  <a:schemeClr val="accent1">
                    <a:lumMod val="75000"/>
                  </a:schemeClr>
                </a:solidFill>
                <a:latin typeface="Bookman Old Style" panose="02050604050505020204" pitchFamily="18" charset="0"/>
              </a:endParaRPr>
            </a:p>
          </p:txBody>
        </p:sp>
        <p:sp>
          <p:nvSpPr>
            <p:cNvPr id="23" name="Rectángulo 22"/>
            <p:cNvSpPr/>
            <p:nvPr/>
          </p:nvSpPr>
          <p:spPr>
            <a:xfrm>
              <a:off x="7024254" y="1952563"/>
              <a:ext cx="4513118" cy="584775"/>
            </a:xfrm>
            <a:prstGeom prst="rect">
              <a:avLst/>
            </a:prstGeom>
            <a:solidFill>
              <a:schemeClr val="accent4">
                <a:lumMod val="40000"/>
                <a:lumOff val="60000"/>
              </a:schemeClr>
            </a:solidFill>
          </p:spPr>
          <p:txBody>
            <a:bodyPr wrap="square">
              <a:spAutoFit/>
            </a:bodyPr>
            <a:lstStyle/>
            <a:p>
              <a:r>
                <a:rPr lang="es-ES_tradnl" altLang="es-ES" sz="1600" b="1" dirty="0">
                  <a:solidFill>
                    <a:schemeClr val="accent1">
                      <a:lumMod val="75000"/>
                    </a:schemeClr>
                  </a:solidFill>
                  <a:latin typeface="Bookman Old Style" panose="02050604050505020204" pitchFamily="18" charset="0"/>
                </a:rPr>
                <a:t>Introducción de datos manual en BNDC a partir de fichero Excel.</a:t>
              </a:r>
              <a:endParaRPr lang="es-ES" altLang="es-ES" sz="1600" b="1" dirty="0">
                <a:solidFill>
                  <a:schemeClr val="accent1">
                    <a:lumMod val="75000"/>
                  </a:schemeClr>
                </a:solidFill>
                <a:latin typeface="Bookman Old Style" panose="02050604050505020204" pitchFamily="18" charset="0"/>
              </a:endParaRPr>
            </a:p>
          </p:txBody>
        </p:sp>
        <p:sp>
          <p:nvSpPr>
            <p:cNvPr id="24" name="Rectángulo 23"/>
            <p:cNvSpPr/>
            <p:nvPr/>
          </p:nvSpPr>
          <p:spPr>
            <a:xfrm>
              <a:off x="7024254" y="2953035"/>
              <a:ext cx="4513118" cy="584775"/>
            </a:xfrm>
            <a:prstGeom prst="rect">
              <a:avLst/>
            </a:prstGeom>
            <a:solidFill>
              <a:schemeClr val="accent4">
                <a:lumMod val="40000"/>
                <a:lumOff val="60000"/>
              </a:schemeClr>
            </a:solidFill>
          </p:spPr>
          <p:txBody>
            <a:bodyPr wrap="square">
              <a:spAutoFit/>
            </a:bodyPr>
            <a:lstStyle/>
            <a:p>
              <a:r>
                <a:rPr lang="es-ES_tradnl" altLang="es-ES" sz="1600" b="1" dirty="0">
                  <a:solidFill>
                    <a:schemeClr val="accent1">
                      <a:lumMod val="75000"/>
                    </a:schemeClr>
                  </a:solidFill>
                  <a:latin typeface="Bookman Old Style" panose="02050604050505020204" pitchFamily="18" charset="0"/>
                </a:rPr>
                <a:t>Hay que comprobar que la carga de registros ha sido adecuada.</a:t>
              </a:r>
              <a:endParaRPr lang="es-ES" altLang="es-ES" sz="1600" b="1" dirty="0">
                <a:solidFill>
                  <a:schemeClr val="accent1">
                    <a:lumMod val="75000"/>
                  </a:schemeClr>
                </a:solidFill>
                <a:latin typeface="Bookman Old Style" panose="02050604050505020204" pitchFamily="18" charset="0"/>
              </a:endParaRPr>
            </a:p>
          </p:txBody>
        </p:sp>
        <p:sp>
          <p:nvSpPr>
            <p:cNvPr id="25" name="Rectángulo 24"/>
            <p:cNvSpPr/>
            <p:nvPr/>
          </p:nvSpPr>
          <p:spPr>
            <a:xfrm>
              <a:off x="7024254" y="4099384"/>
              <a:ext cx="4513118" cy="830997"/>
            </a:xfrm>
            <a:prstGeom prst="rect">
              <a:avLst/>
            </a:prstGeom>
            <a:solidFill>
              <a:schemeClr val="accent4">
                <a:lumMod val="40000"/>
                <a:lumOff val="60000"/>
              </a:schemeClr>
            </a:solidFill>
          </p:spPr>
          <p:txBody>
            <a:bodyPr wrap="square">
              <a:spAutoFit/>
            </a:bodyPr>
            <a:lstStyle/>
            <a:p>
              <a:r>
                <a:rPr lang="es-ES_tradnl" altLang="es-ES" sz="1600" b="1" dirty="0">
                  <a:solidFill>
                    <a:schemeClr val="accent1">
                      <a:lumMod val="75000"/>
                    </a:schemeClr>
                  </a:solidFill>
                  <a:latin typeface="Bookman Old Style" panose="02050604050505020204" pitchFamily="18" charset="0"/>
                </a:rPr>
                <a:t>Introducción de datos de forma directa contra la Base, permite ver, modificar y consultar registros de la estación.</a:t>
              </a:r>
              <a:endParaRPr lang="es-ES" altLang="es-ES" sz="1600" b="1" dirty="0">
                <a:solidFill>
                  <a:schemeClr val="accent1">
                    <a:lumMod val="75000"/>
                  </a:schemeClr>
                </a:solidFill>
                <a:latin typeface="Bookman Old Style" panose="02050604050505020204" pitchFamily="18" charset="0"/>
              </a:endParaRPr>
            </a:p>
          </p:txBody>
        </p:sp>
        <p:grpSp>
          <p:nvGrpSpPr>
            <p:cNvPr id="26" name="Grupo 25"/>
            <p:cNvGrpSpPr/>
            <p:nvPr/>
          </p:nvGrpSpPr>
          <p:grpSpPr>
            <a:xfrm>
              <a:off x="6120244" y="929307"/>
              <a:ext cx="5417128" cy="830997"/>
              <a:chOff x="6120244" y="906483"/>
              <a:chExt cx="5417128" cy="830997"/>
            </a:xfrm>
          </p:grpSpPr>
          <p:sp>
            <p:nvSpPr>
              <p:cNvPr id="27" name="Rectángulo 26"/>
              <p:cNvSpPr/>
              <p:nvPr/>
            </p:nvSpPr>
            <p:spPr>
              <a:xfrm>
                <a:off x="7024254" y="906483"/>
                <a:ext cx="4513118" cy="830997"/>
              </a:xfrm>
              <a:prstGeom prst="rect">
                <a:avLst/>
              </a:prstGeom>
              <a:solidFill>
                <a:schemeClr val="accent4">
                  <a:lumMod val="40000"/>
                  <a:lumOff val="60000"/>
                </a:schemeClr>
              </a:solidFill>
            </p:spPr>
            <p:txBody>
              <a:bodyPr wrap="square">
                <a:spAutoFit/>
              </a:bodyPr>
              <a:lstStyle/>
              <a:p>
                <a:r>
                  <a:rPr lang="es-ES_tradnl" altLang="es-ES" sz="1600" b="1" dirty="0">
                    <a:solidFill>
                      <a:schemeClr val="accent1">
                        <a:lumMod val="75000"/>
                      </a:schemeClr>
                    </a:solidFill>
                    <a:latin typeface="Bookman Old Style" panose="02050604050505020204" pitchFamily="18" charset="0"/>
                  </a:rPr>
                  <a:t>Introducción de datos manual en BNDC según equivalencia de cifrado (Cifrado ajeno).</a:t>
                </a:r>
                <a:endParaRPr lang="es-ES" altLang="es-ES" sz="1600" b="1" dirty="0">
                  <a:solidFill>
                    <a:schemeClr val="accent1">
                      <a:lumMod val="75000"/>
                    </a:schemeClr>
                  </a:solidFill>
                  <a:latin typeface="Bookman Old Style" panose="02050604050505020204" pitchFamily="18" charset="0"/>
                </a:endParaRPr>
              </a:p>
            </p:txBody>
          </p:sp>
          <p:sp>
            <p:nvSpPr>
              <p:cNvPr id="28" name="Flecha derecha 27"/>
              <p:cNvSpPr/>
              <p:nvPr/>
            </p:nvSpPr>
            <p:spPr>
              <a:xfrm>
                <a:off x="6120244" y="1071938"/>
                <a:ext cx="789709" cy="315420"/>
              </a:xfrm>
              <a:prstGeom prst="rightArrow">
                <a:avLst/>
              </a:prstGeom>
              <a:gradFill flip="none" rotWithShape="1">
                <a:gsLst>
                  <a:gs pos="13000">
                    <a:schemeClr val="accent6">
                      <a:lumMod val="40000"/>
                      <a:lumOff val="60000"/>
                    </a:schemeClr>
                  </a:gs>
                  <a:gs pos="100000">
                    <a:schemeClr val="accent4">
                      <a:lumMod val="40000"/>
                      <a:lumOff val="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9" name="Flecha derecha 28"/>
            <p:cNvSpPr/>
            <p:nvPr/>
          </p:nvSpPr>
          <p:spPr>
            <a:xfrm>
              <a:off x="6120244" y="2074357"/>
              <a:ext cx="789709" cy="315420"/>
            </a:xfrm>
            <a:prstGeom prst="rightArrow">
              <a:avLst/>
            </a:prstGeom>
            <a:gradFill flip="none" rotWithShape="1">
              <a:gsLst>
                <a:gs pos="13000">
                  <a:schemeClr val="accent6">
                    <a:lumMod val="40000"/>
                    <a:lumOff val="60000"/>
                  </a:schemeClr>
                </a:gs>
                <a:gs pos="100000">
                  <a:schemeClr val="accent4">
                    <a:lumMod val="40000"/>
                    <a:lumOff val="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Flecha derecha 29"/>
            <p:cNvSpPr/>
            <p:nvPr/>
          </p:nvSpPr>
          <p:spPr>
            <a:xfrm>
              <a:off x="6120243" y="3187619"/>
              <a:ext cx="789709" cy="315420"/>
            </a:xfrm>
            <a:prstGeom prst="rightArrow">
              <a:avLst/>
            </a:prstGeom>
            <a:gradFill flip="none" rotWithShape="1">
              <a:gsLst>
                <a:gs pos="13000">
                  <a:schemeClr val="accent6">
                    <a:lumMod val="40000"/>
                    <a:lumOff val="60000"/>
                  </a:schemeClr>
                </a:gs>
                <a:gs pos="100000">
                  <a:schemeClr val="accent4">
                    <a:lumMod val="40000"/>
                    <a:lumOff val="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Flecha derecha 30"/>
            <p:cNvSpPr/>
            <p:nvPr/>
          </p:nvSpPr>
          <p:spPr>
            <a:xfrm>
              <a:off x="6094267" y="4450845"/>
              <a:ext cx="789709" cy="315420"/>
            </a:xfrm>
            <a:prstGeom prst="rightArrow">
              <a:avLst/>
            </a:prstGeom>
            <a:gradFill flip="none" rotWithShape="1">
              <a:gsLst>
                <a:gs pos="13000">
                  <a:schemeClr val="accent6">
                    <a:lumMod val="40000"/>
                    <a:lumOff val="60000"/>
                  </a:schemeClr>
                </a:gs>
                <a:gs pos="100000">
                  <a:schemeClr val="accent4">
                    <a:lumMod val="40000"/>
                    <a:lumOff val="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32" name="Rectángulo 31"/>
          <p:cNvSpPr/>
          <p:nvPr/>
        </p:nvSpPr>
        <p:spPr>
          <a:xfrm>
            <a:off x="951979" y="183300"/>
            <a:ext cx="7271656"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schemeClr val="accent6">
                    <a:lumMod val="75000"/>
                  </a:schemeClr>
                </a:solidFill>
                <a:latin typeface="Bookman Old Style" panose="02050604050505020204" pitchFamily="18" charset="0"/>
              </a:rPr>
              <a:t>Estado actual de la Red fenológica en todo el territorio. </a:t>
            </a:r>
          </a:p>
        </p:txBody>
      </p:sp>
      <p:pic>
        <p:nvPicPr>
          <p:cNvPr id="36" name="Picture 6" descr="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21248" y="0"/>
            <a:ext cx="1270752" cy="565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1407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3C4F0146-06C7-4001-9D47-42A8E28288AA}"/>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28690" r="59433"/>
          <a:stretch/>
        </p:blipFill>
        <p:spPr>
          <a:xfrm>
            <a:off x="3" y="0"/>
            <a:ext cx="951976" cy="9144000"/>
          </a:xfrm>
          <a:prstGeom prst="rect">
            <a:avLst/>
          </a:prstGeom>
          <a:ln w="19050">
            <a:noFill/>
          </a:ln>
          <a:effectLst/>
        </p:spPr>
      </p:pic>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3098" y="3652006"/>
            <a:ext cx="5632427" cy="4577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uadroTexto 7"/>
          <p:cNvSpPr txBox="1"/>
          <p:nvPr/>
        </p:nvSpPr>
        <p:spPr>
          <a:xfrm>
            <a:off x="951979" y="821537"/>
            <a:ext cx="5211119" cy="3754874"/>
          </a:xfrm>
          <a:prstGeom prst="rect">
            <a:avLst/>
          </a:prstGeom>
          <a:noFill/>
        </p:spPr>
        <p:txBody>
          <a:bodyPr wrap="square" rtlCol="0">
            <a:spAutoFit/>
          </a:bodyPr>
          <a:lstStyle/>
          <a:p>
            <a:r>
              <a:rPr lang="es-ES" b="1" i="1" dirty="0">
                <a:latin typeface="Bookman Old Style" panose="02050604050505020204" pitchFamily="18" charset="0"/>
              </a:rPr>
              <a:t>   </a:t>
            </a:r>
            <a:r>
              <a:rPr lang="es-ES" sz="2400" b="1" dirty="0">
                <a:latin typeface="Bookman Old Style" panose="02050604050505020204" pitchFamily="18" charset="0"/>
              </a:rPr>
              <a:t>Base de datos ORACLE</a:t>
            </a:r>
          </a:p>
          <a:p>
            <a:pPr algn="just"/>
            <a:endParaRPr lang="es-ES" b="1" dirty="0">
              <a:solidFill>
                <a:schemeClr val="accent1">
                  <a:lumMod val="75000"/>
                </a:schemeClr>
              </a:solidFill>
              <a:latin typeface="Bookman Old Style" panose="02050604050505020204" pitchFamily="18" charset="0"/>
            </a:endParaRPr>
          </a:p>
          <a:p>
            <a:pPr marL="342900" indent="-342900" algn="just">
              <a:buFont typeface="Arial" panose="020B0604020202020204" pitchFamily="34" charset="0"/>
              <a:buChar char="•"/>
            </a:pPr>
            <a:r>
              <a:rPr lang="es-ES" b="1" dirty="0">
                <a:solidFill>
                  <a:schemeClr val="accent1">
                    <a:lumMod val="75000"/>
                  </a:schemeClr>
                </a:solidFill>
                <a:latin typeface="Bookman Old Style" panose="02050604050505020204" pitchFamily="18" charset="0"/>
              </a:rPr>
              <a:t>Envía la información vía FTP, mail o generando hojas Excel.</a:t>
            </a:r>
          </a:p>
          <a:p>
            <a:pPr marL="342900" indent="-342900" algn="just">
              <a:buFont typeface="Arial" panose="020B0604020202020204" pitchFamily="34" charset="0"/>
              <a:buChar char="•"/>
            </a:pPr>
            <a:endParaRPr lang="es-ES" b="1" dirty="0">
              <a:solidFill>
                <a:schemeClr val="accent1">
                  <a:lumMod val="75000"/>
                </a:schemeClr>
              </a:solidFill>
              <a:latin typeface="Bookman Old Style" panose="02050604050505020204" pitchFamily="18" charset="0"/>
            </a:endParaRPr>
          </a:p>
          <a:p>
            <a:pPr marL="342900" indent="-342900" algn="just">
              <a:buFont typeface="Arial" panose="020B0604020202020204" pitchFamily="34" charset="0"/>
              <a:buChar char="•"/>
            </a:pPr>
            <a:r>
              <a:rPr lang="es-ES" b="1" dirty="0">
                <a:solidFill>
                  <a:schemeClr val="accent1">
                    <a:lumMod val="75000"/>
                  </a:schemeClr>
                </a:solidFill>
                <a:latin typeface="Bookman Old Style" panose="02050604050505020204" pitchFamily="18" charset="0"/>
              </a:rPr>
              <a:t>Permite introducir y modificar observaciones.</a:t>
            </a:r>
          </a:p>
          <a:p>
            <a:pPr marL="342900" indent="-342900" algn="just">
              <a:buFont typeface="Arial" panose="020B0604020202020204" pitchFamily="34" charset="0"/>
              <a:buChar char="•"/>
            </a:pPr>
            <a:endParaRPr lang="es-ES" b="1" dirty="0">
              <a:solidFill>
                <a:schemeClr val="accent1">
                  <a:lumMod val="75000"/>
                </a:schemeClr>
              </a:solidFill>
              <a:latin typeface="Bookman Old Style" panose="02050604050505020204" pitchFamily="18" charset="0"/>
            </a:endParaRPr>
          </a:p>
          <a:p>
            <a:pPr marL="342900" indent="-342900" algn="just">
              <a:buFont typeface="Arial" panose="020B0604020202020204" pitchFamily="34" charset="0"/>
              <a:buChar char="•"/>
            </a:pPr>
            <a:r>
              <a:rPr lang="es-ES" b="1" dirty="0">
                <a:solidFill>
                  <a:schemeClr val="accent1">
                    <a:lumMod val="75000"/>
                  </a:schemeClr>
                </a:solidFill>
                <a:latin typeface="Bookman Old Style" panose="02050604050505020204" pitchFamily="18" charset="0"/>
              </a:rPr>
              <a:t>Necesita un archivo de configuración por estación fenológica.</a:t>
            </a:r>
          </a:p>
          <a:p>
            <a:pPr marL="342900" indent="-342900" algn="just">
              <a:buFont typeface="Arial" panose="020B0604020202020204" pitchFamily="34" charset="0"/>
              <a:buChar char="•"/>
            </a:pPr>
            <a:endParaRPr lang="es-ES" b="1" dirty="0">
              <a:solidFill>
                <a:schemeClr val="accent1">
                  <a:lumMod val="75000"/>
                </a:schemeClr>
              </a:solidFill>
              <a:latin typeface="Bookman Old Style" panose="02050604050505020204" pitchFamily="18" charset="0"/>
            </a:endParaRPr>
          </a:p>
          <a:p>
            <a:pPr marL="342900" indent="-342900" algn="just">
              <a:buFont typeface="Arial" panose="020B0604020202020204" pitchFamily="34" charset="0"/>
              <a:buChar char="•"/>
            </a:pPr>
            <a:r>
              <a:rPr lang="es-ES" b="1" dirty="0">
                <a:solidFill>
                  <a:schemeClr val="accent1">
                    <a:lumMod val="75000"/>
                  </a:schemeClr>
                </a:solidFill>
                <a:latin typeface="Bookman Old Style" panose="02050604050505020204" pitchFamily="18" charset="0"/>
              </a:rPr>
              <a:t>Filtros de calidad.</a:t>
            </a:r>
          </a:p>
          <a:p>
            <a:endParaRPr lang="es-ES" b="1" dirty="0">
              <a:solidFill>
                <a:schemeClr val="accent2">
                  <a:lumMod val="50000"/>
                </a:schemeClr>
              </a:solidFill>
            </a:endParaRPr>
          </a:p>
        </p:txBody>
      </p:sp>
      <p:sp>
        <p:nvSpPr>
          <p:cNvPr id="9" name="Rectángulo 8"/>
          <p:cNvSpPr/>
          <p:nvPr/>
        </p:nvSpPr>
        <p:spPr>
          <a:xfrm>
            <a:off x="951979" y="183300"/>
            <a:ext cx="7271656"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schemeClr val="accent6">
                    <a:lumMod val="75000"/>
                  </a:schemeClr>
                </a:solidFill>
                <a:latin typeface="Bookman Old Style" panose="02050604050505020204" pitchFamily="18" charset="0"/>
              </a:rPr>
              <a:t>Estado actual de la Red fenológica en todo el territorio. </a:t>
            </a:r>
          </a:p>
        </p:txBody>
      </p:sp>
      <p:pic>
        <p:nvPicPr>
          <p:cNvPr id="1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8348" y="4735286"/>
            <a:ext cx="3168956" cy="2122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6" descr="LOGO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21248" y="0"/>
            <a:ext cx="1270752" cy="565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1738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 xmlns:a16="http://schemas.microsoft.com/office/drawing/2014/main" id="{3C4F0146-06C7-4001-9D47-42A8E28288AA}"/>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28690" r="59433"/>
          <a:stretch/>
        </p:blipFill>
        <p:spPr>
          <a:xfrm>
            <a:off x="3" y="0"/>
            <a:ext cx="951976" cy="9144000"/>
          </a:xfrm>
          <a:prstGeom prst="rect">
            <a:avLst/>
          </a:prstGeom>
          <a:ln w="19050">
            <a:noFill/>
          </a:ln>
          <a:effectLst/>
        </p:spPr>
      </p:pic>
      <p:sp>
        <p:nvSpPr>
          <p:cNvPr id="15" name="CuadroTexto 14"/>
          <p:cNvSpPr txBox="1"/>
          <p:nvPr/>
        </p:nvSpPr>
        <p:spPr>
          <a:xfrm>
            <a:off x="1904322" y="576850"/>
            <a:ext cx="8823367" cy="830997"/>
          </a:xfrm>
          <a:prstGeom prst="rect">
            <a:avLst/>
          </a:prstGeom>
          <a:noFill/>
        </p:spPr>
        <p:txBody>
          <a:bodyPr wrap="square" rtlCol="0">
            <a:spAutoFit/>
          </a:bodyPr>
          <a:lstStyle/>
          <a:p>
            <a:pPr algn="ctr"/>
            <a:r>
              <a:rPr lang="es-ES" sz="4800" b="1" dirty="0">
                <a:solidFill>
                  <a:schemeClr val="accent5">
                    <a:lumMod val="50000"/>
                  </a:schemeClr>
                </a:solidFill>
              </a:rPr>
              <a:t>¿Qué es la fenología?</a:t>
            </a:r>
          </a:p>
        </p:txBody>
      </p:sp>
      <p:sp>
        <p:nvSpPr>
          <p:cNvPr id="4" name="Rectángulo 3"/>
          <p:cNvSpPr/>
          <p:nvPr/>
        </p:nvSpPr>
        <p:spPr>
          <a:xfrm>
            <a:off x="1628873" y="2233192"/>
            <a:ext cx="9930063" cy="1969770"/>
          </a:xfrm>
          <a:prstGeom prst="rect">
            <a:avLst/>
          </a:prstGeom>
        </p:spPr>
        <p:txBody>
          <a:bodyPr wrap="square">
            <a:spAutoFit/>
          </a:bodyPr>
          <a:lstStyle/>
          <a:p>
            <a:pPr algn="just"/>
            <a:r>
              <a:rPr lang="es-ES" sz="2800" b="1" dirty="0"/>
              <a:t>”</a:t>
            </a:r>
            <a:r>
              <a:rPr lang="es-ES" sz="2800" b="1" dirty="0">
                <a:solidFill>
                  <a:schemeClr val="accent6">
                    <a:lumMod val="75000"/>
                  </a:schemeClr>
                </a:solidFill>
              </a:rPr>
              <a:t>φα</a:t>
            </a:r>
            <a:r>
              <a:rPr lang="es-ES" sz="2800" b="1" dirty="0" err="1">
                <a:solidFill>
                  <a:schemeClr val="accent6">
                    <a:lumMod val="75000"/>
                  </a:schemeClr>
                </a:solidFill>
              </a:rPr>
              <a:t>ίνειν</a:t>
            </a:r>
            <a:r>
              <a:rPr lang="es-ES" sz="2800" b="1" dirty="0">
                <a:solidFill>
                  <a:schemeClr val="accent6">
                    <a:lumMod val="75000"/>
                  </a:schemeClr>
                </a:solidFill>
              </a:rPr>
              <a:t>, </a:t>
            </a:r>
            <a:r>
              <a:rPr lang="es-ES" sz="2800" b="1" dirty="0" err="1">
                <a:solidFill>
                  <a:schemeClr val="accent6">
                    <a:lumMod val="75000"/>
                  </a:schemeClr>
                </a:solidFill>
              </a:rPr>
              <a:t>phainomenon</a:t>
            </a:r>
            <a:r>
              <a:rPr lang="es-ES" sz="2800" b="1" dirty="0"/>
              <a:t>” 	-aparecer, mostrar, manifestar- </a:t>
            </a:r>
          </a:p>
          <a:p>
            <a:pPr algn="just"/>
            <a:endParaRPr lang="es-ES" sz="2800" b="1" dirty="0"/>
          </a:p>
          <a:p>
            <a:pPr algn="just"/>
            <a:r>
              <a:rPr lang="es-ES" sz="2800" b="1" dirty="0"/>
              <a:t> “</a:t>
            </a:r>
            <a:r>
              <a:rPr lang="es-ES" sz="2800" b="1" dirty="0">
                <a:solidFill>
                  <a:schemeClr val="accent6">
                    <a:lumMod val="75000"/>
                  </a:schemeClr>
                </a:solidFill>
              </a:rPr>
              <a:t>logos</a:t>
            </a:r>
            <a:r>
              <a:rPr lang="es-ES" sz="2800" b="1" dirty="0"/>
              <a:t>”                                     - tratado, estudio, razonar, decir-</a:t>
            </a:r>
          </a:p>
          <a:p>
            <a:endParaRPr lang="es-ES" sz="2000" b="1" dirty="0"/>
          </a:p>
          <a:p>
            <a:endParaRPr lang="es-ES" dirty="0"/>
          </a:p>
        </p:txBody>
      </p:sp>
      <p:sp>
        <p:nvSpPr>
          <p:cNvPr id="7" name="Rectángulo 6"/>
          <p:cNvSpPr/>
          <p:nvPr/>
        </p:nvSpPr>
        <p:spPr>
          <a:xfrm>
            <a:off x="1466709" y="6292723"/>
            <a:ext cx="6730808" cy="1384995"/>
          </a:xfrm>
          <a:prstGeom prst="rect">
            <a:avLst/>
          </a:prstGeom>
        </p:spPr>
        <p:txBody>
          <a:bodyPr wrap="square">
            <a:spAutoFit/>
          </a:bodyPr>
          <a:lstStyle/>
          <a:p>
            <a:pPr algn="just"/>
            <a:r>
              <a:rPr lang="es-ES" sz="2800" b="1" dirty="0"/>
              <a:t>La primera vez que se utilizó el concepto de fenología fue en 1853 por el botánico Carles </a:t>
            </a:r>
            <a:r>
              <a:rPr lang="es-ES" sz="2800" b="1" dirty="0" err="1"/>
              <a:t>Morren</a:t>
            </a:r>
            <a:r>
              <a:rPr lang="es-ES" sz="2800" b="1" dirty="0"/>
              <a:t>.</a:t>
            </a:r>
          </a:p>
        </p:txBody>
      </p:sp>
      <p:sp>
        <p:nvSpPr>
          <p:cNvPr id="6" name="Rectángulo 5">
            <a:extLst>
              <a:ext uri="{FF2B5EF4-FFF2-40B4-BE49-F238E27FC236}">
                <a16:creationId xmlns="" xmlns:a16="http://schemas.microsoft.com/office/drawing/2014/main" id="{B7498334-1745-CA4C-9CD6-7EE4F9800F9E}"/>
              </a:ext>
            </a:extLst>
          </p:cNvPr>
          <p:cNvSpPr/>
          <p:nvPr/>
        </p:nvSpPr>
        <p:spPr>
          <a:xfrm>
            <a:off x="1466708" y="4174716"/>
            <a:ext cx="9698597" cy="1384995"/>
          </a:xfrm>
          <a:prstGeom prst="rect">
            <a:avLst/>
          </a:prstGeom>
        </p:spPr>
        <p:txBody>
          <a:bodyPr wrap="square">
            <a:spAutoFit/>
          </a:bodyPr>
          <a:lstStyle/>
          <a:p>
            <a:pPr algn="just"/>
            <a:r>
              <a:rPr lang="es-ES" sz="2800" b="1" dirty="0"/>
              <a:t>La fenología trata de la observación y estudio de fenómenos biológicos relacionados con los cambios estacionales del ambiente físico. </a:t>
            </a:r>
          </a:p>
        </p:txBody>
      </p:sp>
      <p:pic>
        <p:nvPicPr>
          <p:cNvPr id="9" name="Imagen 8">
            <a:extLst>
              <a:ext uri="{FF2B5EF4-FFF2-40B4-BE49-F238E27FC236}">
                <a16:creationId xmlns="" xmlns:a16="http://schemas.microsoft.com/office/drawing/2014/main" id="{83A38512-358F-ED4C-9967-038C5CDEDC3A}"/>
              </a:ext>
            </a:extLst>
          </p:cNvPr>
          <p:cNvPicPr>
            <a:picLocks noChangeAspect="1"/>
          </p:cNvPicPr>
          <p:nvPr/>
        </p:nvPicPr>
        <p:blipFill>
          <a:blip r:embed="rId4"/>
          <a:stretch>
            <a:fillRect/>
          </a:stretch>
        </p:blipFill>
        <p:spPr>
          <a:xfrm>
            <a:off x="8935497" y="5554353"/>
            <a:ext cx="2117513" cy="2651495"/>
          </a:xfrm>
          <a:prstGeom prst="rect">
            <a:avLst/>
          </a:prstGeom>
        </p:spPr>
      </p:pic>
      <p:pic>
        <p:nvPicPr>
          <p:cNvPr id="8" name="Picture 6" descr="LOGO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21248" y="0"/>
            <a:ext cx="1270752" cy="565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434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3C4F0146-06C7-4001-9D47-42A8E28288AA}"/>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28690" r="59433"/>
          <a:stretch/>
        </p:blipFill>
        <p:spPr>
          <a:xfrm>
            <a:off x="3" y="0"/>
            <a:ext cx="951976" cy="9144000"/>
          </a:xfrm>
          <a:prstGeom prst="rect">
            <a:avLst/>
          </a:prstGeom>
          <a:ln w="19050">
            <a:noFill/>
          </a:ln>
          <a:effectLst/>
        </p:spPr>
      </p:pic>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776" y="5591165"/>
            <a:ext cx="4973270" cy="3251753"/>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0465" y="5591165"/>
            <a:ext cx="5019196" cy="3251753"/>
          </a:xfrm>
          <a:prstGeom prst="rect">
            <a:avLst/>
          </a:prstGeom>
        </p:spPr>
      </p:pic>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75" y="1706059"/>
            <a:ext cx="4705590" cy="3107617"/>
          </a:xfrm>
          <a:prstGeom prst="rect">
            <a:avLst/>
          </a:prstGeom>
        </p:spPr>
      </p:pic>
      <p:pic>
        <p:nvPicPr>
          <p:cNvPr id="7" name="Imagen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6088" y="1717644"/>
            <a:ext cx="5038714" cy="3274735"/>
          </a:xfrm>
          <a:prstGeom prst="rect">
            <a:avLst/>
          </a:prstGeom>
        </p:spPr>
      </p:pic>
      <p:sp>
        <p:nvSpPr>
          <p:cNvPr id="8" name="Rectángulo 7"/>
          <p:cNvSpPr/>
          <p:nvPr/>
        </p:nvSpPr>
        <p:spPr>
          <a:xfrm>
            <a:off x="877235" y="1052127"/>
            <a:ext cx="9643987" cy="400110"/>
          </a:xfrm>
          <a:prstGeom prst="rect">
            <a:avLst/>
          </a:prstGeom>
        </p:spPr>
        <p:txBody>
          <a:bodyPr wrap="none">
            <a:spAutoFit/>
          </a:bodyPr>
          <a:lstStyle/>
          <a:p>
            <a:r>
              <a:rPr lang="es-ES" sz="2000" b="1" i="1" dirty="0">
                <a:latin typeface="Bookman Old Style" panose="02050604050505020204" pitchFamily="18" charset="0"/>
              </a:rPr>
              <a:t>Base de datos ORACLE</a:t>
            </a:r>
            <a:r>
              <a:rPr lang="es-ES" sz="2000" b="1" dirty="0">
                <a:latin typeface="Bookman Old Style" panose="02050604050505020204" pitchFamily="18" charset="0"/>
              </a:rPr>
              <a:t>: consultas internas para peticiones de usuarios</a:t>
            </a:r>
          </a:p>
        </p:txBody>
      </p:sp>
      <p:sp>
        <p:nvSpPr>
          <p:cNvPr id="9" name="Rectángulo 8"/>
          <p:cNvSpPr/>
          <p:nvPr/>
        </p:nvSpPr>
        <p:spPr>
          <a:xfrm>
            <a:off x="951979" y="183300"/>
            <a:ext cx="7271656"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schemeClr val="accent6">
                    <a:lumMod val="75000"/>
                  </a:schemeClr>
                </a:solidFill>
                <a:latin typeface="Bookman Old Style" panose="02050604050505020204" pitchFamily="18" charset="0"/>
              </a:rPr>
              <a:t>Estado actual de la Red fenológica en todo el territorio. </a:t>
            </a:r>
          </a:p>
        </p:txBody>
      </p:sp>
      <p:sp>
        <p:nvSpPr>
          <p:cNvPr id="10" name="Flecha derecha 9"/>
          <p:cNvSpPr/>
          <p:nvPr/>
        </p:nvSpPr>
        <p:spPr>
          <a:xfrm>
            <a:off x="5846694" y="3026229"/>
            <a:ext cx="767064" cy="3287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Flecha abajo 10"/>
          <p:cNvSpPr/>
          <p:nvPr/>
        </p:nvSpPr>
        <p:spPr>
          <a:xfrm rot="3142949">
            <a:off x="6045741" y="4759224"/>
            <a:ext cx="310936" cy="8202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Flecha derecha 11"/>
          <p:cNvSpPr/>
          <p:nvPr/>
        </p:nvSpPr>
        <p:spPr>
          <a:xfrm>
            <a:off x="6172880" y="7061904"/>
            <a:ext cx="546751" cy="3102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Picture 6" descr="LOGO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21248" y="0"/>
            <a:ext cx="1270752" cy="565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1949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3C4F0146-06C7-4001-9D47-42A8E28288AA}"/>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28690" r="59433"/>
          <a:stretch/>
        </p:blipFill>
        <p:spPr>
          <a:xfrm>
            <a:off x="3" y="0"/>
            <a:ext cx="951976" cy="9144000"/>
          </a:xfrm>
          <a:prstGeom prst="rect">
            <a:avLst/>
          </a:prstGeom>
          <a:ln w="19050">
            <a:noFill/>
          </a:ln>
          <a:effectLst/>
        </p:spPr>
      </p:pic>
      <p:sp>
        <p:nvSpPr>
          <p:cNvPr id="8" name="Rectángulo 7"/>
          <p:cNvSpPr/>
          <p:nvPr/>
        </p:nvSpPr>
        <p:spPr>
          <a:xfrm>
            <a:off x="951979" y="183300"/>
            <a:ext cx="7271656"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schemeClr val="accent6">
                    <a:lumMod val="75000"/>
                  </a:schemeClr>
                </a:solidFill>
                <a:latin typeface="Bookman Old Style" panose="02050604050505020204" pitchFamily="18" charset="0"/>
              </a:rPr>
              <a:t>Estado actual de la Red fenológica en todo el territorio. </a:t>
            </a:r>
          </a:p>
        </p:txBody>
      </p:sp>
      <p:graphicFrame>
        <p:nvGraphicFramePr>
          <p:cNvPr id="10" name="Gráfico 9"/>
          <p:cNvGraphicFramePr>
            <a:graphicFrameLocks/>
          </p:cNvGraphicFramePr>
          <p:nvPr>
            <p:extLst>
              <p:ext uri="{D42A27DB-BD31-4B8C-83A1-F6EECF244321}">
                <p14:modId xmlns:p14="http://schemas.microsoft.com/office/powerpoint/2010/main" val="3954357946"/>
              </p:ext>
            </p:extLst>
          </p:nvPr>
        </p:nvGraphicFramePr>
        <p:xfrm>
          <a:off x="244928" y="5301343"/>
          <a:ext cx="5763986" cy="3370706"/>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rupo 8"/>
          <p:cNvGrpSpPr/>
          <p:nvPr/>
        </p:nvGrpSpPr>
        <p:grpSpPr>
          <a:xfrm>
            <a:off x="1578428" y="1596777"/>
            <a:ext cx="7543802" cy="5708573"/>
            <a:chOff x="1578428" y="1596777"/>
            <a:chExt cx="7543802" cy="5708573"/>
          </a:xfrm>
        </p:grpSpPr>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8428" y="1596777"/>
              <a:ext cx="7543801" cy="5708573"/>
            </a:xfrm>
            <a:prstGeom prst="rect">
              <a:avLst/>
            </a:prstGeom>
          </p:spPr>
        </p:pic>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9660" y="6215743"/>
              <a:ext cx="2962570" cy="1089607"/>
            </a:xfrm>
            <a:prstGeom prst="rect">
              <a:avLst/>
            </a:prstGeom>
            <a:ln/>
          </p:spPr>
          <p:style>
            <a:lnRef idx="0">
              <a:schemeClr val="accent2"/>
            </a:lnRef>
            <a:fillRef idx="3">
              <a:schemeClr val="accent2"/>
            </a:fillRef>
            <a:effectRef idx="3">
              <a:schemeClr val="accent2"/>
            </a:effectRef>
            <a:fontRef idx="minor">
              <a:schemeClr val="lt1"/>
            </a:fontRef>
          </p:style>
        </p:pic>
      </p:grpSp>
      <p:pic>
        <p:nvPicPr>
          <p:cNvPr id="11" name="Imagen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1608" y="2809776"/>
            <a:ext cx="8927510" cy="3532468"/>
          </a:xfrm>
          <a:prstGeom prst="rect">
            <a:avLst/>
          </a:prstGeom>
        </p:spPr>
      </p:pic>
      <p:pic>
        <p:nvPicPr>
          <p:cNvPr id="15" name="Picture 6" descr="LOGO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21248" y="0"/>
            <a:ext cx="1270752" cy="565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80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3C4F0146-06C7-4001-9D47-42A8E28288AA}"/>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28690" r="59433"/>
          <a:stretch/>
        </p:blipFill>
        <p:spPr>
          <a:xfrm>
            <a:off x="3" y="0"/>
            <a:ext cx="951976" cy="9144000"/>
          </a:xfrm>
          <a:prstGeom prst="rect">
            <a:avLst/>
          </a:prstGeom>
          <a:ln w="19050">
            <a:noFill/>
          </a:ln>
          <a:effectLst/>
        </p:spPr>
      </p:pic>
      <p:sp>
        <p:nvSpPr>
          <p:cNvPr id="4" name="Rectángulo 3"/>
          <p:cNvSpPr/>
          <p:nvPr/>
        </p:nvSpPr>
        <p:spPr>
          <a:xfrm>
            <a:off x="4260832" y="1383866"/>
            <a:ext cx="4460965" cy="400110"/>
          </a:xfrm>
          <a:prstGeom prst="rect">
            <a:avLst/>
          </a:prstGeom>
        </p:spPr>
        <p:txBody>
          <a:bodyPr wrap="none">
            <a:spAutoFit/>
          </a:bodyPr>
          <a:lstStyle/>
          <a:p>
            <a:r>
              <a:rPr lang="es-ES" sz="2000" b="1" dirty="0"/>
              <a:t>¿CÓMO SER COLABORADOR DE AEMET?</a:t>
            </a:r>
          </a:p>
        </p:txBody>
      </p:sp>
      <p:sp>
        <p:nvSpPr>
          <p:cNvPr id="7" name="Rectángulo 6"/>
          <p:cNvSpPr/>
          <p:nvPr/>
        </p:nvSpPr>
        <p:spPr>
          <a:xfrm>
            <a:off x="1726730" y="2100455"/>
            <a:ext cx="9300499" cy="5909310"/>
          </a:xfrm>
          <a:prstGeom prst="rect">
            <a:avLst/>
          </a:prstGeom>
        </p:spPr>
        <p:txBody>
          <a:bodyPr wrap="square">
            <a:spAutoFit/>
          </a:bodyPr>
          <a:lstStyle/>
          <a:p>
            <a:pPr algn="just"/>
            <a:r>
              <a:rPr lang="es-ES" b="1" dirty="0">
                <a:solidFill>
                  <a:schemeClr val="accent1">
                    <a:lumMod val="75000"/>
                  </a:schemeClr>
                </a:solidFill>
                <a:latin typeface="Bookman Old Style" panose="02050604050505020204" pitchFamily="18" charset="0"/>
              </a:rPr>
              <a:t>Para ser colaborador fenológico voluntario de la AEMET es necesario ponerse en contacto con la Delegación Territorial correspondiente de la Comunidad Autónoma donde se solicitará el alta de la estación fenológica, facilitarán los cuadernos de campo y mantendrán la comunicación entre el colaborador y el Servicio de Aplicaciones Agrícolas e Hidrológicas (SAAH).</a:t>
            </a:r>
          </a:p>
          <a:p>
            <a:pPr algn="just"/>
            <a:endParaRPr lang="es-ES" b="1" dirty="0">
              <a:solidFill>
                <a:schemeClr val="accent1">
                  <a:lumMod val="75000"/>
                </a:schemeClr>
              </a:solidFill>
              <a:latin typeface="Bookman Old Style" panose="02050604050505020204" pitchFamily="18" charset="0"/>
            </a:endParaRPr>
          </a:p>
          <a:p>
            <a:pPr algn="just"/>
            <a:endParaRPr lang="es-ES" b="1" dirty="0">
              <a:solidFill>
                <a:schemeClr val="accent1">
                  <a:lumMod val="75000"/>
                </a:schemeClr>
              </a:solidFill>
              <a:latin typeface="Bookman Old Style" panose="02050604050505020204" pitchFamily="18" charset="0"/>
            </a:endParaRPr>
          </a:p>
          <a:p>
            <a:pPr algn="just"/>
            <a:endParaRPr lang="es-ES" b="1" dirty="0">
              <a:solidFill>
                <a:schemeClr val="accent1">
                  <a:lumMod val="75000"/>
                </a:schemeClr>
              </a:solidFill>
              <a:latin typeface="Bookman Old Style" panose="02050604050505020204" pitchFamily="18" charset="0"/>
            </a:endParaRPr>
          </a:p>
          <a:p>
            <a:pPr algn="just"/>
            <a:endParaRPr lang="es-ES" b="1" dirty="0">
              <a:solidFill>
                <a:schemeClr val="accent1">
                  <a:lumMod val="75000"/>
                </a:schemeClr>
              </a:solidFill>
              <a:latin typeface="Bookman Old Style" panose="02050604050505020204" pitchFamily="18" charset="0"/>
            </a:endParaRPr>
          </a:p>
          <a:p>
            <a:pPr algn="just"/>
            <a:endParaRPr lang="es-ES" b="1" dirty="0">
              <a:solidFill>
                <a:schemeClr val="accent1">
                  <a:lumMod val="75000"/>
                </a:schemeClr>
              </a:solidFill>
              <a:latin typeface="Bookman Old Style" panose="02050604050505020204" pitchFamily="18" charset="0"/>
            </a:endParaRPr>
          </a:p>
          <a:p>
            <a:pPr algn="just"/>
            <a:endParaRPr lang="es-ES" b="1">
              <a:solidFill>
                <a:schemeClr val="accent1">
                  <a:lumMod val="75000"/>
                </a:schemeClr>
              </a:solidFill>
              <a:latin typeface="Bookman Old Style" panose="02050604050505020204" pitchFamily="18" charset="0"/>
            </a:endParaRPr>
          </a:p>
          <a:p>
            <a:pPr algn="just"/>
            <a:endParaRPr lang="es-ES" b="1" dirty="0">
              <a:solidFill>
                <a:schemeClr val="accent1">
                  <a:lumMod val="75000"/>
                </a:schemeClr>
              </a:solidFill>
              <a:latin typeface="Bookman Old Style" panose="02050604050505020204" pitchFamily="18" charset="0"/>
            </a:endParaRPr>
          </a:p>
          <a:p>
            <a:pPr algn="just"/>
            <a:r>
              <a:rPr lang="es-ES" b="1" dirty="0">
                <a:solidFill>
                  <a:schemeClr val="accent1">
                    <a:lumMod val="75000"/>
                  </a:schemeClr>
                </a:solidFill>
                <a:latin typeface="Bookman Old Style" panose="02050604050505020204" pitchFamily="18" charset="0"/>
              </a:rPr>
              <a:t>“Encuesta de iniciación a la colaboración fenológica”: es un documento de primer contacto con el colaborador, en el que se solicita una breve información sobre la futura estación fenológica. Este documento será cumplimentado y enviado a la Delegación Territorial y al correo electrónico: </a:t>
            </a:r>
            <a:r>
              <a:rPr lang="es-ES" b="1" dirty="0">
                <a:solidFill>
                  <a:schemeClr val="accent1">
                    <a:lumMod val="75000"/>
                  </a:schemeClr>
                </a:solidFill>
                <a:latin typeface="Bookman Old Style" panose="02050604050505020204" pitchFamily="18" charset="0"/>
                <a:hlinkClick r:id="rId3"/>
              </a:rPr>
              <a:t>fenologia@aemet.es</a:t>
            </a:r>
            <a:r>
              <a:rPr lang="es-ES" b="1" dirty="0">
                <a:solidFill>
                  <a:schemeClr val="accent1">
                    <a:lumMod val="75000"/>
                  </a:schemeClr>
                </a:solidFill>
                <a:latin typeface="Bookman Old Style" panose="02050604050505020204" pitchFamily="18" charset="0"/>
              </a:rPr>
              <a:t>.</a:t>
            </a:r>
          </a:p>
          <a:p>
            <a:endParaRPr lang="es-ES" b="1" dirty="0">
              <a:solidFill>
                <a:schemeClr val="accent1">
                  <a:lumMod val="75000"/>
                </a:schemeClr>
              </a:solidFill>
              <a:latin typeface="Bookman Old Style" panose="02050604050505020204" pitchFamily="18" charset="0"/>
            </a:endParaRPr>
          </a:p>
          <a:p>
            <a:endParaRPr lang="es-ES" b="1" dirty="0">
              <a:solidFill>
                <a:schemeClr val="accent2">
                  <a:lumMod val="50000"/>
                </a:schemeClr>
              </a:solidFill>
            </a:endParaRPr>
          </a:p>
          <a:p>
            <a:endParaRPr lang="es-ES" b="1" dirty="0">
              <a:solidFill>
                <a:schemeClr val="accent2">
                  <a:lumMod val="50000"/>
                </a:schemeClr>
              </a:solidFill>
            </a:endParaRPr>
          </a:p>
          <a:p>
            <a:endParaRPr lang="es-ES" b="1" dirty="0">
              <a:solidFill>
                <a:schemeClr val="accent2">
                  <a:lumMod val="50000"/>
                </a:schemeClr>
              </a:solidFill>
            </a:endParaRPr>
          </a:p>
        </p:txBody>
      </p:sp>
      <p:pic>
        <p:nvPicPr>
          <p:cNvPr id="2" name="Imagen 1"/>
          <p:cNvPicPr>
            <a:picLocks noChangeAspect="1"/>
          </p:cNvPicPr>
          <p:nvPr/>
        </p:nvPicPr>
        <p:blipFill>
          <a:blip r:embed="rId4"/>
          <a:stretch>
            <a:fillRect/>
          </a:stretch>
        </p:blipFill>
        <p:spPr>
          <a:xfrm>
            <a:off x="3567815" y="603153"/>
            <a:ext cx="5846998" cy="8230550"/>
          </a:xfrm>
          <a:prstGeom prst="rect">
            <a:avLst/>
          </a:prstGeom>
        </p:spPr>
      </p:pic>
      <p:sp>
        <p:nvSpPr>
          <p:cNvPr id="9" name="Rectángulo 8"/>
          <p:cNvSpPr/>
          <p:nvPr/>
        </p:nvSpPr>
        <p:spPr>
          <a:xfrm>
            <a:off x="951979" y="183300"/>
            <a:ext cx="7271656" cy="646331"/>
          </a:xfrm>
          <a:prstGeom prst="rect">
            <a:avLst/>
          </a:prstGeom>
        </p:spPr>
        <p:txBody>
          <a:bodyPr wrap="square">
            <a:spAutoFit/>
          </a:bodyPr>
          <a:lstStyle/>
          <a:p>
            <a:pPr marL="285750" indent="-285750">
              <a:buFont typeface="Wingdings" panose="05000000000000000000" pitchFamily="2" charset="2"/>
              <a:buChar char="Ø"/>
            </a:pPr>
            <a:r>
              <a:rPr lang="es-ES" b="1" dirty="0">
                <a:solidFill>
                  <a:schemeClr val="accent6">
                    <a:lumMod val="75000"/>
                  </a:schemeClr>
                </a:solidFill>
                <a:latin typeface="Bookman Old Style" panose="02050604050505020204" pitchFamily="18" charset="0"/>
              </a:rPr>
              <a:t>Mecanismos y protocolos para dar de alta nuevos colaboradores</a:t>
            </a:r>
          </a:p>
        </p:txBody>
      </p:sp>
      <p:pic>
        <p:nvPicPr>
          <p:cNvPr id="12" name="Picture 6" descr="LOGO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21248" y="0"/>
            <a:ext cx="1270752" cy="565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84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3C4F0146-06C7-4001-9D47-42A8E28288AA}"/>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28690" r="59433"/>
          <a:stretch/>
        </p:blipFill>
        <p:spPr>
          <a:xfrm>
            <a:off x="3" y="0"/>
            <a:ext cx="951976" cy="9144000"/>
          </a:xfrm>
          <a:prstGeom prst="rect">
            <a:avLst/>
          </a:prstGeom>
          <a:ln w="19050">
            <a:noFill/>
          </a:ln>
          <a:effectLst/>
        </p:spPr>
      </p:pic>
      <p:sp>
        <p:nvSpPr>
          <p:cNvPr id="4" name="Rectangle 6"/>
          <p:cNvSpPr>
            <a:spLocks noChangeArrowheads="1"/>
          </p:cNvSpPr>
          <p:nvPr/>
        </p:nvSpPr>
        <p:spPr bwMode="auto">
          <a:xfrm>
            <a:off x="726666" y="713964"/>
            <a:ext cx="935874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s-ES" altLang="es-ES" sz="2400" b="1" dirty="0">
                <a:solidFill>
                  <a:schemeClr val="tx1"/>
                </a:solidFill>
                <a:latin typeface="Bookman Old Style" panose="02050604050505020204" pitchFamily="18" charset="0"/>
                <a:cs typeface="+mn-cs"/>
              </a:rPr>
              <a:t>C</a:t>
            </a:r>
            <a:r>
              <a:rPr lang="es-ES" altLang="es-ES" sz="2400" b="1" dirty="0" smtClean="0">
                <a:solidFill>
                  <a:schemeClr val="tx1"/>
                </a:solidFill>
                <a:latin typeface="Bookman Old Style" panose="02050604050505020204" pitchFamily="18" charset="0"/>
                <a:cs typeface="+mn-cs"/>
              </a:rPr>
              <a:t>onfiguración de nuevas estaciones fenológicas </a:t>
            </a:r>
            <a:endParaRPr lang="es-ES" altLang="es-ES" sz="2400" b="1" dirty="0">
              <a:solidFill>
                <a:schemeClr val="tx1"/>
              </a:solidFill>
              <a:latin typeface="Bookman Old Style" panose="02050604050505020204" pitchFamily="18" charset="0"/>
              <a:cs typeface="+mn-cs"/>
            </a:endParaRPr>
          </a:p>
        </p:txBody>
      </p:sp>
      <p:sp>
        <p:nvSpPr>
          <p:cNvPr id="7" name="Text Box 8"/>
          <p:cNvSpPr txBox="1">
            <a:spLocks noChangeArrowheads="1"/>
          </p:cNvSpPr>
          <p:nvPr/>
        </p:nvSpPr>
        <p:spPr bwMode="auto">
          <a:xfrm>
            <a:off x="1517283" y="1699484"/>
            <a:ext cx="9020087" cy="406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Char char="-"/>
            </a:pPr>
            <a:r>
              <a:rPr lang="es-ES_tradnl" altLang="es-ES" sz="1600" b="1" dirty="0">
                <a:solidFill>
                  <a:schemeClr val="accent1">
                    <a:lumMod val="75000"/>
                  </a:schemeClr>
                </a:solidFill>
                <a:latin typeface="Bookman Old Style" panose="02050604050505020204" pitchFamily="18" charset="0"/>
              </a:rPr>
              <a:t>Documentar previamente las características del entorno e intentar conocer tanto la formación de quien va a realizar la observación fenológica, como las posibilidades de continuidad de las observaciones (al menos en los siguientes cinco años).</a:t>
            </a:r>
          </a:p>
          <a:p>
            <a:pPr>
              <a:buFontTx/>
              <a:buChar char="-"/>
            </a:pPr>
            <a:endParaRPr lang="es-ES_tradnl" altLang="es-ES" sz="1600" b="1" dirty="0">
              <a:solidFill>
                <a:schemeClr val="accent1">
                  <a:lumMod val="75000"/>
                </a:schemeClr>
              </a:solidFill>
              <a:latin typeface="Bookman Old Style" panose="02050604050505020204" pitchFamily="18" charset="0"/>
            </a:endParaRPr>
          </a:p>
          <a:p>
            <a:pPr>
              <a:buFontTx/>
              <a:buChar char="-"/>
            </a:pPr>
            <a:endParaRPr lang="es-ES_tradnl" altLang="es-ES" sz="1600" b="1" dirty="0">
              <a:solidFill>
                <a:schemeClr val="accent1">
                  <a:lumMod val="75000"/>
                </a:schemeClr>
              </a:solidFill>
              <a:latin typeface="Bookman Old Style" panose="02050604050505020204" pitchFamily="18" charset="0"/>
            </a:endParaRPr>
          </a:p>
          <a:p>
            <a:pPr>
              <a:buFontTx/>
              <a:buChar char="-"/>
            </a:pPr>
            <a:r>
              <a:rPr lang="es-ES_tradnl" altLang="es-ES" sz="1600" b="1" dirty="0">
                <a:solidFill>
                  <a:schemeClr val="accent1">
                    <a:lumMod val="75000"/>
                  </a:schemeClr>
                </a:solidFill>
                <a:latin typeface="Bookman Old Style" panose="02050604050505020204" pitchFamily="18" charset="0"/>
              </a:rPr>
              <a:t>Determinar zonas y especies (y/o variedades) a observar que figuren en el listado de la Base. Disponer de un croquis con identificación de la ubicación de las diferentes especies vegetales. También se pueden proponer nuevas especies si fueran importantes en dicha zona.</a:t>
            </a:r>
          </a:p>
          <a:p>
            <a:pPr>
              <a:buFontTx/>
              <a:buChar char="-"/>
            </a:pPr>
            <a:endParaRPr lang="es-ES_tradnl" altLang="es-ES" sz="1600" b="1" dirty="0">
              <a:solidFill>
                <a:schemeClr val="accent1">
                  <a:lumMod val="75000"/>
                </a:schemeClr>
              </a:solidFill>
              <a:latin typeface="Bookman Old Style" panose="02050604050505020204" pitchFamily="18" charset="0"/>
            </a:endParaRPr>
          </a:p>
          <a:p>
            <a:pPr>
              <a:buFontTx/>
              <a:buChar char="-"/>
            </a:pPr>
            <a:endParaRPr lang="es-ES_tradnl" altLang="es-ES" sz="1600" b="1" dirty="0">
              <a:solidFill>
                <a:schemeClr val="accent1">
                  <a:lumMod val="75000"/>
                </a:schemeClr>
              </a:solidFill>
              <a:latin typeface="Bookman Old Style" panose="02050604050505020204" pitchFamily="18" charset="0"/>
            </a:endParaRPr>
          </a:p>
          <a:p>
            <a:pPr>
              <a:buFontTx/>
              <a:buChar char="-"/>
            </a:pPr>
            <a:r>
              <a:rPr lang="es-ES_tradnl" altLang="es-ES" sz="1600" b="1" dirty="0">
                <a:solidFill>
                  <a:schemeClr val="accent1">
                    <a:lumMod val="75000"/>
                  </a:schemeClr>
                </a:solidFill>
                <a:latin typeface="Bookman Old Style" panose="02050604050505020204" pitchFamily="18" charset="0"/>
              </a:rPr>
              <a:t>Ponerse en contacto con el SAAH, enviar la documentación y la propuesta de FICHA de alta para dicha estación,  para que se estudie la mejor forma de configurar la nueva estación y se dé de alta en la Base. </a:t>
            </a:r>
          </a:p>
          <a:p>
            <a:endParaRPr lang="es-ES" altLang="es-ES" dirty="0"/>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3683" y="6256168"/>
            <a:ext cx="5515745" cy="2524477"/>
          </a:xfrm>
          <a:prstGeom prst="rect">
            <a:avLst/>
          </a:prstGeom>
        </p:spPr>
      </p:pic>
      <p:sp>
        <p:nvSpPr>
          <p:cNvPr id="9" name="Rectángulo 8"/>
          <p:cNvSpPr/>
          <p:nvPr/>
        </p:nvSpPr>
        <p:spPr>
          <a:xfrm>
            <a:off x="951979" y="183300"/>
            <a:ext cx="7271656" cy="646331"/>
          </a:xfrm>
          <a:prstGeom prst="rect">
            <a:avLst/>
          </a:prstGeom>
        </p:spPr>
        <p:txBody>
          <a:bodyPr wrap="square">
            <a:spAutoFit/>
          </a:bodyPr>
          <a:lstStyle/>
          <a:p>
            <a:pPr marL="285750" indent="-285750">
              <a:buFont typeface="Wingdings" panose="05000000000000000000" pitchFamily="2" charset="2"/>
              <a:buChar char="Ø"/>
            </a:pPr>
            <a:r>
              <a:rPr lang="es-ES" b="1" dirty="0">
                <a:solidFill>
                  <a:schemeClr val="accent6">
                    <a:lumMod val="75000"/>
                  </a:schemeClr>
                </a:solidFill>
                <a:latin typeface="Bookman Old Style" panose="02050604050505020204" pitchFamily="18" charset="0"/>
              </a:rPr>
              <a:t>Mecanismos y protocolos para dar de alta nuevos colaboradores</a:t>
            </a:r>
          </a:p>
        </p:txBody>
      </p:sp>
      <p:pic>
        <p:nvPicPr>
          <p:cNvPr id="13" name="Picture 6" descr="LOGO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21248" y="0"/>
            <a:ext cx="1270752" cy="565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0569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3C4F0146-06C7-4001-9D47-42A8E28288AA}"/>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28690" r="59433"/>
          <a:stretch/>
        </p:blipFill>
        <p:spPr>
          <a:xfrm>
            <a:off x="3" y="0"/>
            <a:ext cx="951976" cy="9144000"/>
          </a:xfrm>
          <a:prstGeom prst="rect">
            <a:avLst/>
          </a:prstGeom>
          <a:ln w="19050">
            <a:noFill/>
          </a:ln>
          <a:effectLst/>
        </p:spPr>
      </p:pic>
      <p:sp>
        <p:nvSpPr>
          <p:cNvPr id="2" name="CuadroTexto 1"/>
          <p:cNvSpPr txBox="1"/>
          <p:nvPr/>
        </p:nvSpPr>
        <p:spPr>
          <a:xfrm>
            <a:off x="6103106" y="2256578"/>
            <a:ext cx="6263253" cy="369332"/>
          </a:xfrm>
          <a:prstGeom prst="rect">
            <a:avLst/>
          </a:prstGeom>
          <a:noFill/>
        </p:spPr>
        <p:txBody>
          <a:bodyPr wrap="none" rtlCol="0">
            <a:spAutoFit/>
          </a:bodyPr>
          <a:lstStyle/>
          <a:p>
            <a:r>
              <a:rPr lang="es-ES" b="1" dirty="0" err="1">
                <a:solidFill>
                  <a:schemeClr val="accent1">
                    <a:lumMod val="75000"/>
                  </a:schemeClr>
                </a:solidFill>
                <a:latin typeface="Bookman Old Style" panose="02050604050505020204" pitchFamily="18" charset="0"/>
              </a:rPr>
              <a:t>European</a:t>
            </a:r>
            <a:r>
              <a:rPr lang="es-ES" b="1" dirty="0">
                <a:solidFill>
                  <a:schemeClr val="accent1">
                    <a:lumMod val="75000"/>
                  </a:schemeClr>
                </a:solidFill>
                <a:latin typeface="Bookman Old Style" panose="02050604050505020204" pitchFamily="18" charset="0"/>
              </a:rPr>
              <a:t> </a:t>
            </a:r>
            <a:r>
              <a:rPr lang="es-ES" b="1" dirty="0" err="1">
                <a:solidFill>
                  <a:schemeClr val="accent1">
                    <a:lumMod val="75000"/>
                  </a:schemeClr>
                </a:solidFill>
                <a:latin typeface="Bookman Old Style" panose="02050604050505020204" pitchFamily="18" charset="0"/>
              </a:rPr>
              <a:t>Cooperation</a:t>
            </a:r>
            <a:r>
              <a:rPr lang="es-ES" b="1" dirty="0">
                <a:solidFill>
                  <a:schemeClr val="accent1">
                    <a:lumMod val="75000"/>
                  </a:schemeClr>
                </a:solidFill>
                <a:latin typeface="Bookman Old Style" panose="02050604050505020204" pitchFamily="18" charset="0"/>
              </a:rPr>
              <a:t> in </a:t>
            </a:r>
            <a:r>
              <a:rPr lang="es-ES" b="1" dirty="0" err="1">
                <a:solidFill>
                  <a:schemeClr val="accent1">
                    <a:lumMod val="75000"/>
                  </a:schemeClr>
                </a:solidFill>
                <a:latin typeface="Bookman Old Style" panose="02050604050505020204" pitchFamily="18" charset="0"/>
              </a:rPr>
              <a:t>Science</a:t>
            </a:r>
            <a:r>
              <a:rPr lang="es-ES" b="1" dirty="0">
                <a:solidFill>
                  <a:schemeClr val="accent1">
                    <a:lumMod val="75000"/>
                  </a:schemeClr>
                </a:solidFill>
                <a:latin typeface="Bookman Old Style" panose="02050604050505020204" pitchFamily="18" charset="0"/>
              </a:rPr>
              <a:t> and </a:t>
            </a:r>
            <a:r>
              <a:rPr lang="es-ES" b="1" dirty="0" err="1">
                <a:solidFill>
                  <a:schemeClr val="accent1">
                    <a:lumMod val="75000"/>
                  </a:schemeClr>
                </a:solidFill>
                <a:latin typeface="Bookman Old Style" panose="02050604050505020204" pitchFamily="18" charset="0"/>
              </a:rPr>
              <a:t>Technology</a:t>
            </a:r>
            <a:r>
              <a:rPr lang="es-ES" b="1" dirty="0">
                <a:solidFill>
                  <a:schemeClr val="accent1">
                    <a:lumMod val="75000"/>
                  </a:schemeClr>
                </a:solidFill>
                <a:latin typeface="Bookman Old Style" panose="02050604050505020204" pitchFamily="18" charset="0"/>
              </a:rPr>
              <a:t> </a:t>
            </a:r>
          </a:p>
        </p:txBody>
      </p:sp>
      <p:sp>
        <p:nvSpPr>
          <p:cNvPr id="3" name="Flecha derecha 2"/>
          <p:cNvSpPr/>
          <p:nvPr/>
        </p:nvSpPr>
        <p:spPr>
          <a:xfrm>
            <a:off x="3105901" y="2348948"/>
            <a:ext cx="1245770" cy="2397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CuadroTexto 10"/>
          <p:cNvSpPr txBox="1"/>
          <p:nvPr/>
        </p:nvSpPr>
        <p:spPr>
          <a:xfrm>
            <a:off x="4246323" y="5594496"/>
            <a:ext cx="652743" cy="369332"/>
          </a:xfrm>
          <a:prstGeom prst="rect">
            <a:avLst/>
          </a:prstGeom>
          <a:noFill/>
        </p:spPr>
        <p:txBody>
          <a:bodyPr wrap="none" rtlCol="0">
            <a:spAutoFit/>
          </a:bodyPr>
          <a:lstStyle/>
          <a:p>
            <a:r>
              <a:rPr lang="es-ES" b="1" dirty="0"/>
              <a:t>2005</a:t>
            </a:r>
          </a:p>
        </p:txBody>
      </p:sp>
      <p:sp>
        <p:nvSpPr>
          <p:cNvPr id="12" name="Rectángulo 11"/>
          <p:cNvSpPr/>
          <p:nvPr/>
        </p:nvSpPr>
        <p:spPr>
          <a:xfrm>
            <a:off x="4961042" y="3515480"/>
            <a:ext cx="6882012" cy="338554"/>
          </a:xfrm>
          <a:prstGeom prst="rect">
            <a:avLst/>
          </a:prstGeom>
        </p:spPr>
        <p:txBody>
          <a:bodyPr wrap="none">
            <a:spAutoFit/>
          </a:bodyPr>
          <a:lstStyle/>
          <a:p>
            <a:r>
              <a:rPr lang="es-ES" sz="1600" b="1" i="1" dirty="0" err="1">
                <a:solidFill>
                  <a:schemeClr val="accent1">
                    <a:lumMod val="75000"/>
                  </a:schemeClr>
                </a:solidFill>
                <a:latin typeface="Bookman Old Style" panose="02050604050505020204" pitchFamily="18" charset="0"/>
              </a:rPr>
              <a:t>Earth</a:t>
            </a:r>
            <a:r>
              <a:rPr lang="es-ES" sz="1600" b="1" i="1" dirty="0">
                <a:solidFill>
                  <a:schemeClr val="accent1">
                    <a:lumMod val="75000"/>
                  </a:schemeClr>
                </a:solidFill>
                <a:latin typeface="Bookman Old Style" panose="02050604050505020204" pitchFamily="18" charset="0"/>
              </a:rPr>
              <a:t> </a:t>
            </a:r>
            <a:r>
              <a:rPr lang="es-ES" sz="1600" b="1" i="1" dirty="0" err="1">
                <a:solidFill>
                  <a:schemeClr val="accent1">
                    <a:lumMod val="75000"/>
                  </a:schemeClr>
                </a:solidFill>
                <a:latin typeface="Bookman Old Style" panose="02050604050505020204" pitchFamily="18" charset="0"/>
              </a:rPr>
              <a:t>System</a:t>
            </a:r>
            <a:r>
              <a:rPr lang="es-ES" sz="1600" b="1" i="1" dirty="0">
                <a:solidFill>
                  <a:schemeClr val="accent1">
                    <a:lumMod val="75000"/>
                  </a:schemeClr>
                </a:solidFill>
                <a:latin typeface="Bookman Old Style" panose="02050604050505020204" pitchFamily="18" charset="0"/>
              </a:rPr>
              <a:t> </a:t>
            </a:r>
            <a:r>
              <a:rPr lang="es-ES" sz="1600" b="1" i="1" dirty="0" err="1">
                <a:solidFill>
                  <a:schemeClr val="accent1">
                    <a:lumMod val="75000"/>
                  </a:schemeClr>
                </a:solidFill>
                <a:latin typeface="Bookman Old Style" panose="02050604050505020204" pitchFamily="18" charset="0"/>
              </a:rPr>
              <a:t>Science</a:t>
            </a:r>
            <a:r>
              <a:rPr lang="es-ES" sz="1600" b="1" i="1" dirty="0">
                <a:solidFill>
                  <a:schemeClr val="accent1">
                    <a:lumMod val="75000"/>
                  </a:schemeClr>
                </a:solidFill>
                <a:latin typeface="Bookman Old Style" panose="02050604050505020204" pitchFamily="18" charset="0"/>
              </a:rPr>
              <a:t> and </a:t>
            </a:r>
            <a:r>
              <a:rPr lang="es-ES" sz="1600" b="1" i="1" dirty="0" err="1">
                <a:solidFill>
                  <a:schemeClr val="accent1">
                    <a:lumMod val="75000"/>
                  </a:schemeClr>
                </a:solidFill>
                <a:latin typeface="Bookman Old Style" panose="02050604050505020204" pitchFamily="18" charset="0"/>
              </a:rPr>
              <a:t>Environment</a:t>
            </a:r>
            <a:r>
              <a:rPr lang="es-ES" sz="1600" b="1" i="1" dirty="0">
                <a:solidFill>
                  <a:schemeClr val="accent1">
                    <a:lumMod val="75000"/>
                  </a:schemeClr>
                </a:solidFill>
                <a:latin typeface="Bookman Old Style" panose="02050604050505020204" pitchFamily="18" charset="0"/>
              </a:rPr>
              <a:t> Management (ESSEM)</a:t>
            </a:r>
          </a:p>
        </p:txBody>
      </p:sp>
      <p:sp>
        <p:nvSpPr>
          <p:cNvPr id="13" name="Flecha abajo 12"/>
          <p:cNvSpPr/>
          <p:nvPr/>
        </p:nvSpPr>
        <p:spPr>
          <a:xfrm>
            <a:off x="7487996" y="2725518"/>
            <a:ext cx="246310" cy="6379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p:cNvSpPr txBox="1"/>
          <p:nvPr/>
        </p:nvSpPr>
        <p:spPr>
          <a:xfrm>
            <a:off x="1843788" y="3476951"/>
            <a:ext cx="652743" cy="369332"/>
          </a:xfrm>
          <a:prstGeom prst="rect">
            <a:avLst/>
          </a:prstGeom>
          <a:noFill/>
        </p:spPr>
        <p:txBody>
          <a:bodyPr wrap="none" rtlCol="0">
            <a:spAutoFit/>
          </a:bodyPr>
          <a:lstStyle/>
          <a:p>
            <a:r>
              <a:rPr lang="es-ES" b="1" dirty="0"/>
              <a:t>2004</a:t>
            </a:r>
          </a:p>
        </p:txBody>
      </p:sp>
      <p:sp>
        <p:nvSpPr>
          <p:cNvPr id="16" name="Rectángulo 15"/>
          <p:cNvSpPr/>
          <p:nvPr/>
        </p:nvSpPr>
        <p:spPr>
          <a:xfrm>
            <a:off x="4899066" y="4703957"/>
            <a:ext cx="6491028" cy="647867"/>
          </a:xfrm>
          <a:prstGeom prst="rect">
            <a:avLst/>
          </a:prstGeom>
        </p:spPr>
        <p:txBody>
          <a:bodyPr wrap="square">
            <a:spAutoFit/>
          </a:bodyPr>
          <a:lstStyle/>
          <a:p>
            <a:pPr algn="just"/>
            <a:r>
              <a:rPr lang="es-ES" b="1" dirty="0">
                <a:solidFill>
                  <a:schemeClr val="accent1">
                    <a:lumMod val="75000"/>
                  </a:schemeClr>
                </a:solidFill>
                <a:latin typeface="Bookman Old Style" panose="02050604050505020204" pitchFamily="18" charset="0"/>
              </a:rPr>
              <a:t>COST 725 “</a:t>
            </a:r>
            <a:r>
              <a:rPr lang="es-ES" b="1" dirty="0" err="1">
                <a:solidFill>
                  <a:schemeClr val="accent1">
                    <a:lumMod val="75000"/>
                  </a:schemeClr>
                </a:solidFill>
                <a:latin typeface="Bookman Old Style" panose="02050604050505020204" pitchFamily="18" charset="0"/>
              </a:rPr>
              <a:t>Establishing</a:t>
            </a:r>
            <a:r>
              <a:rPr lang="es-ES" b="1" dirty="0">
                <a:solidFill>
                  <a:schemeClr val="accent1">
                    <a:lumMod val="75000"/>
                  </a:schemeClr>
                </a:solidFill>
                <a:latin typeface="Bookman Old Style" panose="02050604050505020204" pitchFamily="18" charset="0"/>
              </a:rPr>
              <a:t> a </a:t>
            </a:r>
            <a:r>
              <a:rPr lang="es-ES" b="1" dirty="0" err="1">
                <a:solidFill>
                  <a:schemeClr val="accent1">
                    <a:lumMod val="75000"/>
                  </a:schemeClr>
                </a:solidFill>
                <a:latin typeface="Bookman Old Style" panose="02050604050505020204" pitchFamily="18" charset="0"/>
              </a:rPr>
              <a:t>European</a:t>
            </a:r>
            <a:r>
              <a:rPr lang="es-ES" b="1" dirty="0">
                <a:solidFill>
                  <a:schemeClr val="accent1">
                    <a:lumMod val="75000"/>
                  </a:schemeClr>
                </a:solidFill>
                <a:latin typeface="Bookman Old Style" panose="02050604050505020204" pitchFamily="18" charset="0"/>
              </a:rPr>
              <a:t> </a:t>
            </a:r>
            <a:r>
              <a:rPr lang="es-ES" b="1" dirty="0" err="1">
                <a:solidFill>
                  <a:schemeClr val="accent1">
                    <a:lumMod val="75000"/>
                  </a:schemeClr>
                </a:solidFill>
                <a:latin typeface="Bookman Old Style" panose="02050604050505020204" pitchFamily="18" charset="0"/>
              </a:rPr>
              <a:t>Phenological</a:t>
            </a:r>
            <a:r>
              <a:rPr lang="es-ES" b="1" dirty="0">
                <a:solidFill>
                  <a:schemeClr val="accent1">
                    <a:lumMod val="75000"/>
                  </a:schemeClr>
                </a:solidFill>
                <a:latin typeface="Bookman Old Style" panose="02050604050505020204" pitchFamily="18" charset="0"/>
              </a:rPr>
              <a:t> Data </a:t>
            </a:r>
            <a:r>
              <a:rPr lang="es-ES" b="1" dirty="0" err="1">
                <a:solidFill>
                  <a:schemeClr val="accent1">
                    <a:lumMod val="75000"/>
                  </a:schemeClr>
                </a:solidFill>
                <a:latin typeface="Bookman Old Style" panose="02050604050505020204" pitchFamily="18" charset="0"/>
              </a:rPr>
              <a:t>Platform</a:t>
            </a:r>
            <a:r>
              <a:rPr lang="es-ES" b="1" dirty="0">
                <a:solidFill>
                  <a:schemeClr val="accent1">
                    <a:lumMod val="75000"/>
                  </a:schemeClr>
                </a:solidFill>
                <a:latin typeface="Bookman Old Style" panose="02050604050505020204" pitchFamily="18" charset="0"/>
              </a:rPr>
              <a:t> </a:t>
            </a:r>
            <a:r>
              <a:rPr lang="es-ES" b="1" dirty="0" err="1">
                <a:solidFill>
                  <a:schemeClr val="accent1">
                    <a:lumMod val="75000"/>
                  </a:schemeClr>
                </a:solidFill>
                <a:latin typeface="Bookman Old Style" panose="02050604050505020204" pitchFamily="18" charset="0"/>
              </a:rPr>
              <a:t>for</a:t>
            </a:r>
            <a:r>
              <a:rPr lang="es-ES" b="1" dirty="0">
                <a:solidFill>
                  <a:schemeClr val="accent1">
                    <a:lumMod val="75000"/>
                  </a:schemeClr>
                </a:solidFill>
                <a:latin typeface="Bookman Old Style" panose="02050604050505020204" pitchFamily="18" charset="0"/>
              </a:rPr>
              <a:t> </a:t>
            </a:r>
            <a:r>
              <a:rPr lang="es-ES" b="1" dirty="0" err="1">
                <a:solidFill>
                  <a:schemeClr val="accent1">
                    <a:lumMod val="75000"/>
                  </a:schemeClr>
                </a:solidFill>
                <a:latin typeface="Bookman Old Style" panose="02050604050505020204" pitchFamily="18" charset="0"/>
              </a:rPr>
              <a:t>Climatological</a:t>
            </a:r>
            <a:r>
              <a:rPr lang="es-ES" b="1" dirty="0">
                <a:solidFill>
                  <a:schemeClr val="accent1">
                    <a:lumMod val="75000"/>
                  </a:schemeClr>
                </a:solidFill>
                <a:latin typeface="Bookman Old Style" panose="02050604050505020204" pitchFamily="18" charset="0"/>
              </a:rPr>
              <a:t> </a:t>
            </a:r>
            <a:r>
              <a:rPr lang="es-ES" b="1" dirty="0" err="1">
                <a:solidFill>
                  <a:schemeClr val="accent1">
                    <a:lumMod val="75000"/>
                  </a:schemeClr>
                </a:solidFill>
                <a:latin typeface="Bookman Old Style" panose="02050604050505020204" pitchFamily="18" charset="0"/>
              </a:rPr>
              <a:t>Applications</a:t>
            </a:r>
            <a:r>
              <a:rPr lang="es-ES" b="1" dirty="0">
                <a:solidFill>
                  <a:schemeClr val="accent1">
                    <a:lumMod val="75000"/>
                  </a:schemeClr>
                </a:solidFill>
                <a:latin typeface="Bookman Old Style" panose="02050604050505020204" pitchFamily="18" charset="0"/>
              </a:rPr>
              <a:t>”</a:t>
            </a:r>
          </a:p>
        </p:txBody>
      </p:sp>
      <p:sp>
        <p:nvSpPr>
          <p:cNvPr id="17" name="Flecha abajo 16"/>
          <p:cNvSpPr/>
          <p:nvPr/>
        </p:nvSpPr>
        <p:spPr>
          <a:xfrm>
            <a:off x="7487996" y="3925194"/>
            <a:ext cx="246310" cy="6379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8" name="Imagen 3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8349" t="24544" r="47028" b="37419"/>
          <a:stretch>
            <a:fillRect/>
          </a:stretch>
        </p:blipFill>
        <p:spPr bwMode="auto">
          <a:xfrm>
            <a:off x="1998921" y="4376824"/>
            <a:ext cx="2065337"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ángulo 18"/>
          <p:cNvSpPr/>
          <p:nvPr/>
        </p:nvSpPr>
        <p:spPr>
          <a:xfrm>
            <a:off x="5207411" y="5793360"/>
            <a:ext cx="6096000" cy="1477328"/>
          </a:xfrm>
          <a:prstGeom prst="rect">
            <a:avLst/>
          </a:prstGeom>
        </p:spPr>
        <p:txBody>
          <a:bodyPr>
            <a:spAutoFit/>
          </a:bodyPr>
          <a:lstStyle/>
          <a:p>
            <a:pPr algn="just"/>
            <a:r>
              <a:rPr lang="es-ES" b="1" i="1" dirty="0">
                <a:solidFill>
                  <a:schemeClr val="accent1">
                    <a:lumMod val="75000"/>
                  </a:schemeClr>
                </a:solidFill>
                <a:latin typeface="Bookman Old Style" panose="02050604050505020204" pitchFamily="18" charset="0"/>
              </a:rPr>
              <a:t>Establecer un conjunto de datos de observaciones fenológicas de referencia, que pudiera ser empleados para fines climáticos, especialmente en monitorización climática y detección de cambios</a:t>
            </a:r>
          </a:p>
        </p:txBody>
      </p:sp>
      <p:sp>
        <p:nvSpPr>
          <p:cNvPr id="20" name="CuadroTexto 19"/>
          <p:cNvSpPr txBox="1"/>
          <p:nvPr/>
        </p:nvSpPr>
        <p:spPr>
          <a:xfrm>
            <a:off x="1831051" y="2295613"/>
            <a:ext cx="652743" cy="369332"/>
          </a:xfrm>
          <a:prstGeom prst="rect">
            <a:avLst/>
          </a:prstGeom>
          <a:noFill/>
        </p:spPr>
        <p:txBody>
          <a:bodyPr wrap="none" rtlCol="0">
            <a:spAutoFit/>
          </a:bodyPr>
          <a:lstStyle/>
          <a:p>
            <a:r>
              <a:rPr lang="es-ES" b="1" dirty="0"/>
              <a:t>1971</a:t>
            </a:r>
          </a:p>
        </p:txBody>
      </p:sp>
      <p:sp>
        <p:nvSpPr>
          <p:cNvPr id="21" name="CuadroTexto 20"/>
          <p:cNvSpPr txBox="1"/>
          <p:nvPr/>
        </p:nvSpPr>
        <p:spPr>
          <a:xfrm>
            <a:off x="4261913" y="7061851"/>
            <a:ext cx="652743" cy="369332"/>
          </a:xfrm>
          <a:prstGeom prst="rect">
            <a:avLst/>
          </a:prstGeom>
          <a:noFill/>
        </p:spPr>
        <p:txBody>
          <a:bodyPr wrap="none" rtlCol="0">
            <a:spAutoFit/>
          </a:bodyPr>
          <a:lstStyle/>
          <a:p>
            <a:r>
              <a:rPr lang="es-ES" b="1" dirty="0"/>
              <a:t>2009</a:t>
            </a:r>
          </a:p>
        </p:txBody>
      </p:sp>
      <p:sp>
        <p:nvSpPr>
          <p:cNvPr id="22" name="Flecha abajo 21"/>
          <p:cNvSpPr/>
          <p:nvPr/>
        </p:nvSpPr>
        <p:spPr>
          <a:xfrm>
            <a:off x="4470691" y="6182600"/>
            <a:ext cx="246310" cy="6379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ctángulo 22"/>
          <p:cNvSpPr/>
          <p:nvPr/>
        </p:nvSpPr>
        <p:spPr>
          <a:xfrm>
            <a:off x="951979" y="183300"/>
            <a:ext cx="7271656"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schemeClr val="accent6">
                    <a:lumMod val="75000"/>
                  </a:schemeClr>
                </a:solidFill>
                <a:latin typeface="Bookman Old Style" panose="02050604050505020204" pitchFamily="18" charset="0"/>
              </a:rPr>
              <a:t>Programa EUMETNET PEP 725</a:t>
            </a:r>
          </a:p>
        </p:txBody>
      </p:sp>
      <p:pic>
        <p:nvPicPr>
          <p:cNvPr id="25" name="Picture 10" descr="Logo_70905_costlo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6789" y="2216373"/>
            <a:ext cx="1611994" cy="418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Flecha derecha 23"/>
          <p:cNvSpPr/>
          <p:nvPr/>
        </p:nvSpPr>
        <p:spPr>
          <a:xfrm>
            <a:off x="3105901" y="3541743"/>
            <a:ext cx="1245770" cy="2397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9" name="Picture 6" descr="LOGO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21248" y="0"/>
            <a:ext cx="1270752" cy="565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1459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3C4F0146-06C7-4001-9D47-42A8E28288AA}"/>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28690" r="59433"/>
          <a:stretch/>
        </p:blipFill>
        <p:spPr>
          <a:xfrm>
            <a:off x="3" y="0"/>
            <a:ext cx="951976" cy="9144000"/>
          </a:xfrm>
          <a:prstGeom prst="rect">
            <a:avLst/>
          </a:prstGeom>
          <a:ln w="19050">
            <a:noFill/>
          </a:ln>
          <a:effectLst/>
        </p:spPr>
      </p:pic>
      <p:sp>
        <p:nvSpPr>
          <p:cNvPr id="2" name="Rectángulo 1"/>
          <p:cNvSpPr/>
          <p:nvPr/>
        </p:nvSpPr>
        <p:spPr>
          <a:xfrm>
            <a:off x="964100" y="4717448"/>
            <a:ext cx="2105063" cy="461665"/>
          </a:xfrm>
          <a:prstGeom prst="rect">
            <a:avLst/>
          </a:prstGeom>
        </p:spPr>
        <p:txBody>
          <a:bodyPr wrap="none">
            <a:spAutoFit/>
          </a:bodyPr>
          <a:lstStyle/>
          <a:p>
            <a:r>
              <a:rPr lang="es-ES" sz="2400" b="1" dirty="0">
                <a:latin typeface="Bookman Old Style" panose="02050604050505020204" pitchFamily="18" charset="0"/>
              </a:rPr>
              <a:t>COST </a:t>
            </a:r>
            <a:r>
              <a:rPr lang="es-ES" sz="2400" b="1" dirty="0" smtClean="0">
                <a:latin typeface="Bookman Old Style" panose="02050604050505020204" pitchFamily="18" charset="0"/>
              </a:rPr>
              <a:t>725   </a:t>
            </a:r>
            <a:endParaRPr lang="es-ES" sz="2400" dirty="0"/>
          </a:p>
        </p:txBody>
      </p:sp>
      <p:sp>
        <p:nvSpPr>
          <p:cNvPr id="3" name="Rectángulo 2"/>
          <p:cNvSpPr/>
          <p:nvPr/>
        </p:nvSpPr>
        <p:spPr>
          <a:xfrm>
            <a:off x="1421219" y="6385483"/>
            <a:ext cx="6096000" cy="1938992"/>
          </a:xfrm>
          <a:prstGeom prst="rect">
            <a:avLst/>
          </a:prstGeom>
        </p:spPr>
        <p:txBody>
          <a:bodyPr>
            <a:spAutoFit/>
          </a:bodyPr>
          <a:lstStyle/>
          <a:p>
            <a:pPr algn="just">
              <a:defRPr/>
            </a:pPr>
            <a:r>
              <a:rPr lang="es-ES" sz="2000" b="1" dirty="0">
                <a:latin typeface="Bookman Old Style" panose="02050604050505020204" pitchFamily="18" charset="0"/>
              </a:rPr>
              <a:t>Crearon una base de datos abierta con registros fenológicos </a:t>
            </a:r>
            <a:endParaRPr lang="es-ES" sz="2000" b="1" dirty="0">
              <a:latin typeface="Bookman Old Style" panose="02050604050505020204" pitchFamily="18" charset="0"/>
              <a:sym typeface="Wingdings" panose="05000000000000000000" pitchFamily="2" charset="2"/>
            </a:endParaRPr>
          </a:p>
          <a:p>
            <a:pPr algn="just">
              <a:defRPr/>
            </a:pPr>
            <a:endParaRPr lang="es-ES" sz="2000" b="1" dirty="0" smtClean="0">
              <a:solidFill>
                <a:schemeClr val="accent1">
                  <a:lumMod val="75000"/>
                </a:schemeClr>
              </a:solidFill>
              <a:latin typeface="Bookman Old Style" panose="02050604050505020204" pitchFamily="18" charset="0"/>
              <a:sym typeface="Wingdings" panose="05000000000000000000" pitchFamily="2" charset="2"/>
            </a:endParaRPr>
          </a:p>
          <a:p>
            <a:pPr algn="just">
              <a:defRPr/>
            </a:pPr>
            <a:r>
              <a:rPr lang="es-ES" sz="2000" b="1" dirty="0" smtClean="0">
                <a:solidFill>
                  <a:schemeClr val="accent1">
                    <a:lumMod val="75000"/>
                  </a:schemeClr>
                </a:solidFill>
                <a:latin typeface="Bookman Old Style" panose="02050604050505020204" pitchFamily="18" charset="0"/>
              </a:rPr>
              <a:t> </a:t>
            </a:r>
            <a:r>
              <a:rPr lang="es-ES" sz="2000" b="1" dirty="0">
                <a:solidFill>
                  <a:schemeClr val="accent1">
                    <a:lumMod val="75000"/>
                  </a:schemeClr>
                </a:solidFill>
                <a:latin typeface="Bookman Old Style" panose="02050604050505020204" pitchFamily="18" charset="0"/>
              </a:rPr>
              <a:t>542 especies de plantas en 21 países (125.628 series temporales) y 19 especies animales en 3 países (301 series temporales) </a:t>
            </a:r>
          </a:p>
        </p:txBody>
      </p:sp>
      <p:sp>
        <p:nvSpPr>
          <p:cNvPr id="7" name="CuadroTexto 6"/>
          <p:cNvSpPr txBox="1"/>
          <p:nvPr/>
        </p:nvSpPr>
        <p:spPr>
          <a:xfrm>
            <a:off x="6661983" y="1730743"/>
            <a:ext cx="8272462" cy="984250"/>
          </a:xfrm>
          <a:prstGeom prst="rect">
            <a:avLst/>
          </a:prstGeom>
          <a:noFill/>
        </p:spPr>
        <p:txBody>
          <a:bodyPr>
            <a:spAutoFit/>
          </a:bodyPr>
          <a:lstStyle/>
          <a:p>
            <a:pPr algn="just">
              <a:defRPr/>
            </a:pPr>
            <a:r>
              <a:rPr lang="es-ES" sz="2000" b="1" i="1" dirty="0"/>
              <a:t>“</a:t>
            </a:r>
            <a:r>
              <a:rPr lang="es-ES" sz="2000" b="1" i="1" dirty="0" err="1"/>
              <a:t>Guidelines</a:t>
            </a:r>
            <a:r>
              <a:rPr lang="es-ES" sz="2000" b="1" i="1" dirty="0"/>
              <a:t> </a:t>
            </a:r>
            <a:r>
              <a:rPr lang="es-ES" sz="2000" b="1" i="1" dirty="0" err="1"/>
              <a:t>for</a:t>
            </a:r>
            <a:r>
              <a:rPr lang="es-ES" sz="2000" b="1" i="1" dirty="0"/>
              <a:t> </a:t>
            </a:r>
            <a:r>
              <a:rPr lang="es-ES" sz="2000" b="1" i="1" dirty="0" err="1"/>
              <a:t>plant</a:t>
            </a:r>
            <a:r>
              <a:rPr lang="es-ES" sz="2000" b="1" i="1" dirty="0"/>
              <a:t> </a:t>
            </a:r>
            <a:r>
              <a:rPr lang="es-ES" sz="2000" b="1" i="1" dirty="0" err="1"/>
              <a:t>phenological</a:t>
            </a:r>
            <a:r>
              <a:rPr lang="es-ES" sz="2000" b="1" i="1" dirty="0"/>
              <a:t> </a:t>
            </a:r>
            <a:r>
              <a:rPr lang="es-ES" sz="2000" b="1" i="1" dirty="0" err="1"/>
              <a:t>observations</a:t>
            </a:r>
            <a:r>
              <a:rPr lang="es-ES" sz="2000" b="1" i="1" dirty="0"/>
              <a:t>”</a:t>
            </a:r>
          </a:p>
          <a:p>
            <a:pPr marL="342900" indent="-342900" algn="just">
              <a:buFont typeface="Wingdings" panose="05000000000000000000" pitchFamily="2" charset="2"/>
              <a:buChar char="q"/>
              <a:defRPr/>
            </a:pPr>
            <a:endParaRPr lang="es-ES" sz="2000" b="1" i="1" dirty="0"/>
          </a:p>
          <a:p>
            <a:pPr algn="just">
              <a:defRPr/>
            </a:pPr>
            <a:endParaRPr lang="es-ES" dirty="0"/>
          </a:p>
        </p:txBody>
      </p:sp>
      <p:sp>
        <p:nvSpPr>
          <p:cNvPr id="8" name="Rectángulo 7"/>
          <p:cNvSpPr/>
          <p:nvPr/>
        </p:nvSpPr>
        <p:spPr>
          <a:xfrm>
            <a:off x="1816257" y="2180700"/>
            <a:ext cx="6096000" cy="1323439"/>
          </a:xfrm>
          <a:prstGeom prst="rect">
            <a:avLst/>
          </a:prstGeom>
        </p:spPr>
        <p:txBody>
          <a:bodyPr>
            <a:spAutoFit/>
          </a:bodyPr>
          <a:lstStyle/>
          <a:p>
            <a:pPr algn="just">
              <a:spcBef>
                <a:spcPct val="0"/>
              </a:spcBef>
              <a:buClrTx/>
              <a:buFontTx/>
              <a:buNone/>
            </a:pPr>
            <a:r>
              <a:rPr lang="es-ES" altLang="es-ES" sz="2000" b="1" dirty="0">
                <a:solidFill>
                  <a:schemeClr val="accent1">
                    <a:lumMod val="75000"/>
                  </a:schemeClr>
                </a:solidFill>
                <a:latin typeface="Bookman Old Style" panose="02050604050505020204" pitchFamily="18" charset="0"/>
              </a:rPr>
              <a:t>En 2009 WCMP/WCP/WMO acepta y publica esta guía como modelo a seguir en las observaciones fenológicas. Adaptada a las observaciones de </a:t>
            </a:r>
            <a:r>
              <a:rPr lang="es-ES" altLang="es-ES" sz="2000" b="1" dirty="0" err="1">
                <a:solidFill>
                  <a:schemeClr val="accent1">
                    <a:lumMod val="75000"/>
                  </a:schemeClr>
                </a:solidFill>
                <a:latin typeface="Bookman Old Style" panose="02050604050505020204" pitchFamily="18" charset="0"/>
              </a:rPr>
              <a:t>Aemet</a:t>
            </a:r>
            <a:r>
              <a:rPr lang="es-ES" altLang="es-ES" sz="2000" dirty="0">
                <a:latin typeface="Arial" panose="020B0604020202020204" pitchFamily="34" charset="0"/>
              </a:rPr>
              <a:t>.</a:t>
            </a:r>
          </a:p>
        </p:txBody>
      </p:sp>
      <p:pic>
        <p:nvPicPr>
          <p:cNvPr id="9" name="Imagen 8"/>
          <p:cNvPicPr>
            <a:picLocks noChangeAspect="1"/>
          </p:cNvPicPr>
          <p:nvPr/>
        </p:nvPicPr>
        <p:blipFill>
          <a:blip r:embed="rId3"/>
          <a:stretch>
            <a:fillRect/>
          </a:stretch>
        </p:blipFill>
        <p:spPr>
          <a:xfrm>
            <a:off x="7912257" y="2271780"/>
            <a:ext cx="2410947" cy="3411104"/>
          </a:xfrm>
          <a:prstGeom prst="rect">
            <a:avLst/>
          </a:prstGeom>
        </p:spPr>
      </p:pic>
      <p:sp>
        <p:nvSpPr>
          <p:cNvPr id="10" name="Flecha derecha 9"/>
          <p:cNvSpPr/>
          <p:nvPr/>
        </p:nvSpPr>
        <p:spPr>
          <a:xfrm>
            <a:off x="7517219" y="7038753"/>
            <a:ext cx="978408" cy="3162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Picture 33" descr="PEP725_logo500"/>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39402" y="6512017"/>
            <a:ext cx="2792413"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Logo_70905_costlo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3635" y="5831200"/>
            <a:ext cx="1611994" cy="418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12"/>
          <p:cNvSpPr/>
          <p:nvPr/>
        </p:nvSpPr>
        <p:spPr>
          <a:xfrm>
            <a:off x="951979" y="183300"/>
            <a:ext cx="7271656"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schemeClr val="accent6">
                    <a:lumMod val="75000"/>
                  </a:schemeClr>
                </a:solidFill>
                <a:latin typeface="Bookman Old Style" panose="02050604050505020204" pitchFamily="18" charset="0"/>
              </a:rPr>
              <a:t>Programa EUMETNET PEP 725</a:t>
            </a:r>
          </a:p>
        </p:txBody>
      </p:sp>
      <p:sp>
        <p:nvSpPr>
          <p:cNvPr id="14" name="Flecha derecha 13"/>
          <p:cNvSpPr/>
          <p:nvPr/>
        </p:nvSpPr>
        <p:spPr>
          <a:xfrm rot="19374232">
            <a:off x="2720899" y="3971507"/>
            <a:ext cx="1632857" cy="2855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Flecha derecha 14"/>
          <p:cNvSpPr/>
          <p:nvPr/>
        </p:nvSpPr>
        <p:spPr>
          <a:xfrm rot="1983591">
            <a:off x="2765705" y="5410265"/>
            <a:ext cx="1632857" cy="2855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9" name="Picture 6" descr="LOGO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21248" y="0"/>
            <a:ext cx="1270752" cy="565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0832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3C4F0146-06C7-4001-9D47-42A8E28288AA}"/>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28690" r="59433"/>
          <a:stretch/>
        </p:blipFill>
        <p:spPr>
          <a:xfrm>
            <a:off x="3" y="0"/>
            <a:ext cx="951976" cy="9144000"/>
          </a:xfrm>
          <a:prstGeom prst="rect">
            <a:avLst/>
          </a:prstGeom>
          <a:ln w="19050">
            <a:noFill/>
          </a:ln>
          <a:effectLst/>
        </p:spPr>
      </p:pic>
      <p:sp>
        <p:nvSpPr>
          <p:cNvPr id="4" name="CuadroTexto 3"/>
          <p:cNvSpPr txBox="1"/>
          <p:nvPr/>
        </p:nvSpPr>
        <p:spPr>
          <a:xfrm>
            <a:off x="1502228" y="1982746"/>
            <a:ext cx="10225483" cy="2031325"/>
          </a:xfrm>
          <a:prstGeom prst="rect">
            <a:avLst/>
          </a:prstGeom>
          <a:noFill/>
        </p:spPr>
        <p:txBody>
          <a:bodyPr wrap="square" rtlCol="0">
            <a:spAutoFit/>
          </a:bodyPr>
          <a:lstStyle/>
          <a:p>
            <a:pPr algn="just"/>
            <a:r>
              <a:rPr lang="es-ES" b="1" dirty="0">
                <a:solidFill>
                  <a:schemeClr val="accent1">
                    <a:lumMod val="75000"/>
                  </a:schemeClr>
                </a:solidFill>
                <a:latin typeface="Bookman Old Style" panose="02050604050505020204" pitchFamily="18" charset="0"/>
              </a:rPr>
              <a:t>El proyecto Pan </a:t>
            </a:r>
            <a:r>
              <a:rPr lang="es-ES" b="1" dirty="0" err="1">
                <a:solidFill>
                  <a:schemeClr val="accent1">
                    <a:lumMod val="75000"/>
                  </a:schemeClr>
                </a:solidFill>
                <a:latin typeface="Bookman Old Style" panose="02050604050505020204" pitchFamily="18" charset="0"/>
              </a:rPr>
              <a:t>European</a:t>
            </a:r>
            <a:r>
              <a:rPr lang="es-ES" b="1" dirty="0">
                <a:solidFill>
                  <a:schemeClr val="accent1">
                    <a:lumMod val="75000"/>
                  </a:schemeClr>
                </a:solidFill>
                <a:latin typeface="Bookman Old Style" panose="02050604050505020204" pitchFamily="18" charset="0"/>
              </a:rPr>
              <a:t> </a:t>
            </a:r>
            <a:r>
              <a:rPr lang="es-ES" b="1" dirty="0" err="1">
                <a:solidFill>
                  <a:schemeClr val="accent1">
                    <a:lumMod val="75000"/>
                  </a:schemeClr>
                </a:solidFill>
                <a:latin typeface="Bookman Old Style" panose="02050604050505020204" pitchFamily="18" charset="0"/>
              </a:rPr>
              <a:t>Phenology</a:t>
            </a:r>
            <a:r>
              <a:rPr lang="es-ES" b="1" dirty="0">
                <a:solidFill>
                  <a:schemeClr val="accent1">
                    <a:lumMod val="75000"/>
                  </a:schemeClr>
                </a:solidFill>
                <a:latin typeface="Bookman Old Style" panose="02050604050505020204" pitchFamily="18" charset="0"/>
              </a:rPr>
              <a:t> </a:t>
            </a:r>
            <a:r>
              <a:rPr lang="es-ES" b="1" dirty="0" err="1">
                <a:solidFill>
                  <a:schemeClr val="accent1">
                    <a:lumMod val="75000"/>
                  </a:schemeClr>
                </a:solidFill>
                <a:latin typeface="Bookman Old Style" panose="02050604050505020204" pitchFamily="18" charset="0"/>
              </a:rPr>
              <a:t>Database</a:t>
            </a:r>
            <a:r>
              <a:rPr lang="es-ES" b="1" dirty="0">
                <a:solidFill>
                  <a:schemeClr val="accent1">
                    <a:lumMod val="75000"/>
                  </a:schemeClr>
                </a:solidFill>
                <a:latin typeface="Bookman Old Style" panose="02050604050505020204" pitchFamily="18" charset="0"/>
              </a:rPr>
              <a:t> (PEP725) fundado por el </a:t>
            </a:r>
            <a:r>
              <a:rPr lang="es-ES" b="1" dirty="0" err="1">
                <a:solidFill>
                  <a:schemeClr val="accent1">
                    <a:lumMod val="75000"/>
                  </a:schemeClr>
                </a:solidFill>
                <a:latin typeface="Bookman Old Style" panose="02050604050505020204" pitchFamily="18" charset="0"/>
              </a:rPr>
              <a:t>Zentralanstalt</a:t>
            </a:r>
            <a:r>
              <a:rPr lang="es-ES" b="1" dirty="0">
                <a:solidFill>
                  <a:schemeClr val="accent1">
                    <a:lumMod val="75000"/>
                  </a:schemeClr>
                </a:solidFill>
                <a:latin typeface="Bookman Old Style" panose="02050604050505020204" pitchFamily="18" charset="0"/>
              </a:rPr>
              <a:t> </a:t>
            </a:r>
            <a:r>
              <a:rPr lang="es-ES" b="1" dirty="0" err="1">
                <a:solidFill>
                  <a:schemeClr val="accent1">
                    <a:lumMod val="75000"/>
                  </a:schemeClr>
                </a:solidFill>
                <a:latin typeface="Bookman Old Style" panose="02050604050505020204" pitchFamily="18" charset="0"/>
              </a:rPr>
              <a:t>für</a:t>
            </a:r>
            <a:r>
              <a:rPr lang="es-ES" b="1" dirty="0">
                <a:solidFill>
                  <a:schemeClr val="accent1">
                    <a:lumMod val="75000"/>
                  </a:schemeClr>
                </a:solidFill>
                <a:latin typeface="Bookman Old Style" panose="02050604050505020204" pitchFamily="18" charset="0"/>
              </a:rPr>
              <a:t> </a:t>
            </a:r>
            <a:r>
              <a:rPr lang="es-ES" b="1" dirty="0" err="1">
                <a:solidFill>
                  <a:schemeClr val="accent1">
                    <a:lumMod val="75000"/>
                  </a:schemeClr>
                </a:solidFill>
                <a:latin typeface="Bookman Old Style" panose="02050604050505020204" pitchFamily="18" charset="0"/>
              </a:rPr>
              <a:t>Meteorologie</a:t>
            </a:r>
            <a:r>
              <a:rPr lang="es-ES" b="1" dirty="0">
                <a:solidFill>
                  <a:schemeClr val="accent1">
                    <a:lumMod val="75000"/>
                  </a:schemeClr>
                </a:solidFill>
                <a:latin typeface="Bookman Old Style" panose="02050604050505020204" pitchFamily="18" charset="0"/>
              </a:rPr>
              <a:t> </a:t>
            </a:r>
            <a:r>
              <a:rPr lang="es-ES" b="1" dirty="0" err="1">
                <a:solidFill>
                  <a:schemeClr val="accent1">
                    <a:lumMod val="75000"/>
                  </a:schemeClr>
                </a:solidFill>
                <a:latin typeface="Bookman Old Style" panose="02050604050505020204" pitchFamily="18" charset="0"/>
              </a:rPr>
              <a:t>und</a:t>
            </a:r>
            <a:r>
              <a:rPr lang="es-ES" b="1" dirty="0">
                <a:solidFill>
                  <a:schemeClr val="accent1">
                    <a:lumMod val="75000"/>
                  </a:schemeClr>
                </a:solidFill>
                <a:latin typeface="Bookman Old Style" panose="02050604050505020204" pitchFamily="18" charset="0"/>
              </a:rPr>
              <a:t> </a:t>
            </a:r>
            <a:r>
              <a:rPr lang="es-ES" b="1" dirty="0" err="1">
                <a:solidFill>
                  <a:schemeClr val="accent1">
                    <a:lumMod val="75000"/>
                  </a:schemeClr>
                </a:solidFill>
                <a:latin typeface="Bookman Old Style" panose="02050604050505020204" pitchFamily="18" charset="0"/>
              </a:rPr>
              <a:t>Geodynamik</a:t>
            </a:r>
            <a:r>
              <a:rPr lang="es-ES" b="1" dirty="0">
                <a:solidFill>
                  <a:schemeClr val="accent1">
                    <a:lumMod val="75000"/>
                  </a:schemeClr>
                </a:solidFill>
                <a:latin typeface="Bookman Old Style" panose="02050604050505020204" pitchFamily="18" charset="0"/>
              </a:rPr>
              <a:t> (ZAMG), el Ministerio de Ciencia e Investigación de Austria y EUMETNET (</a:t>
            </a:r>
            <a:r>
              <a:rPr lang="es-ES" b="1" dirty="0" err="1">
                <a:solidFill>
                  <a:schemeClr val="accent1">
                    <a:lumMod val="75000"/>
                  </a:schemeClr>
                </a:solidFill>
                <a:latin typeface="Bookman Old Style" panose="02050604050505020204" pitchFamily="18" charset="0"/>
              </a:rPr>
              <a:t>European</a:t>
            </a:r>
            <a:r>
              <a:rPr lang="es-ES" b="1" dirty="0">
                <a:solidFill>
                  <a:schemeClr val="accent1">
                    <a:lumMod val="75000"/>
                  </a:schemeClr>
                </a:solidFill>
                <a:latin typeface="Bookman Old Style" panose="02050604050505020204" pitchFamily="18" charset="0"/>
              </a:rPr>
              <a:t> </a:t>
            </a:r>
            <a:r>
              <a:rPr lang="es-ES" b="1" dirty="0" err="1">
                <a:solidFill>
                  <a:schemeClr val="accent1">
                    <a:lumMod val="75000"/>
                  </a:schemeClr>
                </a:solidFill>
                <a:latin typeface="Bookman Old Style" panose="02050604050505020204" pitchFamily="18" charset="0"/>
              </a:rPr>
              <a:t>Meteorological</a:t>
            </a:r>
            <a:r>
              <a:rPr lang="es-ES" b="1" dirty="0">
                <a:solidFill>
                  <a:schemeClr val="accent1">
                    <a:lumMod val="75000"/>
                  </a:schemeClr>
                </a:solidFill>
                <a:latin typeface="Bookman Old Style" panose="02050604050505020204" pitchFamily="18" charset="0"/>
              </a:rPr>
              <a:t> Network), tiene  como objetivo establecer una base de datos de acceso abierta con conjuntos de datos sobre fenología vegetal para la ciencia, la investigación y la educación. Actualmente, participan 20 servicios meteorológicos europeos, entre ellos AEMET.</a:t>
            </a:r>
          </a:p>
          <a:p>
            <a:endParaRPr lang="es-ES" b="1" dirty="0">
              <a:solidFill>
                <a:schemeClr val="accent2">
                  <a:lumMod val="50000"/>
                </a:schemeClr>
              </a:solidFill>
            </a:endParaRPr>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7200" y="3792699"/>
            <a:ext cx="4225434" cy="5208547"/>
          </a:xfrm>
          <a:prstGeom prst="rect">
            <a:avLst/>
          </a:prstGeom>
        </p:spPr>
      </p:pic>
      <p:sp>
        <p:nvSpPr>
          <p:cNvPr id="8" name="Rectángulo 7"/>
          <p:cNvSpPr/>
          <p:nvPr/>
        </p:nvSpPr>
        <p:spPr>
          <a:xfrm>
            <a:off x="951979" y="183300"/>
            <a:ext cx="7271656"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schemeClr val="accent6">
                    <a:lumMod val="75000"/>
                  </a:schemeClr>
                </a:solidFill>
                <a:latin typeface="Bookman Old Style" panose="02050604050505020204" pitchFamily="18" charset="0"/>
              </a:rPr>
              <a:t>Programa EUMETNET PEP 725</a:t>
            </a:r>
          </a:p>
        </p:txBody>
      </p:sp>
      <p:pic>
        <p:nvPicPr>
          <p:cNvPr id="10" name="Picture 33" descr="PEP725_logo500"/>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60561" y="820972"/>
            <a:ext cx="2792413"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LOGO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21248" y="0"/>
            <a:ext cx="1270752" cy="565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1719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3C4F0146-06C7-4001-9D47-42A8E28288AA}"/>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28690" r="59433"/>
          <a:stretch/>
        </p:blipFill>
        <p:spPr>
          <a:xfrm>
            <a:off x="3" y="0"/>
            <a:ext cx="951976" cy="9144000"/>
          </a:xfrm>
          <a:prstGeom prst="rect">
            <a:avLst/>
          </a:prstGeom>
          <a:ln w="19050">
            <a:noFill/>
          </a:ln>
          <a:effectLst/>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2092" y="1665483"/>
            <a:ext cx="6395679" cy="5192517"/>
          </a:xfrm>
          <a:prstGeom prst="rect">
            <a:avLst/>
          </a:prstGeom>
        </p:spPr>
      </p:pic>
      <p:sp>
        <p:nvSpPr>
          <p:cNvPr id="7" name="Rectángulo 6"/>
          <p:cNvSpPr/>
          <p:nvPr/>
        </p:nvSpPr>
        <p:spPr>
          <a:xfrm>
            <a:off x="951979" y="183300"/>
            <a:ext cx="7271656"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schemeClr val="accent6">
                    <a:lumMod val="75000"/>
                  </a:schemeClr>
                </a:solidFill>
                <a:latin typeface="Bookman Old Style" panose="02050604050505020204" pitchFamily="18" charset="0"/>
              </a:rPr>
              <a:t>Programa EUMETNET PEP 725</a:t>
            </a:r>
          </a:p>
        </p:txBody>
      </p:sp>
      <p:pic>
        <p:nvPicPr>
          <p:cNvPr id="8" name="Picture 33" descr="PEP725_logo500"/>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10059" y="7064828"/>
            <a:ext cx="2792413"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Tabla 8"/>
          <p:cNvGraphicFramePr>
            <a:graphicFrameLocks noGrp="1"/>
          </p:cNvGraphicFramePr>
          <p:nvPr>
            <p:extLst>
              <p:ext uri="{D42A27DB-BD31-4B8C-83A1-F6EECF244321}">
                <p14:modId xmlns:p14="http://schemas.microsoft.com/office/powerpoint/2010/main" val="449436600"/>
              </p:ext>
            </p:extLst>
          </p:nvPr>
        </p:nvGraphicFramePr>
        <p:xfrm>
          <a:off x="951979" y="3733801"/>
          <a:ext cx="4382021" cy="1342566"/>
        </p:xfrm>
        <a:graphic>
          <a:graphicData uri="http://schemas.openxmlformats.org/drawingml/2006/table">
            <a:tbl>
              <a:tblPr firstRow="1" firstCol="1" bandRow="1">
                <a:tableStyleId>{5C22544A-7EE6-4342-B048-85BDC9FD1C3A}</a:tableStyleId>
              </a:tblPr>
              <a:tblGrid>
                <a:gridCol w="2175269">
                  <a:extLst>
                    <a:ext uri="{9D8B030D-6E8A-4147-A177-3AD203B41FA5}">
                      <a16:colId xmlns:a16="http://schemas.microsoft.com/office/drawing/2014/main" xmlns="" val="20000"/>
                    </a:ext>
                  </a:extLst>
                </a:gridCol>
                <a:gridCol w="2206752">
                  <a:extLst>
                    <a:ext uri="{9D8B030D-6E8A-4147-A177-3AD203B41FA5}">
                      <a16:colId xmlns:a16="http://schemas.microsoft.com/office/drawing/2014/main" xmlns="" val="20001"/>
                    </a:ext>
                  </a:extLst>
                </a:gridCol>
              </a:tblGrid>
              <a:tr h="762035">
                <a:tc>
                  <a:txBody>
                    <a:bodyPr/>
                    <a:lstStyle/>
                    <a:p>
                      <a:pPr>
                        <a:lnSpc>
                          <a:spcPct val="107000"/>
                        </a:lnSpc>
                        <a:spcAft>
                          <a:spcPts val="0"/>
                        </a:spcAft>
                      </a:pPr>
                      <a:r>
                        <a:rPr lang="es-ES" sz="1400" dirty="0">
                          <a:effectLst/>
                        </a:rPr>
                        <a:t>Número de </a:t>
                      </a:r>
                      <a:r>
                        <a:rPr lang="es-ES" sz="1400" dirty="0" smtClean="0">
                          <a:effectLst/>
                        </a:rPr>
                        <a:t>observaciones(27/05/2022)</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9525" marT="9525" marB="9525" anchor="ctr"/>
                </a:tc>
                <a:tc>
                  <a:txBody>
                    <a:bodyPr/>
                    <a:lstStyle/>
                    <a:p>
                      <a:pPr algn="r">
                        <a:lnSpc>
                          <a:spcPct val="107000"/>
                        </a:lnSpc>
                        <a:spcAft>
                          <a:spcPts val="0"/>
                        </a:spcAft>
                      </a:pPr>
                      <a:r>
                        <a:rPr lang="es-ES" sz="2400" b="0" i="0" kern="1200" dirty="0" smtClean="0">
                          <a:solidFill>
                            <a:schemeClr val="lt1"/>
                          </a:solidFill>
                          <a:effectLst/>
                          <a:latin typeface="+mn-lt"/>
                          <a:ea typeface="+mn-ea"/>
                          <a:cs typeface="+mn-cs"/>
                        </a:rPr>
                        <a:t>13024710</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0" marT="9525" marB="9525" anchor="ctr"/>
                </a:tc>
                <a:extLst>
                  <a:ext uri="{0D108BD9-81ED-4DB2-BD59-A6C34878D82A}">
                    <a16:rowId xmlns:a16="http://schemas.microsoft.com/office/drawing/2014/main" xmlns="" val="10000"/>
                  </a:ext>
                </a:extLst>
              </a:tr>
              <a:tr h="580531">
                <a:tc>
                  <a:txBody>
                    <a:bodyPr/>
                    <a:lstStyle/>
                    <a:p>
                      <a:pPr>
                        <a:lnSpc>
                          <a:spcPct val="107000"/>
                        </a:lnSpc>
                        <a:spcAft>
                          <a:spcPts val="0"/>
                        </a:spcAft>
                      </a:pPr>
                      <a:r>
                        <a:rPr lang="es-ES" sz="1400" b="1" kern="1200" dirty="0">
                          <a:solidFill>
                            <a:schemeClr val="lt1"/>
                          </a:solidFill>
                          <a:effectLst/>
                          <a:latin typeface="+mn-lt"/>
                          <a:ea typeface="+mn-ea"/>
                          <a:cs typeface="+mn-cs"/>
                        </a:rPr>
                        <a:t>Primer registro</a:t>
                      </a:r>
                    </a:p>
                  </a:txBody>
                  <a:tcPr marL="47625" marR="9525" marT="9525" marB="9525" anchor="ctr"/>
                </a:tc>
                <a:tc>
                  <a:txBody>
                    <a:bodyPr/>
                    <a:lstStyle/>
                    <a:p>
                      <a:pPr algn="r">
                        <a:lnSpc>
                          <a:spcPct val="107000"/>
                        </a:lnSpc>
                        <a:spcAft>
                          <a:spcPts val="0"/>
                        </a:spcAft>
                      </a:pPr>
                      <a:r>
                        <a:rPr lang="es-ES" sz="2400" dirty="0">
                          <a:effectLst/>
                        </a:rPr>
                        <a:t>1868</a:t>
                      </a:r>
                      <a:endParaRPr lang="es-E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0" marT="9525" marB="9525" anchor="ctr"/>
                </a:tc>
                <a:extLst>
                  <a:ext uri="{0D108BD9-81ED-4DB2-BD59-A6C34878D82A}">
                    <a16:rowId xmlns:a16="http://schemas.microsoft.com/office/drawing/2014/main" xmlns="" val="10001"/>
                  </a:ext>
                </a:extLst>
              </a:tr>
            </a:tbl>
          </a:graphicData>
        </a:graphic>
      </p:graphicFrame>
      <p:pic>
        <p:nvPicPr>
          <p:cNvPr id="13" name="Picture 6" descr="LOGO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21248" y="0"/>
            <a:ext cx="1270752" cy="565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0067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3C4F0146-06C7-4001-9D47-42A8E28288AA}"/>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28690" r="59433"/>
          <a:stretch/>
        </p:blipFill>
        <p:spPr>
          <a:xfrm>
            <a:off x="3" y="0"/>
            <a:ext cx="951976" cy="9144000"/>
          </a:xfrm>
          <a:prstGeom prst="rect">
            <a:avLst/>
          </a:prstGeom>
          <a:ln w="19050">
            <a:noFill/>
          </a:ln>
          <a:effectLst/>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8604" y="1925507"/>
            <a:ext cx="4823281" cy="4191437"/>
          </a:xfrm>
          <a:prstGeom prst="rect">
            <a:avLst/>
          </a:prstGeom>
        </p:spPr>
      </p:pic>
      <p:sp>
        <p:nvSpPr>
          <p:cNvPr id="7" name="Rectángulo 6"/>
          <p:cNvSpPr/>
          <p:nvPr/>
        </p:nvSpPr>
        <p:spPr>
          <a:xfrm>
            <a:off x="4048575" y="6510094"/>
            <a:ext cx="3028393" cy="369332"/>
          </a:xfrm>
          <a:prstGeom prst="rect">
            <a:avLst/>
          </a:prstGeom>
        </p:spPr>
        <p:txBody>
          <a:bodyPr wrap="none">
            <a:spAutoFit/>
          </a:bodyPr>
          <a:lstStyle/>
          <a:p>
            <a:r>
              <a:rPr lang="es-ES" b="1" dirty="0">
                <a:solidFill>
                  <a:schemeClr val="accent1">
                    <a:lumMod val="75000"/>
                  </a:schemeClr>
                </a:solidFill>
                <a:latin typeface="Bookman Old Style" panose="02050604050505020204" pitchFamily="18" charset="0"/>
                <a:hlinkClick r:id="rId4"/>
              </a:rPr>
              <a:t>http://www.pep725.eu</a:t>
            </a:r>
            <a:r>
              <a:rPr lang="es-ES" dirty="0">
                <a:hlinkClick r:id="rId4"/>
              </a:rPr>
              <a:t>/</a:t>
            </a:r>
            <a:endParaRPr lang="es-ES" dirty="0"/>
          </a:p>
        </p:txBody>
      </p:sp>
      <p:sp>
        <p:nvSpPr>
          <p:cNvPr id="8" name="CuadroTexto 7"/>
          <p:cNvSpPr txBox="1"/>
          <p:nvPr/>
        </p:nvSpPr>
        <p:spPr>
          <a:xfrm>
            <a:off x="1098547" y="2318657"/>
            <a:ext cx="5900057" cy="5909310"/>
          </a:xfrm>
          <a:prstGeom prst="rect">
            <a:avLst/>
          </a:prstGeom>
          <a:noFill/>
        </p:spPr>
        <p:txBody>
          <a:bodyPr wrap="square" rtlCol="0">
            <a:spAutoFit/>
          </a:bodyPr>
          <a:lstStyle/>
          <a:p>
            <a:r>
              <a:rPr lang="es-ES" b="1" dirty="0">
                <a:latin typeface="Bookman Old Style" panose="02050604050505020204" pitchFamily="18" charset="0"/>
              </a:rPr>
              <a:t>ESTACIONES FENOLÓGICAS CON DATOS EN PEP725</a:t>
            </a:r>
          </a:p>
          <a:p>
            <a:endParaRPr lang="es-ES" b="1" dirty="0">
              <a:solidFill>
                <a:schemeClr val="accent1">
                  <a:lumMod val="75000"/>
                </a:schemeClr>
              </a:solidFill>
              <a:latin typeface="Bookman Old Style" panose="02050604050505020204" pitchFamily="18" charset="0"/>
            </a:endParaRPr>
          </a:p>
          <a:p>
            <a:r>
              <a:rPr lang="es-ES" b="1" dirty="0">
                <a:solidFill>
                  <a:schemeClr val="accent1">
                    <a:lumMod val="75000"/>
                  </a:schemeClr>
                </a:solidFill>
                <a:latin typeface="Bookman Old Style" panose="02050604050505020204" pitchFamily="18" charset="0"/>
              </a:rPr>
              <a:t>Navacerrada</a:t>
            </a:r>
          </a:p>
          <a:p>
            <a:r>
              <a:rPr lang="es-ES" b="1" dirty="0">
                <a:solidFill>
                  <a:schemeClr val="accent1">
                    <a:lumMod val="75000"/>
                  </a:schemeClr>
                </a:solidFill>
                <a:latin typeface="Bookman Old Style" panose="02050604050505020204" pitchFamily="18" charset="0"/>
              </a:rPr>
              <a:t>Ciudad Real </a:t>
            </a:r>
          </a:p>
          <a:p>
            <a:r>
              <a:rPr lang="es-ES" b="1" dirty="0">
                <a:solidFill>
                  <a:schemeClr val="accent1">
                    <a:lumMod val="75000"/>
                  </a:schemeClr>
                </a:solidFill>
                <a:latin typeface="Bookman Old Style" panose="02050604050505020204" pitchFamily="18" charset="0"/>
              </a:rPr>
              <a:t>San Sebastián</a:t>
            </a:r>
          </a:p>
          <a:p>
            <a:r>
              <a:rPr lang="es-ES" b="1" dirty="0" err="1">
                <a:solidFill>
                  <a:schemeClr val="accent1">
                    <a:lumMod val="75000"/>
                  </a:schemeClr>
                </a:solidFill>
                <a:latin typeface="Bookman Old Style" panose="02050604050505020204" pitchFamily="18" charset="0"/>
              </a:rPr>
              <a:t>Daroca</a:t>
            </a:r>
            <a:endParaRPr lang="es-ES" b="1" dirty="0">
              <a:solidFill>
                <a:schemeClr val="accent1">
                  <a:lumMod val="75000"/>
                </a:schemeClr>
              </a:solidFill>
              <a:latin typeface="Bookman Old Style" panose="02050604050505020204" pitchFamily="18" charset="0"/>
            </a:endParaRPr>
          </a:p>
          <a:p>
            <a:r>
              <a:rPr lang="es-ES" b="1" dirty="0" smtClean="0">
                <a:solidFill>
                  <a:schemeClr val="accent1">
                    <a:lumMod val="75000"/>
                  </a:schemeClr>
                </a:solidFill>
                <a:latin typeface="Bookman Old Style" panose="02050604050505020204" pitchFamily="18" charset="0"/>
              </a:rPr>
              <a:t>Guadalajara</a:t>
            </a:r>
          </a:p>
          <a:p>
            <a:r>
              <a:rPr lang="es-ES" b="1" dirty="0" err="1" smtClean="0">
                <a:solidFill>
                  <a:schemeClr val="accent1">
                    <a:lumMod val="75000"/>
                  </a:schemeClr>
                </a:solidFill>
                <a:latin typeface="Bookman Old Style" panose="02050604050505020204" pitchFamily="18" charset="0"/>
              </a:rPr>
              <a:t>Benia</a:t>
            </a:r>
            <a:endParaRPr lang="es-ES" b="1" dirty="0" smtClean="0">
              <a:solidFill>
                <a:schemeClr val="accent1">
                  <a:lumMod val="75000"/>
                </a:schemeClr>
              </a:solidFill>
              <a:latin typeface="Bookman Old Style" panose="02050604050505020204" pitchFamily="18" charset="0"/>
            </a:endParaRPr>
          </a:p>
          <a:p>
            <a:r>
              <a:rPr lang="es-ES" b="1" dirty="0" smtClean="0">
                <a:solidFill>
                  <a:schemeClr val="accent1">
                    <a:lumMod val="75000"/>
                  </a:schemeClr>
                </a:solidFill>
                <a:latin typeface="Bookman Old Style" panose="02050604050505020204" pitchFamily="18" charset="0"/>
              </a:rPr>
              <a:t>Albacete observatorio</a:t>
            </a:r>
          </a:p>
          <a:p>
            <a:r>
              <a:rPr lang="es-ES" b="1" dirty="0" smtClean="0">
                <a:solidFill>
                  <a:schemeClr val="accent1">
                    <a:lumMod val="75000"/>
                  </a:schemeClr>
                </a:solidFill>
                <a:latin typeface="Bookman Old Style" panose="02050604050505020204" pitchFamily="18" charset="0"/>
              </a:rPr>
              <a:t>Viso del Marqués</a:t>
            </a:r>
          </a:p>
          <a:p>
            <a:r>
              <a:rPr lang="es-ES" b="1" dirty="0" err="1" smtClean="0">
                <a:solidFill>
                  <a:schemeClr val="accent1">
                    <a:lumMod val="75000"/>
                  </a:schemeClr>
                </a:solidFill>
                <a:latin typeface="Bookman Old Style" panose="02050604050505020204" pitchFamily="18" charset="0"/>
              </a:rPr>
              <a:t>Cehegín</a:t>
            </a:r>
            <a:endParaRPr lang="es-ES" b="1" dirty="0" smtClean="0">
              <a:solidFill>
                <a:schemeClr val="accent1">
                  <a:lumMod val="75000"/>
                </a:schemeClr>
              </a:solidFill>
              <a:latin typeface="Bookman Old Style" panose="02050604050505020204" pitchFamily="18" charset="0"/>
            </a:endParaRPr>
          </a:p>
          <a:p>
            <a:r>
              <a:rPr lang="es-ES" b="1" dirty="0" err="1" smtClean="0">
                <a:solidFill>
                  <a:schemeClr val="accent1">
                    <a:lumMod val="75000"/>
                  </a:schemeClr>
                </a:solidFill>
                <a:latin typeface="Bookman Old Style" panose="02050604050505020204" pitchFamily="18" charset="0"/>
              </a:rPr>
              <a:t>Galve</a:t>
            </a:r>
            <a:endParaRPr lang="es-ES" b="1" dirty="0" smtClean="0">
              <a:solidFill>
                <a:schemeClr val="accent1">
                  <a:lumMod val="75000"/>
                </a:schemeClr>
              </a:solidFill>
              <a:latin typeface="Bookman Old Style" panose="02050604050505020204" pitchFamily="18" charset="0"/>
            </a:endParaRPr>
          </a:p>
          <a:p>
            <a:r>
              <a:rPr lang="es-ES" b="1" dirty="0" smtClean="0">
                <a:solidFill>
                  <a:schemeClr val="accent1">
                    <a:lumMod val="75000"/>
                  </a:schemeClr>
                </a:solidFill>
                <a:latin typeface="Bookman Old Style" panose="02050604050505020204" pitchFamily="18" charset="0"/>
              </a:rPr>
              <a:t>Soto del Real</a:t>
            </a:r>
          </a:p>
          <a:p>
            <a:r>
              <a:rPr lang="es-ES" b="1" dirty="0" smtClean="0">
                <a:solidFill>
                  <a:schemeClr val="accent1">
                    <a:lumMod val="75000"/>
                  </a:schemeClr>
                </a:solidFill>
                <a:latin typeface="Bookman Old Style" panose="02050604050505020204" pitchFamily="18" charset="0"/>
              </a:rPr>
              <a:t>Tafalla</a:t>
            </a:r>
          </a:p>
          <a:p>
            <a:endParaRPr lang="es-ES" b="1" dirty="0" smtClean="0">
              <a:solidFill>
                <a:schemeClr val="accent1">
                  <a:lumMod val="75000"/>
                </a:schemeClr>
              </a:solidFill>
              <a:latin typeface="Bookman Old Style" panose="02050604050505020204" pitchFamily="18" charset="0"/>
            </a:endParaRPr>
          </a:p>
          <a:p>
            <a:endParaRPr lang="es-ES" b="1" dirty="0">
              <a:solidFill>
                <a:schemeClr val="accent1">
                  <a:lumMod val="75000"/>
                </a:schemeClr>
              </a:solidFill>
              <a:latin typeface="Bookman Old Style" panose="02050604050505020204" pitchFamily="18" charset="0"/>
            </a:endParaRPr>
          </a:p>
          <a:p>
            <a:endParaRPr lang="es-ES" b="1" dirty="0">
              <a:solidFill>
                <a:schemeClr val="accent2">
                  <a:lumMod val="50000"/>
                </a:schemeClr>
              </a:solidFill>
            </a:endParaRPr>
          </a:p>
          <a:p>
            <a:endParaRPr lang="es-ES" b="1" dirty="0">
              <a:solidFill>
                <a:schemeClr val="accent2">
                  <a:lumMod val="50000"/>
                </a:schemeClr>
              </a:solidFill>
            </a:endParaRPr>
          </a:p>
          <a:p>
            <a:pPr algn="r"/>
            <a:r>
              <a:rPr lang="es-ES" b="1" dirty="0">
                <a:solidFill>
                  <a:schemeClr val="accent1">
                    <a:lumMod val="75000"/>
                  </a:schemeClr>
                </a:solidFill>
                <a:latin typeface="Bookman Old Style" panose="02050604050505020204" pitchFamily="18" charset="0"/>
              </a:rPr>
              <a:t>Periodo del </a:t>
            </a:r>
            <a:r>
              <a:rPr lang="es-ES" b="1" dirty="0" smtClean="0">
                <a:solidFill>
                  <a:schemeClr val="accent1">
                    <a:lumMod val="75000"/>
                  </a:schemeClr>
                </a:solidFill>
                <a:latin typeface="Bookman Old Style" panose="02050604050505020204" pitchFamily="18" charset="0"/>
              </a:rPr>
              <a:t>2013-Actualidad</a:t>
            </a:r>
            <a:endParaRPr lang="es-ES" b="1" dirty="0">
              <a:solidFill>
                <a:schemeClr val="accent1">
                  <a:lumMod val="75000"/>
                </a:schemeClr>
              </a:solidFill>
              <a:latin typeface="Bookman Old Style" panose="02050604050505020204" pitchFamily="18" charset="0"/>
            </a:endParaRPr>
          </a:p>
          <a:p>
            <a:endParaRPr lang="es-ES" b="1" dirty="0">
              <a:solidFill>
                <a:schemeClr val="accent2">
                  <a:lumMod val="50000"/>
                </a:schemeClr>
              </a:solidFill>
            </a:endParaRPr>
          </a:p>
        </p:txBody>
      </p:sp>
      <p:sp>
        <p:nvSpPr>
          <p:cNvPr id="9" name="Rectángulo 8"/>
          <p:cNvSpPr/>
          <p:nvPr/>
        </p:nvSpPr>
        <p:spPr>
          <a:xfrm>
            <a:off x="951979" y="183300"/>
            <a:ext cx="7271656"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schemeClr val="accent6">
                    <a:lumMod val="75000"/>
                  </a:schemeClr>
                </a:solidFill>
                <a:latin typeface="Bookman Old Style" panose="02050604050505020204" pitchFamily="18" charset="0"/>
              </a:rPr>
              <a:t>Programa EUMETNET PEP 725</a:t>
            </a:r>
          </a:p>
        </p:txBody>
      </p:sp>
      <p:pic>
        <p:nvPicPr>
          <p:cNvPr id="13" name="Picture 6" descr="LOGO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21248" y="0"/>
            <a:ext cx="1270752" cy="565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9095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 xmlns:a16="http://schemas.microsoft.com/office/drawing/2014/main" id="{3C4F0146-06C7-4001-9D47-42A8E28288AA}"/>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28690" r="59433"/>
          <a:stretch/>
        </p:blipFill>
        <p:spPr>
          <a:xfrm>
            <a:off x="3" y="0"/>
            <a:ext cx="951976" cy="9144000"/>
          </a:xfrm>
          <a:prstGeom prst="rect">
            <a:avLst/>
          </a:prstGeom>
          <a:ln w="19050">
            <a:noFill/>
          </a:ln>
          <a:effectLst/>
        </p:spPr>
      </p:pic>
      <p:sp>
        <p:nvSpPr>
          <p:cNvPr id="2" name="CuadroTexto 1"/>
          <p:cNvSpPr txBox="1"/>
          <p:nvPr/>
        </p:nvSpPr>
        <p:spPr>
          <a:xfrm>
            <a:off x="11639006" y="8501459"/>
            <a:ext cx="552994" cy="369332"/>
          </a:xfrm>
          <a:prstGeom prst="rect">
            <a:avLst/>
          </a:prstGeom>
          <a:noFill/>
        </p:spPr>
        <p:txBody>
          <a:bodyPr wrap="square" rtlCol="0">
            <a:spAutoFit/>
          </a:bodyPr>
          <a:lstStyle/>
          <a:p>
            <a:r>
              <a:rPr lang="es-ES" dirty="0"/>
              <a:t>1</a:t>
            </a:r>
          </a:p>
        </p:txBody>
      </p:sp>
      <p:pic>
        <p:nvPicPr>
          <p:cNvPr id="4" name="Imagen 3">
            <a:extLst>
              <a:ext uri="{FF2B5EF4-FFF2-40B4-BE49-F238E27FC236}">
                <a16:creationId xmlns="" xmlns:a16="http://schemas.microsoft.com/office/drawing/2014/main" id="{244DCF8F-EC4F-A246-A9C8-52E36CD269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4625" y="2831222"/>
            <a:ext cx="4588722" cy="3071398"/>
          </a:xfrm>
          <a:prstGeom prst="rect">
            <a:avLst/>
          </a:prstGeom>
        </p:spPr>
      </p:pic>
      <p:pic>
        <p:nvPicPr>
          <p:cNvPr id="3074" name="Picture 2" descr="Espectro visible.">
            <a:extLst>
              <a:ext uri="{FF2B5EF4-FFF2-40B4-BE49-F238E27FC236}">
                <a16:creationId xmlns="" xmlns:a16="http://schemas.microsoft.com/office/drawing/2014/main" id="{5B770907-03C1-FA4B-9858-5568CFC44D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5158" y="6352285"/>
            <a:ext cx="6176210" cy="189146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 xmlns:a16="http://schemas.microsoft.com/office/drawing/2014/main" id="{AAC7F3DE-24E2-8C4D-BF5F-7185184C848D}"/>
              </a:ext>
            </a:extLst>
          </p:cNvPr>
          <p:cNvPicPr>
            <a:picLocks noChangeAspect="1"/>
          </p:cNvPicPr>
          <p:nvPr/>
        </p:nvPicPr>
        <p:blipFill>
          <a:blip r:embed="rId6"/>
          <a:stretch>
            <a:fillRect/>
          </a:stretch>
        </p:blipFill>
        <p:spPr>
          <a:xfrm>
            <a:off x="7719848" y="3317073"/>
            <a:ext cx="3764779" cy="2509853"/>
          </a:xfrm>
          <a:prstGeom prst="rect">
            <a:avLst/>
          </a:prstGeom>
        </p:spPr>
      </p:pic>
      <p:sp>
        <p:nvSpPr>
          <p:cNvPr id="8" name="Rectángulo 7">
            <a:extLst>
              <a:ext uri="{FF2B5EF4-FFF2-40B4-BE49-F238E27FC236}">
                <a16:creationId xmlns="" xmlns:a16="http://schemas.microsoft.com/office/drawing/2014/main" id="{1964A6BC-4633-5947-A0E7-DCFC394748B8}"/>
              </a:ext>
            </a:extLst>
          </p:cNvPr>
          <p:cNvSpPr/>
          <p:nvPr/>
        </p:nvSpPr>
        <p:spPr>
          <a:xfrm>
            <a:off x="4978607" y="1561567"/>
            <a:ext cx="3421551" cy="707886"/>
          </a:xfrm>
          <a:prstGeom prst="rect">
            <a:avLst/>
          </a:prstGeom>
        </p:spPr>
        <p:txBody>
          <a:bodyPr wrap="square">
            <a:spAutoFit/>
          </a:bodyPr>
          <a:lstStyle/>
          <a:p>
            <a:r>
              <a:rPr lang="es-ES" sz="4000" b="1" dirty="0"/>
              <a:t>Fotoperiodo</a:t>
            </a:r>
          </a:p>
        </p:txBody>
      </p:sp>
      <p:sp>
        <p:nvSpPr>
          <p:cNvPr id="9" name="CuadroTexto 8">
            <a:extLst>
              <a:ext uri="{FF2B5EF4-FFF2-40B4-BE49-F238E27FC236}">
                <a16:creationId xmlns="" xmlns:a16="http://schemas.microsoft.com/office/drawing/2014/main" id="{C96C711A-CD3A-F74B-AA82-0FA88291C69E}"/>
              </a:ext>
            </a:extLst>
          </p:cNvPr>
          <p:cNvSpPr txBox="1"/>
          <p:nvPr/>
        </p:nvSpPr>
        <p:spPr>
          <a:xfrm>
            <a:off x="1507424" y="6152230"/>
            <a:ext cx="4443124" cy="400110"/>
          </a:xfrm>
          <a:prstGeom prst="rect">
            <a:avLst/>
          </a:prstGeom>
          <a:noFill/>
        </p:spPr>
        <p:txBody>
          <a:bodyPr wrap="square" rtlCol="0">
            <a:spAutoFit/>
          </a:bodyPr>
          <a:lstStyle/>
          <a:p>
            <a:pPr algn="ctr"/>
            <a:r>
              <a:rPr lang="es-ES" sz="2000" b="1" dirty="0">
                <a:solidFill>
                  <a:schemeClr val="accent5">
                    <a:lumMod val="50000"/>
                  </a:schemeClr>
                </a:solidFill>
              </a:rPr>
              <a:t>Inclinación eje terrestre</a:t>
            </a:r>
          </a:p>
        </p:txBody>
      </p:sp>
      <p:sp>
        <p:nvSpPr>
          <p:cNvPr id="10" name="CuadroTexto 9">
            <a:extLst>
              <a:ext uri="{FF2B5EF4-FFF2-40B4-BE49-F238E27FC236}">
                <a16:creationId xmlns="" xmlns:a16="http://schemas.microsoft.com/office/drawing/2014/main" id="{FDC81DF0-B0CD-4B46-8F7B-E9CE3A3FE8BA}"/>
              </a:ext>
            </a:extLst>
          </p:cNvPr>
          <p:cNvSpPr txBox="1"/>
          <p:nvPr/>
        </p:nvSpPr>
        <p:spPr>
          <a:xfrm>
            <a:off x="1739760" y="390836"/>
            <a:ext cx="9899246" cy="830997"/>
          </a:xfrm>
          <a:prstGeom prst="rect">
            <a:avLst/>
          </a:prstGeom>
          <a:noFill/>
        </p:spPr>
        <p:txBody>
          <a:bodyPr wrap="square" rtlCol="0">
            <a:spAutoFit/>
          </a:bodyPr>
          <a:lstStyle/>
          <a:p>
            <a:pPr algn="ctr"/>
            <a:r>
              <a:rPr lang="es-ES" sz="4800" b="1" dirty="0">
                <a:solidFill>
                  <a:schemeClr val="accent5">
                    <a:lumMod val="50000"/>
                  </a:schemeClr>
                </a:solidFill>
              </a:rPr>
              <a:t>¿Cómo vemos?</a:t>
            </a:r>
          </a:p>
        </p:txBody>
      </p:sp>
      <p:sp>
        <p:nvSpPr>
          <p:cNvPr id="11" name="CuadroTexto 10"/>
          <p:cNvSpPr txBox="1"/>
          <p:nvPr/>
        </p:nvSpPr>
        <p:spPr>
          <a:xfrm>
            <a:off x="965808" y="56456"/>
            <a:ext cx="11443020" cy="307777"/>
          </a:xfrm>
          <a:prstGeom prst="rect">
            <a:avLst/>
          </a:prstGeom>
          <a:noFill/>
        </p:spPr>
        <p:txBody>
          <a:bodyPr wrap="square" rtlCol="0">
            <a:spAutoFit/>
          </a:bodyPr>
          <a:lstStyle/>
          <a:p>
            <a:pPr marL="285750" indent="-285750" algn="just">
              <a:buFont typeface="Wingdings" panose="05000000000000000000" pitchFamily="2" charset="2"/>
              <a:buChar char="q"/>
            </a:pPr>
            <a:r>
              <a:rPr lang="es-ES" sz="1400" b="1" dirty="0">
                <a:solidFill>
                  <a:schemeClr val="tx2">
                    <a:lumMod val="50000"/>
                  </a:schemeClr>
                </a:solidFill>
              </a:rPr>
              <a:t>La fenología. El estudio de los ciclos biológicos en la naturaleza y su relación con el clima.</a:t>
            </a:r>
          </a:p>
        </p:txBody>
      </p:sp>
      <p:pic>
        <p:nvPicPr>
          <p:cNvPr id="12" name="Picture 6" descr="LOGO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21248" y="0"/>
            <a:ext cx="1270752" cy="565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218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 xmlns:a16="http://schemas.microsoft.com/office/drawing/2014/main" id="{3C4F0146-06C7-4001-9D47-42A8E28288AA}"/>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28690" r="59433"/>
          <a:stretch/>
        </p:blipFill>
        <p:spPr>
          <a:xfrm>
            <a:off x="3" y="0"/>
            <a:ext cx="951976" cy="9144000"/>
          </a:xfrm>
          <a:prstGeom prst="rect">
            <a:avLst/>
          </a:prstGeom>
          <a:ln w="19050">
            <a:noFill/>
          </a:ln>
          <a:effectLst/>
        </p:spPr>
      </p:pic>
      <p:sp>
        <p:nvSpPr>
          <p:cNvPr id="2" name="CuadroTexto 1"/>
          <p:cNvSpPr txBox="1"/>
          <p:nvPr/>
        </p:nvSpPr>
        <p:spPr>
          <a:xfrm>
            <a:off x="11639006" y="8501459"/>
            <a:ext cx="552994" cy="369332"/>
          </a:xfrm>
          <a:prstGeom prst="rect">
            <a:avLst/>
          </a:prstGeom>
          <a:noFill/>
        </p:spPr>
        <p:txBody>
          <a:bodyPr wrap="square" rtlCol="0">
            <a:spAutoFit/>
          </a:bodyPr>
          <a:lstStyle/>
          <a:p>
            <a:r>
              <a:rPr lang="es-ES" dirty="0"/>
              <a:t>1</a:t>
            </a:r>
          </a:p>
        </p:txBody>
      </p:sp>
      <p:pic>
        <p:nvPicPr>
          <p:cNvPr id="4" name="Imagen 3">
            <a:extLst>
              <a:ext uri="{FF2B5EF4-FFF2-40B4-BE49-F238E27FC236}">
                <a16:creationId xmlns="" xmlns:a16="http://schemas.microsoft.com/office/drawing/2014/main" id="{BBCCB200-2B13-3348-8350-FD5E4B76B5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8641" y="4077086"/>
            <a:ext cx="4375271" cy="2892636"/>
          </a:xfrm>
          <a:prstGeom prst="rect">
            <a:avLst/>
          </a:prstGeom>
        </p:spPr>
      </p:pic>
      <p:pic>
        <p:nvPicPr>
          <p:cNvPr id="6" name="Imagen 5">
            <a:extLst>
              <a:ext uri="{FF2B5EF4-FFF2-40B4-BE49-F238E27FC236}">
                <a16:creationId xmlns="" xmlns:a16="http://schemas.microsoft.com/office/drawing/2014/main" id="{B6445CCE-F226-AB46-B936-BF6FAD80BAFE}"/>
              </a:ext>
            </a:extLst>
          </p:cNvPr>
          <p:cNvPicPr>
            <a:picLocks noChangeAspect="1"/>
          </p:cNvPicPr>
          <p:nvPr/>
        </p:nvPicPr>
        <p:blipFill>
          <a:blip r:embed="rId5"/>
          <a:stretch>
            <a:fillRect/>
          </a:stretch>
        </p:blipFill>
        <p:spPr>
          <a:xfrm>
            <a:off x="6377195" y="3537016"/>
            <a:ext cx="5261811" cy="3432705"/>
          </a:xfrm>
          <a:prstGeom prst="rect">
            <a:avLst/>
          </a:prstGeom>
        </p:spPr>
      </p:pic>
      <p:sp>
        <p:nvSpPr>
          <p:cNvPr id="7" name="CuadroTexto 6">
            <a:extLst>
              <a:ext uri="{FF2B5EF4-FFF2-40B4-BE49-F238E27FC236}">
                <a16:creationId xmlns="" xmlns:a16="http://schemas.microsoft.com/office/drawing/2014/main" id="{FDC81DF0-B0CD-4B46-8F7B-E9CE3A3FE8BA}"/>
              </a:ext>
            </a:extLst>
          </p:cNvPr>
          <p:cNvSpPr txBox="1"/>
          <p:nvPr/>
        </p:nvSpPr>
        <p:spPr>
          <a:xfrm>
            <a:off x="1739760" y="390836"/>
            <a:ext cx="9899246" cy="830997"/>
          </a:xfrm>
          <a:prstGeom prst="rect">
            <a:avLst/>
          </a:prstGeom>
          <a:noFill/>
        </p:spPr>
        <p:txBody>
          <a:bodyPr wrap="square" rtlCol="0">
            <a:spAutoFit/>
          </a:bodyPr>
          <a:lstStyle/>
          <a:p>
            <a:pPr algn="ctr"/>
            <a:r>
              <a:rPr lang="es-ES" sz="4800" b="1" dirty="0">
                <a:solidFill>
                  <a:schemeClr val="accent5">
                    <a:lumMod val="50000"/>
                  </a:schemeClr>
                </a:solidFill>
              </a:rPr>
              <a:t>¿Cómo vemos?</a:t>
            </a:r>
          </a:p>
        </p:txBody>
      </p:sp>
      <p:sp>
        <p:nvSpPr>
          <p:cNvPr id="8" name="CuadroTexto 7">
            <a:extLst>
              <a:ext uri="{FF2B5EF4-FFF2-40B4-BE49-F238E27FC236}">
                <a16:creationId xmlns="" xmlns:a16="http://schemas.microsoft.com/office/drawing/2014/main" id="{C96C711A-CD3A-F74B-AA82-0FA88291C69E}"/>
              </a:ext>
            </a:extLst>
          </p:cNvPr>
          <p:cNvSpPr txBox="1"/>
          <p:nvPr/>
        </p:nvSpPr>
        <p:spPr>
          <a:xfrm>
            <a:off x="6958198" y="7278406"/>
            <a:ext cx="4443124" cy="400110"/>
          </a:xfrm>
          <a:prstGeom prst="rect">
            <a:avLst/>
          </a:prstGeom>
          <a:noFill/>
        </p:spPr>
        <p:txBody>
          <a:bodyPr wrap="square" rtlCol="0">
            <a:spAutoFit/>
          </a:bodyPr>
          <a:lstStyle/>
          <a:p>
            <a:pPr algn="ctr"/>
            <a:r>
              <a:rPr lang="es-ES" sz="2000" b="1" dirty="0">
                <a:solidFill>
                  <a:schemeClr val="accent5">
                    <a:lumMod val="50000"/>
                  </a:schemeClr>
                </a:solidFill>
              </a:rPr>
              <a:t>Fitocromo</a:t>
            </a:r>
          </a:p>
        </p:txBody>
      </p:sp>
      <p:sp>
        <p:nvSpPr>
          <p:cNvPr id="9" name="CuadroTexto 8">
            <a:extLst>
              <a:ext uri="{FF2B5EF4-FFF2-40B4-BE49-F238E27FC236}">
                <a16:creationId xmlns="" xmlns:a16="http://schemas.microsoft.com/office/drawing/2014/main" id="{C96C711A-CD3A-F74B-AA82-0FA88291C69E}"/>
              </a:ext>
            </a:extLst>
          </p:cNvPr>
          <p:cNvSpPr txBox="1"/>
          <p:nvPr/>
        </p:nvSpPr>
        <p:spPr>
          <a:xfrm>
            <a:off x="1790453" y="7278406"/>
            <a:ext cx="4443124" cy="400110"/>
          </a:xfrm>
          <a:prstGeom prst="rect">
            <a:avLst/>
          </a:prstGeom>
          <a:noFill/>
        </p:spPr>
        <p:txBody>
          <a:bodyPr wrap="square" rtlCol="0">
            <a:spAutoFit/>
          </a:bodyPr>
          <a:lstStyle/>
          <a:p>
            <a:pPr algn="ctr"/>
            <a:r>
              <a:rPr lang="es-ES" sz="2000" b="1" dirty="0">
                <a:solidFill>
                  <a:schemeClr val="accent5">
                    <a:lumMod val="50000"/>
                  </a:schemeClr>
                </a:solidFill>
              </a:rPr>
              <a:t>Glándula pineal</a:t>
            </a:r>
          </a:p>
        </p:txBody>
      </p:sp>
      <p:sp>
        <p:nvSpPr>
          <p:cNvPr id="10" name="CuadroTexto 9"/>
          <p:cNvSpPr txBox="1"/>
          <p:nvPr/>
        </p:nvSpPr>
        <p:spPr>
          <a:xfrm>
            <a:off x="965808" y="56456"/>
            <a:ext cx="11443020" cy="307777"/>
          </a:xfrm>
          <a:prstGeom prst="rect">
            <a:avLst/>
          </a:prstGeom>
          <a:noFill/>
        </p:spPr>
        <p:txBody>
          <a:bodyPr wrap="square" rtlCol="0">
            <a:spAutoFit/>
          </a:bodyPr>
          <a:lstStyle/>
          <a:p>
            <a:pPr marL="285750" indent="-285750" algn="just">
              <a:buFont typeface="Wingdings" panose="05000000000000000000" pitchFamily="2" charset="2"/>
              <a:buChar char="q"/>
            </a:pPr>
            <a:r>
              <a:rPr lang="es-ES" sz="1400" b="1" dirty="0">
                <a:solidFill>
                  <a:schemeClr val="tx2">
                    <a:lumMod val="50000"/>
                  </a:schemeClr>
                </a:solidFill>
              </a:rPr>
              <a:t>La fenología. El estudio de los ciclos biológicos en la naturaleza y su relación con el clima.</a:t>
            </a:r>
          </a:p>
        </p:txBody>
      </p:sp>
      <p:pic>
        <p:nvPicPr>
          <p:cNvPr id="11" name="Picture 6" descr="LOGO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21248" y="0"/>
            <a:ext cx="1270752" cy="565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665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ChangeArrowheads="1"/>
          </p:cNvSpPr>
          <p:nvPr/>
        </p:nvSpPr>
        <p:spPr bwMode="auto">
          <a:xfrm>
            <a:off x="1644650" y="584200"/>
            <a:ext cx="8774697"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338"/>
              </a:spcBef>
              <a:buFont typeface="Arial" panose="020B0604020202020204" pitchFamily="34" charset="0"/>
              <a:buChar char="•"/>
              <a:defRPr sz="3700">
                <a:solidFill>
                  <a:schemeClr val="tx1"/>
                </a:solidFill>
                <a:latin typeface="Calibri" panose="020F0502020204030204" pitchFamily="34" charset="0"/>
              </a:defRPr>
            </a:lvl1pPr>
            <a:lvl2pPr marL="742950" indent="-285750">
              <a:lnSpc>
                <a:spcPct val="90000"/>
              </a:lnSpc>
              <a:spcBef>
                <a:spcPts val="663"/>
              </a:spcBef>
              <a:buFont typeface="Arial" panose="020B0604020202020204" pitchFamily="34" charset="0"/>
              <a:buChar char="•"/>
              <a:defRPr sz="3200">
                <a:solidFill>
                  <a:schemeClr val="tx1"/>
                </a:solidFill>
                <a:latin typeface="Calibri" panose="020F0502020204030204" pitchFamily="34" charset="0"/>
              </a:defRPr>
            </a:lvl2pPr>
            <a:lvl3pPr marL="1143000" indent="-228600">
              <a:lnSpc>
                <a:spcPct val="90000"/>
              </a:lnSpc>
              <a:spcBef>
                <a:spcPts val="663"/>
              </a:spcBef>
              <a:buFont typeface="Arial" panose="020B0604020202020204" pitchFamily="34" charset="0"/>
              <a:buChar char="•"/>
              <a:defRPr sz="2600">
                <a:solidFill>
                  <a:schemeClr val="tx1"/>
                </a:solidFill>
                <a:latin typeface="Calibri" panose="020F0502020204030204" pitchFamily="34" charset="0"/>
              </a:defRPr>
            </a:lvl3pPr>
            <a:lvl4pPr marL="1600200" indent="-228600">
              <a:lnSpc>
                <a:spcPct val="90000"/>
              </a:lnSpc>
              <a:spcBef>
                <a:spcPts val="663"/>
              </a:spcBef>
              <a:buFont typeface="Arial" panose="020B0604020202020204" pitchFamily="34" charset="0"/>
              <a:buChar char="•"/>
              <a:defRPr sz="2400">
                <a:solidFill>
                  <a:schemeClr val="tx1"/>
                </a:solidFill>
                <a:latin typeface="Calibri" panose="020F0502020204030204" pitchFamily="34" charset="0"/>
              </a:defRPr>
            </a:lvl4pPr>
            <a:lvl5pPr marL="2057400" indent="-228600">
              <a:lnSpc>
                <a:spcPct val="90000"/>
              </a:lnSpc>
              <a:spcBef>
                <a:spcPts val="663"/>
              </a:spcBef>
              <a:buFont typeface="Arial" panose="020B0604020202020204" pitchFamily="34" charset="0"/>
              <a:buChar char="•"/>
              <a:defRPr sz="2400">
                <a:solidFill>
                  <a:schemeClr val="tx1"/>
                </a:solidFill>
                <a:latin typeface="Calibri" panose="020F0502020204030204" pitchFamily="34" charset="0"/>
              </a:defRPr>
            </a:lvl5pPr>
            <a:lvl6pPr marL="2514600" indent="-228600" defTabSz="457200" eaLnBrk="0" fontAlgn="base" hangingPunct="0">
              <a:lnSpc>
                <a:spcPct val="90000"/>
              </a:lnSpc>
              <a:spcBef>
                <a:spcPts val="663"/>
              </a:spcBef>
              <a:spcAft>
                <a:spcPct val="0"/>
              </a:spcAft>
              <a:buFont typeface="Arial" panose="020B0604020202020204" pitchFamily="34" charset="0"/>
              <a:buChar char="•"/>
              <a:defRPr sz="2400">
                <a:solidFill>
                  <a:schemeClr val="tx1"/>
                </a:solidFill>
                <a:latin typeface="Calibri" panose="020F0502020204030204" pitchFamily="34" charset="0"/>
              </a:defRPr>
            </a:lvl6pPr>
            <a:lvl7pPr marL="2971800" indent="-228600" defTabSz="457200" eaLnBrk="0" fontAlgn="base" hangingPunct="0">
              <a:lnSpc>
                <a:spcPct val="90000"/>
              </a:lnSpc>
              <a:spcBef>
                <a:spcPts val="663"/>
              </a:spcBef>
              <a:spcAft>
                <a:spcPct val="0"/>
              </a:spcAft>
              <a:buFont typeface="Arial" panose="020B0604020202020204" pitchFamily="34" charset="0"/>
              <a:buChar char="•"/>
              <a:defRPr sz="2400">
                <a:solidFill>
                  <a:schemeClr val="tx1"/>
                </a:solidFill>
                <a:latin typeface="Calibri" panose="020F0502020204030204" pitchFamily="34" charset="0"/>
              </a:defRPr>
            </a:lvl7pPr>
            <a:lvl8pPr marL="3429000" indent="-228600" defTabSz="457200" eaLnBrk="0" fontAlgn="base" hangingPunct="0">
              <a:lnSpc>
                <a:spcPct val="90000"/>
              </a:lnSpc>
              <a:spcBef>
                <a:spcPts val="663"/>
              </a:spcBef>
              <a:spcAft>
                <a:spcPct val="0"/>
              </a:spcAft>
              <a:buFont typeface="Arial" panose="020B0604020202020204" pitchFamily="34" charset="0"/>
              <a:buChar char="•"/>
              <a:defRPr sz="2400">
                <a:solidFill>
                  <a:schemeClr val="tx1"/>
                </a:solidFill>
                <a:latin typeface="Calibri" panose="020F0502020204030204" pitchFamily="34" charset="0"/>
              </a:defRPr>
            </a:lvl8pPr>
            <a:lvl9pPr marL="3886200" indent="-228600" defTabSz="457200" eaLnBrk="0" fontAlgn="base" hangingPunct="0">
              <a:lnSpc>
                <a:spcPct val="90000"/>
              </a:lnSpc>
              <a:spcBef>
                <a:spcPts val="663"/>
              </a:spcBef>
              <a:spcAft>
                <a:spcPct val="0"/>
              </a:spcAft>
              <a:buFont typeface="Arial" panose="020B0604020202020204" pitchFamily="34" charset="0"/>
              <a:buChar char="•"/>
              <a:defRPr sz="2400">
                <a:solidFill>
                  <a:schemeClr val="tx1"/>
                </a:solidFill>
                <a:latin typeface="Calibri" panose="020F0502020204030204" pitchFamily="34" charset="0"/>
              </a:defRPr>
            </a:lvl9pPr>
          </a:lstStyle>
          <a:p>
            <a:pPr algn="just" eaLnBrk="1" hangingPunct="1">
              <a:lnSpc>
                <a:spcPct val="100000"/>
              </a:lnSpc>
              <a:spcBef>
                <a:spcPct val="0"/>
              </a:spcBef>
              <a:buFontTx/>
              <a:buNone/>
            </a:pPr>
            <a:r>
              <a:rPr lang="es-ES" altLang="es-ES" sz="2000" i="1" dirty="0">
                <a:solidFill>
                  <a:srgbClr val="3A5208"/>
                </a:solidFill>
                <a:latin typeface="Arial" panose="020B0604020202020204" pitchFamily="34" charset="0"/>
              </a:rPr>
              <a:t>La </a:t>
            </a:r>
            <a:r>
              <a:rPr lang="es-ES" altLang="es-ES" sz="2000" b="1" i="1" dirty="0">
                <a:solidFill>
                  <a:srgbClr val="3A5208"/>
                </a:solidFill>
                <a:latin typeface="Arial" panose="020B0604020202020204" pitchFamily="34" charset="0"/>
              </a:rPr>
              <a:t>fenología</a:t>
            </a:r>
            <a:r>
              <a:rPr lang="es-ES" altLang="es-ES" sz="2000" i="1" dirty="0">
                <a:solidFill>
                  <a:srgbClr val="3A5208"/>
                </a:solidFill>
                <a:latin typeface="Arial" panose="020B0604020202020204" pitchFamily="34" charset="0"/>
              </a:rPr>
              <a:t> es la ciencia que estudia los fenómenos biológicos que se presentan periódicamente acoplados a ritmos estacionales y que tienen relación con el clima y con el curso anual del tiempo atmosférico en un determinado lugar.</a:t>
            </a:r>
            <a:r>
              <a:rPr lang="es-ES" altLang="es-ES" sz="2000" i="1" dirty="0">
                <a:latin typeface="Arial" panose="020B0604020202020204" pitchFamily="34" charset="0"/>
              </a:rPr>
              <a:t> </a:t>
            </a:r>
          </a:p>
        </p:txBody>
      </p:sp>
      <p:sp>
        <p:nvSpPr>
          <p:cNvPr id="8196" name="CuadroTexto 5"/>
          <p:cNvSpPr txBox="1">
            <a:spLocks noChangeArrowheads="1"/>
          </p:cNvSpPr>
          <p:nvPr/>
        </p:nvSpPr>
        <p:spPr bwMode="auto">
          <a:xfrm>
            <a:off x="1949116" y="7236360"/>
            <a:ext cx="83678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338"/>
              </a:spcBef>
              <a:buFont typeface="Arial" panose="020B0604020202020204" pitchFamily="34" charset="0"/>
              <a:buChar char="•"/>
              <a:defRPr sz="3700">
                <a:solidFill>
                  <a:schemeClr val="tx1"/>
                </a:solidFill>
                <a:latin typeface="Calibri" panose="020F0502020204030204" pitchFamily="34" charset="0"/>
              </a:defRPr>
            </a:lvl1pPr>
            <a:lvl2pPr marL="742950" indent="-285750">
              <a:lnSpc>
                <a:spcPct val="90000"/>
              </a:lnSpc>
              <a:spcBef>
                <a:spcPts val="663"/>
              </a:spcBef>
              <a:buFont typeface="Arial" panose="020B0604020202020204" pitchFamily="34" charset="0"/>
              <a:buChar char="•"/>
              <a:defRPr sz="3200">
                <a:solidFill>
                  <a:schemeClr val="tx1"/>
                </a:solidFill>
                <a:latin typeface="Calibri" panose="020F0502020204030204" pitchFamily="34" charset="0"/>
              </a:defRPr>
            </a:lvl2pPr>
            <a:lvl3pPr marL="1143000" indent="-228600">
              <a:lnSpc>
                <a:spcPct val="90000"/>
              </a:lnSpc>
              <a:spcBef>
                <a:spcPts val="663"/>
              </a:spcBef>
              <a:buFont typeface="Arial" panose="020B0604020202020204" pitchFamily="34" charset="0"/>
              <a:buChar char="•"/>
              <a:defRPr sz="2600">
                <a:solidFill>
                  <a:schemeClr val="tx1"/>
                </a:solidFill>
                <a:latin typeface="Calibri" panose="020F0502020204030204" pitchFamily="34" charset="0"/>
              </a:defRPr>
            </a:lvl3pPr>
            <a:lvl4pPr marL="1600200" indent="-228600">
              <a:lnSpc>
                <a:spcPct val="90000"/>
              </a:lnSpc>
              <a:spcBef>
                <a:spcPts val="663"/>
              </a:spcBef>
              <a:buFont typeface="Arial" panose="020B0604020202020204" pitchFamily="34" charset="0"/>
              <a:buChar char="•"/>
              <a:defRPr sz="2400">
                <a:solidFill>
                  <a:schemeClr val="tx1"/>
                </a:solidFill>
                <a:latin typeface="Calibri" panose="020F0502020204030204" pitchFamily="34" charset="0"/>
              </a:defRPr>
            </a:lvl4pPr>
            <a:lvl5pPr marL="2057400" indent="-228600">
              <a:lnSpc>
                <a:spcPct val="90000"/>
              </a:lnSpc>
              <a:spcBef>
                <a:spcPts val="663"/>
              </a:spcBef>
              <a:buFont typeface="Arial" panose="020B0604020202020204" pitchFamily="34" charset="0"/>
              <a:buChar char="•"/>
              <a:defRPr sz="2400">
                <a:solidFill>
                  <a:schemeClr val="tx1"/>
                </a:solidFill>
                <a:latin typeface="Calibri" panose="020F0502020204030204" pitchFamily="34" charset="0"/>
              </a:defRPr>
            </a:lvl5pPr>
            <a:lvl6pPr marL="2514600" indent="-228600" defTabSz="457200" eaLnBrk="0" fontAlgn="base" hangingPunct="0">
              <a:lnSpc>
                <a:spcPct val="90000"/>
              </a:lnSpc>
              <a:spcBef>
                <a:spcPts val="663"/>
              </a:spcBef>
              <a:spcAft>
                <a:spcPct val="0"/>
              </a:spcAft>
              <a:buFont typeface="Arial" panose="020B0604020202020204" pitchFamily="34" charset="0"/>
              <a:buChar char="•"/>
              <a:defRPr sz="2400">
                <a:solidFill>
                  <a:schemeClr val="tx1"/>
                </a:solidFill>
                <a:latin typeface="Calibri" panose="020F0502020204030204" pitchFamily="34" charset="0"/>
              </a:defRPr>
            </a:lvl6pPr>
            <a:lvl7pPr marL="2971800" indent="-228600" defTabSz="457200" eaLnBrk="0" fontAlgn="base" hangingPunct="0">
              <a:lnSpc>
                <a:spcPct val="90000"/>
              </a:lnSpc>
              <a:spcBef>
                <a:spcPts val="663"/>
              </a:spcBef>
              <a:spcAft>
                <a:spcPct val="0"/>
              </a:spcAft>
              <a:buFont typeface="Arial" panose="020B0604020202020204" pitchFamily="34" charset="0"/>
              <a:buChar char="•"/>
              <a:defRPr sz="2400">
                <a:solidFill>
                  <a:schemeClr val="tx1"/>
                </a:solidFill>
                <a:latin typeface="Calibri" panose="020F0502020204030204" pitchFamily="34" charset="0"/>
              </a:defRPr>
            </a:lvl7pPr>
            <a:lvl8pPr marL="3429000" indent="-228600" defTabSz="457200" eaLnBrk="0" fontAlgn="base" hangingPunct="0">
              <a:lnSpc>
                <a:spcPct val="90000"/>
              </a:lnSpc>
              <a:spcBef>
                <a:spcPts val="663"/>
              </a:spcBef>
              <a:spcAft>
                <a:spcPct val="0"/>
              </a:spcAft>
              <a:buFont typeface="Arial" panose="020B0604020202020204" pitchFamily="34" charset="0"/>
              <a:buChar char="•"/>
              <a:defRPr sz="2400">
                <a:solidFill>
                  <a:schemeClr val="tx1"/>
                </a:solidFill>
                <a:latin typeface="Calibri" panose="020F0502020204030204" pitchFamily="34" charset="0"/>
              </a:defRPr>
            </a:lvl8pPr>
            <a:lvl9pPr marL="3886200" indent="-228600" defTabSz="457200" eaLnBrk="0" fontAlgn="base" hangingPunct="0">
              <a:lnSpc>
                <a:spcPct val="90000"/>
              </a:lnSpc>
              <a:spcBef>
                <a:spcPts val="663"/>
              </a:spcBef>
              <a:spcAft>
                <a:spcPct val="0"/>
              </a:spcAft>
              <a:buFont typeface="Arial" panose="020B0604020202020204" pitchFamily="34" charset="0"/>
              <a:buChar char="•"/>
              <a:defRPr sz="2400">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1800" i="1" dirty="0">
                <a:solidFill>
                  <a:srgbClr val="663300"/>
                </a:solidFill>
                <a:latin typeface="Arial" panose="020B0604020202020204" pitchFamily="34" charset="0"/>
              </a:rPr>
              <a:t>El </a:t>
            </a:r>
            <a:r>
              <a:rPr lang="es-ES" altLang="es-ES" sz="1800" b="1" i="1" dirty="0">
                <a:solidFill>
                  <a:srgbClr val="663300"/>
                </a:solidFill>
                <a:latin typeface="Arial" panose="020B0604020202020204" pitchFamily="34" charset="0"/>
              </a:rPr>
              <a:t>dato </a:t>
            </a:r>
            <a:r>
              <a:rPr lang="es-ES" altLang="es-ES" sz="1800" i="1" dirty="0">
                <a:solidFill>
                  <a:srgbClr val="663300"/>
                </a:solidFill>
                <a:latin typeface="Arial" panose="020B0604020202020204" pitchFamily="34" charset="0"/>
              </a:rPr>
              <a:t>fenológico es la fecha de ocurrencia de una fase observada en una especie (subespecie o variedad) y en un territorio.</a:t>
            </a:r>
          </a:p>
        </p:txBody>
      </p:sp>
      <p:pic>
        <p:nvPicPr>
          <p:cNvPr id="8198" name="Picture 11" descr="DSC_86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538" y="2426493"/>
            <a:ext cx="7629525"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a:extLst>
              <a:ext uri="{FF2B5EF4-FFF2-40B4-BE49-F238E27FC236}">
                <a16:creationId xmlns:lc="http://schemas.openxmlformats.org/drawingml/2006/lockedCanvas" xmlns="" xmlns:a16="http://schemas.microsoft.com/office/drawing/2014/main" id="{3C4F0146-06C7-4001-9D47-42A8E28288AA}"/>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28690" r="59433"/>
          <a:stretch/>
        </p:blipFill>
        <p:spPr>
          <a:xfrm>
            <a:off x="0" y="0"/>
            <a:ext cx="951976" cy="9144000"/>
          </a:xfrm>
          <a:prstGeom prst="rect">
            <a:avLst/>
          </a:prstGeom>
          <a:ln w="19050">
            <a:noFill/>
          </a:ln>
          <a:effectLst/>
        </p:spPr>
      </p:pic>
      <p:pic>
        <p:nvPicPr>
          <p:cNvPr id="12" name="Picture 6" descr="LOGO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21248" y="0"/>
            <a:ext cx="1270752" cy="565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7528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8"/>
          <p:cNvSpPr txBox="1">
            <a:spLocks noChangeArrowheads="1"/>
          </p:cNvSpPr>
          <p:nvPr/>
        </p:nvSpPr>
        <p:spPr bwMode="auto">
          <a:xfrm>
            <a:off x="1176338" y="673100"/>
            <a:ext cx="39512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338"/>
              </a:spcBef>
              <a:buFont typeface="Arial" panose="020B0604020202020204" pitchFamily="34" charset="0"/>
              <a:buChar char="•"/>
              <a:defRPr sz="3700">
                <a:solidFill>
                  <a:schemeClr val="tx1"/>
                </a:solidFill>
                <a:latin typeface="Calibri" panose="020F0502020204030204" pitchFamily="34" charset="0"/>
              </a:defRPr>
            </a:lvl1pPr>
            <a:lvl2pPr marL="742950" indent="-285750">
              <a:lnSpc>
                <a:spcPct val="90000"/>
              </a:lnSpc>
              <a:spcBef>
                <a:spcPts val="663"/>
              </a:spcBef>
              <a:buFont typeface="Arial" panose="020B0604020202020204" pitchFamily="34" charset="0"/>
              <a:buChar char="•"/>
              <a:defRPr sz="3200">
                <a:solidFill>
                  <a:schemeClr val="tx1"/>
                </a:solidFill>
                <a:latin typeface="Calibri" panose="020F0502020204030204" pitchFamily="34" charset="0"/>
              </a:defRPr>
            </a:lvl2pPr>
            <a:lvl3pPr marL="1143000" indent="-228600">
              <a:lnSpc>
                <a:spcPct val="90000"/>
              </a:lnSpc>
              <a:spcBef>
                <a:spcPts val="663"/>
              </a:spcBef>
              <a:buFont typeface="Arial" panose="020B0604020202020204" pitchFamily="34" charset="0"/>
              <a:buChar char="•"/>
              <a:defRPr sz="2600">
                <a:solidFill>
                  <a:schemeClr val="tx1"/>
                </a:solidFill>
                <a:latin typeface="Calibri" panose="020F0502020204030204" pitchFamily="34" charset="0"/>
              </a:defRPr>
            </a:lvl3pPr>
            <a:lvl4pPr marL="1600200" indent="-228600">
              <a:lnSpc>
                <a:spcPct val="90000"/>
              </a:lnSpc>
              <a:spcBef>
                <a:spcPts val="663"/>
              </a:spcBef>
              <a:buFont typeface="Arial" panose="020B0604020202020204" pitchFamily="34" charset="0"/>
              <a:buChar char="•"/>
              <a:defRPr sz="2400">
                <a:solidFill>
                  <a:schemeClr val="tx1"/>
                </a:solidFill>
                <a:latin typeface="Calibri" panose="020F0502020204030204" pitchFamily="34" charset="0"/>
              </a:defRPr>
            </a:lvl4pPr>
            <a:lvl5pPr marL="2057400" indent="-228600">
              <a:lnSpc>
                <a:spcPct val="90000"/>
              </a:lnSpc>
              <a:spcBef>
                <a:spcPts val="663"/>
              </a:spcBef>
              <a:buFont typeface="Arial" panose="020B0604020202020204" pitchFamily="34" charset="0"/>
              <a:buChar char="•"/>
              <a:defRPr sz="2400">
                <a:solidFill>
                  <a:schemeClr val="tx1"/>
                </a:solidFill>
                <a:latin typeface="Calibri" panose="020F0502020204030204" pitchFamily="34" charset="0"/>
              </a:defRPr>
            </a:lvl5pPr>
            <a:lvl6pPr marL="2514600" indent="-228600" defTabSz="457200" eaLnBrk="0" fontAlgn="base" hangingPunct="0">
              <a:lnSpc>
                <a:spcPct val="90000"/>
              </a:lnSpc>
              <a:spcBef>
                <a:spcPts val="663"/>
              </a:spcBef>
              <a:spcAft>
                <a:spcPct val="0"/>
              </a:spcAft>
              <a:buFont typeface="Arial" panose="020B0604020202020204" pitchFamily="34" charset="0"/>
              <a:buChar char="•"/>
              <a:defRPr sz="2400">
                <a:solidFill>
                  <a:schemeClr val="tx1"/>
                </a:solidFill>
                <a:latin typeface="Calibri" panose="020F0502020204030204" pitchFamily="34" charset="0"/>
              </a:defRPr>
            </a:lvl6pPr>
            <a:lvl7pPr marL="2971800" indent="-228600" defTabSz="457200" eaLnBrk="0" fontAlgn="base" hangingPunct="0">
              <a:lnSpc>
                <a:spcPct val="90000"/>
              </a:lnSpc>
              <a:spcBef>
                <a:spcPts val="663"/>
              </a:spcBef>
              <a:spcAft>
                <a:spcPct val="0"/>
              </a:spcAft>
              <a:buFont typeface="Arial" panose="020B0604020202020204" pitchFamily="34" charset="0"/>
              <a:buChar char="•"/>
              <a:defRPr sz="2400">
                <a:solidFill>
                  <a:schemeClr val="tx1"/>
                </a:solidFill>
                <a:latin typeface="Calibri" panose="020F0502020204030204" pitchFamily="34" charset="0"/>
              </a:defRPr>
            </a:lvl7pPr>
            <a:lvl8pPr marL="3429000" indent="-228600" defTabSz="457200" eaLnBrk="0" fontAlgn="base" hangingPunct="0">
              <a:lnSpc>
                <a:spcPct val="90000"/>
              </a:lnSpc>
              <a:spcBef>
                <a:spcPts val="663"/>
              </a:spcBef>
              <a:spcAft>
                <a:spcPct val="0"/>
              </a:spcAft>
              <a:buFont typeface="Arial" panose="020B0604020202020204" pitchFamily="34" charset="0"/>
              <a:buChar char="•"/>
              <a:defRPr sz="2400">
                <a:solidFill>
                  <a:schemeClr val="tx1"/>
                </a:solidFill>
                <a:latin typeface="Calibri" panose="020F0502020204030204" pitchFamily="34" charset="0"/>
              </a:defRPr>
            </a:lvl8pPr>
            <a:lvl9pPr marL="3886200" indent="-228600" defTabSz="457200" eaLnBrk="0" fontAlgn="base" hangingPunct="0">
              <a:lnSpc>
                <a:spcPct val="90000"/>
              </a:lnSpc>
              <a:spcBef>
                <a:spcPts val="663"/>
              </a:spcBef>
              <a:spcAft>
                <a:spcPct val="0"/>
              </a:spcAft>
              <a:buFont typeface="Arial" panose="020B0604020202020204" pitchFamily="34" charset="0"/>
              <a:buChar char="•"/>
              <a:defRPr sz="2400">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_tradnl" altLang="es-ES" sz="2400">
                <a:solidFill>
                  <a:srgbClr val="339933"/>
                </a:solidFill>
                <a:latin typeface="Arial" panose="020B0604020202020204" pitchFamily="34" charset="0"/>
              </a:rPr>
              <a:t>Registros históricos de fenología en AEMET</a:t>
            </a:r>
            <a:endParaRPr lang="es-ES" altLang="es-ES" sz="2400">
              <a:solidFill>
                <a:srgbClr val="339933"/>
              </a:solidFill>
              <a:latin typeface="Arial" panose="020B0604020202020204" pitchFamily="34" charset="0"/>
            </a:endParaRPr>
          </a:p>
        </p:txBody>
      </p:sp>
      <p:pic>
        <p:nvPicPr>
          <p:cNvPr id="922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338" y="2417763"/>
            <a:ext cx="3671887" cy="547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Imagen 7"/>
          <p:cNvPicPr>
            <a:picLocks noChangeAspect="1"/>
          </p:cNvPicPr>
          <p:nvPr/>
        </p:nvPicPr>
        <p:blipFill>
          <a:blip r:embed="rId3">
            <a:extLst>
              <a:ext uri="{28A0092B-C50C-407E-A947-70E740481C1C}">
                <a14:useLocalDpi xmlns:a14="http://schemas.microsoft.com/office/drawing/2010/main" val="0"/>
              </a:ext>
            </a:extLst>
          </a:blip>
          <a:srcRect l="12952" t="13333" r="12016" b="9932"/>
          <a:stretch>
            <a:fillRect/>
          </a:stretch>
        </p:blipFill>
        <p:spPr bwMode="auto">
          <a:xfrm>
            <a:off x="4957763" y="2881313"/>
            <a:ext cx="4132262" cy="581025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222" name="Rectangle 9"/>
          <p:cNvSpPr txBox="1">
            <a:spLocks noChangeArrowheads="1"/>
          </p:cNvSpPr>
          <p:nvPr/>
        </p:nvSpPr>
        <p:spPr bwMode="auto">
          <a:xfrm>
            <a:off x="8024813" y="1244600"/>
            <a:ext cx="3557587" cy="327183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338"/>
              </a:spcBef>
              <a:buFont typeface="Arial" panose="020B0604020202020204" pitchFamily="34" charset="0"/>
              <a:buChar char="•"/>
              <a:defRPr sz="3700">
                <a:solidFill>
                  <a:schemeClr val="tx1"/>
                </a:solidFill>
                <a:latin typeface="Calibri" panose="020F0502020204030204" pitchFamily="34" charset="0"/>
              </a:defRPr>
            </a:lvl1pPr>
            <a:lvl2pPr marL="742950" indent="-285750">
              <a:lnSpc>
                <a:spcPct val="90000"/>
              </a:lnSpc>
              <a:spcBef>
                <a:spcPts val="663"/>
              </a:spcBef>
              <a:buFont typeface="Arial" panose="020B0604020202020204" pitchFamily="34" charset="0"/>
              <a:buChar char="•"/>
              <a:defRPr sz="3200">
                <a:solidFill>
                  <a:schemeClr val="tx1"/>
                </a:solidFill>
                <a:latin typeface="Calibri" panose="020F0502020204030204" pitchFamily="34" charset="0"/>
              </a:defRPr>
            </a:lvl2pPr>
            <a:lvl3pPr marL="1143000" indent="-228600">
              <a:lnSpc>
                <a:spcPct val="90000"/>
              </a:lnSpc>
              <a:spcBef>
                <a:spcPts val="663"/>
              </a:spcBef>
              <a:buFont typeface="Arial" panose="020B0604020202020204" pitchFamily="34" charset="0"/>
              <a:buChar char="•"/>
              <a:defRPr sz="2600">
                <a:solidFill>
                  <a:schemeClr val="tx1"/>
                </a:solidFill>
                <a:latin typeface="Calibri" panose="020F0502020204030204" pitchFamily="34" charset="0"/>
              </a:defRPr>
            </a:lvl3pPr>
            <a:lvl4pPr marL="1600200" indent="-228600">
              <a:lnSpc>
                <a:spcPct val="90000"/>
              </a:lnSpc>
              <a:spcBef>
                <a:spcPts val="663"/>
              </a:spcBef>
              <a:buFont typeface="Arial" panose="020B0604020202020204" pitchFamily="34" charset="0"/>
              <a:buChar char="•"/>
              <a:defRPr sz="2400">
                <a:solidFill>
                  <a:schemeClr val="tx1"/>
                </a:solidFill>
                <a:latin typeface="Calibri" panose="020F0502020204030204" pitchFamily="34" charset="0"/>
              </a:defRPr>
            </a:lvl4pPr>
            <a:lvl5pPr marL="2057400" indent="-228600">
              <a:lnSpc>
                <a:spcPct val="90000"/>
              </a:lnSpc>
              <a:spcBef>
                <a:spcPts val="663"/>
              </a:spcBef>
              <a:buFont typeface="Arial" panose="020B0604020202020204" pitchFamily="34" charset="0"/>
              <a:buChar char="•"/>
              <a:defRPr sz="2400">
                <a:solidFill>
                  <a:schemeClr val="tx1"/>
                </a:solidFill>
                <a:latin typeface="Calibri" panose="020F0502020204030204" pitchFamily="34" charset="0"/>
              </a:defRPr>
            </a:lvl5pPr>
            <a:lvl6pPr marL="2514600" indent="-228600" defTabSz="457200" eaLnBrk="0" fontAlgn="base" hangingPunct="0">
              <a:lnSpc>
                <a:spcPct val="90000"/>
              </a:lnSpc>
              <a:spcBef>
                <a:spcPts val="663"/>
              </a:spcBef>
              <a:spcAft>
                <a:spcPct val="0"/>
              </a:spcAft>
              <a:buFont typeface="Arial" panose="020B0604020202020204" pitchFamily="34" charset="0"/>
              <a:buChar char="•"/>
              <a:defRPr sz="2400">
                <a:solidFill>
                  <a:schemeClr val="tx1"/>
                </a:solidFill>
                <a:latin typeface="Calibri" panose="020F0502020204030204" pitchFamily="34" charset="0"/>
              </a:defRPr>
            </a:lvl6pPr>
            <a:lvl7pPr marL="2971800" indent="-228600" defTabSz="457200" eaLnBrk="0" fontAlgn="base" hangingPunct="0">
              <a:lnSpc>
                <a:spcPct val="90000"/>
              </a:lnSpc>
              <a:spcBef>
                <a:spcPts val="663"/>
              </a:spcBef>
              <a:spcAft>
                <a:spcPct val="0"/>
              </a:spcAft>
              <a:buFont typeface="Arial" panose="020B0604020202020204" pitchFamily="34" charset="0"/>
              <a:buChar char="•"/>
              <a:defRPr sz="2400">
                <a:solidFill>
                  <a:schemeClr val="tx1"/>
                </a:solidFill>
                <a:latin typeface="Calibri" panose="020F0502020204030204" pitchFamily="34" charset="0"/>
              </a:defRPr>
            </a:lvl7pPr>
            <a:lvl8pPr marL="3429000" indent="-228600" defTabSz="457200" eaLnBrk="0" fontAlgn="base" hangingPunct="0">
              <a:lnSpc>
                <a:spcPct val="90000"/>
              </a:lnSpc>
              <a:spcBef>
                <a:spcPts val="663"/>
              </a:spcBef>
              <a:spcAft>
                <a:spcPct val="0"/>
              </a:spcAft>
              <a:buFont typeface="Arial" panose="020B0604020202020204" pitchFamily="34" charset="0"/>
              <a:buChar char="•"/>
              <a:defRPr sz="2400">
                <a:solidFill>
                  <a:schemeClr val="tx1"/>
                </a:solidFill>
                <a:latin typeface="Calibri" panose="020F0502020204030204" pitchFamily="34" charset="0"/>
              </a:defRPr>
            </a:lvl8pPr>
            <a:lvl9pPr marL="3886200" indent="-228600" defTabSz="457200" eaLnBrk="0" fontAlgn="base" hangingPunct="0">
              <a:lnSpc>
                <a:spcPct val="90000"/>
              </a:lnSpc>
              <a:spcBef>
                <a:spcPts val="663"/>
              </a:spcBef>
              <a:spcAft>
                <a:spcPct val="0"/>
              </a:spcAft>
              <a:buFont typeface="Arial" panose="020B0604020202020204" pitchFamily="34" charset="0"/>
              <a:buChar char="•"/>
              <a:defRPr sz="2400">
                <a:solidFill>
                  <a:schemeClr val="tx1"/>
                </a:solidFill>
                <a:latin typeface="Calibri" panose="020F0502020204030204" pitchFamily="34" charset="0"/>
              </a:defRPr>
            </a:lvl9pPr>
          </a:lstStyle>
          <a:p>
            <a:pPr eaLnBrk="1" hangingPunct="1">
              <a:lnSpc>
                <a:spcPct val="100000"/>
              </a:lnSpc>
              <a:spcBef>
                <a:spcPct val="20000"/>
              </a:spcBef>
              <a:buFontTx/>
              <a:buChar char="•"/>
            </a:pPr>
            <a:endParaRPr lang="es-ES_tradnl" altLang="es-ES" sz="1800">
              <a:latin typeface="Arial" panose="020B0604020202020204" pitchFamily="34" charset="0"/>
            </a:endParaRPr>
          </a:p>
          <a:p>
            <a:pPr eaLnBrk="1" hangingPunct="1">
              <a:lnSpc>
                <a:spcPct val="100000"/>
              </a:lnSpc>
              <a:spcBef>
                <a:spcPct val="20000"/>
              </a:spcBef>
              <a:buFontTx/>
              <a:buChar char="•"/>
            </a:pPr>
            <a:r>
              <a:rPr lang="es-ES_tradnl" altLang="es-ES" sz="1800">
                <a:latin typeface="Arial" panose="020B0604020202020204" pitchFamily="34" charset="0"/>
              </a:rPr>
              <a:t>1942 – El SMN publica el manual “Las observaciones fenológicas, indicaciones para su implantación en España” . D. José Batista Díaz (Meteorólogo).</a:t>
            </a:r>
          </a:p>
          <a:p>
            <a:pPr eaLnBrk="1" hangingPunct="1">
              <a:lnSpc>
                <a:spcPct val="100000"/>
              </a:lnSpc>
              <a:spcBef>
                <a:spcPct val="20000"/>
              </a:spcBef>
              <a:buFontTx/>
              <a:buChar char="•"/>
            </a:pPr>
            <a:endParaRPr lang="es-ES_tradnl" altLang="es-ES" sz="1800">
              <a:latin typeface="Arial" panose="020B0604020202020204" pitchFamily="34" charset="0"/>
            </a:endParaRPr>
          </a:p>
          <a:p>
            <a:pPr eaLnBrk="1" hangingPunct="1">
              <a:lnSpc>
                <a:spcPct val="100000"/>
              </a:lnSpc>
              <a:spcBef>
                <a:spcPct val="20000"/>
              </a:spcBef>
              <a:buFontTx/>
              <a:buChar char="•"/>
            </a:pPr>
            <a:r>
              <a:rPr lang="es-ES_tradnl" altLang="es-ES" sz="1800">
                <a:latin typeface="Arial" panose="020B0604020202020204" pitchFamily="34" charset="0"/>
              </a:rPr>
              <a:t>1943 – “Atlas de plantas para observaciones fenológicas”</a:t>
            </a:r>
          </a:p>
          <a:p>
            <a:pPr eaLnBrk="1" hangingPunct="1">
              <a:lnSpc>
                <a:spcPct val="100000"/>
              </a:lnSpc>
              <a:spcBef>
                <a:spcPct val="20000"/>
              </a:spcBef>
              <a:buFontTx/>
              <a:buChar char="•"/>
            </a:pPr>
            <a:endParaRPr lang="es-ES_tradnl" altLang="es-ES" sz="1800">
              <a:latin typeface="Arial" panose="020B0604020202020204" pitchFamily="34" charset="0"/>
            </a:endParaRPr>
          </a:p>
          <a:p>
            <a:pPr eaLnBrk="1" hangingPunct="1">
              <a:lnSpc>
                <a:spcPct val="100000"/>
              </a:lnSpc>
              <a:spcBef>
                <a:spcPct val="20000"/>
              </a:spcBef>
              <a:buFontTx/>
              <a:buNone/>
            </a:pPr>
            <a:endParaRPr lang="es-ES_tradnl" altLang="es-ES" sz="1800">
              <a:latin typeface="Arial" panose="020B0604020202020204" pitchFamily="34" charset="0"/>
            </a:endParaRPr>
          </a:p>
        </p:txBody>
      </p:sp>
      <p:pic>
        <p:nvPicPr>
          <p:cNvPr id="8" name="Imagen 7">
            <a:extLst>
              <a:ext uri="{FF2B5EF4-FFF2-40B4-BE49-F238E27FC236}">
                <a16:creationId xmlns:lc="http://schemas.openxmlformats.org/drawingml/2006/lockedCanvas" xmlns="" xmlns:a16="http://schemas.microsoft.com/office/drawing/2014/main" id="{3C4F0146-06C7-4001-9D47-42A8E28288AA}"/>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28690" r="59433"/>
          <a:stretch/>
        </p:blipFill>
        <p:spPr>
          <a:xfrm>
            <a:off x="0" y="0"/>
            <a:ext cx="951976" cy="9144000"/>
          </a:xfrm>
          <a:prstGeom prst="rect">
            <a:avLst/>
          </a:prstGeom>
          <a:ln w="19050">
            <a:noFill/>
          </a:ln>
          <a:effectLst/>
        </p:spPr>
      </p:pic>
      <p:pic>
        <p:nvPicPr>
          <p:cNvPr id="12" name="Picture 6" descr="LOGO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21248" y="0"/>
            <a:ext cx="1270752" cy="565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5208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960" y="134662"/>
            <a:ext cx="2233612" cy="32464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4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1032" y="55517"/>
            <a:ext cx="3311525"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Rectangle 10"/>
          <p:cNvSpPr>
            <a:spLocks noChangeArrowheads="1"/>
          </p:cNvSpPr>
          <p:nvPr/>
        </p:nvSpPr>
        <p:spPr bwMode="auto">
          <a:xfrm>
            <a:off x="1044960" y="6308725"/>
            <a:ext cx="7427913" cy="2221664"/>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nSpc>
                <a:spcPct val="90000"/>
              </a:lnSpc>
              <a:spcBef>
                <a:spcPts val="1338"/>
              </a:spcBef>
              <a:buFont typeface="Arial" panose="020B0604020202020204" pitchFamily="34" charset="0"/>
              <a:buChar char="•"/>
              <a:defRPr sz="3700">
                <a:solidFill>
                  <a:schemeClr val="tx1"/>
                </a:solidFill>
                <a:latin typeface="Calibri" panose="020F0502020204030204" pitchFamily="34" charset="0"/>
              </a:defRPr>
            </a:lvl1pPr>
            <a:lvl2pPr marL="742950" indent="-285750">
              <a:lnSpc>
                <a:spcPct val="90000"/>
              </a:lnSpc>
              <a:spcBef>
                <a:spcPts val="663"/>
              </a:spcBef>
              <a:buFont typeface="Arial" panose="020B0604020202020204" pitchFamily="34" charset="0"/>
              <a:buChar char="•"/>
              <a:defRPr sz="3200">
                <a:solidFill>
                  <a:schemeClr val="tx1"/>
                </a:solidFill>
                <a:latin typeface="Calibri" panose="020F0502020204030204" pitchFamily="34" charset="0"/>
              </a:defRPr>
            </a:lvl2pPr>
            <a:lvl3pPr marL="1143000" indent="-228600">
              <a:lnSpc>
                <a:spcPct val="90000"/>
              </a:lnSpc>
              <a:spcBef>
                <a:spcPts val="663"/>
              </a:spcBef>
              <a:buFont typeface="Arial" panose="020B0604020202020204" pitchFamily="34" charset="0"/>
              <a:buChar char="•"/>
              <a:defRPr sz="2600">
                <a:solidFill>
                  <a:schemeClr val="tx1"/>
                </a:solidFill>
                <a:latin typeface="Calibri" panose="020F0502020204030204" pitchFamily="34" charset="0"/>
              </a:defRPr>
            </a:lvl3pPr>
            <a:lvl4pPr marL="1600200" indent="-228600">
              <a:lnSpc>
                <a:spcPct val="90000"/>
              </a:lnSpc>
              <a:spcBef>
                <a:spcPts val="663"/>
              </a:spcBef>
              <a:buFont typeface="Arial" panose="020B0604020202020204" pitchFamily="34" charset="0"/>
              <a:buChar char="•"/>
              <a:defRPr sz="2400">
                <a:solidFill>
                  <a:schemeClr val="tx1"/>
                </a:solidFill>
                <a:latin typeface="Calibri" panose="020F0502020204030204" pitchFamily="34" charset="0"/>
              </a:defRPr>
            </a:lvl4pPr>
            <a:lvl5pPr marL="2057400" indent="-228600">
              <a:lnSpc>
                <a:spcPct val="90000"/>
              </a:lnSpc>
              <a:spcBef>
                <a:spcPts val="663"/>
              </a:spcBef>
              <a:buFont typeface="Arial" panose="020B0604020202020204" pitchFamily="34" charset="0"/>
              <a:buChar char="•"/>
              <a:defRPr sz="2400">
                <a:solidFill>
                  <a:schemeClr val="tx1"/>
                </a:solidFill>
                <a:latin typeface="Calibri" panose="020F0502020204030204" pitchFamily="34" charset="0"/>
              </a:defRPr>
            </a:lvl5pPr>
            <a:lvl6pPr marL="2514600" indent="-228600" defTabSz="457200" eaLnBrk="0" fontAlgn="base" hangingPunct="0">
              <a:lnSpc>
                <a:spcPct val="90000"/>
              </a:lnSpc>
              <a:spcBef>
                <a:spcPts val="663"/>
              </a:spcBef>
              <a:spcAft>
                <a:spcPct val="0"/>
              </a:spcAft>
              <a:buFont typeface="Arial" panose="020B0604020202020204" pitchFamily="34" charset="0"/>
              <a:buChar char="•"/>
              <a:defRPr sz="2400">
                <a:solidFill>
                  <a:schemeClr val="tx1"/>
                </a:solidFill>
                <a:latin typeface="Calibri" panose="020F0502020204030204" pitchFamily="34" charset="0"/>
              </a:defRPr>
            </a:lvl6pPr>
            <a:lvl7pPr marL="2971800" indent="-228600" defTabSz="457200" eaLnBrk="0" fontAlgn="base" hangingPunct="0">
              <a:lnSpc>
                <a:spcPct val="90000"/>
              </a:lnSpc>
              <a:spcBef>
                <a:spcPts val="663"/>
              </a:spcBef>
              <a:spcAft>
                <a:spcPct val="0"/>
              </a:spcAft>
              <a:buFont typeface="Arial" panose="020B0604020202020204" pitchFamily="34" charset="0"/>
              <a:buChar char="•"/>
              <a:defRPr sz="2400">
                <a:solidFill>
                  <a:schemeClr val="tx1"/>
                </a:solidFill>
                <a:latin typeface="Calibri" panose="020F0502020204030204" pitchFamily="34" charset="0"/>
              </a:defRPr>
            </a:lvl7pPr>
            <a:lvl8pPr marL="3429000" indent="-228600" defTabSz="457200" eaLnBrk="0" fontAlgn="base" hangingPunct="0">
              <a:lnSpc>
                <a:spcPct val="90000"/>
              </a:lnSpc>
              <a:spcBef>
                <a:spcPts val="663"/>
              </a:spcBef>
              <a:spcAft>
                <a:spcPct val="0"/>
              </a:spcAft>
              <a:buFont typeface="Arial" panose="020B0604020202020204" pitchFamily="34" charset="0"/>
              <a:buChar char="•"/>
              <a:defRPr sz="2400">
                <a:solidFill>
                  <a:schemeClr val="tx1"/>
                </a:solidFill>
                <a:latin typeface="Calibri" panose="020F0502020204030204" pitchFamily="34" charset="0"/>
              </a:defRPr>
            </a:lvl8pPr>
            <a:lvl9pPr marL="3886200" indent="-228600" defTabSz="457200" eaLnBrk="0" fontAlgn="base" hangingPunct="0">
              <a:lnSpc>
                <a:spcPct val="90000"/>
              </a:lnSpc>
              <a:spcBef>
                <a:spcPts val="663"/>
              </a:spcBef>
              <a:spcAft>
                <a:spcPct val="0"/>
              </a:spcAft>
              <a:buFont typeface="Arial" panose="020B0604020202020204" pitchFamily="34" charset="0"/>
              <a:buChar char="•"/>
              <a:defRPr sz="2400">
                <a:solidFill>
                  <a:schemeClr val="tx1"/>
                </a:solidFill>
                <a:latin typeface="Calibri" panose="020F0502020204030204" pitchFamily="34" charset="0"/>
              </a:defRPr>
            </a:lvl9pPr>
          </a:lstStyle>
          <a:p>
            <a:pPr eaLnBrk="1" hangingPunct="1">
              <a:lnSpc>
                <a:spcPct val="100000"/>
              </a:lnSpc>
              <a:spcBef>
                <a:spcPct val="20000"/>
              </a:spcBef>
              <a:buFontTx/>
              <a:buChar char="•"/>
            </a:pPr>
            <a:endParaRPr lang="es-ES_tradnl" altLang="es-ES" sz="1800" dirty="0">
              <a:latin typeface="Arial" panose="020B0604020202020204" pitchFamily="34" charset="0"/>
              <a:cs typeface="Arial" panose="020B0604020202020204" pitchFamily="34" charset="0"/>
            </a:endParaRPr>
          </a:p>
          <a:p>
            <a:pPr eaLnBrk="1" hangingPunct="1">
              <a:lnSpc>
                <a:spcPct val="100000"/>
              </a:lnSpc>
              <a:spcBef>
                <a:spcPct val="20000"/>
              </a:spcBef>
              <a:buFontTx/>
              <a:buChar char="•"/>
            </a:pPr>
            <a:r>
              <a:rPr lang="es-ES_tradnl" altLang="es-ES" sz="1800" dirty="0">
                <a:latin typeface="Arial" panose="020B0604020202020204" pitchFamily="34" charset="0"/>
                <a:cs typeface="Arial" panose="020B0604020202020204" pitchFamily="34" charset="0"/>
              </a:rPr>
              <a:t>1989 – El INM publica “Normas e instrucciones para las observaciones fenológicas”- C43.</a:t>
            </a:r>
          </a:p>
          <a:p>
            <a:pPr eaLnBrk="1" hangingPunct="1">
              <a:lnSpc>
                <a:spcPct val="100000"/>
              </a:lnSpc>
              <a:spcBef>
                <a:spcPct val="20000"/>
              </a:spcBef>
              <a:buFontTx/>
              <a:buChar char="•"/>
            </a:pPr>
            <a:r>
              <a:rPr lang="es-ES_tradnl" altLang="es-ES" sz="1800" dirty="0">
                <a:latin typeface="Arial" panose="020B0604020202020204" pitchFamily="34" charset="0"/>
                <a:cs typeface="Arial" panose="020B0604020202020204" pitchFamily="34" charset="0"/>
              </a:rPr>
              <a:t>1991 – “Atlas de plantas y aves para las observaciones fenológicas”</a:t>
            </a:r>
          </a:p>
          <a:p>
            <a:pPr eaLnBrk="1" hangingPunct="1">
              <a:lnSpc>
                <a:spcPct val="100000"/>
              </a:lnSpc>
              <a:spcBef>
                <a:spcPct val="20000"/>
              </a:spcBef>
              <a:buFontTx/>
              <a:buChar char="•"/>
            </a:pPr>
            <a:r>
              <a:rPr lang="es-ES_tradnl" altLang="es-ES" sz="1800" dirty="0">
                <a:latin typeface="Arial" panose="020B0604020202020204" pitchFamily="34" charset="0"/>
                <a:cs typeface="Arial" panose="020B0604020202020204" pitchFamily="34" charset="0"/>
              </a:rPr>
              <a:t>1996 – “Atlas de plantas y aves de las islas Canarias</a:t>
            </a:r>
            <a:r>
              <a:rPr lang="es-ES_tradnl" altLang="es-ES" sz="1800" dirty="0" smtClean="0">
                <a:latin typeface="Arial" panose="020B0604020202020204" pitchFamily="34" charset="0"/>
                <a:cs typeface="Arial" panose="020B0604020202020204" pitchFamily="34" charset="0"/>
              </a:rPr>
              <a:t>”</a:t>
            </a:r>
          </a:p>
          <a:p>
            <a:pPr>
              <a:lnSpc>
                <a:spcPct val="100000"/>
              </a:lnSpc>
              <a:spcBef>
                <a:spcPct val="20000"/>
              </a:spcBef>
              <a:buFontTx/>
              <a:buChar char="•"/>
            </a:pPr>
            <a:r>
              <a:rPr lang="es-ES" sz="1800" dirty="0" smtClean="0">
                <a:latin typeface="Arial" panose="020B0604020202020204" pitchFamily="34" charset="0"/>
                <a:cs typeface="Arial" panose="020B0604020202020204" pitchFamily="34" charset="0"/>
              </a:rPr>
              <a:t>2019-  “Selección </a:t>
            </a:r>
            <a:r>
              <a:rPr lang="es-ES" sz="1800" dirty="0">
                <a:latin typeface="Arial" panose="020B0604020202020204" pitchFamily="34" charset="0"/>
                <a:cs typeface="Arial" panose="020B0604020202020204" pitchFamily="34" charset="0"/>
              </a:rPr>
              <a:t>de especies de interés fenológico en la península ibérica e islas baleares”</a:t>
            </a:r>
          </a:p>
          <a:p>
            <a:pPr eaLnBrk="1" hangingPunct="1">
              <a:lnSpc>
                <a:spcPct val="100000"/>
              </a:lnSpc>
              <a:spcBef>
                <a:spcPct val="20000"/>
              </a:spcBef>
              <a:buFontTx/>
              <a:buChar char="•"/>
            </a:pPr>
            <a:endParaRPr lang="es-ES" altLang="es-ES" sz="1800" dirty="0">
              <a:latin typeface="Arial" panose="020B0604020202020204" pitchFamily="34" charset="0"/>
              <a:cs typeface="Arial" panose="020B0604020202020204" pitchFamily="34" charset="0"/>
            </a:endParaRPr>
          </a:p>
        </p:txBody>
      </p:sp>
      <p:pic>
        <p:nvPicPr>
          <p:cNvPr id="10247" name="Imagen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75017" y="519375"/>
            <a:ext cx="2973387"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a:blip r:embed="rId5"/>
          <a:stretch>
            <a:fillRect/>
          </a:stretch>
        </p:blipFill>
        <p:spPr>
          <a:xfrm>
            <a:off x="1524" y="0"/>
            <a:ext cx="950976" cy="9144000"/>
          </a:xfrm>
          <a:prstGeom prst="rect">
            <a:avLst/>
          </a:prstGeom>
        </p:spPr>
      </p:pic>
      <p:pic>
        <p:nvPicPr>
          <p:cNvPr id="12" name="Imagen 11">
            <a:extLst>
              <a:ext uri="{FF2B5EF4-FFF2-40B4-BE49-F238E27FC236}">
                <a16:creationId xmlns:a16="http://schemas.microsoft.com/office/drawing/2014/main" xmlns="" id="{618AB482-D25A-4218-B90A-1E24C083B86A}"/>
              </a:ext>
            </a:extLst>
          </p:cNvPr>
          <p:cNvPicPr>
            <a:picLocks noChangeAspect="1"/>
          </p:cNvPicPr>
          <p:nvPr/>
        </p:nvPicPr>
        <p:blipFill>
          <a:blip r:embed="rId6"/>
          <a:stretch>
            <a:fillRect/>
          </a:stretch>
        </p:blipFill>
        <p:spPr>
          <a:xfrm>
            <a:off x="8596540" y="4572000"/>
            <a:ext cx="3651949" cy="4199740"/>
          </a:xfrm>
          <a:prstGeom prst="rect">
            <a:avLst/>
          </a:prstGeom>
        </p:spPr>
      </p:pic>
      <p:pic>
        <p:nvPicPr>
          <p:cNvPr id="13" name="Picture 6" descr="LOGO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21248" y="0"/>
            <a:ext cx="1270752" cy="565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2753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Imagen 4"/>
          <p:cNvPicPr>
            <a:picLocks noChangeAspect="1"/>
          </p:cNvPicPr>
          <p:nvPr/>
        </p:nvPicPr>
        <p:blipFill>
          <a:blip r:embed="rId3">
            <a:extLst>
              <a:ext uri="{28A0092B-C50C-407E-A947-70E740481C1C}">
                <a14:useLocalDpi xmlns:a14="http://schemas.microsoft.com/office/drawing/2010/main" val="0"/>
              </a:ext>
            </a:extLst>
          </a:blip>
          <a:srcRect l="6680" t="18776" r="5917" b="7076"/>
          <a:stretch>
            <a:fillRect/>
          </a:stretch>
        </p:blipFill>
        <p:spPr bwMode="auto">
          <a:xfrm>
            <a:off x="1365250" y="342900"/>
            <a:ext cx="5035550" cy="341788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268" name="Imagen 5"/>
          <p:cNvPicPr>
            <a:picLocks noChangeAspect="1"/>
          </p:cNvPicPr>
          <p:nvPr/>
        </p:nvPicPr>
        <p:blipFill>
          <a:blip r:embed="rId4">
            <a:extLst>
              <a:ext uri="{28A0092B-C50C-407E-A947-70E740481C1C}">
                <a14:useLocalDpi xmlns:a14="http://schemas.microsoft.com/office/drawing/2010/main" val="0"/>
              </a:ext>
            </a:extLst>
          </a:blip>
          <a:srcRect l="7008" t="18094" r="6244" b="6667"/>
          <a:stretch>
            <a:fillRect/>
          </a:stretch>
        </p:blipFill>
        <p:spPr bwMode="auto">
          <a:xfrm rot="665336">
            <a:off x="1773238" y="2443163"/>
            <a:ext cx="4894262" cy="339725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269" name="Imagen 6"/>
          <p:cNvPicPr>
            <a:picLocks noChangeAspect="1"/>
          </p:cNvPicPr>
          <p:nvPr/>
        </p:nvPicPr>
        <p:blipFill>
          <a:blip r:embed="rId5">
            <a:extLst>
              <a:ext uri="{28A0092B-C50C-407E-A947-70E740481C1C}">
                <a14:useLocalDpi xmlns:a14="http://schemas.microsoft.com/office/drawing/2010/main" val="0"/>
              </a:ext>
            </a:extLst>
          </a:blip>
          <a:srcRect l="6686" t="17838" r="6348" b="8012"/>
          <a:stretch>
            <a:fillRect/>
          </a:stretch>
        </p:blipFill>
        <p:spPr bwMode="auto">
          <a:xfrm rot="2654682">
            <a:off x="1336675" y="4335463"/>
            <a:ext cx="4849813" cy="3306762"/>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271" name="Imagen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32588" y="896938"/>
            <a:ext cx="5065712"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Imagen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92250" y="5978525"/>
            <a:ext cx="7497763"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a:blip r:embed="rId8"/>
          <a:stretch>
            <a:fillRect/>
          </a:stretch>
        </p:blipFill>
        <p:spPr>
          <a:xfrm>
            <a:off x="-8651" y="0"/>
            <a:ext cx="950976" cy="9144000"/>
          </a:xfrm>
          <a:prstGeom prst="rect">
            <a:avLst/>
          </a:prstGeom>
        </p:spPr>
      </p:pic>
      <p:pic>
        <p:nvPicPr>
          <p:cNvPr id="3" name="Imagen 2"/>
          <p:cNvPicPr>
            <a:picLocks noChangeAspect="1"/>
          </p:cNvPicPr>
          <p:nvPr/>
        </p:nvPicPr>
        <p:blipFill rotWithShape="1">
          <a:blip r:embed="rId9"/>
          <a:srcRect l="52085" t="12500" r="4791" b="5338"/>
          <a:stretch/>
        </p:blipFill>
        <p:spPr>
          <a:xfrm rot="824927">
            <a:off x="8912242" y="4560089"/>
            <a:ext cx="2810917" cy="4284273"/>
          </a:xfrm>
          <a:prstGeom prst="rect">
            <a:avLst/>
          </a:prstGeom>
        </p:spPr>
      </p:pic>
      <p:pic>
        <p:nvPicPr>
          <p:cNvPr id="13" name="Picture 6" descr="LOGO ::"/>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921248" y="0"/>
            <a:ext cx="1270752" cy="565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6546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8"/>
          <p:cNvSpPr>
            <a:spLocks noChangeArrowheads="1"/>
          </p:cNvSpPr>
          <p:nvPr/>
        </p:nvSpPr>
        <p:spPr bwMode="auto">
          <a:xfrm>
            <a:off x="457200" y="27622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1338"/>
              </a:spcBef>
              <a:buFont typeface="Arial" panose="020B0604020202020204" pitchFamily="34" charset="0"/>
              <a:buChar char="•"/>
              <a:defRPr sz="3700">
                <a:solidFill>
                  <a:schemeClr val="tx1"/>
                </a:solidFill>
                <a:latin typeface="Calibri" panose="020F0502020204030204" pitchFamily="34" charset="0"/>
              </a:defRPr>
            </a:lvl1pPr>
            <a:lvl2pPr marL="742950" indent="-285750">
              <a:lnSpc>
                <a:spcPct val="90000"/>
              </a:lnSpc>
              <a:spcBef>
                <a:spcPts val="663"/>
              </a:spcBef>
              <a:buFont typeface="Arial" panose="020B0604020202020204" pitchFamily="34" charset="0"/>
              <a:buChar char="•"/>
              <a:defRPr sz="3200">
                <a:solidFill>
                  <a:schemeClr val="tx1"/>
                </a:solidFill>
                <a:latin typeface="Calibri" panose="020F0502020204030204" pitchFamily="34" charset="0"/>
              </a:defRPr>
            </a:lvl2pPr>
            <a:lvl3pPr marL="1143000" indent="-228600">
              <a:lnSpc>
                <a:spcPct val="90000"/>
              </a:lnSpc>
              <a:spcBef>
                <a:spcPts val="663"/>
              </a:spcBef>
              <a:buFont typeface="Arial" panose="020B0604020202020204" pitchFamily="34" charset="0"/>
              <a:buChar char="•"/>
              <a:defRPr sz="2600">
                <a:solidFill>
                  <a:schemeClr val="tx1"/>
                </a:solidFill>
                <a:latin typeface="Calibri" panose="020F0502020204030204" pitchFamily="34" charset="0"/>
              </a:defRPr>
            </a:lvl3pPr>
            <a:lvl4pPr marL="1600200" indent="-228600">
              <a:lnSpc>
                <a:spcPct val="90000"/>
              </a:lnSpc>
              <a:spcBef>
                <a:spcPts val="663"/>
              </a:spcBef>
              <a:buFont typeface="Arial" panose="020B0604020202020204" pitchFamily="34" charset="0"/>
              <a:buChar char="•"/>
              <a:defRPr sz="2400">
                <a:solidFill>
                  <a:schemeClr val="tx1"/>
                </a:solidFill>
                <a:latin typeface="Calibri" panose="020F0502020204030204" pitchFamily="34" charset="0"/>
              </a:defRPr>
            </a:lvl4pPr>
            <a:lvl5pPr marL="2057400" indent="-228600">
              <a:lnSpc>
                <a:spcPct val="90000"/>
              </a:lnSpc>
              <a:spcBef>
                <a:spcPts val="663"/>
              </a:spcBef>
              <a:buFont typeface="Arial" panose="020B0604020202020204" pitchFamily="34" charset="0"/>
              <a:buChar char="•"/>
              <a:defRPr sz="2400">
                <a:solidFill>
                  <a:schemeClr val="tx1"/>
                </a:solidFill>
                <a:latin typeface="Calibri" panose="020F0502020204030204" pitchFamily="34" charset="0"/>
              </a:defRPr>
            </a:lvl5pPr>
            <a:lvl6pPr marL="2514600" indent="-228600" defTabSz="457200" eaLnBrk="0" fontAlgn="base" hangingPunct="0">
              <a:lnSpc>
                <a:spcPct val="90000"/>
              </a:lnSpc>
              <a:spcBef>
                <a:spcPts val="663"/>
              </a:spcBef>
              <a:spcAft>
                <a:spcPct val="0"/>
              </a:spcAft>
              <a:buFont typeface="Arial" panose="020B0604020202020204" pitchFamily="34" charset="0"/>
              <a:buChar char="•"/>
              <a:defRPr sz="2400">
                <a:solidFill>
                  <a:schemeClr val="tx1"/>
                </a:solidFill>
                <a:latin typeface="Calibri" panose="020F0502020204030204" pitchFamily="34" charset="0"/>
              </a:defRPr>
            </a:lvl6pPr>
            <a:lvl7pPr marL="2971800" indent="-228600" defTabSz="457200" eaLnBrk="0" fontAlgn="base" hangingPunct="0">
              <a:lnSpc>
                <a:spcPct val="90000"/>
              </a:lnSpc>
              <a:spcBef>
                <a:spcPts val="663"/>
              </a:spcBef>
              <a:spcAft>
                <a:spcPct val="0"/>
              </a:spcAft>
              <a:buFont typeface="Arial" panose="020B0604020202020204" pitchFamily="34" charset="0"/>
              <a:buChar char="•"/>
              <a:defRPr sz="2400">
                <a:solidFill>
                  <a:schemeClr val="tx1"/>
                </a:solidFill>
                <a:latin typeface="Calibri" panose="020F0502020204030204" pitchFamily="34" charset="0"/>
              </a:defRPr>
            </a:lvl7pPr>
            <a:lvl8pPr marL="3429000" indent="-228600" defTabSz="457200" eaLnBrk="0" fontAlgn="base" hangingPunct="0">
              <a:lnSpc>
                <a:spcPct val="90000"/>
              </a:lnSpc>
              <a:spcBef>
                <a:spcPts val="663"/>
              </a:spcBef>
              <a:spcAft>
                <a:spcPct val="0"/>
              </a:spcAft>
              <a:buFont typeface="Arial" panose="020B0604020202020204" pitchFamily="34" charset="0"/>
              <a:buChar char="•"/>
              <a:defRPr sz="2400">
                <a:solidFill>
                  <a:schemeClr val="tx1"/>
                </a:solidFill>
                <a:latin typeface="Calibri" panose="020F0502020204030204" pitchFamily="34" charset="0"/>
              </a:defRPr>
            </a:lvl8pPr>
            <a:lvl9pPr marL="3886200" indent="-228600" defTabSz="457200" eaLnBrk="0" fontAlgn="base" hangingPunct="0">
              <a:lnSpc>
                <a:spcPct val="90000"/>
              </a:lnSpc>
              <a:spcBef>
                <a:spcPts val="663"/>
              </a:spcBef>
              <a:spcAft>
                <a:spcPct val="0"/>
              </a:spcAft>
              <a:buFont typeface="Arial" panose="020B0604020202020204" pitchFamily="34" charset="0"/>
              <a:buChar char="•"/>
              <a:defRPr sz="2400">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2000" b="1">
                <a:solidFill>
                  <a:srgbClr val="339933"/>
                </a:solidFill>
                <a:latin typeface="Arial" panose="020B0604020202020204" pitchFamily="34" charset="0"/>
                <a:cs typeface="Arial" panose="020B0604020202020204" pitchFamily="34" charset="0"/>
              </a:rPr>
              <a:t>Estado de la Base de Datos Fenológica en 2012</a:t>
            </a:r>
            <a:r>
              <a:rPr lang="es-ES" altLang="es-ES" sz="3600">
                <a:solidFill>
                  <a:schemeClr val="tx2"/>
                </a:solidFill>
                <a:latin typeface="Arial" panose="020B0604020202020204" pitchFamily="34" charset="0"/>
                <a:cs typeface="Arial" panose="020B0604020202020204" pitchFamily="34" charset="0"/>
              </a:rPr>
              <a:t> </a:t>
            </a:r>
          </a:p>
        </p:txBody>
      </p:sp>
      <p:sp>
        <p:nvSpPr>
          <p:cNvPr id="13316" name="Rectangle 9"/>
          <p:cNvSpPr>
            <a:spLocks noChangeArrowheads="1"/>
          </p:cNvSpPr>
          <p:nvPr/>
        </p:nvSpPr>
        <p:spPr bwMode="auto">
          <a:xfrm>
            <a:off x="1042988" y="1700213"/>
            <a:ext cx="4022725" cy="458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nSpc>
                <a:spcPct val="90000"/>
              </a:lnSpc>
              <a:spcBef>
                <a:spcPts val="1338"/>
              </a:spcBef>
              <a:buFont typeface="Arial" panose="020B0604020202020204" pitchFamily="34" charset="0"/>
              <a:buChar char="•"/>
              <a:defRPr sz="3700">
                <a:solidFill>
                  <a:schemeClr val="tx1"/>
                </a:solidFill>
                <a:latin typeface="Calibri" panose="020F0502020204030204" pitchFamily="34" charset="0"/>
              </a:defRPr>
            </a:lvl1pPr>
            <a:lvl2pPr marL="742950" indent="-285750">
              <a:lnSpc>
                <a:spcPct val="90000"/>
              </a:lnSpc>
              <a:spcBef>
                <a:spcPts val="663"/>
              </a:spcBef>
              <a:buFont typeface="Arial" panose="020B0604020202020204" pitchFamily="34" charset="0"/>
              <a:buChar char="•"/>
              <a:defRPr sz="3200">
                <a:solidFill>
                  <a:schemeClr val="tx1"/>
                </a:solidFill>
                <a:latin typeface="Calibri" panose="020F0502020204030204" pitchFamily="34" charset="0"/>
              </a:defRPr>
            </a:lvl2pPr>
            <a:lvl3pPr marL="1143000" indent="-228600">
              <a:lnSpc>
                <a:spcPct val="90000"/>
              </a:lnSpc>
              <a:spcBef>
                <a:spcPts val="663"/>
              </a:spcBef>
              <a:buFont typeface="Arial" panose="020B0604020202020204" pitchFamily="34" charset="0"/>
              <a:buChar char="•"/>
              <a:defRPr sz="2600">
                <a:solidFill>
                  <a:schemeClr val="tx1"/>
                </a:solidFill>
                <a:latin typeface="Calibri" panose="020F0502020204030204" pitchFamily="34" charset="0"/>
              </a:defRPr>
            </a:lvl3pPr>
            <a:lvl4pPr marL="1600200" indent="-228600">
              <a:lnSpc>
                <a:spcPct val="90000"/>
              </a:lnSpc>
              <a:spcBef>
                <a:spcPts val="663"/>
              </a:spcBef>
              <a:buFont typeface="Arial" panose="020B0604020202020204" pitchFamily="34" charset="0"/>
              <a:buChar char="•"/>
              <a:defRPr sz="2400">
                <a:solidFill>
                  <a:schemeClr val="tx1"/>
                </a:solidFill>
                <a:latin typeface="Calibri" panose="020F0502020204030204" pitchFamily="34" charset="0"/>
              </a:defRPr>
            </a:lvl4pPr>
            <a:lvl5pPr marL="2057400" indent="-228600">
              <a:lnSpc>
                <a:spcPct val="90000"/>
              </a:lnSpc>
              <a:spcBef>
                <a:spcPts val="663"/>
              </a:spcBef>
              <a:buFont typeface="Arial" panose="020B0604020202020204" pitchFamily="34" charset="0"/>
              <a:buChar char="•"/>
              <a:defRPr sz="2400">
                <a:solidFill>
                  <a:schemeClr val="tx1"/>
                </a:solidFill>
                <a:latin typeface="Calibri" panose="020F0502020204030204" pitchFamily="34" charset="0"/>
              </a:defRPr>
            </a:lvl5pPr>
            <a:lvl6pPr marL="2514600" indent="-228600" defTabSz="457200" eaLnBrk="0" fontAlgn="base" hangingPunct="0">
              <a:lnSpc>
                <a:spcPct val="90000"/>
              </a:lnSpc>
              <a:spcBef>
                <a:spcPts val="663"/>
              </a:spcBef>
              <a:spcAft>
                <a:spcPct val="0"/>
              </a:spcAft>
              <a:buFont typeface="Arial" panose="020B0604020202020204" pitchFamily="34" charset="0"/>
              <a:buChar char="•"/>
              <a:defRPr sz="2400">
                <a:solidFill>
                  <a:schemeClr val="tx1"/>
                </a:solidFill>
                <a:latin typeface="Calibri" panose="020F0502020204030204" pitchFamily="34" charset="0"/>
              </a:defRPr>
            </a:lvl6pPr>
            <a:lvl7pPr marL="2971800" indent="-228600" defTabSz="457200" eaLnBrk="0" fontAlgn="base" hangingPunct="0">
              <a:lnSpc>
                <a:spcPct val="90000"/>
              </a:lnSpc>
              <a:spcBef>
                <a:spcPts val="663"/>
              </a:spcBef>
              <a:spcAft>
                <a:spcPct val="0"/>
              </a:spcAft>
              <a:buFont typeface="Arial" panose="020B0604020202020204" pitchFamily="34" charset="0"/>
              <a:buChar char="•"/>
              <a:defRPr sz="2400">
                <a:solidFill>
                  <a:schemeClr val="tx1"/>
                </a:solidFill>
                <a:latin typeface="Calibri" panose="020F0502020204030204" pitchFamily="34" charset="0"/>
              </a:defRPr>
            </a:lvl7pPr>
            <a:lvl8pPr marL="3429000" indent="-228600" defTabSz="457200" eaLnBrk="0" fontAlgn="base" hangingPunct="0">
              <a:lnSpc>
                <a:spcPct val="90000"/>
              </a:lnSpc>
              <a:spcBef>
                <a:spcPts val="663"/>
              </a:spcBef>
              <a:spcAft>
                <a:spcPct val="0"/>
              </a:spcAft>
              <a:buFont typeface="Arial" panose="020B0604020202020204" pitchFamily="34" charset="0"/>
              <a:buChar char="•"/>
              <a:defRPr sz="2400">
                <a:solidFill>
                  <a:schemeClr val="tx1"/>
                </a:solidFill>
                <a:latin typeface="Calibri" panose="020F0502020204030204" pitchFamily="34" charset="0"/>
              </a:defRPr>
            </a:lvl8pPr>
            <a:lvl9pPr marL="3886200" indent="-228600" defTabSz="457200" eaLnBrk="0" fontAlgn="base" hangingPunct="0">
              <a:lnSpc>
                <a:spcPct val="90000"/>
              </a:lnSpc>
              <a:spcBef>
                <a:spcPts val="663"/>
              </a:spcBef>
              <a:spcAft>
                <a:spcPct val="0"/>
              </a:spcAft>
              <a:buFont typeface="Arial" panose="020B0604020202020204" pitchFamily="34" charset="0"/>
              <a:buChar char="•"/>
              <a:defRPr sz="2400">
                <a:solidFill>
                  <a:schemeClr val="tx1"/>
                </a:solidFill>
                <a:latin typeface="Calibri" panose="020F0502020204030204" pitchFamily="34" charset="0"/>
              </a:defRPr>
            </a:lvl9pPr>
          </a:lstStyle>
          <a:p>
            <a:pPr eaLnBrk="1" hangingPunct="1">
              <a:lnSpc>
                <a:spcPct val="80000"/>
              </a:lnSpc>
              <a:spcBef>
                <a:spcPct val="20000"/>
              </a:spcBef>
              <a:buFontTx/>
              <a:buNone/>
            </a:pPr>
            <a:r>
              <a:rPr lang="es-ES" altLang="es-ES" sz="1600" b="1" u="sng">
                <a:solidFill>
                  <a:srgbClr val="663300"/>
                </a:solidFill>
                <a:latin typeface="Arial" panose="020B0604020202020204" pitchFamily="34" charset="0"/>
                <a:cs typeface="Arial" panose="020B0604020202020204" pitchFamily="34" charset="0"/>
              </a:rPr>
              <a:t>VENTAJAS:</a:t>
            </a:r>
          </a:p>
          <a:p>
            <a:pPr eaLnBrk="1" hangingPunct="1">
              <a:lnSpc>
                <a:spcPct val="80000"/>
              </a:lnSpc>
              <a:spcBef>
                <a:spcPct val="20000"/>
              </a:spcBef>
              <a:buFontTx/>
              <a:buNone/>
            </a:pPr>
            <a:endParaRPr lang="es-ES" altLang="es-ES" sz="1600">
              <a:latin typeface="Arial" panose="020B0604020202020204" pitchFamily="34" charset="0"/>
              <a:cs typeface="Arial" panose="020B0604020202020204" pitchFamily="34" charset="0"/>
            </a:endParaRPr>
          </a:p>
          <a:p>
            <a:pPr algn="just" eaLnBrk="1" hangingPunct="1">
              <a:lnSpc>
                <a:spcPct val="80000"/>
              </a:lnSpc>
              <a:spcBef>
                <a:spcPct val="20000"/>
              </a:spcBef>
              <a:buFontTx/>
              <a:buChar char="•"/>
            </a:pPr>
            <a:r>
              <a:rPr lang="es-ES" altLang="es-ES" sz="1600">
                <a:latin typeface="Arial" panose="020B0604020202020204" pitchFamily="34" charset="0"/>
                <a:cs typeface="Arial" panose="020B0604020202020204" pitchFamily="34" charset="0"/>
              </a:rPr>
              <a:t>Se disponía de registros de información fenológica en algunas estaciones desde  1943.</a:t>
            </a:r>
          </a:p>
          <a:p>
            <a:pPr algn="just" eaLnBrk="1" hangingPunct="1">
              <a:lnSpc>
                <a:spcPct val="80000"/>
              </a:lnSpc>
              <a:spcBef>
                <a:spcPct val="20000"/>
              </a:spcBef>
              <a:buFontTx/>
              <a:buChar char="•"/>
            </a:pPr>
            <a:r>
              <a:rPr lang="es-ES" altLang="es-ES" sz="1600">
                <a:latin typeface="Arial" panose="020B0604020202020204" pitchFamily="34" charset="0"/>
                <a:cs typeface="Arial" panose="020B0604020202020204" pitchFamily="34" charset="0"/>
              </a:rPr>
              <a:t>Se había mantenido hasta la fecha la recopilación de datos fenológicos por parte de AEMET en todo el territorio.</a:t>
            </a:r>
          </a:p>
          <a:p>
            <a:pPr algn="just" eaLnBrk="1" hangingPunct="1">
              <a:lnSpc>
                <a:spcPct val="80000"/>
              </a:lnSpc>
              <a:spcBef>
                <a:spcPct val="20000"/>
              </a:spcBef>
              <a:buFontTx/>
              <a:buChar char="•"/>
            </a:pPr>
            <a:r>
              <a:rPr lang="es-ES" altLang="es-ES" sz="1600">
                <a:latin typeface="Arial" panose="020B0604020202020204" pitchFamily="34" charset="0"/>
                <a:cs typeface="Arial" panose="020B0604020202020204" pitchFamily="34" charset="0"/>
              </a:rPr>
              <a:t>Se disponía de la normas para el cifrado publicadas en 1989 (Serie C nº 43). </a:t>
            </a:r>
          </a:p>
          <a:p>
            <a:pPr algn="just" eaLnBrk="1" hangingPunct="1">
              <a:lnSpc>
                <a:spcPct val="80000"/>
              </a:lnSpc>
              <a:spcBef>
                <a:spcPct val="20000"/>
              </a:spcBef>
              <a:buFontTx/>
              <a:buChar char="•"/>
            </a:pPr>
            <a:r>
              <a:rPr lang="es-ES" altLang="es-ES" sz="1600">
                <a:latin typeface="Arial" panose="020B0604020202020204" pitchFamily="34" charset="0"/>
                <a:cs typeface="Arial" panose="020B0604020202020204" pitchFamily="34" charset="0"/>
              </a:rPr>
              <a:t>Existían algunas publicaciones propias con información de algunas especies a observar.</a:t>
            </a:r>
          </a:p>
          <a:p>
            <a:pPr algn="just" eaLnBrk="1" hangingPunct="1">
              <a:lnSpc>
                <a:spcPct val="80000"/>
              </a:lnSpc>
              <a:spcBef>
                <a:spcPct val="20000"/>
              </a:spcBef>
              <a:buFontTx/>
              <a:buChar char="•"/>
            </a:pPr>
            <a:r>
              <a:rPr lang="es-ES" altLang="es-ES" sz="1600">
                <a:latin typeface="Arial" panose="020B0604020202020204" pitchFamily="34" charset="0"/>
                <a:cs typeface="Arial" panose="020B0604020202020204" pitchFamily="34" charset="0"/>
              </a:rPr>
              <a:t>Se recibía información de aproximadamente unas 80 estaciones.</a:t>
            </a:r>
          </a:p>
          <a:p>
            <a:pPr algn="just" eaLnBrk="1" hangingPunct="1">
              <a:lnSpc>
                <a:spcPct val="80000"/>
              </a:lnSpc>
              <a:spcBef>
                <a:spcPct val="20000"/>
              </a:spcBef>
              <a:buFontTx/>
              <a:buChar char="•"/>
            </a:pPr>
            <a:r>
              <a:rPr lang="es-ES" altLang="es-ES" sz="1600">
                <a:latin typeface="Arial" panose="020B0604020202020204" pitchFamily="34" charset="0"/>
                <a:cs typeface="Arial" panose="020B0604020202020204" pitchFamily="34" charset="0"/>
              </a:rPr>
              <a:t>Se participó en la Acción COST 725 </a:t>
            </a:r>
            <a:r>
              <a:rPr lang="es-ES" altLang="es-ES" sz="1600" b="1">
                <a:latin typeface="Arial" panose="020B0604020202020204" pitchFamily="34" charset="0"/>
                <a:cs typeface="Arial" panose="020B0604020202020204" pitchFamily="34" charset="0"/>
              </a:rPr>
              <a:t>“Establecer una plataforma Europea de datos para aplicaciones climatológicas”.</a:t>
            </a:r>
          </a:p>
          <a:p>
            <a:pPr algn="just" eaLnBrk="1" hangingPunct="1">
              <a:lnSpc>
                <a:spcPct val="80000"/>
              </a:lnSpc>
              <a:spcBef>
                <a:spcPct val="20000"/>
              </a:spcBef>
              <a:buFontTx/>
              <a:buNone/>
            </a:pPr>
            <a:endParaRPr lang="es-ES" altLang="es-ES" sz="1600" u="sng">
              <a:latin typeface="Arial" panose="020B0604020202020204" pitchFamily="34" charset="0"/>
              <a:cs typeface="Arial" panose="020B0604020202020204" pitchFamily="34" charset="0"/>
            </a:endParaRPr>
          </a:p>
        </p:txBody>
      </p:sp>
      <p:sp>
        <p:nvSpPr>
          <p:cNvPr id="13317" name="CuadroTexto 1"/>
          <p:cNvSpPr txBox="1">
            <a:spLocks noChangeArrowheads="1"/>
          </p:cNvSpPr>
          <p:nvPr/>
        </p:nvSpPr>
        <p:spPr bwMode="auto">
          <a:xfrm>
            <a:off x="2232025" y="6491288"/>
            <a:ext cx="2293938"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80000"/>
              </a:lnSpc>
            </a:pPr>
            <a:r>
              <a:rPr lang="es-ES" altLang="es-ES" b="1" u="sng">
                <a:solidFill>
                  <a:srgbClr val="663300"/>
                </a:solidFill>
                <a:cs typeface="Arial" panose="020B0604020202020204" pitchFamily="34" charset="0"/>
              </a:rPr>
              <a:t>INCONVENIENTES:</a:t>
            </a:r>
          </a:p>
          <a:p>
            <a:pPr eaLnBrk="1" hangingPunct="1">
              <a:lnSpc>
                <a:spcPct val="80000"/>
              </a:lnSpc>
            </a:pPr>
            <a:endParaRPr lang="es-ES" altLang="es-ES" b="1" u="sng">
              <a:solidFill>
                <a:srgbClr val="663300"/>
              </a:solidFill>
              <a:cs typeface="Arial" panose="020B0604020202020204" pitchFamily="34" charset="0"/>
            </a:endParaRPr>
          </a:p>
          <a:p>
            <a:pPr eaLnBrk="1" hangingPunct="1">
              <a:lnSpc>
                <a:spcPct val="80000"/>
              </a:lnSpc>
            </a:pPr>
            <a:r>
              <a:rPr lang="es-ES" altLang="es-ES">
                <a:cs typeface="Arial" panose="020B0604020202020204" pitchFamily="34" charset="0"/>
              </a:rPr>
              <a:t>Todo lo derivado de la necesidad de utilizar un cifrado con una clave estándar y una transmisión y registro de datos digital en una base robusta</a:t>
            </a:r>
          </a:p>
        </p:txBody>
      </p:sp>
      <p:sp>
        <p:nvSpPr>
          <p:cNvPr id="13318" name="CuadroTexto 1"/>
          <p:cNvSpPr txBox="1">
            <a:spLocks noChangeArrowheads="1"/>
          </p:cNvSpPr>
          <p:nvPr/>
        </p:nvSpPr>
        <p:spPr bwMode="auto">
          <a:xfrm>
            <a:off x="5668963" y="7370763"/>
            <a:ext cx="301783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338"/>
              </a:spcBef>
              <a:buFont typeface="Arial" panose="020B0604020202020204" pitchFamily="34" charset="0"/>
              <a:buChar char="•"/>
              <a:defRPr sz="3700">
                <a:solidFill>
                  <a:schemeClr val="tx1"/>
                </a:solidFill>
                <a:latin typeface="Calibri" panose="020F0502020204030204" pitchFamily="34" charset="0"/>
              </a:defRPr>
            </a:lvl1pPr>
            <a:lvl2pPr marL="742950" indent="-285750">
              <a:lnSpc>
                <a:spcPct val="90000"/>
              </a:lnSpc>
              <a:spcBef>
                <a:spcPts val="663"/>
              </a:spcBef>
              <a:buFont typeface="Arial" panose="020B0604020202020204" pitchFamily="34" charset="0"/>
              <a:buChar char="•"/>
              <a:defRPr sz="3200">
                <a:solidFill>
                  <a:schemeClr val="tx1"/>
                </a:solidFill>
                <a:latin typeface="Calibri" panose="020F0502020204030204" pitchFamily="34" charset="0"/>
              </a:defRPr>
            </a:lvl2pPr>
            <a:lvl3pPr marL="1143000" indent="-228600">
              <a:lnSpc>
                <a:spcPct val="90000"/>
              </a:lnSpc>
              <a:spcBef>
                <a:spcPts val="663"/>
              </a:spcBef>
              <a:buFont typeface="Arial" panose="020B0604020202020204" pitchFamily="34" charset="0"/>
              <a:buChar char="•"/>
              <a:defRPr sz="2600">
                <a:solidFill>
                  <a:schemeClr val="tx1"/>
                </a:solidFill>
                <a:latin typeface="Calibri" panose="020F0502020204030204" pitchFamily="34" charset="0"/>
              </a:defRPr>
            </a:lvl3pPr>
            <a:lvl4pPr marL="1600200" indent="-228600">
              <a:lnSpc>
                <a:spcPct val="90000"/>
              </a:lnSpc>
              <a:spcBef>
                <a:spcPts val="663"/>
              </a:spcBef>
              <a:buFont typeface="Arial" panose="020B0604020202020204" pitchFamily="34" charset="0"/>
              <a:buChar char="•"/>
              <a:defRPr sz="2400">
                <a:solidFill>
                  <a:schemeClr val="tx1"/>
                </a:solidFill>
                <a:latin typeface="Calibri" panose="020F0502020204030204" pitchFamily="34" charset="0"/>
              </a:defRPr>
            </a:lvl4pPr>
            <a:lvl5pPr marL="2057400" indent="-228600">
              <a:lnSpc>
                <a:spcPct val="90000"/>
              </a:lnSpc>
              <a:spcBef>
                <a:spcPts val="663"/>
              </a:spcBef>
              <a:buFont typeface="Arial" panose="020B0604020202020204" pitchFamily="34" charset="0"/>
              <a:buChar char="•"/>
              <a:defRPr sz="2400">
                <a:solidFill>
                  <a:schemeClr val="tx1"/>
                </a:solidFill>
                <a:latin typeface="Calibri" panose="020F0502020204030204" pitchFamily="34" charset="0"/>
              </a:defRPr>
            </a:lvl5pPr>
            <a:lvl6pPr marL="2514600" indent="-228600" defTabSz="457200" eaLnBrk="0" fontAlgn="base" hangingPunct="0">
              <a:lnSpc>
                <a:spcPct val="90000"/>
              </a:lnSpc>
              <a:spcBef>
                <a:spcPts val="663"/>
              </a:spcBef>
              <a:spcAft>
                <a:spcPct val="0"/>
              </a:spcAft>
              <a:buFont typeface="Arial" panose="020B0604020202020204" pitchFamily="34" charset="0"/>
              <a:buChar char="•"/>
              <a:defRPr sz="2400">
                <a:solidFill>
                  <a:schemeClr val="tx1"/>
                </a:solidFill>
                <a:latin typeface="Calibri" panose="020F0502020204030204" pitchFamily="34" charset="0"/>
              </a:defRPr>
            </a:lvl6pPr>
            <a:lvl7pPr marL="2971800" indent="-228600" defTabSz="457200" eaLnBrk="0" fontAlgn="base" hangingPunct="0">
              <a:lnSpc>
                <a:spcPct val="90000"/>
              </a:lnSpc>
              <a:spcBef>
                <a:spcPts val="663"/>
              </a:spcBef>
              <a:spcAft>
                <a:spcPct val="0"/>
              </a:spcAft>
              <a:buFont typeface="Arial" panose="020B0604020202020204" pitchFamily="34" charset="0"/>
              <a:buChar char="•"/>
              <a:defRPr sz="2400">
                <a:solidFill>
                  <a:schemeClr val="tx1"/>
                </a:solidFill>
                <a:latin typeface="Calibri" panose="020F0502020204030204" pitchFamily="34" charset="0"/>
              </a:defRPr>
            </a:lvl7pPr>
            <a:lvl8pPr marL="3429000" indent="-228600" defTabSz="457200" eaLnBrk="0" fontAlgn="base" hangingPunct="0">
              <a:lnSpc>
                <a:spcPct val="90000"/>
              </a:lnSpc>
              <a:spcBef>
                <a:spcPts val="663"/>
              </a:spcBef>
              <a:spcAft>
                <a:spcPct val="0"/>
              </a:spcAft>
              <a:buFont typeface="Arial" panose="020B0604020202020204" pitchFamily="34" charset="0"/>
              <a:buChar char="•"/>
              <a:defRPr sz="2400">
                <a:solidFill>
                  <a:schemeClr val="tx1"/>
                </a:solidFill>
                <a:latin typeface="Calibri" panose="020F0502020204030204" pitchFamily="34" charset="0"/>
              </a:defRPr>
            </a:lvl8pPr>
            <a:lvl9pPr marL="3886200" indent="-228600" defTabSz="457200" eaLnBrk="0" fontAlgn="base" hangingPunct="0">
              <a:lnSpc>
                <a:spcPct val="90000"/>
              </a:lnSpc>
              <a:spcBef>
                <a:spcPts val="663"/>
              </a:spcBef>
              <a:spcAft>
                <a:spcPct val="0"/>
              </a:spcAft>
              <a:buFont typeface="Arial" panose="020B0604020202020204" pitchFamily="34" charset="0"/>
              <a:buChar char="•"/>
              <a:defRPr sz="2400">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1400" i="1">
                <a:latin typeface="Arial" panose="020B0604020202020204" pitchFamily="34" charset="0"/>
              </a:rPr>
              <a:t>“Guidelines for Plant Phenological Observations”_</a:t>
            </a:r>
            <a:r>
              <a:rPr lang="es-ES_tradnl" altLang="es-ES" sz="1400">
                <a:latin typeface="Arial" panose="020B0604020202020204" pitchFamily="34" charset="0"/>
              </a:rPr>
              <a:t> </a:t>
            </a:r>
            <a:r>
              <a:rPr lang="es-ES_tradnl" altLang="es-ES" sz="1400" i="1">
                <a:latin typeface="Arial" panose="020B0604020202020204" pitchFamily="34" charset="0"/>
              </a:rPr>
              <a:t>WCDMP-Nº 70 _</a:t>
            </a:r>
            <a:r>
              <a:rPr lang="es-ES" altLang="es-ES" sz="1400" i="1">
                <a:latin typeface="Arial" panose="020B0604020202020204" pitchFamily="34" charset="0"/>
              </a:rPr>
              <a:t>WMO/TD Nº.1484_2009</a:t>
            </a:r>
          </a:p>
          <a:p>
            <a:pPr eaLnBrk="1" hangingPunct="1">
              <a:lnSpc>
                <a:spcPct val="100000"/>
              </a:lnSpc>
              <a:spcBef>
                <a:spcPct val="0"/>
              </a:spcBef>
              <a:buFontTx/>
              <a:buNone/>
            </a:pPr>
            <a:endParaRPr lang="es-ES" altLang="es-ES" sz="1400" i="1">
              <a:latin typeface="Arial" panose="020B0604020202020204" pitchFamily="34" charset="0"/>
            </a:endParaRPr>
          </a:p>
        </p:txBody>
      </p:sp>
      <p:sp>
        <p:nvSpPr>
          <p:cNvPr id="13319" name="Rectángulo 2"/>
          <p:cNvSpPr>
            <a:spLocks noChangeArrowheads="1"/>
          </p:cNvSpPr>
          <p:nvPr/>
        </p:nvSpPr>
        <p:spPr bwMode="auto">
          <a:xfrm>
            <a:off x="8686800" y="1535113"/>
            <a:ext cx="3287713"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ES" altLang="es-ES" sz="1400" i="1">
                <a:latin typeface="Arial" panose="020B0604020202020204" pitchFamily="34" charset="0"/>
              </a:rPr>
              <a:t>“Final Scientific Report of COST 725. Establishing a European dataplatform for climatological applications”_ Koch, E; Donelly,A; Lipa, W, Menzel, A; Nekováf, J_Luxembourg 2009 </a:t>
            </a:r>
          </a:p>
        </p:txBody>
      </p:sp>
      <p:pic>
        <p:nvPicPr>
          <p:cNvPr id="13320" name="Marcador de contenido 6"/>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53100" y="1428750"/>
            <a:ext cx="2900363"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04275" y="4135438"/>
            <a:ext cx="3052763"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a:extLst>
              <a:ext uri="{FF2B5EF4-FFF2-40B4-BE49-F238E27FC236}">
                <a16:creationId xmlns:lc="http://schemas.openxmlformats.org/drawingml/2006/lockedCanvas" xmlns="" xmlns:a16="http://schemas.microsoft.com/office/drawing/2014/main" id="{3C4F0146-06C7-4001-9D47-42A8E28288AA}"/>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28690" r="59433"/>
          <a:stretch/>
        </p:blipFill>
        <p:spPr>
          <a:xfrm>
            <a:off x="-4500" y="0"/>
            <a:ext cx="951976" cy="9144000"/>
          </a:xfrm>
          <a:prstGeom prst="rect">
            <a:avLst/>
          </a:prstGeom>
          <a:ln w="19050">
            <a:noFill/>
          </a:ln>
          <a:effectLst/>
        </p:spPr>
      </p:pic>
      <p:pic>
        <p:nvPicPr>
          <p:cNvPr id="15" name="Picture 6" descr="LOGO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21248" y="0"/>
            <a:ext cx="1270752" cy="565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9969"/>
      </p:ext>
    </p:extLst>
  </p:cSld>
  <p:clrMapOvr>
    <a:masterClrMapping/>
  </p:clrMapOvr>
  <p:timing>
    <p:tnLst>
      <p:par>
        <p:cTn id="1" dur="indefinite" restart="never" nodeType="tmRoot"/>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TM02900771[[fn=Segmento]]</Template>
  <TotalTime>4770</TotalTime>
  <Words>1684</Words>
  <Application>Microsoft Office PowerPoint</Application>
  <PresentationFormat>Personalizado</PresentationFormat>
  <Paragraphs>218</Paragraphs>
  <Slides>28</Slides>
  <Notes>4</Notes>
  <HiddenSlides>0</HiddenSlides>
  <MMClips>0</MMClips>
  <ScaleCrop>false</ScaleCrop>
  <HeadingPairs>
    <vt:vector size="6" baseType="variant">
      <vt:variant>
        <vt:lpstr>Fuentes usadas</vt:lpstr>
      </vt:variant>
      <vt:variant>
        <vt:i4>8</vt:i4>
      </vt:variant>
      <vt:variant>
        <vt:lpstr>Tema</vt:lpstr>
      </vt:variant>
      <vt:variant>
        <vt:i4>2</vt:i4>
      </vt:variant>
      <vt:variant>
        <vt:lpstr>Títulos de diapositiva</vt:lpstr>
      </vt:variant>
      <vt:variant>
        <vt:i4>28</vt:i4>
      </vt:variant>
    </vt:vector>
  </HeadingPairs>
  <TitlesOfParts>
    <vt:vector size="38" baseType="lpstr">
      <vt:lpstr>ＭＳ Ｐゴシック</vt:lpstr>
      <vt:lpstr>Arial</vt:lpstr>
      <vt:lpstr>Bookman Old Style</vt:lpstr>
      <vt:lpstr>Calibri</vt:lpstr>
      <vt:lpstr>Calibri Light</vt:lpstr>
      <vt:lpstr>Times New Roman</vt:lpstr>
      <vt:lpstr>Wingdings</vt:lpstr>
      <vt:lpstr>Wingdings 2</vt:lpstr>
      <vt:lpstr>HDOfficeLightV0</vt:lpstr>
      <vt:lpstr>Tema de Office</vt:lpstr>
      <vt:lpstr> Área II. Modelización, climatología y aplicaciones.        Productos del Servicio de Aplicaciones Agrícolas e Hidrológicas.  Balance Hídrico. Fenología.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Observaciones fenológicas de especies diana (Península y Baleares)</dc:title>
  <dc:creator>pupu</dc:creator>
  <cp:lastModifiedBy>Cuenta Microsoft</cp:lastModifiedBy>
  <cp:revision>82</cp:revision>
  <dcterms:created xsi:type="dcterms:W3CDTF">2018-08-14T22:10:02Z</dcterms:created>
  <dcterms:modified xsi:type="dcterms:W3CDTF">2023-10-17T21:31:43Z</dcterms:modified>
</cp:coreProperties>
</file>