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4" r:id="rId1"/>
  </p:sldMasterIdLst>
  <p:notesMasterIdLst>
    <p:notesMasterId r:id="rId51"/>
  </p:notesMasterIdLst>
  <p:sldIdLst>
    <p:sldId id="368" r:id="rId2"/>
    <p:sldId id="358" r:id="rId3"/>
    <p:sldId id="301" r:id="rId4"/>
    <p:sldId id="297" r:id="rId5"/>
    <p:sldId id="300" r:id="rId6"/>
    <p:sldId id="308" r:id="rId7"/>
    <p:sldId id="376" r:id="rId8"/>
    <p:sldId id="377" r:id="rId9"/>
    <p:sldId id="296" r:id="rId10"/>
    <p:sldId id="299" r:id="rId11"/>
    <p:sldId id="310" r:id="rId12"/>
    <p:sldId id="303" r:id="rId13"/>
    <p:sldId id="305" r:id="rId14"/>
    <p:sldId id="304" r:id="rId15"/>
    <p:sldId id="369" r:id="rId16"/>
    <p:sldId id="370" r:id="rId17"/>
    <p:sldId id="371" r:id="rId18"/>
    <p:sldId id="372" r:id="rId19"/>
    <p:sldId id="373" r:id="rId20"/>
    <p:sldId id="374" r:id="rId21"/>
    <p:sldId id="331" r:id="rId22"/>
    <p:sldId id="332" r:id="rId23"/>
    <p:sldId id="333" r:id="rId24"/>
    <p:sldId id="334" r:id="rId25"/>
    <p:sldId id="378" r:id="rId26"/>
    <p:sldId id="335" r:id="rId27"/>
    <p:sldId id="336" r:id="rId28"/>
    <p:sldId id="356" r:id="rId29"/>
    <p:sldId id="306" r:id="rId30"/>
    <p:sldId id="337" r:id="rId31"/>
    <p:sldId id="339" r:id="rId32"/>
    <p:sldId id="341" r:id="rId33"/>
    <p:sldId id="342" r:id="rId34"/>
    <p:sldId id="357" r:id="rId35"/>
    <p:sldId id="307" r:id="rId36"/>
    <p:sldId id="345" r:id="rId37"/>
    <p:sldId id="340" r:id="rId38"/>
    <p:sldId id="365" r:id="rId39"/>
    <p:sldId id="344" r:id="rId40"/>
    <p:sldId id="298" r:id="rId41"/>
    <p:sldId id="359" r:id="rId42"/>
    <p:sldId id="360" r:id="rId43"/>
    <p:sldId id="361" r:id="rId44"/>
    <p:sldId id="362" r:id="rId45"/>
    <p:sldId id="363" r:id="rId46"/>
    <p:sldId id="364" r:id="rId47"/>
    <p:sldId id="367" r:id="rId48"/>
    <p:sldId id="366" r:id="rId49"/>
    <p:sldId id="346" r:id="rId5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18" d="100"/>
          <a:sy n="118" d="100"/>
        </p:scale>
        <p:origin x="328"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297F9-8E20-43BB-AE15-04B3A5F78BAD}" type="datetimeFigureOut">
              <a:rPr lang="es-ES" smtClean="0"/>
              <a:t>17/10/2023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0E42D4-12F6-4F9A-A2FA-71E9338DE9DF}" type="slidenum">
              <a:rPr lang="es-ES" smtClean="0"/>
              <a:t>‹Nº›</a:t>
            </a:fld>
            <a:endParaRPr lang="es-ES"/>
          </a:p>
        </p:txBody>
      </p:sp>
    </p:spTree>
    <p:extLst>
      <p:ext uri="{BB962C8B-B14F-4D97-AF65-F5344CB8AC3E}">
        <p14:creationId xmlns:p14="http://schemas.microsoft.com/office/powerpoint/2010/main" val="2784849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10E42D4-12F6-4F9A-A2FA-71E9338DE9DF}" type="slidenum">
              <a:rPr lang="es-ES" smtClean="0"/>
              <a:t>10</a:t>
            </a:fld>
            <a:endParaRPr lang="es-ES"/>
          </a:p>
        </p:txBody>
      </p:sp>
    </p:spTree>
    <p:extLst>
      <p:ext uri="{BB962C8B-B14F-4D97-AF65-F5344CB8AC3E}">
        <p14:creationId xmlns:p14="http://schemas.microsoft.com/office/powerpoint/2010/main" val="3855501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F001023C-CE16-4E18-92EC-0CF2FF395E3B}" type="datetimeFigureOut">
              <a:rPr lang="es-ES" smtClean="0"/>
              <a:t>17/10/2023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F4DCD8E-613F-435A-B946-0A8F4F8C7749}" type="slidenum">
              <a:rPr lang="es-ES" smtClean="0"/>
              <a:t>‹Nº›</a:t>
            </a:fld>
            <a:endParaRPr lang="es-ES"/>
          </a:p>
        </p:txBody>
      </p:sp>
    </p:spTree>
    <p:extLst>
      <p:ext uri="{BB962C8B-B14F-4D97-AF65-F5344CB8AC3E}">
        <p14:creationId xmlns:p14="http://schemas.microsoft.com/office/powerpoint/2010/main" val="1267103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F001023C-CE16-4E18-92EC-0CF2FF395E3B}" type="datetimeFigureOut">
              <a:rPr lang="es-ES" smtClean="0"/>
              <a:t>17/10/2023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F4DCD8E-613F-435A-B946-0A8F4F8C7749}" type="slidenum">
              <a:rPr lang="es-ES" smtClean="0"/>
              <a:t>‹Nº›</a:t>
            </a:fld>
            <a:endParaRPr lang="es-ES"/>
          </a:p>
        </p:txBody>
      </p:sp>
    </p:spTree>
    <p:extLst>
      <p:ext uri="{BB962C8B-B14F-4D97-AF65-F5344CB8AC3E}">
        <p14:creationId xmlns:p14="http://schemas.microsoft.com/office/powerpoint/2010/main" val="1777255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F001023C-CE16-4E18-92EC-0CF2FF395E3B}" type="datetimeFigureOut">
              <a:rPr lang="es-ES" smtClean="0"/>
              <a:t>17/10/2023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F4DCD8E-613F-435A-B946-0A8F4F8C7749}" type="slidenum">
              <a:rPr lang="es-ES" smtClean="0"/>
              <a:t>‹Nº›</a:t>
            </a:fld>
            <a:endParaRPr lang="es-ES"/>
          </a:p>
        </p:txBody>
      </p:sp>
    </p:spTree>
    <p:extLst>
      <p:ext uri="{BB962C8B-B14F-4D97-AF65-F5344CB8AC3E}">
        <p14:creationId xmlns:p14="http://schemas.microsoft.com/office/powerpoint/2010/main" val="120042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pic>
        <p:nvPicPr>
          <p:cNvPr id="2" name="14 Imagen" descr="Logo pequeño.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47901" y="142876"/>
            <a:ext cx="151130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5 Imagen" descr="life peq.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8251" y="152401"/>
            <a:ext cx="878416"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19 Rectángulo"/>
          <p:cNvSpPr/>
          <p:nvPr/>
        </p:nvSpPr>
        <p:spPr>
          <a:xfrm>
            <a:off x="1087968" y="6015038"/>
            <a:ext cx="11089217" cy="214312"/>
          </a:xfrm>
          <a:prstGeom prst="rect">
            <a:avLst/>
          </a:prstGeom>
          <a:solidFill>
            <a:schemeClr val="accent3">
              <a:lumMod val="60000"/>
              <a:lumOff val="40000"/>
            </a:schemeClr>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es-ES" sz="1800"/>
          </a:p>
        </p:txBody>
      </p:sp>
      <p:pic>
        <p:nvPicPr>
          <p:cNvPr id="5" name="9 Imagen" descr="Hoja verde_p.gif"/>
          <p:cNvPicPr>
            <a:picLocks noChangeAspect="1" noChangeArrowheads="1"/>
          </p:cNvPicPr>
          <p:nvPr/>
        </p:nvPicPr>
        <p:blipFill>
          <a:blip r:embed="rId4" cstate="print">
            <a:lum contrast="-10000"/>
            <a:extLst>
              <a:ext uri="{28A0092B-C50C-407E-A947-70E740481C1C}">
                <a14:useLocalDpi xmlns:a14="http://schemas.microsoft.com/office/drawing/2010/main" val="0"/>
              </a:ext>
            </a:extLst>
          </a:blip>
          <a:srcRect b="32230"/>
          <a:stretch>
            <a:fillRect/>
          </a:stretch>
        </p:blipFill>
        <p:spPr bwMode="auto">
          <a:xfrm>
            <a:off x="11430001" y="6030913"/>
            <a:ext cx="742951"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21 Imagen" descr="parcelario_new2_rec.jpg"/>
          <p:cNvPicPr>
            <a:picLocks noChangeAspect="1"/>
          </p:cNvPicPr>
          <p:nvPr userDrawn="1"/>
        </p:nvPicPr>
        <p:blipFill>
          <a:blip r:embed="rId5" cstate="screen">
            <a:duotone>
              <a:schemeClr val="bg2">
                <a:shade val="45000"/>
                <a:satMod val="135000"/>
              </a:schemeClr>
              <a:prstClr val="white"/>
            </a:duotone>
          </a:blip>
          <a:srcRect/>
          <a:stretch>
            <a:fillRect/>
          </a:stretch>
        </p:blipFill>
        <p:spPr>
          <a:xfrm>
            <a:off x="-43" y="-24"/>
            <a:ext cx="1143008" cy="6858048"/>
          </a:xfrm>
          <a:prstGeom prst="rect">
            <a:avLst/>
          </a:prstGeom>
        </p:spPr>
      </p:pic>
      <p:sp>
        <p:nvSpPr>
          <p:cNvPr id="7" name="22 Rectángulo"/>
          <p:cNvSpPr/>
          <p:nvPr userDrawn="1"/>
        </p:nvSpPr>
        <p:spPr>
          <a:xfrm flipH="1">
            <a:off x="857251" y="0"/>
            <a:ext cx="285749" cy="6858000"/>
          </a:xfrm>
          <a:prstGeom prst="rect">
            <a:avLst/>
          </a:prstGeom>
          <a:solidFill>
            <a:schemeClr val="bg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sz="1800"/>
          </a:p>
        </p:txBody>
      </p:sp>
      <p:sp>
        <p:nvSpPr>
          <p:cNvPr id="8" name="24 Anillo"/>
          <p:cNvSpPr/>
          <p:nvPr userDrawn="1"/>
        </p:nvSpPr>
        <p:spPr>
          <a:xfrm>
            <a:off x="762000" y="5943600"/>
            <a:ext cx="476251" cy="357188"/>
          </a:xfrm>
          <a:prstGeom prst="donut">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sz="1800">
              <a:solidFill>
                <a:schemeClr val="tx1"/>
              </a:solidFill>
            </a:endParaRPr>
          </a:p>
        </p:txBody>
      </p:sp>
      <p:pic>
        <p:nvPicPr>
          <p:cNvPr id="9" name="19 Imagen" descr="INTIA-Logo.jpg"/>
          <p:cNvPicPr>
            <a:picLocks noChangeAspect="1"/>
          </p:cNvPicPr>
          <p:nvPr userDrawn="1"/>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9251" y="6375400"/>
            <a:ext cx="149648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20 Imagen" descr="aemet_doc.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42134" y="6424613"/>
            <a:ext cx="7493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22 Imagen" descr="LOGO MAS BADIA.jpg"/>
          <p:cNvPicPr>
            <a:picLocks noChangeAspect="1"/>
          </p:cNvPicPr>
          <p:nvPr userDrawn="1"/>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81118" y="6357939"/>
            <a:ext cx="1170516"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23 Imagen" descr="Logo NEIKER_doc.jpg"/>
          <p:cNvPicPr>
            <a:picLocks noChangeAspect="1"/>
          </p:cNvPicPr>
          <p:nvPr userDrawn="1"/>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5134" y="6370639"/>
            <a:ext cx="1047751"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24 Imagen" descr="Logo ITAP.jp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3331633" y="6418264"/>
            <a:ext cx="11430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25 Imagen" descr="logoDEF_ifapa_Pe.jp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5913967" y="6286501"/>
            <a:ext cx="3714751"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92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pic>
        <p:nvPicPr>
          <p:cNvPr id="2" name="14 Imagen" descr="Logo pequeño.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47901" y="142876"/>
            <a:ext cx="151130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5 Imagen" descr="life peq.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8251" y="152401"/>
            <a:ext cx="878416"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19 Rectángulo"/>
          <p:cNvSpPr/>
          <p:nvPr/>
        </p:nvSpPr>
        <p:spPr>
          <a:xfrm>
            <a:off x="1087968" y="6015038"/>
            <a:ext cx="11089217" cy="214312"/>
          </a:xfrm>
          <a:prstGeom prst="rect">
            <a:avLst/>
          </a:prstGeom>
          <a:solidFill>
            <a:schemeClr val="accent3">
              <a:lumMod val="60000"/>
              <a:lumOff val="40000"/>
            </a:schemeClr>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es-ES" sz="1800"/>
          </a:p>
        </p:txBody>
      </p:sp>
      <p:pic>
        <p:nvPicPr>
          <p:cNvPr id="5" name="9 Imagen" descr="Hoja verde_p.gif"/>
          <p:cNvPicPr>
            <a:picLocks noChangeAspect="1" noChangeArrowheads="1"/>
          </p:cNvPicPr>
          <p:nvPr/>
        </p:nvPicPr>
        <p:blipFill>
          <a:blip r:embed="rId4" cstate="print">
            <a:lum contrast="-10000"/>
            <a:extLst>
              <a:ext uri="{28A0092B-C50C-407E-A947-70E740481C1C}">
                <a14:useLocalDpi xmlns:a14="http://schemas.microsoft.com/office/drawing/2010/main" val="0"/>
              </a:ext>
            </a:extLst>
          </a:blip>
          <a:srcRect b="32230"/>
          <a:stretch>
            <a:fillRect/>
          </a:stretch>
        </p:blipFill>
        <p:spPr bwMode="auto">
          <a:xfrm>
            <a:off x="11430001" y="6030913"/>
            <a:ext cx="742951"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21 Imagen" descr="parcelario_new2_rec.jpg"/>
          <p:cNvPicPr>
            <a:picLocks noChangeAspect="1"/>
          </p:cNvPicPr>
          <p:nvPr userDrawn="1"/>
        </p:nvPicPr>
        <p:blipFill>
          <a:blip r:embed="rId5" cstate="screen">
            <a:duotone>
              <a:schemeClr val="bg2">
                <a:shade val="45000"/>
                <a:satMod val="135000"/>
              </a:schemeClr>
              <a:prstClr val="white"/>
            </a:duotone>
          </a:blip>
          <a:srcRect/>
          <a:stretch>
            <a:fillRect/>
          </a:stretch>
        </p:blipFill>
        <p:spPr>
          <a:xfrm>
            <a:off x="-43" y="-24"/>
            <a:ext cx="1143008" cy="6858048"/>
          </a:xfrm>
          <a:prstGeom prst="rect">
            <a:avLst/>
          </a:prstGeom>
        </p:spPr>
      </p:pic>
      <p:sp>
        <p:nvSpPr>
          <p:cNvPr id="7" name="22 Rectángulo"/>
          <p:cNvSpPr/>
          <p:nvPr userDrawn="1"/>
        </p:nvSpPr>
        <p:spPr>
          <a:xfrm flipH="1">
            <a:off x="857251" y="0"/>
            <a:ext cx="285749" cy="6858000"/>
          </a:xfrm>
          <a:prstGeom prst="rect">
            <a:avLst/>
          </a:prstGeom>
          <a:solidFill>
            <a:schemeClr val="bg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sz="1800"/>
          </a:p>
        </p:txBody>
      </p:sp>
      <p:sp>
        <p:nvSpPr>
          <p:cNvPr id="8" name="24 Anillo"/>
          <p:cNvSpPr/>
          <p:nvPr userDrawn="1"/>
        </p:nvSpPr>
        <p:spPr>
          <a:xfrm>
            <a:off x="762000" y="5943600"/>
            <a:ext cx="476251" cy="357188"/>
          </a:xfrm>
          <a:prstGeom prst="donut">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sz="1800">
              <a:solidFill>
                <a:schemeClr val="tx1"/>
              </a:solidFill>
            </a:endParaRPr>
          </a:p>
        </p:txBody>
      </p:sp>
      <p:pic>
        <p:nvPicPr>
          <p:cNvPr id="9" name="19 Imagen" descr="INTIA-Logo.jpg"/>
          <p:cNvPicPr>
            <a:picLocks noChangeAspect="1"/>
          </p:cNvPicPr>
          <p:nvPr userDrawn="1"/>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9251" y="6375400"/>
            <a:ext cx="149648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20 Imagen" descr="aemet_doc.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42134" y="6424613"/>
            <a:ext cx="7493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22 Imagen" descr="LOGO MAS BADIA.jpg"/>
          <p:cNvPicPr>
            <a:picLocks noChangeAspect="1"/>
          </p:cNvPicPr>
          <p:nvPr userDrawn="1"/>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81118" y="6357939"/>
            <a:ext cx="1170516"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23 Imagen" descr="Logo NEIKER_doc.jpg"/>
          <p:cNvPicPr>
            <a:picLocks noChangeAspect="1"/>
          </p:cNvPicPr>
          <p:nvPr userDrawn="1"/>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5134" y="6370639"/>
            <a:ext cx="1047751"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24 Imagen" descr="Logo ITAP.jp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3331633" y="6418264"/>
            <a:ext cx="11430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25 Imagen" descr="logoDEF_ifapa_Pe.jp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5913967" y="6286501"/>
            <a:ext cx="3714751"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645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ítulo y objetos">
    <p:spTree>
      <p:nvGrpSpPr>
        <p:cNvPr id="1" name=""/>
        <p:cNvGrpSpPr/>
        <p:nvPr/>
      </p:nvGrpSpPr>
      <p:grpSpPr>
        <a:xfrm>
          <a:off x="0" y="0"/>
          <a:ext cx="0" cy="0"/>
          <a:chOff x="0" y="0"/>
          <a:chExt cx="0" cy="0"/>
        </a:xfrm>
      </p:grpSpPr>
      <p:pic>
        <p:nvPicPr>
          <p:cNvPr id="2" name="14 Imagen" descr="Logo pequeño.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47901" y="142876"/>
            <a:ext cx="151130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5 Imagen" descr="life peq.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8251" y="152401"/>
            <a:ext cx="878416"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19 Rectángulo"/>
          <p:cNvSpPr/>
          <p:nvPr/>
        </p:nvSpPr>
        <p:spPr>
          <a:xfrm>
            <a:off x="1087968" y="6015038"/>
            <a:ext cx="11089217" cy="214312"/>
          </a:xfrm>
          <a:prstGeom prst="rect">
            <a:avLst/>
          </a:prstGeom>
          <a:solidFill>
            <a:schemeClr val="accent3">
              <a:lumMod val="60000"/>
              <a:lumOff val="40000"/>
            </a:schemeClr>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es-ES" sz="1800"/>
          </a:p>
        </p:txBody>
      </p:sp>
      <p:pic>
        <p:nvPicPr>
          <p:cNvPr id="5" name="9 Imagen" descr="Hoja verde_p.gif"/>
          <p:cNvPicPr>
            <a:picLocks noChangeAspect="1" noChangeArrowheads="1"/>
          </p:cNvPicPr>
          <p:nvPr/>
        </p:nvPicPr>
        <p:blipFill>
          <a:blip r:embed="rId4" cstate="print">
            <a:lum contrast="-10000"/>
            <a:extLst>
              <a:ext uri="{28A0092B-C50C-407E-A947-70E740481C1C}">
                <a14:useLocalDpi xmlns:a14="http://schemas.microsoft.com/office/drawing/2010/main" val="0"/>
              </a:ext>
            </a:extLst>
          </a:blip>
          <a:srcRect b="32230"/>
          <a:stretch>
            <a:fillRect/>
          </a:stretch>
        </p:blipFill>
        <p:spPr bwMode="auto">
          <a:xfrm>
            <a:off x="11430001" y="6030913"/>
            <a:ext cx="742951"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21 Imagen" descr="parcelario_new2_rec.jpg"/>
          <p:cNvPicPr>
            <a:picLocks noChangeAspect="1"/>
          </p:cNvPicPr>
          <p:nvPr userDrawn="1"/>
        </p:nvPicPr>
        <p:blipFill>
          <a:blip r:embed="rId5" cstate="screen">
            <a:duotone>
              <a:schemeClr val="bg2">
                <a:shade val="45000"/>
                <a:satMod val="135000"/>
              </a:schemeClr>
              <a:prstClr val="white"/>
            </a:duotone>
          </a:blip>
          <a:srcRect/>
          <a:stretch>
            <a:fillRect/>
          </a:stretch>
        </p:blipFill>
        <p:spPr>
          <a:xfrm>
            <a:off x="-43" y="-24"/>
            <a:ext cx="1143008" cy="6858048"/>
          </a:xfrm>
          <a:prstGeom prst="rect">
            <a:avLst/>
          </a:prstGeom>
        </p:spPr>
      </p:pic>
      <p:sp>
        <p:nvSpPr>
          <p:cNvPr id="7" name="22 Rectángulo"/>
          <p:cNvSpPr/>
          <p:nvPr userDrawn="1"/>
        </p:nvSpPr>
        <p:spPr>
          <a:xfrm flipH="1">
            <a:off x="857251" y="0"/>
            <a:ext cx="285749" cy="6858000"/>
          </a:xfrm>
          <a:prstGeom prst="rect">
            <a:avLst/>
          </a:prstGeom>
          <a:solidFill>
            <a:schemeClr val="bg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sz="1800"/>
          </a:p>
        </p:txBody>
      </p:sp>
      <p:sp>
        <p:nvSpPr>
          <p:cNvPr id="8" name="24 Anillo"/>
          <p:cNvSpPr/>
          <p:nvPr userDrawn="1"/>
        </p:nvSpPr>
        <p:spPr>
          <a:xfrm>
            <a:off x="762000" y="5943600"/>
            <a:ext cx="476251" cy="357188"/>
          </a:xfrm>
          <a:prstGeom prst="donut">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sz="1800">
              <a:solidFill>
                <a:schemeClr val="tx1"/>
              </a:solidFill>
            </a:endParaRPr>
          </a:p>
        </p:txBody>
      </p:sp>
      <p:pic>
        <p:nvPicPr>
          <p:cNvPr id="9" name="19 Imagen" descr="INTIA-Logo.jpg"/>
          <p:cNvPicPr>
            <a:picLocks noChangeAspect="1"/>
          </p:cNvPicPr>
          <p:nvPr userDrawn="1"/>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9251" y="6375400"/>
            <a:ext cx="149648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20 Imagen" descr="aemet_doc.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42134" y="6424613"/>
            <a:ext cx="7493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22 Imagen" descr="LOGO MAS BADIA.jpg"/>
          <p:cNvPicPr>
            <a:picLocks noChangeAspect="1"/>
          </p:cNvPicPr>
          <p:nvPr userDrawn="1"/>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81118" y="6357939"/>
            <a:ext cx="1170516"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23 Imagen" descr="Logo NEIKER_doc.jpg"/>
          <p:cNvPicPr>
            <a:picLocks noChangeAspect="1"/>
          </p:cNvPicPr>
          <p:nvPr userDrawn="1"/>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5134" y="6370639"/>
            <a:ext cx="1047751"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24 Imagen" descr="Logo ITAP.jp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3331633" y="6418264"/>
            <a:ext cx="11430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25 Imagen" descr="logoDEF_ifapa_Pe.jp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5913967" y="6286501"/>
            <a:ext cx="3714751"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166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ítulo y objetos">
    <p:spTree>
      <p:nvGrpSpPr>
        <p:cNvPr id="1" name=""/>
        <p:cNvGrpSpPr/>
        <p:nvPr/>
      </p:nvGrpSpPr>
      <p:grpSpPr>
        <a:xfrm>
          <a:off x="0" y="0"/>
          <a:ext cx="0" cy="0"/>
          <a:chOff x="0" y="0"/>
          <a:chExt cx="0" cy="0"/>
        </a:xfrm>
      </p:grpSpPr>
      <p:pic>
        <p:nvPicPr>
          <p:cNvPr id="2" name="14 Imagen" descr="Logo pequeño.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47901" y="142876"/>
            <a:ext cx="151130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5 Imagen" descr="life peq.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8251" y="152401"/>
            <a:ext cx="878416"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19 Rectángulo"/>
          <p:cNvSpPr/>
          <p:nvPr/>
        </p:nvSpPr>
        <p:spPr>
          <a:xfrm>
            <a:off x="1087968" y="6015038"/>
            <a:ext cx="11089217" cy="214312"/>
          </a:xfrm>
          <a:prstGeom prst="rect">
            <a:avLst/>
          </a:prstGeom>
          <a:solidFill>
            <a:schemeClr val="accent3">
              <a:lumMod val="60000"/>
              <a:lumOff val="40000"/>
            </a:schemeClr>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es-ES" sz="1800"/>
          </a:p>
        </p:txBody>
      </p:sp>
      <p:pic>
        <p:nvPicPr>
          <p:cNvPr id="5" name="9 Imagen" descr="Hoja verde_p.gif"/>
          <p:cNvPicPr>
            <a:picLocks noChangeAspect="1" noChangeArrowheads="1"/>
          </p:cNvPicPr>
          <p:nvPr/>
        </p:nvPicPr>
        <p:blipFill>
          <a:blip r:embed="rId4" cstate="print">
            <a:lum contrast="-10000"/>
            <a:extLst>
              <a:ext uri="{28A0092B-C50C-407E-A947-70E740481C1C}">
                <a14:useLocalDpi xmlns:a14="http://schemas.microsoft.com/office/drawing/2010/main" val="0"/>
              </a:ext>
            </a:extLst>
          </a:blip>
          <a:srcRect b="32230"/>
          <a:stretch>
            <a:fillRect/>
          </a:stretch>
        </p:blipFill>
        <p:spPr bwMode="auto">
          <a:xfrm>
            <a:off x="11430001" y="6030913"/>
            <a:ext cx="742951"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21 Imagen" descr="parcelario_new2_rec.jpg"/>
          <p:cNvPicPr>
            <a:picLocks noChangeAspect="1"/>
          </p:cNvPicPr>
          <p:nvPr userDrawn="1"/>
        </p:nvPicPr>
        <p:blipFill>
          <a:blip r:embed="rId5" cstate="screen">
            <a:duotone>
              <a:schemeClr val="bg2">
                <a:shade val="45000"/>
                <a:satMod val="135000"/>
              </a:schemeClr>
              <a:prstClr val="white"/>
            </a:duotone>
          </a:blip>
          <a:srcRect/>
          <a:stretch>
            <a:fillRect/>
          </a:stretch>
        </p:blipFill>
        <p:spPr>
          <a:xfrm>
            <a:off x="-43" y="-24"/>
            <a:ext cx="1143008" cy="6858048"/>
          </a:xfrm>
          <a:prstGeom prst="rect">
            <a:avLst/>
          </a:prstGeom>
        </p:spPr>
      </p:pic>
      <p:sp>
        <p:nvSpPr>
          <p:cNvPr id="7" name="22 Rectángulo"/>
          <p:cNvSpPr/>
          <p:nvPr userDrawn="1"/>
        </p:nvSpPr>
        <p:spPr>
          <a:xfrm flipH="1">
            <a:off x="857251" y="0"/>
            <a:ext cx="285749" cy="6858000"/>
          </a:xfrm>
          <a:prstGeom prst="rect">
            <a:avLst/>
          </a:prstGeom>
          <a:solidFill>
            <a:schemeClr val="bg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sz="1800"/>
          </a:p>
        </p:txBody>
      </p:sp>
      <p:sp>
        <p:nvSpPr>
          <p:cNvPr id="8" name="24 Anillo"/>
          <p:cNvSpPr/>
          <p:nvPr userDrawn="1"/>
        </p:nvSpPr>
        <p:spPr>
          <a:xfrm>
            <a:off x="762000" y="5943600"/>
            <a:ext cx="476251" cy="357188"/>
          </a:xfrm>
          <a:prstGeom prst="donut">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sz="1800">
              <a:solidFill>
                <a:schemeClr val="tx1"/>
              </a:solidFill>
            </a:endParaRPr>
          </a:p>
        </p:txBody>
      </p:sp>
      <p:pic>
        <p:nvPicPr>
          <p:cNvPr id="9" name="19 Imagen" descr="INTIA-Logo.jpg"/>
          <p:cNvPicPr>
            <a:picLocks noChangeAspect="1"/>
          </p:cNvPicPr>
          <p:nvPr userDrawn="1"/>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9251" y="6375400"/>
            <a:ext cx="149648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20 Imagen" descr="aemet_doc.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42134" y="6424613"/>
            <a:ext cx="7493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22 Imagen" descr="LOGO MAS BADIA.jpg"/>
          <p:cNvPicPr>
            <a:picLocks noChangeAspect="1"/>
          </p:cNvPicPr>
          <p:nvPr userDrawn="1"/>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81118" y="6357939"/>
            <a:ext cx="1170516"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23 Imagen" descr="Logo NEIKER_doc.jpg"/>
          <p:cNvPicPr>
            <a:picLocks noChangeAspect="1"/>
          </p:cNvPicPr>
          <p:nvPr userDrawn="1"/>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5134" y="6370639"/>
            <a:ext cx="1047751"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24 Imagen" descr="Logo ITAP.jp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3331633" y="6418264"/>
            <a:ext cx="11430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25 Imagen" descr="logoDEF_ifapa_Pe.jp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5913967" y="6286501"/>
            <a:ext cx="3714751"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2575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ítulo y objetos">
    <p:spTree>
      <p:nvGrpSpPr>
        <p:cNvPr id="1" name=""/>
        <p:cNvGrpSpPr/>
        <p:nvPr/>
      </p:nvGrpSpPr>
      <p:grpSpPr>
        <a:xfrm>
          <a:off x="0" y="0"/>
          <a:ext cx="0" cy="0"/>
          <a:chOff x="0" y="0"/>
          <a:chExt cx="0" cy="0"/>
        </a:xfrm>
      </p:grpSpPr>
      <p:pic>
        <p:nvPicPr>
          <p:cNvPr id="2" name="14 Imagen" descr="Logo pequeño.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47901" y="142876"/>
            <a:ext cx="151130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5 Imagen" descr="life peq.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8251" y="152401"/>
            <a:ext cx="878416"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19 Rectángulo"/>
          <p:cNvSpPr/>
          <p:nvPr/>
        </p:nvSpPr>
        <p:spPr>
          <a:xfrm>
            <a:off x="1087968" y="6015038"/>
            <a:ext cx="11089217" cy="214312"/>
          </a:xfrm>
          <a:prstGeom prst="rect">
            <a:avLst/>
          </a:prstGeom>
          <a:solidFill>
            <a:schemeClr val="accent3">
              <a:lumMod val="60000"/>
              <a:lumOff val="40000"/>
            </a:schemeClr>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es-ES" sz="1800"/>
          </a:p>
        </p:txBody>
      </p:sp>
      <p:pic>
        <p:nvPicPr>
          <p:cNvPr id="5" name="9 Imagen" descr="Hoja verde_p.gif"/>
          <p:cNvPicPr>
            <a:picLocks noChangeAspect="1" noChangeArrowheads="1"/>
          </p:cNvPicPr>
          <p:nvPr/>
        </p:nvPicPr>
        <p:blipFill>
          <a:blip r:embed="rId4" cstate="print">
            <a:lum contrast="-10000"/>
            <a:extLst>
              <a:ext uri="{28A0092B-C50C-407E-A947-70E740481C1C}">
                <a14:useLocalDpi xmlns:a14="http://schemas.microsoft.com/office/drawing/2010/main" val="0"/>
              </a:ext>
            </a:extLst>
          </a:blip>
          <a:srcRect b="32230"/>
          <a:stretch>
            <a:fillRect/>
          </a:stretch>
        </p:blipFill>
        <p:spPr bwMode="auto">
          <a:xfrm>
            <a:off x="11430001" y="6030913"/>
            <a:ext cx="742951"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21 Imagen" descr="parcelario_new2_rec.jpg"/>
          <p:cNvPicPr>
            <a:picLocks noChangeAspect="1"/>
          </p:cNvPicPr>
          <p:nvPr userDrawn="1"/>
        </p:nvPicPr>
        <p:blipFill>
          <a:blip r:embed="rId5" cstate="screen">
            <a:duotone>
              <a:schemeClr val="bg2">
                <a:shade val="45000"/>
                <a:satMod val="135000"/>
              </a:schemeClr>
              <a:prstClr val="white"/>
            </a:duotone>
          </a:blip>
          <a:srcRect/>
          <a:stretch>
            <a:fillRect/>
          </a:stretch>
        </p:blipFill>
        <p:spPr>
          <a:xfrm>
            <a:off x="-43" y="-24"/>
            <a:ext cx="1143008" cy="6858048"/>
          </a:xfrm>
          <a:prstGeom prst="rect">
            <a:avLst/>
          </a:prstGeom>
        </p:spPr>
      </p:pic>
      <p:sp>
        <p:nvSpPr>
          <p:cNvPr id="7" name="22 Rectángulo"/>
          <p:cNvSpPr/>
          <p:nvPr userDrawn="1"/>
        </p:nvSpPr>
        <p:spPr>
          <a:xfrm flipH="1">
            <a:off x="857251" y="0"/>
            <a:ext cx="285749" cy="6858000"/>
          </a:xfrm>
          <a:prstGeom prst="rect">
            <a:avLst/>
          </a:prstGeom>
          <a:solidFill>
            <a:schemeClr val="bg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sz="1800"/>
          </a:p>
        </p:txBody>
      </p:sp>
      <p:sp>
        <p:nvSpPr>
          <p:cNvPr id="8" name="24 Anillo"/>
          <p:cNvSpPr/>
          <p:nvPr userDrawn="1"/>
        </p:nvSpPr>
        <p:spPr>
          <a:xfrm>
            <a:off x="762000" y="5943600"/>
            <a:ext cx="476251" cy="357188"/>
          </a:xfrm>
          <a:prstGeom prst="donut">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sz="1800">
              <a:solidFill>
                <a:schemeClr val="tx1"/>
              </a:solidFill>
            </a:endParaRPr>
          </a:p>
        </p:txBody>
      </p:sp>
      <p:pic>
        <p:nvPicPr>
          <p:cNvPr id="9" name="19 Imagen" descr="INTIA-Logo.jpg"/>
          <p:cNvPicPr>
            <a:picLocks noChangeAspect="1"/>
          </p:cNvPicPr>
          <p:nvPr userDrawn="1"/>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9251" y="6375400"/>
            <a:ext cx="149648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20 Imagen" descr="aemet_doc.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42134" y="6424613"/>
            <a:ext cx="7493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22 Imagen" descr="LOGO MAS BADIA.jpg"/>
          <p:cNvPicPr>
            <a:picLocks noChangeAspect="1"/>
          </p:cNvPicPr>
          <p:nvPr userDrawn="1"/>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81118" y="6357939"/>
            <a:ext cx="1170516"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23 Imagen" descr="Logo NEIKER_doc.jpg"/>
          <p:cNvPicPr>
            <a:picLocks noChangeAspect="1"/>
          </p:cNvPicPr>
          <p:nvPr userDrawn="1"/>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5134" y="6370639"/>
            <a:ext cx="1047751"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24 Imagen" descr="Logo ITAP.jp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3331633" y="6418264"/>
            <a:ext cx="11430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25 Imagen" descr="logoDEF_ifapa_Pe.jp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5913967" y="6286501"/>
            <a:ext cx="3714751"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8599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ítulo y objetos">
    <p:spTree>
      <p:nvGrpSpPr>
        <p:cNvPr id="1" name=""/>
        <p:cNvGrpSpPr/>
        <p:nvPr/>
      </p:nvGrpSpPr>
      <p:grpSpPr>
        <a:xfrm>
          <a:off x="0" y="0"/>
          <a:ext cx="0" cy="0"/>
          <a:chOff x="0" y="0"/>
          <a:chExt cx="0" cy="0"/>
        </a:xfrm>
      </p:grpSpPr>
      <p:pic>
        <p:nvPicPr>
          <p:cNvPr id="2" name="14 Imagen" descr="Logo pequeño.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47901" y="142876"/>
            <a:ext cx="151130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5 Imagen" descr="life peq.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8251" y="152401"/>
            <a:ext cx="878416"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19 Rectángulo"/>
          <p:cNvSpPr/>
          <p:nvPr/>
        </p:nvSpPr>
        <p:spPr>
          <a:xfrm>
            <a:off x="1087968" y="6015038"/>
            <a:ext cx="11089217" cy="214312"/>
          </a:xfrm>
          <a:prstGeom prst="rect">
            <a:avLst/>
          </a:prstGeom>
          <a:solidFill>
            <a:schemeClr val="accent3">
              <a:lumMod val="60000"/>
              <a:lumOff val="40000"/>
            </a:schemeClr>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es-ES" sz="1800"/>
          </a:p>
        </p:txBody>
      </p:sp>
      <p:pic>
        <p:nvPicPr>
          <p:cNvPr id="5" name="9 Imagen" descr="Hoja verde_p.gif"/>
          <p:cNvPicPr>
            <a:picLocks noChangeAspect="1" noChangeArrowheads="1"/>
          </p:cNvPicPr>
          <p:nvPr/>
        </p:nvPicPr>
        <p:blipFill>
          <a:blip r:embed="rId4" cstate="print">
            <a:lum contrast="-10000"/>
            <a:extLst>
              <a:ext uri="{28A0092B-C50C-407E-A947-70E740481C1C}">
                <a14:useLocalDpi xmlns:a14="http://schemas.microsoft.com/office/drawing/2010/main" val="0"/>
              </a:ext>
            </a:extLst>
          </a:blip>
          <a:srcRect b="32230"/>
          <a:stretch>
            <a:fillRect/>
          </a:stretch>
        </p:blipFill>
        <p:spPr bwMode="auto">
          <a:xfrm>
            <a:off x="11430001" y="6030913"/>
            <a:ext cx="742951"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21 Imagen" descr="parcelario_new2_rec.jpg"/>
          <p:cNvPicPr>
            <a:picLocks noChangeAspect="1"/>
          </p:cNvPicPr>
          <p:nvPr userDrawn="1"/>
        </p:nvPicPr>
        <p:blipFill>
          <a:blip r:embed="rId5" cstate="screen">
            <a:duotone>
              <a:schemeClr val="bg2">
                <a:shade val="45000"/>
                <a:satMod val="135000"/>
              </a:schemeClr>
              <a:prstClr val="white"/>
            </a:duotone>
          </a:blip>
          <a:srcRect/>
          <a:stretch>
            <a:fillRect/>
          </a:stretch>
        </p:blipFill>
        <p:spPr>
          <a:xfrm>
            <a:off x="-43" y="-24"/>
            <a:ext cx="1143008" cy="6858048"/>
          </a:xfrm>
          <a:prstGeom prst="rect">
            <a:avLst/>
          </a:prstGeom>
        </p:spPr>
      </p:pic>
      <p:sp>
        <p:nvSpPr>
          <p:cNvPr id="7" name="22 Rectángulo"/>
          <p:cNvSpPr/>
          <p:nvPr userDrawn="1"/>
        </p:nvSpPr>
        <p:spPr>
          <a:xfrm flipH="1">
            <a:off x="857251" y="0"/>
            <a:ext cx="285749" cy="6858000"/>
          </a:xfrm>
          <a:prstGeom prst="rect">
            <a:avLst/>
          </a:prstGeom>
          <a:solidFill>
            <a:schemeClr val="bg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sz="1800"/>
          </a:p>
        </p:txBody>
      </p:sp>
      <p:sp>
        <p:nvSpPr>
          <p:cNvPr id="8" name="24 Anillo"/>
          <p:cNvSpPr/>
          <p:nvPr userDrawn="1"/>
        </p:nvSpPr>
        <p:spPr>
          <a:xfrm>
            <a:off x="762000" y="5943600"/>
            <a:ext cx="476251" cy="357188"/>
          </a:xfrm>
          <a:prstGeom prst="donut">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sz="1800">
              <a:solidFill>
                <a:schemeClr val="tx1"/>
              </a:solidFill>
            </a:endParaRPr>
          </a:p>
        </p:txBody>
      </p:sp>
      <p:pic>
        <p:nvPicPr>
          <p:cNvPr id="9" name="19 Imagen" descr="INTIA-Logo.jpg"/>
          <p:cNvPicPr>
            <a:picLocks noChangeAspect="1"/>
          </p:cNvPicPr>
          <p:nvPr userDrawn="1"/>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9251" y="6375400"/>
            <a:ext cx="149648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20 Imagen" descr="aemet_doc.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42134" y="6424613"/>
            <a:ext cx="7493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22 Imagen" descr="LOGO MAS BADIA.jpg"/>
          <p:cNvPicPr>
            <a:picLocks noChangeAspect="1"/>
          </p:cNvPicPr>
          <p:nvPr userDrawn="1"/>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81118" y="6357939"/>
            <a:ext cx="1170516"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23 Imagen" descr="Logo NEIKER_doc.jpg"/>
          <p:cNvPicPr>
            <a:picLocks noChangeAspect="1"/>
          </p:cNvPicPr>
          <p:nvPr userDrawn="1"/>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5134" y="6370639"/>
            <a:ext cx="1047751"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24 Imagen" descr="Logo ITAP.jp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3331633" y="6418264"/>
            <a:ext cx="11430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25 Imagen" descr="logoDEF_ifapa_Pe.jp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5913967" y="6286501"/>
            <a:ext cx="3714751"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9523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ítulo y objetos">
    <p:spTree>
      <p:nvGrpSpPr>
        <p:cNvPr id="1" name=""/>
        <p:cNvGrpSpPr/>
        <p:nvPr/>
      </p:nvGrpSpPr>
      <p:grpSpPr>
        <a:xfrm>
          <a:off x="0" y="0"/>
          <a:ext cx="0" cy="0"/>
          <a:chOff x="0" y="0"/>
          <a:chExt cx="0" cy="0"/>
        </a:xfrm>
      </p:grpSpPr>
      <p:pic>
        <p:nvPicPr>
          <p:cNvPr id="2" name="14 Imagen" descr="Logo pequeño.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47901" y="142876"/>
            <a:ext cx="151130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5 Imagen" descr="life peq.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8251" y="152401"/>
            <a:ext cx="878416"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19 Rectángulo"/>
          <p:cNvSpPr/>
          <p:nvPr/>
        </p:nvSpPr>
        <p:spPr>
          <a:xfrm>
            <a:off x="1087968" y="6015038"/>
            <a:ext cx="11089217" cy="214312"/>
          </a:xfrm>
          <a:prstGeom prst="rect">
            <a:avLst/>
          </a:prstGeom>
          <a:solidFill>
            <a:schemeClr val="accent3">
              <a:lumMod val="60000"/>
              <a:lumOff val="40000"/>
            </a:schemeClr>
          </a:solidFill>
          <a:ln>
            <a:noFill/>
          </a:ln>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endParaRPr lang="es-ES" sz="1800"/>
          </a:p>
        </p:txBody>
      </p:sp>
      <p:pic>
        <p:nvPicPr>
          <p:cNvPr id="5" name="9 Imagen" descr="Hoja verde_p.gif"/>
          <p:cNvPicPr>
            <a:picLocks noChangeAspect="1" noChangeArrowheads="1"/>
          </p:cNvPicPr>
          <p:nvPr/>
        </p:nvPicPr>
        <p:blipFill>
          <a:blip r:embed="rId4" cstate="print">
            <a:lum contrast="-10000"/>
            <a:extLst>
              <a:ext uri="{28A0092B-C50C-407E-A947-70E740481C1C}">
                <a14:useLocalDpi xmlns:a14="http://schemas.microsoft.com/office/drawing/2010/main" val="0"/>
              </a:ext>
            </a:extLst>
          </a:blip>
          <a:srcRect b="32230"/>
          <a:stretch>
            <a:fillRect/>
          </a:stretch>
        </p:blipFill>
        <p:spPr bwMode="auto">
          <a:xfrm>
            <a:off x="11430001" y="6030913"/>
            <a:ext cx="742951"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21 Imagen" descr="parcelario_new2_rec.jpg"/>
          <p:cNvPicPr>
            <a:picLocks noChangeAspect="1"/>
          </p:cNvPicPr>
          <p:nvPr userDrawn="1"/>
        </p:nvPicPr>
        <p:blipFill>
          <a:blip r:embed="rId5" cstate="screen">
            <a:duotone>
              <a:schemeClr val="bg2">
                <a:shade val="45000"/>
                <a:satMod val="135000"/>
              </a:schemeClr>
              <a:prstClr val="white"/>
            </a:duotone>
          </a:blip>
          <a:srcRect/>
          <a:stretch>
            <a:fillRect/>
          </a:stretch>
        </p:blipFill>
        <p:spPr>
          <a:xfrm>
            <a:off x="-43" y="-24"/>
            <a:ext cx="1143008" cy="6858048"/>
          </a:xfrm>
          <a:prstGeom prst="rect">
            <a:avLst/>
          </a:prstGeom>
        </p:spPr>
      </p:pic>
      <p:sp>
        <p:nvSpPr>
          <p:cNvPr id="7" name="22 Rectángulo"/>
          <p:cNvSpPr/>
          <p:nvPr userDrawn="1"/>
        </p:nvSpPr>
        <p:spPr>
          <a:xfrm flipH="1">
            <a:off x="857251" y="0"/>
            <a:ext cx="285749" cy="6858000"/>
          </a:xfrm>
          <a:prstGeom prst="rect">
            <a:avLst/>
          </a:prstGeom>
          <a:solidFill>
            <a:schemeClr val="bg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sz="1800"/>
          </a:p>
        </p:txBody>
      </p:sp>
      <p:sp>
        <p:nvSpPr>
          <p:cNvPr id="8" name="24 Anillo"/>
          <p:cNvSpPr/>
          <p:nvPr userDrawn="1"/>
        </p:nvSpPr>
        <p:spPr>
          <a:xfrm>
            <a:off x="762000" y="5943600"/>
            <a:ext cx="476251" cy="357188"/>
          </a:xfrm>
          <a:prstGeom prst="donut">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sz="1800">
              <a:solidFill>
                <a:schemeClr val="tx1"/>
              </a:solidFill>
            </a:endParaRPr>
          </a:p>
        </p:txBody>
      </p:sp>
      <p:pic>
        <p:nvPicPr>
          <p:cNvPr id="9" name="19 Imagen" descr="INTIA-Logo.jpg"/>
          <p:cNvPicPr>
            <a:picLocks noChangeAspect="1"/>
          </p:cNvPicPr>
          <p:nvPr userDrawn="1"/>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9251" y="6375400"/>
            <a:ext cx="149648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20 Imagen" descr="aemet_doc.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42134" y="6424613"/>
            <a:ext cx="7493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22 Imagen" descr="LOGO MAS BADIA.jpg"/>
          <p:cNvPicPr>
            <a:picLocks noChangeAspect="1"/>
          </p:cNvPicPr>
          <p:nvPr userDrawn="1"/>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81118" y="6357939"/>
            <a:ext cx="1170516"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23 Imagen" descr="Logo NEIKER_doc.jpg"/>
          <p:cNvPicPr>
            <a:picLocks noChangeAspect="1"/>
          </p:cNvPicPr>
          <p:nvPr userDrawn="1"/>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5134" y="6370639"/>
            <a:ext cx="1047751"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24 Imagen" descr="Logo ITAP.jp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3331633" y="6418264"/>
            <a:ext cx="11430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25 Imagen" descr="logoDEF_ifapa_Pe.jp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5913967" y="6286501"/>
            <a:ext cx="3714751"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4466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F001023C-CE16-4E18-92EC-0CF2FF395E3B}" type="datetimeFigureOut">
              <a:rPr lang="es-ES" smtClean="0"/>
              <a:t>17/10/2023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F4DCD8E-613F-435A-B946-0A8F4F8C7749}" type="slidenum">
              <a:rPr lang="es-ES" smtClean="0"/>
              <a:t>‹Nº›</a:t>
            </a:fld>
            <a:endParaRPr lang="es-ES"/>
          </a:p>
        </p:txBody>
      </p:sp>
    </p:spTree>
    <p:extLst>
      <p:ext uri="{BB962C8B-B14F-4D97-AF65-F5344CB8AC3E}">
        <p14:creationId xmlns:p14="http://schemas.microsoft.com/office/powerpoint/2010/main" val="1475755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F001023C-CE16-4E18-92EC-0CF2FF395E3B}" type="datetimeFigureOut">
              <a:rPr lang="es-ES" smtClean="0"/>
              <a:t>17/10/2023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F4DCD8E-613F-435A-B946-0A8F4F8C7749}" type="slidenum">
              <a:rPr lang="es-ES" smtClean="0"/>
              <a:t>‹Nº›</a:t>
            </a:fld>
            <a:endParaRPr lang="es-ES"/>
          </a:p>
        </p:txBody>
      </p:sp>
    </p:spTree>
    <p:extLst>
      <p:ext uri="{BB962C8B-B14F-4D97-AF65-F5344CB8AC3E}">
        <p14:creationId xmlns:p14="http://schemas.microsoft.com/office/powerpoint/2010/main" val="291478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F001023C-CE16-4E18-92EC-0CF2FF395E3B}" type="datetimeFigureOut">
              <a:rPr lang="es-ES" smtClean="0"/>
              <a:t>17/10/2023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CF4DCD8E-613F-435A-B946-0A8F4F8C7749}" type="slidenum">
              <a:rPr lang="es-ES" smtClean="0"/>
              <a:t>‹Nº›</a:t>
            </a:fld>
            <a:endParaRPr lang="es-ES"/>
          </a:p>
        </p:txBody>
      </p:sp>
    </p:spTree>
    <p:extLst>
      <p:ext uri="{BB962C8B-B14F-4D97-AF65-F5344CB8AC3E}">
        <p14:creationId xmlns:p14="http://schemas.microsoft.com/office/powerpoint/2010/main" val="2088807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F001023C-CE16-4E18-92EC-0CF2FF395E3B}" type="datetimeFigureOut">
              <a:rPr lang="es-ES" smtClean="0"/>
              <a:t>17/10/2023</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CF4DCD8E-613F-435A-B946-0A8F4F8C7749}" type="slidenum">
              <a:rPr lang="es-ES" smtClean="0"/>
              <a:t>‹Nº›</a:t>
            </a:fld>
            <a:endParaRPr lang="es-ES"/>
          </a:p>
        </p:txBody>
      </p:sp>
    </p:spTree>
    <p:extLst>
      <p:ext uri="{BB962C8B-B14F-4D97-AF65-F5344CB8AC3E}">
        <p14:creationId xmlns:p14="http://schemas.microsoft.com/office/powerpoint/2010/main" val="1347779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F001023C-CE16-4E18-92EC-0CF2FF395E3B}" type="datetimeFigureOut">
              <a:rPr lang="es-ES" smtClean="0"/>
              <a:t>17/10/2023</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CF4DCD8E-613F-435A-B946-0A8F4F8C7749}" type="slidenum">
              <a:rPr lang="es-ES" smtClean="0"/>
              <a:t>‹Nº›</a:t>
            </a:fld>
            <a:endParaRPr lang="es-ES"/>
          </a:p>
        </p:txBody>
      </p:sp>
    </p:spTree>
    <p:extLst>
      <p:ext uri="{BB962C8B-B14F-4D97-AF65-F5344CB8AC3E}">
        <p14:creationId xmlns:p14="http://schemas.microsoft.com/office/powerpoint/2010/main" val="1128107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001023C-CE16-4E18-92EC-0CF2FF395E3B}" type="datetimeFigureOut">
              <a:rPr lang="es-ES" smtClean="0"/>
              <a:t>17/10/2023</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CF4DCD8E-613F-435A-B946-0A8F4F8C7749}" type="slidenum">
              <a:rPr lang="es-ES" smtClean="0"/>
              <a:t>‹Nº›</a:t>
            </a:fld>
            <a:endParaRPr lang="es-ES"/>
          </a:p>
        </p:txBody>
      </p:sp>
    </p:spTree>
    <p:extLst>
      <p:ext uri="{BB962C8B-B14F-4D97-AF65-F5344CB8AC3E}">
        <p14:creationId xmlns:p14="http://schemas.microsoft.com/office/powerpoint/2010/main" val="1859324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F001023C-CE16-4E18-92EC-0CF2FF395E3B}" type="datetimeFigureOut">
              <a:rPr lang="es-ES" smtClean="0"/>
              <a:t>17/10/2023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CF4DCD8E-613F-435A-B946-0A8F4F8C7749}" type="slidenum">
              <a:rPr lang="es-ES" smtClean="0"/>
              <a:t>‹Nº›</a:t>
            </a:fld>
            <a:endParaRPr lang="es-ES"/>
          </a:p>
        </p:txBody>
      </p:sp>
    </p:spTree>
    <p:extLst>
      <p:ext uri="{BB962C8B-B14F-4D97-AF65-F5344CB8AC3E}">
        <p14:creationId xmlns:p14="http://schemas.microsoft.com/office/powerpoint/2010/main" val="3803757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F001023C-CE16-4E18-92EC-0CF2FF395E3B}" type="datetimeFigureOut">
              <a:rPr lang="es-ES" smtClean="0"/>
              <a:t>17/10/2023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CF4DCD8E-613F-435A-B946-0A8F4F8C7749}" type="slidenum">
              <a:rPr lang="es-ES" smtClean="0"/>
              <a:t>‹Nº›</a:t>
            </a:fld>
            <a:endParaRPr lang="es-ES"/>
          </a:p>
        </p:txBody>
      </p:sp>
    </p:spTree>
    <p:extLst>
      <p:ext uri="{BB962C8B-B14F-4D97-AF65-F5344CB8AC3E}">
        <p14:creationId xmlns:p14="http://schemas.microsoft.com/office/powerpoint/2010/main" val="475717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01023C-CE16-4E18-92EC-0CF2FF395E3B}" type="datetimeFigureOut">
              <a:rPr lang="es-ES" smtClean="0"/>
              <a:t>17/10/2023</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DCD8E-613F-435A-B946-0A8F4F8C7749}" type="slidenum">
              <a:rPr lang="es-ES" smtClean="0"/>
              <a:t>‹Nº›</a:t>
            </a:fld>
            <a:endParaRPr lang="es-ES"/>
          </a:p>
        </p:txBody>
      </p:sp>
    </p:spTree>
    <p:extLst>
      <p:ext uri="{BB962C8B-B14F-4D97-AF65-F5344CB8AC3E}">
        <p14:creationId xmlns:p14="http://schemas.microsoft.com/office/powerpoint/2010/main" val="2655168139"/>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 id="2147483892"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2.jpe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www.aemet.es/documentos/es/serviciosclimaticos/vigilancia_clima/balance_hidrico/Metodologia.pdf" TargetMode="External"/><Relationship Id="rId2" Type="http://schemas.openxmlformats.org/officeDocument/2006/relationships/image" Target="../media/image24.emf"/><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12.jpe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hyperlink" Target="https://www.droughtmanagement.info/literature/WMO-GWP_Manual-de-indicadores_2016" TargetMode="Externa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53.jpg"/><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www.aemet.es/es/conocermas/recursos_en_linea/publicaciones_y_estudios/publicaciones/detalles/NT32_AEMET" TargetMode="Externa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9.em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0.em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1.em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4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4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49.xml.rels><?xml version="1.0" encoding="UTF-8" standalone="yes"?>
<Relationships xmlns="http://schemas.openxmlformats.org/package/2006/relationships"><Relationship Id="rId3" Type="http://schemas.openxmlformats.org/officeDocument/2006/relationships/hyperlink" Target="http://www.aemet.es/documentos/es/serviciosclimaticos/vigilancia_clima/balance_hidrico/Metodologia.pdf" TargetMode="External"/><Relationship Id="rId2" Type="http://schemas.openxmlformats.org/officeDocument/2006/relationships/hyperlink" Target="http://www.aemet.es/es/conocermas/recursos_en_linea/publicaciones_y_estudios/publicaciones/detalles/NT32_AEMET" TargetMode="Externa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hyperlink" Target="http://www.aemet.es/es/conocermas/recursos_en_l&#237;nea/publicaciones%20y%20estudios/publicaciuones/detalles/Valores%20mensuales_mensuales_1981_201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Balance%20H&#237;drico%20Curso%20Agrometeorolog&#237;a%202021/Evapotransp.pdf" TargetMode="External"/><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12.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958678" y="845655"/>
            <a:ext cx="8274638" cy="830997"/>
          </a:xfrm>
          <a:prstGeom prst="rect">
            <a:avLst/>
          </a:prstGeom>
          <a:noFill/>
        </p:spPr>
        <p:txBody>
          <a:bodyPr wrap="none" rtlCol="0">
            <a:spAutoFit/>
          </a:bodyPr>
          <a:lstStyle/>
          <a:p>
            <a:pPr algn="ctr">
              <a:defRPr/>
            </a:pPr>
            <a:r>
              <a:rPr lang="es-ES" sz="2400" b="1" dirty="0">
                <a:solidFill>
                  <a:srgbClr val="002060"/>
                </a:solidFill>
              </a:rPr>
              <a:t>Productos del Servicio de Aplicaciones Agrícolas e Hidrológicas. </a:t>
            </a:r>
          </a:p>
          <a:p>
            <a:pPr algn="ctr"/>
            <a:r>
              <a:rPr lang="es-ES" sz="2400" b="1" dirty="0">
                <a:solidFill>
                  <a:srgbClr val="002060"/>
                </a:solidFill>
              </a:rPr>
              <a:t>Balance Hídrico</a:t>
            </a:r>
            <a:r>
              <a:rPr lang="es-ES" sz="2400" b="1" dirty="0" smtClean="0">
                <a:solidFill>
                  <a:srgbClr val="002060"/>
                </a:solidFill>
              </a:rPr>
              <a:t>.</a:t>
            </a:r>
            <a:endParaRPr lang="es-ES" sz="2400" b="1" dirty="0">
              <a:solidFill>
                <a:srgbClr val="002060"/>
              </a:solidFill>
            </a:endParaRPr>
          </a:p>
        </p:txBody>
      </p:sp>
      <p:graphicFrame>
        <p:nvGraphicFramePr>
          <p:cNvPr id="8" name="Object 6"/>
          <p:cNvGraphicFramePr>
            <a:graphicFrameLocks noChangeAspect="1"/>
          </p:cNvGraphicFramePr>
          <p:nvPr>
            <p:extLst>
              <p:ext uri="{D42A27DB-BD31-4B8C-83A1-F6EECF244321}">
                <p14:modId xmlns:p14="http://schemas.microsoft.com/office/powerpoint/2010/main" val="1943211957"/>
              </p:ext>
            </p:extLst>
          </p:nvPr>
        </p:nvGraphicFramePr>
        <p:xfrm>
          <a:off x="4055981" y="2377228"/>
          <a:ext cx="4400550" cy="2847975"/>
        </p:xfrm>
        <a:graphic>
          <a:graphicData uri="http://schemas.openxmlformats.org/presentationml/2006/ole">
            <mc:AlternateContent xmlns:mc="http://schemas.openxmlformats.org/markup-compatibility/2006">
              <mc:Choice xmlns:v="urn:schemas-microsoft-com:vml" Requires="v">
                <p:oleObj spid="_x0000_s3091" r:id="rId3" imgW="13552381" imgH="8771429" progId="MSPhotoEd.3">
                  <p:embed/>
                </p:oleObj>
              </mc:Choice>
              <mc:Fallback>
                <p:oleObj r:id="rId3" imgW="13552381" imgH="877142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5981" y="2377228"/>
                        <a:ext cx="440055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078" name="Picture 6" descr="LOGO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p:cNvSpPr txBox="1"/>
          <p:nvPr/>
        </p:nvSpPr>
        <p:spPr>
          <a:xfrm>
            <a:off x="6731018" y="5800126"/>
            <a:ext cx="5460982" cy="923330"/>
          </a:xfrm>
          <a:prstGeom prst="rect">
            <a:avLst/>
          </a:prstGeom>
          <a:noFill/>
        </p:spPr>
        <p:txBody>
          <a:bodyPr wrap="none" rtlCol="0">
            <a:spAutoFit/>
          </a:bodyPr>
          <a:lstStyle/>
          <a:p>
            <a:r>
              <a:rPr lang="es-ES" dirty="0" smtClean="0"/>
              <a:t>Ramiro Romero Fresneda</a:t>
            </a:r>
          </a:p>
          <a:p>
            <a:r>
              <a:rPr lang="es-ES" dirty="0" smtClean="0"/>
              <a:t> Jefe de Servicio de Aplicaciones Agrícolas e Hidrológicas</a:t>
            </a:r>
          </a:p>
          <a:p>
            <a:r>
              <a:rPr lang="es-ES" dirty="0" smtClean="0"/>
              <a:t> AEMET  rromerof@aemet.es</a:t>
            </a:r>
            <a:endParaRPr lang="es-ES" dirty="0"/>
          </a:p>
        </p:txBody>
      </p:sp>
      <p:sp>
        <p:nvSpPr>
          <p:cNvPr id="7" name="CuadroTexto 10"/>
          <p:cNvSpPr txBox="1">
            <a:spLocks noChangeArrowheads="1"/>
          </p:cNvSpPr>
          <p:nvPr/>
        </p:nvSpPr>
        <p:spPr bwMode="auto">
          <a:xfrm>
            <a:off x="811232" y="5994861"/>
            <a:ext cx="18886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s-ES" altLang="es-ES" sz="1400" b="1" dirty="0">
                <a:latin typeface="Calibri" panose="020F0502020204030204" pitchFamily="34" charset="0"/>
                <a:cs typeface="Calibri" panose="020F0502020204030204" pitchFamily="34" charset="0"/>
              </a:rPr>
              <a:t>Curso </a:t>
            </a:r>
            <a:r>
              <a:rPr lang="es-ES" altLang="es-ES" sz="1400" b="1" dirty="0" smtClean="0">
                <a:latin typeface="Calibri" panose="020F0502020204030204" pitchFamily="34" charset="0"/>
                <a:cs typeface="Calibri" panose="020F0502020204030204" pitchFamily="34" charset="0"/>
              </a:rPr>
              <a:t>PIB-M 4ª Edición</a:t>
            </a:r>
            <a:endParaRPr lang="es-ES" altLang="es-ES" sz="1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260731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559302" y="828032"/>
            <a:ext cx="4314825" cy="655638"/>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defRPr>
            </a:lvl1pPr>
            <a:lvl2pPr marL="669925" indent="-325438">
              <a:defRPr>
                <a:solidFill>
                  <a:schemeClr val="tx1"/>
                </a:solidFill>
                <a:latin typeface="Arial" panose="020B0604020202020204" pitchFamily="34" charset="0"/>
              </a:defRPr>
            </a:lvl2pPr>
            <a:lvl3pPr marL="1022350" indent="-350838">
              <a:defRPr>
                <a:solidFill>
                  <a:schemeClr val="tx1"/>
                </a:solidFill>
                <a:latin typeface="Arial" panose="020B0604020202020204" pitchFamily="34" charset="0"/>
              </a:defRPr>
            </a:lvl3pPr>
            <a:lvl4pPr marL="1339850" indent="-315913">
              <a:defRPr>
                <a:solidFill>
                  <a:schemeClr val="tx1"/>
                </a:solidFill>
                <a:latin typeface="Arial" panose="020B0604020202020204" pitchFamily="34" charset="0"/>
              </a:defRPr>
            </a:lvl4pPr>
            <a:lvl5pPr marL="1681163" indent="-339725">
              <a:defRPr>
                <a:solidFill>
                  <a:schemeClr val="tx1"/>
                </a:solidFill>
                <a:latin typeface="Arial" panose="020B0604020202020204" pitchFamily="34" charset="0"/>
              </a:defRPr>
            </a:lvl5pPr>
            <a:lvl6pPr marL="2138363" indent="-339725" eaLnBrk="0" fontAlgn="base" hangingPunct="0">
              <a:spcBef>
                <a:spcPct val="0"/>
              </a:spcBef>
              <a:spcAft>
                <a:spcPct val="0"/>
              </a:spcAft>
              <a:defRPr>
                <a:solidFill>
                  <a:schemeClr val="tx1"/>
                </a:solidFill>
                <a:latin typeface="Arial" panose="020B0604020202020204" pitchFamily="34" charset="0"/>
              </a:defRPr>
            </a:lvl6pPr>
            <a:lvl7pPr marL="2595563" indent="-339725" eaLnBrk="0" fontAlgn="base" hangingPunct="0">
              <a:spcBef>
                <a:spcPct val="0"/>
              </a:spcBef>
              <a:spcAft>
                <a:spcPct val="0"/>
              </a:spcAft>
              <a:defRPr>
                <a:solidFill>
                  <a:schemeClr val="tx1"/>
                </a:solidFill>
                <a:latin typeface="Arial" panose="020B0604020202020204" pitchFamily="34" charset="0"/>
              </a:defRPr>
            </a:lvl7pPr>
            <a:lvl8pPr marL="3052763" indent="-339725" eaLnBrk="0" fontAlgn="base" hangingPunct="0">
              <a:spcBef>
                <a:spcPct val="0"/>
              </a:spcBef>
              <a:spcAft>
                <a:spcPct val="0"/>
              </a:spcAft>
              <a:defRPr>
                <a:solidFill>
                  <a:schemeClr val="tx1"/>
                </a:solidFill>
                <a:latin typeface="Arial" panose="020B0604020202020204" pitchFamily="34" charset="0"/>
              </a:defRPr>
            </a:lvl8pPr>
            <a:lvl9pPr marL="3509963" indent="-339725"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buClr>
                <a:schemeClr val="accent1"/>
              </a:buClr>
              <a:buSzPct val="65000"/>
              <a:buFont typeface="Wingdings" panose="05000000000000000000" pitchFamily="2" charset="2"/>
              <a:buNone/>
            </a:pPr>
            <a:r>
              <a:rPr lang="fr-FR" altLang="es-ES" sz="2200" b="1" dirty="0">
                <a:cs typeface="Arial" panose="020B0604020202020204" pitchFamily="34" charset="0"/>
              </a:rPr>
              <a:t>R</a:t>
            </a:r>
            <a:r>
              <a:rPr lang="fr-FR" altLang="es-ES" sz="2200" b="1" baseline="-25000" dirty="0">
                <a:cs typeface="Arial" panose="020B0604020202020204" pitchFamily="34" charset="0"/>
              </a:rPr>
              <a:t>i</a:t>
            </a:r>
            <a:r>
              <a:rPr lang="fr-FR" altLang="es-ES" sz="2200" b="1" dirty="0">
                <a:cs typeface="Arial" panose="020B0604020202020204" pitchFamily="34" charset="0"/>
              </a:rPr>
              <a:t>  = R</a:t>
            </a:r>
            <a:r>
              <a:rPr lang="fr-FR" altLang="es-ES" sz="2200" b="1" baseline="-25000" dirty="0">
                <a:cs typeface="Arial" panose="020B0604020202020204" pitchFamily="34" charset="0"/>
              </a:rPr>
              <a:t>i-1</a:t>
            </a:r>
            <a:r>
              <a:rPr lang="fr-FR" altLang="es-ES" sz="2200" b="1" dirty="0">
                <a:cs typeface="Arial" panose="020B0604020202020204" pitchFamily="34" charset="0"/>
              </a:rPr>
              <a:t> + (P</a:t>
            </a:r>
            <a:r>
              <a:rPr lang="fr-FR" altLang="es-ES" sz="2200" b="1" baseline="-25000" dirty="0">
                <a:cs typeface="Arial" panose="020B0604020202020204" pitchFamily="34" charset="0"/>
              </a:rPr>
              <a:t>i</a:t>
            </a:r>
            <a:r>
              <a:rPr lang="fr-FR" altLang="es-ES" sz="2200" b="1" dirty="0">
                <a:cs typeface="Arial" panose="020B0604020202020204" pitchFamily="34" charset="0"/>
              </a:rPr>
              <a:t>– </a:t>
            </a:r>
            <a:r>
              <a:rPr lang="fr-FR" altLang="es-ES" sz="2200" b="1" dirty="0" err="1">
                <a:cs typeface="Arial" panose="020B0604020202020204" pitchFamily="34" charset="0"/>
              </a:rPr>
              <a:t>Es</a:t>
            </a:r>
            <a:r>
              <a:rPr lang="fr-FR" altLang="es-ES" sz="2200" b="1" baseline="-25000" dirty="0" err="1">
                <a:cs typeface="Arial" panose="020B0604020202020204" pitchFamily="34" charset="0"/>
              </a:rPr>
              <a:t>i</a:t>
            </a:r>
            <a:r>
              <a:rPr lang="fr-FR" altLang="es-ES" sz="2200" b="1" dirty="0">
                <a:cs typeface="Arial" panose="020B0604020202020204" pitchFamily="34" charset="0"/>
              </a:rPr>
              <a:t>) +I</a:t>
            </a:r>
            <a:r>
              <a:rPr lang="fr-FR" altLang="es-ES" sz="2200" b="1" baseline="-25000" dirty="0">
                <a:cs typeface="Arial" panose="020B0604020202020204" pitchFamily="34" charset="0"/>
              </a:rPr>
              <a:t>i</a:t>
            </a:r>
            <a:r>
              <a:rPr lang="fr-FR" altLang="es-ES" sz="2200" b="1" dirty="0">
                <a:cs typeface="Arial" panose="020B0604020202020204" pitchFamily="34" charset="0"/>
              </a:rPr>
              <a:t> -</a:t>
            </a:r>
            <a:r>
              <a:rPr lang="fr-FR" altLang="es-ES" sz="2200" b="1" dirty="0" err="1">
                <a:cs typeface="Arial" panose="020B0604020202020204" pitchFamily="34" charset="0"/>
              </a:rPr>
              <a:t>ET</a:t>
            </a:r>
            <a:r>
              <a:rPr lang="fr-FR" altLang="es-ES" sz="2200" b="1" baseline="-25000" dirty="0" err="1">
                <a:cs typeface="Arial" panose="020B0604020202020204" pitchFamily="34" charset="0"/>
              </a:rPr>
              <a:t>ci</a:t>
            </a:r>
            <a:r>
              <a:rPr lang="fr-FR" altLang="es-ES" sz="2200" b="1" dirty="0">
                <a:cs typeface="Arial" panose="020B0604020202020204" pitchFamily="34" charset="0"/>
              </a:rPr>
              <a:t> – D</a:t>
            </a:r>
            <a:r>
              <a:rPr lang="fr-FR" altLang="es-ES" sz="2200" b="1" baseline="-25000" dirty="0">
                <a:cs typeface="Arial" panose="020B0604020202020204" pitchFamily="34" charset="0"/>
              </a:rPr>
              <a:t>i</a:t>
            </a:r>
            <a:endParaRPr lang="es-ES" altLang="es-ES" sz="2200" b="1" baseline="-25000" dirty="0">
              <a:cs typeface="Arial" panose="020B0604020202020204" pitchFamily="34" charset="0"/>
            </a:endParaRPr>
          </a:p>
        </p:txBody>
      </p:sp>
      <p:sp>
        <p:nvSpPr>
          <p:cNvPr id="2" name="CuadroTexto 1"/>
          <p:cNvSpPr txBox="1"/>
          <p:nvPr/>
        </p:nvSpPr>
        <p:spPr>
          <a:xfrm>
            <a:off x="4678496" y="1395120"/>
            <a:ext cx="2835007" cy="369332"/>
          </a:xfrm>
          <a:prstGeom prst="rect">
            <a:avLst/>
          </a:prstGeom>
          <a:noFill/>
        </p:spPr>
        <p:txBody>
          <a:bodyPr wrap="none" rtlCol="0">
            <a:spAutoFit/>
          </a:bodyPr>
          <a:lstStyle/>
          <a:p>
            <a:r>
              <a:rPr lang="es-ES" b="1" dirty="0" smtClean="0">
                <a:solidFill>
                  <a:srgbClr val="0070C0"/>
                </a:solidFill>
              </a:rPr>
              <a:t>Hipótesis que se consideran</a:t>
            </a:r>
            <a:endParaRPr lang="es-ES" b="1" dirty="0">
              <a:solidFill>
                <a:srgbClr val="0070C0"/>
              </a:solidFill>
            </a:endParaRPr>
          </a:p>
        </p:txBody>
      </p:sp>
      <p:sp>
        <p:nvSpPr>
          <p:cNvPr id="3" name="Rectángulo 2"/>
          <p:cNvSpPr/>
          <p:nvPr/>
        </p:nvSpPr>
        <p:spPr>
          <a:xfrm>
            <a:off x="1244906" y="1897724"/>
            <a:ext cx="9916363" cy="4524315"/>
          </a:xfrm>
          <a:prstGeom prst="rect">
            <a:avLst/>
          </a:prstGeom>
        </p:spPr>
        <p:txBody>
          <a:bodyPr wrap="square">
            <a:spAutoFit/>
          </a:bodyPr>
          <a:lstStyle/>
          <a:p>
            <a:pPr marL="285750" indent="-285750" algn="just">
              <a:buFont typeface="Arial" panose="020B0604020202020204" pitchFamily="34" charset="0"/>
              <a:buChar char="•"/>
            </a:pPr>
            <a:r>
              <a:rPr lang="es-ES" b="1" kern="0" dirty="0"/>
              <a:t>No existen aportes de riego (</a:t>
            </a:r>
            <a:r>
              <a:rPr lang="es-ES" b="1" kern="0" dirty="0" err="1"/>
              <a:t>Ii</a:t>
            </a:r>
            <a:r>
              <a:rPr lang="es-ES" b="1" kern="0" dirty="0"/>
              <a:t> =0)</a:t>
            </a:r>
          </a:p>
          <a:p>
            <a:pPr algn="just"/>
            <a:endParaRPr lang="es-ES" b="1" kern="0" dirty="0"/>
          </a:p>
          <a:p>
            <a:pPr marL="285750" indent="-285750" algn="just">
              <a:buFont typeface="Arial" panose="020B0604020202020204" pitchFamily="34" charset="0"/>
              <a:buChar char="•"/>
            </a:pPr>
            <a:r>
              <a:rPr lang="es-ES" b="1" kern="0" dirty="0"/>
              <a:t> La cantidad de precipitación que se pierde por escorrentía superficial (</a:t>
            </a:r>
            <a:r>
              <a:rPr lang="es-ES" b="1" kern="0" dirty="0" err="1"/>
              <a:t>Esi</a:t>
            </a:r>
            <a:r>
              <a:rPr lang="es-ES" b="1" kern="0" dirty="0"/>
              <a:t>) y que no llega a penetrar en el suelo se considera nula. Para estimar diariamente la </a:t>
            </a:r>
            <a:r>
              <a:rPr lang="es-ES" b="1" kern="0" dirty="0" err="1"/>
              <a:t>Esi</a:t>
            </a:r>
            <a:r>
              <a:rPr lang="es-ES" b="1" kern="0" dirty="0"/>
              <a:t> sería necesario conocer para cada ubicación la velocidad de infiltración del suelo, la humedad del suelo, el estado de la vegetación y la intensidad de la lluvia. En general, </a:t>
            </a:r>
            <a:r>
              <a:rPr lang="es-ES" b="1" kern="0" dirty="0" err="1"/>
              <a:t>Esi</a:t>
            </a:r>
            <a:r>
              <a:rPr lang="es-ES" b="1" kern="0" dirty="0"/>
              <a:t> es cero en suelos bien drenados, sin pendiente y con pastos. Para balances diarios resulta difícil conocer el valor exacto de </a:t>
            </a:r>
            <a:r>
              <a:rPr lang="es-ES" b="1" kern="0" dirty="0" err="1"/>
              <a:t>Esi</a:t>
            </a:r>
            <a:r>
              <a:rPr lang="es-ES" b="1" kern="0" dirty="0"/>
              <a:t>. , ya que las pérdidas por escorrentía en un lugar pueden suponer un aporte de agua en terrenos circundantes ubicados en depresiones.</a:t>
            </a:r>
          </a:p>
          <a:p>
            <a:pPr algn="just"/>
            <a:endParaRPr lang="es-ES" b="1" kern="0" dirty="0"/>
          </a:p>
          <a:p>
            <a:pPr marL="285750" indent="-285750" algn="just">
              <a:buFont typeface="Arial" panose="020B0604020202020204" pitchFamily="34" charset="0"/>
              <a:buChar char="•"/>
            </a:pPr>
            <a:r>
              <a:rPr lang="es-ES" b="1" kern="0" dirty="0"/>
              <a:t>La evapotranspiración que puede llegar a tener el cultivo (evapotranspiración potencial), es la evapotranspiración del cultivo de referencia (</a:t>
            </a:r>
            <a:r>
              <a:rPr lang="es-ES" b="1" kern="0" dirty="0" err="1"/>
              <a:t>ETo</a:t>
            </a:r>
            <a:r>
              <a:rPr lang="es-ES" b="1" kern="0" dirty="0"/>
              <a:t>) de </a:t>
            </a:r>
            <a:r>
              <a:rPr lang="es-ES" b="1" kern="0" dirty="0" err="1"/>
              <a:t>Penman-Monteith</a:t>
            </a:r>
            <a:r>
              <a:rPr lang="es-ES" b="1" kern="0" dirty="0"/>
              <a:t>.</a:t>
            </a:r>
          </a:p>
          <a:p>
            <a:pPr algn="just"/>
            <a:endParaRPr lang="es-ES" b="1" kern="0" dirty="0"/>
          </a:p>
          <a:p>
            <a:pPr marL="285750" indent="-285750" algn="just">
              <a:buFont typeface="Arial" panose="020B0604020202020204" pitchFamily="34" charset="0"/>
              <a:buChar char="•"/>
            </a:pPr>
            <a:r>
              <a:rPr lang="es-ES" b="1" kern="0" dirty="0"/>
              <a:t>No hay aportes por ascenso capilar, lo que supone una capa freática a suficiente profundidad.</a:t>
            </a:r>
          </a:p>
          <a:p>
            <a:pPr algn="just"/>
            <a:endParaRPr lang="es-ES" b="1" kern="0" dirty="0"/>
          </a:p>
          <a:p>
            <a:pPr marL="285750" indent="-285750" algn="just">
              <a:buFont typeface="Arial" panose="020B0604020202020204" pitchFamily="34" charset="0"/>
              <a:buChar char="•"/>
            </a:pPr>
            <a:r>
              <a:rPr lang="es-ES" b="1" kern="0" dirty="0" smtClean="0"/>
              <a:t>La </a:t>
            </a:r>
            <a:r>
              <a:rPr lang="es-ES" b="1" kern="0" dirty="0"/>
              <a:t>diferencia entre el flujo </a:t>
            </a:r>
            <a:r>
              <a:rPr lang="es-ES" b="1" kern="0" dirty="0" err="1"/>
              <a:t>subsuperficial</a:t>
            </a:r>
            <a:r>
              <a:rPr lang="es-ES" b="1" kern="0" dirty="0"/>
              <a:t> entrante y saliente en el balance diario, se considera </a:t>
            </a:r>
            <a:r>
              <a:rPr lang="es-ES" b="1" kern="0" dirty="0" smtClean="0"/>
              <a:t>nulo.</a:t>
            </a:r>
            <a:endParaRPr lang="es-ES" b="1" kern="0" dirty="0"/>
          </a:p>
        </p:txBody>
      </p:sp>
      <p:pic>
        <p:nvPicPr>
          <p:cNvPr id="15" name="Picture 6" descr="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0094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940624" y="4304108"/>
            <a:ext cx="2844800" cy="1361040"/>
          </a:xfrm>
          <a:prstGeom prst="rect">
            <a:avLst/>
          </a:prstGeom>
        </p:spPr>
      </p:pic>
      <p:pic>
        <p:nvPicPr>
          <p:cNvPr id="3" name="Imagen 2"/>
          <p:cNvPicPr>
            <a:picLocks noChangeAspect="1"/>
          </p:cNvPicPr>
          <p:nvPr/>
        </p:nvPicPr>
        <p:blipFill>
          <a:blip r:embed="rId3"/>
          <a:stretch>
            <a:fillRect/>
          </a:stretch>
        </p:blipFill>
        <p:spPr>
          <a:xfrm>
            <a:off x="4636896" y="4207629"/>
            <a:ext cx="6908801" cy="674160"/>
          </a:xfrm>
          <a:prstGeom prst="rect">
            <a:avLst/>
          </a:prstGeom>
        </p:spPr>
      </p:pic>
      <p:pic>
        <p:nvPicPr>
          <p:cNvPr id="4" name="Imagen 3"/>
          <p:cNvPicPr>
            <a:picLocks noChangeAspect="1"/>
          </p:cNvPicPr>
          <p:nvPr/>
        </p:nvPicPr>
        <p:blipFill>
          <a:blip r:embed="rId4"/>
          <a:stretch>
            <a:fillRect/>
          </a:stretch>
        </p:blipFill>
        <p:spPr>
          <a:xfrm>
            <a:off x="4496945" y="5455833"/>
            <a:ext cx="7010401" cy="775920"/>
          </a:xfrm>
          <a:prstGeom prst="rect">
            <a:avLst/>
          </a:prstGeom>
        </p:spPr>
      </p:pic>
      <p:sp>
        <p:nvSpPr>
          <p:cNvPr id="6" name="CuadroTexto 5"/>
          <p:cNvSpPr txBox="1"/>
          <p:nvPr/>
        </p:nvSpPr>
        <p:spPr>
          <a:xfrm>
            <a:off x="4610850" y="3751330"/>
            <a:ext cx="6312497" cy="338554"/>
          </a:xfrm>
          <a:prstGeom prst="rect">
            <a:avLst/>
          </a:prstGeom>
          <a:noFill/>
        </p:spPr>
        <p:txBody>
          <a:bodyPr wrap="none" rtlCol="0">
            <a:spAutoFit/>
          </a:bodyPr>
          <a:lstStyle/>
          <a:p>
            <a:r>
              <a:rPr lang="es-ES" sz="1600" b="1" dirty="0"/>
              <a:t>En el caso de días húmedos la reserva varía como en un método directo:</a:t>
            </a:r>
          </a:p>
        </p:txBody>
      </p:sp>
      <p:sp>
        <p:nvSpPr>
          <p:cNvPr id="8" name="CuadroTexto 7"/>
          <p:cNvSpPr txBox="1"/>
          <p:nvPr/>
        </p:nvSpPr>
        <p:spPr>
          <a:xfrm>
            <a:off x="4726047" y="5132922"/>
            <a:ext cx="6108403" cy="338554"/>
          </a:xfrm>
          <a:prstGeom prst="rect">
            <a:avLst/>
          </a:prstGeom>
          <a:noFill/>
        </p:spPr>
        <p:txBody>
          <a:bodyPr wrap="none" rtlCol="0">
            <a:spAutoFit/>
          </a:bodyPr>
          <a:lstStyle/>
          <a:p>
            <a:r>
              <a:rPr lang="es-ES" sz="1600" b="1" dirty="0"/>
              <a:t>En el caso de días secos la reserva varía según el método exponencial:</a:t>
            </a:r>
          </a:p>
        </p:txBody>
      </p:sp>
      <p:sp>
        <p:nvSpPr>
          <p:cNvPr id="9" name="Rectángulo 8"/>
          <p:cNvSpPr/>
          <p:nvPr/>
        </p:nvSpPr>
        <p:spPr>
          <a:xfrm>
            <a:off x="651661" y="884550"/>
            <a:ext cx="10177920" cy="2862322"/>
          </a:xfrm>
          <a:prstGeom prst="rect">
            <a:avLst/>
          </a:prstGeom>
        </p:spPr>
        <p:txBody>
          <a:bodyPr wrap="square">
            <a:spAutoFit/>
          </a:bodyPr>
          <a:lstStyle/>
          <a:p>
            <a:pPr algn="just"/>
            <a:r>
              <a:rPr lang="es-ES" b="1" kern="0" dirty="0"/>
              <a:t>El modelo utilizado en el balance hídrico para el cálculo del agotamiento de la reserva de humedad del suelo diariamente es el método exponencial de </a:t>
            </a:r>
            <a:r>
              <a:rPr lang="es-ES" b="1" kern="0" dirty="0" err="1"/>
              <a:t>Thornthwaite</a:t>
            </a:r>
            <a:r>
              <a:rPr lang="es-ES" b="1" kern="0" dirty="0"/>
              <a:t> y </a:t>
            </a:r>
            <a:r>
              <a:rPr lang="es-ES" b="1" kern="0" dirty="0" err="1"/>
              <a:t>Mather</a:t>
            </a:r>
            <a:r>
              <a:rPr lang="es-ES" b="1" kern="0" dirty="0"/>
              <a:t>. </a:t>
            </a:r>
          </a:p>
          <a:p>
            <a:pPr algn="just"/>
            <a:endParaRPr lang="es-ES" b="1" kern="0" dirty="0"/>
          </a:p>
          <a:p>
            <a:pPr algn="just"/>
            <a:r>
              <a:rPr lang="es-ES" b="1" kern="0" dirty="0"/>
              <a:t>Las partículas de agua en el suelo son retenidas con más fuerza a medida que éste pierde humedad. Se considera la reserva de agua como reserva de agua disponible (AD) para las plantas (</a:t>
            </a:r>
            <a:r>
              <a:rPr lang="es-ES" b="1" kern="0" dirty="0" err="1"/>
              <a:t>Ri</a:t>
            </a:r>
            <a:r>
              <a:rPr lang="es-ES" b="1" kern="0" dirty="0"/>
              <a:t> = AD ),en el perfil del suelo y hasta la profundidad donde se encuentran las raíces. </a:t>
            </a:r>
          </a:p>
          <a:p>
            <a:pPr algn="just"/>
            <a:endParaRPr lang="es-ES" b="1" kern="0" dirty="0"/>
          </a:p>
          <a:p>
            <a:pPr algn="just"/>
            <a:r>
              <a:rPr lang="es-ES" b="1" kern="0" dirty="0"/>
              <a:t>Se considera </a:t>
            </a:r>
            <a:r>
              <a:rPr lang="es-ES" b="1" kern="0" dirty="0" err="1"/>
              <a:t>Rmáx</a:t>
            </a:r>
            <a:r>
              <a:rPr lang="es-ES" b="1" kern="0" dirty="0"/>
              <a:t>, la cantidad de Agua Disponible Total para las plantas (ADT) que un suelo puede retener en un volumen que alcanza la profundidad de las raíces. El AD siempre es función de la cantidad de agua retenida por el suelo entre la </a:t>
            </a:r>
            <a:r>
              <a:rPr lang="es-ES" b="1" kern="0" dirty="0" smtClean="0"/>
              <a:t>capacidad </a:t>
            </a:r>
            <a:r>
              <a:rPr lang="es-ES" b="1" kern="0" dirty="0"/>
              <a:t>de campo y el </a:t>
            </a:r>
            <a:r>
              <a:rPr lang="es-ES" b="1" kern="0" dirty="0" smtClean="0"/>
              <a:t>punto </a:t>
            </a:r>
            <a:r>
              <a:rPr lang="es-ES" b="1" kern="0" dirty="0"/>
              <a:t>de marchitez. </a:t>
            </a:r>
          </a:p>
        </p:txBody>
      </p:sp>
      <p:pic>
        <p:nvPicPr>
          <p:cNvPr id="19" name="Picture 6" descr="LOGO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1962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72768" y="781979"/>
            <a:ext cx="10866303" cy="3662541"/>
          </a:xfrm>
          <a:prstGeom prst="rect">
            <a:avLst/>
          </a:prstGeom>
        </p:spPr>
        <p:txBody>
          <a:bodyPr wrap="square">
            <a:spAutoFit/>
          </a:bodyPr>
          <a:lstStyle/>
          <a:p>
            <a:pPr algn="just"/>
            <a:r>
              <a:rPr lang="es-ES" b="1" dirty="0"/>
              <a:t>Además de calcular el valor en mm de la reserva de humedad del suelo también </a:t>
            </a:r>
            <a:r>
              <a:rPr lang="es-ES" b="1" dirty="0" smtClean="0"/>
              <a:t>se calculan </a:t>
            </a:r>
            <a:r>
              <a:rPr lang="es-ES" b="1" dirty="0"/>
              <a:t>diariamente la evapotranspiración real, el déficit y el exceso, calculados </a:t>
            </a:r>
            <a:r>
              <a:rPr lang="es-ES" b="1" dirty="0" smtClean="0"/>
              <a:t>a partir </a:t>
            </a:r>
            <a:r>
              <a:rPr lang="es-ES" b="1" dirty="0"/>
              <a:t>de las hipótesis de partida</a:t>
            </a:r>
            <a:r>
              <a:rPr lang="es-ES" b="1" dirty="0" smtClean="0"/>
              <a:t>.</a:t>
            </a:r>
          </a:p>
          <a:p>
            <a:pPr algn="just"/>
            <a:endParaRPr lang="es-ES" b="1" dirty="0" smtClean="0"/>
          </a:p>
          <a:p>
            <a:pPr algn="just"/>
            <a:r>
              <a:rPr lang="es-ES" b="1" dirty="0" smtClean="0">
                <a:solidFill>
                  <a:schemeClr val="accent6">
                    <a:lumMod val="50000"/>
                  </a:schemeClr>
                </a:solidFill>
              </a:rPr>
              <a:t>ET real:  </a:t>
            </a:r>
            <a:r>
              <a:rPr lang="es-ES" b="1" dirty="0" smtClean="0">
                <a:solidFill>
                  <a:srgbClr val="002060"/>
                </a:solidFill>
              </a:rPr>
              <a:t>    Mes húmedo   P&gt;ETP </a:t>
            </a:r>
            <a:r>
              <a:rPr lang="es-ES" b="1" dirty="0" smtClean="0">
                <a:solidFill>
                  <a:srgbClr val="002060"/>
                </a:solidFill>
                <a:sym typeface="Wingdings" panose="05000000000000000000" pitchFamily="2" charset="2"/>
              </a:rPr>
              <a:t> ET real=ETP</a:t>
            </a:r>
            <a:endParaRPr lang="es-ES" b="1" dirty="0" smtClean="0">
              <a:solidFill>
                <a:srgbClr val="002060"/>
              </a:solidFill>
            </a:endParaRPr>
          </a:p>
          <a:p>
            <a:pPr algn="just"/>
            <a:r>
              <a:rPr lang="es-ES" b="1" dirty="0">
                <a:solidFill>
                  <a:srgbClr val="002060"/>
                </a:solidFill>
              </a:rPr>
              <a:t>	</a:t>
            </a:r>
            <a:r>
              <a:rPr lang="es-ES" b="1" dirty="0" smtClean="0">
                <a:solidFill>
                  <a:srgbClr val="002060"/>
                </a:solidFill>
              </a:rPr>
              <a:t>  Mes seco      P&lt;ETP </a:t>
            </a:r>
            <a:r>
              <a:rPr lang="es-ES" b="1" dirty="0" smtClean="0">
                <a:solidFill>
                  <a:srgbClr val="002060"/>
                </a:solidFill>
                <a:sym typeface="Wingdings" panose="05000000000000000000" pitchFamily="2" charset="2"/>
              </a:rPr>
              <a:t> ET real= P+(variación de la reserva</a:t>
            </a:r>
            <a:r>
              <a:rPr lang="es-ES" dirty="0" smtClean="0">
                <a:solidFill>
                  <a:srgbClr val="002060"/>
                </a:solidFill>
                <a:sym typeface="Wingdings" panose="05000000000000000000" pitchFamily="2" charset="2"/>
              </a:rPr>
              <a:t>) </a:t>
            </a:r>
            <a:r>
              <a:rPr lang="es-ES" b="1" dirty="0">
                <a:solidFill>
                  <a:srgbClr val="002060"/>
                </a:solidFill>
              </a:rPr>
              <a:t>el agua que se evapora será el agua de precipitación más la que extraemos del suelo o</a:t>
            </a:r>
            <a:r>
              <a:rPr lang="es-ES" b="1" dirty="0" smtClean="0">
                <a:solidFill>
                  <a:srgbClr val="002060"/>
                </a:solidFill>
              </a:rPr>
              <a:t> </a:t>
            </a:r>
            <a:r>
              <a:rPr lang="es-ES" b="1" dirty="0">
                <a:solidFill>
                  <a:srgbClr val="002060"/>
                </a:solidFill>
              </a:rPr>
              <a:t>variación de la reserva </a:t>
            </a:r>
          </a:p>
          <a:p>
            <a:pPr algn="just"/>
            <a:endParaRPr lang="es-ES" sz="1600" b="1" dirty="0"/>
          </a:p>
          <a:p>
            <a:pPr algn="just"/>
            <a:r>
              <a:rPr lang="es-ES" b="1" dirty="0"/>
              <a:t>Puesto que en un determinado suelo podemos encontrarnos con distintos tipos de vegetación que a su vez dispone de diferente profundidad de sus raíces, y para facilitar una herramienta a los estudios climatológicos medioambientales posteriores, se calcula la humedad del suelo para una capa correspondiente al ADT estimada según la profundidad de las raíces de la vegetación tipo en la zona y también para una capa con ADT de 25 mm, que se correspondería con una profundidad de suelo en cada caso diferente según las propiedades físicas de ese suelo. </a:t>
            </a:r>
          </a:p>
        </p:txBody>
      </p:sp>
      <p:pic>
        <p:nvPicPr>
          <p:cNvPr id="3074" name="Picture 2" descr="http://www0.aemet.es/wwl/balance2/analisis/are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4758" y="4234086"/>
            <a:ext cx="3702322" cy="2505575"/>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6" descr="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7622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6096000" y="945706"/>
            <a:ext cx="5984677" cy="4032396"/>
          </a:xfrm>
          <a:prstGeom prst="rect">
            <a:avLst/>
          </a:prstGeom>
        </p:spPr>
      </p:pic>
      <p:sp>
        <p:nvSpPr>
          <p:cNvPr id="2" name="Rectángulo 1"/>
          <p:cNvSpPr/>
          <p:nvPr/>
        </p:nvSpPr>
        <p:spPr>
          <a:xfrm>
            <a:off x="284603" y="1296581"/>
            <a:ext cx="5412954" cy="2308324"/>
          </a:xfrm>
          <a:prstGeom prst="rect">
            <a:avLst/>
          </a:prstGeom>
        </p:spPr>
        <p:txBody>
          <a:bodyPr wrap="square">
            <a:spAutoFit/>
          </a:bodyPr>
          <a:lstStyle/>
          <a:p>
            <a:pPr algn="just"/>
            <a:r>
              <a:rPr lang="es-ES" b="1" dirty="0"/>
              <a:t>Los valores de la Reserva Máxima en mm para cada punto, estimados como Agua Disponible Total (R </a:t>
            </a:r>
            <a:r>
              <a:rPr lang="es-ES" b="1" dirty="0" err="1"/>
              <a:t>máx</a:t>
            </a:r>
            <a:r>
              <a:rPr lang="es-ES" b="1" dirty="0"/>
              <a:t> como ADT </a:t>
            </a:r>
            <a:r>
              <a:rPr lang="es-ES" b="1" dirty="0" err="1"/>
              <a:t>máx</a:t>
            </a:r>
            <a:r>
              <a:rPr lang="es-ES" b="1" dirty="0"/>
              <a:t>) para las plantas se presentan en el mapa </a:t>
            </a:r>
            <a:r>
              <a:rPr lang="es-ES" b="1" dirty="0" smtClean="0"/>
              <a:t>y </a:t>
            </a:r>
            <a:r>
              <a:rPr lang="es-ES" b="1" dirty="0"/>
              <a:t>se han obtenido a partir de información fisiográfica disponible de texturas </a:t>
            </a:r>
            <a:r>
              <a:rPr lang="es-ES" b="1" dirty="0" smtClean="0"/>
              <a:t>de suelo</a:t>
            </a:r>
            <a:r>
              <a:rPr lang="es-ES" b="1" dirty="0"/>
              <a:t>, de tipo de suelo según la clasificación de la clave </a:t>
            </a:r>
            <a:r>
              <a:rPr lang="es-ES" b="1" dirty="0" err="1"/>
              <a:t>Soil</a:t>
            </a:r>
            <a:r>
              <a:rPr lang="es-ES" b="1" dirty="0"/>
              <a:t> </a:t>
            </a:r>
            <a:r>
              <a:rPr lang="es-ES" b="1" dirty="0" err="1"/>
              <a:t>Taxonomy</a:t>
            </a:r>
            <a:r>
              <a:rPr lang="es-ES" b="1" dirty="0"/>
              <a:t> (2003), de usos del suelo CORINE 2006 y de los valores de la pendiente del terreno.</a:t>
            </a:r>
          </a:p>
        </p:txBody>
      </p:sp>
      <p:sp>
        <p:nvSpPr>
          <p:cNvPr id="3" name="Rectángulo 2"/>
          <p:cNvSpPr/>
          <p:nvPr/>
        </p:nvSpPr>
        <p:spPr>
          <a:xfrm>
            <a:off x="2537637" y="5105132"/>
            <a:ext cx="6096000" cy="1169551"/>
          </a:xfrm>
          <a:prstGeom prst="rect">
            <a:avLst/>
          </a:prstGeom>
        </p:spPr>
        <p:txBody>
          <a:bodyPr>
            <a:spAutoFit/>
          </a:bodyPr>
          <a:lstStyle/>
          <a:p>
            <a:pPr algn="just">
              <a:defRPr/>
            </a:pPr>
            <a:r>
              <a:rPr lang="es-ES_tradnl" altLang="es-ES" sz="1400" kern="0" dirty="0"/>
              <a:t>R. </a:t>
            </a:r>
            <a:r>
              <a:rPr lang="es-ES_tradnl" altLang="es-ES" sz="1400" kern="0" dirty="0" err="1"/>
              <a:t>Botey</a:t>
            </a:r>
            <a:r>
              <a:rPr lang="es-ES_tradnl" altLang="es-ES" sz="1400" kern="0" dirty="0"/>
              <a:t>,  y J.V. Moreno. (2015). </a:t>
            </a:r>
            <a:r>
              <a:rPr lang="es-ES" sz="1400" i="1" dirty="0"/>
              <a:t>Metodología para estimar la humedad del suelo mediante un balance hídrico exponencial diario. </a:t>
            </a:r>
            <a:r>
              <a:rPr lang="es-ES" sz="1400" dirty="0"/>
              <a:t>AEMET.</a:t>
            </a:r>
            <a:r>
              <a:rPr lang="es-ES_tradnl" altLang="es-ES" sz="1400" kern="0" dirty="0"/>
              <a:t> </a:t>
            </a:r>
          </a:p>
          <a:p>
            <a:pPr marL="400050" lvl="1" algn="just">
              <a:defRPr/>
            </a:pPr>
            <a:r>
              <a:rPr lang="es-ES_tradnl" altLang="es-ES" sz="1400" kern="0" dirty="0"/>
              <a:t>Disponible en: </a:t>
            </a:r>
            <a:r>
              <a:rPr lang="es-ES_tradnl" altLang="es-ES" sz="1400" kern="0" dirty="0">
                <a:hlinkClick r:id="rId3"/>
              </a:rPr>
              <a:t>http://www.aemet.es/documentos/es/serviciosclimaticos/vigilancia_clima/balance_hidrico/Metodologia.pdf</a:t>
            </a:r>
            <a:endParaRPr lang="es-ES_tradnl" altLang="es-ES" sz="1400" kern="0" dirty="0"/>
          </a:p>
        </p:txBody>
      </p:sp>
      <p:pic>
        <p:nvPicPr>
          <p:cNvPr id="13" name="Picture 6" descr="LOGO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3011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3"/>
          <p:cNvSpPr txBox="1">
            <a:spLocks noChangeArrowheads="1"/>
          </p:cNvSpPr>
          <p:nvPr/>
        </p:nvSpPr>
        <p:spPr>
          <a:xfrm>
            <a:off x="1878396" y="1429254"/>
            <a:ext cx="8309070" cy="3948303"/>
          </a:xfrm>
          <a:prstGeom prst="rect">
            <a:avLst/>
          </a:prstGeom>
        </p:spPr>
        <p:txBody>
          <a:bodyPr/>
          <a:lstStyle>
            <a:lvl1pPr marL="342900" indent="-342900" algn="l" rtl="0" eaLnBrk="0" fontAlgn="base" hangingPunct="0">
              <a:spcBef>
                <a:spcPct val="20000"/>
              </a:spcBef>
              <a:spcAft>
                <a:spcPct val="0"/>
              </a:spcAft>
              <a:buClr>
                <a:srgbClr val="BD3632"/>
              </a:buClr>
              <a:buChar char="•"/>
              <a:defRPr sz="3200">
                <a:solidFill>
                  <a:srgbClr val="00338D"/>
                </a:solidFill>
                <a:latin typeface="+mn-lt"/>
                <a:ea typeface="+mn-ea"/>
                <a:cs typeface="+mn-cs"/>
              </a:defRPr>
            </a:lvl1pPr>
            <a:lvl2pPr marL="742950" indent="-285750" algn="l" rtl="0" eaLnBrk="0" fontAlgn="base" hangingPunct="0">
              <a:spcBef>
                <a:spcPct val="20000"/>
              </a:spcBef>
              <a:spcAft>
                <a:spcPct val="0"/>
              </a:spcAft>
              <a:buClr>
                <a:srgbClr val="BD3632"/>
              </a:buClr>
              <a:buChar char="•"/>
              <a:defRPr sz="2800">
                <a:solidFill>
                  <a:srgbClr val="00338D"/>
                </a:solidFill>
                <a:latin typeface="+mn-lt"/>
              </a:defRPr>
            </a:lvl2pPr>
            <a:lvl3pPr marL="1143000" indent="-228600" algn="l" rtl="0" eaLnBrk="0" fontAlgn="base" hangingPunct="0">
              <a:spcBef>
                <a:spcPct val="20000"/>
              </a:spcBef>
              <a:spcAft>
                <a:spcPct val="0"/>
              </a:spcAft>
              <a:buChar char="•"/>
              <a:defRPr sz="2400">
                <a:solidFill>
                  <a:srgbClr val="00338D"/>
                </a:solidFill>
                <a:latin typeface="+mn-lt"/>
              </a:defRPr>
            </a:lvl3pPr>
            <a:lvl4pPr marL="1600200" indent="-228600" algn="l" rtl="0" eaLnBrk="0" fontAlgn="base" hangingPunct="0">
              <a:spcBef>
                <a:spcPct val="20000"/>
              </a:spcBef>
              <a:spcAft>
                <a:spcPct val="0"/>
              </a:spcAft>
              <a:buChar char="–"/>
              <a:defRPr sz="2000">
                <a:solidFill>
                  <a:srgbClr val="00338D"/>
                </a:solidFill>
                <a:latin typeface="+mn-lt"/>
              </a:defRPr>
            </a:lvl4pPr>
            <a:lvl5pPr marL="2057400" indent="-228600" algn="l" rtl="0" eaLnBrk="0" fontAlgn="base" hangingPunct="0">
              <a:spcBef>
                <a:spcPct val="20000"/>
              </a:spcBef>
              <a:spcAft>
                <a:spcPct val="0"/>
              </a:spcAft>
              <a:buChar char="»"/>
              <a:defRPr sz="2000">
                <a:solidFill>
                  <a:srgbClr val="00338D"/>
                </a:solidFill>
                <a:latin typeface="+mn-lt"/>
              </a:defRPr>
            </a:lvl5pPr>
            <a:lvl6pPr marL="2514600" indent="-228600" algn="l" rtl="0" fontAlgn="base">
              <a:spcBef>
                <a:spcPct val="20000"/>
              </a:spcBef>
              <a:spcAft>
                <a:spcPct val="0"/>
              </a:spcAft>
              <a:buChar char="»"/>
              <a:defRPr sz="2000">
                <a:solidFill>
                  <a:srgbClr val="00338D"/>
                </a:solidFill>
                <a:latin typeface="+mn-lt"/>
              </a:defRPr>
            </a:lvl6pPr>
            <a:lvl7pPr marL="2971800" indent="-228600" algn="l" rtl="0" fontAlgn="base">
              <a:spcBef>
                <a:spcPct val="20000"/>
              </a:spcBef>
              <a:spcAft>
                <a:spcPct val="0"/>
              </a:spcAft>
              <a:buChar char="»"/>
              <a:defRPr sz="2000">
                <a:solidFill>
                  <a:srgbClr val="00338D"/>
                </a:solidFill>
                <a:latin typeface="+mn-lt"/>
              </a:defRPr>
            </a:lvl7pPr>
            <a:lvl8pPr marL="3429000" indent="-228600" algn="l" rtl="0" fontAlgn="base">
              <a:spcBef>
                <a:spcPct val="20000"/>
              </a:spcBef>
              <a:spcAft>
                <a:spcPct val="0"/>
              </a:spcAft>
              <a:buChar char="»"/>
              <a:defRPr sz="2000">
                <a:solidFill>
                  <a:srgbClr val="00338D"/>
                </a:solidFill>
                <a:latin typeface="+mn-lt"/>
              </a:defRPr>
            </a:lvl8pPr>
            <a:lvl9pPr marL="3886200" indent="-228600" algn="l" rtl="0" fontAlgn="base">
              <a:spcBef>
                <a:spcPct val="20000"/>
              </a:spcBef>
              <a:spcAft>
                <a:spcPct val="0"/>
              </a:spcAft>
              <a:buChar char="»"/>
              <a:defRPr sz="2000">
                <a:solidFill>
                  <a:srgbClr val="00338D"/>
                </a:solidFill>
                <a:latin typeface="+mn-lt"/>
              </a:defRPr>
            </a:lvl9pPr>
          </a:lstStyle>
          <a:p>
            <a:pPr algn="just">
              <a:defRPr/>
            </a:pPr>
            <a:r>
              <a:rPr lang="es-ES_tradnl" altLang="es-ES" sz="1800" b="1" dirty="0">
                <a:solidFill>
                  <a:schemeClr val="tx1"/>
                </a:solidFill>
              </a:rPr>
              <a:t>Conocer la evolución de las precipitaciones en tiempo cuasi-real y comparar las precipitaciones acumuladas en diferentes intervalos de tiempo con los valores normales.</a:t>
            </a:r>
          </a:p>
          <a:p>
            <a:pPr algn="just">
              <a:defRPr/>
            </a:pPr>
            <a:endParaRPr lang="es-ES_tradnl" altLang="es-ES" sz="1800" b="1" dirty="0" smtClean="0">
              <a:solidFill>
                <a:schemeClr val="tx1"/>
              </a:solidFill>
            </a:endParaRPr>
          </a:p>
          <a:p>
            <a:pPr algn="just">
              <a:defRPr/>
            </a:pPr>
            <a:endParaRPr lang="es-ES_tradnl" altLang="es-ES" sz="1800" b="1" dirty="0">
              <a:solidFill>
                <a:schemeClr val="tx1"/>
              </a:solidFill>
            </a:endParaRPr>
          </a:p>
          <a:p>
            <a:pPr algn="just">
              <a:defRPr/>
            </a:pPr>
            <a:r>
              <a:rPr lang="es-ES_tradnl" altLang="es-ES" sz="1800" b="1" dirty="0">
                <a:solidFill>
                  <a:schemeClr val="tx1"/>
                </a:solidFill>
              </a:rPr>
              <a:t>Disponer de valores diarios y acumulados de la Evapotranspiración de Referencia de </a:t>
            </a:r>
            <a:r>
              <a:rPr lang="es-ES_tradnl" altLang="es-ES" sz="1800" b="1" dirty="0" err="1">
                <a:solidFill>
                  <a:schemeClr val="tx1"/>
                </a:solidFill>
              </a:rPr>
              <a:t>Penman-Monteith</a:t>
            </a:r>
            <a:r>
              <a:rPr lang="es-ES_tradnl" altLang="es-ES" sz="1800" b="1" dirty="0">
                <a:solidFill>
                  <a:schemeClr val="tx1"/>
                </a:solidFill>
              </a:rPr>
              <a:t>.</a:t>
            </a:r>
          </a:p>
          <a:p>
            <a:pPr algn="just">
              <a:defRPr/>
            </a:pPr>
            <a:endParaRPr lang="es-ES_tradnl" altLang="es-ES" sz="1800" b="1" dirty="0" smtClean="0">
              <a:solidFill>
                <a:schemeClr val="tx1"/>
              </a:solidFill>
            </a:endParaRPr>
          </a:p>
          <a:p>
            <a:pPr marL="0" indent="0" algn="just">
              <a:buNone/>
              <a:defRPr/>
            </a:pPr>
            <a:endParaRPr lang="es-ES_tradnl" altLang="es-ES" sz="1800" b="1" dirty="0">
              <a:solidFill>
                <a:schemeClr val="tx1"/>
              </a:solidFill>
            </a:endParaRPr>
          </a:p>
          <a:p>
            <a:pPr algn="just">
              <a:defRPr/>
            </a:pPr>
            <a:r>
              <a:rPr lang="es-ES_tradnl" altLang="es-ES" sz="1800" b="1" dirty="0">
                <a:solidFill>
                  <a:schemeClr val="tx1"/>
                </a:solidFill>
              </a:rPr>
              <a:t>Estimar la humedad del suelo con un modelo que proporcione una </a:t>
            </a:r>
            <a:r>
              <a:rPr lang="es-ES_tradnl" altLang="es-ES" sz="1800" b="1" dirty="0" smtClean="0">
                <a:solidFill>
                  <a:schemeClr val="tx1"/>
                </a:solidFill>
              </a:rPr>
              <a:t>buena aproximación pero </a:t>
            </a:r>
            <a:r>
              <a:rPr lang="es-ES_tradnl" altLang="es-ES" sz="1800" b="1" dirty="0">
                <a:solidFill>
                  <a:schemeClr val="tx1"/>
                </a:solidFill>
              </a:rPr>
              <a:t>que permita a su vez realizar estudios climáticos consistentes.</a:t>
            </a:r>
            <a:endParaRPr lang="es-ES" altLang="es-ES" sz="1800" b="1" dirty="0">
              <a:solidFill>
                <a:schemeClr val="tx1"/>
              </a:solidFill>
            </a:endParaRPr>
          </a:p>
        </p:txBody>
      </p:sp>
      <p:sp>
        <p:nvSpPr>
          <p:cNvPr id="9" name="Rectángulo 8"/>
          <p:cNvSpPr/>
          <p:nvPr/>
        </p:nvSpPr>
        <p:spPr>
          <a:xfrm>
            <a:off x="3715630" y="692474"/>
            <a:ext cx="4634602" cy="523220"/>
          </a:xfrm>
          <a:prstGeom prst="rect">
            <a:avLst/>
          </a:prstGeom>
        </p:spPr>
        <p:txBody>
          <a:bodyPr wrap="none">
            <a:spAutoFit/>
          </a:bodyPr>
          <a:lstStyle/>
          <a:p>
            <a:pPr>
              <a:defRPr/>
            </a:pPr>
            <a:r>
              <a:rPr lang="es-ES_tradnl" altLang="es-ES" sz="2800" b="1" kern="0" dirty="0" smtClean="0">
                <a:solidFill>
                  <a:srgbClr val="0070C0"/>
                </a:solidFill>
              </a:rPr>
              <a:t>Productos del Balance Hídrico</a:t>
            </a:r>
            <a:endParaRPr lang="es-ES_tradnl" altLang="es-ES" sz="2800" b="1" kern="0" dirty="0">
              <a:solidFill>
                <a:srgbClr val="0070C0"/>
              </a:solidFill>
            </a:endParaRPr>
          </a:p>
        </p:txBody>
      </p:sp>
      <p:sp>
        <p:nvSpPr>
          <p:cNvPr id="10" name="Text Box 15"/>
          <p:cNvSpPr txBox="1">
            <a:spLocks noChangeArrowheads="1"/>
          </p:cNvSpPr>
          <p:nvPr/>
        </p:nvSpPr>
        <p:spPr bwMode="auto">
          <a:xfrm>
            <a:off x="2883539" y="5052450"/>
            <a:ext cx="6424921" cy="923330"/>
          </a:xfrm>
          <a:prstGeom prst="rect">
            <a:avLst/>
          </a:prstGeom>
          <a:noFill/>
          <a:ln>
            <a:noFill/>
          </a:ln>
          <a:effectLst/>
          <a:extLst/>
        </p:spPr>
        <p:txBody>
          <a:bodyPr wrap="square">
            <a:spAutoFit/>
          </a:bodyPr>
          <a:lstStyle>
            <a:lvl1pPr>
              <a:spcBef>
                <a:spcPct val="20000"/>
              </a:spcBef>
              <a:buClr>
                <a:srgbClr val="BD3632"/>
              </a:buClr>
              <a:buChar char="•"/>
              <a:defRPr sz="3200">
                <a:solidFill>
                  <a:srgbClr val="00338D"/>
                </a:solidFill>
                <a:latin typeface="Trebuchet MS" panose="020B0603020202020204" pitchFamily="34" charset="0"/>
              </a:defRPr>
            </a:lvl1pPr>
            <a:lvl2pPr marL="742950" indent="-285750">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algn="just" eaLnBrk="1" hangingPunct="1">
              <a:spcBef>
                <a:spcPct val="0"/>
              </a:spcBef>
              <a:buClrTx/>
              <a:buFontTx/>
              <a:buNone/>
            </a:pPr>
            <a:r>
              <a:rPr lang="es-ES_tradnl" altLang="es-ES" sz="1800" b="1" dirty="0">
                <a:solidFill>
                  <a:schemeClr val="tx1"/>
                </a:solidFill>
                <a:latin typeface="+mn-lt"/>
              </a:rPr>
              <a:t>Información elaborada en rejilla: </a:t>
            </a:r>
          </a:p>
          <a:p>
            <a:pPr algn="just" eaLnBrk="1" hangingPunct="1">
              <a:spcBef>
                <a:spcPct val="0"/>
              </a:spcBef>
              <a:buClrTx/>
              <a:buFontTx/>
              <a:buNone/>
            </a:pPr>
            <a:r>
              <a:rPr lang="es-ES_tradnl" altLang="es-ES" sz="1800" b="1" dirty="0" smtClean="0">
                <a:solidFill>
                  <a:schemeClr val="tx1"/>
                </a:solidFill>
                <a:latin typeface="+mn-lt"/>
              </a:rPr>
              <a:t>	5x5km </a:t>
            </a:r>
            <a:r>
              <a:rPr lang="es-ES_tradnl" altLang="es-ES" sz="1800" b="1" dirty="0">
                <a:solidFill>
                  <a:schemeClr val="tx1"/>
                </a:solidFill>
                <a:latin typeface="+mn-lt"/>
              </a:rPr>
              <a:t>para el área de Península y Baleares</a:t>
            </a:r>
          </a:p>
          <a:p>
            <a:pPr algn="just" eaLnBrk="1" hangingPunct="1">
              <a:spcBef>
                <a:spcPct val="0"/>
              </a:spcBef>
              <a:buClrTx/>
              <a:buFontTx/>
              <a:buNone/>
            </a:pPr>
            <a:r>
              <a:rPr lang="es-ES_tradnl" altLang="es-ES" sz="1800" b="1" dirty="0" smtClean="0">
                <a:solidFill>
                  <a:schemeClr val="tx1"/>
                </a:solidFill>
                <a:latin typeface="+mn-lt"/>
              </a:rPr>
              <a:t>	2x2km </a:t>
            </a:r>
            <a:r>
              <a:rPr lang="es-ES_tradnl" altLang="es-ES" sz="1800" b="1" dirty="0">
                <a:solidFill>
                  <a:schemeClr val="tx1"/>
                </a:solidFill>
                <a:latin typeface="+mn-lt"/>
              </a:rPr>
              <a:t>para Canarias  </a:t>
            </a:r>
            <a:endParaRPr lang="es-ES" altLang="es-ES" sz="1800" b="1" dirty="0">
              <a:solidFill>
                <a:schemeClr val="tx1"/>
              </a:solidFill>
              <a:latin typeface="+mn-lt"/>
            </a:endParaRPr>
          </a:p>
        </p:txBody>
      </p:sp>
      <p:pic>
        <p:nvPicPr>
          <p:cNvPr id="16" name="Picture 6" descr="LOGO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9566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6"/>
          <p:cNvGraphicFramePr>
            <a:graphicFrameLocks noChangeAspect="1"/>
          </p:cNvGraphicFramePr>
          <p:nvPr/>
        </p:nvGraphicFramePr>
        <p:xfrm>
          <a:off x="8112125" y="1628775"/>
          <a:ext cx="1765300" cy="4064000"/>
        </p:xfrm>
        <a:graphic>
          <a:graphicData uri="http://schemas.openxmlformats.org/presentationml/2006/ole">
            <mc:AlternateContent xmlns:mc="http://schemas.openxmlformats.org/markup-compatibility/2006">
              <mc:Choice xmlns:v="urn:schemas-microsoft-com:vml" Requires="v">
                <p:oleObj spid="_x0000_s16399" name="Fotografía de Photo Editor" r:id="rId3" imgW="4952381" imgH="11403017" progId="MSPhotoEd.3">
                  <p:embed/>
                </p:oleObj>
              </mc:Choice>
              <mc:Fallback>
                <p:oleObj name="Fotografía de Photo Editor" r:id="rId3" imgW="4952381" imgH="11403017"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2125" y="1628775"/>
                        <a:ext cx="17653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1" name="Text Box 8"/>
          <p:cNvSpPr txBox="1">
            <a:spLocks noChangeArrowheads="1"/>
          </p:cNvSpPr>
          <p:nvPr/>
        </p:nvSpPr>
        <p:spPr bwMode="auto">
          <a:xfrm>
            <a:off x="1917765" y="1720025"/>
            <a:ext cx="4987925" cy="374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800">
                <a:solidFill>
                  <a:schemeClr val="tx1"/>
                </a:solidFill>
                <a:latin typeface="Calibri" panose="020F0502020204030204" pitchFamily="34" charset="0"/>
                <a:cs typeface="Arial" panose="020B0604020202020204" pitchFamily="34" charset="0"/>
              </a:defRPr>
            </a:lvl1pPr>
            <a:lvl2pPr marL="742950" indent="-285750">
              <a:defRPr sz="2800">
                <a:solidFill>
                  <a:schemeClr val="tx1"/>
                </a:solidFill>
                <a:latin typeface="Calibri" panose="020F0502020204030204" pitchFamily="34" charset="0"/>
                <a:cs typeface="Arial" panose="020B0604020202020204" pitchFamily="34" charset="0"/>
              </a:defRPr>
            </a:lvl2pPr>
            <a:lvl3pPr marL="1143000" indent="-228600">
              <a:defRPr sz="2800">
                <a:solidFill>
                  <a:schemeClr val="tx1"/>
                </a:solidFill>
                <a:latin typeface="Calibri" panose="020F0502020204030204" pitchFamily="34" charset="0"/>
                <a:cs typeface="Arial" panose="020B0604020202020204" pitchFamily="34" charset="0"/>
              </a:defRPr>
            </a:lvl3pPr>
            <a:lvl4pPr marL="1600200" indent="-228600">
              <a:defRPr sz="2800">
                <a:solidFill>
                  <a:schemeClr val="tx1"/>
                </a:solidFill>
                <a:latin typeface="Calibri" panose="020F0502020204030204" pitchFamily="34" charset="0"/>
                <a:cs typeface="Arial" panose="020B0604020202020204" pitchFamily="34" charset="0"/>
              </a:defRPr>
            </a:lvl4pPr>
            <a:lvl5pPr marL="2057400" indent="-228600">
              <a:defRPr sz="28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Calibri" panose="020F0502020204030204" pitchFamily="34" charset="0"/>
                <a:cs typeface="Arial" panose="020B0604020202020204" pitchFamily="34" charset="0"/>
              </a:defRPr>
            </a:lvl9pPr>
          </a:lstStyle>
          <a:p>
            <a:pPr eaLnBrk="1" hangingPunct="1">
              <a:spcBef>
                <a:spcPct val="20000"/>
              </a:spcBef>
              <a:buFont typeface="Arial" panose="020B0604020202020204" pitchFamily="34" charset="0"/>
              <a:buNone/>
            </a:pPr>
            <a:r>
              <a:rPr lang="es-ES_tradnl" altLang="es-ES" sz="1800" b="1" kern="0" dirty="0">
                <a:solidFill>
                  <a:schemeClr val="accent5"/>
                </a:solidFill>
                <a:latin typeface="+mn-lt"/>
                <a:cs typeface="+mn-cs"/>
              </a:rPr>
              <a:t>La red climatológica de AEMET</a:t>
            </a:r>
          </a:p>
          <a:p>
            <a:pPr eaLnBrk="1" hangingPunct="1">
              <a:spcBef>
                <a:spcPct val="20000"/>
              </a:spcBef>
              <a:buFont typeface="Arial" panose="020B0604020202020204" pitchFamily="34" charset="0"/>
              <a:buNone/>
            </a:pPr>
            <a:endParaRPr lang="es-ES_tradnl" altLang="es-ES" sz="1800" b="1" kern="0" dirty="0">
              <a:latin typeface="+mn-lt"/>
              <a:cs typeface="+mn-cs"/>
            </a:endParaRPr>
          </a:p>
          <a:p>
            <a:pPr eaLnBrk="1" hangingPunct="1">
              <a:spcBef>
                <a:spcPct val="20000"/>
              </a:spcBef>
              <a:buFontTx/>
              <a:buChar char="-"/>
            </a:pPr>
            <a:r>
              <a:rPr lang="es-ES_tradnl" altLang="es-ES" sz="1800" b="1" kern="0" dirty="0">
                <a:latin typeface="+mn-lt"/>
                <a:cs typeface="+mn-cs"/>
              </a:rPr>
              <a:t>debe permitir la caracterización de zonas climáticas en todo el territorio nacional</a:t>
            </a:r>
          </a:p>
          <a:p>
            <a:pPr eaLnBrk="1" hangingPunct="1">
              <a:spcBef>
                <a:spcPct val="20000"/>
              </a:spcBef>
              <a:buFontTx/>
              <a:buChar char="-"/>
            </a:pPr>
            <a:endParaRPr lang="es-ES_tradnl" altLang="es-ES" sz="1800" b="1" kern="0" dirty="0">
              <a:latin typeface="+mn-lt"/>
              <a:cs typeface="+mn-cs"/>
            </a:endParaRPr>
          </a:p>
          <a:p>
            <a:pPr eaLnBrk="1" hangingPunct="1">
              <a:spcBef>
                <a:spcPct val="20000"/>
              </a:spcBef>
              <a:buFontTx/>
              <a:buChar char="-"/>
            </a:pPr>
            <a:r>
              <a:rPr lang="es-ES_tradnl" altLang="es-ES" sz="1800" b="1" kern="0" dirty="0">
                <a:latin typeface="+mn-lt"/>
                <a:cs typeface="+mn-cs"/>
              </a:rPr>
              <a:t>cumplir con las recomendaciones marcadas por la “Guía de instrumentos y métodos de Observación de la OMM” . Para la Observación sinóptica y climatológica </a:t>
            </a:r>
            <a:r>
              <a:rPr lang="es-ES_tradnl" altLang="es-ES" sz="1800" b="1" kern="0" dirty="0">
                <a:latin typeface="+mn-lt"/>
                <a:cs typeface="+mn-cs"/>
                <a:sym typeface="Wingdings" panose="05000000000000000000" pitchFamily="2" charset="2"/>
              </a:rPr>
              <a:t> Viento a 10m.</a:t>
            </a:r>
            <a:endParaRPr lang="es-ES_tradnl" altLang="es-ES" sz="1800" b="1" kern="0" dirty="0">
              <a:latin typeface="+mn-lt"/>
              <a:cs typeface="+mn-cs"/>
            </a:endParaRPr>
          </a:p>
          <a:p>
            <a:pPr eaLnBrk="1" hangingPunct="1">
              <a:spcBef>
                <a:spcPct val="20000"/>
              </a:spcBef>
              <a:buFontTx/>
              <a:buChar char="-"/>
            </a:pPr>
            <a:endParaRPr lang="es-ES" altLang="es-ES" sz="1800" b="1" kern="0" dirty="0">
              <a:latin typeface="+mn-lt"/>
              <a:cs typeface="+mn-cs"/>
            </a:endParaRPr>
          </a:p>
          <a:p>
            <a:pPr eaLnBrk="1" hangingPunct="1">
              <a:spcBef>
                <a:spcPct val="20000"/>
              </a:spcBef>
              <a:buFontTx/>
              <a:buChar char="-"/>
            </a:pPr>
            <a:r>
              <a:rPr lang="es-ES_tradnl" altLang="es-ES" sz="1800" b="1" kern="0" dirty="0">
                <a:latin typeface="+mn-lt"/>
                <a:cs typeface="+mn-cs"/>
              </a:rPr>
              <a:t>atender los compromisos internacionales en materia de intercambio de datos.</a:t>
            </a:r>
            <a:endParaRPr lang="es-ES" altLang="es-ES" sz="1800" b="1" kern="0" dirty="0">
              <a:latin typeface="+mn-lt"/>
              <a:cs typeface="+mn-cs"/>
            </a:endParaRPr>
          </a:p>
        </p:txBody>
      </p:sp>
      <p:pic>
        <p:nvPicPr>
          <p:cNvPr id="8" name="Picture 6" descr="LOGO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6286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4"/>
          <p:cNvSpPr>
            <a:spLocks noChangeShapeType="1"/>
          </p:cNvSpPr>
          <p:nvPr/>
        </p:nvSpPr>
        <p:spPr bwMode="auto">
          <a:xfrm>
            <a:off x="4224338" y="3860800"/>
            <a:ext cx="1079500" cy="8636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8195" name="Text Box 7"/>
          <p:cNvSpPr txBox="1">
            <a:spLocks noChangeArrowheads="1"/>
          </p:cNvSpPr>
          <p:nvPr/>
        </p:nvSpPr>
        <p:spPr bwMode="auto">
          <a:xfrm>
            <a:off x="6075363" y="552451"/>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800">
                <a:solidFill>
                  <a:schemeClr val="tx1"/>
                </a:solidFill>
                <a:latin typeface="Calibri" panose="020F0502020204030204" pitchFamily="34" charset="0"/>
                <a:cs typeface="Arial" panose="020B0604020202020204" pitchFamily="34" charset="0"/>
              </a:defRPr>
            </a:lvl1pPr>
            <a:lvl2pPr marL="742950" indent="-285750">
              <a:defRPr sz="2800">
                <a:solidFill>
                  <a:schemeClr val="tx1"/>
                </a:solidFill>
                <a:latin typeface="Calibri" panose="020F0502020204030204" pitchFamily="34" charset="0"/>
                <a:cs typeface="Arial" panose="020B0604020202020204" pitchFamily="34" charset="0"/>
              </a:defRPr>
            </a:lvl2pPr>
            <a:lvl3pPr marL="1143000" indent="-228600">
              <a:defRPr sz="2800">
                <a:solidFill>
                  <a:schemeClr val="tx1"/>
                </a:solidFill>
                <a:latin typeface="Calibri" panose="020F0502020204030204" pitchFamily="34" charset="0"/>
                <a:cs typeface="Arial" panose="020B0604020202020204" pitchFamily="34" charset="0"/>
              </a:defRPr>
            </a:lvl3pPr>
            <a:lvl4pPr marL="1600200" indent="-228600">
              <a:defRPr sz="2800">
                <a:solidFill>
                  <a:schemeClr val="tx1"/>
                </a:solidFill>
                <a:latin typeface="Calibri" panose="020F0502020204030204" pitchFamily="34" charset="0"/>
                <a:cs typeface="Arial" panose="020B0604020202020204" pitchFamily="34" charset="0"/>
              </a:defRPr>
            </a:lvl4pPr>
            <a:lvl5pPr marL="2057400" indent="-228600">
              <a:defRPr sz="28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Calibri" panose="020F0502020204030204" pitchFamily="34" charset="0"/>
                <a:cs typeface="Arial" panose="020B0604020202020204" pitchFamily="34" charset="0"/>
              </a:defRPr>
            </a:lvl9pPr>
          </a:lstStyle>
          <a:p>
            <a:pPr eaLnBrk="1" hangingPunct="1">
              <a:spcBef>
                <a:spcPct val="20000"/>
              </a:spcBef>
              <a:buFont typeface="Arial" panose="020B0604020202020204" pitchFamily="34" charset="0"/>
              <a:buNone/>
            </a:pPr>
            <a:endParaRPr lang="es-ES" altLang="es-ES" sz="2000"/>
          </a:p>
        </p:txBody>
      </p:sp>
      <p:sp>
        <p:nvSpPr>
          <p:cNvPr id="8196" name="Text Box 8"/>
          <p:cNvSpPr txBox="1">
            <a:spLocks noChangeArrowheads="1"/>
          </p:cNvSpPr>
          <p:nvPr/>
        </p:nvSpPr>
        <p:spPr bwMode="auto">
          <a:xfrm>
            <a:off x="2994026" y="1085850"/>
            <a:ext cx="7273925"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800">
                <a:solidFill>
                  <a:schemeClr val="tx1"/>
                </a:solidFill>
                <a:latin typeface="Calibri" panose="020F0502020204030204" pitchFamily="34" charset="0"/>
                <a:cs typeface="Arial" panose="020B0604020202020204" pitchFamily="34" charset="0"/>
              </a:defRPr>
            </a:lvl1pPr>
            <a:lvl2pPr marL="742950" indent="-285750">
              <a:defRPr sz="2800">
                <a:solidFill>
                  <a:schemeClr val="tx1"/>
                </a:solidFill>
                <a:latin typeface="Calibri" panose="020F0502020204030204" pitchFamily="34" charset="0"/>
                <a:cs typeface="Arial" panose="020B0604020202020204" pitchFamily="34" charset="0"/>
              </a:defRPr>
            </a:lvl2pPr>
            <a:lvl3pPr marL="1143000" indent="-228600">
              <a:defRPr sz="2800">
                <a:solidFill>
                  <a:schemeClr val="tx1"/>
                </a:solidFill>
                <a:latin typeface="Calibri" panose="020F0502020204030204" pitchFamily="34" charset="0"/>
                <a:cs typeface="Arial" panose="020B0604020202020204" pitchFamily="34" charset="0"/>
              </a:defRPr>
            </a:lvl3pPr>
            <a:lvl4pPr marL="1600200" indent="-228600">
              <a:defRPr sz="2800">
                <a:solidFill>
                  <a:schemeClr val="tx1"/>
                </a:solidFill>
                <a:latin typeface="Calibri" panose="020F0502020204030204" pitchFamily="34" charset="0"/>
                <a:cs typeface="Arial" panose="020B0604020202020204" pitchFamily="34" charset="0"/>
              </a:defRPr>
            </a:lvl4pPr>
            <a:lvl5pPr marL="2057400" indent="-228600">
              <a:defRPr sz="28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Calibri" panose="020F0502020204030204" pitchFamily="34" charset="0"/>
                <a:cs typeface="Arial" panose="020B0604020202020204" pitchFamily="34" charset="0"/>
              </a:defRPr>
            </a:lvl9pPr>
          </a:lstStyle>
          <a:p>
            <a:pPr algn="ctr" eaLnBrk="1" hangingPunct="1">
              <a:spcBef>
                <a:spcPct val="20000"/>
              </a:spcBef>
              <a:buFont typeface="Arial" panose="020B0604020202020204" pitchFamily="34" charset="0"/>
              <a:buNone/>
            </a:pPr>
            <a:r>
              <a:rPr lang="es-ES" altLang="es-ES" sz="2400" dirty="0">
                <a:solidFill>
                  <a:schemeClr val="accent5"/>
                </a:solidFill>
              </a:rPr>
              <a:t>     </a:t>
            </a:r>
            <a:r>
              <a:rPr lang="es-ES" altLang="es-ES" sz="2400" b="1" dirty="0">
                <a:solidFill>
                  <a:schemeClr val="accent5"/>
                </a:solidFill>
              </a:rPr>
              <a:t>Tipos de estaciones meteorológicas que componen la Red Climatológica de  AEMET</a:t>
            </a:r>
          </a:p>
        </p:txBody>
      </p:sp>
      <p:sp>
        <p:nvSpPr>
          <p:cNvPr id="7173" name="Rectangle 3"/>
          <p:cNvSpPr>
            <a:spLocks noChangeArrowheads="1"/>
          </p:cNvSpPr>
          <p:nvPr/>
        </p:nvSpPr>
        <p:spPr bwMode="auto">
          <a:xfrm>
            <a:off x="2495550" y="1973264"/>
            <a:ext cx="3976688"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180975" indent="-180975" defTabSz="179388">
              <a:spcBef>
                <a:spcPct val="20000"/>
              </a:spcBef>
              <a:buFont typeface="Arial" panose="020B0604020202020204" pitchFamily="34" charset="0"/>
              <a:buChar char="•"/>
              <a:tabLst>
                <a:tab pos="266700" algn="l"/>
              </a:tabLst>
              <a:defRPr sz="2800">
                <a:solidFill>
                  <a:schemeClr val="tx1"/>
                </a:solidFill>
                <a:latin typeface="Calibri" panose="020F0502020204030204" pitchFamily="34" charset="0"/>
                <a:cs typeface="Arial" panose="020B0604020202020204" pitchFamily="34" charset="0"/>
              </a:defRPr>
            </a:lvl1pPr>
            <a:lvl2pPr marL="714375" indent="-171450" defTabSz="179388">
              <a:spcBef>
                <a:spcPct val="20000"/>
              </a:spcBef>
              <a:buFont typeface="Arial" panose="020B0604020202020204" pitchFamily="34" charset="0"/>
              <a:buChar char="•"/>
              <a:tabLst>
                <a:tab pos="266700" algn="l"/>
              </a:tabLst>
              <a:defRPr sz="2800">
                <a:solidFill>
                  <a:schemeClr val="tx1"/>
                </a:solidFill>
                <a:latin typeface="Calibri" panose="020F0502020204030204" pitchFamily="34" charset="0"/>
                <a:cs typeface="Arial" panose="020B0604020202020204" pitchFamily="34" charset="0"/>
              </a:defRPr>
            </a:lvl2pPr>
            <a:lvl3pPr marL="1143000" indent="-228600" defTabSz="179388">
              <a:spcBef>
                <a:spcPct val="20000"/>
              </a:spcBef>
              <a:buFont typeface="Arial" panose="020B0604020202020204" pitchFamily="34" charset="0"/>
              <a:buChar char="•"/>
              <a:tabLst>
                <a:tab pos="266700" algn="l"/>
              </a:tabLst>
              <a:defRPr sz="2800">
                <a:solidFill>
                  <a:schemeClr val="tx1"/>
                </a:solidFill>
                <a:latin typeface="Calibri" panose="020F0502020204030204" pitchFamily="34" charset="0"/>
                <a:cs typeface="Arial" panose="020B0604020202020204" pitchFamily="34" charset="0"/>
              </a:defRPr>
            </a:lvl3pPr>
            <a:lvl4pPr marL="1600200" indent="-228600" defTabSz="179388">
              <a:spcBef>
                <a:spcPct val="20000"/>
              </a:spcBef>
              <a:buFont typeface="Arial" panose="020B0604020202020204" pitchFamily="34" charset="0"/>
              <a:buChar char="•"/>
              <a:tabLst>
                <a:tab pos="266700" algn="l"/>
              </a:tabLst>
              <a:defRPr sz="2800">
                <a:solidFill>
                  <a:schemeClr val="tx1"/>
                </a:solidFill>
                <a:latin typeface="Calibri" panose="020F0502020204030204" pitchFamily="34" charset="0"/>
                <a:cs typeface="Arial" panose="020B0604020202020204" pitchFamily="34" charset="0"/>
              </a:defRPr>
            </a:lvl4pPr>
            <a:lvl5pPr marL="2057400" indent="-228600" defTabSz="179388">
              <a:spcBef>
                <a:spcPct val="20000"/>
              </a:spcBef>
              <a:buFont typeface="Arial" panose="020B0604020202020204" pitchFamily="34" charset="0"/>
              <a:buChar char="•"/>
              <a:tabLst>
                <a:tab pos="266700" algn="l"/>
              </a:tabLst>
              <a:defRPr sz="2800">
                <a:solidFill>
                  <a:schemeClr val="tx1"/>
                </a:solidFill>
                <a:latin typeface="Calibri" panose="020F0502020204030204" pitchFamily="34" charset="0"/>
                <a:cs typeface="Arial" panose="020B0604020202020204" pitchFamily="34" charset="0"/>
              </a:defRPr>
            </a:lvl5pPr>
            <a:lvl6pPr marL="2514600" indent="-228600" defTabSz="179388" eaLnBrk="0" fontAlgn="base" hangingPunct="0">
              <a:spcBef>
                <a:spcPct val="20000"/>
              </a:spcBef>
              <a:spcAft>
                <a:spcPct val="0"/>
              </a:spcAft>
              <a:buFont typeface="Arial" panose="020B0604020202020204" pitchFamily="34" charset="0"/>
              <a:buChar char="•"/>
              <a:tabLst>
                <a:tab pos="266700" algn="l"/>
              </a:tabLst>
              <a:defRPr sz="2800">
                <a:solidFill>
                  <a:schemeClr val="tx1"/>
                </a:solidFill>
                <a:latin typeface="Calibri" panose="020F0502020204030204" pitchFamily="34" charset="0"/>
                <a:cs typeface="Arial" panose="020B0604020202020204" pitchFamily="34" charset="0"/>
              </a:defRPr>
            </a:lvl6pPr>
            <a:lvl7pPr marL="2971800" indent="-228600" defTabSz="179388" eaLnBrk="0" fontAlgn="base" hangingPunct="0">
              <a:spcBef>
                <a:spcPct val="20000"/>
              </a:spcBef>
              <a:spcAft>
                <a:spcPct val="0"/>
              </a:spcAft>
              <a:buFont typeface="Arial" panose="020B0604020202020204" pitchFamily="34" charset="0"/>
              <a:buChar char="•"/>
              <a:tabLst>
                <a:tab pos="266700" algn="l"/>
              </a:tabLst>
              <a:defRPr sz="2800">
                <a:solidFill>
                  <a:schemeClr val="tx1"/>
                </a:solidFill>
                <a:latin typeface="Calibri" panose="020F0502020204030204" pitchFamily="34" charset="0"/>
                <a:cs typeface="Arial" panose="020B0604020202020204" pitchFamily="34" charset="0"/>
              </a:defRPr>
            </a:lvl7pPr>
            <a:lvl8pPr marL="3429000" indent="-228600" defTabSz="179388" eaLnBrk="0" fontAlgn="base" hangingPunct="0">
              <a:spcBef>
                <a:spcPct val="20000"/>
              </a:spcBef>
              <a:spcAft>
                <a:spcPct val="0"/>
              </a:spcAft>
              <a:buFont typeface="Arial" panose="020B0604020202020204" pitchFamily="34" charset="0"/>
              <a:buChar char="•"/>
              <a:tabLst>
                <a:tab pos="266700" algn="l"/>
              </a:tabLst>
              <a:defRPr sz="2800">
                <a:solidFill>
                  <a:schemeClr val="tx1"/>
                </a:solidFill>
                <a:latin typeface="Calibri" panose="020F0502020204030204" pitchFamily="34" charset="0"/>
                <a:cs typeface="Arial" panose="020B0604020202020204" pitchFamily="34" charset="0"/>
              </a:defRPr>
            </a:lvl8pPr>
            <a:lvl9pPr marL="3886200" indent="-228600" defTabSz="179388" eaLnBrk="0" fontAlgn="base" hangingPunct="0">
              <a:spcBef>
                <a:spcPct val="20000"/>
              </a:spcBef>
              <a:spcAft>
                <a:spcPct val="0"/>
              </a:spcAft>
              <a:buFont typeface="Arial" panose="020B0604020202020204" pitchFamily="34" charset="0"/>
              <a:buChar char="•"/>
              <a:tabLst>
                <a:tab pos="266700" algn="l"/>
              </a:tabLst>
              <a:defRPr sz="28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defRPr/>
            </a:pPr>
            <a:r>
              <a:rPr lang="es-ES" altLang="es-ES" sz="1400" b="1" i="1" dirty="0">
                <a:solidFill>
                  <a:schemeClr val="accent2">
                    <a:lumMod val="75000"/>
                  </a:schemeClr>
                </a:solidFill>
                <a:latin typeface="Times New Roman" panose="02020603050405020304" pitchFamily="18" charset="0"/>
              </a:rPr>
              <a:t>Estaciones completas principales:</a:t>
            </a:r>
            <a:r>
              <a:rPr lang="es-ES" altLang="es-ES" sz="1200" b="1" i="1" dirty="0">
                <a:solidFill>
                  <a:schemeClr val="accent2">
                    <a:lumMod val="75000"/>
                  </a:schemeClr>
                </a:solidFill>
                <a:latin typeface="Times New Roman" panose="02020603050405020304" pitchFamily="18" charset="0"/>
              </a:rPr>
              <a:t> </a:t>
            </a:r>
          </a:p>
          <a:p>
            <a:pPr eaLnBrk="1" hangingPunct="1">
              <a:spcBef>
                <a:spcPct val="0"/>
              </a:spcBef>
              <a:buClr>
                <a:srgbClr val="800000"/>
              </a:buClr>
              <a:buFont typeface="Wingdings" panose="05000000000000000000" pitchFamily="2" charset="2"/>
              <a:buChar char="v"/>
              <a:defRPr/>
            </a:pPr>
            <a:r>
              <a:rPr lang="es-ES" altLang="es-ES" sz="1000" dirty="0">
                <a:latin typeface="Times New Roman" panose="02020603050405020304" pitchFamily="18" charset="0"/>
              </a:rPr>
              <a:t>Observaciones realizadas por personal de la  AEMET de    acuerdo con las normas  de la OMM..</a:t>
            </a:r>
            <a:r>
              <a:rPr lang="es-ES" altLang="es-ES" sz="1000" dirty="0">
                <a:latin typeface="Times New Roman" panose="02020603050405020304" pitchFamily="18" charset="0"/>
                <a:sym typeface="Wingdings" panose="05000000000000000000" pitchFamily="2" charset="2"/>
              </a:rPr>
              <a:t></a:t>
            </a:r>
            <a:r>
              <a:rPr lang="es-ES" altLang="es-ES" sz="1000" dirty="0">
                <a:latin typeface="Times New Roman" panose="02020603050405020304" pitchFamily="18" charset="0"/>
              </a:rPr>
              <a:t> 101 estaciones</a:t>
            </a:r>
          </a:p>
          <a:p>
            <a:pPr algn="just" eaLnBrk="1" hangingPunct="1">
              <a:spcBef>
                <a:spcPct val="0"/>
              </a:spcBef>
              <a:buClr>
                <a:srgbClr val="800000"/>
              </a:buClr>
              <a:buFont typeface="Wingdings" panose="05000000000000000000" pitchFamily="2" charset="2"/>
              <a:buChar char="v"/>
              <a:defRPr/>
            </a:pPr>
            <a:r>
              <a:rPr lang="es-ES" altLang="es-ES" sz="1000" dirty="0">
                <a:latin typeface="Times New Roman" panose="02020603050405020304" pitchFamily="18" charset="0"/>
              </a:rPr>
              <a:t>Variables medidas:</a:t>
            </a:r>
          </a:p>
          <a:p>
            <a:pPr lvl="1" algn="just" eaLnBrk="1" hangingPunct="1">
              <a:spcBef>
                <a:spcPct val="0"/>
              </a:spcBef>
              <a:buClr>
                <a:srgbClr val="000099"/>
              </a:buClr>
              <a:buFont typeface="Wingdings" panose="05000000000000000000" pitchFamily="2" charset="2"/>
              <a:buChar char="Ø"/>
              <a:defRPr/>
            </a:pPr>
            <a:r>
              <a:rPr lang="es-ES" altLang="es-ES" sz="1000" dirty="0">
                <a:latin typeface="Times New Roman" panose="02020603050405020304" pitchFamily="18" charset="0"/>
              </a:rPr>
              <a:t>	</a:t>
            </a:r>
            <a:r>
              <a:rPr lang="es-ES" altLang="es-ES" sz="900" dirty="0">
                <a:latin typeface="Times New Roman" panose="02020603050405020304" pitchFamily="18" charset="0"/>
              </a:rPr>
              <a:t>Temperatura (horarias/horas tipo y extremas diarias).</a:t>
            </a:r>
          </a:p>
          <a:p>
            <a:pPr lvl="1" eaLnBrk="1" hangingPunct="1">
              <a:spcBef>
                <a:spcPct val="0"/>
              </a:spcBef>
              <a:buClr>
                <a:srgbClr val="000099"/>
              </a:buClr>
              <a:buFont typeface="Wingdings" panose="05000000000000000000" pitchFamily="2" charset="2"/>
              <a:buChar char="Ø"/>
              <a:defRPr/>
            </a:pPr>
            <a:r>
              <a:rPr lang="es-ES" altLang="es-ES" sz="900" dirty="0">
                <a:latin typeface="Times New Roman" panose="02020603050405020304" pitchFamily="18" charset="0"/>
              </a:rPr>
              <a:t>	Precipitación (horarias/horas tipo, precipitaciones máximas en 	distintos intervalos de tiempo, intensidades máximas, 	duración, máximas diarias diario meteorológico).</a:t>
            </a:r>
          </a:p>
          <a:p>
            <a:pPr lvl="1" eaLnBrk="1" hangingPunct="1">
              <a:spcBef>
                <a:spcPct val="0"/>
              </a:spcBef>
              <a:buClr>
                <a:srgbClr val="000099"/>
              </a:buClr>
              <a:buFont typeface="Wingdings" panose="05000000000000000000" pitchFamily="2" charset="2"/>
              <a:buChar char="Ø"/>
              <a:defRPr/>
            </a:pPr>
            <a:r>
              <a:rPr lang="es-ES" altLang="es-ES" sz="900" dirty="0">
                <a:latin typeface="Times New Roman" panose="02020603050405020304" pitchFamily="18" charset="0"/>
              </a:rPr>
              <a:t>	Evaporación (diaria).</a:t>
            </a:r>
          </a:p>
          <a:p>
            <a:pPr lvl="1" eaLnBrk="1" hangingPunct="1">
              <a:spcBef>
                <a:spcPct val="0"/>
              </a:spcBef>
              <a:buClr>
                <a:srgbClr val="000099"/>
              </a:buClr>
              <a:buFont typeface="Wingdings" panose="05000000000000000000" pitchFamily="2" charset="2"/>
              <a:buChar char="Ø"/>
              <a:defRPr/>
            </a:pPr>
            <a:r>
              <a:rPr lang="es-ES" altLang="es-ES" sz="900" dirty="0">
                <a:latin typeface="Times New Roman" panose="02020603050405020304" pitchFamily="18" charset="0"/>
              </a:rPr>
              <a:t>	Presión (datos a horas tipo y máxima diaria).</a:t>
            </a:r>
          </a:p>
          <a:p>
            <a:pPr lvl="1" eaLnBrk="1" hangingPunct="1">
              <a:spcBef>
                <a:spcPct val="0"/>
              </a:spcBef>
              <a:buClr>
                <a:srgbClr val="000099"/>
              </a:buClr>
              <a:buFont typeface="Wingdings" panose="05000000000000000000" pitchFamily="2" charset="2"/>
              <a:buChar char="Ø"/>
              <a:defRPr/>
            </a:pPr>
            <a:r>
              <a:rPr lang="es-ES" altLang="es-ES" sz="900" dirty="0">
                <a:latin typeface="Times New Roman" panose="02020603050405020304" pitchFamily="18" charset="0"/>
              </a:rPr>
              <a:t>	Viento (horarios u horas tipo, máximas diarias, frecuencias y 	recorridos)</a:t>
            </a:r>
          </a:p>
          <a:p>
            <a:pPr lvl="1" eaLnBrk="1" hangingPunct="1">
              <a:spcBef>
                <a:spcPct val="0"/>
              </a:spcBef>
              <a:buClr>
                <a:srgbClr val="000099"/>
              </a:buClr>
              <a:buFont typeface="Wingdings" panose="05000000000000000000" pitchFamily="2" charset="2"/>
              <a:buChar char="Ø"/>
              <a:defRPr/>
            </a:pPr>
            <a:r>
              <a:rPr lang="es-ES" altLang="es-ES" sz="900" dirty="0">
                <a:latin typeface="Times New Roman" panose="02020603050405020304" pitchFamily="18" charset="0"/>
              </a:rPr>
              <a:t>	Nubosidad (a las 07,13 y 18).</a:t>
            </a:r>
          </a:p>
          <a:p>
            <a:pPr lvl="1" eaLnBrk="1" hangingPunct="1">
              <a:spcBef>
                <a:spcPct val="0"/>
              </a:spcBef>
              <a:buClr>
                <a:srgbClr val="000099"/>
              </a:buClr>
              <a:buFont typeface="Wingdings" panose="05000000000000000000" pitchFamily="2" charset="2"/>
              <a:buChar char="Ø"/>
              <a:defRPr/>
            </a:pPr>
            <a:r>
              <a:rPr lang="es-ES" altLang="es-ES" sz="900" dirty="0">
                <a:latin typeface="Times New Roman" panose="02020603050405020304" pitchFamily="18" charset="0"/>
              </a:rPr>
              <a:t>	Humedad (horaria/horas tipo y máxima diaria).</a:t>
            </a:r>
          </a:p>
          <a:p>
            <a:pPr lvl="1" eaLnBrk="1" hangingPunct="1">
              <a:spcBef>
                <a:spcPct val="0"/>
              </a:spcBef>
              <a:buClr>
                <a:srgbClr val="000099"/>
              </a:buClr>
              <a:buFont typeface="Wingdings" panose="05000000000000000000" pitchFamily="2" charset="2"/>
              <a:buChar char="Ø"/>
              <a:defRPr/>
            </a:pPr>
            <a:r>
              <a:rPr lang="es-ES" altLang="es-ES" sz="900" dirty="0">
                <a:latin typeface="Times New Roman" panose="02020603050405020304" pitchFamily="18" charset="0"/>
              </a:rPr>
              <a:t>	Insolación (horas tipo).</a:t>
            </a:r>
          </a:p>
          <a:p>
            <a:pPr lvl="1" eaLnBrk="1" hangingPunct="1">
              <a:spcBef>
                <a:spcPct val="0"/>
              </a:spcBef>
              <a:buClr>
                <a:srgbClr val="000099"/>
              </a:buClr>
              <a:buFont typeface="Wingdings" panose="05000000000000000000" pitchFamily="2" charset="2"/>
              <a:buChar char="Ø"/>
              <a:defRPr/>
            </a:pPr>
            <a:r>
              <a:rPr lang="es-ES" altLang="es-ES" sz="900" dirty="0">
                <a:latin typeface="Times New Roman" panose="02020603050405020304" pitchFamily="18" charset="0"/>
              </a:rPr>
              <a:t>	Visibilidad (07,13,18).</a:t>
            </a:r>
          </a:p>
        </p:txBody>
      </p:sp>
      <p:sp>
        <p:nvSpPr>
          <p:cNvPr id="7174" name="Rectangle 6"/>
          <p:cNvSpPr>
            <a:spLocks noChangeArrowheads="1"/>
          </p:cNvSpPr>
          <p:nvPr/>
        </p:nvSpPr>
        <p:spPr bwMode="auto">
          <a:xfrm>
            <a:off x="2495550" y="4576763"/>
            <a:ext cx="4135438"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tabLst>
                <a:tab pos="180975" algn="l"/>
              </a:tabLst>
              <a:defRPr sz="2800">
                <a:solidFill>
                  <a:schemeClr val="tx1"/>
                </a:solidFill>
                <a:latin typeface="Calibri" panose="020F0502020204030204" pitchFamily="34" charset="0"/>
                <a:cs typeface="Arial" panose="020B0604020202020204" pitchFamily="34" charset="0"/>
              </a:defRPr>
            </a:lvl1pPr>
            <a:lvl2pPr marL="361950" indent="180975">
              <a:spcBef>
                <a:spcPct val="20000"/>
              </a:spcBef>
              <a:buFont typeface="Arial" panose="020B0604020202020204" pitchFamily="34" charset="0"/>
              <a:buChar char="•"/>
              <a:tabLst>
                <a:tab pos="180975" algn="l"/>
              </a:tabLst>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tabLst>
                <a:tab pos="180975" algn="l"/>
              </a:tabLst>
              <a:defRPr sz="28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tabLst>
                <a:tab pos="180975" algn="l"/>
              </a:tabLst>
              <a:defRPr sz="28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tabLst>
                <a:tab pos="180975" algn="l"/>
              </a:tabLst>
              <a:defRPr sz="28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180975" algn="l"/>
              </a:tabLst>
              <a:defRPr sz="28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180975" algn="l"/>
              </a:tabLst>
              <a:defRPr sz="28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180975" algn="l"/>
              </a:tabLst>
              <a:defRPr sz="28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180975" algn="l"/>
              </a:tabLst>
              <a:defRPr sz="28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defRPr/>
            </a:pPr>
            <a:r>
              <a:rPr lang="es-ES" altLang="es-ES" sz="1400" b="1" i="1" dirty="0">
                <a:solidFill>
                  <a:schemeClr val="accent2">
                    <a:lumMod val="75000"/>
                  </a:schemeClr>
                </a:solidFill>
                <a:latin typeface="Times New Roman" panose="02020603050405020304" pitchFamily="18" charset="0"/>
              </a:rPr>
              <a:t>Estaciones especiales:</a:t>
            </a:r>
            <a:r>
              <a:rPr lang="es-ES" altLang="es-ES" sz="1400" dirty="0">
                <a:solidFill>
                  <a:schemeClr val="accent2">
                    <a:lumMod val="75000"/>
                  </a:schemeClr>
                </a:solidFill>
                <a:latin typeface="Times New Roman" panose="02020603050405020304" pitchFamily="18" charset="0"/>
              </a:rPr>
              <a:t>  </a:t>
            </a:r>
          </a:p>
          <a:p>
            <a:pPr eaLnBrk="1" hangingPunct="1">
              <a:spcBef>
                <a:spcPct val="0"/>
              </a:spcBef>
              <a:buFontTx/>
              <a:buNone/>
              <a:defRPr/>
            </a:pPr>
            <a:r>
              <a:rPr lang="es-ES" altLang="es-ES" sz="1000" dirty="0">
                <a:latin typeface="Times New Roman" panose="02020603050405020304" pitchFamily="18" charset="0"/>
              </a:rPr>
              <a:t>Clasificadas según le variable que miden:</a:t>
            </a:r>
          </a:p>
          <a:p>
            <a:pPr lvl="1" eaLnBrk="1" hangingPunct="1">
              <a:spcBef>
                <a:spcPct val="0"/>
              </a:spcBef>
              <a:buClr>
                <a:srgbClr val="000099"/>
              </a:buClr>
              <a:buFont typeface="Wingdings" panose="05000000000000000000" pitchFamily="2" charset="2"/>
              <a:buChar char="Ø"/>
              <a:defRPr/>
            </a:pPr>
            <a:r>
              <a:rPr lang="es-ES" altLang="es-ES" sz="900" dirty="0">
                <a:latin typeface="Times New Roman" panose="02020603050405020304" pitchFamily="18" charset="0"/>
              </a:rPr>
              <a:t>Tanque de evaporación. (datos diarios). </a:t>
            </a:r>
            <a:r>
              <a:rPr lang="es-ES" altLang="es-ES" sz="900" dirty="0">
                <a:latin typeface="Times New Roman" panose="02020603050405020304" pitchFamily="18" charset="0"/>
                <a:sym typeface="Wingdings" panose="05000000000000000000" pitchFamily="2" charset="2"/>
              </a:rPr>
              <a:t> 43 estaciones</a:t>
            </a:r>
            <a:endParaRPr lang="es-ES" altLang="es-ES" sz="900" dirty="0">
              <a:latin typeface="Times New Roman" panose="02020603050405020304" pitchFamily="18" charset="0"/>
            </a:endParaRPr>
          </a:p>
          <a:p>
            <a:pPr lvl="1" eaLnBrk="1" hangingPunct="1">
              <a:spcBef>
                <a:spcPct val="0"/>
              </a:spcBef>
              <a:buClr>
                <a:srgbClr val="000099"/>
              </a:buClr>
              <a:buFont typeface="Wingdings" panose="05000000000000000000" pitchFamily="2" charset="2"/>
              <a:buChar char="Ø"/>
              <a:defRPr/>
            </a:pPr>
            <a:r>
              <a:rPr lang="es-ES" altLang="es-ES" sz="900" dirty="0">
                <a:latin typeface="Times New Roman" panose="02020603050405020304" pitchFamily="18" charset="0"/>
              </a:rPr>
              <a:t>Radiación. (global, directa y difusa  horarias ) </a:t>
            </a:r>
            <a:r>
              <a:rPr lang="es-ES" altLang="es-ES" sz="900" dirty="0">
                <a:latin typeface="Times New Roman" panose="02020603050405020304" pitchFamily="18" charset="0"/>
                <a:sym typeface="Wingdings" panose="05000000000000000000" pitchFamily="2" charset="2"/>
              </a:rPr>
              <a:t> 20+36 estaciones </a:t>
            </a:r>
            <a:endParaRPr lang="es-ES" altLang="es-ES" sz="900" dirty="0">
              <a:latin typeface="Times New Roman" panose="02020603050405020304" pitchFamily="18" charset="0"/>
            </a:endParaRPr>
          </a:p>
          <a:p>
            <a:pPr lvl="1" eaLnBrk="1" hangingPunct="1">
              <a:spcBef>
                <a:spcPct val="0"/>
              </a:spcBef>
              <a:buClr>
                <a:srgbClr val="000099"/>
              </a:buClr>
              <a:buFont typeface="Wingdings" panose="05000000000000000000" pitchFamily="2" charset="2"/>
              <a:buChar char="Ø"/>
              <a:defRPr/>
            </a:pPr>
            <a:r>
              <a:rPr lang="es-ES" altLang="es-ES" sz="900" dirty="0">
                <a:latin typeface="Times New Roman" panose="02020603050405020304" pitchFamily="18" charset="0"/>
              </a:rPr>
              <a:t>Temperaturas del subsuelo (horas tipo) </a:t>
            </a:r>
            <a:r>
              <a:rPr lang="es-ES" altLang="es-ES" sz="900" dirty="0">
                <a:latin typeface="Times New Roman" panose="02020603050405020304" pitchFamily="18" charset="0"/>
                <a:sym typeface="Wingdings" panose="05000000000000000000" pitchFamily="2" charset="2"/>
              </a:rPr>
              <a:t> 30 estaciones</a:t>
            </a:r>
            <a:endParaRPr lang="es-ES" altLang="es-ES" sz="900" dirty="0">
              <a:latin typeface="Times New Roman" panose="02020603050405020304" pitchFamily="18" charset="0"/>
            </a:endParaRPr>
          </a:p>
        </p:txBody>
      </p:sp>
      <p:sp>
        <p:nvSpPr>
          <p:cNvPr id="7175" name="Rectangle 4"/>
          <p:cNvSpPr>
            <a:spLocks noChangeArrowheads="1"/>
          </p:cNvSpPr>
          <p:nvPr/>
        </p:nvSpPr>
        <p:spPr bwMode="auto">
          <a:xfrm>
            <a:off x="6383339" y="2414589"/>
            <a:ext cx="4562475"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180975" indent="-180975">
              <a:spcBef>
                <a:spcPct val="20000"/>
              </a:spcBef>
              <a:buFont typeface="Arial" panose="020B0604020202020204" pitchFamily="34" charset="0"/>
              <a:buChar char="•"/>
              <a:tabLst>
                <a:tab pos="180975" algn="l"/>
              </a:tabLst>
              <a:defRPr sz="2800">
                <a:solidFill>
                  <a:schemeClr val="tx1"/>
                </a:solidFill>
                <a:latin typeface="Calibri" panose="020F0502020204030204" pitchFamily="34" charset="0"/>
                <a:cs typeface="Arial" panose="020B0604020202020204" pitchFamily="34" charset="0"/>
              </a:defRPr>
            </a:lvl1pPr>
            <a:lvl2pPr marL="714375" indent="-173038">
              <a:spcBef>
                <a:spcPct val="20000"/>
              </a:spcBef>
              <a:buFont typeface="Arial" panose="020B0604020202020204" pitchFamily="34" charset="0"/>
              <a:buChar char="•"/>
              <a:tabLst>
                <a:tab pos="180975" algn="l"/>
              </a:tabLst>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tabLst>
                <a:tab pos="180975" algn="l"/>
              </a:tabLst>
              <a:defRPr sz="28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tabLst>
                <a:tab pos="180975" algn="l"/>
              </a:tabLst>
              <a:defRPr sz="28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tabLst>
                <a:tab pos="180975" algn="l"/>
              </a:tabLst>
              <a:defRPr sz="28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180975" algn="l"/>
              </a:tabLst>
              <a:defRPr sz="28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180975" algn="l"/>
              </a:tabLst>
              <a:defRPr sz="28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180975" algn="l"/>
              </a:tabLst>
              <a:defRPr sz="28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180975" algn="l"/>
              </a:tabLst>
              <a:defRPr sz="28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defRPr/>
            </a:pPr>
            <a:r>
              <a:rPr lang="es-ES" altLang="es-ES" sz="1400" b="1" i="1" dirty="0">
                <a:solidFill>
                  <a:schemeClr val="accent2">
                    <a:lumMod val="75000"/>
                  </a:schemeClr>
                </a:solidFill>
                <a:latin typeface="Times New Roman" panose="02020603050405020304" pitchFamily="18" charset="0"/>
              </a:rPr>
              <a:t>Estaciones  Secundarias  (Termo-Pluviométricas):</a:t>
            </a:r>
            <a:r>
              <a:rPr lang="es-ES" altLang="es-ES" sz="1000" dirty="0">
                <a:solidFill>
                  <a:schemeClr val="accent2">
                    <a:lumMod val="75000"/>
                  </a:schemeClr>
                </a:solidFill>
                <a:latin typeface="Times New Roman" panose="02020603050405020304" pitchFamily="18" charset="0"/>
              </a:rPr>
              <a:t> </a:t>
            </a:r>
          </a:p>
          <a:p>
            <a:pPr eaLnBrk="1" hangingPunct="1">
              <a:spcBef>
                <a:spcPct val="0"/>
              </a:spcBef>
              <a:buClr>
                <a:srgbClr val="800000"/>
              </a:buClr>
              <a:buFont typeface="Wingdings" panose="05000000000000000000" pitchFamily="2" charset="2"/>
              <a:buChar char="v"/>
              <a:defRPr/>
            </a:pPr>
            <a:r>
              <a:rPr lang="es-ES" altLang="es-ES" sz="1000" dirty="0">
                <a:latin typeface="Times New Roman" panose="02020603050405020304" pitchFamily="18" charset="0"/>
              </a:rPr>
              <a:t>Atendidas por personal colaborador.</a:t>
            </a:r>
          </a:p>
          <a:p>
            <a:pPr eaLnBrk="1" hangingPunct="1">
              <a:spcBef>
                <a:spcPct val="0"/>
              </a:spcBef>
              <a:buClr>
                <a:srgbClr val="800000"/>
              </a:buClr>
              <a:buFont typeface="Wingdings" panose="05000000000000000000" pitchFamily="2" charset="2"/>
              <a:buChar char="v"/>
              <a:defRPr/>
            </a:pPr>
            <a:r>
              <a:rPr lang="es-ES" altLang="es-ES" sz="1000" dirty="0">
                <a:latin typeface="Times New Roman" panose="02020603050405020304" pitchFamily="18" charset="0"/>
              </a:rPr>
              <a:t>Variables observadas son:</a:t>
            </a:r>
          </a:p>
          <a:p>
            <a:pPr lvl="1" eaLnBrk="1" hangingPunct="1">
              <a:spcBef>
                <a:spcPct val="0"/>
              </a:spcBef>
              <a:buClr>
                <a:srgbClr val="000099"/>
              </a:buClr>
              <a:buFont typeface="Wingdings" panose="05000000000000000000" pitchFamily="2" charset="2"/>
              <a:buChar char="Ø"/>
              <a:defRPr/>
            </a:pPr>
            <a:r>
              <a:rPr lang="es-ES" altLang="es-ES" sz="900" dirty="0">
                <a:latin typeface="Times New Roman" panose="02020603050405020304" pitchFamily="18" charset="0"/>
              </a:rPr>
              <a:t>Temperatura diaria (máxima y mínima diarias) </a:t>
            </a:r>
            <a:r>
              <a:rPr lang="es-ES" altLang="es-ES" sz="900" dirty="0">
                <a:latin typeface="Times New Roman" panose="02020603050405020304" pitchFamily="18" charset="0"/>
                <a:sym typeface="Wingdings" panose="05000000000000000000" pitchFamily="2" charset="2"/>
              </a:rPr>
              <a:t> 1044 estaciones</a:t>
            </a:r>
            <a:endParaRPr lang="es-ES" altLang="es-ES" sz="900" dirty="0">
              <a:latin typeface="Times New Roman" panose="02020603050405020304" pitchFamily="18" charset="0"/>
            </a:endParaRPr>
          </a:p>
          <a:p>
            <a:pPr lvl="1" eaLnBrk="1" hangingPunct="1">
              <a:spcBef>
                <a:spcPct val="0"/>
              </a:spcBef>
              <a:buClr>
                <a:srgbClr val="000099"/>
              </a:buClr>
              <a:buFont typeface="Wingdings" panose="05000000000000000000" pitchFamily="2" charset="2"/>
              <a:buChar char="Ø"/>
              <a:defRPr/>
            </a:pPr>
            <a:r>
              <a:rPr lang="es-ES" altLang="es-ES" sz="900" dirty="0">
                <a:latin typeface="Times New Roman" panose="02020603050405020304" pitchFamily="18" charset="0"/>
              </a:rPr>
              <a:t> Precipitación diaria. (total en el día pluviométrico y meteoros). -&gt;2405</a:t>
            </a:r>
          </a:p>
          <a:p>
            <a:pPr lvl="1" eaLnBrk="1" hangingPunct="1">
              <a:spcBef>
                <a:spcPct val="0"/>
              </a:spcBef>
              <a:buClr>
                <a:srgbClr val="000099"/>
              </a:buClr>
              <a:buFont typeface="Wingdings" panose="05000000000000000000" pitchFamily="2" charset="2"/>
              <a:buChar char="Ø"/>
              <a:defRPr/>
            </a:pPr>
            <a:r>
              <a:rPr lang="es-ES" altLang="es-ES" sz="900" dirty="0">
                <a:latin typeface="Times New Roman" panose="02020603050405020304" pitchFamily="18" charset="0"/>
              </a:rPr>
              <a:t>Evaporación.</a:t>
            </a:r>
          </a:p>
        </p:txBody>
      </p:sp>
      <p:sp>
        <p:nvSpPr>
          <p:cNvPr id="7176" name="Rectangle 5"/>
          <p:cNvSpPr>
            <a:spLocks noChangeArrowheads="1"/>
          </p:cNvSpPr>
          <p:nvPr/>
        </p:nvSpPr>
        <p:spPr bwMode="auto">
          <a:xfrm>
            <a:off x="6527801" y="3997325"/>
            <a:ext cx="3978275"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180975" indent="-180975">
              <a:spcBef>
                <a:spcPct val="20000"/>
              </a:spcBef>
              <a:buFont typeface="Arial" panose="020B0604020202020204" pitchFamily="34" charset="0"/>
              <a:buChar char="•"/>
              <a:tabLst>
                <a:tab pos="361950" algn="l"/>
              </a:tabLst>
              <a:defRPr sz="2800">
                <a:solidFill>
                  <a:schemeClr val="tx1"/>
                </a:solidFill>
                <a:latin typeface="Calibri" panose="020F0502020204030204" pitchFamily="34" charset="0"/>
                <a:cs typeface="Arial" panose="020B0604020202020204" pitchFamily="34" charset="0"/>
              </a:defRPr>
            </a:lvl1pPr>
            <a:lvl2pPr marL="714375" indent="-173038">
              <a:spcBef>
                <a:spcPct val="20000"/>
              </a:spcBef>
              <a:buFont typeface="Arial" panose="020B0604020202020204" pitchFamily="34" charset="0"/>
              <a:buChar char="•"/>
              <a:tabLst>
                <a:tab pos="361950" algn="l"/>
              </a:tabLst>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tabLst>
                <a:tab pos="361950" algn="l"/>
              </a:tabLst>
              <a:defRPr sz="28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tabLst>
                <a:tab pos="361950" algn="l"/>
              </a:tabLst>
              <a:defRPr sz="28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tabLst>
                <a:tab pos="361950" algn="l"/>
              </a:tabLst>
              <a:defRPr sz="28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361950" algn="l"/>
              </a:tabLst>
              <a:defRPr sz="28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361950" algn="l"/>
              </a:tabLst>
              <a:defRPr sz="28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361950" algn="l"/>
              </a:tabLst>
              <a:defRPr sz="28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361950" algn="l"/>
              </a:tabLst>
              <a:defRPr sz="28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defRPr/>
            </a:pPr>
            <a:r>
              <a:rPr lang="es-ES" altLang="es-ES" sz="1400" b="1" i="1" dirty="0">
                <a:solidFill>
                  <a:schemeClr val="accent2">
                    <a:lumMod val="75000"/>
                  </a:schemeClr>
                </a:solidFill>
                <a:latin typeface="Times New Roman" panose="02020603050405020304" pitchFamily="18" charset="0"/>
              </a:rPr>
              <a:t>Estaciones  Automáticas</a:t>
            </a:r>
            <a:r>
              <a:rPr lang="es-ES" altLang="es-ES" sz="1000" dirty="0">
                <a:solidFill>
                  <a:schemeClr val="accent2">
                    <a:lumMod val="75000"/>
                  </a:schemeClr>
                </a:solidFill>
                <a:latin typeface="Times New Roman" panose="02020603050405020304" pitchFamily="18" charset="0"/>
              </a:rPr>
              <a:t> </a:t>
            </a:r>
          </a:p>
          <a:p>
            <a:pPr eaLnBrk="1" hangingPunct="1">
              <a:spcBef>
                <a:spcPct val="0"/>
              </a:spcBef>
              <a:buClr>
                <a:srgbClr val="800000"/>
              </a:buClr>
              <a:buFont typeface="Wingdings" panose="05000000000000000000" pitchFamily="2" charset="2"/>
              <a:buChar char="v"/>
              <a:defRPr/>
            </a:pPr>
            <a:r>
              <a:rPr lang="es-ES" altLang="es-ES" sz="1000" dirty="0">
                <a:latin typeface="Times New Roman" panose="02020603050405020304" pitchFamily="18" charset="0"/>
              </a:rPr>
              <a:t>Envían la información por línea o GPRS, además poseen un sistema de almacenamiento propio de los datos.</a:t>
            </a:r>
            <a:r>
              <a:rPr lang="es-ES" altLang="es-ES" sz="1000" dirty="0">
                <a:latin typeface="Times New Roman" panose="02020603050405020304" pitchFamily="18" charset="0"/>
                <a:sym typeface="Wingdings" panose="05000000000000000000" pitchFamily="2" charset="2"/>
              </a:rPr>
              <a:t> 781 estaciones</a:t>
            </a:r>
            <a:endParaRPr lang="es-ES" altLang="es-ES" sz="1000" dirty="0">
              <a:latin typeface="Times New Roman" panose="02020603050405020304" pitchFamily="18" charset="0"/>
            </a:endParaRPr>
          </a:p>
          <a:p>
            <a:pPr eaLnBrk="1" hangingPunct="1">
              <a:spcBef>
                <a:spcPct val="0"/>
              </a:spcBef>
              <a:buClr>
                <a:srgbClr val="800000"/>
              </a:buClr>
              <a:buFont typeface="Wingdings" panose="05000000000000000000" pitchFamily="2" charset="2"/>
              <a:buChar char="v"/>
              <a:defRPr/>
            </a:pPr>
            <a:r>
              <a:rPr lang="es-ES" altLang="es-ES" sz="1000" dirty="0">
                <a:latin typeface="Times New Roman" panose="02020603050405020304" pitchFamily="18" charset="0"/>
              </a:rPr>
              <a:t>Proporcionan medidas cada diez minutos de:</a:t>
            </a:r>
          </a:p>
          <a:p>
            <a:pPr lvl="1" eaLnBrk="1" hangingPunct="1">
              <a:spcBef>
                <a:spcPct val="0"/>
              </a:spcBef>
              <a:buClr>
                <a:srgbClr val="000099"/>
              </a:buClr>
              <a:buFont typeface="Wingdings" panose="05000000000000000000" pitchFamily="2" charset="2"/>
              <a:buChar char="Ø"/>
              <a:defRPr/>
            </a:pPr>
            <a:r>
              <a:rPr lang="es-ES" altLang="es-ES" sz="900" dirty="0">
                <a:latin typeface="Times New Roman" panose="02020603050405020304" pitchFamily="18" charset="0"/>
              </a:rPr>
              <a:t>Temperatura</a:t>
            </a:r>
          </a:p>
          <a:p>
            <a:pPr lvl="1" eaLnBrk="1" hangingPunct="1">
              <a:spcBef>
                <a:spcPct val="0"/>
              </a:spcBef>
              <a:buClr>
                <a:srgbClr val="000099"/>
              </a:buClr>
              <a:buFont typeface="Wingdings" panose="05000000000000000000" pitchFamily="2" charset="2"/>
              <a:buChar char="Ø"/>
              <a:defRPr/>
            </a:pPr>
            <a:r>
              <a:rPr lang="es-ES" altLang="es-ES" sz="900" dirty="0">
                <a:latin typeface="Times New Roman" panose="02020603050405020304" pitchFamily="18" charset="0"/>
              </a:rPr>
              <a:t>Precipitación</a:t>
            </a:r>
          </a:p>
          <a:p>
            <a:pPr lvl="1" eaLnBrk="1" hangingPunct="1">
              <a:spcBef>
                <a:spcPct val="0"/>
              </a:spcBef>
              <a:buClr>
                <a:srgbClr val="000099"/>
              </a:buClr>
              <a:buFont typeface="Wingdings" panose="05000000000000000000" pitchFamily="2" charset="2"/>
              <a:buChar char="Ø"/>
              <a:defRPr/>
            </a:pPr>
            <a:r>
              <a:rPr lang="es-ES" altLang="es-ES" sz="900" dirty="0">
                <a:latin typeface="Times New Roman" panose="02020603050405020304" pitchFamily="18" charset="0"/>
              </a:rPr>
              <a:t>Viento</a:t>
            </a:r>
          </a:p>
          <a:p>
            <a:pPr lvl="1" eaLnBrk="1" hangingPunct="1">
              <a:spcBef>
                <a:spcPct val="0"/>
              </a:spcBef>
              <a:buClr>
                <a:srgbClr val="000099"/>
              </a:buClr>
              <a:buFont typeface="Wingdings" panose="05000000000000000000" pitchFamily="2" charset="2"/>
              <a:buChar char="Ø"/>
              <a:defRPr/>
            </a:pPr>
            <a:r>
              <a:rPr lang="es-ES" altLang="es-ES" sz="900" dirty="0">
                <a:latin typeface="Times New Roman" panose="02020603050405020304" pitchFamily="18" charset="0"/>
              </a:rPr>
              <a:t>Presión</a:t>
            </a:r>
          </a:p>
          <a:p>
            <a:pPr lvl="1" eaLnBrk="1" hangingPunct="1">
              <a:spcBef>
                <a:spcPct val="0"/>
              </a:spcBef>
              <a:buClr>
                <a:srgbClr val="000099"/>
              </a:buClr>
              <a:buFont typeface="Wingdings" panose="05000000000000000000" pitchFamily="2" charset="2"/>
              <a:buChar char="Ø"/>
              <a:defRPr/>
            </a:pPr>
            <a:r>
              <a:rPr lang="es-ES" altLang="es-ES" sz="900" dirty="0">
                <a:latin typeface="Times New Roman" panose="02020603050405020304" pitchFamily="18" charset="0"/>
              </a:rPr>
              <a:t>Humedad</a:t>
            </a:r>
          </a:p>
        </p:txBody>
      </p:sp>
      <p:sp>
        <p:nvSpPr>
          <p:cNvPr id="8201" name="Line 14"/>
          <p:cNvSpPr>
            <a:spLocks noChangeShapeType="1"/>
          </p:cNvSpPr>
          <p:nvPr/>
        </p:nvSpPr>
        <p:spPr bwMode="auto">
          <a:xfrm>
            <a:off x="6311900" y="2060575"/>
            <a:ext cx="0" cy="3384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pic>
        <p:nvPicPr>
          <p:cNvPr id="12" name="Picture 6" descr="LOGO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4430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3250" y="1557339"/>
            <a:ext cx="6229350"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5"/>
          <p:cNvSpPr txBox="1">
            <a:spLocks noChangeArrowheads="1"/>
          </p:cNvSpPr>
          <p:nvPr/>
        </p:nvSpPr>
        <p:spPr bwMode="auto">
          <a:xfrm>
            <a:off x="2640014" y="765175"/>
            <a:ext cx="70453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defRPr/>
            </a:pPr>
            <a:r>
              <a:rPr lang="es-ES" altLang="es-ES" sz="1800" b="1" dirty="0">
                <a:solidFill>
                  <a:schemeClr val="accent5"/>
                </a:solidFill>
                <a:latin typeface="Arial" panose="020B0604020202020204" pitchFamily="34" charset="0"/>
              </a:rPr>
              <a:t> Estaciones de la Red de AEMET automáticas (aprox. 800 estaciones)</a:t>
            </a:r>
          </a:p>
        </p:txBody>
      </p:sp>
      <p:pic>
        <p:nvPicPr>
          <p:cNvPr id="6" name="Picture 6" descr="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3968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ChangeArrowheads="1"/>
          </p:cNvSpPr>
          <p:nvPr/>
        </p:nvSpPr>
        <p:spPr bwMode="auto">
          <a:xfrm>
            <a:off x="2886075" y="727076"/>
            <a:ext cx="68516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defRPr/>
            </a:pPr>
            <a:r>
              <a:rPr lang="es-ES" altLang="es-ES" b="1" dirty="0">
                <a:solidFill>
                  <a:schemeClr val="accent5"/>
                </a:solidFill>
                <a:latin typeface="Arial" panose="020B0604020202020204" pitchFamily="34" charset="0"/>
              </a:rPr>
              <a:t>Información en tiempo real</a:t>
            </a:r>
          </a:p>
        </p:txBody>
      </p:sp>
      <p:pic>
        <p:nvPicPr>
          <p:cNvPr id="1024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3700" y="1773239"/>
            <a:ext cx="3600450" cy="270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4" name="Text Box 7"/>
          <p:cNvSpPr txBox="1">
            <a:spLocks noChangeArrowheads="1"/>
          </p:cNvSpPr>
          <p:nvPr/>
        </p:nvSpPr>
        <p:spPr bwMode="auto">
          <a:xfrm>
            <a:off x="3051176" y="1849439"/>
            <a:ext cx="34766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800">
                <a:solidFill>
                  <a:schemeClr val="tx1"/>
                </a:solidFill>
                <a:latin typeface="Calibri" panose="020F0502020204030204" pitchFamily="34" charset="0"/>
                <a:cs typeface="Arial" panose="020B0604020202020204" pitchFamily="34" charset="0"/>
              </a:defRPr>
            </a:lvl1pPr>
            <a:lvl2pPr marL="742950" indent="-285750">
              <a:defRPr sz="2800">
                <a:solidFill>
                  <a:schemeClr val="tx1"/>
                </a:solidFill>
                <a:latin typeface="Calibri" panose="020F0502020204030204" pitchFamily="34" charset="0"/>
                <a:cs typeface="Arial" panose="020B0604020202020204" pitchFamily="34" charset="0"/>
              </a:defRPr>
            </a:lvl2pPr>
            <a:lvl3pPr marL="1143000" indent="-228600">
              <a:defRPr sz="2800">
                <a:solidFill>
                  <a:schemeClr val="tx1"/>
                </a:solidFill>
                <a:latin typeface="Calibri" panose="020F0502020204030204" pitchFamily="34" charset="0"/>
                <a:cs typeface="Arial" panose="020B0604020202020204" pitchFamily="34" charset="0"/>
              </a:defRPr>
            </a:lvl3pPr>
            <a:lvl4pPr marL="1600200" indent="-228600">
              <a:defRPr sz="2800">
                <a:solidFill>
                  <a:schemeClr val="tx1"/>
                </a:solidFill>
                <a:latin typeface="Calibri" panose="020F0502020204030204" pitchFamily="34" charset="0"/>
                <a:cs typeface="Arial" panose="020B0604020202020204" pitchFamily="34" charset="0"/>
              </a:defRPr>
            </a:lvl4pPr>
            <a:lvl5pPr marL="2057400" indent="-228600">
              <a:defRPr sz="28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Calibri" panose="020F0502020204030204" pitchFamily="34" charset="0"/>
                <a:cs typeface="Arial" panose="020B0604020202020204" pitchFamily="34" charset="0"/>
              </a:defRPr>
            </a:lvl9pPr>
          </a:lstStyle>
          <a:p>
            <a:pPr eaLnBrk="1" hangingPunct="1">
              <a:spcBef>
                <a:spcPct val="20000"/>
              </a:spcBef>
              <a:buFont typeface="Arial" panose="020B0604020202020204" pitchFamily="34" charset="0"/>
              <a:buNone/>
            </a:pPr>
            <a:r>
              <a:rPr lang="es-ES" altLang="es-ES" sz="2000" b="1" dirty="0">
                <a:latin typeface="+mn-lt"/>
              </a:rPr>
              <a:t>Datos procedentes de estaciones meteorológicas automáticas</a:t>
            </a:r>
          </a:p>
        </p:txBody>
      </p:sp>
      <p:sp>
        <p:nvSpPr>
          <p:cNvPr id="10245" name="Line 8"/>
          <p:cNvSpPr>
            <a:spLocks noChangeShapeType="1"/>
          </p:cNvSpPr>
          <p:nvPr/>
        </p:nvSpPr>
        <p:spPr bwMode="auto">
          <a:xfrm>
            <a:off x="5016500" y="2636838"/>
            <a:ext cx="15113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0246" name="Text Box 9"/>
          <p:cNvSpPr txBox="1">
            <a:spLocks noChangeArrowheads="1"/>
          </p:cNvSpPr>
          <p:nvPr/>
        </p:nvSpPr>
        <p:spPr bwMode="auto">
          <a:xfrm>
            <a:off x="7175501" y="4581525"/>
            <a:ext cx="3044825"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800">
                <a:solidFill>
                  <a:schemeClr val="tx1"/>
                </a:solidFill>
                <a:latin typeface="Calibri" panose="020F0502020204030204" pitchFamily="34" charset="0"/>
                <a:cs typeface="Arial" panose="020B0604020202020204" pitchFamily="34" charset="0"/>
              </a:defRPr>
            </a:lvl1pPr>
            <a:lvl2pPr marL="742950" indent="-285750">
              <a:defRPr sz="2800">
                <a:solidFill>
                  <a:schemeClr val="tx1"/>
                </a:solidFill>
                <a:latin typeface="Calibri" panose="020F0502020204030204" pitchFamily="34" charset="0"/>
                <a:cs typeface="Arial" panose="020B0604020202020204" pitchFamily="34" charset="0"/>
              </a:defRPr>
            </a:lvl2pPr>
            <a:lvl3pPr marL="1143000" indent="-228600">
              <a:defRPr sz="2800">
                <a:solidFill>
                  <a:schemeClr val="tx1"/>
                </a:solidFill>
                <a:latin typeface="Calibri" panose="020F0502020204030204" pitchFamily="34" charset="0"/>
                <a:cs typeface="Arial" panose="020B0604020202020204" pitchFamily="34" charset="0"/>
              </a:defRPr>
            </a:lvl3pPr>
            <a:lvl4pPr marL="1600200" indent="-228600">
              <a:defRPr sz="2800">
                <a:solidFill>
                  <a:schemeClr val="tx1"/>
                </a:solidFill>
                <a:latin typeface="Calibri" panose="020F0502020204030204" pitchFamily="34" charset="0"/>
                <a:cs typeface="Arial" panose="020B0604020202020204" pitchFamily="34" charset="0"/>
              </a:defRPr>
            </a:lvl4pPr>
            <a:lvl5pPr marL="2057400" indent="-228600">
              <a:defRPr sz="28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Calibri" panose="020F0502020204030204" pitchFamily="34" charset="0"/>
                <a:cs typeface="Arial" panose="020B0604020202020204" pitchFamily="34" charset="0"/>
              </a:defRPr>
            </a:lvl9pPr>
          </a:lstStyle>
          <a:p>
            <a:pPr eaLnBrk="1" hangingPunct="1">
              <a:spcBef>
                <a:spcPct val="20000"/>
              </a:spcBef>
              <a:buFont typeface="Arial" panose="020B0604020202020204" pitchFamily="34" charset="0"/>
              <a:buNone/>
            </a:pPr>
            <a:r>
              <a:rPr lang="es-ES" altLang="es-ES" sz="2000" b="1" dirty="0">
                <a:latin typeface="+mn-lt"/>
              </a:rPr>
              <a:t>Capas </a:t>
            </a:r>
            <a:r>
              <a:rPr lang="es-ES" altLang="es-ES" sz="2000" b="1" dirty="0" err="1">
                <a:latin typeface="+mn-lt"/>
              </a:rPr>
              <a:t>ráster</a:t>
            </a:r>
            <a:r>
              <a:rPr lang="es-ES" altLang="es-ES" sz="2000" b="1" dirty="0">
                <a:latin typeface="+mn-lt"/>
              </a:rPr>
              <a:t> con información de diferentes variables meteorológicas</a:t>
            </a:r>
          </a:p>
          <a:p>
            <a:pPr eaLnBrk="1" hangingPunct="1">
              <a:spcBef>
                <a:spcPct val="20000"/>
              </a:spcBef>
              <a:buFont typeface="Arial" panose="020B0604020202020204" pitchFamily="34" charset="0"/>
              <a:buNone/>
            </a:pPr>
            <a:r>
              <a:rPr lang="es-ES" altLang="es-ES" sz="2000" dirty="0"/>
              <a:t> </a:t>
            </a:r>
          </a:p>
        </p:txBody>
      </p:sp>
      <p:sp>
        <p:nvSpPr>
          <p:cNvPr id="10247" name="Line 10"/>
          <p:cNvSpPr>
            <a:spLocks noChangeShapeType="1"/>
          </p:cNvSpPr>
          <p:nvPr/>
        </p:nvSpPr>
        <p:spPr bwMode="auto">
          <a:xfrm flipH="1">
            <a:off x="6311901" y="5229225"/>
            <a:ext cx="7921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pic>
        <p:nvPicPr>
          <p:cNvPr id="10248" name="Picture 11" descr="aet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1" y="3449638"/>
            <a:ext cx="3529013"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LOGO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7087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0375" y="1628775"/>
            <a:ext cx="702468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5"/>
          <p:cNvSpPr txBox="1">
            <a:spLocks noChangeArrowheads="1"/>
          </p:cNvSpPr>
          <p:nvPr/>
        </p:nvSpPr>
        <p:spPr bwMode="auto">
          <a:xfrm>
            <a:off x="3365500" y="711201"/>
            <a:ext cx="616585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defRPr/>
            </a:pPr>
            <a:r>
              <a:rPr lang="es-ES" altLang="es-ES" sz="1800" dirty="0">
                <a:solidFill>
                  <a:schemeClr val="accent5"/>
                </a:solidFill>
                <a:latin typeface="Arial" panose="020B0604020202020204" pitchFamily="34" charset="0"/>
              </a:rPr>
              <a:t> </a:t>
            </a:r>
            <a:r>
              <a:rPr lang="es-ES" altLang="es-ES" sz="1800" b="1" dirty="0">
                <a:solidFill>
                  <a:schemeClr val="accent5"/>
                </a:solidFill>
                <a:latin typeface="+mn-lt"/>
              </a:rPr>
              <a:t>Estaciones</a:t>
            </a:r>
            <a:r>
              <a:rPr lang="es-ES" altLang="es-ES" sz="1800" b="1" dirty="0">
                <a:solidFill>
                  <a:schemeClr val="accent5"/>
                </a:solidFill>
                <a:latin typeface="Arial" panose="020B0604020202020204" pitchFamily="34" charset="0"/>
              </a:rPr>
              <a:t> de la Red de AEMET</a:t>
            </a:r>
          </a:p>
          <a:p>
            <a:pPr algn="ctr" eaLnBrk="1" hangingPunct="1">
              <a:spcBef>
                <a:spcPct val="0"/>
              </a:spcBef>
              <a:buFontTx/>
              <a:buNone/>
              <a:defRPr/>
            </a:pPr>
            <a:r>
              <a:rPr lang="es-ES" altLang="es-ES" sz="1800" b="1" dirty="0">
                <a:solidFill>
                  <a:schemeClr val="accent5"/>
                </a:solidFill>
                <a:latin typeface="Arial" panose="020B0604020202020204" pitchFamily="34" charset="0"/>
              </a:rPr>
              <a:t> NO automáticas</a:t>
            </a:r>
          </a:p>
        </p:txBody>
      </p:sp>
      <p:pic>
        <p:nvPicPr>
          <p:cNvPr id="6" name="Picture 6" descr="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8186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713297" y="1434164"/>
            <a:ext cx="9577137" cy="3108543"/>
          </a:xfrm>
          <a:prstGeom prst="rect">
            <a:avLst/>
          </a:prstGeom>
          <a:noFill/>
        </p:spPr>
        <p:txBody>
          <a:bodyPr wrap="square" rtlCol="0">
            <a:spAutoFit/>
          </a:bodyPr>
          <a:lstStyle/>
          <a:p>
            <a:r>
              <a:rPr lang="es-ES" sz="2800" b="1" i="1" u="sng" dirty="0" smtClean="0"/>
              <a:t>Índice</a:t>
            </a:r>
          </a:p>
          <a:p>
            <a:endParaRPr lang="es-ES" sz="2800" b="1" dirty="0"/>
          </a:p>
          <a:p>
            <a:r>
              <a:rPr lang="es-ES" sz="2800" b="1" dirty="0" smtClean="0"/>
              <a:t>-Balance Hídrico: </a:t>
            </a:r>
            <a:r>
              <a:rPr lang="es-ES" sz="2800" b="1" dirty="0" err="1" smtClean="0"/>
              <a:t>Eto</a:t>
            </a:r>
            <a:r>
              <a:rPr lang="es-ES" sz="2800" b="1" dirty="0" smtClean="0"/>
              <a:t>, humedad.</a:t>
            </a:r>
          </a:p>
          <a:p>
            <a:endParaRPr lang="es-ES" sz="2800" b="1" dirty="0"/>
          </a:p>
          <a:p>
            <a:r>
              <a:rPr lang="es-ES" sz="2800" b="1" dirty="0" smtClean="0"/>
              <a:t>-Productos obtenidos a partir de un balance hídrico.</a:t>
            </a:r>
          </a:p>
          <a:p>
            <a:endParaRPr lang="es-ES" sz="2800" b="1" dirty="0"/>
          </a:p>
          <a:p>
            <a:r>
              <a:rPr lang="es-ES" sz="2800" b="1" dirty="0" smtClean="0"/>
              <a:t>-Estudios a partir de datos en rejilla.</a:t>
            </a:r>
            <a:endParaRPr lang="es-ES" sz="2800" b="1" dirty="0"/>
          </a:p>
        </p:txBody>
      </p:sp>
      <p:pic>
        <p:nvPicPr>
          <p:cNvPr id="13" name="Picture 6" descr="LOGO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1567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ChangeArrowheads="1"/>
          </p:cNvSpPr>
          <p:nvPr/>
        </p:nvSpPr>
        <p:spPr bwMode="auto">
          <a:xfrm>
            <a:off x="3143251" y="836614"/>
            <a:ext cx="6697663"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9pPr>
          </a:lstStyle>
          <a:p>
            <a:pPr eaLnBrk="1" hangingPunct="1">
              <a:buClr>
                <a:schemeClr val="bg2"/>
              </a:buClr>
              <a:buSzPct val="75000"/>
              <a:buFont typeface="Wingdings" panose="05000000000000000000" pitchFamily="2" charset="2"/>
              <a:buNone/>
              <a:defRPr/>
            </a:pPr>
            <a:r>
              <a:rPr lang="es-ES" altLang="es-ES" sz="1800" b="1" dirty="0">
                <a:solidFill>
                  <a:schemeClr val="accent5"/>
                </a:solidFill>
                <a:latin typeface="+mn-lt"/>
              </a:rPr>
              <a:t>Estaciones pluviométricas utilizadas en la confección del mapa de precipitación total mensual, cuando se dispone de información de toda la red</a:t>
            </a:r>
          </a:p>
        </p:txBody>
      </p:sp>
      <p:pic>
        <p:nvPicPr>
          <p:cNvPr id="12291"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0014" y="1973263"/>
            <a:ext cx="3273425" cy="231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Imagen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2626" y="3284539"/>
            <a:ext cx="3192463"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lecha derecha 1"/>
          <p:cNvSpPr/>
          <p:nvPr/>
        </p:nvSpPr>
        <p:spPr>
          <a:xfrm rot="2097939">
            <a:off x="6054725" y="3808413"/>
            <a:ext cx="977900" cy="2968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3" name="Rectángulo 2"/>
          <p:cNvSpPr/>
          <p:nvPr/>
        </p:nvSpPr>
        <p:spPr>
          <a:xfrm>
            <a:off x="2927350" y="4370389"/>
            <a:ext cx="1903213" cy="307777"/>
          </a:xfrm>
          <a:prstGeom prst="rect">
            <a:avLst/>
          </a:prstGeom>
        </p:spPr>
        <p:txBody>
          <a:bodyPr wrap="none">
            <a:spAutoFit/>
          </a:bodyPr>
          <a:lstStyle/>
          <a:p>
            <a:pPr eaLnBrk="1" hangingPunct="1">
              <a:buClr>
                <a:schemeClr val="bg2"/>
              </a:buClr>
              <a:buSzPct val="75000"/>
              <a:buFont typeface="Wingdings" panose="05000000000000000000" pitchFamily="2" charset="2"/>
              <a:buNone/>
              <a:defRPr/>
            </a:pPr>
            <a:r>
              <a:rPr lang="es-ES" altLang="es-ES" sz="1400" b="1" dirty="0">
                <a:solidFill>
                  <a:schemeClr val="accent2">
                    <a:lumMod val="75000"/>
                  </a:schemeClr>
                </a:solidFill>
              </a:rPr>
              <a:t>Aprox. 3000 estaciones</a:t>
            </a:r>
          </a:p>
        </p:txBody>
      </p:sp>
      <p:pic>
        <p:nvPicPr>
          <p:cNvPr id="9" name="Picture 6" descr="LOGO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9959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582739" y="1141413"/>
            <a:ext cx="92358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BD3632"/>
              </a:buClr>
              <a:buChar char="•"/>
              <a:defRPr sz="3200">
                <a:solidFill>
                  <a:srgbClr val="00338D"/>
                </a:solidFill>
                <a:latin typeface="Trebuchet MS" panose="020B0603020202020204" pitchFamily="34" charset="0"/>
              </a:defRPr>
            </a:lvl1pPr>
            <a:lvl2pPr marL="742950" indent="-285750">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algn="just" eaLnBrk="1" hangingPunct="1">
              <a:spcBef>
                <a:spcPct val="0"/>
              </a:spcBef>
              <a:buClrTx/>
              <a:buFontTx/>
              <a:buNone/>
            </a:pPr>
            <a:r>
              <a:rPr lang="es-ES_tradnl" altLang="es-ES" sz="1800" b="1" dirty="0">
                <a:solidFill>
                  <a:schemeClr val="tx1"/>
                </a:solidFill>
                <a:latin typeface="+mn-lt"/>
              </a:rPr>
              <a:t>Análisis diario en tiempo cuasi-real, con aproximadamente 800 </a:t>
            </a:r>
            <a:r>
              <a:rPr lang="es-ES_tradnl" altLang="es-ES" sz="1800" b="1" dirty="0" smtClean="0">
                <a:solidFill>
                  <a:schemeClr val="tx1"/>
                </a:solidFill>
                <a:latin typeface="+mn-lt"/>
              </a:rPr>
              <a:t>estaciones automáticas.</a:t>
            </a:r>
          </a:p>
          <a:p>
            <a:pPr algn="just" eaLnBrk="1" hangingPunct="1">
              <a:spcBef>
                <a:spcPct val="0"/>
              </a:spcBef>
              <a:buClrTx/>
              <a:buFontTx/>
              <a:buNone/>
            </a:pPr>
            <a:endParaRPr lang="es-ES_tradnl" altLang="es-ES" sz="1800" b="1" dirty="0" smtClean="0">
              <a:solidFill>
                <a:schemeClr val="tx1"/>
              </a:solidFill>
              <a:latin typeface="+mn-lt"/>
            </a:endParaRPr>
          </a:p>
          <a:p>
            <a:pPr algn="just" eaLnBrk="1" hangingPunct="1">
              <a:spcBef>
                <a:spcPct val="0"/>
              </a:spcBef>
              <a:buClrTx/>
              <a:buFontTx/>
              <a:buNone/>
            </a:pPr>
            <a:r>
              <a:rPr lang="es-ES_tradnl" altLang="es-ES" sz="1800" b="1" dirty="0" smtClean="0">
                <a:solidFill>
                  <a:schemeClr val="tx1"/>
                </a:solidFill>
                <a:latin typeface="+mn-lt"/>
              </a:rPr>
              <a:t> </a:t>
            </a:r>
            <a:r>
              <a:rPr lang="es-ES_tradnl" altLang="es-ES" sz="1800" b="1" dirty="0">
                <a:solidFill>
                  <a:schemeClr val="tx1"/>
                </a:solidFill>
                <a:latin typeface="+mn-lt"/>
              </a:rPr>
              <a:t>(Interpolación: </a:t>
            </a:r>
            <a:r>
              <a:rPr lang="es-ES_tradnl" altLang="es-ES" sz="1800" b="1" dirty="0" err="1">
                <a:solidFill>
                  <a:schemeClr val="tx1"/>
                </a:solidFill>
                <a:latin typeface="+mn-lt"/>
              </a:rPr>
              <a:t>k</a:t>
            </a:r>
            <a:r>
              <a:rPr lang="es-ES_tradnl" altLang="es-ES" sz="1800" b="1" dirty="0" err="1" smtClean="0">
                <a:solidFill>
                  <a:schemeClr val="tx1"/>
                </a:solidFill>
                <a:latin typeface="+mn-lt"/>
              </a:rPr>
              <a:t>rigeado</a:t>
            </a:r>
            <a:r>
              <a:rPr lang="es-ES_tradnl" altLang="es-ES" sz="1800" b="1" dirty="0" smtClean="0">
                <a:solidFill>
                  <a:schemeClr val="tx1"/>
                </a:solidFill>
                <a:latin typeface="+mn-lt"/>
              </a:rPr>
              <a:t> universal; </a:t>
            </a:r>
            <a:r>
              <a:rPr lang="es-ES_tradnl" altLang="es-ES" sz="1800" b="1" dirty="0">
                <a:solidFill>
                  <a:schemeClr val="tx1"/>
                </a:solidFill>
                <a:latin typeface="+mn-lt"/>
              </a:rPr>
              <a:t>revisión </a:t>
            </a:r>
            <a:r>
              <a:rPr lang="es-ES_tradnl" altLang="es-ES" sz="1800" b="1" dirty="0" smtClean="0">
                <a:solidFill>
                  <a:schemeClr val="tx1"/>
                </a:solidFill>
                <a:latin typeface="+mn-lt"/>
              </a:rPr>
              <a:t>y filtrado de </a:t>
            </a:r>
            <a:r>
              <a:rPr lang="es-ES_tradnl" altLang="es-ES" sz="1800" b="1" dirty="0">
                <a:solidFill>
                  <a:schemeClr val="tx1"/>
                </a:solidFill>
                <a:latin typeface="+mn-lt"/>
              </a:rPr>
              <a:t>datos). </a:t>
            </a:r>
            <a:endParaRPr lang="es-ES" altLang="es-ES" sz="1800" b="1" dirty="0">
              <a:solidFill>
                <a:schemeClr val="tx1"/>
              </a:solidFill>
              <a:latin typeface="+mn-lt"/>
            </a:endParaRPr>
          </a:p>
        </p:txBody>
      </p:sp>
      <p:sp>
        <p:nvSpPr>
          <p:cNvPr id="8" name="Rectángulo 7"/>
          <p:cNvSpPr/>
          <p:nvPr/>
        </p:nvSpPr>
        <p:spPr>
          <a:xfrm>
            <a:off x="913641" y="531339"/>
            <a:ext cx="6899646" cy="523220"/>
          </a:xfrm>
          <a:prstGeom prst="rect">
            <a:avLst/>
          </a:prstGeom>
        </p:spPr>
        <p:txBody>
          <a:bodyPr wrap="none">
            <a:spAutoFit/>
          </a:bodyPr>
          <a:lstStyle/>
          <a:p>
            <a:pPr>
              <a:defRPr/>
            </a:pPr>
            <a:r>
              <a:rPr lang="es-ES_tradnl" altLang="es-ES" sz="2800" b="1" kern="0" dirty="0" smtClean="0">
                <a:solidFill>
                  <a:srgbClr val="0070C0"/>
                </a:solidFill>
              </a:rPr>
              <a:t>Productos del Balance Hídrico en tiempo real</a:t>
            </a:r>
            <a:endParaRPr lang="es-ES_tradnl" altLang="es-ES" sz="2800" b="1" kern="0" dirty="0">
              <a:solidFill>
                <a:srgbClr val="0070C0"/>
              </a:solidFill>
            </a:endParaRPr>
          </a:p>
        </p:txBody>
      </p:sp>
      <p:pic>
        <p:nvPicPr>
          <p:cNvPr id="15" name="Picture 6" descr="LOGO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http://www0.aemet.es/wwl/balance2/analisis/apre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8051" y="2482292"/>
            <a:ext cx="5173917" cy="3792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7414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913641" y="531339"/>
            <a:ext cx="6899646" cy="523220"/>
          </a:xfrm>
          <a:prstGeom prst="rect">
            <a:avLst/>
          </a:prstGeom>
        </p:spPr>
        <p:txBody>
          <a:bodyPr wrap="none">
            <a:spAutoFit/>
          </a:bodyPr>
          <a:lstStyle/>
          <a:p>
            <a:pPr>
              <a:defRPr/>
            </a:pPr>
            <a:r>
              <a:rPr lang="es-ES_tradnl" altLang="es-ES" sz="2800" b="1" kern="0" dirty="0" smtClean="0">
                <a:solidFill>
                  <a:srgbClr val="0070C0"/>
                </a:solidFill>
              </a:rPr>
              <a:t>Productos del Balance Hídrico en tiempo real</a:t>
            </a:r>
            <a:endParaRPr lang="es-ES_tradnl" altLang="es-ES" sz="2800" b="1" kern="0" dirty="0">
              <a:solidFill>
                <a:srgbClr val="0070C0"/>
              </a:solidFill>
            </a:endParaRPr>
          </a:p>
        </p:txBody>
      </p:sp>
      <p:sp>
        <p:nvSpPr>
          <p:cNvPr id="9" name="CuadroTexto 5"/>
          <p:cNvSpPr txBox="1">
            <a:spLocks noChangeArrowheads="1"/>
          </p:cNvSpPr>
          <p:nvPr/>
        </p:nvSpPr>
        <p:spPr bwMode="auto">
          <a:xfrm>
            <a:off x="6651278" y="5210170"/>
            <a:ext cx="47706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BD3632"/>
              </a:buClr>
              <a:buChar char="•"/>
              <a:defRPr sz="3200">
                <a:solidFill>
                  <a:srgbClr val="00338D"/>
                </a:solidFill>
                <a:latin typeface="Trebuchet MS" panose="020B0603020202020204" pitchFamily="34" charset="0"/>
              </a:defRPr>
            </a:lvl1pPr>
            <a:lvl2pPr marL="742950" indent="-285750">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a:spcBef>
                <a:spcPct val="0"/>
              </a:spcBef>
              <a:buClrTx/>
              <a:buFontTx/>
              <a:buNone/>
            </a:pPr>
            <a:r>
              <a:rPr lang="es-ES" altLang="es-ES" sz="1600" b="1" dirty="0">
                <a:solidFill>
                  <a:schemeClr val="tx1"/>
                </a:solidFill>
                <a:latin typeface="+mn-lt"/>
              </a:rPr>
              <a:t>Se comparan valores normales por </a:t>
            </a:r>
            <a:r>
              <a:rPr lang="es-ES" altLang="es-ES" sz="1600" b="1" dirty="0" smtClean="0">
                <a:solidFill>
                  <a:schemeClr val="tx1"/>
                </a:solidFill>
                <a:latin typeface="+mn-lt"/>
              </a:rPr>
              <a:t>estación </a:t>
            </a:r>
            <a:r>
              <a:rPr lang="es-ES" altLang="es-ES" sz="1600" b="1" dirty="0">
                <a:solidFill>
                  <a:schemeClr val="tx1"/>
                </a:solidFill>
                <a:latin typeface="+mn-lt"/>
              </a:rPr>
              <a:t>cuando hay dato diario de todo el periodo.</a:t>
            </a:r>
          </a:p>
        </p:txBody>
      </p:sp>
      <p:pic>
        <p:nvPicPr>
          <p:cNvPr id="16" name="Picture 6" descr="LOGO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http://www0.aemet.es/wwl/balance2/externa/dext4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476" y="1587405"/>
            <a:ext cx="4976398" cy="350836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www0.aemet.es/wwl/balance2/acumulacion/cpp2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2269" y="1587405"/>
            <a:ext cx="4876330" cy="343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5627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913641" y="531339"/>
            <a:ext cx="6899646" cy="523220"/>
          </a:xfrm>
          <a:prstGeom prst="rect">
            <a:avLst/>
          </a:prstGeom>
        </p:spPr>
        <p:txBody>
          <a:bodyPr wrap="none">
            <a:spAutoFit/>
          </a:bodyPr>
          <a:lstStyle/>
          <a:p>
            <a:pPr>
              <a:defRPr/>
            </a:pPr>
            <a:r>
              <a:rPr lang="es-ES_tradnl" altLang="es-ES" sz="2800" b="1" kern="0" dirty="0" smtClean="0">
                <a:solidFill>
                  <a:srgbClr val="0070C0"/>
                </a:solidFill>
              </a:rPr>
              <a:t>Productos del Balance Hídrico en tiempo real</a:t>
            </a:r>
            <a:endParaRPr lang="es-ES_tradnl" altLang="es-ES" sz="2800" b="1" kern="0" dirty="0">
              <a:solidFill>
                <a:srgbClr val="0070C0"/>
              </a:solidFill>
            </a:endParaRPr>
          </a:p>
        </p:txBody>
      </p:sp>
      <p:sp>
        <p:nvSpPr>
          <p:cNvPr id="6" name="Text Box 6"/>
          <p:cNvSpPr txBox="1">
            <a:spLocks noChangeArrowheads="1"/>
          </p:cNvSpPr>
          <p:nvPr/>
        </p:nvSpPr>
        <p:spPr bwMode="auto">
          <a:xfrm>
            <a:off x="1582739" y="1141414"/>
            <a:ext cx="83470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BD3632"/>
              </a:buClr>
              <a:buChar char="•"/>
              <a:defRPr sz="3200">
                <a:solidFill>
                  <a:srgbClr val="00338D"/>
                </a:solidFill>
                <a:latin typeface="Trebuchet MS" panose="020B0603020202020204" pitchFamily="34" charset="0"/>
              </a:defRPr>
            </a:lvl1pPr>
            <a:lvl2pPr marL="742950" indent="-285750">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algn="ctr" eaLnBrk="1" hangingPunct="1">
              <a:spcBef>
                <a:spcPct val="0"/>
              </a:spcBef>
              <a:buClrTx/>
              <a:buFontTx/>
              <a:buNone/>
            </a:pPr>
            <a:r>
              <a:rPr lang="es-ES_tradnl" altLang="es-ES" sz="1600" b="1" dirty="0">
                <a:solidFill>
                  <a:schemeClr val="tx1"/>
                </a:solidFill>
                <a:latin typeface="+mn-lt"/>
              </a:rPr>
              <a:t>Precipitación acumulada en diferentes periodos: </a:t>
            </a:r>
            <a:r>
              <a:rPr lang="es-ES_tradnl" altLang="es-ES" sz="1600" b="1" dirty="0" smtClean="0">
                <a:solidFill>
                  <a:schemeClr val="tx1"/>
                </a:solidFill>
                <a:latin typeface="+mn-lt"/>
              </a:rPr>
              <a:t>año </a:t>
            </a:r>
            <a:r>
              <a:rPr lang="es-ES_tradnl" altLang="es-ES" sz="1600" b="1" dirty="0">
                <a:solidFill>
                  <a:schemeClr val="tx1"/>
                </a:solidFill>
                <a:latin typeface="+mn-lt"/>
              </a:rPr>
              <a:t>hidrológico</a:t>
            </a:r>
            <a:endParaRPr lang="es-ES" altLang="es-ES" sz="1600" b="1" dirty="0">
              <a:solidFill>
                <a:schemeClr val="tx1"/>
              </a:solidFill>
              <a:latin typeface="+mn-lt"/>
            </a:endParaRPr>
          </a:p>
        </p:txBody>
      </p:sp>
      <p:pic>
        <p:nvPicPr>
          <p:cNvPr id="14" name="Picture 6" descr="LOGO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7308" y="1703884"/>
            <a:ext cx="6395323" cy="4687772"/>
          </a:xfrm>
          <a:prstGeom prst="rect">
            <a:avLst/>
          </a:prstGeom>
        </p:spPr>
      </p:pic>
    </p:spTree>
    <p:extLst>
      <p:ext uri="{BB962C8B-B14F-4D97-AF65-F5344CB8AC3E}">
        <p14:creationId xmlns:p14="http://schemas.microsoft.com/office/powerpoint/2010/main" val="21200277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913641" y="531339"/>
            <a:ext cx="6899646" cy="523220"/>
          </a:xfrm>
          <a:prstGeom prst="rect">
            <a:avLst/>
          </a:prstGeom>
        </p:spPr>
        <p:txBody>
          <a:bodyPr wrap="none">
            <a:spAutoFit/>
          </a:bodyPr>
          <a:lstStyle/>
          <a:p>
            <a:pPr>
              <a:defRPr/>
            </a:pPr>
            <a:r>
              <a:rPr lang="es-ES_tradnl" altLang="es-ES" sz="2800" b="1" kern="0" dirty="0" smtClean="0">
                <a:solidFill>
                  <a:srgbClr val="0070C0"/>
                </a:solidFill>
              </a:rPr>
              <a:t>Productos del Balance Hídrico en tiempo real</a:t>
            </a:r>
            <a:endParaRPr lang="es-ES_tradnl" altLang="es-ES" sz="2800" b="1" kern="0" dirty="0">
              <a:solidFill>
                <a:srgbClr val="0070C0"/>
              </a:solidFill>
            </a:endParaRPr>
          </a:p>
        </p:txBody>
      </p:sp>
      <p:sp>
        <p:nvSpPr>
          <p:cNvPr id="7" name="Text Box 6"/>
          <p:cNvSpPr txBox="1">
            <a:spLocks noChangeArrowheads="1"/>
          </p:cNvSpPr>
          <p:nvPr/>
        </p:nvSpPr>
        <p:spPr bwMode="auto">
          <a:xfrm>
            <a:off x="1984813" y="1200444"/>
            <a:ext cx="83470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BD3632"/>
              </a:buClr>
              <a:buChar char="•"/>
              <a:defRPr sz="3200">
                <a:solidFill>
                  <a:srgbClr val="00338D"/>
                </a:solidFill>
                <a:latin typeface="Trebuchet MS" panose="020B0603020202020204" pitchFamily="34" charset="0"/>
              </a:defRPr>
            </a:lvl1pPr>
            <a:lvl2pPr marL="742950" indent="-285750">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algn="ctr" eaLnBrk="1" hangingPunct="1">
              <a:spcBef>
                <a:spcPct val="0"/>
              </a:spcBef>
              <a:buClrTx/>
              <a:buFontTx/>
              <a:buNone/>
            </a:pPr>
            <a:r>
              <a:rPr lang="es-ES_tradnl" altLang="es-ES" sz="1600" b="1" dirty="0" smtClean="0">
                <a:solidFill>
                  <a:schemeClr val="tx1"/>
                </a:solidFill>
                <a:latin typeface="+mn-lt"/>
              </a:rPr>
              <a:t>Porcentaje de la precipitación </a:t>
            </a:r>
            <a:r>
              <a:rPr lang="es-ES_tradnl" altLang="es-ES" sz="1600" b="1" dirty="0">
                <a:solidFill>
                  <a:schemeClr val="tx1"/>
                </a:solidFill>
                <a:latin typeface="+mn-lt"/>
              </a:rPr>
              <a:t>acumulada en diferentes periodos: Año </a:t>
            </a:r>
            <a:r>
              <a:rPr lang="es-ES_tradnl" altLang="es-ES" sz="1600" b="1" dirty="0" smtClean="0">
                <a:solidFill>
                  <a:schemeClr val="tx1"/>
                </a:solidFill>
                <a:latin typeface="+mn-lt"/>
              </a:rPr>
              <a:t>hidrológico.</a:t>
            </a:r>
            <a:endParaRPr lang="es-ES" altLang="es-ES" sz="1600" b="1" dirty="0">
              <a:solidFill>
                <a:schemeClr val="tx1"/>
              </a:solidFill>
              <a:latin typeface="+mn-lt"/>
            </a:endParaRPr>
          </a:p>
        </p:txBody>
      </p:sp>
      <p:pic>
        <p:nvPicPr>
          <p:cNvPr id="18" name="Picture 6" descr="LOGO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0880" y="2003775"/>
            <a:ext cx="6048568" cy="4433600"/>
          </a:xfrm>
          <a:prstGeom prst="rect">
            <a:avLst/>
          </a:prstGeom>
        </p:spPr>
      </p:pic>
    </p:spTree>
    <p:extLst>
      <p:ext uri="{BB962C8B-B14F-4D97-AF65-F5344CB8AC3E}">
        <p14:creationId xmlns:p14="http://schemas.microsoft.com/office/powerpoint/2010/main" val="15008807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913641" y="531339"/>
            <a:ext cx="6899646" cy="523220"/>
          </a:xfrm>
          <a:prstGeom prst="rect">
            <a:avLst/>
          </a:prstGeom>
        </p:spPr>
        <p:txBody>
          <a:bodyPr wrap="none">
            <a:spAutoFit/>
          </a:bodyPr>
          <a:lstStyle/>
          <a:p>
            <a:pPr>
              <a:defRPr/>
            </a:pPr>
            <a:r>
              <a:rPr lang="es-ES_tradnl" altLang="es-ES" sz="2800" b="1" kern="0" dirty="0" smtClean="0">
                <a:solidFill>
                  <a:srgbClr val="0070C0"/>
                </a:solidFill>
              </a:rPr>
              <a:t>Productos del Balance Hídrico en tiempo real</a:t>
            </a:r>
            <a:endParaRPr lang="es-ES_tradnl" altLang="es-ES" sz="2800" b="1" kern="0" dirty="0">
              <a:solidFill>
                <a:srgbClr val="0070C0"/>
              </a:solidFill>
            </a:endParaRPr>
          </a:p>
        </p:txBody>
      </p:sp>
      <p:sp>
        <p:nvSpPr>
          <p:cNvPr id="7" name="Text Box 6"/>
          <p:cNvSpPr txBox="1">
            <a:spLocks noChangeArrowheads="1"/>
          </p:cNvSpPr>
          <p:nvPr/>
        </p:nvSpPr>
        <p:spPr bwMode="auto">
          <a:xfrm>
            <a:off x="732085" y="2221991"/>
            <a:ext cx="62996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BD3632"/>
              </a:buClr>
              <a:buChar char="•"/>
              <a:defRPr sz="3200">
                <a:solidFill>
                  <a:srgbClr val="00338D"/>
                </a:solidFill>
                <a:latin typeface="Trebuchet MS" panose="020B0603020202020204" pitchFamily="34" charset="0"/>
              </a:defRPr>
            </a:lvl1pPr>
            <a:lvl2pPr marL="742950" indent="-285750">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algn="ctr" eaLnBrk="1" hangingPunct="1">
              <a:spcBef>
                <a:spcPct val="0"/>
              </a:spcBef>
              <a:buClrTx/>
              <a:buFontTx/>
              <a:buNone/>
            </a:pPr>
            <a:r>
              <a:rPr lang="es-ES_tradnl" altLang="es-ES" sz="2000" b="1" dirty="0" smtClean="0">
                <a:solidFill>
                  <a:schemeClr val="tx1"/>
                </a:solidFill>
                <a:latin typeface="+mn-lt"/>
              </a:rPr>
              <a:t>Carácter del año hidrológico</a:t>
            </a:r>
            <a:endParaRPr lang="es-ES" altLang="es-ES" sz="2000" b="1" dirty="0">
              <a:solidFill>
                <a:schemeClr val="tx1"/>
              </a:solidFill>
              <a:latin typeface="+mn-lt"/>
            </a:endParaRPr>
          </a:p>
        </p:txBody>
      </p:sp>
      <p:pic>
        <p:nvPicPr>
          <p:cNvPr id="18" name="Picture 6" descr="LOGO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3"/>
          <a:stretch>
            <a:fillRect/>
          </a:stretch>
        </p:blipFill>
        <p:spPr>
          <a:xfrm>
            <a:off x="6544246" y="1248851"/>
            <a:ext cx="3419475" cy="5314950"/>
          </a:xfrm>
          <a:prstGeom prst="rect">
            <a:avLst/>
          </a:prstGeom>
        </p:spPr>
      </p:pic>
    </p:spTree>
    <p:extLst>
      <p:ext uri="{BB962C8B-B14F-4D97-AF65-F5344CB8AC3E}">
        <p14:creationId xmlns:p14="http://schemas.microsoft.com/office/powerpoint/2010/main" val="19524108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913641" y="531339"/>
            <a:ext cx="6899646" cy="523220"/>
          </a:xfrm>
          <a:prstGeom prst="rect">
            <a:avLst/>
          </a:prstGeom>
        </p:spPr>
        <p:txBody>
          <a:bodyPr wrap="none">
            <a:spAutoFit/>
          </a:bodyPr>
          <a:lstStyle/>
          <a:p>
            <a:pPr>
              <a:defRPr/>
            </a:pPr>
            <a:r>
              <a:rPr lang="es-ES_tradnl" altLang="es-ES" sz="2800" b="1" kern="0" dirty="0" smtClean="0">
                <a:solidFill>
                  <a:srgbClr val="0070C0"/>
                </a:solidFill>
              </a:rPr>
              <a:t>Productos del Balance Hídrico en tiempo real</a:t>
            </a:r>
            <a:endParaRPr lang="es-ES_tradnl" altLang="es-ES" sz="2800" b="1" kern="0" dirty="0">
              <a:solidFill>
                <a:srgbClr val="0070C0"/>
              </a:solidFill>
            </a:endParaRPr>
          </a:p>
        </p:txBody>
      </p:sp>
      <p:sp>
        <p:nvSpPr>
          <p:cNvPr id="9" name="Text Box 6"/>
          <p:cNvSpPr txBox="1">
            <a:spLocks noChangeArrowheads="1"/>
          </p:cNvSpPr>
          <p:nvPr/>
        </p:nvSpPr>
        <p:spPr bwMode="auto">
          <a:xfrm>
            <a:off x="1039528" y="1587405"/>
            <a:ext cx="566097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BD3632"/>
              </a:buClr>
              <a:buChar char="•"/>
              <a:defRPr sz="3200">
                <a:solidFill>
                  <a:srgbClr val="00338D"/>
                </a:solidFill>
                <a:latin typeface="Trebuchet MS" panose="020B0603020202020204" pitchFamily="34" charset="0"/>
              </a:defRPr>
            </a:lvl1pPr>
            <a:lvl2pPr marL="742950" indent="-285750">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algn="just" eaLnBrk="1" hangingPunct="1">
              <a:spcBef>
                <a:spcPct val="0"/>
              </a:spcBef>
              <a:buClrTx/>
              <a:buFontTx/>
              <a:buNone/>
            </a:pPr>
            <a:r>
              <a:rPr lang="es-ES_tradnl" altLang="es-ES" sz="1800" b="1" dirty="0" smtClean="0">
                <a:solidFill>
                  <a:schemeClr val="tx1"/>
                </a:solidFill>
                <a:latin typeface="+mn-lt"/>
              </a:rPr>
              <a:t>Evapotranspiración de referencia(</a:t>
            </a:r>
            <a:r>
              <a:rPr lang="es-ES_tradnl" altLang="es-ES" sz="1800" b="1" dirty="0" err="1" smtClean="0">
                <a:solidFill>
                  <a:schemeClr val="tx1"/>
                </a:solidFill>
                <a:latin typeface="+mn-lt"/>
              </a:rPr>
              <a:t>Eto</a:t>
            </a:r>
            <a:r>
              <a:rPr lang="es-ES_tradnl" altLang="es-ES" sz="1800" b="1" dirty="0" smtClean="0">
                <a:solidFill>
                  <a:schemeClr val="tx1"/>
                </a:solidFill>
                <a:latin typeface="+mn-lt"/>
              </a:rPr>
              <a:t>): análisis diario de variables que intervienen en su cálculo.</a:t>
            </a:r>
            <a:endParaRPr lang="es-ES" altLang="es-ES" sz="1800" b="1" dirty="0">
              <a:solidFill>
                <a:schemeClr val="tx1"/>
              </a:solidFill>
              <a:latin typeface="+mn-lt"/>
            </a:endParaRPr>
          </a:p>
        </p:txBody>
      </p:sp>
      <p:pic>
        <p:nvPicPr>
          <p:cNvPr id="20482" name="Picture 2" descr="http://www0.aemet.es/wwl/balance2/analisis/ainso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9010" y="3687679"/>
            <a:ext cx="4176802" cy="2826683"/>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http://www0.aemet.es/wwl/balance2/analisis/ahrel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8889" y="982268"/>
            <a:ext cx="3997606" cy="2705411"/>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http://www0.aemet.es/wwl/balance2/analisis/atem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6948" y="3757726"/>
            <a:ext cx="4067364" cy="27526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LOGO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8139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913641" y="531339"/>
            <a:ext cx="6899646" cy="523220"/>
          </a:xfrm>
          <a:prstGeom prst="rect">
            <a:avLst/>
          </a:prstGeom>
        </p:spPr>
        <p:txBody>
          <a:bodyPr wrap="none">
            <a:spAutoFit/>
          </a:bodyPr>
          <a:lstStyle/>
          <a:p>
            <a:pPr>
              <a:defRPr/>
            </a:pPr>
            <a:r>
              <a:rPr lang="es-ES_tradnl" altLang="es-ES" sz="2800" b="1" kern="0" dirty="0" smtClean="0">
                <a:solidFill>
                  <a:srgbClr val="0070C0"/>
                </a:solidFill>
              </a:rPr>
              <a:t>Productos del Balance Hídrico en tiempo real</a:t>
            </a:r>
            <a:endParaRPr lang="es-ES_tradnl" altLang="es-ES" sz="2800" b="1" kern="0" dirty="0">
              <a:solidFill>
                <a:srgbClr val="0070C0"/>
              </a:solidFill>
            </a:endParaRPr>
          </a:p>
        </p:txBody>
      </p:sp>
      <p:sp>
        <p:nvSpPr>
          <p:cNvPr id="9" name="Text Box 6"/>
          <p:cNvSpPr txBox="1">
            <a:spLocks noChangeArrowheads="1"/>
          </p:cNvSpPr>
          <p:nvPr/>
        </p:nvSpPr>
        <p:spPr bwMode="auto">
          <a:xfrm>
            <a:off x="3184260" y="1329435"/>
            <a:ext cx="47960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BD3632"/>
              </a:buClr>
              <a:buChar char="•"/>
              <a:defRPr sz="3200">
                <a:solidFill>
                  <a:srgbClr val="00338D"/>
                </a:solidFill>
                <a:latin typeface="Trebuchet MS" panose="020B0603020202020204" pitchFamily="34" charset="0"/>
              </a:defRPr>
            </a:lvl1pPr>
            <a:lvl2pPr marL="742950" indent="-285750">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algn="ctr" eaLnBrk="1" hangingPunct="1">
              <a:spcBef>
                <a:spcPct val="0"/>
              </a:spcBef>
              <a:buClrTx/>
              <a:buFontTx/>
              <a:buNone/>
            </a:pPr>
            <a:r>
              <a:rPr lang="es-ES_tradnl" altLang="es-ES" sz="1800" b="1" dirty="0" smtClean="0">
                <a:solidFill>
                  <a:schemeClr val="tx1"/>
                </a:solidFill>
                <a:latin typeface="+mn-lt"/>
              </a:rPr>
              <a:t>Evapotranspiración de referencia(</a:t>
            </a:r>
            <a:r>
              <a:rPr lang="es-ES_tradnl" altLang="es-ES" sz="1800" b="1" dirty="0" err="1" smtClean="0">
                <a:solidFill>
                  <a:schemeClr val="tx1"/>
                </a:solidFill>
                <a:latin typeface="+mn-lt"/>
              </a:rPr>
              <a:t>Eto</a:t>
            </a:r>
            <a:r>
              <a:rPr lang="es-ES_tradnl" altLang="es-ES" sz="1800" b="1" dirty="0" smtClean="0">
                <a:solidFill>
                  <a:schemeClr val="tx1"/>
                </a:solidFill>
                <a:latin typeface="+mn-lt"/>
              </a:rPr>
              <a:t>)</a:t>
            </a:r>
            <a:endParaRPr lang="es-ES" altLang="es-ES" sz="1800" b="1" dirty="0">
              <a:solidFill>
                <a:schemeClr val="tx1"/>
              </a:solidFill>
              <a:latin typeface="+mn-lt"/>
            </a:endParaRPr>
          </a:p>
        </p:txBody>
      </p:sp>
      <p:pic>
        <p:nvPicPr>
          <p:cNvPr id="19458" name="Picture 2" descr="http://www0.aemet.es/wwl/balance2/analisis/aet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084" y="1973643"/>
            <a:ext cx="5833668" cy="39479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320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913641" y="531339"/>
            <a:ext cx="6899646" cy="523220"/>
          </a:xfrm>
          <a:prstGeom prst="rect">
            <a:avLst/>
          </a:prstGeom>
        </p:spPr>
        <p:txBody>
          <a:bodyPr wrap="none">
            <a:spAutoFit/>
          </a:bodyPr>
          <a:lstStyle/>
          <a:p>
            <a:pPr>
              <a:defRPr/>
            </a:pPr>
            <a:r>
              <a:rPr lang="es-ES_tradnl" altLang="es-ES" sz="2800" b="1" kern="0" dirty="0" smtClean="0">
                <a:solidFill>
                  <a:srgbClr val="0070C0"/>
                </a:solidFill>
              </a:rPr>
              <a:t>Productos del Balance Hídrico en tiempo real</a:t>
            </a:r>
            <a:endParaRPr lang="es-ES_tradnl" altLang="es-ES" sz="2800" b="1" kern="0" dirty="0">
              <a:solidFill>
                <a:srgbClr val="0070C0"/>
              </a:solidFill>
            </a:endParaRPr>
          </a:p>
        </p:txBody>
      </p:sp>
      <p:sp>
        <p:nvSpPr>
          <p:cNvPr id="9" name="Text Box 6"/>
          <p:cNvSpPr txBox="1">
            <a:spLocks noChangeArrowheads="1"/>
          </p:cNvSpPr>
          <p:nvPr/>
        </p:nvSpPr>
        <p:spPr bwMode="auto">
          <a:xfrm>
            <a:off x="3264715" y="1297547"/>
            <a:ext cx="595152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BD3632"/>
              </a:buClr>
              <a:buChar char="•"/>
              <a:defRPr sz="3200">
                <a:solidFill>
                  <a:srgbClr val="00338D"/>
                </a:solidFill>
                <a:latin typeface="Trebuchet MS" panose="020B0603020202020204" pitchFamily="34" charset="0"/>
              </a:defRPr>
            </a:lvl1pPr>
            <a:lvl2pPr marL="742950" indent="-285750">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algn="ctr" eaLnBrk="1" hangingPunct="1">
              <a:spcBef>
                <a:spcPct val="0"/>
              </a:spcBef>
              <a:buClrTx/>
              <a:buFontTx/>
              <a:buNone/>
            </a:pPr>
            <a:r>
              <a:rPr lang="es-ES_tradnl" altLang="es-ES" sz="1800" b="1" dirty="0" smtClean="0">
                <a:solidFill>
                  <a:schemeClr val="tx1"/>
                </a:solidFill>
                <a:latin typeface="+mn-lt"/>
              </a:rPr>
              <a:t>Evapotranspiración de referencia(</a:t>
            </a:r>
            <a:r>
              <a:rPr lang="es-ES_tradnl" altLang="es-ES" sz="1800" b="1" dirty="0" err="1" smtClean="0">
                <a:solidFill>
                  <a:schemeClr val="tx1"/>
                </a:solidFill>
                <a:latin typeface="+mn-lt"/>
              </a:rPr>
              <a:t>Eto</a:t>
            </a:r>
            <a:r>
              <a:rPr lang="es-ES_tradnl" altLang="es-ES" sz="1800" b="1" dirty="0" smtClean="0">
                <a:solidFill>
                  <a:schemeClr val="tx1"/>
                </a:solidFill>
                <a:latin typeface="+mn-lt"/>
              </a:rPr>
              <a:t>): previsión a 7 días</a:t>
            </a:r>
            <a:endParaRPr lang="es-ES" altLang="es-ES" sz="1800" b="1" dirty="0">
              <a:solidFill>
                <a:schemeClr val="tx1"/>
              </a:solidFill>
              <a:latin typeface="+mn-lt"/>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9348" y="1909867"/>
            <a:ext cx="7039172" cy="4016996"/>
          </a:xfrm>
          <a:prstGeom prst="rect">
            <a:avLst/>
          </a:prstGeom>
        </p:spPr>
      </p:pic>
      <p:pic>
        <p:nvPicPr>
          <p:cNvPr id="15" name="Picture 6" descr="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0007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712269" y="1047751"/>
            <a:ext cx="4167739" cy="369332"/>
          </a:xfrm>
          <a:prstGeom prst="rect">
            <a:avLst/>
          </a:prstGeom>
          <a:noFill/>
          <a:ln>
            <a:noFill/>
          </a:ln>
        </p:spPr>
        <p:txBody>
          <a:bodyPr wrap="square">
            <a:spAutoFit/>
          </a:bodyPr>
          <a:lstStyle/>
          <a:p>
            <a:pPr eaLnBrk="1" hangingPunct="1">
              <a:defRPr/>
            </a:pPr>
            <a:r>
              <a:rPr lang="es-ES" b="1" dirty="0">
                <a:solidFill>
                  <a:srgbClr val="0000FF"/>
                </a:solidFill>
              </a:rPr>
              <a:t>Cálculo para </a:t>
            </a:r>
            <a:r>
              <a:rPr lang="es-ES" b="1" dirty="0" smtClean="0">
                <a:solidFill>
                  <a:srgbClr val="0000FF"/>
                </a:solidFill>
              </a:rPr>
              <a:t>varios </a:t>
            </a:r>
            <a:r>
              <a:rPr lang="es-ES" b="1" dirty="0">
                <a:solidFill>
                  <a:srgbClr val="0000FF"/>
                </a:solidFill>
              </a:rPr>
              <a:t>niveles de ADT:</a:t>
            </a:r>
          </a:p>
        </p:txBody>
      </p:sp>
      <p:pic>
        <p:nvPicPr>
          <p:cNvPr id="10"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47523" y="1201738"/>
            <a:ext cx="4646612" cy="502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8"/>
          <p:cNvSpPr txBox="1">
            <a:spLocks noChangeArrowheads="1"/>
          </p:cNvSpPr>
          <p:nvPr/>
        </p:nvSpPr>
        <p:spPr bwMode="auto">
          <a:xfrm>
            <a:off x="1776963" y="1792011"/>
            <a:ext cx="1019175"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BD3632"/>
              </a:buClr>
              <a:buChar char="•"/>
              <a:defRPr sz="3200">
                <a:solidFill>
                  <a:srgbClr val="00338D"/>
                </a:solidFill>
                <a:latin typeface="Trebuchet MS" panose="020B0603020202020204" pitchFamily="34" charset="0"/>
              </a:defRPr>
            </a:lvl1pPr>
            <a:lvl2pPr marL="742950" indent="-285750">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eaLnBrk="1" hangingPunct="1">
              <a:spcBef>
                <a:spcPct val="0"/>
              </a:spcBef>
              <a:buClrTx/>
              <a:buFontTx/>
              <a:buNone/>
            </a:pPr>
            <a:r>
              <a:rPr lang="es-ES_tradnl" altLang="es-ES" sz="1800" dirty="0" err="1">
                <a:solidFill>
                  <a:schemeClr val="tx1"/>
                </a:solidFill>
                <a:latin typeface="+mn-lt"/>
              </a:rPr>
              <a:t>Rmáx</a:t>
            </a:r>
            <a:r>
              <a:rPr lang="es-ES_tradnl" altLang="es-ES" sz="1800" dirty="0">
                <a:solidFill>
                  <a:schemeClr val="tx1"/>
                </a:solidFill>
                <a:latin typeface="+mn-lt"/>
              </a:rPr>
              <a:t>            </a:t>
            </a:r>
          </a:p>
          <a:p>
            <a:pPr eaLnBrk="1" hangingPunct="1">
              <a:spcBef>
                <a:spcPct val="0"/>
              </a:spcBef>
              <a:buClrTx/>
              <a:buFontTx/>
              <a:buNone/>
            </a:pPr>
            <a:r>
              <a:rPr lang="es-ES_tradnl" altLang="es-ES" sz="1800" dirty="0">
                <a:solidFill>
                  <a:schemeClr val="tx1"/>
                </a:solidFill>
                <a:latin typeface="+mn-lt"/>
              </a:rPr>
              <a:t>25mm</a:t>
            </a:r>
          </a:p>
          <a:p>
            <a:pPr eaLnBrk="1" hangingPunct="1">
              <a:spcBef>
                <a:spcPct val="0"/>
              </a:spcBef>
              <a:buClrTx/>
              <a:buFontTx/>
              <a:buNone/>
            </a:pPr>
            <a:r>
              <a:rPr lang="es-ES_tradnl" altLang="es-ES" sz="1800" dirty="0">
                <a:solidFill>
                  <a:schemeClr val="tx1"/>
                </a:solidFill>
                <a:latin typeface="+mn-lt"/>
              </a:rPr>
              <a:t>50mm</a:t>
            </a:r>
          </a:p>
          <a:p>
            <a:pPr eaLnBrk="1" hangingPunct="1">
              <a:spcBef>
                <a:spcPct val="0"/>
              </a:spcBef>
              <a:buClrTx/>
              <a:buFontTx/>
              <a:buNone/>
            </a:pPr>
            <a:r>
              <a:rPr lang="es-ES_tradnl" altLang="es-ES" sz="1800" dirty="0">
                <a:solidFill>
                  <a:schemeClr val="tx1"/>
                </a:solidFill>
                <a:latin typeface="+mn-lt"/>
              </a:rPr>
              <a:t>75mm</a:t>
            </a:r>
          </a:p>
          <a:p>
            <a:pPr eaLnBrk="1" hangingPunct="1">
              <a:spcBef>
                <a:spcPct val="0"/>
              </a:spcBef>
              <a:buClrTx/>
              <a:buFontTx/>
              <a:buNone/>
            </a:pPr>
            <a:r>
              <a:rPr lang="es-ES_tradnl" altLang="es-ES" sz="1800" dirty="0">
                <a:solidFill>
                  <a:schemeClr val="tx1"/>
                </a:solidFill>
                <a:latin typeface="+mn-lt"/>
              </a:rPr>
              <a:t>100mm</a:t>
            </a:r>
          </a:p>
          <a:p>
            <a:pPr eaLnBrk="1" hangingPunct="1">
              <a:spcBef>
                <a:spcPct val="0"/>
              </a:spcBef>
              <a:buClrTx/>
              <a:buFontTx/>
              <a:buNone/>
            </a:pPr>
            <a:r>
              <a:rPr lang="es-ES_tradnl" altLang="es-ES" sz="1800" dirty="0">
                <a:solidFill>
                  <a:schemeClr val="tx1"/>
                </a:solidFill>
                <a:latin typeface="+mn-lt"/>
              </a:rPr>
              <a:t>150mm</a:t>
            </a:r>
          </a:p>
          <a:p>
            <a:pPr eaLnBrk="1" hangingPunct="1">
              <a:spcBef>
                <a:spcPct val="0"/>
              </a:spcBef>
              <a:buClrTx/>
              <a:buFontTx/>
              <a:buNone/>
            </a:pPr>
            <a:r>
              <a:rPr lang="es-ES_tradnl" altLang="es-ES" sz="1800" dirty="0">
                <a:solidFill>
                  <a:schemeClr val="tx1"/>
                </a:solidFill>
                <a:latin typeface="+mn-lt"/>
              </a:rPr>
              <a:t>200mm</a:t>
            </a:r>
          </a:p>
          <a:p>
            <a:pPr eaLnBrk="1" hangingPunct="1">
              <a:spcBef>
                <a:spcPct val="0"/>
              </a:spcBef>
              <a:buClrTx/>
              <a:buFontTx/>
              <a:buNone/>
            </a:pPr>
            <a:endParaRPr lang="es-ES" altLang="es-ES" sz="1800" dirty="0">
              <a:solidFill>
                <a:schemeClr val="tx1"/>
              </a:solidFill>
              <a:latin typeface="Arial" panose="020B0604020202020204" pitchFamily="34" charset="0"/>
            </a:endParaRPr>
          </a:p>
        </p:txBody>
      </p:sp>
      <p:sp>
        <p:nvSpPr>
          <p:cNvPr id="12" name="Text Box 9"/>
          <p:cNvSpPr txBox="1">
            <a:spLocks noChangeArrowheads="1"/>
          </p:cNvSpPr>
          <p:nvPr/>
        </p:nvSpPr>
        <p:spPr bwMode="auto">
          <a:xfrm>
            <a:off x="1549401" y="4475164"/>
            <a:ext cx="3432175" cy="1754187"/>
          </a:xfrm>
          <a:prstGeom prst="rect">
            <a:avLst/>
          </a:prstGeom>
          <a:noFill/>
          <a:ln>
            <a:noFill/>
          </a:ln>
          <a:effectLst/>
          <a:extLst/>
        </p:spPr>
        <p:txBody>
          <a:bodyPr>
            <a:spAutoFit/>
          </a:bodyPr>
          <a:lstStyle>
            <a:lvl1pPr>
              <a:spcBef>
                <a:spcPct val="20000"/>
              </a:spcBef>
              <a:buClr>
                <a:srgbClr val="BD3632"/>
              </a:buClr>
              <a:buChar char="•"/>
              <a:defRPr sz="3200">
                <a:solidFill>
                  <a:srgbClr val="00338D"/>
                </a:solidFill>
                <a:latin typeface="Trebuchet MS" panose="020B0603020202020204" pitchFamily="34" charset="0"/>
              </a:defRPr>
            </a:lvl1pPr>
            <a:lvl2pPr marL="742950" indent="-285750">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eaLnBrk="1" hangingPunct="1">
              <a:spcBef>
                <a:spcPct val="0"/>
              </a:spcBef>
              <a:buClrTx/>
              <a:buFontTx/>
              <a:buNone/>
            </a:pPr>
            <a:r>
              <a:rPr lang="es-ES_tradnl" altLang="es-ES" sz="1800" b="1" dirty="0">
                <a:solidFill>
                  <a:schemeClr val="accent5"/>
                </a:solidFill>
                <a:latin typeface="+mn-lt"/>
              </a:rPr>
              <a:t>Para cada ADT se obtiene:</a:t>
            </a:r>
          </a:p>
          <a:p>
            <a:pPr eaLnBrk="1" hangingPunct="1">
              <a:spcBef>
                <a:spcPct val="0"/>
              </a:spcBef>
              <a:buClrTx/>
              <a:buFontTx/>
              <a:buNone/>
            </a:pPr>
            <a:endParaRPr lang="es-ES_tradnl" altLang="es-ES" sz="1800" b="1" dirty="0">
              <a:solidFill>
                <a:schemeClr val="accent5"/>
              </a:solidFill>
              <a:latin typeface="+mn-lt"/>
            </a:endParaRPr>
          </a:p>
          <a:p>
            <a:pPr eaLnBrk="1" hangingPunct="1">
              <a:spcBef>
                <a:spcPct val="0"/>
              </a:spcBef>
              <a:buClrTx/>
              <a:buFontTx/>
              <a:buNone/>
            </a:pPr>
            <a:r>
              <a:rPr lang="es-ES_tradnl" altLang="es-ES" sz="1800" b="1" dirty="0">
                <a:solidFill>
                  <a:schemeClr val="accent5"/>
                </a:solidFill>
                <a:latin typeface="+mn-lt"/>
              </a:rPr>
              <a:t>-Humedad del suelo en mm</a:t>
            </a:r>
          </a:p>
          <a:p>
            <a:pPr eaLnBrk="1" hangingPunct="1">
              <a:spcBef>
                <a:spcPct val="0"/>
              </a:spcBef>
              <a:buClrTx/>
              <a:buFontTx/>
              <a:buNone/>
            </a:pPr>
            <a:r>
              <a:rPr lang="es-ES_tradnl" altLang="es-ES" sz="1800" b="1" dirty="0">
                <a:solidFill>
                  <a:schemeClr val="accent5"/>
                </a:solidFill>
                <a:latin typeface="+mn-lt"/>
              </a:rPr>
              <a:t>-Porcentaje respecto del ADT considerada </a:t>
            </a:r>
          </a:p>
          <a:p>
            <a:pPr eaLnBrk="1" hangingPunct="1">
              <a:spcBef>
                <a:spcPct val="0"/>
              </a:spcBef>
              <a:buClrTx/>
              <a:buFontTx/>
              <a:buNone/>
            </a:pPr>
            <a:endParaRPr lang="es-ES" altLang="es-ES" sz="1800" dirty="0">
              <a:solidFill>
                <a:schemeClr val="tx1"/>
              </a:solidFill>
              <a:latin typeface="Arial" panose="020B0604020202020204" pitchFamily="34" charset="0"/>
            </a:endParaRPr>
          </a:p>
        </p:txBody>
      </p:sp>
      <p:pic>
        <p:nvPicPr>
          <p:cNvPr id="14" name="Picture 6" descr="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3092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901374" y="609962"/>
            <a:ext cx="10041780" cy="5863144"/>
          </a:xfrm>
          <a:prstGeom prst="rect">
            <a:avLst/>
          </a:prstGeom>
        </p:spPr>
        <p:txBody>
          <a:bodyPr wrap="square">
            <a:spAutoFit/>
          </a:bodyPr>
          <a:lstStyle/>
          <a:p>
            <a:pPr algn="just"/>
            <a:r>
              <a:rPr lang="es-ES" sz="2000" b="1" kern="0" dirty="0" smtClean="0">
                <a:solidFill>
                  <a:srgbClr val="002060"/>
                </a:solidFill>
              </a:rPr>
              <a:t>Indicadores de la sequía-&gt; Humedad del suelo</a:t>
            </a:r>
          </a:p>
          <a:p>
            <a:pPr algn="just"/>
            <a:endParaRPr lang="es-ES" sz="1500" b="1" kern="0" dirty="0" smtClean="0"/>
          </a:p>
          <a:p>
            <a:pPr algn="just"/>
            <a:endParaRPr lang="es-ES" sz="1500" b="1" kern="0" dirty="0"/>
          </a:p>
          <a:p>
            <a:pPr algn="just"/>
            <a:endParaRPr lang="es-ES" sz="1500" b="1" kern="0" dirty="0" smtClean="0"/>
          </a:p>
          <a:p>
            <a:pPr algn="just"/>
            <a:endParaRPr lang="es-ES" sz="1500" b="1" kern="0" dirty="0"/>
          </a:p>
          <a:p>
            <a:pPr algn="just"/>
            <a:endParaRPr lang="es-ES" sz="1500" b="1" kern="0" dirty="0" smtClean="0"/>
          </a:p>
          <a:p>
            <a:pPr algn="just"/>
            <a:endParaRPr lang="es-ES" sz="1500" b="1" kern="0" dirty="0"/>
          </a:p>
          <a:p>
            <a:pPr algn="just"/>
            <a:endParaRPr lang="es-ES" sz="1500" b="1" kern="0" dirty="0" smtClean="0"/>
          </a:p>
          <a:p>
            <a:pPr algn="just"/>
            <a:endParaRPr lang="es-ES" sz="1500" b="1" kern="0" dirty="0"/>
          </a:p>
          <a:p>
            <a:pPr algn="just"/>
            <a:endParaRPr lang="es-ES" sz="1500" b="1" kern="0" dirty="0" smtClean="0"/>
          </a:p>
          <a:p>
            <a:pPr algn="just"/>
            <a:endParaRPr lang="es-ES" sz="1500" b="1" kern="0" dirty="0" smtClean="0"/>
          </a:p>
          <a:p>
            <a:pPr algn="just"/>
            <a:endParaRPr lang="es-ES" sz="1500" b="1" kern="0" dirty="0" smtClean="0"/>
          </a:p>
          <a:p>
            <a:pPr algn="just"/>
            <a:endParaRPr lang="es-ES" sz="1500" b="1" kern="0" dirty="0" smtClean="0">
              <a:hlinkClick r:id="rId2"/>
            </a:endParaRPr>
          </a:p>
          <a:p>
            <a:pPr algn="just"/>
            <a:endParaRPr lang="es-ES" sz="1500" b="1" kern="0" dirty="0" smtClean="0">
              <a:hlinkClick r:id="rId2"/>
            </a:endParaRPr>
          </a:p>
          <a:p>
            <a:pPr algn="just"/>
            <a:endParaRPr lang="es-ES" sz="1500" b="1" kern="0" dirty="0">
              <a:hlinkClick r:id="rId2"/>
            </a:endParaRPr>
          </a:p>
          <a:p>
            <a:pPr algn="just"/>
            <a:r>
              <a:rPr lang="es-ES" sz="1500" b="1" kern="0" dirty="0" smtClean="0">
                <a:hlinkClick r:id="rId2"/>
              </a:rPr>
              <a:t>Manual indicadores sequía OMM</a:t>
            </a:r>
            <a:endParaRPr lang="es-ES" sz="1500" b="1" kern="0" dirty="0"/>
          </a:p>
          <a:p>
            <a:pPr algn="just"/>
            <a:endParaRPr lang="es-ES" sz="1500" b="1" kern="0" dirty="0" smtClean="0"/>
          </a:p>
          <a:p>
            <a:pPr algn="just"/>
            <a:endParaRPr lang="es-ES" sz="1500" b="1" kern="0" dirty="0" smtClean="0"/>
          </a:p>
          <a:p>
            <a:pPr algn="just"/>
            <a:r>
              <a:rPr lang="es-ES" sz="2000" b="1" kern="0" dirty="0" smtClean="0"/>
              <a:t>El </a:t>
            </a:r>
            <a:r>
              <a:rPr lang="es-ES" sz="2000" b="1" kern="0" dirty="0"/>
              <a:t>contenido de humedad del suelo es un parámetro difícil pero importante </a:t>
            </a:r>
            <a:r>
              <a:rPr lang="es-ES" sz="2000" b="1" kern="0" dirty="0" smtClean="0"/>
              <a:t>de determinar</a:t>
            </a:r>
            <a:r>
              <a:rPr lang="es-ES" sz="2000" b="1" kern="0" dirty="0"/>
              <a:t>, ya que está relacionado con el comportamiento de la atmósfera cerca de </a:t>
            </a:r>
            <a:r>
              <a:rPr lang="es-ES" sz="2000" b="1" kern="0" dirty="0" smtClean="0"/>
              <a:t>la superficie </a:t>
            </a:r>
            <a:r>
              <a:rPr lang="es-ES" sz="2000" b="1" kern="0" dirty="0"/>
              <a:t>(modelos de predicción meteorológica), con la dinámica de las </a:t>
            </a:r>
            <a:r>
              <a:rPr lang="es-ES" sz="2000" b="1" kern="0" dirty="0" smtClean="0"/>
              <a:t>aguas superficiales </a:t>
            </a:r>
            <a:r>
              <a:rPr lang="es-ES" sz="2000" b="1" kern="0" dirty="0"/>
              <a:t>(modelos hidrológicos distribuidos), con la regulación de los ecosistemas </a:t>
            </a:r>
            <a:r>
              <a:rPr lang="es-ES" sz="2000" b="1" kern="0" dirty="0" smtClean="0"/>
              <a:t>y con </a:t>
            </a:r>
            <a:r>
              <a:rPr lang="es-ES" sz="2000" b="1" kern="0" dirty="0"/>
              <a:t>todo lo referente a la actividad agrícola y forestal.</a:t>
            </a:r>
          </a:p>
        </p:txBody>
      </p:sp>
      <p:pic>
        <p:nvPicPr>
          <p:cNvPr id="6" name="Imagen 5"/>
          <p:cNvPicPr>
            <a:picLocks noChangeAspect="1"/>
          </p:cNvPicPr>
          <p:nvPr/>
        </p:nvPicPr>
        <p:blipFill>
          <a:blip r:embed="rId3"/>
          <a:stretch>
            <a:fillRect/>
          </a:stretch>
        </p:blipFill>
        <p:spPr>
          <a:xfrm>
            <a:off x="2274550" y="1300266"/>
            <a:ext cx="6557524" cy="2395156"/>
          </a:xfrm>
          <a:prstGeom prst="rect">
            <a:avLst/>
          </a:prstGeom>
          <a:effectLst>
            <a:outerShdw blurRad="50800" dist="38100" dir="8100000" algn="tr" rotWithShape="0">
              <a:prstClr val="black">
                <a:alpha val="40000"/>
              </a:prstClr>
            </a:outerShdw>
          </a:effectLst>
        </p:spPr>
      </p:pic>
      <p:pic>
        <p:nvPicPr>
          <p:cNvPr id="15" name="Picture 6" descr="LOGO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9642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0.aemet.es/wwl/balance2/analisis/ar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2077" y="1525204"/>
            <a:ext cx="6785810" cy="45923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6"/>
          <p:cNvSpPr txBox="1">
            <a:spLocks noChangeArrowheads="1"/>
          </p:cNvSpPr>
          <p:nvPr/>
        </p:nvSpPr>
        <p:spPr bwMode="auto">
          <a:xfrm>
            <a:off x="560291" y="853133"/>
            <a:ext cx="57250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BD3632"/>
              </a:buClr>
              <a:buChar char="•"/>
              <a:defRPr sz="3200">
                <a:solidFill>
                  <a:srgbClr val="00338D"/>
                </a:solidFill>
                <a:latin typeface="Trebuchet MS" panose="020B0603020202020204" pitchFamily="34" charset="0"/>
              </a:defRPr>
            </a:lvl1pPr>
            <a:lvl2pPr marL="742950" indent="-285750">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algn="ctr" eaLnBrk="1" hangingPunct="1">
              <a:spcBef>
                <a:spcPct val="0"/>
              </a:spcBef>
              <a:buClrTx/>
              <a:buFontTx/>
              <a:buNone/>
            </a:pPr>
            <a:r>
              <a:rPr lang="es-ES_tradnl" altLang="es-ES" sz="1800" b="1" dirty="0" smtClean="0">
                <a:solidFill>
                  <a:schemeClr val="tx1"/>
                </a:solidFill>
                <a:latin typeface="+mn-lt"/>
              </a:rPr>
              <a:t>% Agua Disponible respecto al Agua Disponible Total</a:t>
            </a:r>
            <a:endParaRPr lang="es-ES" altLang="es-ES" sz="1800" b="1" dirty="0">
              <a:solidFill>
                <a:schemeClr val="tx1"/>
              </a:solidFill>
              <a:latin typeface="+mn-lt"/>
            </a:endParaRPr>
          </a:p>
        </p:txBody>
      </p:sp>
      <p:pic>
        <p:nvPicPr>
          <p:cNvPr id="15" name="Picture 6" descr="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9477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5570539" y="2781301"/>
            <a:ext cx="4067175"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BD3632"/>
              </a:buClr>
              <a:buChar char="•"/>
              <a:defRPr sz="3200">
                <a:solidFill>
                  <a:srgbClr val="00338D"/>
                </a:solidFill>
                <a:latin typeface="Trebuchet MS" panose="020B0603020202020204" pitchFamily="34" charset="0"/>
              </a:defRPr>
            </a:lvl1pPr>
            <a:lvl2pPr>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lvl="1" eaLnBrk="1" hangingPunct="1">
              <a:spcBef>
                <a:spcPct val="0"/>
              </a:spcBef>
              <a:buClrTx/>
              <a:buFontTx/>
              <a:buNone/>
            </a:pPr>
            <a:r>
              <a:rPr lang="es-ES" altLang="es-ES" sz="1800" b="1" dirty="0">
                <a:solidFill>
                  <a:schemeClr val="tx1"/>
                </a:solidFill>
                <a:latin typeface="+mn-lt"/>
              </a:rPr>
              <a:t>Precipitación acumulada (mm) desde el 1 de septiembre</a:t>
            </a:r>
          </a:p>
          <a:p>
            <a:pPr lvl="1" eaLnBrk="1" hangingPunct="1">
              <a:spcBef>
                <a:spcPct val="0"/>
              </a:spcBef>
              <a:buClrTx/>
              <a:buFontTx/>
              <a:buNone/>
            </a:pPr>
            <a:endParaRPr lang="es-ES" altLang="es-ES" sz="1800" b="1" dirty="0">
              <a:solidFill>
                <a:schemeClr val="tx1"/>
              </a:solidFill>
              <a:latin typeface="+mn-lt"/>
            </a:endParaRPr>
          </a:p>
          <a:p>
            <a:pPr lvl="1" eaLnBrk="1" hangingPunct="1">
              <a:spcBef>
                <a:spcPct val="0"/>
              </a:spcBef>
              <a:buClrTx/>
              <a:buFontTx/>
              <a:buNone/>
            </a:pPr>
            <a:r>
              <a:rPr lang="es-ES" altLang="es-ES" sz="1800" b="1" dirty="0">
                <a:solidFill>
                  <a:schemeClr val="tx1"/>
                </a:solidFill>
                <a:latin typeface="+mn-lt"/>
              </a:rPr>
              <a:t>Porcentaje de la precipitación acumulada desde el 1 de septiembre sobre la normal  (Periodo1981-2010)</a:t>
            </a:r>
          </a:p>
          <a:p>
            <a:pPr lvl="1" eaLnBrk="1" hangingPunct="1">
              <a:spcBef>
                <a:spcPct val="0"/>
              </a:spcBef>
              <a:buClrTx/>
              <a:buFontTx/>
              <a:buNone/>
            </a:pPr>
            <a:endParaRPr lang="es-ES" altLang="es-ES" sz="1800" b="1" dirty="0">
              <a:solidFill>
                <a:schemeClr val="tx1"/>
              </a:solidFill>
              <a:latin typeface="+mn-lt"/>
            </a:endParaRPr>
          </a:p>
          <a:p>
            <a:pPr lvl="1" eaLnBrk="1" hangingPunct="1">
              <a:spcBef>
                <a:spcPct val="0"/>
              </a:spcBef>
              <a:buClrTx/>
              <a:buFontTx/>
              <a:buNone/>
            </a:pPr>
            <a:r>
              <a:rPr lang="es-ES" altLang="es-ES" sz="1800" b="1" dirty="0">
                <a:solidFill>
                  <a:schemeClr val="tx1"/>
                </a:solidFill>
                <a:latin typeface="+mn-lt"/>
              </a:rPr>
              <a:t>Precipitación acumulada (mm) en la decena</a:t>
            </a:r>
          </a:p>
          <a:p>
            <a:pPr eaLnBrk="1" hangingPunct="1">
              <a:spcBef>
                <a:spcPct val="0"/>
              </a:spcBef>
              <a:buClrTx/>
              <a:buFontTx/>
              <a:buNone/>
            </a:pPr>
            <a:endParaRPr lang="es-ES" altLang="es-ES" sz="1600" b="1" dirty="0">
              <a:solidFill>
                <a:schemeClr val="bg2"/>
              </a:solidFill>
              <a:latin typeface="Arial" panose="020B0604020202020204" pitchFamily="34" charset="0"/>
            </a:endParaRPr>
          </a:p>
        </p:txBody>
      </p:sp>
      <p:sp>
        <p:nvSpPr>
          <p:cNvPr id="8" name="Rectángulo 1"/>
          <p:cNvSpPr>
            <a:spLocks noChangeArrowheads="1"/>
          </p:cNvSpPr>
          <p:nvPr/>
        </p:nvSpPr>
        <p:spPr bwMode="auto">
          <a:xfrm>
            <a:off x="1665577" y="570018"/>
            <a:ext cx="37852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BD3632"/>
              </a:buClr>
              <a:buChar char="•"/>
              <a:defRPr sz="3200">
                <a:solidFill>
                  <a:srgbClr val="00338D"/>
                </a:solidFill>
                <a:latin typeface="Trebuchet MS" panose="020B0603020202020204" pitchFamily="34" charset="0"/>
              </a:defRPr>
            </a:lvl1pPr>
            <a:lvl2pPr marL="742950" indent="-285750">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eaLnBrk="1" hangingPunct="1">
              <a:spcBef>
                <a:spcPct val="0"/>
              </a:spcBef>
              <a:buClrTx/>
              <a:buFontTx/>
              <a:buNone/>
            </a:pPr>
            <a:r>
              <a:rPr lang="es-ES" altLang="es-ES" sz="1800" b="1" dirty="0">
                <a:solidFill>
                  <a:srgbClr val="0000FF"/>
                </a:solidFill>
                <a:latin typeface="+mn-lt"/>
              </a:rPr>
              <a:t>Productos </a:t>
            </a:r>
            <a:r>
              <a:rPr lang="es-ES" altLang="es-ES" sz="1800" b="1" dirty="0" smtClean="0">
                <a:solidFill>
                  <a:srgbClr val="0000FF"/>
                </a:solidFill>
                <a:latin typeface="+mn-lt"/>
              </a:rPr>
              <a:t>periódicos: </a:t>
            </a:r>
            <a:r>
              <a:rPr lang="es-ES" altLang="es-ES" sz="1800" b="1" dirty="0">
                <a:solidFill>
                  <a:srgbClr val="0000FF"/>
                </a:solidFill>
                <a:latin typeface="+mn-lt"/>
              </a:rPr>
              <a:t>Boletín decenal</a:t>
            </a:r>
          </a:p>
        </p:txBody>
      </p:sp>
      <p:sp>
        <p:nvSpPr>
          <p:cNvPr id="9" name="CuadroTexto 2"/>
          <p:cNvSpPr txBox="1">
            <a:spLocks noChangeArrowheads="1"/>
          </p:cNvSpPr>
          <p:nvPr/>
        </p:nvSpPr>
        <p:spPr bwMode="auto">
          <a:xfrm>
            <a:off x="6081714" y="2047875"/>
            <a:ext cx="8547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BD3632"/>
              </a:buClr>
              <a:buChar char="•"/>
              <a:defRPr sz="3200">
                <a:solidFill>
                  <a:srgbClr val="00338D"/>
                </a:solidFill>
                <a:latin typeface="Trebuchet MS" panose="020B0603020202020204" pitchFamily="34" charset="0"/>
              </a:defRPr>
            </a:lvl1pPr>
            <a:lvl2pPr marL="742950" indent="-285750">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eaLnBrk="1" hangingPunct="1">
              <a:spcBef>
                <a:spcPct val="0"/>
              </a:spcBef>
              <a:buClrTx/>
              <a:buFontTx/>
              <a:buNone/>
            </a:pPr>
            <a:r>
              <a:rPr lang="es-ES" altLang="es-ES" sz="1800" b="1" dirty="0">
                <a:solidFill>
                  <a:schemeClr val="tx1"/>
                </a:solidFill>
                <a:latin typeface="+mj-lt"/>
              </a:rPr>
              <a:t>Mapas:</a:t>
            </a:r>
          </a:p>
        </p:txBody>
      </p:sp>
      <p:pic>
        <p:nvPicPr>
          <p:cNvPr id="2" name="Imagen 1"/>
          <p:cNvPicPr>
            <a:picLocks noChangeAspect="1"/>
          </p:cNvPicPr>
          <p:nvPr/>
        </p:nvPicPr>
        <p:blipFill>
          <a:blip r:embed="rId2"/>
          <a:stretch>
            <a:fillRect/>
          </a:stretch>
        </p:blipFill>
        <p:spPr>
          <a:xfrm>
            <a:off x="1789114" y="1063288"/>
            <a:ext cx="3781425" cy="5353050"/>
          </a:xfrm>
          <a:prstGeom prst="rect">
            <a:avLst/>
          </a:prstGeom>
        </p:spPr>
      </p:pic>
      <p:pic>
        <p:nvPicPr>
          <p:cNvPr id="12" name="Picture 6" descr="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9530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6695908" y="778341"/>
            <a:ext cx="3527425"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BD3632"/>
              </a:buClr>
              <a:buChar char="•"/>
              <a:defRPr sz="3200">
                <a:solidFill>
                  <a:srgbClr val="00338D"/>
                </a:solidFill>
                <a:latin typeface="Trebuchet MS" panose="020B0603020202020204" pitchFamily="34" charset="0"/>
              </a:defRPr>
            </a:lvl1pPr>
            <a:lvl2pPr marL="742950" indent="-285750">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algn="just" eaLnBrk="1" hangingPunct="1">
              <a:spcBef>
                <a:spcPct val="0"/>
              </a:spcBef>
              <a:buClrTx/>
              <a:buFontTx/>
              <a:buNone/>
            </a:pPr>
            <a:r>
              <a:rPr lang="es-ES" altLang="es-ES" sz="1800" b="1" dirty="0" err="1">
                <a:solidFill>
                  <a:schemeClr val="tx1"/>
                </a:solidFill>
                <a:latin typeface="+mn-lt"/>
              </a:rPr>
              <a:t>ETo</a:t>
            </a:r>
            <a:r>
              <a:rPr lang="es-ES" altLang="es-ES" sz="1800" b="1" dirty="0">
                <a:solidFill>
                  <a:schemeClr val="tx1"/>
                </a:solidFill>
                <a:latin typeface="+mn-lt"/>
              </a:rPr>
              <a:t> Acumulada (mm) desde el 1 de septiembre.</a:t>
            </a:r>
          </a:p>
          <a:p>
            <a:pPr algn="just" eaLnBrk="1" hangingPunct="1">
              <a:spcBef>
                <a:spcPct val="0"/>
              </a:spcBef>
              <a:buClrTx/>
              <a:buFontTx/>
              <a:buNone/>
            </a:pPr>
            <a:endParaRPr lang="es-ES" altLang="es-ES" sz="1800" b="1" dirty="0">
              <a:solidFill>
                <a:schemeClr val="tx1"/>
              </a:solidFill>
              <a:latin typeface="+mn-lt"/>
            </a:endParaRPr>
          </a:p>
          <a:p>
            <a:pPr algn="just" eaLnBrk="1" hangingPunct="1">
              <a:spcBef>
                <a:spcPct val="0"/>
              </a:spcBef>
              <a:buClrTx/>
              <a:buFontTx/>
              <a:buNone/>
            </a:pPr>
            <a:r>
              <a:rPr lang="es-ES" altLang="es-ES" sz="1800" b="1" dirty="0" err="1">
                <a:solidFill>
                  <a:schemeClr val="tx1"/>
                </a:solidFill>
                <a:latin typeface="+mn-lt"/>
              </a:rPr>
              <a:t>ETo</a:t>
            </a:r>
            <a:r>
              <a:rPr lang="es-ES" altLang="es-ES" sz="1800" b="1" dirty="0">
                <a:solidFill>
                  <a:schemeClr val="tx1"/>
                </a:solidFill>
                <a:latin typeface="+mn-lt"/>
              </a:rPr>
              <a:t> Acumulada (mm) en la decena.</a:t>
            </a:r>
          </a:p>
          <a:p>
            <a:pPr algn="just" eaLnBrk="1" hangingPunct="1">
              <a:spcBef>
                <a:spcPct val="0"/>
              </a:spcBef>
              <a:buClrTx/>
              <a:buFontTx/>
              <a:buNone/>
            </a:pPr>
            <a:endParaRPr lang="es-ES" altLang="es-ES" sz="1800" b="1" dirty="0">
              <a:solidFill>
                <a:schemeClr val="tx1"/>
              </a:solidFill>
              <a:latin typeface="+mn-lt"/>
            </a:endParaRPr>
          </a:p>
          <a:p>
            <a:pPr algn="just" eaLnBrk="1" hangingPunct="1">
              <a:spcBef>
                <a:spcPct val="0"/>
              </a:spcBef>
              <a:buClrTx/>
              <a:buFontTx/>
              <a:buNone/>
            </a:pPr>
            <a:r>
              <a:rPr lang="es-ES" altLang="es-ES" sz="1800" b="1" dirty="0">
                <a:solidFill>
                  <a:schemeClr val="tx1"/>
                </a:solidFill>
                <a:latin typeface="+mn-lt"/>
              </a:rPr>
              <a:t> % Humedad del suelo sobre capacidad ADT 25 mm (Capa superficial)</a:t>
            </a:r>
          </a:p>
          <a:p>
            <a:pPr algn="just" eaLnBrk="1" hangingPunct="1">
              <a:spcBef>
                <a:spcPct val="0"/>
              </a:spcBef>
              <a:buClrTx/>
              <a:buFontTx/>
              <a:buNone/>
            </a:pPr>
            <a:endParaRPr lang="es-ES" altLang="es-ES" sz="1800" b="1" dirty="0">
              <a:solidFill>
                <a:schemeClr val="tx1"/>
              </a:solidFill>
              <a:latin typeface="+mn-lt"/>
            </a:endParaRPr>
          </a:p>
          <a:p>
            <a:pPr algn="just" eaLnBrk="1" hangingPunct="1">
              <a:spcBef>
                <a:spcPct val="0"/>
              </a:spcBef>
              <a:buClrTx/>
              <a:buFontTx/>
              <a:buNone/>
            </a:pPr>
            <a:r>
              <a:rPr lang="es-ES" altLang="es-ES" sz="1800" b="1" dirty="0">
                <a:solidFill>
                  <a:schemeClr val="tx1"/>
                </a:solidFill>
                <a:latin typeface="+mn-lt"/>
              </a:rPr>
              <a:t>% Humedad del suelo como AD respecto de ADT </a:t>
            </a:r>
            <a:r>
              <a:rPr lang="es-ES" altLang="es-ES" sz="1800" b="1" dirty="0" err="1">
                <a:solidFill>
                  <a:schemeClr val="tx1"/>
                </a:solidFill>
                <a:latin typeface="+mn-lt"/>
              </a:rPr>
              <a:t>máx</a:t>
            </a:r>
            <a:r>
              <a:rPr lang="es-ES" altLang="es-ES" sz="1800" b="1" dirty="0">
                <a:solidFill>
                  <a:schemeClr val="tx1"/>
                </a:solidFill>
                <a:latin typeface="+mn-lt"/>
              </a:rPr>
              <a:t> (Capa total).</a:t>
            </a:r>
          </a:p>
          <a:p>
            <a:pPr algn="just" eaLnBrk="1" hangingPunct="1">
              <a:spcBef>
                <a:spcPct val="0"/>
              </a:spcBef>
              <a:buClrTx/>
              <a:buFontTx/>
              <a:buNone/>
            </a:pPr>
            <a:endParaRPr lang="es-ES" altLang="es-ES" sz="1800" b="1" dirty="0">
              <a:solidFill>
                <a:schemeClr val="tx1"/>
              </a:solidFill>
              <a:latin typeface="+mn-lt"/>
            </a:endParaRPr>
          </a:p>
          <a:p>
            <a:pPr algn="just" eaLnBrk="1" hangingPunct="1">
              <a:spcBef>
                <a:spcPct val="0"/>
              </a:spcBef>
              <a:buClrTx/>
              <a:buFontTx/>
              <a:buNone/>
            </a:pPr>
            <a:r>
              <a:rPr lang="es-ES" altLang="es-ES" sz="1800" b="1" dirty="0">
                <a:solidFill>
                  <a:schemeClr val="tx1"/>
                </a:solidFill>
                <a:latin typeface="+mn-lt"/>
              </a:rPr>
              <a:t> Variación decenal del % Humedad del suelo del mapa 7.</a:t>
            </a:r>
          </a:p>
          <a:p>
            <a:pPr algn="just" eaLnBrk="1" hangingPunct="1">
              <a:spcBef>
                <a:spcPct val="0"/>
              </a:spcBef>
              <a:buClrTx/>
              <a:buFontTx/>
              <a:buNone/>
            </a:pPr>
            <a:endParaRPr lang="es-ES" altLang="es-ES" sz="1800" b="1" dirty="0">
              <a:solidFill>
                <a:schemeClr val="tx1"/>
              </a:solidFill>
              <a:latin typeface="+mn-lt"/>
            </a:endParaRPr>
          </a:p>
          <a:p>
            <a:pPr algn="just" eaLnBrk="1" hangingPunct="1">
              <a:spcBef>
                <a:spcPct val="0"/>
              </a:spcBef>
              <a:buClrTx/>
              <a:buFontTx/>
              <a:buNone/>
            </a:pPr>
            <a:r>
              <a:rPr lang="es-ES" altLang="es-ES" sz="1800" b="1" dirty="0">
                <a:solidFill>
                  <a:schemeClr val="tx1"/>
                </a:solidFill>
                <a:latin typeface="+mn-lt"/>
              </a:rPr>
              <a:t>Situación embalses a fecha xx (Fuente: Dirección General del Agua, con agrupación de la información por AEMET)</a:t>
            </a:r>
          </a:p>
        </p:txBody>
      </p:sp>
      <p:sp>
        <p:nvSpPr>
          <p:cNvPr id="11" name="Rectángulo 1"/>
          <p:cNvSpPr>
            <a:spLocks noChangeArrowheads="1"/>
          </p:cNvSpPr>
          <p:nvPr/>
        </p:nvSpPr>
        <p:spPr bwMode="auto">
          <a:xfrm>
            <a:off x="2079189" y="546774"/>
            <a:ext cx="37852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BD3632"/>
              </a:buClr>
              <a:buChar char="•"/>
              <a:defRPr sz="3200">
                <a:solidFill>
                  <a:srgbClr val="00338D"/>
                </a:solidFill>
                <a:latin typeface="Trebuchet MS" panose="020B0603020202020204" pitchFamily="34" charset="0"/>
              </a:defRPr>
            </a:lvl1pPr>
            <a:lvl2pPr marL="742950" indent="-285750">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eaLnBrk="1" hangingPunct="1">
              <a:spcBef>
                <a:spcPct val="0"/>
              </a:spcBef>
              <a:buClrTx/>
              <a:buFontTx/>
              <a:buNone/>
            </a:pPr>
            <a:r>
              <a:rPr lang="es-ES" altLang="es-ES" sz="1800" b="1" dirty="0">
                <a:solidFill>
                  <a:srgbClr val="0000FF"/>
                </a:solidFill>
                <a:latin typeface="+mn-lt"/>
              </a:rPr>
              <a:t>Productos </a:t>
            </a:r>
            <a:r>
              <a:rPr lang="es-ES" altLang="es-ES" sz="1800" b="1" dirty="0" smtClean="0">
                <a:solidFill>
                  <a:srgbClr val="0000FF"/>
                </a:solidFill>
                <a:latin typeface="+mn-lt"/>
              </a:rPr>
              <a:t>periódicos: </a:t>
            </a:r>
            <a:r>
              <a:rPr lang="es-ES" altLang="es-ES" sz="1800" b="1" dirty="0">
                <a:solidFill>
                  <a:srgbClr val="0000FF"/>
                </a:solidFill>
                <a:latin typeface="+mn-lt"/>
              </a:rPr>
              <a:t>Boletín decenal</a:t>
            </a:r>
          </a:p>
        </p:txBody>
      </p:sp>
      <p:pic>
        <p:nvPicPr>
          <p:cNvPr id="2" name="Imagen 1"/>
          <p:cNvPicPr>
            <a:picLocks noChangeAspect="1"/>
          </p:cNvPicPr>
          <p:nvPr/>
        </p:nvPicPr>
        <p:blipFill>
          <a:blip r:embed="rId2"/>
          <a:stretch>
            <a:fillRect/>
          </a:stretch>
        </p:blipFill>
        <p:spPr>
          <a:xfrm>
            <a:off x="2092492" y="1016800"/>
            <a:ext cx="3771900" cy="5324475"/>
          </a:xfrm>
          <a:prstGeom prst="rect">
            <a:avLst/>
          </a:prstGeom>
        </p:spPr>
      </p:pic>
      <p:pic>
        <p:nvPicPr>
          <p:cNvPr id="12" name="Picture 6" descr="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8534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5713046" y="674697"/>
            <a:ext cx="5653086"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BD3632"/>
              </a:buClr>
              <a:buChar char="•"/>
              <a:defRPr sz="3200">
                <a:solidFill>
                  <a:srgbClr val="00338D"/>
                </a:solidFill>
                <a:latin typeface="Trebuchet MS" panose="020B0603020202020204" pitchFamily="34" charset="0"/>
              </a:defRPr>
            </a:lvl1pPr>
            <a:lvl2pPr>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lvl="1" algn="just" eaLnBrk="1" hangingPunct="1">
              <a:spcBef>
                <a:spcPct val="0"/>
              </a:spcBef>
              <a:buClrTx/>
              <a:buFontTx/>
              <a:buNone/>
            </a:pPr>
            <a:endParaRPr lang="es-ES" altLang="es-ES" sz="1400" b="1" dirty="0">
              <a:solidFill>
                <a:schemeClr val="tx1"/>
              </a:solidFill>
              <a:latin typeface="+mj-lt"/>
            </a:endParaRPr>
          </a:p>
          <a:p>
            <a:pPr lvl="1" algn="just" eaLnBrk="1" hangingPunct="1">
              <a:spcBef>
                <a:spcPct val="0"/>
              </a:spcBef>
              <a:buClrTx/>
              <a:buFontTx/>
              <a:buNone/>
            </a:pPr>
            <a:r>
              <a:rPr lang="es-ES" altLang="es-ES" sz="1400" dirty="0">
                <a:solidFill>
                  <a:schemeClr val="tx1"/>
                </a:solidFill>
                <a:latin typeface="+mn-lt"/>
              </a:rPr>
              <a:t>Precipitación mensual </a:t>
            </a:r>
          </a:p>
          <a:p>
            <a:pPr lvl="1" algn="just" eaLnBrk="1" hangingPunct="1">
              <a:spcBef>
                <a:spcPct val="0"/>
              </a:spcBef>
              <a:buClrTx/>
              <a:buFontTx/>
              <a:buNone/>
            </a:pPr>
            <a:r>
              <a:rPr lang="es-ES" altLang="es-ES" sz="1400" dirty="0">
                <a:solidFill>
                  <a:schemeClr val="tx1"/>
                </a:solidFill>
                <a:latin typeface="+mn-lt"/>
              </a:rPr>
              <a:t>(o Temperatura media (</a:t>
            </a:r>
            <a:r>
              <a:rPr lang="es-ES" altLang="es-ES" sz="1400" dirty="0" err="1">
                <a:solidFill>
                  <a:schemeClr val="tx1"/>
                </a:solidFill>
                <a:latin typeface="+mn-lt"/>
              </a:rPr>
              <a:t>ºC</a:t>
            </a:r>
            <a:r>
              <a:rPr lang="es-ES" altLang="es-ES" sz="1400" dirty="0">
                <a:solidFill>
                  <a:schemeClr val="tx1"/>
                </a:solidFill>
                <a:latin typeface="+mn-lt"/>
              </a:rPr>
              <a:t>) en la decena</a:t>
            </a:r>
            <a:r>
              <a:rPr lang="es-ES" altLang="es-ES" sz="1400" dirty="0" smtClean="0">
                <a:solidFill>
                  <a:schemeClr val="tx1"/>
                </a:solidFill>
                <a:latin typeface="+mn-lt"/>
              </a:rPr>
              <a:t>).</a:t>
            </a:r>
            <a:endParaRPr lang="es-ES" altLang="es-ES" sz="1400" dirty="0">
              <a:solidFill>
                <a:schemeClr val="tx1"/>
              </a:solidFill>
              <a:latin typeface="+mn-lt"/>
            </a:endParaRPr>
          </a:p>
          <a:p>
            <a:pPr lvl="1" algn="just" eaLnBrk="1" hangingPunct="1">
              <a:spcBef>
                <a:spcPct val="0"/>
              </a:spcBef>
              <a:buClrTx/>
              <a:buFontTx/>
              <a:buNone/>
            </a:pPr>
            <a:r>
              <a:rPr lang="es-ES" altLang="es-ES" sz="1400" dirty="0">
                <a:solidFill>
                  <a:schemeClr val="tx1"/>
                </a:solidFill>
                <a:latin typeface="+mn-lt"/>
              </a:rPr>
              <a:t>Porcentaje de la precipitación total mensual respecto de los valores normales (1981-2010)</a:t>
            </a:r>
          </a:p>
          <a:p>
            <a:pPr lvl="1" algn="just" eaLnBrk="1" hangingPunct="1">
              <a:spcBef>
                <a:spcPct val="0"/>
              </a:spcBef>
              <a:buClrTx/>
              <a:buFontTx/>
              <a:buNone/>
            </a:pPr>
            <a:r>
              <a:rPr lang="es-ES" altLang="es-ES" sz="1400" dirty="0">
                <a:solidFill>
                  <a:schemeClr val="tx1"/>
                </a:solidFill>
                <a:latin typeface="+mn-lt"/>
              </a:rPr>
              <a:t>(o Humedad relativa media (%) en la decena).</a:t>
            </a:r>
          </a:p>
          <a:p>
            <a:pPr algn="ctr" eaLnBrk="1" hangingPunct="1">
              <a:spcBef>
                <a:spcPct val="0"/>
              </a:spcBef>
              <a:buClrTx/>
              <a:buFontTx/>
              <a:buNone/>
            </a:pPr>
            <a:endParaRPr lang="es-ES" altLang="es-ES" sz="1600" dirty="0">
              <a:solidFill>
                <a:schemeClr val="tx1"/>
              </a:solidFill>
              <a:latin typeface="+mn-lt"/>
            </a:endParaRPr>
          </a:p>
          <a:p>
            <a:pPr algn="ctr" eaLnBrk="1" hangingPunct="1">
              <a:spcBef>
                <a:spcPct val="0"/>
              </a:spcBef>
              <a:buClrTx/>
              <a:buFontTx/>
              <a:buNone/>
            </a:pPr>
            <a:endParaRPr lang="es-ES" altLang="es-ES" sz="1600" b="1" dirty="0">
              <a:solidFill>
                <a:schemeClr val="bg2"/>
              </a:solidFill>
              <a:latin typeface="Arial" panose="020B0604020202020204" pitchFamily="34" charset="0"/>
            </a:endParaRPr>
          </a:p>
        </p:txBody>
      </p:sp>
      <p:sp>
        <p:nvSpPr>
          <p:cNvPr id="8" name="Rectangle 5"/>
          <p:cNvSpPr txBox="1">
            <a:spLocks noChangeArrowheads="1"/>
          </p:cNvSpPr>
          <p:nvPr/>
        </p:nvSpPr>
        <p:spPr bwMode="auto">
          <a:xfrm>
            <a:off x="5516564" y="2387599"/>
            <a:ext cx="6207007" cy="401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BD3632"/>
              </a:buClr>
              <a:buChar char="•"/>
              <a:defRPr sz="3200">
                <a:solidFill>
                  <a:srgbClr val="00338D"/>
                </a:solidFill>
                <a:latin typeface="+mn-lt"/>
                <a:ea typeface="+mn-ea"/>
                <a:cs typeface="+mn-cs"/>
              </a:defRPr>
            </a:lvl1pPr>
            <a:lvl2pPr marL="742950" indent="-285750" algn="l" rtl="0" eaLnBrk="0" fontAlgn="base" hangingPunct="0">
              <a:spcBef>
                <a:spcPct val="20000"/>
              </a:spcBef>
              <a:spcAft>
                <a:spcPct val="0"/>
              </a:spcAft>
              <a:buClr>
                <a:srgbClr val="BD3632"/>
              </a:buClr>
              <a:buChar char="•"/>
              <a:defRPr sz="2800">
                <a:solidFill>
                  <a:srgbClr val="00338D"/>
                </a:solidFill>
                <a:latin typeface="+mn-lt"/>
              </a:defRPr>
            </a:lvl2pPr>
            <a:lvl3pPr marL="1143000" indent="-228600" algn="l" rtl="0" eaLnBrk="0" fontAlgn="base" hangingPunct="0">
              <a:spcBef>
                <a:spcPct val="20000"/>
              </a:spcBef>
              <a:spcAft>
                <a:spcPct val="0"/>
              </a:spcAft>
              <a:buChar char="•"/>
              <a:defRPr sz="2400">
                <a:solidFill>
                  <a:srgbClr val="00338D"/>
                </a:solidFill>
                <a:latin typeface="+mn-lt"/>
              </a:defRPr>
            </a:lvl3pPr>
            <a:lvl4pPr marL="1600200" indent="-228600" algn="l" rtl="0" eaLnBrk="0" fontAlgn="base" hangingPunct="0">
              <a:spcBef>
                <a:spcPct val="20000"/>
              </a:spcBef>
              <a:spcAft>
                <a:spcPct val="0"/>
              </a:spcAft>
              <a:buChar char="–"/>
              <a:defRPr sz="2000">
                <a:solidFill>
                  <a:srgbClr val="00338D"/>
                </a:solidFill>
                <a:latin typeface="+mn-lt"/>
              </a:defRPr>
            </a:lvl4pPr>
            <a:lvl5pPr marL="2057400" indent="-228600" algn="l" rtl="0" eaLnBrk="0" fontAlgn="base" hangingPunct="0">
              <a:spcBef>
                <a:spcPct val="20000"/>
              </a:spcBef>
              <a:spcAft>
                <a:spcPct val="0"/>
              </a:spcAft>
              <a:buChar char="»"/>
              <a:defRPr sz="2000">
                <a:solidFill>
                  <a:srgbClr val="00338D"/>
                </a:solidFill>
                <a:latin typeface="+mn-lt"/>
              </a:defRPr>
            </a:lvl5pPr>
            <a:lvl6pPr marL="2514600" indent="-228600" algn="l" rtl="0" fontAlgn="base">
              <a:spcBef>
                <a:spcPct val="20000"/>
              </a:spcBef>
              <a:spcAft>
                <a:spcPct val="0"/>
              </a:spcAft>
              <a:buChar char="»"/>
              <a:defRPr sz="2000">
                <a:solidFill>
                  <a:srgbClr val="00338D"/>
                </a:solidFill>
                <a:latin typeface="+mn-lt"/>
              </a:defRPr>
            </a:lvl6pPr>
            <a:lvl7pPr marL="2971800" indent="-228600" algn="l" rtl="0" fontAlgn="base">
              <a:spcBef>
                <a:spcPct val="20000"/>
              </a:spcBef>
              <a:spcAft>
                <a:spcPct val="0"/>
              </a:spcAft>
              <a:buChar char="»"/>
              <a:defRPr sz="2000">
                <a:solidFill>
                  <a:srgbClr val="00338D"/>
                </a:solidFill>
                <a:latin typeface="+mn-lt"/>
              </a:defRPr>
            </a:lvl7pPr>
            <a:lvl8pPr marL="3429000" indent="-228600" algn="l" rtl="0" fontAlgn="base">
              <a:spcBef>
                <a:spcPct val="20000"/>
              </a:spcBef>
              <a:spcAft>
                <a:spcPct val="0"/>
              </a:spcAft>
              <a:buChar char="»"/>
              <a:defRPr sz="2000">
                <a:solidFill>
                  <a:srgbClr val="00338D"/>
                </a:solidFill>
                <a:latin typeface="+mn-lt"/>
              </a:defRPr>
            </a:lvl8pPr>
            <a:lvl9pPr marL="3886200" indent="-228600" algn="l" rtl="0" fontAlgn="base">
              <a:spcBef>
                <a:spcPct val="20000"/>
              </a:spcBef>
              <a:spcAft>
                <a:spcPct val="0"/>
              </a:spcAft>
              <a:buChar char="»"/>
              <a:defRPr sz="2000">
                <a:solidFill>
                  <a:srgbClr val="00338D"/>
                </a:solidFill>
                <a:latin typeface="+mn-lt"/>
              </a:defRPr>
            </a:lvl9pPr>
          </a:lstStyle>
          <a:p>
            <a:pPr marL="0" indent="0" algn="just">
              <a:buNone/>
              <a:defRPr/>
            </a:pPr>
            <a:r>
              <a:rPr lang="es-ES" altLang="es-ES" sz="1400" b="1" kern="0" dirty="0"/>
              <a:t>TABLA con datos de estaciones principales de AEMET</a:t>
            </a:r>
          </a:p>
          <a:p>
            <a:pPr lvl="1" algn="just">
              <a:defRPr/>
            </a:pPr>
            <a:r>
              <a:rPr lang="es-ES" altLang="es-ES" sz="1400" b="1" kern="0" dirty="0"/>
              <a:t>Indicativo climatológico</a:t>
            </a:r>
          </a:p>
          <a:p>
            <a:pPr lvl="1" algn="just">
              <a:defRPr/>
            </a:pPr>
            <a:r>
              <a:rPr lang="es-ES" altLang="es-ES" sz="1400" b="1" kern="0" dirty="0"/>
              <a:t>Nombre de estación</a:t>
            </a:r>
          </a:p>
          <a:p>
            <a:pPr lvl="1" algn="just">
              <a:defRPr/>
            </a:pPr>
            <a:r>
              <a:rPr lang="es-ES" altLang="es-ES" sz="1400" b="1" kern="0" dirty="0"/>
              <a:t>P.D. (Cantidades de </a:t>
            </a:r>
            <a:r>
              <a:rPr lang="es-ES" altLang="es-ES" sz="1400" b="1" kern="0" dirty="0" err="1"/>
              <a:t>precip</a:t>
            </a:r>
            <a:r>
              <a:rPr lang="es-ES" altLang="es-ES" sz="1400" b="1" kern="0" dirty="0"/>
              <a:t>. en mm acumuladas durante la última decena).</a:t>
            </a:r>
          </a:p>
          <a:p>
            <a:pPr lvl="1" algn="just">
              <a:defRPr/>
            </a:pPr>
            <a:r>
              <a:rPr lang="es-ES" altLang="es-ES" sz="1400" b="1" kern="0" dirty="0"/>
              <a:t>P.A. (Cantidades de precipitación en mm acumuladas</a:t>
            </a:r>
          </a:p>
          <a:p>
            <a:pPr marL="457200" lvl="1" indent="0" algn="just">
              <a:buNone/>
              <a:defRPr/>
            </a:pPr>
            <a:r>
              <a:rPr lang="es-ES" altLang="es-ES" sz="1400" b="1" kern="0" dirty="0"/>
              <a:t>               desde el 1 de sept. hasta la fecha).</a:t>
            </a:r>
          </a:p>
          <a:p>
            <a:pPr lvl="1" algn="just">
              <a:defRPr/>
            </a:pPr>
            <a:r>
              <a:rPr lang="es-ES" altLang="es-ES" sz="1400" b="1" kern="0" dirty="0"/>
              <a:t>% P.A. (Porcentaje de </a:t>
            </a:r>
            <a:r>
              <a:rPr lang="es-ES" altLang="es-ES" sz="1400" b="1" kern="0" dirty="0" err="1"/>
              <a:t>precip</a:t>
            </a:r>
            <a:r>
              <a:rPr lang="es-ES" altLang="es-ES" sz="1400" b="1" kern="0" dirty="0"/>
              <a:t>. acumulada desde el 1 de </a:t>
            </a:r>
            <a:r>
              <a:rPr lang="es-ES" altLang="es-ES" sz="1400" b="1" kern="0" dirty="0" smtClean="0"/>
              <a:t>sept. </a:t>
            </a:r>
            <a:r>
              <a:rPr lang="es-ES" altLang="es-ES" sz="1400" b="1" kern="0" dirty="0"/>
              <a:t>h</a:t>
            </a:r>
            <a:r>
              <a:rPr lang="es-ES" altLang="es-ES" sz="1400" b="1" kern="0" dirty="0" smtClean="0"/>
              <a:t>asta la fecha sobre los correspondientes valores normales referidos </a:t>
            </a:r>
            <a:r>
              <a:rPr lang="es-ES" altLang="es-ES" sz="1400" b="1" kern="0" dirty="0"/>
              <a:t>al periodo 1981-2010, desde enero de 2015).</a:t>
            </a:r>
          </a:p>
          <a:p>
            <a:pPr lvl="1" algn="just">
              <a:defRPr/>
            </a:pPr>
            <a:r>
              <a:rPr lang="es-ES" altLang="es-ES" sz="1400" b="1" kern="0" dirty="0"/>
              <a:t>% SAT. ( Porcentajes que representan las cantidades de reserva</a:t>
            </a:r>
          </a:p>
          <a:p>
            <a:pPr marL="457200" lvl="1" indent="0" algn="just">
              <a:buNone/>
              <a:defRPr/>
            </a:pPr>
            <a:r>
              <a:rPr lang="es-ES" altLang="es-ES" sz="1400" b="1" kern="0" dirty="0"/>
              <a:t>                de A.D. de humedad del suelo en la fecha de referencia, </a:t>
            </a:r>
          </a:p>
          <a:p>
            <a:pPr marL="457200" lvl="1" indent="0" algn="just">
              <a:buNone/>
              <a:defRPr/>
            </a:pPr>
            <a:r>
              <a:rPr lang="es-ES" altLang="es-ES" sz="1400" b="1" kern="0" dirty="0"/>
              <a:t>                sobre el A.D.T. máx. en el píxel donde se localiza cada</a:t>
            </a:r>
          </a:p>
          <a:p>
            <a:pPr marL="457200" lvl="1" indent="0" algn="just">
              <a:buNone/>
              <a:defRPr/>
            </a:pPr>
            <a:r>
              <a:rPr lang="es-ES" altLang="es-ES" sz="1400" b="1" kern="0" dirty="0"/>
              <a:t>                estación).</a:t>
            </a:r>
          </a:p>
          <a:p>
            <a:pPr lvl="1" algn="just">
              <a:defRPr/>
            </a:pPr>
            <a:r>
              <a:rPr lang="es-ES" altLang="es-ES" sz="1400" b="1" kern="0" dirty="0" err="1"/>
              <a:t>EToD</a:t>
            </a:r>
            <a:r>
              <a:rPr lang="es-ES" altLang="es-ES" sz="1400" b="1" kern="0" dirty="0"/>
              <a:t>. (Cantidades de </a:t>
            </a:r>
            <a:r>
              <a:rPr lang="es-ES" altLang="es-ES" sz="1400" b="1" kern="0" dirty="0" err="1"/>
              <a:t>ETo</a:t>
            </a:r>
            <a:r>
              <a:rPr lang="es-ES" altLang="es-ES" sz="1400" b="1" kern="0" dirty="0"/>
              <a:t> en mm acumuladas durante la</a:t>
            </a:r>
          </a:p>
          <a:p>
            <a:pPr marL="457200" lvl="1" indent="0" algn="just">
              <a:buNone/>
              <a:defRPr/>
            </a:pPr>
            <a:r>
              <a:rPr lang="es-ES" altLang="es-ES" sz="1400" b="1" kern="0" dirty="0"/>
              <a:t>               última decena en el píxel donde se localiza cada </a:t>
            </a:r>
            <a:r>
              <a:rPr lang="es-ES" altLang="es-ES" sz="1400" b="1" kern="0" dirty="0" err="1"/>
              <a:t>estac</a:t>
            </a:r>
            <a:r>
              <a:rPr lang="es-ES" altLang="es-ES" sz="1400" b="1" kern="0" dirty="0"/>
              <a:t>.)</a:t>
            </a:r>
          </a:p>
        </p:txBody>
      </p:sp>
      <p:sp>
        <p:nvSpPr>
          <p:cNvPr id="9" name="CuadroTexto 1"/>
          <p:cNvSpPr txBox="1">
            <a:spLocks noChangeArrowheads="1"/>
          </p:cNvSpPr>
          <p:nvPr/>
        </p:nvSpPr>
        <p:spPr bwMode="auto">
          <a:xfrm>
            <a:off x="6165433" y="551586"/>
            <a:ext cx="7360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BD3632"/>
              </a:buClr>
              <a:buChar char="•"/>
              <a:defRPr sz="3200">
                <a:solidFill>
                  <a:srgbClr val="00338D"/>
                </a:solidFill>
                <a:latin typeface="Trebuchet MS" panose="020B0603020202020204" pitchFamily="34" charset="0"/>
              </a:defRPr>
            </a:lvl1pPr>
            <a:lvl2pPr marL="742950" indent="-285750">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eaLnBrk="1" hangingPunct="1">
              <a:spcBef>
                <a:spcPct val="0"/>
              </a:spcBef>
              <a:buClrTx/>
              <a:buFontTx/>
              <a:buNone/>
            </a:pPr>
            <a:r>
              <a:rPr lang="es-ES" altLang="es-ES" sz="1400" b="1" dirty="0">
                <a:solidFill>
                  <a:schemeClr val="tx1"/>
                </a:solidFill>
                <a:latin typeface="+mn-lt"/>
              </a:rPr>
              <a:t>Mapas:</a:t>
            </a:r>
          </a:p>
        </p:txBody>
      </p:sp>
      <p:sp>
        <p:nvSpPr>
          <p:cNvPr id="12" name="Rectángulo 1"/>
          <p:cNvSpPr>
            <a:spLocks noChangeArrowheads="1"/>
          </p:cNvSpPr>
          <p:nvPr/>
        </p:nvSpPr>
        <p:spPr bwMode="auto">
          <a:xfrm>
            <a:off x="1595438" y="674697"/>
            <a:ext cx="37852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BD3632"/>
              </a:buClr>
              <a:buChar char="•"/>
              <a:defRPr sz="3200">
                <a:solidFill>
                  <a:srgbClr val="00338D"/>
                </a:solidFill>
                <a:latin typeface="Trebuchet MS" panose="020B0603020202020204" pitchFamily="34" charset="0"/>
              </a:defRPr>
            </a:lvl1pPr>
            <a:lvl2pPr marL="742950" indent="-285750">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eaLnBrk="1" hangingPunct="1">
              <a:spcBef>
                <a:spcPct val="0"/>
              </a:spcBef>
              <a:buClrTx/>
              <a:buFontTx/>
              <a:buNone/>
            </a:pPr>
            <a:r>
              <a:rPr lang="es-ES" altLang="es-ES" sz="1800" b="1" dirty="0">
                <a:solidFill>
                  <a:srgbClr val="0000FF"/>
                </a:solidFill>
                <a:latin typeface="+mn-lt"/>
              </a:rPr>
              <a:t>Productos </a:t>
            </a:r>
            <a:r>
              <a:rPr lang="es-ES" altLang="es-ES" sz="1800" b="1" dirty="0" smtClean="0">
                <a:solidFill>
                  <a:srgbClr val="0000FF"/>
                </a:solidFill>
                <a:latin typeface="+mn-lt"/>
              </a:rPr>
              <a:t>periódicos: </a:t>
            </a:r>
            <a:r>
              <a:rPr lang="es-ES" altLang="es-ES" sz="1800" b="1" dirty="0">
                <a:solidFill>
                  <a:srgbClr val="0000FF"/>
                </a:solidFill>
                <a:latin typeface="+mn-lt"/>
              </a:rPr>
              <a:t>Boletín decenal</a:t>
            </a:r>
          </a:p>
        </p:txBody>
      </p:sp>
      <p:pic>
        <p:nvPicPr>
          <p:cNvPr id="2" name="Imagen 1"/>
          <p:cNvPicPr>
            <a:picLocks noChangeAspect="1"/>
          </p:cNvPicPr>
          <p:nvPr/>
        </p:nvPicPr>
        <p:blipFill>
          <a:blip r:embed="rId2"/>
          <a:stretch>
            <a:fillRect/>
          </a:stretch>
        </p:blipFill>
        <p:spPr>
          <a:xfrm>
            <a:off x="1590254" y="1078954"/>
            <a:ext cx="3733800" cy="5324475"/>
          </a:xfrm>
          <a:prstGeom prst="rect">
            <a:avLst/>
          </a:prstGeom>
        </p:spPr>
      </p:pic>
      <p:pic>
        <p:nvPicPr>
          <p:cNvPr id="18" name="Picture 6" descr="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0915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1"/>
          <p:cNvSpPr>
            <a:spLocks noChangeArrowheads="1"/>
          </p:cNvSpPr>
          <p:nvPr/>
        </p:nvSpPr>
        <p:spPr bwMode="auto">
          <a:xfrm>
            <a:off x="741551" y="745228"/>
            <a:ext cx="39215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BD3632"/>
              </a:buClr>
              <a:buChar char="•"/>
              <a:defRPr sz="3200">
                <a:solidFill>
                  <a:srgbClr val="00338D"/>
                </a:solidFill>
                <a:latin typeface="Trebuchet MS" panose="020B0603020202020204" pitchFamily="34" charset="0"/>
              </a:defRPr>
            </a:lvl1pPr>
            <a:lvl2pPr marL="742950" indent="-285750">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eaLnBrk="1" hangingPunct="1">
              <a:spcBef>
                <a:spcPct val="0"/>
              </a:spcBef>
              <a:buClrTx/>
              <a:buFontTx/>
              <a:buNone/>
            </a:pPr>
            <a:r>
              <a:rPr lang="es-ES" altLang="es-ES" sz="1800" b="1" dirty="0">
                <a:solidFill>
                  <a:srgbClr val="0000FF"/>
                </a:solidFill>
                <a:latin typeface="+mn-lt"/>
              </a:rPr>
              <a:t>Productos </a:t>
            </a:r>
            <a:r>
              <a:rPr lang="es-ES" altLang="es-ES" sz="1800" b="1" dirty="0" smtClean="0">
                <a:solidFill>
                  <a:srgbClr val="0000FF"/>
                </a:solidFill>
                <a:latin typeface="+mn-lt"/>
              </a:rPr>
              <a:t>periódicos: Informe semanal</a:t>
            </a:r>
            <a:endParaRPr lang="es-ES" altLang="es-ES" sz="1800" b="1" dirty="0">
              <a:solidFill>
                <a:srgbClr val="0000FF"/>
              </a:solidFill>
              <a:latin typeface="+mn-lt"/>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292" y="1983644"/>
            <a:ext cx="2960830" cy="4010177"/>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5373" y="1983644"/>
            <a:ext cx="2869247" cy="4090413"/>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5913" y="2272660"/>
            <a:ext cx="5276087" cy="3512380"/>
          </a:xfrm>
          <a:prstGeom prst="rect">
            <a:avLst/>
          </a:prstGeom>
        </p:spPr>
      </p:pic>
      <p:pic>
        <p:nvPicPr>
          <p:cNvPr id="12" name="Picture 6" descr="LOGO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9307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p:cNvSpPr/>
          <p:nvPr/>
        </p:nvSpPr>
        <p:spPr>
          <a:xfrm>
            <a:off x="2769610" y="512161"/>
            <a:ext cx="5986062" cy="523220"/>
          </a:xfrm>
          <a:prstGeom prst="rect">
            <a:avLst/>
          </a:prstGeom>
        </p:spPr>
        <p:txBody>
          <a:bodyPr wrap="none">
            <a:spAutoFit/>
          </a:bodyPr>
          <a:lstStyle/>
          <a:p>
            <a:pPr algn="ctr" eaLnBrk="1" hangingPunct="1">
              <a:defRPr/>
            </a:pPr>
            <a:r>
              <a:rPr lang="es-ES_tradnl" altLang="es-ES" sz="2800" b="1" dirty="0">
                <a:solidFill>
                  <a:srgbClr val="0000FF"/>
                </a:solidFill>
              </a:rPr>
              <a:t>PRECIPITACIÓN MENSUAL (Volúmenes)</a:t>
            </a:r>
          </a:p>
        </p:txBody>
      </p:sp>
      <p:pic>
        <p:nvPicPr>
          <p:cNvPr id="16" name="Picture 6" descr="LOGO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0962" y="1222647"/>
            <a:ext cx="5474298" cy="4012660"/>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8042" y="5422573"/>
            <a:ext cx="1853513" cy="1371600"/>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885" y="1350202"/>
            <a:ext cx="5485756" cy="4021059"/>
          </a:xfrm>
          <a:prstGeom prst="rect">
            <a:avLst/>
          </a:prstGeom>
        </p:spPr>
      </p:pic>
    </p:spTree>
    <p:extLst>
      <p:ext uri="{BB962C8B-B14F-4D97-AF65-F5344CB8AC3E}">
        <p14:creationId xmlns:p14="http://schemas.microsoft.com/office/powerpoint/2010/main" val="8605093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2"/>
          <p:cNvSpPr txBox="1">
            <a:spLocks noChangeArrowheads="1"/>
          </p:cNvSpPr>
          <p:nvPr/>
        </p:nvSpPr>
        <p:spPr bwMode="auto">
          <a:xfrm>
            <a:off x="4040054" y="5564148"/>
            <a:ext cx="32785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BD3632"/>
              </a:buClr>
              <a:buChar char="•"/>
              <a:defRPr sz="3200">
                <a:solidFill>
                  <a:srgbClr val="00338D"/>
                </a:solidFill>
                <a:latin typeface="Trebuchet MS" panose="020B0603020202020204" pitchFamily="34" charset="0"/>
              </a:defRPr>
            </a:lvl1pPr>
            <a:lvl2pPr marL="742950" indent="-285750">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a:spcBef>
                <a:spcPct val="0"/>
              </a:spcBef>
              <a:buClrTx/>
              <a:buFontTx/>
              <a:buNone/>
            </a:pPr>
            <a:r>
              <a:rPr lang="es-ES" altLang="es-ES" sz="1400" b="1" i="1" dirty="0" smtClean="0">
                <a:solidFill>
                  <a:schemeClr val="tx1"/>
                </a:solidFill>
                <a:latin typeface="+mn-lt"/>
              </a:rPr>
              <a:t>Fuente: “Calendario </a:t>
            </a:r>
            <a:r>
              <a:rPr lang="es-ES" altLang="es-ES" sz="1400" b="1" i="1" dirty="0">
                <a:solidFill>
                  <a:schemeClr val="tx1"/>
                </a:solidFill>
                <a:latin typeface="+mn-lt"/>
              </a:rPr>
              <a:t>Meteorológico </a:t>
            </a:r>
            <a:r>
              <a:rPr lang="es-ES" altLang="es-ES" sz="1400" b="1" i="1" dirty="0" smtClean="0">
                <a:solidFill>
                  <a:schemeClr val="tx1"/>
                </a:solidFill>
                <a:latin typeface="+mn-lt"/>
              </a:rPr>
              <a:t>2020”</a:t>
            </a:r>
            <a:endParaRPr lang="es-ES" altLang="es-ES" sz="1400" b="1" i="1" dirty="0">
              <a:solidFill>
                <a:schemeClr val="tx1"/>
              </a:solidFill>
              <a:latin typeface="+mn-lt"/>
            </a:endParaRPr>
          </a:p>
        </p:txBody>
      </p:sp>
      <p:sp>
        <p:nvSpPr>
          <p:cNvPr id="10" name="Rectángulo 9"/>
          <p:cNvSpPr/>
          <p:nvPr/>
        </p:nvSpPr>
        <p:spPr>
          <a:xfrm>
            <a:off x="2914682" y="512161"/>
            <a:ext cx="5695918" cy="523220"/>
          </a:xfrm>
          <a:prstGeom prst="rect">
            <a:avLst/>
          </a:prstGeom>
        </p:spPr>
        <p:txBody>
          <a:bodyPr wrap="none">
            <a:spAutoFit/>
          </a:bodyPr>
          <a:lstStyle/>
          <a:p>
            <a:pPr algn="ctr" eaLnBrk="1" hangingPunct="1">
              <a:defRPr/>
            </a:pPr>
            <a:r>
              <a:rPr lang="es-ES_tradnl" altLang="es-ES" sz="2800" b="1" dirty="0">
                <a:solidFill>
                  <a:srgbClr val="0000FF"/>
                </a:solidFill>
                <a:latin typeface="+mj-lt"/>
              </a:rPr>
              <a:t>PRECIPITACIÓN MENSUAL (Volúmenes)</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0046" y="1035381"/>
            <a:ext cx="6960838" cy="4351556"/>
          </a:xfrm>
          <a:prstGeom prst="rect">
            <a:avLst/>
          </a:prstGeom>
        </p:spPr>
      </p:pic>
      <p:pic>
        <p:nvPicPr>
          <p:cNvPr id="12" name="Picture 6" descr="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3994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55"/>
          <p:cNvGraphicFramePr>
            <a:graphicFrameLocks noGrp="1"/>
          </p:cNvGraphicFramePr>
          <p:nvPr>
            <p:extLst>
              <p:ext uri="{D42A27DB-BD31-4B8C-83A1-F6EECF244321}">
                <p14:modId xmlns:p14="http://schemas.microsoft.com/office/powerpoint/2010/main" val="1417293345"/>
              </p:ext>
            </p:extLst>
          </p:nvPr>
        </p:nvGraphicFramePr>
        <p:xfrm>
          <a:off x="1630363" y="709613"/>
          <a:ext cx="4248150" cy="2841628"/>
        </p:xfrm>
        <a:graphic>
          <a:graphicData uri="http://schemas.openxmlformats.org/drawingml/2006/table">
            <a:tbl>
              <a:tblPr/>
              <a:tblGrid>
                <a:gridCol w="1223962"/>
                <a:gridCol w="768350"/>
                <a:gridCol w="2255838"/>
              </a:tblGrid>
              <a:tr h="396328">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dirty="0" smtClean="0">
                          <a:ln>
                            <a:noFill/>
                          </a:ln>
                          <a:solidFill>
                            <a:schemeClr val="tx1"/>
                          </a:solidFill>
                          <a:effectLst/>
                          <a:latin typeface="+mn-lt"/>
                          <a:cs typeface="Arial" panose="020B0604020202020204" pitchFamily="34" charset="0"/>
                        </a:rPr>
                        <a:t>VARIABLE</a:t>
                      </a:r>
                      <a:endParaRPr kumimoji="0" lang="es-ES" altLang="es-ES" sz="1700" b="1" i="0" u="none" strike="noStrike" cap="none" normalizeH="0" baseline="0" dirty="0" smtClean="0">
                        <a:ln>
                          <a:noFill/>
                        </a:ln>
                        <a:solidFill>
                          <a:schemeClr val="tx1"/>
                        </a:solidFill>
                        <a:effectLst/>
                        <a:latin typeface="+mn-lt"/>
                        <a:cs typeface="Arial" panose="020B0604020202020204" pitchFamily="34" charset="0"/>
                      </a:endParaRPr>
                    </a:p>
                  </a:txBody>
                  <a:tcPr marT="45730" marB="457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smtClean="0">
                          <a:ln>
                            <a:noFill/>
                          </a:ln>
                          <a:solidFill>
                            <a:schemeClr val="tx1"/>
                          </a:solidFill>
                          <a:effectLst/>
                          <a:latin typeface="+mn-lt"/>
                          <a:cs typeface="Arial" panose="020B0604020202020204" pitchFamily="34" charset="0"/>
                        </a:rPr>
                        <a:t>Elaboración</a:t>
                      </a:r>
                      <a:endParaRPr kumimoji="0" lang="es-ES" altLang="es-ES" sz="1700" b="1" i="0" u="none" strike="noStrike" cap="none" normalizeH="0" baseline="0" smtClean="0">
                        <a:ln>
                          <a:noFill/>
                        </a:ln>
                        <a:solidFill>
                          <a:schemeClr val="tx1"/>
                        </a:solidFill>
                        <a:effectLst/>
                        <a:latin typeface="+mn-lt"/>
                        <a:cs typeface="Arial" panose="020B0604020202020204" pitchFamily="34" charset="0"/>
                      </a:endParaRPr>
                    </a:p>
                  </a:txBody>
                  <a:tcPr marT="45730" marB="457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smtClean="0">
                          <a:ln>
                            <a:noFill/>
                          </a:ln>
                          <a:solidFill>
                            <a:schemeClr val="tx1"/>
                          </a:solidFill>
                          <a:effectLst/>
                          <a:latin typeface="+mn-lt"/>
                          <a:cs typeface="Arial" panose="020B0604020202020204" pitchFamily="34" charset="0"/>
                        </a:rPr>
                        <a:t>Periodo acumulado</a:t>
                      </a:r>
                      <a:endParaRPr kumimoji="0" lang="es-ES" altLang="es-ES" sz="1700" b="1" i="0" u="none" strike="noStrike" cap="none" normalizeH="0" baseline="0" smtClean="0">
                        <a:ln>
                          <a:noFill/>
                        </a:ln>
                        <a:solidFill>
                          <a:schemeClr val="tx1"/>
                        </a:solidFill>
                        <a:effectLst/>
                        <a:latin typeface="+mn-lt"/>
                        <a:cs typeface="Arial" panose="020B0604020202020204" pitchFamily="34" charset="0"/>
                      </a:endParaRPr>
                    </a:p>
                  </a:txBody>
                  <a:tcPr marT="45730" marB="457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244530">
                <a:tc rowSpan="6">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dirty="0" smtClean="0">
                          <a:ln>
                            <a:noFill/>
                          </a:ln>
                          <a:solidFill>
                            <a:schemeClr val="tx1"/>
                          </a:solidFill>
                          <a:effectLst/>
                          <a:latin typeface="+mn-lt"/>
                          <a:cs typeface="Arial" panose="020B0604020202020204" pitchFamily="34" charset="0"/>
                        </a:rPr>
                        <a:t>PRECIPITACIÓN</a:t>
                      </a:r>
                      <a:endParaRPr kumimoji="0" lang="es-ES" altLang="es-ES" sz="1700" b="1" i="0" u="none" strike="noStrike" cap="none" normalizeH="0" baseline="0" dirty="0" smtClean="0">
                        <a:ln>
                          <a:noFill/>
                        </a:ln>
                        <a:solidFill>
                          <a:schemeClr val="tx1"/>
                        </a:solidFill>
                        <a:effectLst/>
                        <a:latin typeface="+mn-lt"/>
                        <a:cs typeface="Arial" panose="020B0604020202020204" pitchFamily="34" charset="0"/>
                      </a:endParaRPr>
                    </a:p>
                  </a:txBody>
                  <a:tcPr marT="45730" marB="457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dirty="0" smtClean="0">
                          <a:ln>
                            <a:noFill/>
                          </a:ln>
                          <a:solidFill>
                            <a:schemeClr val="tx1"/>
                          </a:solidFill>
                          <a:effectLst/>
                          <a:latin typeface="+mn-lt"/>
                          <a:cs typeface="Arial" panose="020B0604020202020204" pitchFamily="34" charset="0"/>
                        </a:rPr>
                        <a:t>diaria</a:t>
                      </a:r>
                      <a:endParaRPr kumimoji="0" lang="es-ES" altLang="es-ES" sz="1700" b="1" i="0" u="none" strike="noStrike" cap="none" normalizeH="0" baseline="0" dirty="0" smtClean="0">
                        <a:ln>
                          <a:noFill/>
                        </a:ln>
                        <a:solidFill>
                          <a:schemeClr val="tx1"/>
                        </a:solidFill>
                        <a:effectLst/>
                        <a:latin typeface="+mn-lt"/>
                        <a:cs typeface="Arial" panose="020B0604020202020204" pitchFamily="34" charset="0"/>
                      </a:endParaRPr>
                    </a:p>
                  </a:txBody>
                  <a:tcPr marT="45730" marB="457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smtClean="0">
                          <a:ln>
                            <a:noFill/>
                          </a:ln>
                          <a:solidFill>
                            <a:schemeClr val="tx1"/>
                          </a:solidFill>
                          <a:effectLst/>
                          <a:latin typeface="+mn-lt"/>
                          <a:cs typeface="Arial" panose="020B0604020202020204" pitchFamily="34" charset="0"/>
                        </a:rPr>
                        <a:t>1dia</a:t>
                      </a:r>
                      <a:endParaRPr kumimoji="0" lang="es-ES" altLang="es-ES" sz="1700" b="1" i="0" u="none" strike="noStrike" cap="none" normalizeH="0" baseline="0" smtClean="0">
                        <a:ln>
                          <a:noFill/>
                        </a:ln>
                        <a:solidFill>
                          <a:schemeClr val="tx1"/>
                        </a:solidFill>
                        <a:effectLst/>
                        <a:latin typeface="+mn-lt"/>
                        <a:cs typeface="Arial" panose="020B0604020202020204" pitchFamily="34" charset="0"/>
                      </a:endParaRPr>
                    </a:p>
                  </a:txBody>
                  <a:tcPr marT="45730" marB="457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530">
                <a:tc vMerge="1">
                  <a:txBody>
                    <a:bodyPr/>
                    <a:lstStyle/>
                    <a:p>
                      <a:endParaRPr lang="es-ES"/>
                    </a:p>
                  </a:txBody>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dirty="0" smtClean="0">
                          <a:ln>
                            <a:noFill/>
                          </a:ln>
                          <a:solidFill>
                            <a:schemeClr val="tx1"/>
                          </a:solidFill>
                          <a:effectLst/>
                          <a:latin typeface="+mn-lt"/>
                          <a:cs typeface="Arial" panose="020B0604020202020204" pitchFamily="34" charset="0"/>
                        </a:rPr>
                        <a:t>semanal</a:t>
                      </a:r>
                      <a:endParaRPr kumimoji="0" lang="es-ES" altLang="es-ES" sz="1700" b="1" i="0" u="none" strike="noStrike" cap="none" normalizeH="0" baseline="0" dirty="0" smtClean="0">
                        <a:ln>
                          <a:noFill/>
                        </a:ln>
                        <a:solidFill>
                          <a:schemeClr val="tx1"/>
                        </a:solidFill>
                        <a:effectLst/>
                        <a:latin typeface="+mn-lt"/>
                        <a:cs typeface="Arial" panose="020B0604020202020204" pitchFamily="34" charset="0"/>
                      </a:endParaRPr>
                    </a:p>
                  </a:txBody>
                  <a:tcPr marT="45730" marB="457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smtClean="0">
                          <a:ln>
                            <a:noFill/>
                          </a:ln>
                          <a:solidFill>
                            <a:schemeClr val="tx1"/>
                          </a:solidFill>
                          <a:effectLst/>
                          <a:latin typeface="+mn-lt"/>
                          <a:cs typeface="Arial" panose="020B0604020202020204" pitchFamily="34" charset="0"/>
                        </a:rPr>
                        <a:t>Última semana</a:t>
                      </a:r>
                      <a:endParaRPr kumimoji="0" lang="es-ES" altLang="es-ES" sz="1700" b="1" i="0" u="none" strike="noStrike" cap="none" normalizeH="0" baseline="0" smtClean="0">
                        <a:ln>
                          <a:noFill/>
                        </a:ln>
                        <a:solidFill>
                          <a:schemeClr val="tx1"/>
                        </a:solidFill>
                        <a:effectLst/>
                        <a:latin typeface="+mn-lt"/>
                        <a:cs typeface="Arial" panose="020B0604020202020204" pitchFamily="34" charset="0"/>
                      </a:endParaRPr>
                    </a:p>
                  </a:txBody>
                  <a:tcPr marT="45730" marB="457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530">
                <a:tc vMerge="1">
                  <a:txBody>
                    <a:bodyPr/>
                    <a:lstStyle/>
                    <a:p>
                      <a:endParaRPr lang="es-ES"/>
                    </a:p>
                  </a:txBody>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dirty="0" smtClean="0">
                          <a:ln>
                            <a:noFill/>
                          </a:ln>
                          <a:solidFill>
                            <a:schemeClr val="tx1"/>
                          </a:solidFill>
                          <a:effectLst/>
                          <a:latin typeface="+mn-lt"/>
                          <a:cs typeface="Arial" panose="020B0604020202020204" pitchFamily="34" charset="0"/>
                        </a:rPr>
                        <a:t>decenal</a:t>
                      </a:r>
                      <a:endParaRPr kumimoji="0" lang="es-ES" altLang="es-ES" sz="1700" b="1" i="0" u="none" strike="noStrike" cap="none" normalizeH="0" baseline="0" dirty="0" smtClean="0">
                        <a:ln>
                          <a:noFill/>
                        </a:ln>
                        <a:solidFill>
                          <a:schemeClr val="tx1"/>
                        </a:solidFill>
                        <a:effectLst/>
                        <a:latin typeface="+mn-lt"/>
                        <a:cs typeface="Arial" panose="020B0604020202020204" pitchFamily="34" charset="0"/>
                      </a:endParaRPr>
                    </a:p>
                  </a:txBody>
                  <a:tcPr marT="45730" marB="457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dirty="0" smtClean="0">
                          <a:ln>
                            <a:noFill/>
                          </a:ln>
                          <a:solidFill>
                            <a:schemeClr val="tx1"/>
                          </a:solidFill>
                          <a:effectLst/>
                          <a:latin typeface="+mn-lt"/>
                          <a:cs typeface="Arial" panose="020B0604020202020204" pitchFamily="34" charset="0"/>
                        </a:rPr>
                        <a:t>10 días</a:t>
                      </a:r>
                      <a:endParaRPr kumimoji="0" lang="es-ES" altLang="es-ES" sz="1700" b="1" i="0" u="none" strike="noStrike" cap="none" normalizeH="0" baseline="0" dirty="0" smtClean="0">
                        <a:ln>
                          <a:noFill/>
                        </a:ln>
                        <a:solidFill>
                          <a:schemeClr val="tx1"/>
                        </a:solidFill>
                        <a:effectLst/>
                        <a:latin typeface="+mn-lt"/>
                        <a:cs typeface="Arial" panose="020B0604020202020204" pitchFamily="34" charset="0"/>
                      </a:endParaRPr>
                    </a:p>
                  </a:txBody>
                  <a:tcPr marT="45730" marB="457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530">
                <a:tc vMerge="1">
                  <a:txBody>
                    <a:bodyPr/>
                    <a:lstStyle/>
                    <a:p>
                      <a:endParaRPr lang="es-ES"/>
                    </a:p>
                  </a:txBody>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smtClean="0">
                          <a:ln>
                            <a:noFill/>
                          </a:ln>
                          <a:solidFill>
                            <a:schemeClr val="tx1"/>
                          </a:solidFill>
                          <a:effectLst/>
                          <a:latin typeface="+mn-lt"/>
                          <a:cs typeface="Arial" panose="020B0604020202020204" pitchFamily="34" charset="0"/>
                        </a:rPr>
                        <a:t>mensual</a:t>
                      </a:r>
                      <a:endParaRPr kumimoji="0" lang="es-ES" altLang="es-ES" sz="1700" b="1" i="0" u="none" strike="noStrike" cap="none" normalizeH="0" baseline="0" smtClean="0">
                        <a:ln>
                          <a:noFill/>
                        </a:ln>
                        <a:solidFill>
                          <a:schemeClr val="tx1"/>
                        </a:solidFill>
                        <a:effectLst/>
                        <a:latin typeface="+mn-lt"/>
                        <a:cs typeface="Arial" panose="020B0604020202020204" pitchFamily="34" charset="0"/>
                      </a:endParaRPr>
                    </a:p>
                  </a:txBody>
                  <a:tcPr marT="45730" marB="457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dirty="0" smtClean="0">
                          <a:ln>
                            <a:noFill/>
                          </a:ln>
                          <a:solidFill>
                            <a:schemeClr val="tx1"/>
                          </a:solidFill>
                          <a:effectLst/>
                          <a:latin typeface="+mn-lt"/>
                          <a:cs typeface="Arial" panose="020B0604020202020204" pitchFamily="34" charset="0"/>
                        </a:rPr>
                        <a:t>1 mes</a:t>
                      </a:r>
                      <a:endParaRPr kumimoji="0" lang="es-ES" altLang="es-ES" sz="1700" b="1" i="0" u="none" strike="noStrike" cap="none" normalizeH="0" baseline="0" dirty="0" smtClean="0">
                        <a:ln>
                          <a:noFill/>
                        </a:ln>
                        <a:solidFill>
                          <a:schemeClr val="tx1"/>
                        </a:solidFill>
                        <a:effectLst/>
                        <a:latin typeface="+mn-lt"/>
                        <a:cs typeface="Arial" panose="020B0604020202020204" pitchFamily="34" charset="0"/>
                      </a:endParaRPr>
                    </a:p>
                  </a:txBody>
                  <a:tcPr marT="45730" marB="457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530">
                <a:tc vMerge="1">
                  <a:txBody>
                    <a:bodyPr/>
                    <a:lstStyle/>
                    <a:p>
                      <a:endParaRPr lang="es-ES"/>
                    </a:p>
                  </a:txBody>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smtClean="0">
                          <a:ln>
                            <a:noFill/>
                          </a:ln>
                          <a:solidFill>
                            <a:schemeClr val="tx1"/>
                          </a:solidFill>
                          <a:effectLst/>
                          <a:latin typeface="+mn-lt"/>
                          <a:cs typeface="Arial" panose="020B0604020202020204" pitchFamily="34" charset="0"/>
                        </a:rPr>
                        <a:t>diaria</a:t>
                      </a:r>
                      <a:endParaRPr kumimoji="0" lang="es-ES" altLang="es-ES" sz="1700" b="1" i="0" u="none" strike="noStrike" cap="none" normalizeH="0" baseline="0" smtClean="0">
                        <a:ln>
                          <a:noFill/>
                        </a:ln>
                        <a:solidFill>
                          <a:schemeClr val="tx1"/>
                        </a:solidFill>
                        <a:effectLst/>
                        <a:latin typeface="+mn-lt"/>
                        <a:cs typeface="Arial" panose="020B0604020202020204" pitchFamily="34" charset="0"/>
                      </a:endParaRPr>
                    </a:p>
                  </a:txBody>
                  <a:tcPr marT="45730" marB="457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dirty="0" smtClean="0">
                          <a:ln>
                            <a:noFill/>
                          </a:ln>
                          <a:solidFill>
                            <a:schemeClr val="tx1"/>
                          </a:solidFill>
                          <a:effectLst/>
                          <a:latin typeface="+mn-lt"/>
                          <a:cs typeface="Arial" panose="020B0604020202020204" pitchFamily="34" charset="0"/>
                        </a:rPr>
                        <a:t>Acumulado desde 1 sept.</a:t>
                      </a:r>
                      <a:endParaRPr kumimoji="0" lang="es-ES" altLang="es-ES" sz="1700" b="1" i="0" u="none" strike="noStrike" cap="none" normalizeH="0" baseline="0" dirty="0" smtClean="0">
                        <a:ln>
                          <a:noFill/>
                        </a:ln>
                        <a:solidFill>
                          <a:schemeClr val="tx1"/>
                        </a:solidFill>
                        <a:effectLst/>
                        <a:latin typeface="+mn-lt"/>
                        <a:cs typeface="Arial" panose="020B0604020202020204" pitchFamily="34" charset="0"/>
                      </a:endParaRPr>
                    </a:p>
                  </a:txBody>
                  <a:tcPr marT="45730" marB="457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530">
                <a:tc vMerge="1">
                  <a:txBody>
                    <a:bodyPr/>
                    <a:lstStyle/>
                    <a:p>
                      <a:endParaRPr lang="es-ES"/>
                    </a:p>
                  </a:txBody>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smtClean="0">
                          <a:ln>
                            <a:noFill/>
                          </a:ln>
                          <a:solidFill>
                            <a:schemeClr val="tx1"/>
                          </a:solidFill>
                          <a:effectLst/>
                          <a:latin typeface="+mn-lt"/>
                          <a:cs typeface="Arial" panose="020B0604020202020204" pitchFamily="34" charset="0"/>
                        </a:rPr>
                        <a:t>diaria</a:t>
                      </a:r>
                      <a:endParaRPr kumimoji="0" lang="es-ES" altLang="es-ES" sz="1700" b="1" i="0" u="none" strike="noStrike" cap="none" normalizeH="0" baseline="0" smtClean="0">
                        <a:ln>
                          <a:noFill/>
                        </a:ln>
                        <a:solidFill>
                          <a:schemeClr val="tx1"/>
                        </a:solidFill>
                        <a:effectLst/>
                        <a:latin typeface="+mn-lt"/>
                        <a:cs typeface="Arial" panose="020B0604020202020204" pitchFamily="34" charset="0"/>
                      </a:endParaRPr>
                    </a:p>
                  </a:txBody>
                  <a:tcPr marT="45730" marB="457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smtClean="0">
                          <a:ln>
                            <a:noFill/>
                          </a:ln>
                          <a:solidFill>
                            <a:schemeClr val="tx1"/>
                          </a:solidFill>
                          <a:effectLst/>
                          <a:latin typeface="+mn-lt"/>
                          <a:cs typeface="Arial" panose="020B0604020202020204" pitchFamily="34" charset="0"/>
                        </a:rPr>
                        <a:t>Acumulado desde 1 oct.</a:t>
                      </a:r>
                      <a:endParaRPr kumimoji="0" lang="es-ES" altLang="es-ES" sz="1700" b="1" i="0" u="none" strike="noStrike" cap="none" normalizeH="0" baseline="0" smtClean="0">
                        <a:ln>
                          <a:noFill/>
                        </a:ln>
                        <a:solidFill>
                          <a:schemeClr val="tx1"/>
                        </a:solidFill>
                        <a:effectLst/>
                        <a:latin typeface="+mn-lt"/>
                        <a:cs typeface="Arial" panose="020B0604020202020204" pitchFamily="34" charset="0"/>
                      </a:endParaRPr>
                    </a:p>
                  </a:txBody>
                  <a:tcPr marT="45730" marB="457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530">
                <a:tc rowSpan="4">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smtClean="0">
                          <a:ln>
                            <a:noFill/>
                          </a:ln>
                          <a:solidFill>
                            <a:schemeClr val="tx1"/>
                          </a:solidFill>
                          <a:effectLst/>
                          <a:latin typeface="+mn-lt"/>
                          <a:cs typeface="Arial" panose="020B0604020202020204" pitchFamily="34" charset="0"/>
                        </a:rPr>
                        <a:t>PORCENTAJE DE LA PRECIPITACIÓN SOBRE EL VALOR NORMAL</a:t>
                      </a:r>
                      <a:endParaRPr kumimoji="0" lang="es-ES" altLang="es-ES" sz="1700" b="1" i="0" u="none" strike="noStrike" cap="none" normalizeH="0" baseline="0" smtClean="0">
                        <a:ln>
                          <a:noFill/>
                        </a:ln>
                        <a:solidFill>
                          <a:schemeClr val="tx1"/>
                        </a:solidFill>
                        <a:effectLst/>
                        <a:latin typeface="+mn-lt"/>
                        <a:cs typeface="Arial" panose="020B0604020202020204" pitchFamily="34" charset="0"/>
                      </a:endParaRPr>
                    </a:p>
                  </a:txBody>
                  <a:tcPr marT="45730" marB="457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smtClean="0">
                          <a:ln>
                            <a:noFill/>
                          </a:ln>
                          <a:solidFill>
                            <a:schemeClr val="tx1"/>
                          </a:solidFill>
                          <a:effectLst/>
                          <a:latin typeface="+mn-lt"/>
                          <a:cs typeface="Arial" panose="020B0604020202020204" pitchFamily="34" charset="0"/>
                        </a:rPr>
                        <a:t>mensual</a:t>
                      </a:r>
                      <a:endParaRPr kumimoji="0" lang="es-ES" altLang="es-ES" sz="1700" b="1" i="0" u="none" strike="noStrike" cap="none" normalizeH="0" baseline="0" smtClean="0">
                        <a:ln>
                          <a:noFill/>
                        </a:ln>
                        <a:solidFill>
                          <a:schemeClr val="tx1"/>
                        </a:solidFill>
                        <a:effectLst/>
                        <a:latin typeface="+mn-lt"/>
                        <a:cs typeface="Arial" panose="020B0604020202020204" pitchFamily="34" charset="0"/>
                      </a:endParaRPr>
                    </a:p>
                  </a:txBody>
                  <a:tcPr marT="45730" marB="457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dirty="0" smtClean="0">
                          <a:ln>
                            <a:noFill/>
                          </a:ln>
                          <a:solidFill>
                            <a:schemeClr val="tx1"/>
                          </a:solidFill>
                          <a:effectLst/>
                          <a:latin typeface="+mn-lt"/>
                          <a:cs typeface="Arial" panose="020B0604020202020204" pitchFamily="34" charset="0"/>
                        </a:rPr>
                        <a:t>1 mes</a:t>
                      </a:r>
                      <a:endParaRPr kumimoji="0" lang="es-ES" altLang="es-ES" sz="1700" b="1" i="0" u="none" strike="noStrike" cap="none" normalizeH="0" baseline="0" dirty="0" smtClean="0">
                        <a:ln>
                          <a:noFill/>
                        </a:ln>
                        <a:solidFill>
                          <a:schemeClr val="tx1"/>
                        </a:solidFill>
                        <a:effectLst/>
                        <a:latin typeface="+mn-lt"/>
                        <a:cs typeface="Arial" panose="020B0604020202020204" pitchFamily="34" charset="0"/>
                      </a:endParaRPr>
                    </a:p>
                  </a:txBody>
                  <a:tcPr marT="45730" marB="457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530">
                <a:tc vMerge="1">
                  <a:txBody>
                    <a:bodyPr/>
                    <a:lstStyle/>
                    <a:p>
                      <a:endParaRPr lang="es-ES"/>
                    </a:p>
                  </a:txBody>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smtClean="0">
                          <a:ln>
                            <a:noFill/>
                          </a:ln>
                          <a:solidFill>
                            <a:schemeClr val="tx1"/>
                          </a:solidFill>
                          <a:effectLst/>
                          <a:latin typeface="+mn-lt"/>
                          <a:cs typeface="Arial" panose="020B0604020202020204" pitchFamily="34" charset="0"/>
                        </a:rPr>
                        <a:t>semanal</a:t>
                      </a:r>
                      <a:endParaRPr kumimoji="0" lang="es-ES" altLang="es-ES" sz="1700" b="1" i="0" u="none" strike="noStrike" cap="none" normalizeH="0" baseline="0" smtClean="0">
                        <a:ln>
                          <a:noFill/>
                        </a:ln>
                        <a:solidFill>
                          <a:schemeClr val="tx1"/>
                        </a:solidFill>
                        <a:effectLst/>
                        <a:latin typeface="+mn-lt"/>
                        <a:cs typeface="Arial" panose="020B0604020202020204" pitchFamily="34" charset="0"/>
                      </a:endParaRPr>
                    </a:p>
                  </a:txBody>
                  <a:tcPr marT="45730" marB="457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dirty="0" smtClean="0">
                          <a:ln>
                            <a:noFill/>
                          </a:ln>
                          <a:solidFill>
                            <a:schemeClr val="tx1"/>
                          </a:solidFill>
                          <a:effectLst/>
                          <a:latin typeface="+mn-lt"/>
                          <a:cs typeface="Arial" panose="020B0604020202020204" pitchFamily="34" charset="0"/>
                        </a:rPr>
                        <a:t>Última semana</a:t>
                      </a:r>
                      <a:endParaRPr kumimoji="0" lang="es-ES" altLang="es-ES" sz="1700" b="1" i="0" u="none" strike="noStrike" cap="none" normalizeH="0" baseline="0" dirty="0" smtClean="0">
                        <a:ln>
                          <a:noFill/>
                        </a:ln>
                        <a:solidFill>
                          <a:schemeClr val="tx1"/>
                        </a:solidFill>
                        <a:effectLst/>
                        <a:latin typeface="+mn-lt"/>
                        <a:cs typeface="Arial" panose="020B0604020202020204" pitchFamily="34" charset="0"/>
                      </a:endParaRPr>
                    </a:p>
                  </a:txBody>
                  <a:tcPr marT="45730" marB="457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530">
                <a:tc vMerge="1">
                  <a:txBody>
                    <a:bodyPr/>
                    <a:lstStyle/>
                    <a:p>
                      <a:endParaRPr lang="es-ES"/>
                    </a:p>
                  </a:txBody>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smtClean="0">
                          <a:ln>
                            <a:noFill/>
                          </a:ln>
                          <a:solidFill>
                            <a:schemeClr val="tx1"/>
                          </a:solidFill>
                          <a:effectLst/>
                          <a:latin typeface="+mn-lt"/>
                          <a:cs typeface="Arial" panose="020B0604020202020204" pitchFamily="34" charset="0"/>
                        </a:rPr>
                        <a:t>diaria</a:t>
                      </a:r>
                      <a:endParaRPr kumimoji="0" lang="es-ES" altLang="es-ES" sz="1700" b="1" i="0" u="none" strike="noStrike" cap="none" normalizeH="0" baseline="0" smtClean="0">
                        <a:ln>
                          <a:noFill/>
                        </a:ln>
                        <a:solidFill>
                          <a:schemeClr val="tx1"/>
                        </a:solidFill>
                        <a:effectLst/>
                        <a:latin typeface="+mn-lt"/>
                        <a:cs typeface="Arial" panose="020B0604020202020204" pitchFamily="34" charset="0"/>
                      </a:endParaRPr>
                    </a:p>
                  </a:txBody>
                  <a:tcPr marT="45730" marB="457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dirty="0" smtClean="0">
                          <a:ln>
                            <a:noFill/>
                          </a:ln>
                          <a:solidFill>
                            <a:schemeClr val="tx1"/>
                          </a:solidFill>
                          <a:effectLst/>
                          <a:latin typeface="+mn-lt"/>
                          <a:cs typeface="Arial" panose="020B0604020202020204" pitchFamily="34" charset="0"/>
                        </a:rPr>
                        <a:t>Porcentaje del Acumulado 1 sept.</a:t>
                      </a:r>
                      <a:endParaRPr kumimoji="0" lang="es-ES" altLang="es-ES" sz="1700" b="1" i="0" u="none" strike="noStrike" cap="none" normalizeH="0" baseline="0" dirty="0" smtClean="0">
                        <a:ln>
                          <a:noFill/>
                        </a:ln>
                        <a:solidFill>
                          <a:schemeClr val="tx1"/>
                        </a:solidFill>
                        <a:effectLst/>
                        <a:latin typeface="+mn-lt"/>
                        <a:cs typeface="Arial" panose="020B0604020202020204" pitchFamily="34" charset="0"/>
                      </a:endParaRPr>
                    </a:p>
                  </a:txBody>
                  <a:tcPr marT="45730" marB="457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530">
                <a:tc vMerge="1">
                  <a:txBody>
                    <a:bodyPr/>
                    <a:lstStyle/>
                    <a:p>
                      <a:endParaRPr lang="es-ES"/>
                    </a:p>
                  </a:txBody>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smtClean="0">
                          <a:ln>
                            <a:noFill/>
                          </a:ln>
                          <a:solidFill>
                            <a:schemeClr val="tx1"/>
                          </a:solidFill>
                          <a:effectLst/>
                          <a:latin typeface="+mn-lt"/>
                          <a:cs typeface="Arial" panose="020B0604020202020204" pitchFamily="34" charset="0"/>
                        </a:rPr>
                        <a:t>diaria</a:t>
                      </a:r>
                      <a:endParaRPr kumimoji="0" lang="es-ES" altLang="es-ES" sz="1700" b="1" i="0" u="none" strike="noStrike" cap="none" normalizeH="0" baseline="0" smtClean="0">
                        <a:ln>
                          <a:noFill/>
                        </a:ln>
                        <a:solidFill>
                          <a:schemeClr val="tx1"/>
                        </a:solidFill>
                        <a:effectLst/>
                        <a:latin typeface="+mn-lt"/>
                        <a:cs typeface="Arial" panose="020B0604020202020204" pitchFamily="34" charset="0"/>
                      </a:endParaRPr>
                    </a:p>
                  </a:txBody>
                  <a:tcPr marT="45730" marB="457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dirty="0" smtClean="0">
                          <a:ln>
                            <a:noFill/>
                          </a:ln>
                          <a:solidFill>
                            <a:schemeClr val="tx1"/>
                          </a:solidFill>
                          <a:effectLst/>
                          <a:latin typeface="+mn-lt"/>
                          <a:cs typeface="Arial" panose="020B0604020202020204" pitchFamily="34" charset="0"/>
                        </a:rPr>
                        <a:t>Porcentaje del Acumulado 1 oct.</a:t>
                      </a:r>
                      <a:endParaRPr kumimoji="0" lang="es-ES" altLang="es-ES" sz="1700" b="1" i="0" u="none" strike="noStrike" cap="none" normalizeH="0" baseline="0" dirty="0" smtClean="0">
                        <a:ln>
                          <a:noFill/>
                        </a:ln>
                        <a:solidFill>
                          <a:schemeClr val="tx1"/>
                        </a:solidFill>
                        <a:effectLst/>
                        <a:latin typeface="+mn-lt"/>
                        <a:cs typeface="Arial" panose="020B0604020202020204" pitchFamily="34" charset="0"/>
                      </a:endParaRPr>
                    </a:p>
                  </a:txBody>
                  <a:tcPr marT="45730" marB="4573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8" name="Group 56"/>
          <p:cNvGraphicFramePr>
            <a:graphicFrameLocks noGrp="1"/>
          </p:cNvGraphicFramePr>
          <p:nvPr>
            <p:extLst>
              <p:ext uri="{D42A27DB-BD31-4B8C-83A1-F6EECF244321}">
                <p14:modId xmlns:p14="http://schemas.microsoft.com/office/powerpoint/2010/main" val="3302433270"/>
              </p:ext>
            </p:extLst>
          </p:nvPr>
        </p:nvGraphicFramePr>
        <p:xfrm>
          <a:off x="6353175" y="614363"/>
          <a:ext cx="3302000" cy="4114822"/>
        </p:xfrm>
        <a:graphic>
          <a:graphicData uri="http://schemas.openxmlformats.org/drawingml/2006/table">
            <a:tbl>
              <a:tblPr/>
              <a:tblGrid>
                <a:gridCol w="1439863"/>
                <a:gridCol w="914400"/>
                <a:gridCol w="947737"/>
              </a:tblGrid>
              <a:tr h="396568">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0" i="1" u="none" strike="noStrike" cap="none" normalizeH="0" baseline="0" dirty="0" smtClean="0">
                          <a:ln>
                            <a:noFill/>
                          </a:ln>
                          <a:solidFill>
                            <a:schemeClr val="tx1"/>
                          </a:solidFill>
                          <a:effectLst/>
                          <a:latin typeface="+mn-lt"/>
                          <a:cs typeface="Arial" panose="020B0604020202020204" pitchFamily="34" charset="0"/>
                        </a:rPr>
                        <a:t>VARIABLE</a:t>
                      </a:r>
                      <a:endParaRPr kumimoji="0" lang="es-ES" altLang="es-ES" sz="1700" b="0" i="1" u="none" strike="noStrike" cap="none" normalizeH="0" baseline="0" dirty="0" smtClean="0">
                        <a:ln>
                          <a:noFill/>
                        </a:ln>
                        <a:solidFill>
                          <a:schemeClr val="tx1"/>
                        </a:solidFill>
                        <a:effectLst/>
                        <a:latin typeface="+mn-lt"/>
                        <a:cs typeface="Arial" panose="020B0604020202020204" pitchFamily="34" charset="0"/>
                      </a:endParaRPr>
                    </a:p>
                  </a:txBody>
                  <a:tcPr marT="45684" marB="4568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0" i="1" u="none" strike="noStrike" cap="none" normalizeH="0" baseline="0" smtClean="0">
                          <a:ln>
                            <a:noFill/>
                          </a:ln>
                          <a:solidFill>
                            <a:schemeClr val="tx1"/>
                          </a:solidFill>
                          <a:effectLst/>
                          <a:latin typeface="+mn-lt"/>
                          <a:cs typeface="Arial" panose="020B0604020202020204" pitchFamily="34" charset="0"/>
                        </a:rPr>
                        <a:t>Elaboración</a:t>
                      </a:r>
                      <a:endParaRPr kumimoji="0" lang="es-ES" altLang="es-ES" sz="1700" b="0" i="1" u="none" strike="noStrike" cap="none" normalizeH="0" baseline="0" smtClean="0">
                        <a:ln>
                          <a:noFill/>
                        </a:ln>
                        <a:solidFill>
                          <a:schemeClr val="tx1"/>
                        </a:solidFill>
                        <a:effectLst/>
                        <a:latin typeface="+mn-lt"/>
                        <a:cs typeface="Arial" panose="020B0604020202020204" pitchFamily="34" charset="0"/>
                      </a:endParaRPr>
                    </a:p>
                  </a:txBody>
                  <a:tcPr marT="45684" marB="4568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0" i="1" u="none" strike="noStrike" cap="none" normalizeH="0" baseline="0" smtClean="0">
                          <a:ln>
                            <a:noFill/>
                          </a:ln>
                          <a:solidFill>
                            <a:schemeClr val="tx1"/>
                          </a:solidFill>
                          <a:effectLst/>
                          <a:latin typeface="+mn-lt"/>
                          <a:cs typeface="Arial" panose="020B0604020202020204" pitchFamily="34" charset="0"/>
                        </a:rPr>
                        <a:t>Periodo</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1000" b="0" i="1" u="none" strike="noStrike" cap="none" normalizeH="0" baseline="0" smtClean="0">
                          <a:ln>
                            <a:noFill/>
                          </a:ln>
                          <a:solidFill>
                            <a:schemeClr val="tx1"/>
                          </a:solidFill>
                          <a:effectLst/>
                          <a:latin typeface="+mn-lt"/>
                          <a:cs typeface="Arial" panose="020B0604020202020204" pitchFamily="34" charset="0"/>
                        </a:rPr>
                        <a:t> acumulado</a:t>
                      </a:r>
                      <a:endParaRPr kumimoji="0" lang="es-ES" altLang="es-ES" sz="1700" b="0" i="1" u="none" strike="noStrike" cap="none" normalizeH="0" baseline="0" smtClean="0">
                        <a:ln>
                          <a:noFill/>
                        </a:ln>
                        <a:solidFill>
                          <a:schemeClr val="tx1"/>
                        </a:solidFill>
                        <a:effectLst/>
                        <a:latin typeface="+mn-lt"/>
                        <a:cs typeface="Arial" panose="020B0604020202020204" pitchFamily="34" charset="0"/>
                      </a:endParaRPr>
                    </a:p>
                  </a:txBody>
                  <a:tcPr marT="45684" marB="4568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1005757">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 sz="1000" b="0" i="1" u="none" strike="noStrike" cap="none" normalizeH="0" baseline="0" dirty="0" smtClean="0">
                          <a:ln>
                            <a:noFill/>
                          </a:ln>
                          <a:solidFill>
                            <a:schemeClr val="tx1"/>
                          </a:solidFill>
                          <a:effectLst/>
                          <a:latin typeface="+mn-lt"/>
                          <a:cs typeface="Arial" panose="020B0604020202020204" pitchFamily="34" charset="0"/>
                        </a:rPr>
                        <a:t>HUMEDAD DEL SUELO-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0" i="1" u="none" strike="noStrike" cap="none" normalizeH="0" baseline="0" dirty="0" smtClean="0">
                          <a:ln>
                            <a:noFill/>
                          </a:ln>
                          <a:solidFill>
                            <a:schemeClr val="tx1"/>
                          </a:solidFill>
                          <a:effectLst/>
                          <a:latin typeface="+mn-lt"/>
                          <a:cs typeface="Arial" panose="020B0604020202020204" pitchFamily="34" charset="0"/>
                        </a:rPr>
                        <a:t>Capa Total con ADT máxima.</a:t>
                      </a:r>
                      <a:endParaRPr kumimoji="0" lang="es-ES" altLang="es-ES" sz="1700" b="0" i="1" u="none" strike="noStrike" cap="none" normalizeH="0" baseline="0" dirty="0" smtClean="0">
                        <a:ln>
                          <a:noFill/>
                        </a:ln>
                        <a:solidFill>
                          <a:schemeClr val="tx1"/>
                        </a:solidFill>
                        <a:effectLst/>
                        <a:latin typeface="+mn-lt"/>
                        <a:cs typeface="Arial" panose="020B0604020202020204" pitchFamily="34" charset="0"/>
                      </a:endParaRPr>
                    </a:p>
                  </a:txBody>
                  <a:tcPr marT="45684" marB="4568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0" i="1" u="none" strike="noStrike" cap="none" normalizeH="0" baseline="0" dirty="0" smtClean="0">
                          <a:ln>
                            <a:noFill/>
                          </a:ln>
                          <a:solidFill>
                            <a:schemeClr val="tx1"/>
                          </a:solidFill>
                          <a:effectLst/>
                          <a:latin typeface="+mn-lt"/>
                          <a:cs typeface="Arial" panose="020B0604020202020204" pitchFamily="34" charset="0"/>
                        </a:rPr>
                        <a:t>diaria</a:t>
                      </a:r>
                      <a:endParaRPr kumimoji="0" lang="es-ES" altLang="es-ES" sz="1700" b="0" i="1" u="none" strike="noStrike" cap="none" normalizeH="0" baseline="0" dirty="0" smtClean="0">
                        <a:ln>
                          <a:noFill/>
                        </a:ln>
                        <a:solidFill>
                          <a:schemeClr val="tx1"/>
                        </a:solidFill>
                        <a:effectLst/>
                        <a:latin typeface="+mn-lt"/>
                        <a:cs typeface="Arial" panose="020B0604020202020204" pitchFamily="34" charset="0"/>
                      </a:endParaRPr>
                    </a:p>
                  </a:txBody>
                  <a:tcPr marT="45684" marB="4568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 sz="1000" b="0" i="1" u="none" strike="noStrike" cap="none" normalizeH="0" baseline="0" smtClean="0">
                          <a:ln>
                            <a:noFill/>
                          </a:ln>
                          <a:solidFill>
                            <a:schemeClr val="tx1"/>
                          </a:solidFill>
                          <a:effectLst/>
                          <a:latin typeface="+mn-lt"/>
                          <a:cs typeface="Arial" panose="020B0604020202020204" pitchFamily="34" charset="0"/>
                        </a:rPr>
                        <a:t>Valor medio en ese día.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0" i="1" u="none" strike="noStrike" cap="none" normalizeH="0" baseline="0" smtClean="0">
                          <a:ln>
                            <a:noFill/>
                          </a:ln>
                          <a:solidFill>
                            <a:schemeClr val="tx1"/>
                          </a:solidFill>
                          <a:effectLst/>
                          <a:latin typeface="+mn-lt"/>
                          <a:cs typeface="Arial" panose="020B0604020202020204" pitchFamily="34" charset="0"/>
                        </a:rPr>
                        <a:t>Variable que depende del valor del día anterior.</a:t>
                      </a:r>
                      <a:endParaRPr kumimoji="0" lang="es-ES" altLang="es-ES" sz="1700" b="0" i="1" u="none" strike="noStrike" cap="none" normalizeH="0" baseline="0" smtClean="0">
                        <a:ln>
                          <a:noFill/>
                        </a:ln>
                        <a:solidFill>
                          <a:schemeClr val="tx1"/>
                        </a:solidFill>
                        <a:effectLst/>
                        <a:latin typeface="+mn-lt"/>
                        <a:cs typeface="Arial" panose="020B0604020202020204" pitchFamily="34" charset="0"/>
                      </a:endParaRPr>
                    </a:p>
                  </a:txBody>
                  <a:tcPr marT="45684" marB="4568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05757">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 sz="1000" b="0" i="1" u="none" strike="noStrike" cap="none" normalizeH="0" baseline="0" dirty="0" smtClean="0">
                          <a:ln>
                            <a:noFill/>
                          </a:ln>
                          <a:solidFill>
                            <a:schemeClr val="tx1"/>
                          </a:solidFill>
                          <a:effectLst/>
                          <a:latin typeface="+mn-lt"/>
                          <a:cs typeface="Arial" panose="020B0604020202020204" pitchFamily="34" charset="0"/>
                        </a:rPr>
                        <a:t>HUMEDAD DEL SUELO-</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0" i="1" u="none" strike="noStrike" cap="none" normalizeH="0" baseline="0" dirty="0" smtClean="0">
                          <a:ln>
                            <a:noFill/>
                          </a:ln>
                          <a:solidFill>
                            <a:schemeClr val="tx1"/>
                          </a:solidFill>
                          <a:effectLst/>
                          <a:latin typeface="+mn-lt"/>
                          <a:cs typeface="Arial" panose="020B0604020202020204" pitchFamily="34" charset="0"/>
                        </a:rPr>
                        <a:t>Capa superficial con ADT = 25mm</a:t>
                      </a:r>
                      <a:endParaRPr kumimoji="0" lang="es-ES" altLang="es-ES" sz="1700" b="0" i="1" u="none" strike="noStrike" cap="none" normalizeH="0" baseline="0" dirty="0" smtClean="0">
                        <a:ln>
                          <a:noFill/>
                        </a:ln>
                        <a:solidFill>
                          <a:schemeClr val="tx1"/>
                        </a:solidFill>
                        <a:effectLst/>
                        <a:latin typeface="+mn-lt"/>
                        <a:cs typeface="Arial" panose="020B0604020202020204" pitchFamily="34" charset="0"/>
                      </a:endParaRPr>
                    </a:p>
                  </a:txBody>
                  <a:tcPr marT="45684" marB="4568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0" i="1" u="none" strike="noStrike" cap="none" normalizeH="0" baseline="0" dirty="0" smtClean="0">
                          <a:ln>
                            <a:noFill/>
                          </a:ln>
                          <a:solidFill>
                            <a:schemeClr val="tx1"/>
                          </a:solidFill>
                          <a:effectLst/>
                          <a:latin typeface="+mn-lt"/>
                          <a:cs typeface="Arial" panose="020B0604020202020204" pitchFamily="34" charset="0"/>
                        </a:rPr>
                        <a:t>diaria</a:t>
                      </a:r>
                      <a:endParaRPr kumimoji="0" lang="es-ES" altLang="es-ES" sz="1700" b="0" i="1" u="none" strike="noStrike" cap="none" normalizeH="0" baseline="0" dirty="0" smtClean="0">
                        <a:ln>
                          <a:noFill/>
                        </a:ln>
                        <a:solidFill>
                          <a:schemeClr val="tx1"/>
                        </a:solidFill>
                        <a:effectLst/>
                        <a:latin typeface="+mn-lt"/>
                        <a:cs typeface="Arial" panose="020B0604020202020204" pitchFamily="34" charset="0"/>
                      </a:endParaRPr>
                    </a:p>
                  </a:txBody>
                  <a:tcPr marT="45684" marB="4568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0" i="1" u="none" strike="noStrike" cap="none" normalizeH="0" baseline="0" smtClean="0">
                          <a:ln>
                            <a:noFill/>
                          </a:ln>
                          <a:solidFill>
                            <a:schemeClr val="tx1"/>
                          </a:solidFill>
                          <a:effectLst/>
                          <a:latin typeface="+mn-lt"/>
                          <a:cs typeface="Arial" panose="020B0604020202020204" pitchFamily="34" charset="0"/>
                        </a:rPr>
                        <a:t>Valor medio en ese día.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1000" b="0" i="1" u="none" strike="noStrike" cap="none" normalizeH="0" baseline="0" smtClean="0">
                          <a:ln>
                            <a:noFill/>
                          </a:ln>
                          <a:solidFill>
                            <a:schemeClr val="tx1"/>
                          </a:solidFill>
                          <a:effectLst/>
                          <a:latin typeface="+mn-lt"/>
                          <a:cs typeface="Arial" panose="020B0604020202020204" pitchFamily="34" charset="0"/>
                        </a:rPr>
                        <a:t>Variable que depende del valor del día anterior</a:t>
                      </a:r>
                      <a:endParaRPr kumimoji="0" lang="es-ES" altLang="es-ES" sz="1700" b="0" i="1" u="none" strike="noStrike" cap="none" normalizeH="0" baseline="0" smtClean="0">
                        <a:ln>
                          <a:noFill/>
                        </a:ln>
                        <a:solidFill>
                          <a:schemeClr val="tx1"/>
                        </a:solidFill>
                        <a:effectLst/>
                        <a:latin typeface="+mn-lt"/>
                        <a:cs typeface="Arial" panose="020B0604020202020204" pitchFamily="34" charset="0"/>
                      </a:endParaRPr>
                    </a:p>
                  </a:txBody>
                  <a:tcPr marT="45684" marB="4568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53359">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 sz="1000" b="0" i="1" u="none" strike="noStrike" cap="none" normalizeH="0" baseline="0" dirty="0" smtClean="0">
                          <a:ln>
                            <a:noFill/>
                          </a:ln>
                          <a:solidFill>
                            <a:schemeClr val="tx1"/>
                          </a:solidFill>
                          <a:effectLst/>
                          <a:latin typeface="+mn-lt"/>
                          <a:cs typeface="Arial" panose="020B0604020202020204" pitchFamily="34" charset="0"/>
                        </a:rPr>
                        <a:t>PORCENTAJE DE LA HUMEDAD DEL SUELO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0" i="1" u="none" strike="noStrike" cap="none" normalizeH="0" baseline="0" dirty="0" smtClean="0">
                          <a:ln>
                            <a:noFill/>
                          </a:ln>
                          <a:solidFill>
                            <a:schemeClr val="tx1"/>
                          </a:solidFill>
                          <a:effectLst/>
                          <a:latin typeface="+mn-lt"/>
                          <a:cs typeface="Arial" panose="020B0604020202020204" pitchFamily="34" charset="0"/>
                        </a:rPr>
                        <a:t>Capa Total con ADT máxima</a:t>
                      </a:r>
                      <a:endParaRPr kumimoji="0" lang="es-ES" altLang="es-ES" sz="1700" b="0" i="1" u="none" strike="noStrike" cap="none" normalizeH="0" baseline="0" dirty="0" smtClean="0">
                        <a:ln>
                          <a:noFill/>
                        </a:ln>
                        <a:solidFill>
                          <a:schemeClr val="tx1"/>
                        </a:solidFill>
                        <a:effectLst/>
                        <a:latin typeface="+mn-lt"/>
                        <a:cs typeface="Arial" panose="020B0604020202020204" pitchFamily="34" charset="0"/>
                      </a:endParaRPr>
                    </a:p>
                  </a:txBody>
                  <a:tcPr marT="45684" marB="4568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0" i="1" u="none" strike="noStrike" cap="none" normalizeH="0" baseline="0" dirty="0" smtClean="0">
                          <a:ln>
                            <a:noFill/>
                          </a:ln>
                          <a:solidFill>
                            <a:schemeClr val="tx1"/>
                          </a:solidFill>
                          <a:effectLst/>
                          <a:latin typeface="+mn-lt"/>
                          <a:cs typeface="Arial" panose="020B0604020202020204" pitchFamily="34" charset="0"/>
                        </a:rPr>
                        <a:t>diaria</a:t>
                      </a:r>
                      <a:endParaRPr kumimoji="0" lang="es-ES" altLang="es-ES" sz="1700" b="0" i="1" u="none" strike="noStrike" cap="none" normalizeH="0" baseline="0" dirty="0" smtClean="0">
                        <a:ln>
                          <a:noFill/>
                        </a:ln>
                        <a:solidFill>
                          <a:schemeClr val="tx1"/>
                        </a:solidFill>
                        <a:effectLst/>
                        <a:latin typeface="+mn-lt"/>
                        <a:cs typeface="Arial" panose="020B0604020202020204" pitchFamily="34" charset="0"/>
                      </a:endParaRPr>
                    </a:p>
                  </a:txBody>
                  <a:tcPr marT="45684" marB="4568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0" i="1" u="none" strike="noStrike" cap="none" normalizeH="0" baseline="0" smtClean="0">
                          <a:ln>
                            <a:noFill/>
                          </a:ln>
                          <a:solidFill>
                            <a:schemeClr val="tx1"/>
                          </a:solidFill>
                          <a:effectLst/>
                          <a:latin typeface="+mn-lt"/>
                          <a:cs typeface="Arial" panose="020B0604020202020204" pitchFamily="34" charset="0"/>
                        </a:rPr>
                        <a:t>Valor medio en ese día</a:t>
                      </a:r>
                      <a:endParaRPr kumimoji="0" lang="es-ES" altLang="es-ES" sz="1700" b="0" i="1" u="none" strike="noStrike" cap="none" normalizeH="0" baseline="0" smtClean="0">
                        <a:ln>
                          <a:noFill/>
                        </a:ln>
                        <a:solidFill>
                          <a:schemeClr val="tx1"/>
                        </a:solidFill>
                        <a:effectLst/>
                        <a:latin typeface="+mn-lt"/>
                        <a:cs typeface="Arial" panose="020B0604020202020204" pitchFamily="34" charset="0"/>
                      </a:endParaRPr>
                    </a:p>
                  </a:txBody>
                  <a:tcPr marT="45684" marB="4568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53359">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 sz="1000" b="0" i="1" u="none" strike="noStrike" cap="none" normalizeH="0" baseline="0" dirty="0" smtClean="0">
                          <a:ln>
                            <a:noFill/>
                          </a:ln>
                          <a:solidFill>
                            <a:schemeClr val="tx1"/>
                          </a:solidFill>
                          <a:effectLst/>
                          <a:latin typeface="+mn-lt"/>
                          <a:cs typeface="Arial" panose="020B0604020202020204" pitchFamily="34" charset="0"/>
                        </a:rPr>
                        <a:t>PORCENTAJE DE LA HUMEDAD DEL SUELO</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0" i="1" u="none" strike="noStrike" cap="none" normalizeH="0" baseline="0" dirty="0" smtClean="0">
                          <a:ln>
                            <a:noFill/>
                          </a:ln>
                          <a:solidFill>
                            <a:schemeClr val="tx1"/>
                          </a:solidFill>
                          <a:effectLst/>
                          <a:latin typeface="+mn-lt"/>
                          <a:cs typeface="Arial" panose="020B0604020202020204" pitchFamily="34" charset="0"/>
                        </a:rPr>
                        <a:t>Capa superficial con ADT=25 mm</a:t>
                      </a:r>
                      <a:endParaRPr kumimoji="0" lang="es-ES" altLang="es-ES" sz="1700" b="0" i="1" u="none" strike="noStrike" cap="none" normalizeH="0" baseline="0" dirty="0" smtClean="0">
                        <a:ln>
                          <a:noFill/>
                        </a:ln>
                        <a:solidFill>
                          <a:schemeClr val="tx1"/>
                        </a:solidFill>
                        <a:effectLst/>
                        <a:latin typeface="+mn-lt"/>
                        <a:cs typeface="Arial" panose="020B0604020202020204" pitchFamily="34" charset="0"/>
                      </a:endParaRPr>
                    </a:p>
                  </a:txBody>
                  <a:tcPr marT="45684" marB="4568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0" i="1" u="none" strike="noStrike" cap="none" normalizeH="0" baseline="0" dirty="0" smtClean="0">
                          <a:ln>
                            <a:noFill/>
                          </a:ln>
                          <a:solidFill>
                            <a:schemeClr val="tx1"/>
                          </a:solidFill>
                          <a:effectLst/>
                          <a:latin typeface="+mn-lt"/>
                          <a:cs typeface="Arial" panose="020B0604020202020204" pitchFamily="34" charset="0"/>
                        </a:rPr>
                        <a:t>diaria</a:t>
                      </a:r>
                      <a:endParaRPr kumimoji="0" lang="es-ES" altLang="es-ES" sz="1700" b="0" i="1" u="none" strike="noStrike" cap="none" normalizeH="0" baseline="0" dirty="0" smtClean="0">
                        <a:ln>
                          <a:noFill/>
                        </a:ln>
                        <a:solidFill>
                          <a:schemeClr val="tx1"/>
                        </a:solidFill>
                        <a:effectLst/>
                        <a:latin typeface="+mn-lt"/>
                        <a:cs typeface="Arial" panose="020B0604020202020204" pitchFamily="34" charset="0"/>
                      </a:endParaRPr>
                    </a:p>
                  </a:txBody>
                  <a:tcPr marT="45684" marB="4568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0" i="1" u="none" strike="noStrike" cap="none" normalizeH="0" baseline="0" dirty="0" smtClean="0">
                          <a:ln>
                            <a:noFill/>
                          </a:ln>
                          <a:solidFill>
                            <a:schemeClr val="tx1"/>
                          </a:solidFill>
                          <a:effectLst/>
                          <a:latin typeface="+mn-lt"/>
                          <a:cs typeface="Arial" panose="020B0604020202020204" pitchFamily="34" charset="0"/>
                        </a:rPr>
                        <a:t>Valor medio en ese día</a:t>
                      </a:r>
                      <a:endParaRPr kumimoji="0" lang="es-ES" altLang="es-ES" sz="1700" b="0" i="1" u="none" strike="noStrike" cap="none" normalizeH="0" baseline="0" dirty="0" smtClean="0">
                        <a:ln>
                          <a:noFill/>
                        </a:ln>
                        <a:solidFill>
                          <a:schemeClr val="tx1"/>
                        </a:solidFill>
                        <a:effectLst/>
                        <a:latin typeface="+mn-lt"/>
                        <a:cs typeface="Arial" panose="020B0604020202020204" pitchFamily="34" charset="0"/>
                      </a:endParaRPr>
                    </a:p>
                  </a:txBody>
                  <a:tcPr marT="45684" marB="4568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9" name="Group 82"/>
          <p:cNvGraphicFramePr>
            <a:graphicFrameLocks noGrp="1"/>
          </p:cNvGraphicFramePr>
          <p:nvPr>
            <p:extLst>
              <p:ext uri="{D42A27DB-BD31-4B8C-83A1-F6EECF244321}">
                <p14:modId xmlns:p14="http://schemas.microsoft.com/office/powerpoint/2010/main" val="3124095315"/>
              </p:ext>
            </p:extLst>
          </p:nvPr>
        </p:nvGraphicFramePr>
        <p:xfrm>
          <a:off x="1630364" y="3749676"/>
          <a:ext cx="4430713" cy="2244725"/>
        </p:xfrm>
        <a:graphic>
          <a:graphicData uri="http://schemas.openxmlformats.org/drawingml/2006/table">
            <a:tbl>
              <a:tblPr/>
              <a:tblGrid>
                <a:gridCol w="1909763"/>
                <a:gridCol w="879475"/>
                <a:gridCol w="1641475"/>
              </a:tblGrid>
              <a:tr h="287757">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dirty="0" smtClean="0">
                          <a:ln>
                            <a:noFill/>
                          </a:ln>
                          <a:solidFill>
                            <a:schemeClr val="tx1"/>
                          </a:solidFill>
                          <a:effectLst/>
                          <a:latin typeface="+mn-lt"/>
                          <a:cs typeface="Arial" panose="020B0604020202020204" pitchFamily="34" charset="0"/>
                        </a:rPr>
                        <a:t>VARIABLE</a:t>
                      </a:r>
                      <a:endParaRPr kumimoji="0" lang="es-ES" altLang="es-ES" sz="1700" b="1" i="0" u="none" strike="noStrike" cap="none" normalizeH="0" baseline="0" dirty="0" smtClean="0">
                        <a:ln>
                          <a:noFill/>
                        </a:ln>
                        <a:solidFill>
                          <a:schemeClr val="tx1"/>
                        </a:solidFill>
                        <a:effectLst/>
                        <a:latin typeface="+mn-lt"/>
                        <a:cs typeface="Arial" panose="020B0604020202020204" pitchFamily="34" charset="0"/>
                      </a:endParaRPr>
                    </a:p>
                  </a:txBody>
                  <a:tcPr marT="45747" marB="45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smtClean="0">
                          <a:ln>
                            <a:noFill/>
                          </a:ln>
                          <a:solidFill>
                            <a:schemeClr val="tx1"/>
                          </a:solidFill>
                          <a:effectLst/>
                          <a:latin typeface="+mn-lt"/>
                          <a:cs typeface="Arial" panose="020B0604020202020204" pitchFamily="34" charset="0"/>
                        </a:rPr>
                        <a:t>Elaboración</a:t>
                      </a:r>
                      <a:endParaRPr kumimoji="0" lang="es-ES" altLang="es-ES" sz="1700" b="1" i="0" u="none" strike="noStrike" cap="none" normalizeH="0" baseline="0" smtClean="0">
                        <a:ln>
                          <a:noFill/>
                        </a:ln>
                        <a:solidFill>
                          <a:schemeClr val="tx1"/>
                        </a:solidFill>
                        <a:effectLst/>
                        <a:latin typeface="+mn-lt"/>
                        <a:cs typeface="Arial" panose="020B0604020202020204" pitchFamily="34" charset="0"/>
                      </a:endParaRPr>
                    </a:p>
                  </a:txBody>
                  <a:tcPr marT="45747" marB="45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smtClean="0">
                          <a:ln>
                            <a:noFill/>
                          </a:ln>
                          <a:solidFill>
                            <a:schemeClr val="tx1"/>
                          </a:solidFill>
                          <a:effectLst/>
                          <a:latin typeface="+mn-lt"/>
                          <a:cs typeface="Arial" panose="020B0604020202020204" pitchFamily="34" charset="0"/>
                        </a:rPr>
                        <a:t>Periodo acumulado</a:t>
                      </a:r>
                      <a:endParaRPr kumimoji="0" lang="es-ES" altLang="es-ES" sz="1700" b="1" i="0" u="none" strike="noStrike" cap="none" normalizeH="0" baseline="0" smtClean="0">
                        <a:ln>
                          <a:noFill/>
                        </a:ln>
                        <a:solidFill>
                          <a:schemeClr val="tx1"/>
                        </a:solidFill>
                        <a:effectLst/>
                        <a:latin typeface="+mn-lt"/>
                        <a:cs typeface="Arial" panose="020B0604020202020204" pitchFamily="34" charset="0"/>
                      </a:endParaRPr>
                    </a:p>
                  </a:txBody>
                  <a:tcPr marT="45747" marB="45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r>
              <a:tr h="244621">
                <a:tc rowSpan="5">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dirty="0" smtClean="0">
                          <a:ln>
                            <a:noFill/>
                          </a:ln>
                          <a:solidFill>
                            <a:schemeClr val="tx1"/>
                          </a:solidFill>
                          <a:effectLst/>
                          <a:latin typeface="+mn-lt"/>
                          <a:cs typeface="Arial" panose="020B0604020202020204" pitchFamily="34" charset="0"/>
                        </a:rPr>
                        <a:t>EVAPOTRANSPIRA-CIÓN DE REFERENCIA</a:t>
                      </a:r>
                      <a:endParaRPr kumimoji="0" lang="es-ES" altLang="es-ES" sz="1700" b="1" i="0" u="none" strike="noStrike" cap="none" normalizeH="0" baseline="0" dirty="0" smtClean="0">
                        <a:ln>
                          <a:noFill/>
                        </a:ln>
                        <a:solidFill>
                          <a:schemeClr val="tx1"/>
                        </a:solidFill>
                        <a:effectLst/>
                        <a:latin typeface="+mn-lt"/>
                        <a:cs typeface="Arial" panose="020B0604020202020204" pitchFamily="34" charset="0"/>
                      </a:endParaRPr>
                    </a:p>
                  </a:txBody>
                  <a:tcPr marT="45747" marB="45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smtClean="0">
                          <a:ln>
                            <a:noFill/>
                          </a:ln>
                          <a:solidFill>
                            <a:schemeClr val="tx1"/>
                          </a:solidFill>
                          <a:effectLst/>
                          <a:latin typeface="+mn-lt"/>
                          <a:cs typeface="Arial" panose="020B0604020202020204" pitchFamily="34" charset="0"/>
                        </a:rPr>
                        <a:t>diaria</a:t>
                      </a:r>
                      <a:endParaRPr kumimoji="0" lang="es-ES" altLang="es-ES" sz="1700" b="1" i="0" u="none" strike="noStrike" cap="none" normalizeH="0" baseline="0" smtClean="0">
                        <a:ln>
                          <a:noFill/>
                        </a:ln>
                        <a:solidFill>
                          <a:schemeClr val="tx1"/>
                        </a:solidFill>
                        <a:effectLst/>
                        <a:latin typeface="+mn-lt"/>
                        <a:cs typeface="Arial" panose="020B0604020202020204" pitchFamily="34" charset="0"/>
                      </a:endParaRPr>
                    </a:p>
                  </a:txBody>
                  <a:tcPr marT="45747" marB="45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smtClean="0">
                          <a:ln>
                            <a:noFill/>
                          </a:ln>
                          <a:solidFill>
                            <a:schemeClr val="tx1"/>
                          </a:solidFill>
                          <a:effectLst/>
                          <a:latin typeface="+mn-lt"/>
                          <a:cs typeface="Arial" panose="020B0604020202020204" pitchFamily="34" charset="0"/>
                        </a:rPr>
                        <a:t>1 día</a:t>
                      </a:r>
                      <a:endParaRPr kumimoji="0" lang="es-ES" altLang="es-ES" sz="1700" b="1" i="0" u="none" strike="noStrike" cap="none" normalizeH="0" baseline="0" smtClean="0">
                        <a:ln>
                          <a:noFill/>
                        </a:ln>
                        <a:solidFill>
                          <a:schemeClr val="tx1"/>
                        </a:solidFill>
                        <a:effectLst/>
                        <a:latin typeface="+mn-lt"/>
                        <a:cs typeface="Arial" panose="020B0604020202020204" pitchFamily="34" charset="0"/>
                      </a:endParaRPr>
                    </a:p>
                  </a:txBody>
                  <a:tcPr marT="45747" marB="45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621">
                <a:tc vMerge="1">
                  <a:txBody>
                    <a:bodyPr/>
                    <a:lstStyle/>
                    <a:p>
                      <a:endParaRPr lang="es-ES"/>
                    </a:p>
                  </a:txBody>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dirty="0" smtClean="0">
                          <a:ln>
                            <a:noFill/>
                          </a:ln>
                          <a:solidFill>
                            <a:schemeClr val="tx1"/>
                          </a:solidFill>
                          <a:effectLst/>
                          <a:latin typeface="+mn-lt"/>
                          <a:cs typeface="Arial" panose="020B0604020202020204" pitchFamily="34" charset="0"/>
                        </a:rPr>
                        <a:t>semanal</a:t>
                      </a:r>
                      <a:endParaRPr kumimoji="0" lang="es-ES" altLang="es-ES" sz="1700" b="1" i="0" u="none" strike="noStrike" cap="none" normalizeH="0" baseline="0" dirty="0" smtClean="0">
                        <a:ln>
                          <a:noFill/>
                        </a:ln>
                        <a:solidFill>
                          <a:schemeClr val="tx1"/>
                        </a:solidFill>
                        <a:effectLst/>
                        <a:latin typeface="+mn-lt"/>
                        <a:cs typeface="Arial" panose="020B0604020202020204" pitchFamily="34" charset="0"/>
                      </a:endParaRPr>
                    </a:p>
                  </a:txBody>
                  <a:tcPr marT="45747" marB="45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smtClean="0">
                          <a:ln>
                            <a:noFill/>
                          </a:ln>
                          <a:solidFill>
                            <a:schemeClr val="tx1"/>
                          </a:solidFill>
                          <a:effectLst/>
                          <a:latin typeface="+mn-lt"/>
                          <a:cs typeface="Arial" panose="020B0604020202020204" pitchFamily="34" charset="0"/>
                        </a:rPr>
                        <a:t>Ultima semana</a:t>
                      </a:r>
                      <a:endParaRPr kumimoji="0" lang="es-ES" altLang="es-ES" sz="1700" b="1" i="0" u="none" strike="noStrike" cap="none" normalizeH="0" baseline="0" smtClean="0">
                        <a:ln>
                          <a:noFill/>
                        </a:ln>
                        <a:solidFill>
                          <a:schemeClr val="tx1"/>
                        </a:solidFill>
                        <a:effectLst/>
                        <a:latin typeface="+mn-lt"/>
                        <a:cs typeface="Arial" panose="020B0604020202020204" pitchFamily="34" charset="0"/>
                      </a:endParaRPr>
                    </a:p>
                  </a:txBody>
                  <a:tcPr marT="45747" marB="45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621">
                <a:tc vMerge="1">
                  <a:txBody>
                    <a:bodyPr/>
                    <a:lstStyle/>
                    <a:p>
                      <a:endParaRPr lang="es-ES"/>
                    </a:p>
                  </a:txBody>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dirty="0" smtClean="0">
                          <a:ln>
                            <a:noFill/>
                          </a:ln>
                          <a:solidFill>
                            <a:schemeClr val="tx1"/>
                          </a:solidFill>
                          <a:effectLst/>
                          <a:latin typeface="+mn-lt"/>
                          <a:cs typeface="Arial" panose="020B0604020202020204" pitchFamily="34" charset="0"/>
                        </a:rPr>
                        <a:t>decenal</a:t>
                      </a:r>
                      <a:endParaRPr kumimoji="0" lang="es-ES" altLang="es-ES" sz="1700" b="1" i="0" u="none" strike="noStrike" cap="none" normalizeH="0" baseline="0" dirty="0" smtClean="0">
                        <a:ln>
                          <a:noFill/>
                        </a:ln>
                        <a:solidFill>
                          <a:schemeClr val="tx1"/>
                        </a:solidFill>
                        <a:effectLst/>
                        <a:latin typeface="+mn-lt"/>
                        <a:cs typeface="Arial" panose="020B0604020202020204" pitchFamily="34" charset="0"/>
                      </a:endParaRPr>
                    </a:p>
                  </a:txBody>
                  <a:tcPr marT="45747" marB="45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dirty="0" smtClean="0">
                          <a:ln>
                            <a:noFill/>
                          </a:ln>
                          <a:solidFill>
                            <a:schemeClr val="tx1"/>
                          </a:solidFill>
                          <a:effectLst/>
                          <a:latin typeface="+mn-lt"/>
                          <a:cs typeface="Arial" panose="020B0604020202020204" pitchFamily="34" charset="0"/>
                        </a:rPr>
                        <a:t>10 días</a:t>
                      </a:r>
                      <a:endParaRPr kumimoji="0" lang="es-ES" altLang="es-ES" sz="1700" b="1" i="0" u="none" strike="noStrike" cap="none" normalizeH="0" baseline="0" dirty="0" smtClean="0">
                        <a:ln>
                          <a:noFill/>
                        </a:ln>
                        <a:solidFill>
                          <a:schemeClr val="tx1"/>
                        </a:solidFill>
                        <a:effectLst/>
                        <a:latin typeface="+mn-lt"/>
                        <a:cs typeface="Arial" panose="020B0604020202020204" pitchFamily="34" charset="0"/>
                      </a:endParaRPr>
                    </a:p>
                  </a:txBody>
                  <a:tcPr marT="45747" marB="45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621">
                <a:tc vMerge="1">
                  <a:txBody>
                    <a:bodyPr/>
                    <a:lstStyle/>
                    <a:p>
                      <a:endParaRPr lang="es-ES"/>
                    </a:p>
                  </a:txBody>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smtClean="0">
                          <a:ln>
                            <a:noFill/>
                          </a:ln>
                          <a:solidFill>
                            <a:schemeClr val="tx1"/>
                          </a:solidFill>
                          <a:effectLst/>
                          <a:latin typeface="+mn-lt"/>
                          <a:cs typeface="Arial" panose="020B0604020202020204" pitchFamily="34" charset="0"/>
                        </a:rPr>
                        <a:t>mensual</a:t>
                      </a:r>
                      <a:endParaRPr kumimoji="0" lang="es-ES" altLang="es-ES" sz="1700" b="1" i="0" u="none" strike="noStrike" cap="none" normalizeH="0" baseline="0" smtClean="0">
                        <a:ln>
                          <a:noFill/>
                        </a:ln>
                        <a:solidFill>
                          <a:schemeClr val="tx1"/>
                        </a:solidFill>
                        <a:effectLst/>
                        <a:latin typeface="+mn-lt"/>
                        <a:cs typeface="Arial" panose="020B0604020202020204" pitchFamily="34" charset="0"/>
                      </a:endParaRPr>
                    </a:p>
                  </a:txBody>
                  <a:tcPr marT="45747" marB="45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dirty="0" smtClean="0">
                          <a:ln>
                            <a:noFill/>
                          </a:ln>
                          <a:solidFill>
                            <a:schemeClr val="tx1"/>
                          </a:solidFill>
                          <a:effectLst/>
                          <a:latin typeface="+mn-lt"/>
                          <a:cs typeface="Arial" panose="020B0604020202020204" pitchFamily="34" charset="0"/>
                        </a:rPr>
                        <a:t>1 mes</a:t>
                      </a:r>
                      <a:endParaRPr kumimoji="0" lang="es-ES" altLang="es-ES" sz="1700" b="1" i="0" u="none" strike="noStrike" cap="none" normalizeH="0" baseline="0" dirty="0" smtClean="0">
                        <a:ln>
                          <a:noFill/>
                        </a:ln>
                        <a:solidFill>
                          <a:schemeClr val="tx1"/>
                        </a:solidFill>
                        <a:effectLst/>
                        <a:latin typeface="+mn-lt"/>
                        <a:cs typeface="Arial" panose="020B0604020202020204" pitchFamily="34" charset="0"/>
                      </a:endParaRPr>
                    </a:p>
                  </a:txBody>
                  <a:tcPr marT="45747" marB="45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621">
                <a:tc vMerge="1">
                  <a:txBody>
                    <a:bodyPr/>
                    <a:lstStyle/>
                    <a:p>
                      <a:endParaRPr lang="es-ES"/>
                    </a:p>
                  </a:txBody>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smtClean="0">
                          <a:ln>
                            <a:noFill/>
                          </a:ln>
                          <a:solidFill>
                            <a:schemeClr val="tx1"/>
                          </a:solidFill>
                          <a:effectLst/>
                          <a:latin typeface="+mn-lt"/>
                          <a:cs typeface="Arial" panose="020B0604020202020204" pitchFamily="34" charset="0"/>
                        </a:rPr>
                        <a:t>diaria</a:t>
                      </a:r>
                      <a:endParaRPr kumimoji="0" lang="es-ES" altLang="es-ES" sz="1700" b="1" i="0" u="none" strike="noStrike" cap="none" normalizeH="0" baseline="0" smtClean="0">
                        <a:ln>
                          <a:noFill/>
                        </a:ln>
                        <a:solidFill>
                          <a:schemeClr val="tx1"/>
                        </a:solidFill>
                        <a:effectLst/>
                        <a:latin typeface="+mn-lt"/>
                        <a:cs typeface="Arial" panose="020B0604020202020204" pitchFamily="34" charset="0"/>
                      </a:endParaRPr>
                    </a:p>
                  </a:txBody>
                  <a:tcPr marT="45747" marB="45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dirty="0" smtClean="0">
                          <a:ln>
                            <a:noFill/>
                          </a:ln>
                          <a:solidFill>
                            <a:schemeClr val="tx1"/>
                          </a:solidFill>
                          <a:effectLst/>
                          <a:latin typeface="+mn-lt"/>
                          <a:cs typeface="Arial" panose="020B0604020202020204" pitchFamily="34" charset="0"/>
                        </a:rPr>
                        <a:t>Acumulado desde 1 sept.</a:t>
                      </a:r>
                      <a:endParaRPr kumimoji="0" lang="es-ES" altLang="es-ES" sz="1700" b="1" i="0" u="none" strike="noStrike" cap="none" normalizeH="0" baseline="0" dirty="0" smtClean="0">
                        <a:ln>
                          <a:noFill/>
                        </a:ln>
                        <a:solidFill>
                          <a:schemeClr val="tx1"/>
                        </a:solidFill>
                        <a:effectLst/>
                        <a:latin typeface="+mn-lt"/>
                        <a:cs typeface="Arial" panose="020B0604020202020204" pitchFamily="34" charset="0"/>
                      </a:endParaRPr>
                    </a:p>
                  </a:txBody>
                  <a:tcPr marT="45747" marB="45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621">
                <a:tc rowSpan="3">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dirty="0" smtClean="0">
                          <a:ln>
                            <a:noFill/>
                          </a:ln>
                          <a:solidFill>
                            <a:schemeClr val="tx1"/>
                          </a:solidFill>
                          <a:effectLst/>
                          <a:latin typeface="+mn-lt"/>
                          <a:cs typeface="Arial" panose="020B0604020202020204" pitchFamily="34" charset="0"/>
                        </a:rPr>
                        <a:t>EVAPOTRANSPIRA-CIÓN REAL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dirty="0" smtClean="0">
                          <a:ln>
                            <a:noFill/>
                          </a:ln>
                          <a:solidFill>
                            <a:schemeClr val="tx1"/>
                          </a:solidFill>
                          <a:effectLst/>
                          <a:latin typeface="+mn-lt"/>
                          <a:cs typeface="Arial" panose="020B0604020202020204" pitchFamily="34" charset="0"/>
                        </a:rPr>
                        <a:t>(según hipótesis inicio)</a:t>
                      </a:r>
                      <a:endParaRPr kumimoji="0" lang="es-ES" altLang="es-ES" sz="1700" b="1" i="0" u="none" strike="noStrike" cap="none" normalizeH="0" baseline="0" dirty="0" smtClean="0">
                        <a:ln>
                          <a:noFill/>
                        </a:ln>
                        <a:solidFill>
                          <a:schemeClr val="tx1"/>
                        </a:solidFill>
                        <a:effectLst/>
                        <a:latin typeface="+mn-lt"/>
                        <a:cs typeface="Arial" panose="020B0604020202020204" pitchFamily="34" charset="0"/>
                      </a:endParaRPr>
                    </a:p>
                  </a:txBody>
                  <a:tcPr marT="45747" marB="45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smtClean="0">
                          <a:ln>
                            <a:noFill/>
                          </a:ln>
                          <a:solidFill>
                            <a:schemeClr val="tx1"/>
                          </a:solidFill>
                          <a:effectLst/>
                          <a:latin typeface="+mn-lt"/>
                          <a:cs typeface="Arial" panose="020B0604020202020204" pitchFamily="34" charset="0"/>
                        </a:rPr>
                        <a:t>diaria</a:t>
                      </a:r>
                      <a:endParaRPr kumimoji="0" lang="es-ES" altLang="es-ES" sz="1700" b="1" i="0" u="none" strike="noStrike" cap="none" normalizeH="0" baseline="0" smtClean="0">
                        <a:ln>
                          <a:noFill/>
                        </a:ln>
                        <a:solidFill>
                          <a:schemeClr val="tx1"/>
                        </a:solidFill>
                        <a:effectLst/>
                        <a:latin typeface="+mn-lt"/>
                        <a:cs typeface="Arial" panose="020B0604020202020204" pitchFamily="34" charset="0"/>
                      </a:endParaRPr>
                    </a:p>
                  </a:txBody>
                  <a:tcPr marT="45747" marB="45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dirty="0" smtClean="0">
                          <a:ln>
                            <a:noFill/>
                          </a:ln>
                          <a:solidFill>
                            <a:schemeClr val="tx1"/>
                          </a:solidFill>
                          <a:effectLst/>
                          <a:latin typeface="+mn-lt"/>
                          <a:cs typeface="Arial" panose="020B0604020202020204" pitchFamily="34" charset="0"/>
                        </a:rPr>
                        <a:t>1 día</a:t>
                      </a:r>
                      <a:endParaRPr kumimoji="0" lang="es-ES" altLang="es-ES" sz="1700" b="1" i="0" u="none" strike="noStrike" cap="none" normalizeH="0" baseline="0" dirty="0" smtClean="0">
                        <a:ln>
                          <a:noFill/>
                        </a:ln>
                        <a:solidFill>
                          <a:schemeClr val="tx1"/>
                        </a:solidFill>
                        <a:effectLst/>
                        <a:latin typeface="+mn-lt"/>
                        <a:cs typeface="Arial" panose="020B0604020202020204" pitchFamily="34" charset="0"/>
                      </a:endParaRPr>
                    </a:p>
                  </a:txBody>
                  <a:tcPr marT="45747" marB="45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621">
                <a:tc vMerge="1">
                  <a:txBody>
                    <a:bodyPr/>
                    <a:lstStyle/>
                    <a:p>
                      <a:endParaRPr lang="es-ES"/>
                    </a:p>
                  </a:txBody>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smtClean="0">
                          <a:ln>
                            <a:noFill/>
                          </a:ln>
                          <a:solidFill>
                            <a:schemeClr val="tx1"/>
                          </a:solidFill>
                          <a:effectLst/>
                          <a:latin typeface="+mn-lt"/>
                          <a:cs typeface="Arial" panose="020B0604020202020204" pitchFamily="34" charset="0"/>
                        </a:rPr>
                        <a:t>mensual</a:t>
                      </a:r>
                      <a:endParaRPr kumimoji="0" lang="es-ES" altLang="es-ES" sz="1700" b="1" i="0" u="none" strike="noStrike" cap="none" normalizeH="0" baseline="0" smtClean="0">
                        <a:ln>
                          <a:noFill/>
                        </a:ln>
                        <a:solidFill>
                          <a:schemeClr val="tx1"/>
                        </a:solidFill>
                        <a:effectLst/>
                        <a:latin typeface="+mn-lt"/>
                        <a:cs typeface="Arial" panose="020B0604020202020204" pitchFamily="34" charset="0"/>
                      </a:endParaRPr>
                    </a:p>
                  </a:txBody>
                  <a:tcPr marT="45747" marB="45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dirty="0" smtClean="0">
                          <a:ln>
                            <a:noFill/>
                          </a:ln>
                          <a:solidFill>
                            <a:schemeClr val="tx1"/>
                          </a:solidFill>
                          <a:effectLst/>
                          <a:latin typeface="+mn-lt"/>
                          <a:cs typeface="Arial" panose="020B0604020202020204" pitchFamily="34" charset="0"/>
                        </a:rPr>
                        <a:t>1 mes</a:t>
                      </a:r>
                      <a:endParaRPr kumimoji="0" lang="es-ES" altLang="es-ES" sz="1700" b="1" i="0" u="none" strike="noStrike" cap="none" normalizeH="0" baseline="0" dirty="0" smtClean="0">
                        <a:ln>
                          <a:noFill/>
                        </a:ln>
                        <a:solidFill>
                          <a:schemeClr val="tx1"/>
                        </a:solidFill>
                        <a:effectLst/>
                        <a:latin typeface="+mn-lt"/>
                        <a:cs typeface="Arial" panose="020B0604020202020204" pitchFamily="34" charset="0"/>
                      </a:endParaRPr>
                    </a:p>
                  </a:txBody>
                  <a:tcPr marT="45747" marB="45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621">
                <a:tc vMerge="1">
                  <a:txBody>
                    <a:bodyPr/>
                    <a:lstStyle/>
                    <a:p>
                      <a:endParaRPr lang="es-ES"/>
                    </a:p>
                  </a:txBody>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smtClean="0">
                          <a:ln>
                            <a:noFill/>
                          </a:ln>
                          <a:solidFill>
                            <a:schemeClr val="tx1"/>
                          </a:solidFill>
                          <a:effectLst/>
                          <a:latin typeface="+mn-lt"/>
                          <a:cs typeface="Arial" panose="020B0604020202020204" pitchFamily="34" charset="0"/>
                        </a:rPr>
                        <a:t>diaria</a:t>
                      </a:r>
                      <a:endParaRPr kumimoji="0" lang="es-ES" altLang="es-ES" sz="1700" b="1" i="0" u="none" strike="noStrike" cap="none" normalizeH="0" baseline="0" smtClean="0">
                        <a:ln>
                          <a:noFill/>
                        </a:ln>
                        <a:solidFill>
                          <a:schemeClr val="tx1"/>
                        </a:solidFill>
                        <a:effectLst/>
                        <a:latin typeface="+mn-lt"/>
                        <a:cs typeface="Arial" panose="020B0604020202020204" pitchFamily="34" charset="0"/>
                      </a:endParaRPr>
                    </a:p>
                  </a:txBody>
                  <a:tcPr marT="45747" marB="45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cs typeface="Arial" panose="020B0604020202020204" pitchFamily="34" charset="0"/>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cs typeface="Arial" panose="020B0604020202020204" pitchFamily="34" charset="0"/>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cs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cs typeface="Arial" panose="020B0604020202020204" pitchFamily="34" charset="0"/>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altLang="es-ES" sz="1000" b="1" i="0" u="none" strike="noStrike" cap="none" normalizeH="0" baseline="0" dirty="0" smtClean="0">
                          <a:ln>
                            <a:noFill/>
                          </a:ln>
                          <a:solidFill>
                            <a:schemeClr val="tx1"/>
                          </a:solidFill>
                          <a:effectLst/>
                          <a:latin typeface="+mn-lt"/>
                          <a:cs typeface="Arial" panose="020B0604020202020204" pitchFamily="34" charset="0"/>
                        </a:rPr>
                        <a:t>Acumulado desde 1 sept.</a:t>
                      </a:r>
                      <a:endParaRPr kumimoji="0" lang="es-ES" altLang="es-ES" sz="1700" b="1" i="0" u="none" strike="noStrike" cap="none" normalizeH="0" baseline="0" dirty="0" smtClean="0">
                        <a:ln>
                          <a:noFill/>
                        </a:ln>
                        <a:solidFill>
                          <a:schemeClr val="tx1"/>
                        </a:solidFill>
                        <a:effectLst/>
                        <a:latin typeface="+mn-lt"/>
                        <a:cs typeface="Arial" panose="020B0604020202020204" pitchFamily="34" charset="0"/>
                      </a:endParaRPr>
                    </a:p>
                  </a:txBody>
                  <a:tcPr marT="45747" marB="457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0" name="Text Box 118"/>
          <p:cNvSpPr txBox="1">
            <a:spLocks noChangeArrowheads="1"/>
          </p:cNvSpPr>
          <p:nvPr/>
        </p:nvSpPr>
        <p:spPr bwMode="auto">
          <a:xfrm>
            <a:off x="6353176" y="4872039"/>
            <a:ext cx="3529621" cy="1107996"/>
          </a:xfrm>
          <a:prstGeom prst="rect">
            <a:avLst/>
          </a:prstGeom>
          <a:solidFill>
            <a:srgbClr val="CCFF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BD3632"/>
              </a:buClr>
              <a:buChar char="•"/>
              <a:defRPr sz="3200">
                <a:solidFill>
                  <a:srgbClr val="00338D"/>
                </a:solidFill>
                <a:latin typeface="Trebuchet MS" panose="020B0603020202020204" pitchFamily="34" charset="0"/>
              </a:defRPr>
            </a:lvl1pPr>
            <a:lvl2pPr marL="742950" indent="-285750">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eaLnBrk="1" hangingPunct="1">
              <a:spcBef>
                <a:spcPct val="0"/>
              </a:spcBef>
              <a:buClrTx/>
              <a:buFontTx/>
              <a:buNone/>
            </a:pPr>
            <a:r>
              <a:rPr lang="es-ES_tradnl" altLang="es-ES" sz="1800" dirty="0">
                <a:solidFill>
                  <a:schemeClr val="tx1"/>
                </a:solidFill>
                <a:latin typeface="+mn-lt"/>
              </a:rPr>
              <a:t>Web AEMET:</a:t>
            </a:r>
          </a:p>
          <a:p>
            <a:pPr eaLnBrk="1" hangingPunct="1">
              <a:spcBef>
                <a:spcPct val="0"/>
              </a:spcBef>
              <a:buClrTx/>
              <a:buFontTx/>
              <a:buNone/>
            </a:pPr>
            <a:r>
              <a:rPr lang="es-ES_tradnl" altLang="es-ES" sz="1600" dirty="0">
                <a:solidFill>
                  <a:schemeClr val="tx1"/>
                </a:solidFill>
                <a:latin typeface="+mn-lt"/>
              </a:rPr>
              <a:t>Precipitación  y </a:t>
            </a:r>
            <a:r>
              <a:rPr lang="es-ES_tradnl" altLang="es-ES" sz="1600" dirty="0" err="1">
                <a:solidFill>
                  <a:schemeClr val="tx1"/>
                </a:solidFill>
                <a:latin typeface="+mn-lt"/>
              </a:rPr>
              <a:t>Eto</a:t>
            </a:r>
            <a:r>
              <a:rPr lang="es-ES_tradnl" altLang="es-ES" sz="1600" dirty="0">
                <a:solidFill>
                  <a:schemeClr val="tx1"/>
                </a:solidFill>
                <a:latin typeface="+mn-lt"/>
              </a:rPr>
              <a:t>, acumulado semanal</a:t>
            </a:r>
          </a:p>
          <a:p>
            <a:pPr eaLnBrk="1" hangingPunct="1">
              <a:spcBef>
                <a:spcPct val="0"/>
              </a:spcBef>
              <a:buClrTx/>
              <a:buFontTx/>
              <a:buNone/>
            </a:pPr>
            <a:r>
              <a:rPr lang="es-ES_tradnl" altLang="es-ES" sz="1600" dirty="0">
                <a:solidFill>
                  <a:schemeClr val="tx1"/>
                </a:solidFill>
                <a:latin typeface="+mn-lt"/>
              </a:rPr>
              <a:t>%Humedad para ADT25mm y </a:t>
            </a:r>
            <a:r>
              <a:rPr lang="es-ES_tradnl" altLang="es-ES" sz="1600" dirty="0" err="1">
                <a:solidFill>
                  <a:schemeClr val="tx1"/>
                </a:solidFill>
                <a:latin typeface="+mn-lt"/>
              </a:rPr>
              <a:t>ADTmáx</a:t>
            </a:r>
            <a:endParaRPr lang="es-ES_tradnl" altLang="es-ES" sz="1600" dirty="0">
              <a:solidFill>
                <a:schemeClr val="tx1"/>
              </a:solidFill>
              <a:latin typeface="+mn-lt"/>
            </a:endParaRPr>
          </a:p>
          <a:p>
            <a:pPr eaLnBrk="1" hangingPunct="1">
              <a:spcBef>
                <a:spcPct val="0"/>
              </a:spcBef>
              <a:buClrTx/>
              <a:buFontTx/>
              <a:buNone/>
            </a:pPr>
            <a:r>
              <a:rPr lang="es-ES_tradnl" altLang="es-ES" sz="1600" dirty="0">
                <a:solidFill>
                  <a:schemeClr val="tx1"/>
                </a:solidFill>
                <a:latin typeface="+mn-lt"/>
              </a:rPr>
              <a:t>Boletín decenal del Balance Hídrico  </a:t>
            </a:r>
          </a:p>
        </p:txBody>
      </p:sp>
      <p:sp>
        <p:nvSpPr>
          <p:cNvPr id="11" name="Rectangle 119"/>
          <p:cNvSpPr>
            <a:spLocks noChangeArrowheads="1"/>
          </p:cNvSpPr>
          <p:nvPr/>
        </p:nvSpPr>
        <p:spPr bwMode="auto">
          <a:xfrm>
            <a:off x="2963861" y="6112256"/>
            <a:ext cx="62642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BD3632"/>
              </a:buClr>
              <a:buChar char="•"/>
              <a:defRPr sz="3200">
                <a:solidFill>
                  <a:srgbClr val="00338D"/>
                </a:solidFill>
                <a:latin typeface="Trebuchet MS" panose="020B0603020202020204" pitchFamily="34" charset="0"/>
              </a:defRPr>
            </a:lvl1pPr>
            <a:lvl2pPr marL="742950" indent="-285750">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a:spcBef>
                <a:spcPct val="0"/>
              </a:spcBef>
              <a:buClrTx/>
              <a:buNone/>
            </a:pPr>
            <a:r>
              <a:rPr lang="es-ES_tradnl" altLang="es-ES" sz="1400" dirty="0">
                <a:solidFill>
                  <a:schemeClr val="hlink"/>
                </a:solidFill>
                <a:latin typeface="Arial" panose="020B0604020202020204" pitchFamily="34" charset="0"/>
              </a:rPr>
              <a:t>http://www0.aemet.es/wwl/PRIMARIO.html</a:t>
            </a:r>
            <a:endParaRPr lang="es-ES" altLang="es-ES" sz="1400" dirty="0">
              <a:solidFill>
                <a:schemeClr val="hlink"/>
              </a:solidFill>
              <a:latin typeface="Arial" panose="020B0604020202020204" pitchFamily="34" charset="0"/>
            </a:endParaRPr>
          </a:p>
        </p:txBody>
      </p:sp>
      <p:pic>
        <p:nvPicPr>
          <p:cNvPr id="13" name="Picture 6" descr="LOGO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9850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2836303" y="636149"/>
            <a:ext cx="6274025" cy="523220"/>
          </a:xfrm>
          <a:prstGeom prst="rect">
            <a:avLst/>
          </a:prstGeom>
        </p:spPr>
        <p:txBody>
          <a:bodyPr wrap="none">
            <a:spAutoFit/>
          </a:bodyPr>
          <a:lstStyle/>
          <a:p>
            <a:pPr algn="ctr" eaLnBrk="1" hangingPunct="1">
              <a:defRPr/>
            </a:pPr>
            <a:r>
              <a:rPr lang="es-ES_tradnl" altLang="es-ES" sz="2800" b="1" dirty="0" smtClean="0">
                <a:solidFill>
                  <a:srgbClr val="0000FF"/>
                </a:solidFill>
              </a:rPr>
              <a:t>SPI Índice de Precipitación Estandarizado</a:t>
            </a:r>
            <a:endParaRPr lang="es-ES_tradnl" altLang="es-ES" sz="2800" b="1" dirty="0">
              <a:solidFill>
                <a:srgbClr val="0000FF"/>
              </a:solidFill>
            </a:endParaRPr>
          </a:p>
        </p:txBody>
      </p:sp>
      <p:pic>
        <p:nvPicPr>
          <p:cNvPr id="2" name="Imagen 1"/>
          <p:cNvPicPr>
            <a:picLocks noChangeAspect="1"/>
          </p:cNvPicPr>
          <p:nvPr/>
        </p:nvPicPr>
        <p:blipFill>
          <a:blip r:embed="rId2"/>
          <a:stretch>
            <a:fillRect/>
          </a:stretch>
        </p:blipFill>
        <p:spPr>
          <a:xfrm>
            <a:off x="2051041" y="1349439"/>
            <a:ext cx="8089918" cy="5295810"/>
          </a:xfrm>
          <a:prstGeom prst="rect">
            <a:avLst/>
          </a:prstGeom>
        </p:spPr>
      </p:pic>
      <p:pic>
        <p:nvPicPr>
          <p:cNvPr id="11" name="Picture 6" descr="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4727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2"/>
          <p:cNvSpPr txBox="1">
            <a:spLocks noChangeArrowheads="1"/>
          </p:cNvSpPr>
          <p:nvPr/>
        </p:nvSpPr>
        <p:spPr bwMode="auto">
          <a:xfrm>
            <a:off x="1712119" y="537369"/>
            <a:ext cx="8229600" cy="817563"/>
          </a:xfrm>
          <a:prstGeom prst="rect">
            <a:avLst/>
          </a:prstGeom>
          <a:noFill/>
          <a:ln>
            <a:noFill/>
          </a:ln>
          <a:extLst/>
        </p:spPr>
        <p:txBody>
          <a:bodyPr anchor="ctr"/>
          <a:lstStyle>
            <a:lvl1pPr algn="l" rtl="0" eaLnBrk="0" fontAlgn="base" hangingPunct="0">
              <a:spcBef>
                <a:spcPct val="0"/>
              </a:spcBef>
              <a:spcAft>
                <a:spcPct val="0"/>
              </a:spcAft>
              <a:defRPr sz="1200">
                <a:solidFill>
                  <a:srgbClr val="BD3632"/>
                </a:solidFill>
                <a:latin typeface="+mj-lt"/>
                <a:ea typeface="+mj-ea"/>
                <a:cs typeface="+mj-cs"/>
              </a:defRPr>
            </a:lvl1pPr>
            <a:lvl2pPr algn="l" rtl="0" eaLnBrk="0" fontAlgn="base" hangingPunct="0">
              <a:spcBef>
                <a:spcPct val="0"/>
              </a:spcBef>
              <a:spcAft>
                <a:spcPct val="0"/>
              </a:spcAft>
              <a:defRPr sz="1200">
                <a:solidFill>
                  <a:srgbClr val="BD3632"/>
                </a:solidFill>
                <a:latin typeface="Trebuchet MS" pitchFamily="34" charset="0"/>
              </a:defRPr>
            </a:lvl2pPr>
            <a:lvl3pPr algn="l" rtl="0" eaLnBrk="0" fontAlgn="base" hangingPunct="0">
              <a:spcBef>
                <a:spcPct val="0"/>
              </a:spcBef>
              <a:spcAft>
                <a:spcPct val="0"/>
              </a:spcAft>
              <a:defRPr sz="1200">
                <a:solidFill>
                  <a:srgbClr val="BD3632"/>
                </a:solidFill>
                <a:latin typeface="Trebuchet MS" pitchFamily="34" charset="0"/>
              </a:defRPr>
            </a:lvl3pPr>
            <a:lvl4pPr algn="l" rtl="0" eaLnBrk="0" fontAlgn="base" hangingPunct="0">
              <a:spcBef>
                <a:spcPct val="0"/>
              </a:spcBef>
              <a:spcAft>
                <a:spcPct val="0"/>
              </a:spcAft>
              <a:defRPr sz="1200">
                <a:solidFill>
                  <a:srgbClr val="BD3632"/>
                </a:solidFill>
                <a:latin typeface="Trebuchet MS" pitchFamily="34" charset="0"/>
              </a:defRPr>
            </a:lvl4pPr>
            <a:lvl5pPr algn="l" rtl="0" eaLnBrk="0" fontAlgn="base" hangingPunct="0">
              <a:spcBef>
                <a:spcPct val="0"/>
              </a:spcBef>
              <a:spcAft>
                <a:spcPct val="0"/>
              </a:spcAft>
              <a:defRPr sz="1200">
                <a:solidFill>
                  <a:srgbClr val="BD3632"/>
                </a:solidFill>
                <a:latin typeface="Trebuchet MS" pitchFamily="34" charset="0"/>
              </a:defRPr>
            </a:lvl5pPr>
            <a:lvl6pPr marL="457200" algn="l" rtl="0" fontAlgn="base">
              <a:spcBef>
                <a:spcPct val="0"/>
              </a:spcBef>
              <a:spcAft>
                <a:spcPct val="0"/>
              </a:spcAft>
              <a:defRPr sz="1200">
                <a:solidFill>
                  <a:srgbClr val="BD3632"/>
                </a:solidFill>
                <a:latin typeface="Trebuchet MS" pitchFamily="34" charset="0"/>
              </a:defRPr>
            </a:lvl6pPr>
            <a:lvl7pPr marL="914400" algn="l" rtl="0" fontAlgn="base">
              <a:spcBef>
                <a:spcPct val="0"/>
              </a:spcBef>
              <a:spcAft>
                <a:spcPct val="0"/>
              </a:spcAft>
              <a:defRPr sz="1200">
                <a:solidFill>
                  <a:srgbClr val="BD3632"/>
                </a:solidFill>
                <a:latin typeface="Trebuchet MS" pitchFamily="34" charset="0"/>
              </a:defRPr>
            </a:lvl7pPr>
            <a:lvl8pPr marL="1371600" algn="l" rtl="0" fontAlgn="base">
              <a:spcBef>
                <a:spcPct val="0"/>
              </a:spcBef>
              <a:spcAft>
                <a:spcPct val="0"/>
              </a:spcAft>
              <a:defRPr sz="1200">
                <a:solidFill>
                  <a:srgbClr val="BD3632"/>
                </a:solidFill>
                <a:latin typeface="Trebuchet MS" pitchFamily="34" charset="0"/>
              </a:defRPr>
            </a:lvl8pPr>
            <a:lvl9pPr marL="1828800" algn="l" rtl="0" fontAlgn="base">
              <a:spcBef>
                <a:spcPct val="0"/>
              </a:spcBef>
              <a:spcAft>
                <a:spcPct val="0"/>
              </a:spcAft>
              <a:defRPr sz="1200">
                <a:solidFill>
                  <a:srgbClr val="BD3632"/>
                </a:solidFill>
                <a:latin typeface="Trebuchet MS" pitchFamily="34" charset="0"/>
              </a:defRPr>
            </a:lvl9pPr>
          </a:lstStyle>
          <a:p>
            <a:pPr>
              <a:defRPr/>
            </a:pPr>
            <a:r>
              <a:rPr lang="es-ES" altLang="es-ES" sz="1800" dirty="0">
                <a:solidFill>
                  <a:srgbClr val="0070C0"/>
                </a:solidFill>
                <a:latin typeface="Arial" panose="020B0604020202020204" pitchFamily="34" charset="0"/>
                <a:ea typeface="+mn-ea"/>
                <a:cs typeface="+mn-cs"/>
              </a:rPr>
              <a:t>Ejemplos rejillas</a:t>
            </a:r>
            <a:r>
              <a:rPr lang="es-ES" altLang="es-ES" sz="2000" b="1" kern="0" dirty="0">
                <a:solidFill>
                  <a:srgbClr val="00338D"/>
                </a:solidFill>
              </a:rPr>
              <a:t>:</a:t>
            </a:r>
          </a:p>
          <a:p>
            <a:pPr>
              <a:defRPr/>
            </a:pPr>
            <a:endParaRPr lang="es-ES" altLang="es-ES" sz="2000" b="1" kern="0" dirty="0">
              <a:solidFill>
                <a:srgbClr val="00338D"/>
              </a:solidFill>
            </a:endParaRPr>
          </a:p>
        </p:txBody>
      </p:sp>
      <p:sp>
        <p:nvSpPr>
          <p:cNvPr id="8" name="Rectangle 13"/>
          <p:cNvSpPr txBox="1">
            <a:spLocks noChangeArrowheads="1"/>
          </p:cNvSpPr>
          <p:nvPr/>
        </p:nvSpPr>
        <p:spPr>
          <a:xfrm>
            <a:off x="1712913" y="1450976"/>
            <a:ext cx="8229600" cy="4862513"/>
          </a:xfrm>
          <a:prstGeom prst="rect">
            <a:avLst/>
          </a:prstGeom>
        </p:spPr>
        <p:txBody>
          <a:bodyPr/>
          <a:lstStyle>
            <a:lvl1pPr marL="342900" indent="-342900" algn="l" rtl="0" eaLnBrk="0" fontAlgn="base" hangingPunct="0">
              <a:spcBef>
                <a:spcPct val="20000"/>
              </a:spcBef>
              <a:spcAft>
                <a:spcPct val="0"/>
              </a:spcAft>
              <a:buClr>
                <a:srgbClr val="BD3632"/>
              </a:buClr>
              <a:buChar char="•"/>
              <a:defRPr sz="3200">
                <a:solidFill>
                  <a:srgbClr val="00338D"/>
                </a:solidFill>
                <a:latin typeface="+mn-lt"/>
                <a:ea typeface="+mn-ea"/>
                <a:cs typeface="+mn-cs"/>
              </a:defRPr>
            </a:lvl1pPr>
            <a:lvl2pPr marL="742950" indent="-285750" algn="l" rtl="0" eaLnBrk="0" fontAlgn="base" hangingPunct="0">
              <a:spcBef>
                <a:spcPct val="20000"/>
              </a:spcBef>
              <a:spcAft>
                <a:spcPct val="0"/>
              </a:spcAft>
              <a:buClr>
                <a:srgbClr val="BD3632"/>
              </a:buClr>
              <a:buChar char="•"/>
              <a:defRPr sz="2800">
                <a:solidFill>
                  <a:srgbClr val="00338D"/>
                </a:solidFill>
                <a:latin typeface="+mn-lt"/>
              </a:defRPr>
            </a:lvl2pPr>
            <a:lvl3pPr marL="1143000" indent="-228600" algn="l" rtl="0" eaLnBrk="0" fontAlgn="base" hangingPunct="0">
              <a:spcBef>
                <a:spcPct val="20000"/>
              </a:spcBef>
              <a:spcAft>
                <a:spcPct val="0"/>
              </a:spcAft>
              <a:buChar char="•"/>
              <a:defRPr sz="2400">
                <a:solidFill>
                  <a:srgbClr val="00338D"/>
                </a:solidFill>
                <a:latin typeface="+mn-lt"/>
              </a:defRPr>
            </a:lvl3pPr>
            <a:lvl4pPr marL="1600200" indent="-228600" algn="l" rtl="0" eaLnBrk="0" fontAlgn="base" hangingPunct="0">
              <a:spcBef>
                <a:spcPct val="20000"/>
              </a:spcBef>
              <a:spcAft>
                <a:spcPct val="0"/>
              </a:spcAft>
              <a:buChar char="–"/>
              <a:defRPr sz="2000">
                <a:solidFill>
                  <a:srgbClr val="00338D"/>
                </a:solidFill>
                <a:latin typeface="+mn-lt"/>
              </a:defRPr>
            </a:lvl4pPr>
            <a:lvl5pPr marL="2057400" indent="-228600" algn="l" rtl="0" eaLnBrk="0" fontAlgn="base" hangingPunct="0">
              <a:spcBef>
                <a:spcPct val="20000"/>
              </a:spcBef>
              <a:spcAft>
                <a:spcPct val="0"/>
              </a:spcAft>
              <a:buChar char="»"/>
              <a:defRPr sz="2000">
                <a:solidFill>
                  <a:srgbClr val="00338D"/>
                </a:solidFill>
                <a:latin typeface="+mn-lt"/>
              </a:defRPr>
            </a:lvl5pPr>
            <a:lvl6pPr marL="2514600" indent="-228600" algn="l" rtl="0" fontAlgn="base">
              <a:spcBef>
                <a:spcPct val="20000"/>
              </a:spcBef>
              <a:spcAft>
                <a:spcPct val="0"/>
              </a:spcAft>
              <a:buChar char="»"/>
              <a:defRPr sz="2000">
                <a:solidFill>
                  <a:srgbClr val="00338D"/>
                </a:solidFill>
                <a:latin typeface="+mn-lt"/>
              </a:defRPr>
            </a:lvl6pPr>
            <a:lvl7pPr marL="2971800" indent="-228600" algn="l" rtl="0" fontAlgn="base">
              <a:spcBef>
                <a:spcPct val="20000"/>
              </a:spcBef>
              <a:spcAft>
                <a:spcPct val="0"/>
              </a:spcAft>
              <a:buChar char="»"/>
              <a:defRPr sz="2000">
                <a:solidFill>
                  <a:srgbClr val="00338D"/>
                </a:solidFill>
                <a:latin typeface="+mn-lt"/>
              </a:defRPr>
            </a:lvl7pPr>
            <a:lvl8pPr marL="3429000" indent="-228600" algn="l" rtl="0" fontAlgn="base">
              <a:spcBef>
                <a:spcPct val="20000"/>
              </a:spcBef>
              <a:spcAft>
                <a:spcPct val="0"/>
              </a:spcAft>
              <a:buChar char="»"/>
              <a:defRPr sz="2000">
                <a:solidFill>
                  <a:srgbClr val="00338D"/>
                </a:solidFill>
                <a:latin typeface="+mn-lt"/>
              </a:defRPr>
            </a:lvl8pPr>
            <a:lvl9pPr marL="3886200" indent="-228600" algn="l" rtl="0" fontAlgn="base">
              <a:spcBef>
                <a:spcPct val="20000"/>
              </a:spcBef>
              <a:spcAft>
                <a:spcPct val="0"/>
              </a:spcAft>
              <a:buChar char="»"/>
              <a:defRPr sz="2000">
                <a:solidFill>
                  <a:srgbClr val="00338D"/>
                </a:solidFill>
                <a:latin typeface="+mn-lt"/>
              </a:defRPr>
            </a:lvl9pPr>
          </a:lstStyle>
          <a:p>
            <a:pPr>
              <a:defRPr/>
            </a:pPr>
            <a:endParaRPr lang="es-ES" altLang="es-ES" sz="2000" kern="0" dirty="0"/>
          </a:p>
        </p:txBody>
      </p:sp>
      <p:pic>
        <p:nvPicPr>
          <p:cNvPr id="10" name="Imagen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4900" y="1443038"/>
            <a:ext cx="3333750"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
          <p:cNvSpPr txBox="1">
            <a:spLocks noChangeArrowheads="1"/>
          </p:cNvSpPr>
          <p:nvPr/>
        </p:nvSpPr>
        <p:spPr bwMode="auto">
          <a:xfrm>
            <a:off x="2282826" y="1073151"/>
            <a:ext cx="19752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BD3632"/>
              </a:buClr>
              <a:buChar char="•"/>
              <a:defRPr sz="3200">
                <a:solidFill>
                  <a:srgbClr val="00338D"/>
                </a:solidFill>
                <a:latin typeface="Trebuchet MS" panose="020B0603020202020204" pitchFamily="34" charset="0"/>
              </a:defRPr>
            </a:lvl1pPr>
            <a:lvl2pPr marL="742950" indent="-285750">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a:spcBef>
                <a:spcPct val="0"/>
              </a:spcBef>
              <a:buClrTx/>
              <a:buFontTx/>
              <a:buNone/>
            </a:pPr>
            <a:r>
              <a:rPr lang="es-ES" altLang="es-ES" sz="1400" b="1" dirty="0">
                <a:solidFill>
                  <a:schemeClr val="tx1"/>
                </a:solidFill>
                <a:latin typeface="Arial" panose="020B0604020202020204" pitchFamily="34" charset="0"/>
              </a:rPr>
              <a:t>Península y Baleares</a:t>
            </a:r>
          </a:p>
        </p:txBody>
      </p:sp>
      <p:pic>
        <p:nvPicPr>
          <p:cNvPr id="12" name="Imagen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6988" y="1330326"/>
            <a:ext cx="3757612"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3"/>
          <p:cNvSpPr txBox="1">
            <a:spLocks noChangeArrowheads="1"/>
          </p:cNvSpPr>
          <p:nvPr/>
        </p:nvSpPr>
        <p:spPr bwMode="auto">
          <a:xfrm>
            <a:off x="6286500" y="1081089"/>
            <a:ext cx="9412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BD3632"/>
              </a:buClr>
              <a:buChar char="•"/>
              <a:defRPr sz="3200">
                <a:solidFill>
                  <a:srgbClr val="00338D"/>
                </a:solidFill>
                <a:latin typeface="Trebuchet MS" panose="020B0603020202020204" pitchFamily="34" charset="0"/>
              </a:defRPr>
            </a:lvl1pPr>
            <a:lvl2pPr marL="742950" indent="-285750">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a:spcBef>
                <a:spcPct val="0"/>
              </a:spcBef>
              <a:buClrTx/>
              <a:buFontTx/>
              <a:buNone/>
            </a:pPr>
            <a:r>
              <a:rPr lang="es-ES" altLang="es-ES" sz="1400" b="1" dirty="0">
                <a:solidFill>
                  <a:schemeClr val="tx1"/>
                </a:solidFill>
                <a:latin typeface="Arial" panose="020B0604020202020204" pitchFamily="34" charset="0"/>
              </a:rPr>
              <a:t>Canarias</a:t>
            </a:r>
          </a:p>
        </p:txBody>
      </p:sp>
      <p:sp>
        <p:nvSpPr>
          <p:cNvPr id="14" name="CuadroTexto 8"/>
          <p:cNvSpPr txBox="1">
            <a:spLocks noChangeArrowheads="1"/>
          </p:cNvSpPr>
          <p:nvPr/>
        </p:nvSpPr>
        <p:spPr bwMode="auto">
          <a:xfrm>
            <a:off x="1187450" y="1919289"/>
            <a:ext cx="10493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BD3632"/>
              </a:buClr>
              <a:buChar char="•"/>
              <a:defRPr sz="3200">
                <a:solidFill>
                  <a:srgbClr val="00338D"/>
                </a:solidFill>
                <a:latin typeface="Trebuchet MS" panose="020B0603020202020204" pitchFamily="34" charset="0"/>
              </a:defRPr>
            </a:lvl1pPr>
            <a:lvl2pPr marL="742950" indent="-285750">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a:spcBef>
                <a:spcPct val="0"/>
              </a:spcBef>
              <a:buClrTx/>
              <a:buFontTx/>
              <a:buNone/>
            </a:pPr>
            <a:r>
              <a:rPr lang="es-ES" altLang="es-ES" sz="1200">
                <a:solidFill>
                  <a:srgbClr val="FF0000"/>
                </a:solidFill>
                <a:latin typeface="Arial" panose="020B0604020202020204" pitchFamily="34" charset="0"/>
              </a:rPr>
              <a:t>Nº columnas</a:t>
            </a:r>
          </a:p>
        </p:txBody>
      </p:sp>
      <p:cxnSp>
        <p:nvCxnSpPr>
          <p:cNvPr id="15" name="Conector recto de flecha 14"/>
          <p:cNvCxnSpPr>
            <a:stCxn id="14" idx="3"/>
          </p:cNvCxnSpPr>
          <p:nvPr/>
        </p:nvCxnSpPr>
        <p:spPr>
          <a:xfrm flipV="1">
            <a:off x="2236788" y="2057400"/>
            <a:ext cx="16351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CuadroTexto 14"/>
          <p:cNvSpPr txBox="1">
            <a:spLocks noChangeArrowheads="1"/>
          </p:cNvSpPr>
          <p:nvPr/>
        </p:nvSpPr>
        <p:spPr bwMode="auto">
          <a:xfrm>
            <a:off x="3949700" y="1973264"/>
            <a:ext cx="666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BD3632"/>
              </a:buClr>
              <a:buChar char="•"/>
              <a:defRPr sz="3200">
                <a:solidFill>
                  <a:srgbClr val="00338D"/>
                </a:solidFill>
                <a:latin typeface="Trebuchet MS" panose="020B0603020202020204" pitchFamily="34" charset="0"/>
              </a:defRPr>
            </a:lvl1pPr>
            <a:lvl2pPr marL="742950" indent="-285750">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a:spcBef>
                <a:spcPct val="0"/>
              </a:spcBef>
              <a:buClrTx/>
              <a:buFontTx/>
              <a:buNone/>
            </a:pPr>
            <a:r>
              <a:rPr lang="es-ES" altLang="es-ES" sz="1200" dirty="0">
                <a:solidFill>
                  <a:srgbClr val="FF0000"/>
                </a:solidFill>
                <a:latin typeface="Arial" panose="020B0604020202020204" pitchFamily="34" charset="0"/>
              </a:rPr>
              <a:t>Nº filas</a:t>
            </a:r>
          </a:p>
        </p:txBody>
      </p:sp>
      <p:cxnSp>
        <p:nvCxnSpPr>
          <p:cNvPr id="17" name="Conector recto de flecha 16"/>
          <p:cNvCxnSpPr/>
          <p:nvPr/>
        </p:nvCxnSpPr>
        <p:spPr>
          <a:xfrm flipH="1">
            <a:off x="3675064" y="2057400"/>
            <a:ext cx="27463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CuadroTexto 18"/>
          <p:cNvSpPr txBox="1">
            <a:spLocks noChangeArrowheads="1"/>
          </p:cNvSpPr>
          <p:nvPr/>
        </p:nvSpPr>
        <p:spPr bwMode="auto">
          <a:xfrm>
            <a:off x="1851025" y="2098676"/>
            <a:ext cx="4778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BD3632"/>
              </a:buClr>
              <a:buChar char="•"/>
              <a:defRPr sz="3200">
                <a:solidFill>
                  <a:srgbClr val="00338D"/>
                </a:solidFill>
                <a:latin typeface="Trebuchet MS" panose="020B0603020202020204" pitchFamily="34" charset="0"/>
              </a:defRPr>
            </a:lvl1pPr>
            <a:lvl2pPr marL="742950" indent="-285750">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a:spcBef>
                <a:spcPct val="0"/>
              </a:spcBef>
              <a:buClrTx/>
              <a:buFontTx/>
              <a:buNone/>
            </a:pPr>
            <a:r>
              <a:rPr lang="es-ES" altLang="es-ES" sz="1000">
                <a:solidFill>
                  <a:srgbClr val="FF0000"/>
                </a:solidFill>
                <a:latin typeface="Arial" panose="020B0604020202020204" pitchFamily="34" charset="0"/>
              </a:rPr>
              <a:t>Xmin</a:t>
            </a:r>
          </a:p>
        </p:txBody>
      </p:sp>
      <p:sp>
        <p:nvSpPr>
          <p:cNvPr id="19" name="CuadroTexto 19"/>
          <p:cNvSpPr txBox="1">
            <a:spLocks noChangeArrowheads="1"/>
          </p:cNvSpPr>
          <p:nvPr/>
        </p:nvSpPr>
        <p:spPr bwMode="auto">
          <a:xfrm>
            <a:off x="3949701" y="2125663"/>
            <a:ext cx="511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BD3632"/>
              </a:buClr>
              <a:buChar char="•"/>
              <a:defRPr sz="3200">
                <a:solidFill>
                  <a:srgbClr val="00338D"/>
                </a:solidFill>
                <a:latin typeface="Trebuchet MS" panose="020B0603020202020204" pitchFamily="34" charset="0"/>
              </a:defRPr>
            </a:lvl1pPr>
            <a:lvl2pPr marL="742950" indent="-285750">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a:spcBef>
                <a:spcPct val="0"/>
              </a:spcBef>
              <a:buClrTx/>
              <a:buFontTx/>
              <a:buNone/>
            </a:pPr>
            <a:r>
              <a:rPr lang="es-ES" altLang="es-ES" sz="1000" dirty="0" err="1">
                <a:solidFill>
                  <a:srgbClr val="FF0000"/>
                </a:solidFill>
                <a:latin typeface="Arial" panose="020B0604020202020204" pitchFamily="34" charset="0"/>
              </a:rPr>
              <a:t>Xmax</a:t>
            </a:r>
            <a:endParaRPr lang="es-ES" altLang="es-ES" sz="1000" dirty="0">
              <a:solidFill>
                <a:srgbClr val="FF0000"/>
              </a:solidFill>
              <a:latin typeface="Arial" panose="020B0604020202020204" pitchFamily="34" charset="0"/>
            </a:endParaRPr>
          </a:p>
        </p:txBody>
      </p:sp>
      <p:sp>
        <p:nvSpPr>
          <p:cNvPr id="20" name="CuadroTexto 20"/>
          <p:cNvSpPr txBox="1">
            <a:spLocks noChangeArrowheads="1"/>
          </p:cNvSpPr>
          <p:nvPr/>
        </p:nvSpPr>
        <p:spPr bwMode="auto">
          <a:xfrm>
            <a:off x="1862138" y="2278063"/>
            <a:ext cx="4762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BD3632"/>
              </a:buClr>
              <a:buChar char="•"/>
              <a:defRPr sz="3200">
                <a:solidFill>
                  <a:srgbClr val="00338D"/>
                </a:solidFill>
                <a:latin typeface="Trebuchet MS" panose="020B0603020202020204" pitchFamily="34" charset="0"/>
              </a:defRPr>
            </a:lvl1pPr>
            <a:lvl2pPr marL="742950" indent="-285750">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a:spcBef>
                <a:spcPct val="0"/>
              </a:spcBef>
              <a:buClrTx/>
              <a:buFontTx/>
              <a:buNone/>
            </a:pPr>
            <a:r>
              <a:rPr lang="es-ES" altLang="es-ES" sz="1000">
                <a:solidFill>
                  <a:srgbClr val="FF0000"/>
                </a:solidFill>
                <a:latin typeface="Arial" panose="020B0604020202020204" pitchFamily="34" charset="0"/>
              </a:rPr>
              <a:t>Ymin</a:t>
            </a:r>
          </a:p>
        </p:txBody>
      </p:sp>
      <p:sp>
        <p:nvSpPr>
          <p:cNvPr id="21" name="CuadroTexto 22"/>
          <p:cNvSpPr txBox="1">
            <a:spLocks noChangeArrowheads="1"/>
          </p:cNvSpPr>
          <p:nvPr/>
        </p:nvSpPr>
        <p:spPr bwMode="auto">
          <a:xfrm>
            <a:off x="3960814" y="2278063"/>
            <a:ext cx="511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BD3632"/>
              </a:buClr>
              <a:buChar char="•"/>
              <a:defRPr sz="3200">
                <a:solidFill>
                  <a:srgbClr val="00338D"/>
                </a:solidFill>
                <a:latin typeface="Trebuchet MS" panose="020B0603020202020204" pitchFamily="34" charset="0"/>
              </a:defRPr>
            </a:lvl1pPr>
            <a:lvl2pPr marL="742950" indent="-285750">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a:spcBef>
                <a:spcPct val="0"/>
              </a:spcBef>
              <a:buClrTx/>
              <a:buFontTx/>
              <a:buNone/>
            </a:pPr>
            <a:r>
              <a:rPr lang="es-ES" altLang="es-ES" sz="1000">
                <a:solidFill>
                  <a:srgbClr val="FF0000"/>
                </a:solidFill>
                <a:latin typeface="Arial" panose="020B0604020202020204" pitchFamily="34" charset="0"/>
              </a:rPr>
              <a:t>Ymax</a:t>
            </a:r>
          </a:p>
        </p:txBody>
      </p:sp>
      <p:sp>
        <p:nvSpPr>
          <p:cNvPr id="22" name="CuadroTexto 23"/>
          <p:cNvSpPr txBox="1">
            <a:spLocks noChangeArrowheads="1"/>
          </p:cNvSpPr>
          <p:nvPr/>
        </p:nvSpPr>
        <p:spPr bwMode="auto">
          <a:xfrm>
            <a:off x="1868488" y="2433638"/>
            <a:ext cx="4699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BD3632"/>
              </a:buClr>
              <a:buChar char="•"/>
              <a:defRPr sz="3200">
                <a:solidFill>
                  <a:srgbClr val="00338D"/>
                </a:solidFill>
                <a:latin typeface="Trebuchet MS" panose="020B0603020202020204" pitchFamily="34" charset="0"/>
              </a:defRPr>
            </a:lvl1pPr>
            <a:lvl2pPr marL="742950" indent="-285750">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a:spcBef>
                <a:spcPct val="0"/>
              </a:spcBef>
              <a:buClrTx/>
              <a:buFontTx/>
              <a:buNone/>
            </a:pPr>
            <a:r>
              <a:rPr lang="es-ES" altLang="es-ES" sz="1000">
                <a:solidFill>
                  <a:srgbClr val="FF0000"/>
                </a:solidFill>
                <a:latin typeface="Arial" panose="020B0604020202020204" pitchFamily="34" charset="0"/>
              </a:rPr>
              <a:t>Zmin</a:t>
            </a:r>
          </a:p>
        </p:txBody>
      </p:sp>
      <p:sp>
        <p:nvSpPr>
          <p:cNvPr id="23" name="CuadroTexto 24"/>
          <p:cNvSpPr txBox="1">
            <a:spLocks noChangeArrowheads="1"/>
          </p:cNvSpPr>
          <p:nvPr/>
        </p:nvSpPr>
        <p:spPr bwMode="auto">
          <a:xfrm>
            <a:off x="3976689" y="2408238"/>
            <a:ext cx="50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BD3632"/>
              </a:buClr>
              <a:buChar char="•"/>
              <a:defRPr sz="3200">
                <a:solidFill>
                  <a:srgbClr val="00338D"/>
                </a:solidFill>
                <a:latin typeface="Trebuchet MS" panose="020B0603020202020204" pitchFamily="34" charset="0"/>
              </a:defRPr>
            </a:lvl1pPr>
            <a:lvl2pPr marL="742950" indent="-285750">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a:spcBef>
                <a:spcPct val="0"/>
              </a:spcBef>
              <a:buClrTx/>
              <a:buFontTx/>
              <a:buNone/>
            </a:pPr>
            <a:r>
              <a:rPr lang="es-ES" altLang="es-ES" sz="1000">
                <a:solidFill>
                  <a:srgbClr val="FF0000"/>
                </a:solidFill>
                <a:latin typeface="Arial" panose="020B0604020202020204" pitchFamily="34" charset="0"/>
              </a:rPr>
              <a:t>Zmax</a:t>
            </a:r>
          </a:p>
          <a:p>
            <a:pPr>
              <a:spcBef>
                <a:spcPct val="0"/>
              </a:spcBef>
              <a:buClrTx/>
              <a:buFontTx/>
              <a:buNone/>
            </a:pPr>
            <a:endParaRPr lang="es-ES" altLang="es-ES" sz="1000">
              <a:solidFill>
                <a:srgbClr val="FF0000"/>
              </a:solidFill>
              <a:latin typeface="Arial" panose="020B0604020202020204" pitchFamily="34" charset="0"/>
            </a:endParaRPr>
          </a:p>
        </p:txBody>
      </p:sp>
      <p:pic>
        <p:nvPicPr>
          <p:cNvPr id="25" name="Picture 6" descr="LOGO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7055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480037" y="1159343"/>
            <a:ext cx="8523771" cy="4078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BD3632"/>
              </a:buClr>
              <a:buChar char="•"/>
              <a:defRPr sz="3200">
                <a:solidFill>
                  <a:srgbClr val="00338D"/>
                </a:solidFill>
                <a:latin typeface="+mn-lt"/>
                <a:ea typeface="+mn-ea"/>
                <a:cs typeface="+mn-cs"/>
              </a:defRPr>
            </a:lvl1pPr>
            <a:lvl2pPr marL="742950" indent="-285750" algn="l" rtl="0" eaLnBrk="0" fontAlgn="base" hangingPunct="0">
              <a:spcBef>
                <a:spcPct val="20000"/>
              </a:spcBef>
              <a:spcAft>
                <a:spcPct val="0"/>
              </a:spcAft>
              <a:buClr>
                <a:srgbClr val="BD3632"/>
              </a:buClr>
              <a:buChar char="•"/>
              <a:defRPr sz="2800">
                <a:solidFill>
                  <a:srgbClr val="00338D"/>
                </a:solidFill>
                <a:latin typeface="+mn-lt"/>
              </a:defRPr>
            </a:lvl2pPr>
            <a:lvl3pPr marL="1143000" indent="-228600" algn="l" rtl="0" eaLnBrk="0" fontAlgn="base" hangingPunct="0">
              <a:spcBef>
                <a:spcPct val="20000"/>
              </a:spcBef>
              <a:spcAft>
                <a:spcPct val="0"/>
              </a:spcAft>
              <a:buChar char="•"/>
              <a:defRPr sz="2400">
                <a:solidFill>
                  <a:srgbClr val="00338D"/>
                </a:solidFill>
                <a:latin typeface="+mn-lt"/>
              </a:defRPr>
            </a:lvl3pPr>
            <a:lvl4pPr marL="1600200" indent="-228600" algn="l" rtl="0" eaLnBrk="0" fontAlgn="base" hangingPunct="0">
              <a:spcBef>
                <a:spcPct val="20000"/>
              </a:spcBef>
              <a:spcAft>
                <a:spcPct val="0"/>
              </a:spcAft>
              <a:buChar char="–"/>
              <a:defRPr sz="2000">
                <a:solidFill>
                  <a:srgbClr val="00338D"/>
                </a:solidFill>
                <a:latin typeface="+mn-lt"/>
              </a:defRPr>
            </a:lvl4pPr>
            <a:lvl5pPr marL="2057400" indent="-228600" algn="l" rtl="0" eaLnBrk="0" fontAlgn="base" hangingPunct="0">
              <a:spcBef>
                <a:spcPct val="20000"/>
              </a:spcBef>
              <a:spcAft>
                <a:spcPct val="0"/>
              </a:spcAft>
              <a:buChar char="»"/>
              <a:defRPr sz="2000">
                <a:solidFill>
                  <a:srgbClr val="00338D"/>
                </a:solidFill>
                <a:latin typeface="+mn-lt"/>
              </a:defRPr>
            </a:lvl5pPr>
            <a:lvl6pPr marL="2514600" indent="-228600" algn="l" rtl="0" fontAlgn="base">
              <a:spcBef>
                <a:spcPct val="20000"/>
              </a:spcBef>
              <a:spcAft>
                <a:spcPct val="0"/>
              </a:spcAft>
              <a:buChar char="»"/>
              <a:defRPr sz="2000">
                <a:solidFill>
                  <a:srgbClr val="00338D"/>
                </a:solidFill>
                <a:latin typeface="+mn-lt"/>
              </a:defRPr>
            </a:lvl6pPr>
            <a:lvl7pPr marL="2971800" indent="-228600" algn="l" rtl="0" fontAlgn="base">
              <a:spcBef>
                <a:spcPct val="20000"/>
              </a:spcBef>
              <a:spcAft>
                <a:spcPct val="0"/>
              </a:spcAft>
              <a:buChar char="»"/>
              <a:defRPr sz="2000">
                <a:solidFill>
                  <a:srgbClr val="00338D"/>
                </a:solidFill>
                <a:latin typeface="+mn-lt"/>
              </a:defRPr>
            </a:lvl7pPr>
            <a:lvl8pPr marL="3429000" indent="-228600" algn="l" rtl="0" fontAlgn="base">
              <a:spcBef>
                <a:spcPct val="20000"/>
              </a:spcBef>
              <a:spcAft>
                <a:spcPct val="0"/>
              </a:spcAft>
              <a:buChar char="»"/>
              <a:defRPr sz="2000">
                <a:solidFill>
                  <a:srgbClr val="00338D"/>
                </a:solidFill>
                <a:latin typeface="+mn-lt"/>
              </a:defRPr>
            </a:lvl8pPr>
            <a:lvl9pPr marL="3886200" indent="-228600" algn="l" rtl="0" fontAlgn="base">
              <a:spcBef>
                <a:spcPct val="20000"/>
              </a:spcBef>
              <a:spcAft>
                <a:spcPct val="0"/>
              </a:spcAft>
              <a:buChar char="»"/>
              <a:defRPr sz="2000">
                <a:solidFill>
                  <a:srgbClr val="00338D"/>
                </a:solidFill>
                <a:latin typeface="+mn-lt"/>
              </a:defRPr>
            </a:lvl9pPr>
          </a:lstStyle>
          <a:p>
            <a:pPr marL="0" indent="0">
              <a:buNone/>
              <a:defRPr/>
            </a:pPr>
            <a:r>
              <a:rPr lang="es-ES_tradnl" altLang="es-ES" sz="2600" b="1" kern="0" dirty="0" smtClean="0">
                <a:solidFill>
                  <a:srgbClr val="002060"/>
                </a:solidFill>
              </a:rPr>
              <a:t>Objetivos y motivaciones del Balance Hídrico</a:t>
            </a:r>
          </a:p>
          <a:p>
            <a:pPr marL="0" indent="0">
              <a:buNone/>
              <a:defRPr/>
            </a:pPr>
            <a:endParaRPr lang="es-ES_tradnl" altLang="es-ES" sz="2600" b="1" kern="0" dirty="0" smtClean="0">
              <a:solidFill>
                <a:schemeClr val="tx1"/>
              </a:solidFill>
            </a:endParaRPr>
          </a:p>
          <a:p>
            <a:pPr algn="just">
              <a:buFont typeface="Wingdings" panose="05000000000000000000" pitchFamily="2" charset="2"/>
              <a:buNone/>
              <a:defRPr/>
            </a:pPr>
            <a:r>
              <a:rPr lang="es-ES_tradnl" altLang="es-ES" sz="1900" b="1" kern="0" dirty="0" smtClean="0">
                <a:solidFill>
                  <a:srgbClr val="002060"/>
                </a:solidFill>
              </a:rPr>
              <a:t>	HUMEDAD DEL SUELO</a:t>
            </a:r>
          </a:p>
          <a:p>
            <a:pPr algn="just">
              <a:buFont typeface="Wingdings" panose="05000000000000000000" pitchFamily="2" charset="2"/>
              <a:buNone/>
              <a:defRPr/>
            </a:pPr>
            <a:endParaRPr lang="es-ES_tradnl" altLang="es-ES" sz="2000" b="1" kern="0" dirty="0" smtClean="0">
              <a:solidFill>
                <a:schemeClr val="tx1"/>
              </a:solidFill>
            </a:endParaRPr>
          </a:p>
          <a:p>
            <a:pPr lvl="2" algn="just">
              <a:buFont typeface="Wingdings" panose="05000000000000000000" pitchFamily="2" charset="2"/>
              <a:buNone/>
              <a:defRPr/>
            </a:pPr>
            <a:r>
              <a:rPr lang="es-ES_tradnl" altLang="es-ES" sz="2000" b="1" kern="0" dirty="0" smtClean="0">
                <a:solidFill>
                  <a:schemeClr val="tx1"/>
                </a:solidFill>
              </a:rPr>
              <a:t>	Posibilidad de utilizar campos en rejilla de diferentes parámetros en tiempo cuasi-real e información fisiográfica.</a:t>
            </a:r>
          </a:p>
          <a:p>
            <a:pPr lvl="2" algn="just">
              <a:buFont typeface="Wingdings" panose="05000000000000000000" pitchFamily="2" charset="2"/>
              <a:buNone/>
              <a:defRPr/>
            </a:pPr>
            <a:endParaRPr lang="es-ES_tradnl" altLang="es-ES" sz="2000" b="1" kern="0" dirty="0" smtClean="0">
              <a:solidFill>
                <a:schemeClr val="tx1"/>
              </a:solidFill>
            </a:endParaRPr>
          </a:p>
          <a:p>
            <a:pPr lvl="2" algn="just">
              <a:buFont typeface="Wingdings" panose="05000000000000000000" pitchFamily="2" charset="2"/>
              <a:buNone/>
              <a:defRPr/>
            </a:pPr>
            <a:endParaRPr lang="es-ES_tradnl" altLang="es-ES" sz="2000" b="1" kern="0" dirty="0" smtClean="0">
              <a:solidFill>
                <a:schemeClr val="tx1"/>
              </a:solidFill>
            </a:endParaRPr>
          </a:p>
          <a:p>
            <a:pPr lvl="2" algn="just">
              <a:buFont typeface="Wingdings" panose="05000000000000000000" pitchFamily="2" charset="2"/>
              <a:buNone/>
              <a:defRPr/>
            </a:pPr>
            <a:r>
              <a:rPr lang="es-ES_tradnl" altLang="es-ES" sz="2000" b="1" kern="0" dirty="0" smtClean="0">
                <a:solidFill>
                  <a:schemeClr val="tx1"/>
                </a:solidFill>
              </a:rPr>
              <a:t>	Estimar lo mejor posible la humedad del suelo, pero de forma que permita realizar estudios climatológicos con datos diarios y largos periodos de tiempo.</a:t>
            </a:r>
          </a:p>
          <a:p>
            <a:pPr lvl="2">
              <a:buFont typeface="Wingdings" panose="05000000000000000000" pitchFamily="2" charset="2"/>
              <a:buNone/>
              <a:defRPr/>
            </a:pPr>
            <a:endParaRPr lang="es-ES_tradnl" altLang="es-ES" sz="1500" b="1" kern="0" dirty="0" smtClean="0">
              <a:solidFill>
                <a:schemeClr val="tx1"/>
              </a:solidFill>
            </a:endParaRPr>
          </a:p>
        </p:txBody>
      </p:sp>
      <p:pic>
        <p:nvPicPr>
          <p:cNvPr id="14" name="Picture 6" descr="LOGO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4571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7"/>
          <p:cNvSpPr txBox="1">
            <a:spLocks noChangeArrowheads="1"/>
          </p:cNvSpPr>
          <p:nvPr/>
        </p:nvSpPr>
        <p:spPr>
          <a:xfrm>
            <a:off x="838200" y="365125"/>
            <a:ext cx="9374436" cy="8001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s-ES" altLang="es-ES" sz="1800" dirty="0">
              <a:solidFill>
                <a:srgbClr val="0000FF"/>
              </a:solidFill>
              <a:latin typeface="Arial" panose="020B0604020202020204" pitchFamily="34" charset="0"/>
              <a:ea typeface="+mn-ea"/>
              <a:cs typeface="+mn-cs"/>
            </a:endParaRPr>
          </a:p>
        </p:txBody>
      </p:sp>
      <p:sp>
        <p:nvSpPr>
          <p:cNvPr id="6" name="Marcador de contenido 6"/>
          <p:cNvSpPr txBox="1">
            <a:spLocks/>
          </p:cNvSpPr>
          <p:nvPr/>
        </p:nvSpPr>
        <p:spPr>
          <a:xfrm>
            <a:off x="1578413" y="1433479"/>
            <a:ext cx="9559640" cy="42179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defRPr/>
            </a:pPr>
            <a:r>
              <a:rPr lang="es-ES" sz="2000" b="1" dirty="0" smtClean="0"/>
              <a:t>Al finalizar un determinado mes, como un producto del Balance Hídrico se obtiene la rejilla de precipitación total del mes como suma de capas de información diaria </a:t>
            </a:r>
            <a:r>
              <a:rPr lang="es-ES" sz="2000" b="1" dirty="0" smtClean="0">
                <a:sym typeface="Wingdings" panose="05000000000000000000" pitchFamily="2" charset="2"/>
              </a:rPr>
              <a:t> Volúmenes de precipitación provisionales</a:t>
            </a:r>
            <a:r>
              <a:rPr lang="es-ES" sz="2000" b="1" dirty="0" smtClean="0"/>
              <a:t>.</a:t>
            </a:r>
          </a:p>
          <a:p>
            <a:pPr algn="just">
              <a:defRPr/>
            </a:pPr>
            <a:endParaRPr lang="es-ES" sz="2000" b="1" dirty="0" smtClean="0"/>
          </a:p>
          <a:p>
            <a:pPr algn="just">
              <a:defRPr/>
            </a:pPr>
            <a:r>
              <a:rPr lang="es-ES" sz="2000" b="1" dirty="0" smtClean="0"/>
              <a:t>Pasados al menos dos meses, cuando en el BNDC quedan registrados los datos de unas 3.000 estaciones pluviométricas, se calcula el valor mensual de la precipitación de cada estación (controles de calidad) y con dichos valores se confecciona una nueva rejilla de precipitación total mensual </a:t>
            </a:r>
            <a:r>
              <a:rPr lang="es-ES" sz="2000" b="1" dirty="0" smtClean="0">
                <a:sym typeface="Wingdings" panose="05000000000000000000" pitchFamily="2" charset="2"/>
              </a:rPr>
              <a:t> Volúmenes de precipitación (Publicación en el Calendario Meteorológico)</a:t>
            </a:r>
            <a:endParaRPr lang="es-ES" sz="2000" b="1" dirty="0">
              <a:sym typeface="Wingdings" panose="05000000000000000000" pitchFamily="2" charset="2"/>
            </a:endParaRPr>
          </a:p>
        </p:txBody>
      </p:sp>
      <p:sp>
        <p:nvSpPr>
          <p:cNvPr id="8" name="Rectángulo 7"/>
          <p:cNvSpPr/>
          <p:nvPr/>
        </p:nvSpPr>
        <p:spPr>
          <a:xfrm>
            <a:off x="2769610" y="512161"/>
            <a:ext cx="5986062" cy="523220"/>
          </a:xfrm>
          <a:prstGeom prst="rect">
            <a:avLst/>
          </a:prstGeom>
        </p:spPr>
        <p:txBody>
          <a:bodyPr wrap="none">
            <a:spAutoFit/>
          </a:bodyPr>
          <a:lstStyle/>
          <a:p>
            <a:pPr algn="ctr" eaLnBrk="1" hangingPunct="1">
              <a:defRPr/>
            </a:pPr>
            <a:r>
              <a:rPr lang="es-ES_tradnl" altLang="es-ES" sz="2800" b="1" dirty="0">
                <a:solidFill>
                  <a:srgbClr val="0000FF"/>
                </a:solidFill>
              </a:rPr>
              <a:t>PRECIPITACIÓN MENSUAL (Volúmenes)</a:t>
            </a:r>
          </a:p>
        </p:txBody>
      </p:sp>
      <p:sp>
        <p:nvSpPr>
          <p:cNvPr id="9" name="CuadroTexto 7"/>
          <p:cNvSpPr txBox="1">
            <a:spLocks noChangeArrowheads="1"/>
          </p:cNvSpPr>
          <p:nvPr/>
        </p:nvSpPr>
        <p:spPr bwMode="auto">
          <a:xfrm>
            <a:off x="2510163" y="4362426"/>
            <a:ext cx="3333750" cy="2308324"/>
          </a:xfrm>
          <a:prstGeom prst="rect">
            <a:avLst/>
          </a:prstGeom>
          <a:noFill/>
          <a:ln>
            <a:noFill/>
          </a:ln>
          <a:extLst/>
        </p:spPr>
        <p:txBody>
          <a:bodyPr>
            <a:spAutoFit/>
          </a:bodyPr>
          <a:lstStyle>
            <a:lvl1pPr>
              <a:spcBef>
                <a:spcPct val="20000"/>
              </a:spcBef>
              <a:buClr>
                <a:srgbClr val="BD3632"/>
              </a:buClr>
              <a:buChar char="•"/>
              <a:defRPr sz="3200">
                <a:solidFill>
                  <a:srgbClr val="00338D"/>
                </a:solidFill>
                <a:latin typeface="Trebuchet MS" panose="020B0603020202020204" pitchFamily="34" charset="0"/>
              </a:defRPr>
            </a:lvl1pPr>
            <a:lvl2pPr marL="742950" indent="-285750">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algn="just" eaLnBrk="1" hangingPunct="1">
              <a:spcBef>
                <a:spcPct val="0"/>
              </a:spcBef>
              <a:buClrTx/>
              <a:buFontTx/>
              <a:buNone/>
            </a:pPr>
            <a:r>
              <a:rPr lang="es-ES" altLang="es-ES" sz="1600" b="1" dirty="0">
                <a:solidFill>
                  <a:schemeClr val="accent5"/>
                </a:solidFill>
                <a:latin typeface="+mn-lt"/>
                <a:sym typeface="Wingdings" panose="05000000000000000000" pitchFamily="2" charset="2"/>
              </a:rPr>
              <a:t>Con diferentes metodologías a lo largo del tiempo se han ido obteniendo los volúmenes de precipitación para el total del territorio peninsular y para diferentes superficies que se han correspondido siempre con la primera división que se realizó al principio en grandes cuencas. </a:t>
            </a:r>
          </a:p>
        </p:txBody>
      </p:sp>
      <p:cxnSp>
        <p:nvCxnSpPr>
          <p:cNvPr id="10" name="Conector recto de flecha 9"/>
          <p:cNvCxnSpPr/>
          <p:nvPr/>
        </p:nvCxnSpPr>
        <p:spPr>
          <a:xfrm>
            <a:off x="6229733" y="5054576"/>
            <a:ext cx="565150" cy="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1" name="CuadroTexto 12"/>
          <p:cNvSpPr txBox="1">
            <a:spLocks noChangeArrowheads="1"/>
          </p:cNvSpPr>
          <p:nvPr/>
        </p:nvSpPr>
        <p:spPr bwMode="auto">
          <a:xfrm>
            <a:off x="7021950" y="4524375"/>
            <a:ext cx="309828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BD3632"/>
              </a:buClr>
              <a:buChar char="•"/>
              <a:defRPr sz="3200">
                <a:solidFill>
                  <a:srgbClr val="00338D"/>
                </a:solidFill>
                <a:latin typeface="Trebuchet MS" panose="020B0603020202020204" pitchFamily="34" charset="0"/>
              </a:defRPr>
            </a:lvl1pPr>
            <a:lvl2pPr marL="742950" indent="-285750">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eaLnBrk="1" hangingPunct="1">
              <a:spcBef>
                <a:spcPct val="0"/>
              </a:spcBef>
              <a:buClrTx/>
              <a:buFontTx/>
              <a:buNone/>
            </a:pPr>
            <a:r>
              <a:rPr lang="es-ES" altLang="es-ES" sz="1800" b="1" dirty="0">
                <a:solidFill>
                  <a:schemeClr val="tx1"/>
                </a:solidFill>
                <a:latin typeface="+mn-lt"/>
              </a:rPr>
              <a:t>Norte; Duero; Tajo; Guadiana; </a:t>
            </a:r>
          </a:p>
          <a:p>
            <a:pPr eaLnBrk="1" hangingPunct="1">
              <a:spcBef>
                <a:spcPct val="0"/>
              </a:spcBef>
              <a:buClrTx/>
              <a:buFontTx/>
              <a:buNone/>
            </a:pPr>
            <a:r>
              <a:rPr lang="es-ES" altLang="es-ES" sz="1800" b="1" dirty="0">
                <a:solidFill>
                  <a:schemeClr val="tx1"/>
                </a:solidFill>
                <a:latin typeface="+mn-lt"/>
              </a:rPr>
              <a:t>Guadalquivir; Sur; Segura; </a:t>
            </a:r>
          </a:p>
          <a:p>
            <a:pPr eaLnBrk="1" hangingPunct="1">
              <a:spcBef>
                <a:spcPct val="0"/>
              </a:spcBef>
              <a:buClrTx/>
              <a:buFontTx/>
              <a:buNone/>
            </a:pPr>
            <a:r>
              <a:rPr lang="es-ES" altLang="es-ES" sz="1800" b="1" dirty="0">
                <a:solidFill>
                  <a:schemeClr val="tx1"/>
                </a:solidFill>
                <a:latin typeface="+mn-lt"/>
              </a:rPr>
              <a:t>Júcar; Ebro; Pirineo Oriental</a:t>
            </a:r>
          </a:p>
        </p:txBody>
      </p:sp>
      <p:pic>
        <p:nvPicPr>
          <p:cNvPr id="14" name="Picture 6" descr="LOGO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5135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hlinkClick r:id="rId2"/>
          </p:cNvPr>
          <p:cNvPicPr>
            <a:picLocks noChangeAspect="1"/>
          </p:cNvPicPr>
          <p:nvPr/>
        </p:nvPicPr>
        <p:blipFill>
          <a:blip r:embed="rId3"/>
          <a:stretch>
            <a:fillRect/>
          </a:stretch>
        </p:blipFill>
        <p:spPr>
          <a:xfrm>
            <a:off x="3790355" y="832104"/>
            <a:ext cx="3646077" cy="4985452"/>
          </a:xfrm>
          <a:prstGeom prst="rect">
            <a:avLst/>
          </a:prstGeom>
        </p:spPr>
      </p:pic>
      <p:sp>
        <p:nvSpPr>
          <p:cNvPr id="2" name="CuadroTexto 1"/>
          <p:cNvSpPr txBox="1"/>
          <p:nvPr/>
        </p:nvSpPr>
        <p:spPr>
          <a:xfrm>
            <a:off x="8537608" y="2107933"/>
            <a:ext cx="2862727" cy="654518"/>
          </a:xfrm>
          <a:prstGeom prst="rect">
            <a:avLst/>
          </a:prstGeom>
          <a:noFill/>
        </p:spPr>
        <p:txBody>
          <a:bodyPr wrap="square" rtlCol="0">
            <a:spAutoFit/>
          </a:bodyPr>
          <a:lstStyle/>
          <a:p>
            <a:endParaRPr lang="es-ES" dirty="0"/>
          </a:p>
        </p:txBody>
      </p:sp>
      <p:sp>
        <p:nvSpPr>
          <p:cNvPr id="3" name="CuadroTexto 2"/>
          <p:cNvSpPr txBox="1"/>
          <p:nvPr/>
        </p:nvSpPr>
        <p:spPr>
          <a:xfrm>
            <a:off x="510139" y="5875812"/>
            <a:ext cx="11585608" cy="369332"/>
          </a:xfrm>
          <a:prstGeom prst="rect">
            <a:avLst/>
          </a:prstGeom>
          <a:noFill/>
        </p:spPr>
        <p:txBody>
          <a:bodyPr wrap="square" rtlCol="0">
            <a:spAutoFit/>
          </a:bodyPr>
          <a:lstStyle/>
          <a:p>
            <a:r>
              <a:rPr lang="es-ES" dirty="0">
                <a:hlinkClick r:id="rId2"/>
              </a:rPr>
              <a:t>http://www.aemet.es/es/conocermas/recursos_en_linea/publicaciones_y_estudios/publicaciones/detalles/NT32_AEMET</a:t>
            </a:r>
            <a:endParaRPr lang="es-ES" dirty="0"/>
          </a:p>
        </p:txBody>
      </p:sp>
      <p:pic>
        <p:nvPicPr>
          <p:cNvPr id="12" name="Picture 6" descr="LOGO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4894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24025" y="1686199"/>
            <a:ext cx="10172599" cy="3447098"/>
          </a:xfrm>
          <a:prstGeom prst="rect">
            <a:avLst/>
          </a:prstGeom>
        </p:spPr>
        <p:txBody>
          <a:bodyPr wrap="square">
            <a:spAutoFit/>
          </a:bodyPr>
          <a:lstStyle/>
          <a:p>
            <a:endParaRPr lang="es-ES" sz="2000" b="1" dirty="0">
              <a:solidFill>
                <a:srgbClr val="000000"/>
              </a:solidFill>
            </a:endParaRPr>
          </a:p>
          <a:p>
            <a:pPr marL="285750" indent="-285750">
              <a:buFont typeface="Arial" panose="020B0604020202020204" pitchFamily="34" charset="0"/>
              <a:buChar char="•"/>
            </a:pPr>
            <a:r>
              <a:rPr lang="es-ES" b="1" dirty="0">
                <a:solidFill>
                  <a:srgbClr val="000000"/>
                </a:solidFill>
              </a:rPr>
              <a:t>Dar a conocer la elaboración y disponibilidad de las rejillas mensuales de precipitación en el periodo 1961-2018, explicando la metodología utilizada. </a:t>
            </a:r>
            <a:endParaRPr lang="es-ES" b="1" dirty="0" smtClean="0">
              <a:solidFill>
                <a:srgbClr val="000000"/>
              </a:solidFill>
            </a:endParaRPr>
          </a:p>
          <a:p>
            <a:pPr marL="285750" indent="-285750">
              <a:buFont typeface="Arial" panose="020B0604020202020204" pitchFamily="34" charset="0"/>
              <a:buChar char="•"/>
            </a:pPr>
            <a:endParaRPr lang="es-ES" b="1" dirty="0" smtClean="0">
              <a:solidFill>
                <a:srgbClr val="000000"/>
              </a:solidFill>
            </a:endParaRPr>
          </a:p>
          <a:p>
            <a:endParaRPr lang="es-ES" b="1" dirty="0">
              <a:solidFill>
                <a:srgbClr val="000000"/>
              </a:solidFill>
            </a:endParaRPr>
          </a:p>
          <a:p>
            <a:pPr marL="285750" indent="-285750">
              <a:buFont typeface="Arial" panose="020B0604020202020204" pitchFamily="34" charset="0"/>
              <a:buChar char="•"/>
            </a:pPr>
            <a:r>
              <a:rPr lang="es-ES" b="1" dirty="0" smtClean="0">
                <a:solidFill>
                  <a:srgbClr val="000000"/>
                </a:solidFill>
              </a:rPr>
              <a:t>Presentar </a:t>
            </a:r>
            <a:r>
              <a:rPr lang="es-ES" b="1" dirty="0">
                <a:solidFill>
                  <a:srgbClr val="000000"/>
                </a:solidFill>
              </a:rPr>
              <a:t>los valores obtenidos de precipitación mensual promediada para cada área determinada para el periodo 1961-2018. </a:t>
            </a:r>
            <a:endParaRPr lang="es-ES" b="1" dirty="0" smtClean="0">
              <a:solidFill>
                <a:srgbClr val="000000"/>
              </a:solidFill>
            </a:endParaRPr>
          </a:p>
          <a:p>
            <a:pPr marL="285750" indent="-285750">
              <a:buFont typeface="Arial" panose="020B0604020202020204" pitchFamily="34" charset="0"/>
              <a:buChar char="•"/>
            </a:pPr>
            <a:endParaRPr lang="es-ES" b="1" dirty="0" smtClean="0">
              <a:solidFill>
                <a:srgbClr val="000000"/>
              </a:solidFill>
            </a:endParaRPr>
          </a:p>
          <a:p>
            <a:pPr marL="285750" indent="-285750">
              <a:buFontTx/>
              <a:buChar char="-"/>
            </a:pPr>
            <a:endParaRPr lang="es-ES" b="1" dirty="0">
              <a:solidFill>
                <a:srgbClr val="000000"/>
              </a:solidFill>
            </a:endParaRPr>
          </a:p>
          <a:p>
            <a:pPr marL="285750" indent="-285750">
              <a:buFont typeface="Arial" panose="020B0604020202020204" pitchFamily="34" charset="0"/>
              <a:buChar char="•"/>
            </a:pPr>
            <a:r>
              <a:rPr lang="es-ES" b="1" dirty="0" smtClean="0">
                <a:solidFill>
                  <a:srgbClr val="000000"/>
                </a:solidFill>
              </a:rPr>
              <a:t>-Realizar </a:t>
            </a:r>
            <a:r>
              <a:rPr lang="es-ES" b="1" dirty="0">
                <a:solidFill>
                  <a:srgbClr val="000000"/>
                </a:solidFill>
              </a:rPr>
              <a:t>una revisión para el conjunto de España de los episodios más importantes de sequía en el periodo 1961-2018, utilizando además de los valores de precipitación, el valor normal del periodo 1981-2010, y la información del SPI a diferentes escalas </a:t>
            </a:r>
            <a:r>
              <a:rPr lang="es-ES" b="1" dirty="0" smtClean="0">
                <a:solidFill>
                  <a:srgbClr val="000000"/>
                </a:solidFill>
              </a:rPr>
              <a:t>temporales. </a:t>
            </a:r>
            <a:endParaRPr lang="es-ES" b="1" dirty="0">
              <a:solidFill>
                <a:srgbClr val="000000"/>
              </a:solidFill>
            </a:endParaRPr>
          </a:p>
        </p:txBody>
      </p:sp>
      <p:pic>
        <p:nvPicPr>
          <p:cNvPr id="10" name="Picture 6" descr="LOGO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4230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15145" y="1224831"/>
            <a:ext cx="6859994" cy="4300069"/>
          </a:xfrm>
          <a:prstGeom prst="rect">
            <a:avLst/>
          </a:prstGeom>
        </p:spPr>
      </p:pic>
      <p:sp>
        <p:nvSpPr>
          <p:cNvPr id="5" name="Rectángulo 4"/>
          <p:cNvSpPr/>
          <p:nvPr/>
        </p:nvSpPr>
        <p:spPr>
          <a:xfrm>
            <a:off x="7767586" y="1351712"/>
            <a:ext cx="3781425" cy="2585323"/>
          </a:xfrm>
          <a:prstGeom prst="rect">
            <a:avLst/>
          </a:prstGeom>
        </p:spPr>
        <p:txBody>
          <a:bodyPr wrap="square">
            <a:spAutoFit/>
          </a:bodyPr>
          <a:lstStyle/>
          <a:p>
            <a:pPr algn="just"/>
            <a:r>
              <a:rPr lang="es-ES" b="1" dirty="0">
                <a:solidFill>
                  <a:srgbClr val="000000"/>
                </a:solidFill>
              </a:rPr>
              <a:t>En el año 1961 el número de estaciones pluviométricas disponibles en todo el territorio ya alcanzaba las 3.000, al igual que en la actualidad, y es por lo que se ha considerado adecuado comenzar el estudio en el año 1961, coincidiendo con el inicio del periodo normal de 30 años 1961-1990 recomendado por la OMM. </a:t>
            </a:r>
            <a:endParaRPr lang="es-ES" b="1" dirty="0"/>
          </a:p>
        </p:txBody>
      </p:sp>
      <p:sp>
        <p:nvSpPr>
          <p:cNvPr id="8" name="Flecha izquierda y derecha 7"/>
          <p:cNvSpPr/>
          <p:nvPr/>
        </p:nvSpPr>
        <p:spPr>
          <a:xfrm rot="16200000">
            <a:off x="3596613" y="3781998"/>
            <a:ext cx="1590453" cy="17868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Picture 6" descr="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6814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310244" y="673198"/>
            <a:ext cx="6796534" cy="3370433"/>
          </a:xfrm>
          <a:prstGeom prst="rect">
            <a:avLst/>
          </a:prstGeom>
        </p:spPr>
      </p:pic>
      <p:sp>
        <p:nvSpPr>
          <p:cNvPr id="3" name="CuadroTexto 2"/>
          <p:cNvSpPr txBox="1"/>
          <p:nvPr/>
        </p:nvSpPr>
        <p:spPr>
          <a:xfrm>
            <a:off x="2495246" y="4361694"/>
            <a:ext cx="6279699" cy="1477328"/>
          </a:xfrm>
          <a:prstGeom prst="rect">
            <a:avLst/>
          </a:prstGeom>
          <a:noFill/>
        </p:spPr>
        <p:txBody>
          <a:bodyPr wrap="square" rtlCol="0">
            <a:spAutoFit/>
          </a:bodyPr>
          <a:lstStyle/>
          <a:p>
            <a:r>
              <a:rPr lang="es-ES" b="1" dirty="0" err="1" smtClean="0"/>
              <a:t>Inhomogeneidades</a:t>
            </a:r>
            <a:r>
              <a:rPr lang="es-ES" b="1" dirty="0" smtClean="0"/>
              <a:t> debido a diferentes métodos de cálculo en el periodo 1961-2018.</a:t>
            </a:r>
          </a:p>
          <a:p>
            <a:endParaRPr lang="es-ES" b="1" dirty="0"/>
          </a:p>
          <a:p>
            <a:r>
              <a:rPr lang="es-ES" b="1" dirty="0" smtClean="0"/>
              <a:t>Disminuir las </a:t>
            </a:r>
            <a:r>
              <a:rPr lang="es-ES" b="1" dirty="0" err="1" smtClean="0"/>
              <a:t>inhomogeneidades</a:t>
            </a:r>
            <a:r>
              <a:rPr lang="es-ES" b="1" dirty="0" smtClean="0"/>
              <a:t> utilizando el mismo método de cálculo.</a:t>
            </a:r>
            <a:endParaRPr lang="es-ES" b="1" dirty="0"/>
          </a:p>
        </p:txBody>
      </p:sp>
      <p:pic>
        <p:nvPicPr>
          <p:cNvPr id="11" name="Picture 6" descr="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9064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569073" y="1500809"/>
            <a:ext cx="9039591" cy="4524315"/>
          </a:xfrm>
          <a:prstGeom prst="rect">
            <a:avLst/>
          </a:prstGeom>
          <a:noFill/>
        </p:spPr>
        <p:txBody>
          <a:bodyPr wrap="none" rtlCol="0">
            <a:spAutoFit/>
          </a:bodyPr>
          <a:lstStyle/>
          <a:p>
            <a:pPr marL="285750" indent="-285750" algn="just">
              <a:buFont typeface="Arial" panose="020B0604020202020204" pitchFamily="34" charset="0"/>
              <a:buChar char="•"/>
            </a:pPr>
            <a:r>
              <a:rPr lang="es-ES" b="1" dirty="0" smtClean="0"/>
              <a:t>Rejillas mensuales de 5x5km en la Península e islas Baleares y 2x2km en las islas Canarias.</a:t>
            </a:r>
          </a:p>
          <a:p>
            <a:pPr marL="285750" indent="-285750" algn="just">
              <a:buFont typeface="Arial" panose="020B0604020202020204" pitchFamily="34" charset="0"/>
              <a:buChar char="•"/>
            </a:pPr>
            <a:endParaRPr lang="es-ES" b="1" dirty="0" smtClean="0"/>
          </a:p>
          <a:p>
            <a:pPr marL="285750" indent="-285750" algn="just">
              <a:buFont typeface="Arial" panose="020B0604020202020204" pitchFamily="34" charset="0"/>
              <a:buChar char="•"/>
            </a:pPr>
            <a:endParaRPr lang="es-ES" b="1" dirty="0"/>
          </a:p>
          <a:p>
            <a:pPr marL="285750" indent="-285750" algn="just">
              <a:buFont typeface="Arial" panose="020B0604020202020204" pitchFamily="34" charset="0"/>
              <a:buChar char="•"/>
            </a:pPr>
            <a:r>
              <a:rPr lang="es-ES" b="1" dirty="0" smtClean="0"/>
              <a:t>Interpolación por </a:t>
            </a:r>
            <a:r>
              <a:rPr lang="es-ES" b="1" dirty="0" err="1" smtClean="0"/>
              <a:t>krigeado</a:t>
            </a:r>
            <a:r>
              <a:rPr lang="es-ES" b="1" dirty="0" smtClean="0"/>
              <a:t> ordinario.</a:t>
            </a:r>
          </a:p>
          <a:p>
            <a:pPr marL="285750" indent="-285750" algn="just">
              <a:buFont typeface="Arial" panose="020B0604020202020204" pitchFamily="34" charset="0"/>
              <a:buChar char="•"/>
            </a:pPr>
            <a:endParaRPr lang="es-ES" b="1" dirty="0" smtClean="0"/>
          </a:p>
          <a:p>
            <a:pPr marL="285750" indent="-285750" algn="just">
              <a:buFont typeface="Arial" panose="020B0604020202020204" pitchFamily="34" charset="0"/>
              <a:buChar char="•"/>
            </a:pPr>
            <a:endParaRPr lang="es-ES" b="1" dirty="0"/>
          </a:p>
          <a:p>
            <a:pPr marL="285750" indent="-285750" algn="just">
              <a:buFont typeface="Arial" panose="020B0604020202020204" pitchFamily="34" charset="0"/>
              <a:buChar char="•"/>
            </a:pPr>
            <a:r>
              <a:rPr lang="es-ES" b="1" dirty="0" smtClean="0"/>
              <a:t>Cálculo de precipitaciones mensuales estimadas por área:</a:t>
            </a:r>
          </a:p>
          <a:p>
            <a:pPr algn="just"/>
            <a:r>
              <a:rPr lang="es-ES" b="1" dirty="0"/>
              <a:t>	</a:t>
            </a:r>
            <a:r>
              <a:rPr lang="es-ES" b="1" dirty="0" smtClean="0"/>
              <a:t>-Zonas características(cuencas hidrográficas).</a:t>
            </a:r>
          </a:p>
          <a:p>
            <a:pPr algn="just"/>
            <a:r>
              <a:rPr lang="es-ES" b="1" dirty="0"/>
              <a:t>	</a:t>
            </a:r>
            <a:r>
              <a:rPr lang="es-ES" b="1" dirty="0" smtClean="0"/>
              <a:t>-Provincias y Comunidades Autónomas.</a:t>
            </a:r>
          </a:p>
          <a:p>
            <a:pPr algn="just"/>
            <a:r>
              <a:rPr lang="es-ES" b="1" dirty="0"/>
              <a:t>	</a:t>
            </a:r>
            <a:r>
              <a:rPr lang="es-ES" b="1" dirty="0" smtClean="0"/>
              <a:t>-España peninsular.</a:t>
            </a:r>
          </a:p>
          <a:p>
            <a:pPr marL="285750" indent="-285750" algn="just">
              <a:buFont typeface="Arial" panose="020B0604020202020204" pitchFamily="34" charset="0"/>
              <a:buChar char="•"/>
            </a:pPr>
            <a:endParaRPr lang="es-ES" b="1" dirty="0" smtClean="0"/>
          </a:p>
          <a:p>
            <a:pPr marL="285750" indent="-285750" algn="just">
              <a:buFont typeface="Arial" panose="020B0604020202020204" pitchFamily="34" charset="0"/>
              <a:buChar char="•"/>
            </a:pPr>
            <a:endParaRPr lang="es-ES" b="1" dirty="0"/>
          </a:p>
          <a:p>
            <a:pPr marL="285750" indent="-285750" algn="just">
              <a:buFont typeface="Arial" panose="020B0604020202020204" pitchFamily="34" charset="0"/>
              <a:buChar char="•"/>
            </a:pPr>
            <a:r>
              <a:rPr lang="es-ES" b="1" dirty="0" smtClean="0"/>
              <a:t>Año hidrológico y año natural.</a:t>
            </a:r>
          </a:p>
          <a:p>
            <a:pPr marL="285750" indent="-285750" algn="just">
              <a:buFont typeface="Arial" panose="020B0604020202020204" pitchFamily="34" charset="0"/>
              <a:buChar char="•"/>
            </a:pPr>
            <a:endParaRPr lang="es-ES" b="1" dirty="0" smtClean="0"/>
          </a:p>
          <a:p>
            <a:pPr marL="285750" indent="-285750" algn="just">
              <a:buFont typeface="Arial" panose="020B0604020202020204" pitchFamily="34" charset="0"/>
              <a:buChar char="•"/>
            </a:pPr>
            <a:endParaRPr lang="es-ES" b="1" dirty="0"/>
          </a:p>
          <a:p>
            <a:pPr marL="285750" indent="-285750" algn="just">
              <a:buFont typeface="Arial" panose="020B0604020202020204" pitchFamily="34" charset="0"/>
              <a:buChar char="•"/>
            </a:pPr>
            <a:r>
              <a:rPr lang="es-ES" b="1" dirty="0" smtClean="0"/>
              <a:t>Estudio de las sequías históricas en la España peninsular a partir de los valores del SPI.</a:t>
            </a:r>
            <a:endParaRPr lang="es-ES" b="1" dirty="0"/>
          </a:p>
        </p:txBody>
      </p:sp>
      <p:pic>
        <p:nvPicPr>
          <p:cNvPr id="3" name="Imagen 2"/>
          <p:cNvPicPr>
            <a:picLocks noChangeAspect="1"/>
          </p:cNvPicPr>
          <p:nvPr/>
        </p:nvPicPr>
        <p:blipFill>
          <a:blip r:embed="rId2"/>
          <a:stretch>
            <a:fillRect/>
          </a:stretch>
        </p:blipFill>
        <p:spPr>
          <a:xfrm>
            <a:off x="7467124" y="2265528"/>
            <a:ext cx="4217946" cy="3014514"/>
          </a:xfrm>
          <a:prstGeom prst="rect">
            <a:avLst/>
          </a:prstGeom>
        </p:spPr>
      </p:pic>
      <p:pic>
        <p:nvPicPr>
          <p:cNvPr id="11" name="Picture 6" descr="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0395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909882" y="918724"/>
            <a:ext cx="7560350" cy="369332"/>
          </a:xfrm>
          <a:prstGeom prst="rect">
            <a:avLst/>
          </a:prstGeom>
          <a:noFill/>
        </p:spPr>
        <p:txBody>
          <a:bodyPr wrap="square" rtlCol="0">
            <a:spAutoFit/>
          </a:bodyPr>
          <a:lstStyle/>
          <a:p>
            <a:r>
              <a:rPr lang="es-ES" dirty="0" smtClean="0"/>
              <a:t>Cálculo de las precipitaciones medias por </a:t>
            </a:r>
            <a:r>
              <a:rPr lang="es-ES" dirty="0" err="1" smtClean="0"/>
              <a:t>área</a:t>
            </a:r>
            <a:r>
              <a:rPr lang="es-ES" dirty="0" err="1" smtClean="0">
                <a:sym typeface="Wingdings" panose="05000000000000000000" pitchFamily="2" charset="2"/>
              </a:rPr>
              <a:t>Volumen</a:t>
            </a:r>
            <a:r>
              <a:rPr lang="es-ES" dirty="0" smtClean="0">
                <a:sym typeface="Wingdings" panose="05000000000000000000" pitchFamily="2" charset="2"/>
              </a:rPr>
              <a:t> de precipitación</a:t>
            </a:r>
            <a:endParaRPr lang="es-ES" dirty="0"/>
          </a:p>
        </p:txBody>
      </p:sp>
      <p:pic>
        <p:nvPicPr>
          <p:cNvPr id="6" name="Imagen 5"/>
          <p:cNvPicPr>
            <a:picLocks noChangeAspect="1"/>
          </p:cNvPicPr>
          <p:nvPr/>
        </p:nvPicPr>
        <p:blipFill>
          <a:blip r:embed="rId2"/>
          <a:stretch>
            <a:fillRect/>
          </a:stretch>
        </p:blipFill>
        <p:spPr>
          <a:xfrm>
            <a:off x="477904" y="2454291"/>
            <a:ext cx="4901635" cy="3269523"/>
          </a:xfrm>
          <a:prstGeom prst="rect">
            <a:avLst/>
          </a:prstGeom>
        </p:spPr>
      </p:pic>
      <p:pic>
        <p:nvPicPr>
          <p:cNvPr id="8" name="Imagen 7"/>
          <p:cNvPicPr>
            <a:picLocks noChangeAspect="1"/>
          </p:cNvPicPr>
          <p:nvPr/>
        </p:nvPicPr>
        <p:blipFill>
          <a:blip r:embed="rId3"/>
          <a:stretch>
            <a:fillRect/>
          </a:stretch>
        </p:blipFill>
        <p:spPr>
          <a:xfrm>
            <a:off x="6231605" y="2494661"/>
            <a:ext cx="4731570" cy="3229153"/>
          </a:xfrm>
          <a:prstGeom prst="rect">
            <a:avLst/>
          </a:prstGeom>
        </p:spPr>
      </p:pic>
      <p:pic>
        <p:nvPicPr>
          <p:cNvPr id="11" name="Picture 6" descr="LOGO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2181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a:stretch>
            <a:fillRect/>
          </a:stretch>
        </p:blipFill>
        <p:spPr>
          <a:xfrm>
            <a:off x="909882" y="2284105"/>
            <a:ext cx="4496160" cy="3635431"/>
          </a:xfrm>
          <a:prstGeom prst="rect">
            <a:avLst/>
          </a:prstGeom>
        </p:spPr>
      </p:pic>
      <p:pic>
        <p:nvPicPr>
          <p:cNvPr id="11" name="Imagen 10"/>
          <p:cNvPicPr>
            <a:picLocks noChangeAspect="1"/>
          </p:cNvPicPr>
          <p:nvPr/>
        </p:nvPicPr>
        <p:blipFill>
          <a:blip r:embed="rId3"/>
          <a:stretch>
            <a:fillRect/>
          </a:stretch>
        </p:blipFill>
        <p:spPr>
          <a:xfrm>
            <a:off x="6739663" y="3034297"/>
            <a:ext cx="4356962" cy="2762832"/>
          </a:xfrm>
          <a:prstGeom prst="rect">
            <a:avLst/>
          </a:prstGeom>
        </p:spPr>
      </p:pic>
      <p:pic>
        <p:nvPicPr>
          <p:cNvPr id="13" name="Picture 6" descr="LOGO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0956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86544" y="3368843"/>
            <a:ext cx="4811912" cy="2319645"/>
          </a:xfrm>
          <a:prstGeom prst="rect">
            <a:avLst/>
          </a:prstGeom>
        </p:spPr>
      </p:pic>
      <p:pic>
        <p:nvPicPr>
          <p:cNvPr id="3" name="Imagen 2"/>
          <p:cNvPicPr>
            <a:picLocks noChangeAspect="1"/>
          </p:cNvPicPr>
          <p:nvPr/>
        </p:nvPicPr>
        <p:blipFill>
          <a:blip r:embed="rId3"/>
          <a:stretch>
            <a:fillRect/>
          </a:stretch>
        </p:blipFill>
        <p:spPr>
          <a:xfrm>
            <a:off x="5396492" y="1773693"/>
            <a:ext cx="6442651" cy="3915001"/>
          </a:xfrm>
          <a:prstGeom prst="rect">
            <a:avLst/>
          </a:prstGeom>
        </p:spPr>
      </p:pic>
      <p:pic>
        <p:nvPicPr>
          <p:cNvPr id="11" name="Picture 6" descr="LOGO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1404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8"/>
          <p:cNvSpPr txBox="1">
            <a:spLocks noChangeArrowheads="1"/>
          </p:cNvSpPr>
          <p:nvPr/>
        </p:nvSpPr>
        <p:spPr>
          <a:xfrm>
            <a:off x="1565259" y="708636"/>
            <a:ext cx="8758238" cy="4808538"/>
          </a:xfrm>
          <a:prstGeom prst="rect">
            <a:avLst/>
          </a:prstGeom>
        </p:spPr>
        <p:txBody>
          <a:bodyPr/>
          <a:lstStyle>
            <a:lvl1pPr marL="342900" indent="-342900" algn="l" rtl="0" eaLnBrk="0" fontAlgn="base" hangingPunct="0">
              <a:spcBef>
                <a:spcPct val="20000"/>
              </a:spcBef>
              <a:spcAft>
                <a:spcPct val="0"/>
              </a:spcAft>
              <a:buClr>
                <a:srgbClr val="BD3632"/>
              </a:buClr>
              <a:buChar char="•"/>
              <a:defRPr sz="3200">
                <a:solidFill>
                  <a:srgbClr val="00338D"/>
                </a:solidFill>
                <a:latin typeface="+mn-lt"/>
                <a:ea typeface="+mn-ea"/>
                <a:cs typeface="+mn-cs"/>
              </a:defRPr>
            </a:lvl1pPr>
            <a:lvl2pPr marL="742950" indent="-285750" algn="l" rtl="0" eaLnBrk="0" fontAlgn="base" hangingPunct="0">
              <a:spcBef>
                <a:spcPct val="20000"/>
              </a:spcBef>
              <a:spcAft>
                <a:spcPct val="0"/>
              </a:spcAft>
              <a:buClr>
                <a:srgbClr val="BD3632"/>
              </a:buClr>
              <a:buChar char="•"/>
              <a:defRPr sz="2800">
                <a:solidFill>
                  <a:srgbClr val="00338D"/>
                </a:solidFill>
                <a:latin typeface="+mn-lt"/>
              </a:defRPr>
            </a:lvl2pPr>
            <a:lvl3pPr marL="1143000" indent="-228600" algn="l" rtl="0" eaLnBrk="0" fontAlgn="base" hangingPunct="0">
              <a:spcBef>
                <a:spcPct val="20000"/>
              </a:spcBef>
              <a:spcAft>
                <a:spcPct val="0"/>
              </a:spcAft>
              <a:buChar char="•"/>
              <a:defRPr sz="2400">
                <a:solidFill>
                  <a:srgbClr val="00338D"/>
                </a:solidFill>
                <a:latin typeface="+mn-lt"/>
              </a:defRPr>
            </a:lvl3pPr>
            <a:lvl4pPr marL="1600200" indent="-228600" algn="l" rtl="0" eaLnBrk="0" fontAlgn="base" hangingPunct="0">
              <a:spcBef>
                <a:spcPct val="20000"/>
              </a:spcBef>
              <a:spcAft>
                <a:spcPct val="0"/>
              </a:spcAft>
              <a:buChar char="–"/>
              <a:defRPr sz="2000">
                <a:solidFill>
                  <a:srgbClr val="00338D"/>
                </a:solidFill>
                <a:latin typeface="+mn-lt"/>
              </a:defRPr>
            </a:lvl4pPr>
            <a:lvl5pPr marL="2057400" indent="-228600" algn="l" rtl="0" eaLnBrk="0" fontAlgn="base" hangingPunct="0">
              <a:spcBef>
                <a:spcPct val="20000"/>
              </a:spcBef>
              <a:spcAft>
                <a:spcPct val="0"/>
              </a:spcAft>
              <a:buChar char="»"/>
              <a:defRPr sz="2000">
                <a:solidFill>
                  <a:srgbClr val="00338D"/>
                </a:solidFill>
                <a:latin typeface="+mn-lt"/>
              </a:defRPr>
            </a:lvl5pPr>
            <a:lvl6pPr marL="2514600" indent="-228600" algn="l" rtl="0" fontAlgn="base">
              <a:spcBef>
                <a:spcPct val="20000"/>
              </a:spcBef>
              <a:spcAft>
                <a:spcPct val="0"/>
              </a:spcAft>
              <a:buChar char="»"/>
              <a:defRPr sz="2000">
                <a:solidFill>
                  <a:srgbClr val="00338D"/>
                </a:solidFill>
                <a:latin typeface="+mn-lt"/>
              </a:defRPr>
            </a:lvl6pPr>
            <a:lvl7pPr marL="2971800" indent="-228600" algn="l" rtl="0" fontAlgn="base">
              <a:spcBef>
                <a:spcPct val="20000"/>
              </a:spcBef>
              <a:spcAft>
                <a:spcPct val="0"/>
              </a:spcAft>
              <a:buChar char="»"/>
              <a:defRPr sz="2000">
                <a:solidFill>
                  <a:srgbClr val="00338D"/>
                </a:solidFill>
                <a:latin typeface="+mn-lt"/>
              </a:defRPr>
            </a:lvl7pPr>
            <a:lvl8pPr marL="3429000" indent="-228600" algn="l" rtl="0" fontAlgn="base">
              <a:spcBef>
                <a:spcPct val="20000"/>
              </a:spcBef>
              <a:spcAft>
                <a:spcPct val="0"/>
              </a:spcAft>
              <a:buChar char="»"/>
              <a:defRPr sz="2000">
                <a:solidFill>
                  <a:srgbClr val="00338D"/>
                </a:solidFill>
                <a:latin typeface="+mn-lt"/>
              </a:defRPr>
            </a:lvl8pPr>
            <a:lvl9pPr marL="3886200" indent="-228600" algn="l" rtl="0" fontAlgn="base">
              <a:spcBef>
                <a:spcPct val="20000"/>
              </a:spcBef>
              <a:spcAft>
                <a:spcPct val="0"/>
              </a:spcAft>
              <a:buChar char="»"/>
              <a:defRPr sz="2000">
                <a:solidFill>
                  <a:srgbClr val="00338D"/>
                </a:solidFill>
                <a:latin typeface="+mn-lt"/>
              </a:defRPr>
            </a:lvl9pPr>
          </a:lstStyle>
          <a:p>
            <a:pPr marL="0" indent="0" algn="just" eaLnBrk="1" hangingPunct="1">
              <a:buNone/>
              <a:defRPr/>
            </a:pPr>
            <a:endParaRPr lang="es-ES_tradnl" altLang="es-ES" sz="2400" kern="0" dirty="0" smtClean="0"/>
          </a:p>
          <a:p>
            <a:pPr algn="just" eaLnBrk="1" hangingPunct="1">
              <a:defRPr/>
            </a:pPr>
            <a:r>
              <a:rPr lang="es-ES" sz="1400" dirty="0" smtClean="0"/>
              <a:t>R. Romero, J.V. Moreno, L. </a:t>
            </a:r>
            <a:r>
              <a:rPr lang="es-ES" sz="1400" dirty="0"/>
              <a:t>M</a:t>
            </a:r>
            <a:r>
              <a:rPr lang="es-ES" sz="1400" dirty="0" smtClean="0"/>
              <a:t>artínez, M</a:t>
            </a:r>
            <a:r>
              <a:rPr lang="es-ES" sz="1400" dirty="0"/>
              <a:t>.</a:t>
            </a:r>
            <a:r>
              <a:rPr lang="es-ES" sz="1400" dirty="0" smtClean="0"/>
              <a:t> T. </a:t>
            </a:r>
            <a:r>
              <a:rPr lang="es-ES" sz="1400" dirty="0" err="1" smtClean="0"/>
              <a:t>Huarte</a:t>
            </a:r>
            <a:r>
              <a:rPr lang="es-ES" sz="1400" dirty="0" smtClean="0"/>
              <a:t>, C Rodríguez, R. </a:t>
            </a:r>
            <a:r>
              <a:rPr lang="es-ES" sz="1400" dirty="0" err="1" smtClean="0"/>
              <a:t>Botey</a:t>
            </a:r>
            <a:r>
              <a:rPr lang="es-ES" sz="1400" dirty="0" smtClean="0"/>
              <a:t>. (2020). Comportamiento de las precipitaciones en </a:t>
            </a:r>
            <a:r>
              <a:rPr lang="es-ES" sz="1400" dirty="0" err="1" smtClean="0"/>
              <a:t>españa</a:t>
            </a:r>
            <a:r>
              <a:rPr lang="es-ES" sz="1400" dirty="0" smtClean="0"/>
              <a:t> y periodos de sequía (periodo 1961-2018). AEMET</a:t>
            </a:r>
          </a:p>
          <a:p>
            <a:pPr marL="0" indent="0" algn="just" eaLnBrk="1" hangingPunct="1">
              <a:buNone/>
              <a:defRPr/>
            </a:pPr>
            <a:r>
              <a:rPr lang="es-ES" sz="1400" dirty="0" smtClean="0"/>
              <a:t>        Disponible en:</a:t>
            </a:r>
          </a:p>
          <a:p>
            <a:pPr marL="0" indent="0" algn="just" eaLnBrk="1" hangingPunct="1">
              <a:buNone/>
              <a:defRPr/>
            </a:pPr>
            <a:r>
              <a:rPr lang="es-ES" sz="1400" dirty="0"/>
              <a:t> </a:t>
            </a:r>
            <a:r>
              <a:rPr lang="es-ES" sz="1400" dirty="0" smtClean="0"/>
              <a:t>         </a:t>
            </a:r>
            <a:r>
              <a:rPr lang="es-ES" sz="1400" kern="0" dirty="0" smtClean="0">
                <a:hlinkClick r:id="rId2"/>
              </a:rPr>
              <a:t>http</a:t>
            </a:r>
            <a:r>
              <a:rPr lang="es-ES" sz="1400" kern="0" dirty="0">
                <a:hlinkClick r:id="rId2"/>
              </a:rPr>
              <a:t>://</a:t>
            </a:r>
            <a:r>
              <a:rPr lang="es-ES" sz="1400" kern="0" dirty="0" smtClean="0">
                <a:hlinkClick r:id="rId2"/>
              </a:rPr>
              <a:t>www.aemet.es/es/conocermas/recursos_en_linea/publicaciones_y_estudios/publicaciones/detalles/NT32_AEMET</a:t>
            </a:r>
            <a:endParaRPr lang="es-ES" sz="1400" kern="0" dirty="0"/>
          </a:p>
          <a:p>
            <a:pPr marL="0" indent="0" algn="just" eaLnBrk="1" hangingPunct="1">
              <a:buNone/>
              <a:defRPr/>
            </a:pPr>
            <a:endParaRPr lang="es-ES_tradnl" altLang="es-ES" sz="1400" kern="0" dirty="0" smtClean="0"/>
          </a:p>
          <a:p>
            <a:pPr algn="just" eaLnBrk="1" hangingPunct="1">
              <a:defRPr/>
            </a:pPr>
            <a:r>
              <a:rPr lang="es-ES_tradnl" altLang="es-ES" sz="1400" kern="0" dirty="0" smtClean="0"/>
              <a:t>R</a:t>
            </a:r>
            <a:r>
              <a:rPr lang="es-ES_tradnl" altLang="es-ES" sz="1400" kern="0" dirty="0"/>
              <a:t>. Botey,  y J.V. Moreno. (2015). </a:t>
            </a:r>
            <a:r>
              <a:rPr lang="es-ES" sz="1400" i="1" dirty="0"/>
              <a:t>Metodología para estimar la humedad del suelo mediante un balance hídrico exponencial diario. </a:t>
            </a:r>
            <a:r>
              <a:rPr lang="es-ES" sz="1400" dirty="0"/>
              <a:t>AEMET.</a:t>
            </a:r>
            <a:r>
              <a:rPr lang="es-ES_tradnl" altLang="es-ES" sz="1400" kern="0" dirty="0"/>
              <a:t> </a:t>
            </a:r>
          </a:p>
          <a:p>
            <a:pPr marL="400050" lvl="1" indent="0" algn="just" eaLnBrk="1" hangingPunct="1">
              <a:buNone/>
              <a:defRPr/>
            </a:pPr>
            <a:r>
              <a:rPr lang="es-ES_tradnl" altLang="es-ES" sz="1400" kern="0" dirty="0" smtClean="0"/>
              <a:t>Disponible en: </a:t>
            </a:r>
            <a:r>
              <a:rPr lang="es-ES_tradnl" altLang="es-ES" sz="1400" kern="0" dirty="0" smtClean="0">
                <a:hlinkClick r:id="rId3"/>
              </a:rPr>
              <a:t>http</a:t>
            </a:r>
            <a:r>
              <a:rPr lang="es-ES_tradnl" altLang="es-ES" sz="1400" kern="0" dirty="0">
                <a:hlinkClick r:id="rId3"/>
              </a:rPr>
              <a:t>://</a:t>
            </a:r>
            <a:r>
              <a:rPr lang="es-ES_tradnl" altLang="es-ES" sz="1400" kern="0" dirty="0" smtClean="0">
                <a:hlinkClick r:id="rId3"/>
              </a:rPr>
              <a:t>www.aemet.es/documentos/es/serviciosclimaticos/vigilancia_clima/balance_hidrico/Metodologia.pdf</a:t>
            </a:r>
            <a:endParaRPr lang="es-ES_tradnl" altLang="es-ES" sz="1400" kern="0" dirty="0"/>
          </a:p>
          <a:p>
            <a:pPr marL="400050" lvl="1" indent="0" algn="just" eaLnBrk="1" hangingPunct="1">
              <a:buNone/>
              <a:defRPr/>
            </a:pPr>
            <a:endParaRPr lang="es-ES_tradnl" altLang="es-ES" sz="1400" kern="0" dirty="0"/>
          </a:p>
          <a:p>
            <a:pPr algn="just" eaLnBrk="1" hangingPunct="1">
              <a:defRPr/>
            </a:pPr>
            <a:r>
              <a:rPr lang="es-ES_tradnl" altLang="es-ES" sz="1400" kern="0" dirty="0"/>
              <a:t>R. Botey, </a:t>
            </a:r>
            <a:r>
              <a:rPr lang="es-ES_tradnl" altLang="es-ES" sz="1400" kern="0" dirty="0" err="1"/>
              <a:t>J.V.Moreno</a:t>
            </a:r>
            <a:r>
              <a:rPr lang="es-ES_tradnl" altLang="es-ES" sz="1400" kern="0" dirty="0"/>
              <a:t> j </a:t>
            </a:r>
            <a:r>
              <a:rPr lang="es-ES_tradnl" altLang="es-ES" sz="1400" kern="0" dirty="0" err="1"/>
              <a:t>J</a:t>
            </a:r>
            <a:r>
              <a:rPr lang="es-ES_tradnl" altLang="es-ES" sz="1400" kern="0" dirty="0"/>
              <a:t>. </a:t>
            </a:r>
            <a:r>
              <a:rPr lang="es-ES_tradnl" altLang="es-ES" sz="1400" kern="0" dirty="0" err="1"/>
              <a:t>Perez</a:t>
            </a:r>
            <a:r>
              <a:rPr lang="es-ES_tradnl" altLang="es-ES" sz="1400" kern="0" dirty="0"/>
              <a:t>-Arias. (2009). </a:t>
            </a:r>
            <a:r>
              <a:rPr lang="es-ES_tradnl" altLang="es-ES" sz="1400" i="1" kern="0" dirty="0"/>
              <a:t>Monitorización de la humedad del suelo en tres observatorios meteorológicos .AEMET.</a:t>
            </a:r>
          </a:p>
          <a:p>
            <a:pPr marL="0" indent="0" algn="just" eaLnBrk="1" hangingPunct="1">
              <a:buNone/>
              <a:defRPr/>
            </a:pPr>
            <a:endParaRPr lang="es-ES_tradnl" altLang="es-ES" sz="1400" i="1" kern="0" dirty="0"/>
          </a:p>
          <a:p>
            <a:pPr algn="just" eaLnBrk="1" hangingPunct="1">
              <a:defRPr/>
            </a:pPr>
            <a:r>
              <a:rPr lang="es-ES_tradnl" altLang="es-ES" sz="1400" kern="0" dirty="0"/>
              <a:t>R. Botey, </a:t>
            </a:r>
            <a:r>
              <a:rPr lang="es-ES_tradnl" altLang="es-ES" sz="1400" kern="0" dirty="0" err="1"/>
              <a:t>J.A.Guijarro</a:t>
            </a:r>
            <a:r>
              <a:rPr lang="es-ES_tradnl" altLang="es-ES" sz="1400" kern="0" dirty="0"/>
              <a:t> y A. Jiménez. (2013) </a:t>
            </a:r>
            <a:r>
              <a:rPr lang="es-ES_tradnl" altLang="es-ES" sz="1400" i="1" kern="0" dirty="0"/>
              <a:t>. Valores normales de precipitación 1981-2010. </a:t>
            </a:r>
            <a:r>
              <a:rPr lang="es-ES_tradnl" altLang="es-ES" sz="1400" kern="0" dirty="0"/>
              <a:t>AEMET.   Disponible en: </a:t>
            </a:r>
            <a:r>
              <a:rPr lang="es-ES_tradnl" altLang="es-ES" sz="1400" kern="0" dirty="0">
                <a:hlinkClick r:id="rId4"/>
              </a:rPr>
              <a:t>http://www.aemet.es/es/</a:t>
            </a:r>
            <a:r>
              <a:rPr lang="es-ES_tradnl" altLang="es-ES" sz="1400" kern="0" dirty="0" err="1">
                <a:hlinkClick r:id="rId4"/>
              </a:rPr>
              <a:t>conocermas</a:t>
            </a:r>
            <a:r>
              <a:rPr lang="es-ES_tradnl" altLang="es-ES" sz="1400" kern="0" dirty="0">
                <a:hlinkClick r:id="rId4"/>
              </a:rPr>
              <a:t>/</a:t>
            </a:r>
            <a:r>
              <a:rPr lang="es-ES_tradnl" altLang="es-ES" sz="1400" kern="0" dirty="0" err="1">
                <a:hlinkClick r:id="rId4"/>
              </a:rPr>
              <a:t>recursos_en_línea</a:t>
            </a:r>
            <a:r>
              <a:rPr lang="es-ES_tradnl" altLang="es-ES" sz="1400" kern="0" dirty="0">
                <a:hlinkClick r:id="rId4"/>
              </a:rPr>
              <a:t>/publicaciones y estudios/</a:t>
            </a:r>
            <a:r>
              <a:rPr lang="es-ES_tradnl" altLang="es-ES" sz="1400" kern="0" dirty="0" err="1">
                <a:hlinkClick r:id="rId4"/>
              </a:rPr>
              <a:t>publicaciuones</a:t>
            </a:r>
            <a:r>
              <a:rPr lang="es-ES_tradnl" altLang="es-ES" sz="1400" kern="0" dirty="0">
                <a:hlinkClick r:id="rId4"/>
              </a:rPr>
              <a:t>/detalles/Valores mensuales_mensuales_1981_2010</a:t>
            </a:r>
            <a:endParaRPr lang="es-ES_tradnl" altLang="es-ES" sz="1400" kern="0" dirty="0"/>
          </a:p>
          <a:p>
            <a:pPr eaLnBrk="1" hangingPunct="1">
              <a:defRPr/>
            </a:pPr>
            <a:endParaRPr lang="es-ES_tradnl" altLang="es-ES" sz="1400" kern="0" dirty="0"/>
          </a:p>
          <a:p>
            <a:pPr eaLnBrk="1" hangingPunct="1">
              <a:defRPr/>
            </a:pPr>
            <a:r>
              <a:rPr lang="es-ES_tradnl" altLang="es-ES" sz="1400" kern="0" dirty="0"/>
              <a:t>FAO, 1988. </a:t>
            </a:r>
            <a:r>
              <a:rPr lang="es-ES_tradnl" altLang="es-ES" sz="1400" i="1" kern="0" dirty="0" err="1"/>
              <a:t>Crop</a:t>
            </a:r>
            <a:r>
              <a:rPr lang="es-ES_tradnl" altLang="es-ES" sz="1400" i="1" kern="0" dirty="0"/>
              <a:t> </a:t>
            </a:r>
            <a:r>
              <a:rPr lang="es-ES_tradnl" altLang="es-ES" sz="1400" i="1" kern="0" dirty="0" err="1"/>
              <a:t>evapotranspiration-guidelines</a:t>
            </a:r>
            <a:r>
              <a:rPr lang="es-ES_tradnl" altLang="es-ES" sz="1400" i="1" kern="0" dirty="0"/>
              <a:t> </a:t>
            </a:r>
            <a:r>
              <a:rPr lang="es-ES_tradnl" altLang="es-ES" sz="1400" i="1" kern="0" dirty="0" err="1"/>
              <a:t>for</a:t>
            </a:r>
            <a:r>
              <a:rPr lang="es-ES_tradnl" altLang="es-ES" sz="1400" i="1" kern="0" dirty="0"/>
              <a:t> </a:t>
            </a:r>
            <a:r>
              <a:rPr lang="es-ES_tradnl" altLang="es-ES" sz="1400" i="1" kern="0" dirty="0" err="1"/>
              <a:t>computing</a:t>
            </a:r>
            <a:r>
              <a:rPr lang="es-ES_tradnl" altLang="es-ES" sz="1400" i="1" kern="0" dirty="0"/>
              <a:t> </a:t>
            </a:r>
            <a:r>
              <a:rPr lang="es-ES_tradnl" altLang="es-ES" sz="1400" i="1" kern="0" dirty="0" err="1"/>
              <a:t>crop</a:t>
            </a:r>
            <a:r>
              <a:rPr lang="es-ES_tradnl" altLang="es-ES" sz="1400" i="1" kern="0" dirty="0"/>
              <a:t> wáter </a:t>
            </a:r>
            <a:r>
              <a:rPr lang="es-ES_tradnl" altLang="es-ES" sz="1400" i="1" kern="0" dirty="0" err="1"/>
              <a:t>requeriments</a:t>
            </a:r>
            <a:r>
              <a:rPr lang="es-ES_tradnl" altLang="es-ES" sz="1400" i="1" kern="0" dirty="0"/>
              <a:t>. </a:t>
            </a:r>
            <a:r>
              <a:rPr lang="es-ES_tradnl" altLang="es-ES" sz="1400" kern="0" dirty="0"/>
              <a:t>FAO </a:t>
            </a:r>
            <a:r>
              <a:rPr lang="es-ES_tradnl" altLang="es-ES" sz="1400" kern="0" dirty="0" err="1"/>
              <a:t>irrigation</a:t>
            </a:r>
            <a:r>
              <a:rPr lang="es-ES_tradnl" altLang="es-ES" sz="1400" kern="0" dirty="0"/>
              <a:t> and </a:t>
            </a:r>
            <a:r>
              <a:rPr lang="es-ES_tradnl" altLang="es-ES" sz="1400" kern="0" dirty="0" err="1"/>
              <a:t>drainage</a:t>
            </a:r>
            <a:r>
              <a:rPr lang="es-ES_tradnl" altLang="es-ES" sz="1400" kern="0" dirty="0"/>
              <a:t> </a:t>
            </a:r>
            <a:r>
              <a:rPr lang="es-ES_tradnl" altLang="es-ES" sz="1400" kern="0" dirty="0" err="1"/>
              <a:t>paper</a:t>
            </a:r>
            <a:r>
              <a:rPr lang="es-ES_tradnl" altLang="es-ES" sz="1400" kern="0" dirty="0"/>
              <a:t> 56. Roma                                                            </a:t>
            </a:r>
          </a:p>
          <a:p>
            <a:pPr marL="0" indent="0" eaLnBrk="1" hangingPunct="1">
              <a:buNone/>
              <a:defRPr/>
            </a:pPr>
            <a:r>
              <a:rPr lang="es-ES_tradnl" altLang="es-ES" sz="1200" kern="0" dirty="0"/>
              <a:t>	</a:t>
            </a:r>
            <a:r>
              <a:rPr lang="es-ES_tradnl" altLang="es-ES" kern="0" dirty="0"/>
              <a:t>	</a:t>
            </a:r>
          </a:p>
          <a:p>
            <a:pPr marL="400050" lvl="1" indent="0" eaLnBrk="1" hangingPunct="1">
              <a:buNone/>
              <a:defRPr/>
            </a:pPr>
            <a:endParaRPr lang="es-ES_tradnl" altLang="es-ES" kern="0" dirty="0"/>
          </a:p>
        </p:txBody>
      </p:sp>
      <p:sp>
        <p:nvSpPr>
          <p:cNvPr id="8" name="CuadroTexto 1"/>
          <p:cNvSpPr txBox="1">
            <a:spLocks noChangeArrowheads="1"/>
          </p:cNvSpPr>
          <p:nvPr/>
        </p:nvSpPr>
        <p:spPr bwMode="auto">
          <a:xfrm>
            <a:off x="1321740" y="636595"/>
            <a:ext cx="134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BD3632"/>
              </a:buClr>
              <a:buChar char="•"/>
              <a:defRPr sz="3200">
                <a:solidFill>
                  <a:srgbClr val="00338D"/>
                </a:solidFill>
                <a:latin typeface="Trebuchet MS" panose="020B0603020202020204" pitchFamily="34" charset="0"/>
              </a:defRPr>
            </a:lvl1pPr>
            <a:lvl2pPr marL="742950" indent="-285750">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a:spcBef>
                <a:spcPct val="0"/>
              </a:spcBef>
              <a:buClrTx/>
              <a:buFontTx/>
              <a:buNone/>
            </a:pPr>
            <a:r>
              <a:rPr lang="es-ES" altLang="es-ES" sz="1800" b="1" dirty="0">
                <a:solidFill>
                  <a:schemeClr val="tx1"/>
                </a:solidFill>
                <a:latin typeface="+mn-lt"/>
              </a:rPr>
              <a:t>Referencias:</a:t>
            </a:r>
          </a:p>
        </p:txBody>
      </p:sp>
      <p:pic>
        <p:nvPicPr>
          <p:cNvPr id="14" name="Picture 6" descr="LOGO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4668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732139" y="949288"/>
            <a:ext cx="8707552" cy="2689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lr>
                <a:srgbClr val="BD3632"/>
              </a:buClr>
              <a:buChar char="•"/>
              <a:defRPr sz="3200">
                <a:solidFill>
                  <a:srgbClr val="00338D"/>
                </a:solidFill>
                <a:latin typeface="Trebuchet MS" panose="020B0603020202020204" pitchFamily="34" charset="0"/>
              </a:defRPr>
            </a:lvl1pPr>
            <a:lvl2pPr marL="742950" indent="-285750">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eaLnBrk="1" hangingPunct="1">
              <a:buClr>
                <a:schemeClr val="bg2"/>
              </a:buClr>
              <a:buSzPct val="75000"/>
              <a:buFont typeface="Wingdings" panose="05000000000000000000" pitchFamily="2" charset="2"/>
              <a:buNone/>
            </a:pPr>
            <a:r>
              <a:rPr lang="es-ES" altLang="es-ES" sz="2400" b="1" dirty="0">
                <a:solidFill>
                  <a:schemeClr val="accent6">
                    <a:lumMod val="50000"/>
                  </a:schemeClr>
                </a:solidFill>
                <a:latin typeface="+mn-lt"/>
              </a:rPr>
              <a:t>Evapotranspiración</a:t>
            </a:r>
            <a:r>
              <a:rPr lang="es-ES" altLang="es-ES" sz="2400" b="1" dirty="0" smtClean="0">
                <a:solidFill>
                  <a:schemeClr val="accent6">
                    <a:lumMod val="50000"/>
                  </a:schemeClr>
                </a:solidFill>
                <a:latin typeface="+mn-lt"/>
              </a:rPr>
              <a:t>:</a:t>
            </a:r>
          </a:p>
          <a:p>
            <a:pPr algn="just" eaLnBrk="1" hangingPunct="1">
              <a:buClr>
                <a:schemeClr val="bg2"/>
              </a:buClr>
              <a:buSzPct val="75000"/>
              <a:buFont typeface="Wingdings" panose="05000000000000000000" pitchFamily="2" charset="2"/>
              <a:buNone/>
            </a:pPr>
            <a:endParaRPr lang="es-ES" altLang="es-ES" sz="2000" dirty="0">
              <a:solidFill>
                <a:schemeClr val="tx1"/>
              </a:solidFill>
              <a:latin typeface="+mn-lt"/>
            </a:endParaRPr>
          </a:p>
          <a:p>
            <a:pPr algn="just" eaLnBrk="1" hangingPunct="1">
              <a:buClr>
                <a:schemeClr val="bg2"/>
              </a:buClr>
              <a:buSzPct val="75000"/>
              <a:buFont typeface="Wingdings" panose="05000000000000000000" pitchFamily="2" charset="2"/>
              <a:buNone/>
            </a:pPr>
            <a:r>
              <a:rPr lang="es-ES_tradnl" altLang="es-ES" sz="2000" b="1" kern="0" dirty="0">
                <a:solidFill>
                  <a:schemeClr val="tx1"/>
                </a:solidFill>
                <a:latin typeface="+mn-lt"/>
              </a:rPr>
              <a:t>Se conoce como evapotranspiración (ET) la combinación de dos </a:t>
            </a:r>
            <a:r>
              <a:rPr lang="es-ES_tradnl" altLang="es-ES" sz="2000" b="1" kern="0" dirty="0" smtClean="0">
                <a:solidFill>
                  <a:schemeClr val="tx1"/>
                </a:solidFill>
                <a:latin typeface="+mn-lt"/>
              </a:rPr>
              <a:t>procesos separados:</a:t>
            </a:r>
          </a:p>
          <a:p>
            <a:pPr marL="0" indent="0" algn="just">
              <a:buClr>
                <a:schemeClr val="bg2"/>
              </a:buClr>
              <a:buSzPct val="75000"/>
              <a:buNone/>
            </a:pPr>
            <a:r>
              <a:rPr lang="es-ES_tradnl" altLang="es-ES" sz="2000" b="1" kern="0" dirty="0">
                <a:solidFill>
                  <a:schemeClr val="tx1"/>
                </a:solidFill>
                <a:latin typeface="+mn-lt"/>
              </a:rPr>
              <a:t>	</a:t>
            </a:r>
            <a:r>
              <a:rPr lang="es-ES_tradnl" altLang="es-ES" sz="2000" b="1" kern="0" dirty="0" smtClean="0">
                <a:solidFill>
                  <a:schemeClr val="tx1"/>
                </a:solidFill>
                <a:latin typeface="+mn-lt"/>
              </a:rPr>
              <a:t>1.Evaporación </a:t>
            </a:r>
            <a:r>
              <a:rPr lang="es-ES_tradnl" altLang="es-ES" sz="2000" b="1" kern="0" dirty="0">
                <a:solidFill>
                  <a:schemeClr val="tx1"/>
                </a:solidFill>
                <a:latin typeface="+mn-lt"/>
              </a:rPr>
              <a:t>desde el suelo y de la superficie cubierta por las plantas.</a:t>
            </a:r>
          </a:p>
          <a:p>
            <a:pPr marL="914400" lvl="2" indent="0" algn="just">
              <a:buClr>
                <a:schemeClr val="bg2"/>
              </a:buClr>
              <a:buSzPct val="75000"/>
              <a:buNone/>
            </a:pPr>
            <a:r>
              <a:rPr lang="es-ES_tradnl" altLang="es-ES" sz="2000" b="1" kern="0" dirty="0">
                <a:solidFill>
                  <a:schemeClr val="tx1"/>
                </a:solidFill>
                <a:latin typeface="+mn-lt"/>
              </a:rPr>
              <a:t>2.Transpiración desde las hojas de las plantas.</a:t>
            </a:r>
            <a:endParaRPr lang="es-ES" altLang="es-ES" sz="2000" b="1" kern="0" dirty="0">
              <a:solidFill>
                <a:schemeClr val="tx1"/>
              </a:solidFill>
              <a:latin typeface="+mn-lt"/>
            </a:endParaRPr>
          </a:p>
          <a:p>
            <a:pPr algn="ctr" eaLnBrk="1" hangingPunct="1">
              <a:buClr>
                <a:schemeClr val="bg2"/>
              </a:buClr>
              <a:buSzPct val="75000"/>
              <a:buFont typeface="Wingdings" panose="05000000000000000000" pitchFamily="2" charset="2"/>
              <a:buNone/>
            </a:pPr>
            <a:endParaRPr lang="es-ES" altLang="es-ES" sz="2400" dirty="0">
              <a:solidFill>
                <a:schemeClr val="bg2"/>
              </a:solidFill>
              <a:latin typeface="Arial" panose="020B0604020202020204" pitchFamily="34" charset="0"/>
            </a:endParaRP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0594" y="3457773"/>
            <a:ext cx="3850642" cy="3335314"/>
          </a:xfrm>
          <a:prstGeom prst="rect">
            <a:avLst/>
          </a:prstGeom>
          <a:effectLst>
            <a:outerShdw blurRad="50800" dist="38100" dir="5400000" algn="t" rotWithShape="0">
              <a:prstClr val="black">
                <a:alpha val="40000"/>
              </a:prstClr>
            </a:outerShdw>
          </a:effectLst>
        </p:spPr>
      </p:pic>
      <p:sp>
        <p:nvSpPr>
          <p:cNvPr id="7" name="Rectángulo 6"/>
          <p:cNvSpPr/>
          <p:nvPr/>
        </p:nvSpPr>
        <p:spPr>
          <a:xfrm>
            <a:off x="1136691" y="394785"/>
            <a:ext cx="2813591" cy="461665"/>
          </a:xfrm>
          <a:prstGeom prst="rect">
            <a:avLst/>
          </a:prstGeom>
        </p:spPr>
        <p:txBody>
          <a:bodyPr wrap="none">
            <a:spAutoFit/>
          </a:bodyPr>
          <a:lstStyle/>
          <a:p>
            <a:pPr>
              <a:defRPr/>
            </a:pPr>
            <a:r>
              <a:rPr lang="es-ES_tradnl" altLang="es-ES" sz="2400" b="1" kern="0" dirty="0" smtClean="0">
                <a:solidFill>
                  <a:srgbClr val="002060"/>
                </a:solidFill>
              </a:rPr>
              <a:t>Algunas definiciones</a:t>
            </a:r>
            <a:endParaRPr lang="es-ES_tradnl" altLang="es-ES" sz="2400" b="1" kern="0" dirty="0">
              <a:solidFill>
                <a:srgbClr val="002060"/>
              </a:solidFill>
            </a:endParaRPr>
          </a:p>
        </p:txBody>
      </p:sp>
      <p:pic>
        <p:nvPicPr>
          <p:cNvPr id="16" name="Picture 6" descr="LOG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3188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txBox="1">
            <a:spLocks noChangeArrowheads="1"/>
          </p:cNvSpPr>
          <p:nvPr/>
        </p:nvSpPr>
        <p:spPr>
          <a:xfrm>
            <a:off x="455077" y="1901175"/>
            <a:ext cx="5353050" cy="32437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80000"/>
              </a:lnSpc>
            </a:pPr>
            <a:r>
              <a:rPr lang="es-ES" altLang="es-ES" sz="1800" b="1" u="sng" kern="0" dirty="0"/>
              <a:t>Cálculo diario de </a:t>
            </a:r>
            <a:r>
              <a:rPr lang="es-ES" altLang="es-ES" sz="1800" b="1" u="sng" kern="0" dirty="0" err="1"/>
              <a:t>ETo</a:t>
            </a:r>
            <a:r>
              <a:rPr lang="es-ES" altLang="es-ES" sz="1800" b="1" u="sng" kern="0" dirty="0"/>
              <a:t> según FAO </a:t>
            </a:r>
          </a:p>
          <a:p>
            <a:pPr algn="just">
              <a:lnSpc>
                <a:spcPct val="80000"/>
              </a:lnSpc>
            </a:pPr>
            <a:endParaRPr lang="es-ES" altLang="es-ES" sz="1800" b="1" kern="0" dirty="0"/>
          </a:p>
          <a:p>
            <a:pPr algn="just">
              <a:lnSpc>
                <a:spcPct val="80000"/>
              </a:lnSpc>
            </a:pPr>
            <a:r>
              <a:rPr lang="es-ES" altLang="es-ES" sz="1800" b="1" kern="0" dirty="0" smtClean="0"/>
              <a:t>         Datos </a:t>
            </a:r>
            <a:r>
              <a:rPr lang="es-ES" altLang="es-ES" sz="1800" b="1" kern="0" dirty="0"/>
              <a:t>meteorológicos diarios </a:t>
            </a:r>
            <a:r>
              <a:rPr lang="es-ES" altLang="es-ES" sz="1800" b="1" kern="0" dirty="0" smtClean="0"/>
              <a:t>utilizados:</a:t>
            </a:r>
            <a:endParaRPr lang="es-ES" altLang="es-ES" sz="1800" b="1" kern="0" dirty="0"/>
          </a:p>
          <a:p>
            <a:pPr marL="742950" lvl="1" indent="-285750" algn="just">
              <a:lnSpc>
                <a:spcPct val="80000"/>
              </a:lnSpc>
              <a:buFont typeface="Arial" panose="020B0604020202020204" pitchFamily="34" charset="0"/>
              <a:buChar char="•"/>
            </a:pPr>
            <a:r>
              <a:rPr lang="es-ES" altLang="es-ES" sz="1800" b="1" kern="0" dirty="0"/>
              <a:t>Temperatura media (valor medio 4 pasadas </a:t>
            </a:r>
            <a:r>
              <a:rPr lang="es-ES" altLang="es-ES" sz="1800" b="1" kern="0" dirty="0" smtClean="0"/>
              <a:t>HARMONIE)</a:t>
            </a:r>
            <a:endParaRPr lang="es-ES" altLang="es-ES" sz="1800" b="1" kern="0" dirty="0"/>
          </a:p>
          <a:p>
            <a:pPr marL="742950" lvl="1" indent="-285750" algn="just">
              <a:lnSpc>
                <a:spcPct val="80000"/>
              </a:lnSpc>
              <a:buFont typeface="Arial" panose="020B0604020202020204" pitchFamily="34" charset="0"/>
              <a:buChar char="•"/>
            </a:pPr>
            <a:r>
              <a:rPr lang="es-ES" altLang="es-ES" sz="1800" b="1" kern="0" dirty="0"/>
              <a:t>Humedad relativa media </a:t>
            </a:r>
            <a:r>
              <a:rPr lang="es-ES" altLang="es-ES" sz="1800" b="1" kern="0" dirty="0" smtClean="0"/>
              <a:t>(HARMONIE)</a:t>
            </a:r>
            <a:endParaRPr lang="es-ES" altLang="es-ES" sz="1800" b="1" kern="0" dirty="0"/>
          </a:p>
          <a:p>
            <a:pPr marL="742950" lvl="1" indent="-285750" algn="just">
              <a:lnSpc>
                <a:spcPct val="80000"/>
              </a:lnSpc>
              <a:buFont typeface="Arial" panose="020B0604020202020204" pitchFamily="34" charset="0"/>
              <a:buChar char="•"/>
            </a:pPr>
            <a:r>
              <a:rPr lang="es-ES" altLang="es-ES" sz="1800" b="1" kern="0" dirty="0"/>
              <a:t>Velocidad media diaria del viento a 10 m de altura </a:t>
            </a:r>
            <a:r>
              <a:rPr lang="es-ES" altLang="es-ES" sz="1800" b="1" kern="0" dirty="0" smtClean="0"/>
              <a:t>(HARMONIE)</a:t>
            </a:r>
            <a:endParaRPr lang="es-ES" altLang="es-ES" sz="1800" b="1" kern="0" dirty="0"/>
          </a:p>
          <a:p>
            <a:pPr marL="742950" lvl="1" indent="-285750" algn="just">
              <a:lnSpc>
                <a:spcPct val="80000"/>
              </a:lnSpc>
              <a:buFont typeface="Arial" panose="020B0604020202020204" pitchFamily="34" charset="0"/>
              <a:buChar char="•"/>
            </a:pPr>
            <a:r>
              <a:rPr lang="es-ES" altLang="es-ES" sz="1800" b="1" kern="0" dirty="0"/>
              <a:t>Nº de horas de sol (estaciones sinópticas)</a:t>
            </a:r>
          </a:p>
          <a:p>
            <a:pPr marL="742950" lvl="1" indent="-285750" algn="just">
              <a:lnSpc>
                <a:spcPct val="80000"/>
              </a:lnSpc>
              <a:buFont typeface="Arial" panose="020B0604020202020204" pitchFamily="34" charset="0"/>
              <a:buChar char="•"/>
            </a:pPr>
            <a:r>
              <a:rPr lang="es-ES" altLang="es-ES" sz="1800" b="1" kern="0" dirty="0"/>
              <a:t>Presión media al nivel de referencia de la estación </a:t>
            </a:r>
            <a:r>
              <a:rPr lang="es-ES" altLang="es-ES" sz="1800" b="1" kern="0" dirty="0" smtClean="0"/>
              <a:t>(HARMONIE)</a:t>
            </a:r>
            <a:endParaRPr lang="es-ES" altLang="es-ES" sz="1800" b="1" kern="0" dirty="0"/>
          </a:p>
        </p:txBody>
      </p:sp>
      <p:sp>
        <p:nvSpPr>
          <p:cNvPr id="6" name="Rectángulo 5"/>
          <p:cNvSpPr/>
          <p:nvPr/>
        </p:nvSpPr>
        <p:spPr>
          <a:xfrm>
            <a:off x="547688" y="817563"/>
            <a:ext cx="4304383" cy="400110"/>
          </a:xfrm>
          <a:prstGeom prst="rect">
            <a:avLst/>
          </a:prstGeom>
        </p:spPr>
        <p:txBody>
          <a:bodyPr wrap="none">
            <a:spAutoFit/>
          </a:bodyPr>
          <a:lstStyle/>
          <a:p>
            <a:pPr eaLnBrk="1" hangingPunct="1">
              <a:defRPr/>
            </a:pPr>
            <a:r>
              <a:rPr lang="es-ES" altLang="es-ES" sz="2000" b="1" kern="0" dirty="0">
                <a:solidFill>
                  <a:srgbClr val="002060"/>
                </a:solidFill>
              </a:rPr>
              <a:t>Determinación </a:t>
            </a:r>
            <a:r>
              <a:rPr lang="es-ES" altLang="es-ES" sz="2000" b="1" kern="0" dirty="0" err="1">
                <a:solidFill>
                  <a:srgbClr val="002060"/>
                </a:solidFill>
              </a:rPr>
              <a:t>ETo</a:t>
            </a:r>
            <a:r>
              <a:rPr lang="es-ES" altLang="es-ES" sz="2000" b="1" kern="0" dirty="0">
                <a:solidFill>
                  <a:srgbClr val="002060"/>
                </a:solidFill>
              </a:rPr>
              <a:t> </a:t>
            </a:r>
            <a:r>
              <a:rPr lang="es-ES" altLang="es-ES" sz="2000" b="1" kern="0" dirty="0" err="1">
                <a:solidFill>
                  <a:srgbClr val="002060"/>
                </a:solidFill>
              </a:rPr>
              <a:t>Penman-Monteith</a:t>
            </a:r>
            <a:r>
              <a:rPr lang="es-ES" altLang="es-ES" sz="2000" b="1" kern="0" dirty="0">
                <a:solidFill>
                  <a:srgbClr val="002060"/>
                </a:solidFill>
              </a:rPr>
              <a:t>:</a:t>
            </a:r>
            <a:endParaRPr lang="es-ES" sz="2000" b="1" kern="0" dirty="0">
              <a:solidFill>
                <a:srgbClr val="002060"/>
              </a:solidFill>
            </a:endParaRPr>
          </a:p>
        </p:txBody>
      </p:sp>
      <p:pic>
        <p:nvPicPr>
          <p:cNvPr id="3" name="Imagen 2"/>
          <p:cNvPicPr>
            <a:picLocks noChangeAspect="1"/>
          </p:cNvPicPr>
          <p:nvPr/>
        </p:nvPicPr>
        <p:blipFill>
          <a:blip r:embed="rId2"/>
          <a:stretch>
            <a:fillRect/>
          </a:stretch>
        </p:blipFill>
        <p:spPr>
          <a:xfrm>
            <a:off x="6638617" y="872377"/>
            <a:ext cx="4176618" cy="1712946"/>
          </a:xfrm>
          <a:prstGeom prst="rect">
            <a:avLst/>
          </a:prstGeom>
        </p:spPr>
      </p:pic>
      <p:pic>
        <p:nvPicPr>
          <p:cNvPr id="7" name="Imagen 6"/>
          <p:cNvPicPr>
            <a:picLocks noChangeAspect="1"/>
          </p:cNvPicPr>
          <p:nvPr/>
        </p:nvPicPr>
        <p:blipFill>
          <a:blip r:embed="rId3"/>
          <a:stretch>
            <a:fillRect/>
          </a:stretch>
        </p:blipFill>
        <p:spPr>
          <a:xfrm>
            <a:off x="6399382" y="3008727"/>
            <a:ext cx="4655087" cy="3215460"/>
          </a:xfrm>
          <a:prstGeom prst="rect">
            <a:avLst/>
          </a:prstGeom>
        </p:spPr>
      </p:pic>
      <p:pic>
        <p:nvPicPr>
          <p:cNvPr id="16" name="Picture 6" descr="LOGO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599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LOGO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3"/>
          <a:stretch>
            <a:fillRect/>
          </a:stretch>
        </p:blipFill>
        <p:spPr>
          <a:xfrm>
            <a:off x="1626870" y="1271778"/>
            <a:ext cx="9391650" cy="4991100"/>
          </a:xfrm>
          <a:prstGeom prst="rect">
            <a:avLst/>
          </a:prstGeom>
        </p:spPr>
      </p:pic>
      <p:sp>
        <p:nvSpPr>
          <p:cNvPr id="7" name="Rectángulo 6"/>
          <p:cNvSpPr/>
          <p:nvPr/>
        </p:nvSpPr>
        <p:spPr>
          <a:xfrm>
            <a:off x="547688" y="817563"/>
            <a:ext cx="4243469" cy="400110"/>
          </a:xfrm>
          <a:prstGeom prst="rect">
            <a:avLst/>
          </a:prstGeom>
        </p:spPr>
        <p:txBody>
          <a:bodyPr wrap="none">
            <a:spAutoFit/>
          </a:bodyPr>
          <a:lstStyle/>
          <a:p>
            <a:pPr eaLnBrk="1" hangingPunct="1">
              <a:defRPr/>
            </a:pPr>
            <a:r>
              <a:rPr lang="es-ES" altLang="es-ES" sz="2000" b="1" kern="0" dirty="0" smtClean="0">
                <a:solidFill>
                  <a:srgbClr val="002060"/>
                </a:solidFill>
              </a:rPr>
              <a:t>Tipos de Evapotranspiración potencial</a:t>
            </a:r>
            <a:endParaRPr lang="es-ES" sz="2000" b="1" kern="0" dirty="0">
              <a:solidFill>
                <a:srgbClr val="002060"/>
              </a:solidFill>
            </a:endParaRPr>
          </a:p>
        </p:txBody>
      </p:sp>
    </p:spTree>
    <p:extLst>
      <p:ext uri="{BB962C8B-B14F-4D97-AF65-F5344CB8AC3E}">
        <p14:creationId xmlns:p14="http://schemas.microsoft.com/office/powerpoint/2010/main" val="18716541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LOGO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547688" y="817563"/>
            <a:ext cx="5367175" cy="400110"/>
          </a:xfrm>
          <a:prstGeom prst="rect">
            <a:avLst/>
          </a:prstGeom>
        </p:spPr>
        <p:txBody>
          <a:bodyPr wrap="none">
            <a:spAutoFit/>
          </a:bodyPr>
          <a:lstStyle/>
          <a:p>
            <a:pPr eaLnBrk="1" hangingPunct="1">
              <a:defRPr/>
            </a:pPr>
            <a:r>
              <a:rPr lang="es-ES" altLang="es-ES" sz="2000" b="1" kern="0" dirty="0" smtClean="0">
                <a:solidFill>
                  <a:srgbClr val="002060"/>
                </a:solidFill>
              </a:rPr>
              <a:t>Otras maneras de calcular la Evapotranspiración</a:t>
            </a:r>
            <a:endParaRPr lang="es-ES" sz="2000" b="1" kern="0" dirty="0">
              <a:solidFill>
                <a:srgbClr val="002060"/>
              </a:solidFill>
            </a:endParaRPr>
          </a:p>
        </p:txBody>
      </p:sp>
      <p:pic>
        <p:nvPicPr>
          <p:cNvPr id="2" name="Imagen 1">
            <a:hlinkClick r:id="rId3" action="ppaction://hlinkfile"/>
          </p:cNvPr>
          <p:cNvPicPr>
            <a:picLocks noChangeAspect="1"/>
          </p:cNvPicPr>
          <p:nvPr/>
        </p:nvPicPr>
        <p:blipFill>
          <a:blip r:embed="rId4"/>
          <a:stretch>
            <a:fillRect/>
          </a:stretch>
        </p:blipFill>
        <p:spPr>
          <a:xfrm>
            <a:off x="511763" y="1492265"/>
            <a:ext cx="5439023" cy="2904249"/>
          </a:xfrm>
          <a:prstGeom prst="rect">
            <a:avLst/>
          </a:prstGeom>
        </p:spPr>
      </p:pic>
      <p:pic>
        <p:nvPicPr>
          <p:cNvPr id="3" name="Imagen 2">
            <a:hlinkClick r:id="rId3" action="ppaction://hlinkfile"/>
          </p:cNvPr>
          <p:cNvPicPr>
            <a:picLocks noChangeAspect="1"/>
          </p:cNvPicPr>
          <p:nvPr/>
        </p:nvPicPr>
        <p:blipFill>
          <a:blip r:embed="rId5"/>
          <a:stretch>
            <a:fillRect/>
          </a:stretch>
        </p:blipFill>
        <p:spPr>
          <a:xfrm>
            <a:off x="6638544" y="1302448"/>
            <a:ext cx="4966716" cy="3952099"/>
          </a:xfrm>
          <a:prstGeom prst="rect">
            <a:avLst/>
          </a:prstGeom>
        </p:spPr>
      </p:pic>
    </p:spTree>
    <p:extLst>
      <p:ext uri="{BB962C8B-B14F-4D97-AF65-F5344CB8AC3E}">
        <p14:creationId xmlns:p14="http://schemas.microsoft.com/office/powerpoint/2010/main" val="9663137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6"/>
          <p:cNvGraphicFramePr>
            <a:graphicFrameLocks noChangeAspect="1"/>
          </p:cNvGraphicFramePr>
          <p:nvPr>
            <p:extLst>
              <p:ext uri="{D42A27DB-BD31-4B8C-83A1-F6EECF244321}">
                <p14:modId xmlns:p14="http://schemas.microsoft.com/office/powerpoint/2010/main" val="1133785464"/>
              </p:ext>
            </p:extLst>
          </p:nvPr>
        </p:nvGraphicFramePr>
        <p:xfrm>
          <a:off x="6386252" y="817563"/>
          <a:ext cx="5196041" cy="3362806"/>
        </p:xfrm>
        <a:graphic>
          <a:graphicData uri="http://schemas.openxmlformats.org/presentationml/2006/ole">
            <mc:AlternateContent xmlns:mc="http://schemas.openxmlformats.org/markup-compatibility/2006">
              <mc:Choice xmlns:v="urn:schemas-microsoft-com:vml" Requires="v">
                <p:oleObj spid="_x0000_s1083" r:id="rId3" imgW="13552381" imgH="8771429" progId="MSPhotoEd.3">
                  <p:embed/>
                </p:oleObj>
              </mc:Choice>
              <mc:Fallback>
                <p:oleObj r:id="rId3" imgW="13552381" imgH="877142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6252" y="817563"/>
                        <a:ext cx="5196041" cy="3362806"/>
                      </a:xfrm>
                      <a:prstGeom prst="rect">
                        <a:avLst/>
                      </a:prstGeom>
                      <a:noFill/>
                      <a:ln>
                        <a:noFill/>
                      </a:ln>
                      <a:extLst/>
                    </p:spPr>
                  </p:pic>
                </p:oleObj>
              </mc:Fallback>
            </mc:AlternateContent>
          </a:graphicData>
        </a:graphic>
      </p:graphicFrame>
      <p:sp>
        <p:nvSpPr>
          <p:cNvPr id="6" name="Rectangle 11"/>
          <p:cNvSpPr>
            <a:spLocks noChangeArrowheads="1"/>
          </p:cNvSpPr>
          <p:nvPr/>
        </p:nvSpPr>
        <p:spPr bwMode="auto">
          <a:xfrm>
            <a:off x="1253475" y="2038742"/>
            <a:ext cx="4314825" cy="655638"/>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defRPr>
            </a:lvl1pPr>
            <a:lvl2pPr marL="669925" indent="-325438">
              <a:defRPr>
                <a:solidFill>
                  <a:schemeClr val="tx1"/>
                </a:solidFill>
                <a:latin typeface="Arial" panose="020B0604020202020204" pitchFamily="34" charset="0"/>
              </a:defRPr>
            </a:lvl2pPr>
            <a:lvl3pPr marL="1022350" indent="-350838">
              <a:defRPr>
                <a:solidFill>
                  <a:schemeClr val="tx1"/>
                </a:solidFill>
                <a:latin typeface="Arial" panose="020B0604020202020204" pitchFamily="34" charset="0"/>
              </a:defRPr>
            </a:lvl3pPr>
            <a:lvl4pPr marL="1339850" indent="-315913">
              <a:defRPr>
                <a:solidFill>
                  <a:schemeClr val="tx1"/>
                </a:solidFill>
                <a:latin typeface="Arial" panose="020B0604020202020204" pitchFamily="34" charset="0"/>
              </a:defRPr>
            </a:lvl4pPr>
            <a:lvl5pPr marL="1681163" indent="-339725">
              <a:defRPr>
                <a:solidFill>
                  <a:schemeClr val="tx1"/>
                </a:solidFill>
                <a:latin typeface="Arial" panose="020B0604020202020204" pitchFamily="34" charset="0"/>
              </a:defRPr>
            </a:lvl5pPr>
            <a:lvl6pPr marL="2138363" indent="-339725" eaLnBrk="0" fontAlgn="base" hangingPunct="0">
              <a:spcBef>
                <a:spcPct val="0"/>
              </a:spcBef>
              <a:spcAft>
                <a:spcPct val="0"/>
              </a:spcAft>
              <a:defRPr>
                <a:solidFill>
                  <a:schemeClr val="tx1"/>
                </a:solidFill>
                <a:latin typeface="Arial" panose="020B0604020202020204" pitchFamily="34" charset="0"/>
              </a:defRPr>
            </a:lvl6pPr>
            <a:lvl7pPr marL="2595563" indent="-339725" eaLnBrk="0" fontAlgn="base" hangingPunct="0">
              <a:spcBef>
                <a:spcPct val="0"/>
              </a:spcBef>
              <a:spcAft>
                <a:spcPct val="0"/>
              </a:spcAft>
              <a:defRPr>
                <a:solidFill>
                  <a:schemeClr val="tx1"/>
                </a:solidFill>
                <a:latin typeface="Arial" panose="020B0604020202020204" pitchFamily="34" charset="0"/>
              </a:defRPr>
            </a:lvl7pPr>
            <a:lvl8pPr marL="3052763" indent="-339725" eaLnBrk="0" fontAlgn="base" hangingPunct="0">
              <a:spcBef>
                <a:spcPct val="0"/>
              </a:spcBef>
              <a:spcAft>
                <a:spcPct val="0"/>
              </a:spcAft>
              <a:defRPr>
                <a:solidFill>
                  <a:schemeClr val="tx1"/>
                </a:solidFill>
                <a:latin typeface="Arial" panose="020B0604020202020204" pitchFamily="34" charset="0"/>
              </a:defRPr>
            </a:lvl8pPr>
            <a:lvl9pPr marL="3509963" indent="-339725"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buClr>
                <a:schemeClr val="accent1"/>
              </a:buClr>
              <a:buSzPct val="65000"/>
              <a:buFont typeface="Wingdings" panose="05000000000000000000" pitchFamily="2" charset="2"/>
              <a:buNone/>
            </a:pPr>
            <a:r>
              <a:rPr lang="fr-FR" altLang="es-ES" sz="2200" b="1" dirty="0">
                <a:cs typeface="Arial" panose="020B0604020202020204" pitchFamily="34" charset="0"/>
              </a:rPr>
              <a:t>R</a:t>
            </a:r>
            <a:r>
              <a:rPr lang="fr-FR" altLang="es-ES" sz="2200" b="1" baseline="-25000" dirty="0">
                <a:cs typeface="Arial" panose="020B0604020202020204" pitchFamily="34" charset="0"/>
              </a:rPr>
              <a:t>i</a:t>
            </a:r>
            <a:r>
              <a:rPr lang="fr-FR" altLang="es-ES" sz="2200" b="1" dirty="0">
                <a:cs typeface="Arial" panose="020B0604020202020204" pitchFamily="34" charset="0"/>
              </a:rPr>
              <a:t>  = R</a:t>
            </a:r>
            <a:r>
              <a:rPr lang="fr-FR" altLang="es-ES" sz="2200" b="1" baseline="-25000" dirty="0">
                <a:cs typeface="Arial" panose="020B0604020202020204" pitchFamily="34" charset="0"/>
              </a:rPr>
              <a:t>i-1</a:t>
            </a:r>
            <a:r>
              <a:rPr lang="fr-FR" altLang="es-ES" sz="2200" b="1" dirty="0">
                <a:cs typeface="Arial" panose="020B0604020202020204" pitchFamily="34" charset="0"/>
              </a:rPr>
              <a:t> + (P</a:t>
            </a:r>
            <a:r>
              <a:rPr lang="fr-FR" altLang="es-ES" sz="2200" b="1" baseline="-25000" dirty="0">
                <a:cs typeface="Arial" panose="020B0604020202020204" pitchFamily="34" charset="0"/>
              </a:rPr>
              <a:t>i</a:t>
            </a:r>
            <a:r>
              <a:rPr lang="fr-FR" altLang="es-ES" sz="2200" b="1" dirty="0">
                <a:cs typeface="Arial" panose="020B0604020202020204" pitchFamily="34" charset="0"/>
              </a:rPr>
              <a:t>– </a:t>
            </a:r>
            <a:r>
              <a:rPr lang="fr-FR" altLang="es-ES" sz="2200" b="1" dirty="0" err="1">
                <a:cs typeface="Arial" panose="020B0604020202020204" pitchFamily="34" charset="0"/>
              </a:rPr>
              <a:t>Es</a:t>
            </a:r>
            <a:r>
              <a:rPr lang="fr-FR" altLang="es-ES" sz="2200" b="1" baseline="-25000" dirty="0" err="1">
                <a:cs typeface="Arial" panose="020B0604020202020204" pitchFamily="34" charset="0"/>
              </a:rPr>
              <a:t>i</a:t>
            </a:r>
            <a:r>
              <a:rPr lang="fr-FR" altLang="es-ES" sz="2200" b="1" dirty="0">
                <a:cs typeface="Arial" panose="020B0604020202020204" pitchFamily="34" charset="0"/>
              </a:rPr>
              <a:t>) +I</a:t>
            </a:r>
            <a:r>
              <a:rPr lang="fr-FR" altLang="es-ES" sz="2200" b="1" baseline="-25000" dirty="0">
                <a:cs typeface="Arial" panose="020B0604020202020204" pitchFamily="34" charset="0"/>
              </a:rPr>
              <a:t>i</a:t>
            </a:r>
            <a:r>
              <a:rPr lang="fr-FR" altLang="es-ES" sz="2200" b="1" dirty="0">
                <a:cs typeface="Arial" panose="020B0604020202020204" pitchFamily="34" charset="0"/>
              </a:rPr>
              <a:t> -</a:t>
            </a:r>
            <a:r>
              <a:rPr lang="fr-FR" altLang="es-ES" sz="2200" b="1" dirty="0" err="1">
                <a:cs typeface="Arial" panose="020B0604020202020204" pitchFamily="34" charset="0"/>
              </a:rPr>
              <a:t>ET</a:t>
            </a:r>
            <a:r>
              <a:rPr lang="fr-FR" altLang="es-ES" sz="2200" b="1" baseline="-25000" dirty="0" err="1">
                <a:cs typeface="Arial" panose="020B0604020202020204" pitchFamily="34" charset="0"/>
              </a:rPr>
              <a:t>ci</a:t>
            </a:r>
            <a:r>
              <a:rPr lang="fr-FR" altLang="es-ES" sz="2200" b="1" dirty="0">
                <a:cs typeface="Arial" panose="020B0604020202020204" pitchFamily="34" charset="0"/>
              </a:rPr>
              <a:t> – D</a:t>
            </a:r>
            <a:r>
              <a:rPr lang="fr-FR" altLang="es-ES" sz="2200" b="1" baseline="-25000" dirty="0">
                <a:cs typeface="Arial" panose="020B0604020202020204" pitchFamily="34" charset="0"/>
              </a:rPr>
              <a:t>i</a:t>
            </a:r>
            <a:endParaRPr lang="es-ES" altLang="es-ES" sz="2200" b="1" baseline="-25000" dirty="0">
              <a:cs typeface="Arial" panose="020B0604020202020204" pitchFamily="34" charset="0"/>
            </a:endParaRPr>
          </a:p>
        </p:txBody>
      </p:sp>
      <p:sp>
        <p:nvSpPr>
          <p:cNvPr id="7" name="Text Box 12"/>
          <p:cNvSpPr txBox="1">
            <a:spLocks noChangeArrowheads="1"/>
          </p:cNvSpPr>
          <p:nvPr/>
        </p:nvSpPr>
        <p:spPr bwMode="auto">
          <a:xfrm>
            <a:off x="2611400" y="3813329"/>
            <a:ext cx="7969250" cy="22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BD3632"/>
              </a:buClr>
              <a:buChar char="•"/>
              <a:defRPr sz="3200">
                <a:solidFill>
                  <a:srgbClr val="00338D"/>
                </a:solidFill>
                <a:latin typeface="Trebuchet MS" panose="020B0603020202020204" pitchFamily="34" charset="0"/>
              </a:defRPr>
            </a:lvl1pPr>
            <a:lvl2pPr>
              <a:spcBef>
                <a:spcPct val="20000"/>
              </a:spcBef>
              <a:buClr>
                <a:srgbClr val="BD3632"/>
              </a:buClr>
              <a:buChar char="•"/>
              <a:defRPr sz="2800">
                <a:solidFill>
                  <a:srgbClr val="00338D"/>
                </a:solidFill>
                <a:latin typeface="Trebuchet MS" panose="020B0603020202020204" pitchFamily="34" charset="0"/>
              </a:defRPr>
            </a:lvl2pPr>
            <a:lvl3pPr marL="1143000" indent="-228600">
              <a:spcBef>
                <a:spcPct val="20000"/>
              </a:spcBef>
              <a:buChar char="•"/>
              <a:defRPr sz="2400">
                <a:solidFill>
                  <a:srgbClr val="00338D"/>
                </a:solidFill>
                <a:latin typeface="Trebuchet MS" panose="020B0603020202020204" pitchFamily="34" charset="0"/>
              </a:defRPr>
            </a:lvl3pPr>
            <a:lvl4pPr marL="1600200" indent="-228600">
              <a:spcBef>
                <a:spcPct val="20000"/>
              </a:spcBef>
              <a:buChar char="–"/>
              <a:defRPr sz="2000">
                <a:solidFill>
                  <a:srgbClr val="00338D"/>
                </a:solidFill>
                <a:latin typeface="Trebuchet MS" panose="020B0603020202020204" pitchFamily="34" charset="0"/>
              </a:defRPr>
            </a:lvl4pPr>
            <a:lvl5pPr marL="2057400" indent="-228600">
              <a:spcBef>
                <a:spcPct val="20000"/>
              </a:spcBef>
              <a:buChar char="»"/>
              <a:defRPr sz="2000">
                <a:solidFill>
                  <a:srgbClr val="00338D"/>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rgbClr val="00338D"/>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rgbClr val="00338D"/>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rgbClr val="00338D"/>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rgbClr val="00338D"/>
                </a:solidFill>
                <a:latin typeface="Trebuchet MS" panose="020B0603020202020204" pitchFamily="34" charset="0"/>
              </a:defRPr>
            </a:lvl9pPr>
          </a:lstStyle>
          <a:p>
            <a:pPr eaLnBrk="1" hangingPunct="1">
              <a:spcBef>
                <a:spcPct val="0"/>
              </a:spcBef>
              <a:buClrTx/>
              <a:buFontTx/>
              <a:buNone/>
            </a:pPr>
            <a:r>
              <a:rPr lang="es-ES" altLang="es-ES" sz="1400" b="1" dirty="0">
                <a:solidFill>
                  <a:schemeClr val="tx1"/>
                </a:solidFill>
                <a:latin typeface="+mj-lt"/>
              </a:rPr>
              <a:t>Donde: </a:t>
            </a:r>
          </a:p>
          <a:p>
            <a:pPr eaLnBrk="1" hangingPunct="1">
              <a:spcBef>
                <a:spcPct val="0"/>
              </a:spcBef>
              <a:buClrTx/>
              <a:buFontTx/>
              <a:buNone/>
            </a:pPr>
            <a:endParaRPr lang="es-ES" altLang="es-ES" sz="1400" b="1" dirty="0">
              <a:solidFill>
                <a:schemeClr val="tx1"/>
              </a:solidFill>
              <a:latin typeface="+mj-lt"/>
            </a:endParaRPr>
          </a:p>
          <a:p>
            <a:pPr lvl="1" eaLnBrk="1" hangingPunct="1">
              <a:spcBef>
                <a:spcPct val="0"/>
              </a:spcBef>
              <a:buClrTx/>
              <a:buFontTx/>
              <a:buNone/>
            </a:pPr>
            <a:r>
              <a:rPr lang="fr-FR" altLang="es-ES" sz="1400" b="1" dirty="0">
                <a:solidFill>
                  <a:schemeClr val="tx1"/>
                </a:solidFill>
                <a:latin typeface="+mj-lt"/>
              </a:rPr>
              <a:t>R</a:t>
            </a:r>
            <a:r>
              <a:rPr lang="fr-FR" altLang="es-ES" sz="1400" b="1" baseline="-25000" dirty="0">
                <a:solidFill>
                  <a:schemeClr val="tx1"/>
                </a:solidFill>
                <a:latin typeface="+mj-lt"/>
              </a:rPr>
              <a:t>i</a:t>
            </a:r>
            <a:r>
              <a:rPr lang="fr-FR" altLang="es-ES" sz="1400" b="1" dirty="0">
                <a:solidFill>
                  <a:schemeClr val="tx1"/>
                </a:solidFill>
                <a:latin typeface="+mj-lt"/>
              </a:rPr>
              <a:t>		</a:t>
            </a:r>
            <a:r>
              <a:rPr lang="fr-FR" altLang="es-ES" sz="1400" b="1" dirty="0" err="1">
                <a:solidFill>
                  <a:schemeClr val="tx1"/>
                </a:solidFill>
                <a:latin typeface="+mj-lt"/>
              </a:rPr>
              <a:t>Reserva</a:t>
            </a:r>
            <a:r>
              <a:rPr lang="fr-FR" altLang="es-ES" sz="1400" b="1" dirty="0">
                <a:solidFill>
                  <a:schemeClr val="tx1"/>
                </a:solidFill>
                <a:latin typeface="+mj-lt"/>
              </a:rPr>
              <a:t> </a:t>
            </a:r>
            <a:r>
              <a:rPr lang="fr-FR" altLang="es-ES" sz="1400" b="1" dirty="0" err="1">
                <a:solidFill>
                  <a:schemeClr val="tx1"/>
                </a:solidFill>
                <a:latin typeface="+mj-lt"/>
              </a:rPr>
              <a:t>del</a:t>
            </a:r>
            <a:r>
              <a:rPr lang="fr-FR" altLang="es-ES" sz="1400" b="1" dirty="0">
                <a:solidFill>
                  <a:schemeClr val="tx1"/>
                </a:solidFill>
                <a:latin typeface="+mj-lt"/>
              </a:rPr>
              <a:t> </a:t>
            </a:r>
            <a:r>
              <a:rPr lang="fr-FR" altLang="es-ES" sz="1400" b="1" dirty="0" err="1">
                <a:solidFill>
                  <a:schemeClr val="tx1"/>
                </a:solidFill>
                <a:latin typeface="+mj-lt"/>
              </a:rPr>
              <a:t>suelo</a:t>
            </a:r>
            <a:r>
              <a:rPr lang="fr-FR" altLang="es-ES" sz="1400" b="1" dirty="0">
                <a:solidFill>
                  <a:schemeClr val="tx1"/>
                </a:solidFill>
                <a:latin typeface="+mj-lt"/>
              </a:rPr>
              <a:t> en el </a:t>
            </a:r>
            <a:r>
              <a:rPr lang="fr-FR" altLang="es-ES" sz="1400" b="1" dirty="0" err="1">
                <a:solidFill>
                  <a:schemeClr val="tx1"/>
                </a:solidFill>
                <a:latin typeface="+mj-lt"/>
              </a:rPr>
              <a:t>día</a:t>
            </a:r>
            <a:r>
              <a:rPr lang="fr-FR" altLang="es-ES" sz="1400" b="1" dirty="0">
                <a:solidFill>
                  <a:schemeClr val="tx1"/>
                </a:solidFill>
                <a:latin typeface="+mj-lt"/>
              </a:rPr>
              <a:t> </a:t>
            </a:r>
            <a:r>
              <a:rPr lang="fr-FR" altLang="es-ES" sz="1400" b="1" dirty="0" err="1">
                <a:solidFill>
                  <a:schemeClr val="tx1"/>
                </a:solidFill>
                <a:latin typeface="+mj-lt"/>
              </a:rPr>
              <a:t>actual</a:t>
            </a:r>
            <a:r>
              <a:rPr lang="fr-FR" altLang="es-ES" sz="1400" b="1" dirty="0">
                <a:solidFill>
                  <a:schemeClr val="tx1"/>
                </a:solidFill>
                <a:latin typeface="+mj-lt"/>
              </a:rPr>
              <a:t> (</a:t>
            </a:r>
            <a:r>
              <a:rPr lang="fr-FR" altLang="es-ES" sz="1400" b="1" dirty="0" err="1">
                <a:solidFill>
                  <a:schemeClr val="tx1"/>
                </a:solidFill>
                <a:latin typeface="+mj-lt"/>
              </a:rPr>
              <a:t>hoy</a:t>
            </a:r>
            <a:r>
              <a:rPr lang="fr-FR" altLang="es-ES" sz="1400" b="1" dirty="0">
                <a:solidFill>
                  <a:schemeClr val="tx1"/>
                </a:solidFill>
                <a:latin typeface="+mj-lt"/>
              </a:rPr>
              <a:t>)</a:t>
            </a:r>
            <a:endParaRPr lang="es-ES" altLang="es-ES" sz="1400" b="1" dirty="0">
              <a:solidFill>
                <a:schemeClr val="tx1"/>
              </a:solidFill>
              <a:latin typeface="+mj-lt"/>
            </a:endParaRPr>
          </a:p>
          <a:p>
            <a:pPr lvl="1" eaLnBrk="1" hangingPunct="1">
              <a:spcBef>
                <a:spcPct val="0"/>
              </a:spcBef>
              <a:buClrTx/>
              <a:buFontTx/>
              <a:buNone/>
            </a:pPr>
            <a:r>
              <a:rPr lang="fr-FR" altLang="es-ES" sz="1400" b="1" dirty="0">
                <a:solidFill>
                  <a:schemeClr val="tx1"/>
                </a:solidFill>
                <a:latin typeface="+mj-lt"/>
              </a:rPr>
              <a:t>R</a:t>
            </a:r>
            <a:r>
              <a:rPr lang="fr-FR" altLang="es-ES" sz="1400" b="1" baseline="-25000" dirty="0">
                <a:solidFill>
                  <a:schemeClr val="tx1"/>
                </a:solidFill>
                <a:latin typeface="+mj-lt"/>
              </a:rPr>
              <a:t>i-1</a:t>
            </a:r>
            <a:r>
              <a:rPr lang="fr-FR" altLang="es-ES" sz="1400" b="1" dirty="0">
                <a:solidFill>
                  <a:schemeClr val="tx1"/>
                </a:solidFill>
                <a:latin typeface="+mj-lt"/>
              </a:rPr>
              <a:t>		</a:t>
            </a:r>
            <a:r>
              <a:rPr lang="fr-FR" altLang="es-ES" sz="1400" b="1" dirty="0" err="1">
                <a:solidFill>
                  <a:schemeClr val="tx1"/>
                </a:solidFill>
                <a:latin typeface="+mj-lt"/>
              </a:rPr>
              <a:t>Reserva</a:t>
            </a:r>
            <a:r>
              <a:rPr lang="fr-FR" altLang="es-ES" sz="1400" b="1" dirty="0">
                <a:solidFill>
                  <a:schemeClr val="tx1"/>
                </a:solidFill>
                <a:latin typeface="+mj-lt"/>
              </a:rPr>
              <a:t> </a:t>
            </a:r>
            <a:r>
              <a:rPr lang="fr-FR" altLang="es-ES" sz="1400" b="1" dirty="0" err="1">
                <a:solidFill>
                  <a:schemeClr val="tx1"/>
                </a:solidFill>
                <a:latin typeface="+mj-lt"/>
              </a:rPr>
              <a:t>del</a:t>
            </a:r>
            <a:r>
              <a:rPr lang="fr-FR" altLang="es-ES" sz="1400" b="1" dirty="0">
                <a:solidFill>
                  <a:schemeClr val="tx1"/>
                </a:solidFill>
                <a:latin typeface="+mj-lt"/>
              </a:rPr>
              <a:t> </a:t>
            </a:r>
            <a:r>
              <a:rPr lang="fr-FR" altLang="es-ES" sz="1400" b="1" dirty="0" err="1">
                <a:solidFill>
                  <a:schemeClr val="tx1"/>
                </a:solidFill>
                <a:latin typeface="+mj-lt"/>
              </a:rPr>
              <a:t>suelo</a:t>
            </a:r>
            <a:r>
              <a:rPr lang="fr-FR" altLang="es-ES" sz="1400" b="1" dirty="0">
                <a:solidFill>
                  <a:schemeClr val="tx1"/>
                </a:solidFill>
                <a:latin typeface="+mj-lt"/>
              </a:rPr>
              <a:t> </a:t>
            </a:r>
            <a:r>
              <a:rPr lang="fr-FR" altLang="es-ES" sz="1400" b="1" dirty="0" err="1">
                <a:solidFill>
                  <a:schemeClr val="tx1"/>
                </a:solidFill>
                <a:latin typeface="+mj-lt"/>
              </a:rPr>
              <a:t>del</a:t>
            </a:r>
            <a:r>
              <a:rPr lang="fr-FR" altLang="es-ES" sz="1400" b="1" dirty="0">
                <a:solidFill>
                  <a:schemeClr val="tx1"/>
                </a:solidFill>
                <a:latin typeface="+mj-lt"/>
              </a:rPr>
              <a:t> </a:t>
            </a:r>
            <a:r>
              <a:rPr lang="fr-FR" altLang="es-ES" sz="1400" b="1" dirty="0" err="1">
                <a:solidFill>
                  <a:schemeClr val="tx1"/>
                </a:solidFill>
                <a:latin typeface="+mj-lt"/>
              </a:rPr>
              <a:t>día</a:t>
            </a:r>
            <a:r>
              <a:rPr lang="fr-FR" altLang="es-ES" sz="1400" b="1" dirty="0">
                <a:solidFill>
                  <a:schemeClr val="tx1"/>
                </a:solidFill>
                <a:latin typeface="+mj-lt"/>
              </a:rPr>
              <a:t> </a:t>
            </a:r>
            <a:r>
              <a:rPr lang="fr-FR" altLang="es-ES" sz="1400" b="1" dirty="0" err="1">
                <a:solidFill>
                  <a:schemeClr val="tx1"/>
                </a:solidFill>
                <a:latin typeface="+mj-lt"/>
              </a:rPr>
              <a:t>anterior</a:t>
            </a:r>
            <a:r>
              <a:rPr lang="fr-FR" altLang="es-ES" sz="1400" b="1" dirty="0">
                <a:solidFill>
                  <a:schemeClr val="tx1"/>
                </a:solidFill>
                <a:latin typeface="+mj-lt"/>
              </a:rPr>
              <a:t> (</a:t>
            </a:r>
            <a:r>
              <a:rPr lang="fr-FR" altLang="es-ES" sz="1400" b="1" dirty="0" err="1">
                <a:solidFill>
                  <a:schemeClr val="tx1"/>
                </a:solidFill>
                <a:latin typeface="+mj-lt"/>
              </a:rPr>
              <a:t>ayer</a:t>
            </a:r>
            <a:r>
              <a:rPr lang="fr-FR" altLang="es-ES" sz="1400" b="1" dirty="0">
                <a:solidFill>
                  <a:schemeClr val="tx1"/>
                </a:solidFill>
                <a:latin typeface="+mj-lt"/>
              </a:rPr>
              <a:t>)</a:t>
            </a:r>
          </a:p>
          <a:p>
            <a:pPr lvl="1" eaLnBrk="1" hangingPunct="1">
              <a:spcBef>
                <a:spcPct val="0"/>
              </a:spcBef>
              <a:buClrTx/>
              <a:buFontTx/>
              <a:buNone/>
            </a:pPr>
            <a:r>
              <a:rPr lang="fr-FR" altLang="es-ES" sz="1400" b="1" dirty="0">
                <a:solidFill>
                  <a:schemeClr val="tx1"/>
                </a:solidFill>
                <a:latin typeface="+mj-lt"/>
              </a:rPr>
              <a:t>P</a:t>
            </a:r>
            <a:r>
              <a:rPr lang="fr-FR" altLang="es-ES" sz="1400" b="1" baseline="-25000" dirty="0">
                <a:solidFill>
                  <a:schemeClr val="tx1"/>
                </a:solidFill>
                <a:latin typeface="+mj-lt"/>
              </a:rPr>
              <a:t>i</a:t>
            </a:r>
            <a:r>
              <a:rPr lang="fr-FR" altLang="es-ES" sz="1400" b="1" dirty="0">
                <a:solidFill>
                  <a:schemeClr val="tx1"/>
                </a:solidFill>
                <a:latin typeface="+mj-lt"/>
              </a:rPr>
              <a:t>		</a:t>
            </a:r>
            <a:r>
              <a:rPr lang="fr-FR" altLang="es-ES" sz="1400" b="1" dirty="0" err="1">
                <a:solidFill>
                  <a:schemeClr val="tx1"/>
                </a:solidFill>
                <a:latin typeface="+mj-lt"/>
              </a:rPr>
              <a:t>Precipitación</a:t>
            </a:r>
            <a:endParaRPr lang="fr-FR" altLang="es-ES" sz="1400" b="1" dirty="0">
              <a:solidFill>
                <a:schemeClr val="tx1"/>
              </a:solidFill>
              <a:latin typeface="+mj-lt"/>
            </a:endParaRPr>
          </a:p>
          <a:p>
            <a:pPr lvl="1" eaLnBrk="1" hangingPunct="1">
              <a:spcBef>
                <a:spcPct val="0"/>
              </a:spcBef>
              <a:buClrTx/>
              <a:buFontTx/>
              <a:buNone/>
            </a:pPr>
            <a:r>
              <a:rPr lang="fr-FR" altLang="es-ES" sz="1400" b="1" dirty="0">
                <a:solidFill>
                  <a:schemeClr val="tx1"/>
                </a:solidFill>
                <a:latin typeface="+mj-lt"/>
              </a:rPr>
              <a:t>I</a:t>
            </a:r>
            <a:r>
              <a:rPr lang="fr-FR" altLang="es-ES" sz="1400" b="1" baseline="-25000" dirty="0">
                <a:solidFill>
                  <a:schemeClr val="tx1"/>
                </a:solidFill>
                <a:latin typeface="+mj-lt"/>
              </a:rPr>
              <a:t>i		</a:t>
            </a:r>
            <a:r>
              <a:rPr lang="fr-FR" altLang="es-ES" sz="1400" b="1" dirty="0" err="1">
                <a:solidFill>
                  <a:schemeClr val="tx1"/>
                </a:solidFill>
                <a:latin typeface="+mj-lt"/>
              </a:rPr>
              <a:t>Cantidad</a:t>
            </a:r>
            <a:r>
              <a:rPr lang="fr-FR" altLang="es-ES" sz="1400" b="1" dirty="0">
                <a:solidFill>
                  <a:schemeClr val="tx1"/>
                </a:solidFill>
                <a:latin typeface="+mj-lt"/>
              </a:rPr>
              <a:t> de </a:t>
            </a:r>
            <a:r>
              <a:rPr lang="fr-FR" altLang="es-ES" sz="1400" b="1" dirty="0" err="1">
                <a:solidFill>
                  <a:schemeClr val="tx1"/>
                </a:solidFill>
                <a:latin typeface="+mj-lt"/>
              </a:rPr>
              <a:t>agua</a:t>
            </a:r>
            <a:r>
              <a:rPr lang="fr-FR" altLang="es-ES" sz="1400" b="1" dirty="0">
                <a:solidFill>
                  <a:schemeClr val="tx1"/>
                </a:solidFill>
                <a:latin typeface="+mj-lt"/>
              </a:rPr>
              <a:t> </a:t>
            </a:r>
            <a:r>
              <a:rPr lang="fr-FR" altLang="es-ES" sz="1400" b="1" dirty="0" err="1">
                <a:solidFill>
                  <a:schemeClr val="tx1"/>
                </a:solidFill>
                <a:latin typeface="+mj-lt"/>
              </a:rPr>
              <a:t>aportada</a:t>
            </a:r>
            <a:r>
              <a:rPr lang="fr-FR" altLang="es-ES" sz="1400" b="1" dirty="0">
                <a:solidFill>
                  <a:schemeClr val="tx1"/>
                </a:solidFill>
                <a:latin typeface="+mj-lt"/>
              </a:rPr>
              <a:t> </a:t>
            </a:r>
            <a:r>
              <a:rPr lang="fr-FR" altLang="es-ES" sz="1400" b="1" dirty="0" err="1">
                <a:solidFill>
                  <a:schemeClr val="tx1"/>
                </a:solidFill>
                <a:latin typeface="+mj-lt"/>
              </a:rPr>
              <a:t>por</a:t>
            </a:r>
            <a:r>
              <a:rPr lang="fr-FR" altLang="es-ES" sz="1400" b="1" dirty="0">
                <a:solidFill>
                  <a:schemeClr val="tx1"/>
                </a:solidFill>
                <a:latin typeface="+mj-lt"/>
              </a:rPr>
              <a:t> el </a:t>
            </a:r>
            <a:r>
              <a:rPr lang="fr-FR" altLang="es-ES" sz="1400" b="1" dirty="0" err="1">
                <a:solidFill>
                  <a:schemeClr val="tx1"/>
                </a:solidFill>
                <a:latin typeface="+mj-lt"/>
              </a:rPr>
              <a:t>riego</a:t>
            </a:r>
            <a:endParaRPr lang="fr-FR" altLang="es-ES" sz="1400" b="1" dirty="0">
              <a:solidFill>
                <a:schemeClr val="tx1"/>
              </a:solidFill>
              <a:latin typeface="+mj-lt"/>
            </a:endParaRPr>
          </a:p>
          <a:p>
            <a:pPr lvl="1" eaLnBrk="1" hangingPunct="1">
              <a:spcBef>
                <a:spcPct val="0"/>
              </a:spcBef>
              <a:buClrTx/>
              <a:buFontTx/>
              <a:buNone/>
            </a:pPr>
            <a:r>
              <a:rPr lang="fr-FR" altLang="es-ES" sz="1400" b="1" dirty="0" err="1">
                <a:solidFill>
                  <a:schemeClr val="tx1"/>
                </a:solidFill>
                <a:latin typeface="+mj-lt"/>
              </a:rPr>
              <a:t>Es</a:t>
            </a:r>
            <a:r>
              <a:rPr lang="fr-FR" altLang="es-ES" sz="1400" b="1" baseline="-25000" dirty="0" err="1">
                <a:solidFill>
                  <a:schemeClr val="tx1"/>
                </a:solidFill>
                <a:latin typeface="+mj-lt"/>
              </a:rPr>
              <a:t>i</a:t>
            </a:r>
            <a:r>
              <a:rPr lang="fr-FR" altLang="es-ES" sz="1400" b="1" baseline="-25000" dirty="0">
                <a:solidFill>
                  <a:schemeClr val="tx1"/>
                </a:solidFill>
                <a:latin typeface="+mj-lt"/>
              </a:rPr>
              <a:t>		</a:t>
            </a:r>
            <a:r>
              <a:rPr lang="fr-FR" altLang="es-ES" sz="1400" b="1" dirty="0" err="1">
                <a:solidFill>
                  <a:schemeClr val="tx1"/>
                </a:solidFill>
                <a:latin typeface="+mj-lt"/>
              </a:rPr>
              <a:t>Escorrentía</a:t>
            </a:r>
            <a:r>
              <a:rPr lang="fr-FR" altLang="es-ES" sz="1400" b="1" dirty="0">
                <a:solidFill>
                  <a:schemeClr val="tx1"/>
                </a:solidFill>
                <a:latin typeface="+mj-lt"/>
              </a:rPr>
              <a:t> </a:t>
            </a:r>
            <a:r>
              <a:rPr lang="fr-FR" altLang="es-ES" sz="1400" b="1" dirty="0" err="1">
                <a:solidFill>
                  <a:schemeClr val="tx1"/>
                </a:solidFill>
                <a:latin typeface="+mj-lt"/>
              </a:rPr>
              <a:t>superficial</a:t>
            </a:r>
            <a:endParaRPr lang="fr-FR" altLang="es-ES" sz="1400" b="1" dirty="0">
              <a:solidFill>
                <a:schemeClr val="tx1"/>
              </a:solidFill>
              <a:latin typeface="+mj-lt"/>
            </a:endParaRPr>
          </a:p>
          <a:p>
            <a:pPr lvl="1" eaLnBrk="1" hangingPunct="1">
              <a:spcBef>
                <a:spcPct val="0"/>
              </a:spcBef>
              <a:buClrTx/>
              <a:buFontTx/>
              <a:buNone/>
            </a:pPr>
            <a:r>
              <a:rPr lang="fr-FR" altLang="es-ES" sz="1400" b="1" dirty="0" err="1">
                <a:solidFill>
                  <a:schemeClr val="tx1"/>
                </a:solidFill>
                <a:latin typeface="+mj-lt"/>
              </a:rPr>
              <a:t>ET</a:t>
            </a:r>
            <a:r>
              <a:rPr lang="fr-FR" altLang="es-ES" sz="1400" b="1" baseline="-25000" dirty="0" err="1">
                <a:solidFill>
                  <a:schemeClr val="tx1"/>
                </a:solidFill>
                <a:latin typeface="+mj-lt"/>
              </a:rPr>
              <a:t>ci</a:t>
            </a:r>
            <a:r>
              <a:rPr lang="fr-FR" altLang="es-ES" sz="1400" b="1" dirty="0">
                <a:solidFill>
                  <a:schemeClr val="tx1"/>
                </a:solidFill>
                <a:latin typeface="+mj-lt"/>
              </a:rPr>
              <a:t>		</a:t>
            </a:r>
            <a:r>
              <a:rPr lang="fr-FR" altLang="es-ES" sz="1400" b="1" dirty="0" err="1">
                <a:solidFill>
                  <a:schemeClr val="tx1"/>
                </a:solidFill>
                <a:latin typeface="+mj-lt"/>
              </a:rPr>
              <a:t>Evapotranspiración</a:t>
            </a:r>
            <a:r>
              <a:rPr lang="fr-FR" altLang="es-ES" sz="1400" b="1" dirty="0">
                <a:solidFill>
                  <a:schemeClr val="tx1"/>
                </a:solidFill>
                <a:latin typeface="+mj-lt"/>
              </a:rPr>
              <a:t>   </a:t>
            </a:r>
          </a:p>
          <a:p>
            <a:pPr lvl="1" eaLnBrk="1" hangingPunct="1">
              <a:spcBef>
                <a:spcPct val="0"/>
              </a:spcBef>
              <a:buClrTx/>
              <a:buFontTx/>
              <a:buNone/>
            </a:pPr>
            <a:r>
              <a:rPr lang="fr-FR" altLang="es-ES" sz="1400" b="1" dirty="0">
                <a:solidFill>
                  <a:schemeClr val="tx1"/>
                </a:solidFill>
                <a:latin typeface="+mj-lt"/>
              </a:rPr>
              <a:t>D</a:t>
            </a:r>
            <a:r>
              <a:rPr lang="fr-FR" altLang="es-ES" sz="1400" b="1" baseline="-25000" dirty="0">
                <a:solidFill>
                  <a:schemeClr val="tx1"/>
                </a:solidFill>
                <a:latin typeface="+mj-lt"/>
              </a:rPr>
              <a:t>i		</a:t>
            </a:r>
            <a:r>
              <a:rPr lang="fr-FR" altLang="es-ES" sz="1400" b="1" dirty="0" err="1">
                <a:solidFill>
                  <a:schemeClr val="tx1"/>
                </a:solidFill>
                <a:latin typeface="+mj-lt"/>
              </a:rPr>
              <a:t>Drenaje</a:t>
            </a:r>
            <a:r>
              <a:rPr lang="fr-FR" altLang="es-ES" sz="1400" b="1" dirty="0">
                <a:solidFill>
                  <a:schemeClr val="tx1"/>
                </a:solidFill>
                <a:latin typeface="+mj-lt"/>
              </a:rPr>
              <a:t> </a:t>
            </a:r>
            <a:r>
              <a:rPr lang="fr-FR" altLang="es-ES" sz="1400" b="1" dirty="0" err="1">
                <a:solidFill>
                  <a:schemeClr val="tx1"/>
                </a:solidFill>
                <a:latin typeface="+mj-lt"/>
              </a:rPr>
              <a:t>fuera</a:t>
            </a:r>
            <a:r>
              <a:rPr lang="fr-FR" altLang="es-ES" sz="1400" b="1" dirty="0">
                <a:solidFill>
                  <a:schemeClr val="tx1"/>
                </a:solidFill>
                <a:latin typeface="+mj-lt"/>
              </a:rPr>
              <a:t> de la zona </a:t>
            </a:r>
            <a:r>
              <a:rPr lang="fr-FR" altLang="es-ES" sz="1400" b="1" dirty="0" err="1">
                <a:solidFill>
                  <a:schemeClr val="tx1"/>
                </a:solidFill>
                <a:latin typeface="+mj-lt"/>
              </a:rPr>
              <a:t>radicular</a:t>
            </a:r>
            <a:r>
              <a:rPr lang="fr-FR" altLang="es-ES" sz="1400" b="1" dirty="0">
                <a:solidFill>
                  <a:schemeClr val="tx1"/>
                </a:solidFill>
                <a:latin typeface="+mj-lt"/>
              </a:rPr>
              <a:t> (</a:t>
            </a:r>
            <a:r>
              <a:rPr lang="fr-FR" altLang="es-ES" sz="1400" b="1" dirty="0" err="1">
                <a:solidFill>
                  <a:schemeClr val="tx1"/>
                </a:solidFill>
                <a:latin typeface="+mj-lt"/>
              </a:rPr>
              <a:t>negativo</a:t>
            </a:r>
            <a:r>
              <a:rPr lang="fr-FR" altLang="es-ES" sz="1400" b="1" dirty="0">
                <a:solidFill>
                  <a:schemeClr val="tx1"/>
                </a:solidFill>
                <a:latin typeface="+mj-lt"/>
              </a:rPr>
              <a:t> si es </a:t>
            </a:r>
            <a:r>
              <a:rPr lang="fr-FR" altLang="es-ES" sz="1400" b="1" dirty="0" err="1">
                <a:solidFill>
                  <a:schemeClr val="tx1"/>
                </a:solidFill>
                <a:latin typeface="+mj-lt"/>
              </a:rPr>
              <a:t>ascenso</a:t>
            </a:r>
            <a:r>
              <a:rPr lang="fr-FR" altLang="es-ES" sz="1400" b="1" dirty="0">
                <a:solidFill>
                  <a:schemeClr val="tx1"/>
                </a:solidFill>
                <a:latin typeface="+mj-lt"/>
              </a:rPr>
              <a:t> </a:t>
            </a:r>
            <a:r>
              <a:rPr lang="fr-FR" altLang="es-ES" sz="1400" b="1" dirty="0" err="1">
                <a:solidFill>
                  <a:schemeClr val="tx1"/>
                </a:solidFill>
                <a:latin typeface="+mj-lt"/>
              </a:rPr>
              <a:t>capilar</a:t>
            </a:r>
            <a:r>
              <a:rPr lang="fr-FR" altLang="es-ES" sz="1400" b="1" dirty="0">
                <a:solidFill>
                  <a:schemeClr val="tx1"/>
                </a:solidFill>
                <a:latin typeface="+mj-lt"/>
              </a:rPr>
              <a:t>)</a:t>
            </a:r>
          </a:p>
          <a:p>
            <a:pPr lvl="1" eaLnBrk="1" hangingPunct="1">
              <a:spcBef>
                <a:spcPct val="0"/>
              </a:spcBef>
              <a:buClrTx/>
              <a:buFontTx/>
              <a:buNone/>
            </a:pPr>
            <a:r>
              <a:rPr lang="es-ES" altLang="es-ES" sz="1400" b="1" dirty="0">
                <a:solidFill>
                  <a:schemeClr val="tx1"/>
                </a:solidFill>
                <a:latin typeface="+mj-lt"/>
              </a:rPr>
              <a:t>(P</a:t>
            </a:r>
            <a:r>
              <a:rPr lang="es-ES" altLang="es-ES" sz="1400" b="1" baseline="-25000" dirty="0">
                <a:solidFill>
                  <a:schemeClr val="tx1"/>
                </a:solidFill>
                <a:latin typeface="+mj-lt"/>
              </a:rPr>
              <a:t>i</a:t>
            </a:r>
            <a:r>
              <a:rPr lang="es-ES" altLang="es-ES" sz="1400" b="1" dirty="0">
                <a:solidFill>
                  <a:schemeClr val="tx1"/>
                </a:solidFill>
                <a:latin typeface="+mj-lt"/>
              </a:rPr>
              <a:t>-</a:t>
            </a:r>
            <a:r>
              <a:rPr lang="es-ES" altLang="es-ES" sz="1400" b="1" dirty="0" err="1">
                <a:solidFill>
                  <a:schemeClr val="tx1"/>
                </a:solidFill>
                <a:latin typeface="+mj-lt"/>
              </a:rPr>
              <a:t>Es</a:t>
            </a:r>
            <a:r>
              <a:rPr lang="es-ES" altLang="es-ES" sz="1400" b="1" baseline="-25000" dirty="0" err="1">
                <a:solidFill>
                  <a:schemeClr val="tx1"/>
                </a:solidFill>
                <a:latin typeface="+mj-lt"/>
              </a:rPr>
              <a:t>i</a:t>
            </a:r>
            <a:r>
              <a:rPr lang="es-ES" altLang="es-ES" sz="1400" b="1" dirty="0" smtClean="0">
                <a:solidFill>
                  <a:schemeClr val="tx1"/>
                </a:solidFill>
                <a:latin typeface="+mj-lt"/>
              </a:rPr>
              <a:t>)  </a:t>
            </a:r>
            <a:r>
              <a:rPr lang="es-ES" altLang="es-ES" sz="1400" b="1" dirty="0">
                <a:solidFill>
                  <a:schemeClr val="tx1"/>
                </a:solidFill>
                <a:latin typeface="+mj-lt"/>
              </a:rPr>
              <a:t>	Precipitación efectiva </a:t>
            </a:r>
          </a:p>
        </p:txBody>
      </p:sp>
      <p:sp>
        <p:nvSpPr>
          <p:cNvPr id="8" name="Rectángulo 7"/>
          <p:cNvSpPr/>
          <p:nvPr/>
        </p:nvSpPr>
        <p:spPr>
          <a:xfrm>
            <a:off x="547688" y="817563"/>
            <a:ext cx="3227165" cy="400110"/>
          </a:xfrm>
          <a:prstGeom prst="rect">
            <a:avLst/>
          </a:prstGeom>
        </p:spPr>
        <p:txBody>
          <a:bodyPr wrap="none">
            <a:spAutoFit/>
          </a:bodyPr>
          <a:lstStyle/>
          <a:p>
            <a:pPr eaLnBrk="1" hangingPunct="1">
              <a:defRPr/>
            </a:pPr>
            <a:r>
              <a:rPr lang="es-ES" altLang="es-ES" sz="2000" b="1" kern="0" dirty="0" smtClean="0">
                <a:solidFill>
                  <a:srgbClr val="0070C0"/>
                </a:solidFill>
              </a:rPr>
              <a:t>Ecuación del Balance Hídrico</a:t>
            </a:r>
            <a:endParaRPr lang="es-ES" sz="2000" b="1" kern="0" dirty="0">
              <a:solidFill>
                <a:srgbClr val="0070C0"/>
              </a:solidFill>
            </a:endParaRPr>
          </a:p>
        </p:txBody>
      </p:sp>
      <p:pic>
        <p:nvPicPr>
          <p:cNvPr id="17" name="Picture 6" descr="LOGO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18520" y="43296"/>
            <a:ext cx="1173480" cy="5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2944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4729</TotalTime>
  <Words>2446</Words>
  <Application>Microsoft Office PowerPoint</Application>
  <PresentationFormat>Panorámica</PresentationFormat>
  <Paragraphs>369</Paragraphs>
  <Slides>49</Slides>
  <Notes>1</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2</vt:i4>
      </vt:variant>
      <vt:variant>
        <vt:lpstr>Títulos de diapositiva</vt:lpstr>
      </vt:variant>
      <vt:variant>
        <vt:i4>49</vt:i4>
      </vt:variant>
    </vt:vector>
  </HeadingPairs>
  <TitlesOfParts>
    <vt:vector size="58" baseType="lpstr">
      <vt:lpstr>ＭＳ Ｐゴシック</vt:lpstr>
      <vt:lpstr>Arial</vt:lpstr>
      <vt:lpstr>Calibri</vt:lpstr>
      <vt:lpstr>Calibri Light</vt:lpstr>
      <vt:lpstr>Times New Roman</vt:lpstr>
      <vt:lpstr>Wingdings</vt:lpstr>
      <vt:lpstr>Tema de Office</vt:lpstr>
      <vt:lpstr>MSPhotoEd.3</vt:lpstr>
      <vt:lpstr>Fotografía de Photo Editor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AEMet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Ramiro Romero Fresneda</dc:creator>
  <cp:lastModifiedBy>Cuenta Microsoft</cp:lastModifiedBy>
  <cp:revision>120</cp:revision>
  <dcterms:created xsi:type="dcterms:W3CDTF">2017-05-19T09:13:09Z</dcterms:created>
  <dcterms:modified xsi:type="dcterms:W3CDTF">2023-10-17T21:31:28Z</dcterms:modified>
</cp:coreProperties>
</file>