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9" r:id="rId3"/>
    <p:sldId id="305" r:id="rId4"/>
    <p:sldId id="288" r:id="rId5"/>
    <p:sldId id="289" r:id="rId6"/>
    <p:sldId id="261" r:id="rId7"/>
    <p:sldId id="290" r:id="rId8"/>
    <p:sldId id="291" r:id="rId9"/>
    <p:sldId id="292" r:id="rId10"/>
    <p:sldId id="293" r:id="rId11"/>
    <p:sldId id="294" r:id="rId12"/>
    <p:sldId id="295" r:id="rId13"/>
    <p:sldId id="296" r:id="rId14"/>
    <p:sldId id="297" r:id="rId15"/>
    <p:sldId id="298" r:id="rId16"/>
    <p:sldId id="299" r:id="rId17"/>
    <p:sldId id="300" r:id="rId18"/>
    <p:sldId id="301"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643"/>
  </p:normalViewPr>
  <p:slideViewPr>
    <p:cSldViewPr snapToGrid="0">
      <p:cViewPr varScale="1">
        <p:scale>
          <a:sx n="112" d="100"/>
          <a:sy n="112" d="100"/>
        </p:scale>
        <p:origin x="4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001023C-CE16-4E18-92EC-0CF2FF395E3B}" type="datetimeFigureOut">
              <a:rPr lang="es-ES" smtClean="0"/>
              <a:t>17/10/2023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357995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001023C-CE16-4E18-92EC-0CF2FF395E3B}" type="datetimeFigureOut">
              <a:rPr lang="es-ES" smtClean="0"/>
              <a:t>17/10/2023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4348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001023C-CE16-4E18-92EC-0CF2FF395E3B}" type="datetimeFigureOut">
              <a:rPr lang="es-ES" smtClean="0"/>
              <a:t>17/10/2023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255776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001023C-CE16-4E18-92EC-0CF2FF395E3B}" type="datetimeFigureOut">
              <a:rPr lang="es-ES" smtClean="0"/>
              <a:t>17/10/2023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141681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001023C-CE16-4E18-92EC-0CF2FF395E3B}" type="datetimeFigureOut">
              <a:rPr lang="es-ES" smtClean="0"/>
              <a:t>17/10/2023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214664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001023C-CE16-4E18-92EC-0CF2FF395E3B}" type="datetimeFigureOut">
              <a:rPr lang="es-ES" smtClean="0"/>
              <a:t>17/10/2023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283776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001023C-CE16-4E18-92EC-0CF2FF395E3B}" type="datetimeFigureOut">
              <a:rPr lang="es-ES" smtClean="0"/>
              <a:t>17/10/2023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404532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001023C-CE16-4E18-92EC-0CF2FF395E3B}" type="datetimeFigureOut">
              <a:rPr lang="es-ES" smtClean="0"/>
              <a:t>17/10/2023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326280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001023C-CE16-4E18-92EC-0CF2FF395E3B}" type="datetimeFigureOut">
              <a:rPr lang="es-ES" smtClean="0"/>
              <a:t>17/10/2023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394874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001023C-CE16-4E18-92EC-0CF2FF395E3B}" type="datetimeFigureOut">
              <a:rPr lang="es-ES" smtClean="0"/>
              <a:t>17/10/2023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82316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001023C-CE16-4E18-92EC-0CF2FF395E3B}" type="datetimeFigureOut">
              <a:rPr lang="es-ES" smtClean="0"/>
              <a:t>17/10/2023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F4DCD8E-613F-435A-B946-0A8F4F8C7749}" type="slidenum">
              <a:rPr lang="es-ES" smtClean="0"/>
              <a:t>‹Nº›</a:t>
            </a:fld>
            <a:endParaRPr lang="es-ES"/>
          </a:p>
        </p:txBody>
      </p:sp>
    </p:spTree>
    <p:extLst>
      <p:ext uri="{BB962C8B-B14F-4D97-AF65-F5344CB8AC3E}">
        <p14:creationId xmlns:p14="http://schemas.microsoft.com/office/powerpoint/2010/main" val="206959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1023C-CE16-4E18-92EC-0CF2FF395E3B}" type="datetimeFigureOut">
              <a:rPr lang="es-ES" smtClean="0"/>
              <a:t>17/10/2023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DCD8E-613F-435A-B946-0A8F4F8C7749}" type="slidenum">
              <a:rPr lang="es-ES" smtClean="0"/>
              <a:t>‹Nº›</a:t>
            </a:fld>
            <a:endParaRPr lang="es-ES"/>
          </a:p>
        </p:txBody>
      </p:sp>
    </p:spTree>
    <p:extLst>
      <p:ext uri="{BB962C8B-B14F-4D97-AF65-F5344CB8AC3E}">
        <p14:creationId xmlns:p14="http://schemas.microsoft.com/office/powerpoint/2010/main" val="5656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pc.ncep.noaa.gov/products/Drought/Monitoring/spi-global.shtml" TargetMode="External"/><Relationship Id="rId2" Type="http://schemas.openxmlformats.org/officeDocument/2006/relationships/hyperlink" Target="http://www.aemet.es/es/serviciosclimaticos/vigilancia_clima/vigilancia_sequia?w=0"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0.aemet.es/wwl/spi/web/SPIi.html" TargetMode="External"/><Relationship Id="rId4" Type="http://schemas.openxmlformats.org/officeDocument/2006/relationships/hyperlink" Target="https://iridl.ldeo.columbia.edu/maproom/Global/Precipitation/Anomal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roughtmanagement.info/literature/WMO_drought_monitoring_early_warning_es_2006.pdf"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pama.gob.es/gl/agua/temas/observatorio-nacional-de-la-sequia/que-es-la-sequia/Observatorio_Nacional_Sequia_1_1_tipos_sequia.aspx"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53562" y="1012592"/>
            <a:ext cx="8747255" cy="1815882"/>
          </a:xfrm>
          <a:prstGeom prst="rect">
            <a:avLst/>
          </a:prstGeom>
          <a:noFill/>
        </p:spPr>
        <p:txBody>
          <a:bodyPr wrap="square" rtlCol="0">
            <a:spAutoFit/>
          </a:bodyPr>
          <a:lstStyle/>
          <a:p>
            <a:pPr algn="ctr">
              <a:defRPr/>
            </a:pPr>
            <a:r>
              <a:rPr lang="es-ES" sz="2800" b="1" i="1" dirty="0">
                <a:solidFill>
                  <a:schemeClr val="accent2">
                    <a:lumMod val="75000"/>
                  </a:schemeClr>
                </a:solidFill>
              </a:rPr>
              <a:t>Productos del Servicio de Aplicaciones Agrícolas e Hidrológicas. </a:t>
            </a:r>
            <a:r>
              <a:rPr lang="es-ES" sz="2800" b="1" i="1" dirty="0" smtClean="0">
                <a:solidFill>
                  <a:schemeClr val="accent2">
                    <a:lumMod val="75000"/>
                  </a:schemeClr>
                </a:solidFill>
              </a:rPr>
              <a:t>Índices de sequía.</a:t>
            </a:r>
            <a:endParaRPr lang="es-ES" sz="2800" b="1" dirty="0">
              <a:solidFill>
                <a:schemeClr val="accent2">
                  <a:lumMod val="75000"/>
                </a:schemeClr>
              </a:solidFill>
            </a:endParaRPr>
          </a:p>
          <a:p>
            <a:r>
              <a:rPr lang="es-ES" sz="2800" i="1" dirty="0"/>
              <a:t> </a:t>
            </a:r>
            <a:endParaRPr lang="es-ES" sz="2800" dirty="0"/>
          </a:p>
          <a:p>
            <a:pPr algn="ctr"/>
            <a:endParaRPr lang="es-ES" sz="2800" b="1" dirty="0">
              <a:solidFill>
                <a:schemeClr val="accent2">
                  <a:lumMod val="75000"/>
                </a:schemeClr>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5360" y="2678075"/>
            <a:ext cx="4111326" cy="1961700"/>
          </a:xfrm>
          <a:prstGeom prst="rect">
            <a:avLst/>
          </a:prstGeom>
          <a:effectLst>
            <a:glow rad="127000">
              <a:schemeClr val="accent1"/>
            </a:glow>
            <a:outerShdw blurRad="50800" dist="50800" dir="5400000" algn="ctr" rotWithShape="0">
              <a:srgbClr val="000000">
                <a:alpha val="87000"/>
              </a:srgbClr>
            </a:outerShdw>
          </a:effectLst>
        </p:spPr>
      </p:pic>
      <p:pic>
        <p:nvPicPr>
          <p:cNvPr id="14" name="Picture 6" descr="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6731018" y="5800126"/>
            <a:ext cx="5460982" cy="923330"/>
          </a:xfrm>
          <a:prstGeom prst="rect">
            <a:avLst/>
          </a:prstGeom>
          <a:noFill/>
        </p:spPr>
        <p:txBody>
          <a:bodyPr wrap="none" rtlCol="0">
            <a:spAutoFit/>
          </a:bodyPr>
          <a:lstStyle/>
          <a:p>
            <a:r>
              <a:rPr lang="es-ES" dirty="0" smtClean="0"/>
              <a:t>Ramiro Romero Fresneda</a:t>
            </a:r>
          </a:p>
          <a:p>
            <a:r>
              <a:rPr lang="es-ES" dirty="0" smtClean="0"/>
              <a:t> Jefe de Servicio de Aplicaciones Agrícolas e Hidrológicas</a:t>
            </a:r>
          </a:p>
          <a:p>
            <a:r>
              <a:rPr lang="es-ES" dirty="0" smtClean="0"/>
              <a:t> AEMET  rromerof@aemet.es</a:t>
            </a:r>
            <a:endParaRPr lang="es-ES" dirty="0"/>
          </a:p>
        </p:txBody>
      </p:sp>
      <p:sp>
        <p:nvSpPr>
          <p:cNvPr id="7" name="CuadroTexto 10"/>
          <p:cNvSpPr txBox="1">
            <a:spLocks noChangeArrowheads="1"/>
          </p:cNvSpPr>
          <p:nvPr/>
        </p:nvSpPr>
        <p:spPr bwMode="auto">
          <a:xfrm>
            <a:off x="811232" y="5994861"/>
            <a:ext cx="18886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s-ES" altLang="es-ES" sz="1400" b="1" dirty="0">
                <a:latin typeface="Calibri" panose="020F0502020204030204" pitchFamily="34" charset="0"/>
                <a:cs typeface="Calibri" panose="020F0502020204030204" pitchFamily="34" charset="0"/>
              </a:rPr>
              <a:t>Curso </a:t>
            </a:r>
            <a:r>
              <a:rPr lang="es-ES" altLang="es-ES" sz="1400" b="1" dirty="0" smtClean="0">
                <a:latin typeface="Calibri" panose="020F0502020204030204" pitchFamily="34" charset="0"/>
                <a:cs typeface="Calibri" panose="020F0502020204030204" pitchFamily="34" charset="0"/>
              </a:rPr>
              <a:t>PIB-M </a:t>
            </a:r>
            <a:r>
              <a:rPr lang="es-ES" altLang="es-ES" sz="1400" b="1" dirty="0" smtClean="0">
                <a:latin typeface="Calibri" panose="020F0502020204030204" pitchFamily="34" charset="0"/>
                <a:cs typeface="Calibri" panose="020F0502020204030204" pitchFamily="34" charset="0"/>
              </a:rPr>
              <a:t>4ª </a:t>
            </a:r>
            <a:r>
              <a:rPr lang="es-ES" altLang="es-ES" sz="1400" b="1" dirty="0" smtClean="0">
                <a:latin typeface="Calibri" panose="020F0502020204030204" pitchFamily="34" charset="0"/>
                <a:cs typeface="Calibri" panose="020F0502020204030204" pitchFamily="34" charset="0"/>
              </a:rPr>
              <a:t>Edición</a:t>
            </a:r>
            <a:endParaRPr lang="es-ES" altLang="es-E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55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43110" y="493337"/>
            <a:ext cx="4818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smtClean="0">
                <a:ln>
                  <a:noFill/>
                </a:ln>
                <a:solidFill>
                  <a:srgbClr val="002060"/>
                </a:solidFill>
                <a:effectLst/>
                <a:cs typeface="Times New Roman" panose="02020603050405020304" pitchFamily="18" charset="0"/>
              </a:rPr>
              <a:t>DATOS Y METODOLOGÍA DE CÁLCULO</a:t>
            </a:r>
            <a:endParaRPr kumimoji="0" lang="es-ES" altLang="es-ES" sz="1800" b="0" i="0" u="none" strike="noStrike" cap="none" normalizeH="0" baseline="0" dirty="0" smtClean="0">
              <a:ln>
                <a:noFill/>
              </a:ln>
              <a:solidFill>
                <a:srgbClr val="002060"/>
              </a:solidFill>
              <a:effectLst/>
            </a:endParaRPr>
          </a:p>
        </p:txBody>
      </p:sp>
      <p:sp>
        <p:nvSpPr>
          <p:cNvPr id="3" name="Rectángulo 2"/>
          <p:cNvSpPr/>
          <p:nvPr/>
        </p:nvSpPr>
        <p:spPr>
          <a:xfrm>
            <a:off x="973156" y="862669"/>
            <a:ext cx="10245687" cy="1938992"/>
          </a:xfrm>
          <a:prstGeom prst="rect">
            <a:avLst/>
          </a:prstGeom>
        </p:spPr>
        <p:txBody>
          <a:bodyPr wrap="square">
            <a:spAutoFit/>
          </a:bodyPr>
          <a:lstStyle/>
          <a:p>
            <a:pPr algn="just"/>
            <a:r>
              <a:rPr lang="es-ES" sz="2000" b="1" dirty="0"/>
              <a:t>Técnicamente, el SPI es calculado ajustando la distribución de frecuencia de la precipitación de un lugar dado, en la escala de tiempo de interés, con una función teórica de densidad de probabilidad. De acuerdo a varios autores (</a:t>
            </a:r>
            <a:r>
              <a:rPr lang="es-ES" sz="2000" b="1" dirty="0" err="1"/>
              <a:t>Thom</a:t>
            </a:r>
            <a:r>
              <a:rPr lang="es-ES" sz="2000" b="1" dirty="0"/>
              <a:t>, 1966; Young, 1992, </a:t>
            </a:r>
            <a:r>
              <a:rPr lang="es-ES" sz="2000" b="1" dirty="0" err="1"/>
              <a:t>LloydHughes</a:t>
            </a:r>
            <a:r>
              <a:rPr lang="es-ES" sz="2000" b="1" dirty="0"/>
              <a:t>, 2002, entre otros), la función más apropiada para este ajuste es la Gamma, si bien ésta ofrece algunas dificultades en las zonas de muy poca precipitación, debido a que no se encuentra definida para valores de la variable iguales a 0. </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886" y="3172279"/>
            <a:ext cx="3528493" cy="25864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172279"/>
            <a:ext cx="5025358" cy="26243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6" descr="LOGO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2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43112" y="542971"/>
            <a:ext cx="4818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smtClean="0">
                <a:ln>
                  <a:noFill/>
                </a:ln>
                <a:solidFill>
                  <a:srgbClr val="002060"/>
                </a:solidFill>
                <a:effectLst/>
                <a:cs typeface="Times New Roman" panose="02020603050405020304" pitchFamily="18" charset="0"/>
              </a:rPr>
              <a:t>DATOS Y METODOLOGÍA DE CÁLCULO</a:t>
            </a:r>
            <a:endParaRPr kumimoji="0" lang="es-ES" altLang="es-ES" sz="1800" b="0" i="0" u="none" strike="noStrike" cap="none" normalizeH="0" baseline="0" dirty="0" smtClean="0">
              <a:ln>
                <a:noFill/>
              </a:ln>
              <a:solidFill>
                <a:srgbClr val="002060"/>
              </a:solidFill>
              <a:effectLst/>
            </a:endParaRPr>
          </a:p>
        </p:txBody>
      </p:sp>
      <p:sp>
        <p:nvSpPr>
          <p:cNvPr id="2" name="Rectángulo 1"/>
          <p:cNvSpPr/>
          <p:nvPr/>
        </p:nvSpPr>
        <p:spPr>
          <a:xfrm>
            <a:off x="1119994" y="954507"/>
            <a:ext cx="9760944" cy="2246769"/>
          </a:xfrm>
          <a:prstGeom prst="rect">
            <a:avLst/>
          </a:prstGeom>
        </p:spPr>
        <p:txBody>
          <a:bodyPr wrap="square">
            <a:spAutoFit/>
          </a:bodyPr>
          <a:lstStyle/>
          <a:p>
            <a:pPr algn="just"/>
            <a:r>
              <a:rPr lang="es-ES" sz="2000" b="1" dirty="0">
                <a:solidFill>
                  <a:srgbClr val="000000"/>
                </a:solidFill>
              </a:rPr>
              <a:t>La función de densidad es luego transformada a una distribución normal estandarizada (con media igual a 0 y varianza igual a 1), siendo el SPI el valor resultante de esta transformación. Este índice representa el número de desviaciones estándar en que el valor transformado de la precipitación se desvía del promedio histórico (el cual queda representado por 0). Los valores negativos del SPI representan déficit de precipitación y, contrariamente, los valores positivos indican que la precipitación ocurrida ha sido superior al promedio histórico. </a:t>
            </a:r>
          </a:p>
        </p:txBody>
      </p:sp>
      <p:sp>
        <p:nvSpPr>
          <p:cNvPr id="6" name="Rectángulo 5"/>
          <p:cNvSpPr/>
          <p:nvPr/>
        </p:nvSpPr>
        <p:spPr>
          <a:xfrm>
            <a:off x="1119994" y="3157586"/>
            <a:ext cx="10261466" cy="1631216"/>
          </a:xfrm>
          <a:prstGeom prst="rect">
            <a:avLst/>
          </a:prstGeom>
        </p:spPr>
        <p:txBody>
          <a:bodyPr wrap="square">
            <a:spAutoFit/>
          </a:bodyPr>
          <a:lstStyle/>
          <a:p>
            <a:pPr algn="just"/>
            <a:r>
              <a:rPr lang="es-ES" sz="2000" b="1" dirty="0">
                <a:solidFill>
                  <a:srgbClr val="000000"/>
                </a:solidFill>
              </a:rPr>
              <a:t>El índice SPI se define como un valor numérico que representa el número de desviaciones estándar de la precipitación caída a lo largo del período de acumulación de que se trate, respecto de la media, una vez que la distribución original de la precipitación ha sido transformada a una distribución normal. De este modo se define una escala de valores que se agrupa en tramos relacionados con el carácter de la precipitación.</a:t>
            </a:r>
          </a:p>
        </p:txBody>
      </p:sp>
      <p:sp>
        <p:nvSpPr>
          <p:cNvPr id="7" name="Rectángulo 6"/>
          <p:cNvSpPr/>
          <p:nvPr/>
        </p:nvSpPr>
        <p:spPr>
          <a:xfrm>
            <a:off x="1165898" y="5050412"/>
            <a:ext cx="10169657" cy="707886"/>
          </a:xfrm>
          <a:prstGeom prst="rect">
            <a:avLst/>
          </a:prstGeom>
        </p:spPr>
        <p:txBody>
          <a:bodyPr wrap="square">
            <a:spAutoFit/>
          </a:bodyPr>
          <a:lstStyle/>
          <a:p>
            <a:pPr algn="just"/>
            <a:r>
              <a:rPr lang="es-ES" sz="2000" b="1" dirty="0">
                <a:solidFill>
                  <a:srgbClr val="000000"/>
                </a:solidFill>
              </a:rPr>
              <a:t>El cálculo del SPI implica ajustar una función de densidad de probabilidad gamma a una función dada de distribución de frecuencias de la precipitación.</a:t>
            </a:r>
          </a:p>
        </p:txBody>
      </p:sp>
      <p:pic>
        <p:nvPicPr>
          <p:cNvPr id="15"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91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0731" y="1030316"/>
            <a:ext cx="10466024" cy="5940088"/>
          </a:xfrm>
          <a:prstGeom prst="rect">
            <a:avLst/>
          </a:prstGeom>
        </p:spPr>
        <p:txBody>
          <a:bodyPr wrap="square">
            <a:spAutoFit/>
          </a:bodyPr>
          <a:lstStyle/>
          <a:p>
            <a:pPr algn="just"/>
            <a:r>
              <a:rPr lang="es-ES" sz="2000" b="1" dirty="0">
                <a:solidFill>
                  <a:srgbClr val="000000"/>
                </a:solidFill>
              </a:rPr>
              <a:t>La precipitación se normaliza utilizando una función de distribución de probabilidad de modo que los valores de SPI se consideran en realidad como desviaciones estándar de la mediana.</a:t>
            </a:r>
          </a:p>
          <a:p>
            <a:pPr algn="just"/>
            <a:endParaRPr lang="es-ES" sz="2000" b="1" dirty="0">
              <a:solidFill>
                <a:srgbClr val="000000"/>
              </a:solidFill>
            </a:endParaRPr>
          </a:p>
          <a:p>
            <a:pPr algn="just"/>
            <a:r>
              <a:rPr lang="es-ES" sz="2000" b="1" dirty="0">
                <a:solidFill>
                  <a:srgbClr val="000000"/>
                </a:solidFill>
              </a:rPr>
              <a:t>• Una distribución normalizada permite realizar una estimación de los períodos secos y los períodos húmedos</a:t>
            </a:r>
            <a:r>
              <a:rPr lang="es-ES" sz="2000" b="1" dirty="0" smtClean="0">
                <a:solidFill>
                  <a:srgbClr val="000000"/>
                </a:solidFill>
              </a:rPr>
              <a:t>.</a:t>
            </a:r>
          </a:p>
          <a:p>
            <a:pPr algn="just"/>
            <a:endParaRPr lang="es-ES" sz="2000" b="1" dirty="0">
              <a:solidFill>
                <a:srgbClr val="000000"/>
              </a:solidFill>
            </a:endParaRPr>
          </a:p>
          <a:p>
            <a:pPr algn="just"/>
            <a:r>
              <a:rPr lang="es-ES" sz="2000" b="1" dirty="0">
                <a:solidFill>
                  <a:srgbClr val="000000"/>
                </a:solidFill>
              </a:rPr>
              <a:t>• Los valores acumulados se pueden utilizar para analizar la severidad de la sequía (</a:t>
            </a:r>
            <a:r>
              <a:rPr lang="es-ES" sz="2000" b="1" dirty="0">
                <a:solidFill>
                  <a:srgbClr val="FF0000"/>
                </a:solidFill>
              </a:rPr>
              <a:t>magnitud</a:t>
            </a:r>
            <a:r>
              <a:rPr lang="es-ES" sz="2000" b="1" dirty="0">
                <a:solidFill>
                  <a:srgbClr val="000000"/>
                </a:solidFill>
              </a:rPr>
              <a:t>).</a:t>
            </a:r>
          </a:p>
          <a:p>
            <a:pPr algn="just"/>
            <a:endParaRPr lang="es-ES" sz="2000" b="1" dirty="0">
              <a:solidFill>
                <a:srgbClr val="000000"/>
              </a:solidFill>
            </a:endParaRPr>
          </a:p>
          <a:p>
            <a:pPr algn="just"/>
            <a:r>
              <a:rPr lang="es-ES" sz="2000" b="1" dirty="0">
                <a:solidFill>
                  <a:srgbClr val="000000"/>
                </a:solidFill>
              </a:rPr>
              <a:t>• Se necesitan al menos 30 años de datos continuos de precipitación mensual, si bien sería preferible contar con registros más prolongados.</a:t>
            </a:r>
          </a:p>
          <a:p>
            <a:pPr algn="just"/>
            <a:endParaRPr lang="es-ES" sz="2000" b="1" dirty="0">
              <a:solidFill>
                <a:srgbClr val="000000"/>
              </a:solidFill>
            </a:endParaRPr>
          </a:p>
          <a:p>
            <a:pPr algn="just"/>
            <a:r>
              <a:rPr lang="es-ES" sz="2000" b="1" dirty="0">
                <a:solidFill>
                  <a:srgbClr val="000000"/>
                </a:solidFill>
              </a:rPr>
              <a:t>• Los intervalos de escala de tiempo para el SPI inferiores a 1 mes o superiores a 24 meses pueden no ser fiables.</a:t>
            </a:r>
          </a:p>
          <a:p>
            <a:pPr algn="just"/>
            <a:endParaRPr lang="es-ES" sz="2000" b="1" dirty="0">
              <a:solidFill>
                <a:srgbClr val="000000"/>
              </a:solidFill>
            </a:endParaRPr>
          </a:p>
          <a:p>
            <a:pPr algn="just"/>
            <a:r>
              <a:rPr lang="es-ES" sz="2000" b="1" dirty="0">
                <a:solidFill>
                  <a:srgbClr val="000000"/>
                </a:solidFill>
              </a:rPr>
              <a:t>• La dimensión espacial no influye en la interpretación del SPI.</a:t>
            </a:r>
          </a:p>
          <a:p>
            <a:pPr algn="just"/>
            <a:endParaRPr lang="es-ES" sz="2000" b="1" dirty="0">
              <a:solidFill>
                <a:srgbClr val="000000"/>
              </a:solidFill>
            </a:endParaRPr>
          </a:p>
          <a:p>
            <a:pPr algn="just"/>
            <a:r>
              <a:rPr lang="es-ES" sz="2000" b="1" dirty="0">
                <a:solidFill>
                  <a:srgbClr val="000000"/>
                </a:solidFill>
              </a:rPr>
              <a:t>• Dado su carácter probabilístico (la probabilidad de las precipitaciones observadas se transforma en un índice), el SPI se adapta bien a la gestión del riesgo y a los </a:t>
            </a:r>
            <a:r>
              <a:rPr lang="es-ES" sz="2000" b="1" dirty="0" err="1">
                <a:solidFill>
                  <a:srgbClr val="000000"/>
                </a:solidFill>
              </a:rPr>
              <a:t>accionadores</a:t>
            </a:r>
            <a:r>
              <a:rPr lang="es-ES" sz="2000" b="1" dirty="0">
                <a:solidFill>
                  <a:srgbClr val="000000"/>
                </a:solidFill>
              </a:rPr>
              <a:t> para la adopción de decisiones.</a:t>
            </a:r>
          </a:p>
        </p:txBody>
      </p:sp>
      <p:sp>
        <p:nvSpPr>
          <p:cNvPr id="5" name="Rectangle 1"/>
          <p:cNvSpPr>
            <a:spLocks noChangeArrowheads="1"/>
          </p:cNvSpPr>
          <p:nvPr/>
        </p:nvSpPr>
        <p:spPr bwMode="auto">
          <a:xfrm>
            <a:off x="543112" y="459742"/>
            <a:ext cx="4818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smtClean="0">
                <a:ln>
                  <a:noFill/>
                </a:ln>
                <a:solidFill>
                  <a:srgbClr val="002060"/>
                </a:solidFill>
                <a:effectLst/>
                <a:cs typeface="Times New Roman" panose="02020603050405020304" pitchFamily="18" charset="0"/>
              </a:rPr>
              <a:t>DATOS Y METODOLOGÍA DE CÁLCULO</a:t>
            </a:r>
            <a:endParaRPr kumimoji="0" lang="es-ES" altLang="es-ES" sz="1800" b="0" i="0" u="none" strike="noStrike" cap="none" normalizeH="0" baseline="0" dirty="0" smtClean="0">
              <a:ln>
                <a:noFill/>
              </a:ln>
              <a:solidFill>
                <a:srgbClr val="002060"/>
              </a:solidFill>
              <a:effectLst/>
            </a:endParaRPr>
          </a:p>
        </p:txBody>
      </p:sp>
      <p:pic>
        <p:nvPicPr>
          <p:cNvPr id="13"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70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71065" y="805783"/>
            <a:ext cx="1708288" cy="677108"/>
          </a:xfrm>
          <a:prstGeom prst="rect">
            <a:avLst/>
          </a:prstGeom>
          <a:noFill/>
        </p:spPr>
        <p:txBody>
          <a:bodyPr wrap="none" rtlCol="0">
            <a:spAutoFit/>
          </a:bodyPr>
          <a:lstStyle/>
          <a:p>
            <a:r>
              <a:rPr lang="es-ES" sz="2000" b="1" dirty="0" smtClean="0">
                <a:solidFill>
                  <a:srgbClr val="002060"/>
                </a:solidFill>
              </a:rPr>
              <a:t>Interpretación</a:t>
            </a:r>
          </a:p>
          <a:p>
            <a:endParaRPr lang="es-ES" dirty="0"/>
          </a:p>
        </p:txBody>
      </p:sp>
      <p:sp>
        <p:nvSpPr>
          <p:cNvPr id="4" name="Rectángulo 3"/>
          <p:cNvSpPr/>
          <p:nvPr/>
        </p:nvSpPr>
        <p:spPr>
          <a:xfrm>
            <a:off x="1238294" y="1348099"/>
            <a:ext cx="2419380" cy="400110"/>
          </a:xfrm>
          <a:prstGeom prst="rect">
            <a:avLst/>
          </a:prstGeom>
        </p:spPr>
        <p:txBody>
          <a:bodyPr wrap="none">
            <a:spAutoFit/>
          </a:bodyPr>
          <a:lstStyle/>
          <a:p>
            <a:r>
              <a:rPr lang="es-ES" sz="2000" b="1" dirty="0">
                <a:solidFill>
                  <a:srgbClr val="002060"/>
                </a:solidFill>
              </a:rPr>
              <a:t>SPI a escala de 1 mes</a:t>
            </a:r>
          </a:p>
        </p:txBody>
      </p:sp>
      <p:sp>
        <p:nvSpPr>
          <p:cNvPr id="6" name="Rectángulo 5"/>
          <p:cNvSpPr/>
          <p:nvPr/>
        </p:nvSpPr>
        <p:spPr>
          <a:xfrm>
            <a:off x="1219813" y="1731421"/>
            <a:ext cx="9648940" cy="1938992"/>
          </a:xfrm>
          <a:prstGeom prst="rect">
            <a:avLst/>
          </a:prstGeom>
        </p:spPr>
        <p:txBody>
          <a:bodyPr wrap="square">
            <a:spAutoFit/>
          </a:bodyPr>
          <a:lstStyle/>
          <a:p>
            <a:pPr algn="just"/>
            <a:r>
              <a:rPr lang="es-ES" sz="2000" b="1" dirty="0">
                <a:solidFill>
                  <a:srgbClr val="000000"/>
                </a:solidFill>
              </a:rPr>
              <a:t>En esta escala el SPI es muy similar al del porcentaje respecto de la normal para un mes, realmente es una representación más exacta de la precipitación mensual puesto que la distribución ha sido normalizada. Puesto que el SPI a escala de un mes refleja las condiciones a corto plazo, su aplicación puede estar relacionada muy estrechamente con la humedad del suelo a corto plazo y el estrés fisiológico de los cultivos, especialmente durante la estación de crecimiento.</a:t>
            </a:r>
          </a:p>
        </p:txBody>
      </p:sp>
      <p:pic>
        <p:nvPicPr>
          <p:cNvPr id="8"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52921"/>
            <a:ext cx="1173480" cy="522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0.aemet.es/wwl/spi/CURVAC02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142" y="3840567"/>
            <a:ext cx="3945026" cy="2367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 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3209" y="3534913"/>
            <a:ext cx="3905271" cy="267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4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58268" y="1702551"/>
            <a:ext cx="6202928" cy="4093428"/>
          </a:xfrm>
          <a:prstGeom prst="rect">
            <a:avLst/>
          </a:prstGeom>
        </p:spPr>
        <p:txBody>
          <a:bodyPr wrap="square">
            <a:spAutoFit/>
          </a:bodyPr>
          <a:lstStyle/>
          <a:p>
            <a:pPr algn="just"/>
            <a:r>
              <a:rPr lang="es-ES" sz="2000" b="1" dirty="0">
                <a:solidFill>
                  <a:srgbClr val="000000"/>
                </a:solidFill>
              </a:rPr>
              <a:t>EL SPI a escala de 3 meses proporciona una comparación entre la precipitación para un periodo determinado de tres meses y la precipitación total para esos mismos tres meses pero de todos los años incluidos en la serie histórica. </a:t>
            </a:r>
          </a:p>
          <a:p>
            <a:pPr algn="just"/>
            <a:r>
              <a:rPr lang="es-ES" sz="2000" b="1" dirty="0">
                <a:solidFill>
                  <a:srgbClr val="000000"/>
                </a:solidFill>
              </a:rPr>
              <a:t>El SPI (a 3 meses) refleja las condiciones de humedad del suelo a corto y medio plazo y proporciona una estimación estacional de la precipitación. </a:t>
            </a:r>
          </a:p>
          <a:p>
            <a:pPr algn="just"/>
            <a:r>
              <a:rPr lang="es-ES" sz="2000" b="1" dirty="0">
                <a:solidFill>
                  <a:srgbClr val="000000"/>
                </a:solidFill>
              </a:rPr>
              <a:t>Es importante comparar el SPI a escala de 3 meses con el de otras escalas mayores. Un período de 3 meses relativamente normal se puede producir en medio de una larga sequía la cual únicamente es visible a escalas de tiempo mayores.  </a:t>
            </a:r>
          </a:p>
        </p:txBody>
      </p:sp>
      <p:sp>
        <p:nvSpPr>
          <p:cNvPr id="13" name="CuadroTexto 12"/>
          <p:cNvSpPr txBox="1"/>
          <p:nvPr/>
        </p:nvSpPr>
        <p:spPr>
          <a:xfrm>
            <a:off x="1271065" y="805783"/>
            <a:ext cx="1708288" cy="677108"/>
          </a:xfrm>
          <a:prstGeom prst="rect">
            <a:avLst/>
          </a:prstGeom>
          <a:noFill/>
        </p:spPr>
        <p:txBody>
          <a:bodyPr wrap="none" rtlCol="0">
            <a:spAutoFit/>
          </a:bodyPr>
          <a:lstStyle/>
          <a:p>
            <a:r>
              <a:rPr lang="es-ES" sz="2000" b="1" dirty="0" smtClean="0">
                <a:solidFill>
                  <a:srgbClr val="002060"/>
                </a:solidFill>
              </a:rPr>
              <a:t>Interpretación</a:t>
            </a:r>
          </a:p>
          <a:p>
            <a:endParaRPr lang="es-ES" dirty="0"/>
          </a:p>
        </p:txBody>
      </p:sp>
      <p:sp>
        <p:nvSpPr>
          <p:cNvPr id="14" name="Rectángulo 13"/>
          <p:cNvSpPr/>
          <p:nvPr/>
        </p:nvSpPr>
        <p:spPr>
          <a:xfrm>
            <a:off x="1238294" y="1348099"/>
            <a:ext cx="2651816" cy="400110"/>
          </a:xfrm>
          <a:prstGeom prst="rect">
            <a:avLst/>
          </a:prstGeom>
        </p:spPr>
        <p:txBody>
          <a:bodyPr wrap="none">
            <a:spAutoFit/>
          </a:bodyPr>
          <a:lstStyle/>
          <a:p>
            <a:r>
              <a:rPr lang="es-ES" sz="2000" b="1" dirty="0">
                <a:solidFill>
                  <a:srgbClr val="002060"/>
                </a:solidFill>
              </a:rPr>
              <a:t>SPI a escala de </a:t>
            </a:r>
            <a:r>
              <a:rPr lang="es-ES" sz="2000" b="1" dirty="0" smtClean="0">
                <a:solidFill>
                  <a:srgbClr val="002060"/>
                </a:solidFill>
              </a:rPr>
              <a:t>3 meses</a:t>
            </a:r>
            <a:endParaRPr lang="es-ES" sz="2000" b="1" dirty="0">
              <a:solidFill>
                <a:srgbClr val="002060"/>
              </a:solidFill>
            </a:endParaRPr>
          </a:p>
        </p:txBody>
      </p:sp>
      <p:pic>
        <p:nvPicPr>
          <p:cNvPr id="20"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 me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390" y="1983855"/>
            <a:ext cx="4439143" cy="303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69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14401" y="1804320"/>
            <a:ext cx="5929161" cy="2554545"/>
          </a:xfrm>
          <a:prstGeom prst="rect">
            <a:avLst/>
          </a:prstGeom>
        </p:spPr>
        <p:txBody>
          <a:bodyPr wrap="square">
            <a:spAutoFit/>
          </a:bodyPr>
          <a:lstStyle/>
          <a:p>
            <a:pPr algn="just"/>
            <a:r>
              <a:rPr lang="es-ES" sz="2000" b="1" dirty="0">
                <a:solidFill>
                  <a:srgbClr val="000000"/>
                </a:solidFill>
              </a:rPr>
              <a:t>El SPI a escala de 6 </a:t>
            </a:r>
            <a:r>
              <a:rPr lang="es-ES" sz="2000" b="1" dirty="0" err="1">
                <a:solidFill>
                  <a:srgbClr val="000000"/>
                </a:solidFill>
              </a:rPr>
              <a:t>ó</a:t>
            </a:r>
            <a:r>
              <a:rPr lang="es-ES" sz="2000" b="1" dirty="0">
                <a:solidFill>
                  <a:srgbClr val="000000"/>
                </a:solidFill>
              </a:rPr>
              <a:t> 9  meses compara la precipitación para ese período con otros períodos de esos mismos meses a lo largo de toda la serie histórica.</a:t>
            </a:r>
          </a:p>
          <a:p>
            <a:pPr algn="just"/>
            <a:r>
              <a:rPr lang="es-ES" sz="2000" b="1" dirty="0">
                <a:solidFill>
                  <a:srgbClr val="000000"/>
                </a:solidFill>
              </a:rPr>
              <a:t>El SPI –a 6 meses- y –a 9 meses- indica una tendencia en la precipitación a medio plazo. Puede ser muy efectivo para comparar la precipitación en distintas estaciones del año. </a:t>
            </a:r>
          </a:p>
        </p:txBody>
      </p:sp>
      <p:sp>
        <p:nvSpPr>
          <p:cNvPr id="12" name="CuadroTexto 11"/>
          <p:cNvSpPr txBox="1"/>
          <p:nvPr/>
        </p:nvSpPr>
        <p:spPr>
          <a:xfrm>
            <a:off x="1271065" y="805783"/>
            <a:ext cx="1708288" cy="677108"/>
          </a:xfrm>
          <a:prstGeom prst="rect">
            <a:avLst/>
          </a:prstGeom>
          <a:noFill/>
        </p:spPr>
        <p:txBody>
          <a:bodyPr wrap="none" rtlCol="0">
            <a:spAutoFit/>
          </a:bodyPr>
          <a:lstStyle/>
          <a:p>
            <a:r>
              <a:rPr lang="es-ES" sz="2000" b="1" dirty="0" smtClean="0">
                <a:solidFill>
                  <a:srgbClr val="002060"/>
                </a:solidFill>
              </a:rPr>
              <a:t>Interpretación</a:t>
            </a:r>
          </a:p>
          <a:p>
            <a:endParaRPr lang="es-ES" dirty="0"/>
          </a:p>
        </p:txBody>
      </p:sp>
      <p:sp>
        <p:nvSpPr>
          <p:cNvPr id="13" name="Rectángulo 12"/>
          <p:cNvSpPr/>
          <p:nvPr/>
        </p:nvSpPr>
        <p:spPr>
          <a:xfrm>
            <a:off x="1238294" y="1348099"/>
            <a:ext cx="2651816" cy="400110"/>
          </a:xfrm>
          <a:prstGeom prst="rect">
            <a:avLst/>
          </a:prstGeom>
        </p:spPr>
        <p:txBody>
          <a:bodyPr wrap="none">
            <a:spAutoFit/>
          </a:bodyPr>
          <a:lstStyle/>
          <a:p>
            <a:r>
              <a:rPr lang="es-ES" sz="2000" b="1" dirty="0">
                <a:solidFill>
                  <a:srgbClr val="002060"/>
                </a:solidFill>
              </a:rPr>
              <a:t>SPI a escala de </a:t>
            </a:r>
            <a:r>
              <a:rPr lang="es-ES" sz="2000" b="1" dirty="0" smtClean="0">
                <a:solidFill>
                  <a:srgbClr val="002060"/>
                </a:solidFill>
              </a:rPr>
              <a:t>6 meses</a:t>
            </a:r>
            <a:endParaRPr lang="es-ES" sz="2000" b="1" dirty="0">
              <a:solidFill>
                <a:srgbClr val="002060"/>
              </a:solidFill>
            </a:endParaRPr>
          </a:p>
        </p:txBody>
      </p:sp>
      <p:pic>
        <p:nvPicPr>
          <p:cNvPr id="20"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6 me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20" y="2786867"/>
            <a:ext cx="4798844" cy="328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23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458618" y="1440368"/>
            <a:ext cx="61539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eaLnBrk="1" fontAlgn="base" hangingPunct="1">
              <a:lnSpc>
                <a:spcPct val="100000"/>
              </a:lnSpc>
              <a:spcBef>
                <a:spcPct val="0"/>
              </a:spcBef>
              <a:spcAft>
                <a:spcPct val="0"/>
              </a:spcAft>
              <a:buClrTx/>
              <a:buSzTx/>
              <a:buFontTx/>
              <a:buNone/>
              <a:tabLst/>
            </a:pPr>
            <a:r>
              <a:rPr lang="es-ES" altLang="es-ES" sz="2000" b="1" dirty="0">
                <a:solidFill>
                  <a:srgbClr val="000000"/>
                </a:solidFill>
                <a:latin typeface="+mn-lt"/>
              </a:rPr>
              <a:t>El SPI a esta escala temporal refleja un patrón de la precipitación a largo </a:t>
            </a:r>
            <a:r>
              <a:rPr lang="es-ES" altLang="es-ES" sz="2000" b="1" dirty="0" smtClean="0">
                <a:solidFill>
                  <a:srgbClr val="000000"/>
                </a:solidFill>
                <a:latin typeface="+mn-lt"/>
              </a:rPr>
              <a:t>plazo</a:t>
            </a:r>
            <a:endParaRPr lang="es-ES" altLang="es-ES" sz="2000" b="1" dirty="0">
              <a:solidFill>
                <a:srgbClr val="000000"/>
              </a:solidFill>
              <a:latin typeface="+mn-lt"/>
            </a:endParaRPr>
          </a:p>
          <a:p>
            <a:pPr marR="0" lvl="0" indent="0" algn="just" eaLnBrk="1" fontAlgn="base" hangingPunct="1">
              <a:lnSpc>
                <a:spcPct val="100000"/>
              </a:lnSpc>
              <a:spcBef>
                <a:spcPct val="0"/>
              </a:spcBef>
              <a:spcAft>
                <a:spcPct val="0"/>
              </a:spcAft>
              <a:buClrTx/>
              <a:buSzTx/>
              <a:buFontTx/>
              <a:buNone/>
              <a:tabLst/>
            </a:pPr>
            <a:r>
              <a:rPr lang="es-ES" altLang="es-ES" sz="2000" b="1" dirty="0">
                <a:solidFill>
                  <a:srgbClr val="000000"/>
                </a:solidFill>
                <a:latin typeface="+mn-lt"/>
              </a:rPr>
              <a:t>El SPI a estas escalas </a:t>
            </a:r>
            <a:r>
              <a:rPr lang="es-ES" altLang="es-ES" sz="2000" b="1" dirty="0" smtClean="0">
                <a:solidFill>
                  <a:srgbClr val="000000"/>
                </a:solidFill>
                <a:latin typeface="+mn-lt"/>
              </a:rPr>
              <a:t>está </a:t>
            </a:r>
            <a:r>
              <a:rPr lang="es-ES" altLang="es-ES" sz="2000" b="1" dirty="0">
                <a:solidFill>
                  <a:srgbClr val="000000"/>
                </a:solidFill>
                <a:latin typeface="+mn-lt"/>
              </a:rPr>
              <a:t>relacionado con las anomalías que se producen en los niveles de los embalses y de las aguas subterráneas.</a:t>
            </a:r>
          </a:p>
        </p:txBody>
      </p:sp>
      <p:sp>
        <p:nvSpPr>
          <p:cNvPr id="14" name="CuadroTexto 13"/>
          <p:cNvSpPr txBox="1"/>
          <p:nvPr/>
        </p:nvSpPr>
        <p:spPr>
          <a:xfrm>
            <a:off x="1271065" y="805783"/>
            <a:ext cx="1708288" cy="677108"/>
          </a:xfrm>
          <a:prstGeom prst="rect">
            <a:avLst/>
          </a:prstGeom>
          <a:noFill/>
        </p:spPr>
        <p:txBody>
          <a:bodyPr wrap="none" rtlCol="0">
            <a:spAutoFit/>
          </a:bodyPr>
          <a:lstStyle/>
          <a:p>
            <a:r>
              <a:rPr lang="es-ES" sz="2000" b="1" dirty="0" smtClean="0">
                <a:solidFill>
                  <a:srgbClr val="002060"/>
                </a:solidFill>
              </a:rPr>
              <a:t>Interpretación</a:t>
            </a:r>
          </a:p>
          <a:p>
            <a:endParaRPr lang="es-ES" dirty="0"/>
          </a:p>
        </p:txBody>
      </p:sp>
      <p:sp>
        <p:nvSpPr>
          <p:cNvPr id="15" name="Rectángulo 14"/>
          <p:cNvSpPr/>
          <p:nvPr/>
        </p:nvSpPr>
        <p:spPr>
          <a:xfrm>
            <a:off x="832111" y="1082781"/>
            <a:ext cx="2855397" cy="400110"/>
          </a:xfrm>
          <a:prstGeom prst="rect">
            <a:avLst/>
          </a:prstGeom>
        </p:spPr>
        <p:txBody>
          <a:bodyPr wrap="none">
            <a:spAutoFit/>
          </a:bodyPr>
          <a:lstStyle/>
          <a:p>
            <a:r>
              <a:rPr lang="es-ES" sz="2000" b="1" dirty="0">
                <a:solidFill>
                  <a:srgbClr val="002060"/>
                </a:solidFill>
              </a:rPr>
              <a:t>SPI a escala de </a:t>
            </a:r>
            <a:r>
              <a:rPr lang="es-ES" sz="2000" b="1" dirty="0" smtClean="0">
                <a:solidFill>
                  <a:srgbClr val="002060"/>
                </a:solidFill>
              </a:rPr>
              <a:t>1 a 3 años</a:t>
            </a:r>
            <a:endParaRPr lang="es-ES" sz="2000" b="1" dirty="0">
              <a:solidFill>
                <a:srgbClr val="002060"/>
              </a:solidFill>
            </a:endParaRPr>
          </a:p>
        </p:txBody>
      </p:sp>
      <p:pic>
        <p:nvPicPr>
          <p:cNvPr id="21"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465625" y="6035040"/>
            <a:ext cx="988744" cy="369332"/>
          </a:xfrm>
          <a:prstGeom prst="rect">
            <a:avLst/>
          </a:prstGeom>
          <a:noFill/>
        </p:spPr>
        <p:txBody>
          <a:bodyPr wrap="square" rtlCol="0">
            <a:spAutoFit/>
          </a:bodyPr>
          <a:lstStyle/>
          <a:p>
            <a:r>
              <a:rPr lang="es-ES" dirty="0" smtClean="0"/>
              <a:t>SPI12</a:t>
            </a:r>
            <a:endParaRPr lang="es-ES" dirty="0"/>
          </a:p>
        </p:txBody>
      </p:sp>
      <p:sp>
        <p:nvSpPr>
          <p:cNvPr id="22" name="CuadroTexto 21"/>
          <p:cNvSpPr txBox="1"/>
          <p:nvPr/>
        </p:nvSpPr>
        <p:spPr>
          <a:xfrm>
            <a:off x="8988443" y="5552170"/>
            <a:ext cx="988744" cy="369332"/>
          </a:xfrm>
          <a:prstGeom prst="rect">
            <a:avLst/>
          </a:prstGeom>
          <a:noFill/>
        </p:spPr>
        <p:txBody>
          <a:bodyPr wrap="square" rtlCol="0">
            <a:spAutoFit/>
          </a:bodyPr>
          <a:lstStyle/>
          <a:p>
            <a:r>
              <a:rPr lang="es-ES" dirty="0" smtClean="0"/>
              <a:t>SPI24</a:t>
            </a:r>
            <a:endParaRPr lang="es-ES" dirty="0"/>
          </a:p>
        </p:txBody>
      </p:sp>
      <p:pic>
        <p:nvPicPr>
          <p:cNvPr id="4098" name="Picture 2" descr="1 añ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81" y="3233285"/>
            <a:ext cx="3927988" cy="26882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 a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206" y="2473975"/>
            <a:ext cx="4419147" cy="302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84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4500" y="903667"/>
            <a:ext cx="10359529" cy="5940088"/>
          </a:xfrm>
          <a:prstGeom prst="rect">
            <a:avLst/>
          </a:prstGeom>
        </p:spPr>
        <p:txBody>
          <a:bodyPr wrap="square">
            <a:spAutoFit/>
          </a:bodyPr>
          <a:lstStyle/>
          <a:p>
            <a:pPr algn="just"/>
            <a:r>
              <a:rPr lang="es-ES" sz="2000" b="1" dirty="0" smtClean="0">
                <a:solidFill>
                  <a:srgbClr val="002060"/>
                </a:solidFill>
                <a:latin typeface="+mj-lt"/>
              </a:rPr>
              <a:t>Ventajas</a:t>
            </a:r>
          </a:p>
          <a:p>
            <a:pPr algn="just"/>
            <a:r>
              <a:rPr lang="es-ES" sz="2000" b="1" dirty="0">
                <a:solidFill>
                  <a:srgbClr val="000000"/>
                </a:solidFill>
              </a:rPr>
              <a:t>• Es flexible: se puede calcular para diversas escalas temporales.</a:t>
            </a:r>
          </a:p>
          <a:p>
            <a:pPr algn="just"/>
            <a:r>
              <a:rPr lang="es-ES" sz="2000" b="1" dirty="0">
                <a:solidFill>
                  <a:srgbClr val="000000"/>
                </a:solidFill>
              </a:rPr>
              <a:t>• Mediante los SPI de escalas temporales cortas, por ejemplo, de 1, 2 </a:t>
            </a:r>
            <a:r>
              <a:rPr lang="es-ES" sz="2000" b="1" dirty="0" err="1">
                <a:solidFill>
                  <a:srgbClr val="000000"/>
                </a:solidFill>
              </a:rPr>
              <a:t>ó</a:t>
            </a:r>
            <a:r>
              <a:rPr lang="es-ES" sz="2000" b="1" dirty="0">
                <a:solidFill>
                  <a:srgbClr val="000000"/>
                </a:solidFill>
              </a:rPr>
              <a:t> 3 meses, se pueden ofrecer avisos tempranos de sequía y se puede ayudar a evaluar la severidad de la sequía.</a:t>
            </a:r>
          </a:p>
          <a:p>
            <a:pPr algn="just"/>
            <a:r>
              <a:rPr lang="es-ES" sz="2000" b="1" dirty="0">
                <a:solidFill>
                  <a:srgbClr val="000000"/>
                </a:solidFill>
              </a:rPr>
              <a:t>• Tiene coherencia espacial: permite realizar comparaciones entre distintas localidades con climas distintos.</a:t>
            </a:r>
          </a:p>
          <a:p>
            <a:pPr algn="just"/>
            <a:r>
              <a:rPr lang="es-ES" sz="2000" b="1" dirty="0">
                <a:solidFill>
                  <a:srgbClr val="000000"/>
                </a:solidFill>
              </a:rPr>
              <a:t>• Su carácter probabilístico le otorga un contexto histórico, muy adecuado para la adopción de decisiones.</a:t>
            </a:r>
          </a:p>
          <a:p>
            <a:pPr algn="just"/>
            <a:endParaRPr lang="es-ES" sz="2000" b="1" dirty="0">
              <a:solidFill>
                <a:srgbClr val="000000"/>
              </a:solidFill>
            </a:endParaRPr>
          </a:p>
          <a:p>
            <a:pPr algn="just"/>
            <a:r>
              <a:rPr lang="es-ES" sz="2000" b="1" dirty="0">
                <a:solidFill>
                  <a:srgbClr val="002060"/>
                </a:solidFill>
              </a:rPr>
              <a:t>Inconvenientes</a:t>
            </a:r>
          </a:p>
          <a:p>
            <a:pPr algn="just"/>
            <a:r>
              <a:rPr lang="es-ES" sz="2000" b="1" dirty="0">
                <a:solidFill>
                  <a:srgbClr val="000000"/>
                </a:solidFill>
              </a:rPr>
              <a:t>• Se basa únicamente en la precipitación.</a:t>
            </a:r>
          </a:p>
          <a:p>
            <a:pPr algn="just"/>
            <a:r>
              <a:rPr lang="es-ES" sz="2000" b="1" dirty="0">
                <a:solidFill>
                  <a:srgbClr val="000000"/>
                </a:solidFill>
              </a:rPr>
              <a:t>• No contiene ningún componente de equilibrio entre el suelo y el agua, por lo que no se puede calcular ninguna relación de evapotranspiración/evapotranspiración potencial (ET/PET).</a:t>
            </a:r>
          </a:p>
          <a:p>
            <a:pPr algn="just"/>
            <a:r>
              <a:rPr lang="es-ES" sz="2000" b="1" dirty="0">
                <a:solidFill>
                  <a:srgbClr val="000000"/>
                </a:solidFill>
              </a:rPr>
              <a:t>• Una nueva variación del índice elaborada por Vicente-Serrano y otros (2010) trata de abordar la cuestión de la evapotranspiración potencial mediante la incorporación de un componente de temperatura en el cálculo de su nuevo índice denominado Índice estandarizado de precipitación-evapotranspiración (SPEI). Los parámetros necesarios para ejecutar el programa son la precipitación, la temperatura media y la latitud del sitio o los sitios. Se puede consultar más información sobre el SPEI en http://sac.csic.es/spei/index.html.</a:t>
            </a:r>
          </a:p>
        </p:txBody>
      </p:sp>
      <p:sp>
        <p:nvSpPr>
          <p:cNvPr id="6" name="Rectangle 1"/>
          <p:cNvSpPr>
            <a:spLocks noChangeArrowheads="1"/>
          </p:cNvSpPr>
          <p:nvPr/>
        </p:nvSpPr>
        <p:spPr bwMode="auto">
          <a:xfrm>
            <a:off x="494986" y="565617"/>
            <a:ext cx="4818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smtClean="0">
                <a:ln>
                  <a:noFill/>
                </a:ln>
                <a:solidFill>
                  <a:srgbClr val="002060"/>
                </a:solidFill>
                <a:effectLst/>
                <a:cs typeface="Times New Roman" panose="02020603050405020304" pitchFamily="18" charset="0"/>
              </a:rPr>
              <a:t>VENTAJAS E INCONVENIENTES</a:t>
            </a:r>
            <a:endParaRPr kumimoji="0" lang="es-ES" altLang="es-ES" sz="1800" b="0" i="0" u="none" strike="noStrike" cap="none" normalizeH="0" baseline="0" dirty="0" smtClean="0">
              <a:ln>
                <a:noFill/>
              </a:ln>
              <a:solidFill>
                <a:srgbClr val="002060"/>
              </a:solidFill>
              <a:effectLst/>
            </a:endParaRPr>
          </a:p>
        </p:txBody>
      </p:sp>
      <p:pic>
        <p:nvPicPr>
          <p:cNvPr id="14"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04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49913" y="2142618"/>
            <a:ext cx="8181975" cy="369332"/>
          </a:xfrm>
          <a:prstGeom prst="rect">
            <a:avLst/>
          </a:prstGeom>
        </p:spPr>
        <p:txBody>
          <a:bodyPr wrap="square">
            <a:spAutoFit/>
          </a:bodyPr>
          <a:lstStyle/>
          <a:p>
            <a:r>
              <a:rPr lang="es-ES_tradnl" dirty="0">
                <a:hlinkClick r:id="rId2"/>
              </a:rPr>
              <a:t>http://</a:t>
            </a:r>
            <a:r>
              <a:rPr lang="es-ES_tradnl" dirty="0" err="1">
                <a:hlinkClick r:id="rId2"/>
              </a:rPr>
              <a:t>www.aemet.es</a:t>
            </a:r>
            <a:r>
              <a:rPr lang="es-ES_tradnl" dirty="0">
                <a:hlinkClick r:id="rId2"/>
              </a:rPr>
              <a:t>/es/</a:t>
            </a:r>
            <a:r>
              <a:rPr lang="es-ES_tradnl" dirty="0" err="1">
                <a:hlinkClick r:id="rId2"/>
              </a:rPr>
              <a:t>serviciosclimaticos</a:t>
            </a:r>
            <a:r>
              <a:rPr lang="es-ES_tradnl" dirty="0">
                <a:hlinkClick r:id="rId2"/>
              </a:rPr>
              <a:t>/</a:t>
            </a:r>
            <a:r>
              <a:rPr lang="es-ES_tradnl" dirty="0" err="1">
                <a:hlinkClick r:id="rId2"/>
              </a:rPr>
              <a:t>vigilancia_clima</a:t>
            </a:r>
            <a:r>
              <a:rPr lang="es-ES_tradnl" dirty="0">
                <a:hlinkClick r:id="rId2"/>
              </a:rPr>
              <a:t>/</a:t>
            </a:r>
            <a:r>
              <a:rPr lang="es-ES_tradnl" dirty="0" err="1">
                <a:hlinkClick r:id="rId2"/>
              </a:rPr>
              <a:t>vigilancia_sequia?w</a:t>
            </a:r>
            <a:r>
              <a:rPr lang="es-ES_tradnl" dirty="0">
                <a:hlinkClick r:id="rId2"/>
              </a:rPr>
              <a:t>=0</a:t>
            </a:r>
            <a:endParaRPr lang="es-ES_tradnl" dirty="0"/>
          </a:p>
        </p:txBody>
      </p:sp>
      <p:sp>
        <p:nvSpPr>
          <p:cNvPr id="6" name="CuadroTexto 5"/>
          <p:cNvSpPr txBox="1"/>
          <p:nvPr/>
        </p:nvSpPr>
        <p:spPr>
          <a:xfrm>
            <a:off x="2286000" y="1290444"/>
            <a:ext cx="5789726" cy="523220"/>
          </a:xfrm>
          <a:prstGeom prst="rect">
            <a:avLst/>
          </a:prstGeom>
          <a:noFill/>
        </p:spPr>
        <p:txBody>
          <a:bodyPr wrap="none" rtlCol="0">
            <a:spAutoFit/>
          </a:bodyPr>
          <a:lstStyle/>
          <a:p>
            <a:r>
              <a:rPr lang="es-ES_tradnl" sz="2800" b="1" dirty="0" smtClean="0"/>
              <a:t>Enlaces para la </a:t>
            </a:r>
            <a:r>
              <a:rPr lang="es-ES_tradnl" sz="2800" b="1" dirty="0" err="1" smtClean="0"/>
              <a:t>monitorizaci</a:t>
            </a:r>
            <a:r>
              <a:rPr lang="es-ES" sz="2800" b="1" dirty="0" err="1" smtClean="0"/>
              <a:t>ón</a:t>
            </a:r>
            <a:r>
              <a:rPr lang="es-ES" sz="2800" b="1" dirty="0" smtClean="0"/>
              <a:t> del SPI</a:t>
            </a:r>
            <a:endParaRPr lang="es-ES_tradnl" sz="2800" b="1" dirty="0"/>
          </a:p>
        </p:txBody>
      </p:sp>
      <p:sp>
        <p:nvSpPr>
          <p:cNvPr id="2" name="Rectángulo 1"/>
          <p:cNvSpPr/>
          <p:nvPr/>
        </p:nvSpPr>
        <p:spPr>
          <a:xfrm>
            <a:off x="2183605" y="3549064"/>
            <a:ext cx="7624763" cy="369332"/>
          </a:xfrm>
          <a:prstGeom prst="rect">
            <a:avLst/>
          </a:prstGeom>
        </p:spPr>
        <p:txBody>
          <a:bodyPr wrap="square">
            <a:spAutoFit/>
          </a:bodyPr>
          <a:lstStyle/>
          <a:p>
            <a:r>
              <a:rPr lang="es-ES_tradnl" dirty="0">
                <a:hlinkClick r:id="rId3"/>
              </a:rPr>
              <a:t>http://</a:t>
            </a:r>
            <a:r>
              <a:rPr lang="es-ES_tradnl" dirty="0" err="1">
                <a:hlinkClick r:id="rId3"/>
              </a:rPr>
              <a:t>www.cpc.ncep.noaa.gov</a:t>
            </a:r>
            <a:r>
              <a:rPr lang="es-ES_tradnl" dirty="0">
                <a:hlinkClick r:id="rId3"/>
              </a:rPr>
              <a:t>/</a:t>
            </a:r>
            <a:r>
              <a:rPr lang="es-ES_tradnl" dirty="0" err="1">
                <a:hlinkClick r:id="rId3"/>
              </a:rPr>
              <a:t>products</a:t>
            </a:r>
            <a:r>
              <a:rPr lang="es-ES_tradnl" dirty="0">
                <a:hlinkClick r:id="rId3"/>
              </a:rPr>
              <a:t>/</a:t>
            </a:r>
            <a:r>
              <a:rPr lang="es-ES_tradnl" dirty="0" err="1">
                <a:hlinkClick r:id="rId3"/>
              </a:rPr>
              <a:t>Drought</a:t>
            </a:r>
            <a:r>
              <a:rPr lang="es-ES_tradnl" dirty="0">
                <a:hlinkClick r:id="rId3"/>
              </a:rPr>
              <a:t>/</a:t>
            </a:r>
            <a:r>
              <a:rPr lang="es-ES_tradnl" dirty="0" err="1">
                <a:hlinkClick r:id="rId3"/>
              </a:rPr>
              <a:t>Monitoring</a:t>
            </a:r>
            <a:r>
              <a:rPr lang="es-ES_tradnl" dirty="0">
                <a:hlinkClick r:id="rId3"/>
              </a:rPr>
              <a:t>/</a:t>
            </a:r>
            <a:r>
              <a:rPr lang="es-ES_tradnl" dirty="0" err="1">
                <a:hlinkClick r:id="rId3"/>
              </a:rPr>
              <a:t>spi-global.shtml</a:t>
            </a:r>
            <a:endParaRPr lang="es-ES_tradnl" dirty="0"/>
          </a:p>
        </p:txBody>
      </p:sp>
      <p:sp>
        <p:nvSpPr>
          <p:cNvPr id="4" name="Rectángulo 3"/>
          <p:cNvSpPr/>
          <p:nvPr/>
        </p:nvSpPr>
        <p:spPr>
          <a:xfrm>
            <a:off x="2183605" y="4452459"/>
            <a:ext cx="7724776" cy="369332"/>
          </a:xfrm>
          <a:prstGeom prst="rect">
            <a:avLst/>
          </a:prstGeom>
        </p:spPr>
        <p:txBody>
          <a:bodyPr wrap="square">
            <a:spAutoFit/>
          </a:bodyPr>
          <a:lstStyle/>
          <a:p>
            <a:r>
              <a:rPr lang="es-ES_tradnl" dirty="0">
                <a:hlinkClick r:id="rId4"/>
              </a:rPr>
              <a:t>https://</a:t>
            </a:r>
            <a:r>
              <a:rPr lang="es-ES_tradnl" dirty="0" err="1">
                <a:hlinkClick r:id="rId4"/>
              </a:rPr>
              <a:t>iridl.ldeo.columbia.edu</a:t>
            </a:r>
            <a:r>
              <a:rPr lang="es-ES_tradnl" dirty="0">
                <a:hlinkClick r:id="rId4"/>
              </a:rPr>
              <a:t>/</a:t>
            </a:r>
            <a:r>
              <a:rPr lang="es-ES_tradnl" dirty="0" err="1">
                <a:hlinkClick r:id="rId4"/>
              </a:rPr>
              <a:t>maproom</a:t>
            </a:r>
            <a:r>
              <a:rPr lang="es-ES_tradnl" dirty="0">
                <a:hlinkClick r:id="rId4"/>
              </a:rPr>
              <a:t>/Global/</a:t>
            </a:r>
            <a:r>
              <a:rPr lang="es-ES_tradnl" dirty="0" err="1">
                <a:hlinkClick r:id="rId4"/>
              </a:rPr>
              <a:t>Precipitation</a:t>
            </a:r>
            <a:r>
              <a:rPr lang="es-ES_tradnl" dirty="0">
                <a:hlinkClick r:id="rId4"/>
              </a:rPr>
              <a:t>/</a:t>
            </a:r>
            <a:r>
              <a:rPr lang="es-ES_tradnl" dirty="0" err="1">
                <a:hlinkClick r:id="rId4"/>
              </a:rPr>
              <a:t>Anomaly.html</a:t>
            </a:r>
            <a:endParaRPr lang="es-ES_tradnl" dirty="0"/>
          </a:p>
        </p:txBody>
      </p:sp>
      <p:sp>
        <p:nvSpPr>
          <p:cNvPr id="5" name="Rectángulo 4"/>
          <p:cNvSpPr/>
          <p:nvPr/>
        </p:nvSpPr>
        <p:spPr>
          <a:xfrm>
            <a:off x="2183605" y="2790150"/>
            <a:ext cx="4585230" cy="369332"/>
          </a:xfrm>
          <a:prstGeom prst="rect">
            <a:avLst/>
          </a:prstGeom>
        </p:spPr>
        <p:txBody>
          <a:bodyPr wrap="none">
            <a:spAutoFit/>
          </a:bodyPr>
          <a:lstStyle/>
          <a:p>
            <a:r>
              <a:rPr lang="es-ES" dirty="0">
                <a:hlinkClick r:id="rId5"/>
              </a:rPr>
              <a:t>http://www0.aemet.es/wwl/spi/web/SPIi.html</a:t>
            </a:r>
            <a:endParaRPr lang="es-ES" dirty="0"/>
          </a:p>
        </p:txBody>
      </p:sp>
      <p:pic>
        <p:nvPicPr>
          <p:cNvPr id="15" name="Picture 6" descr="LOGO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884" y="1274776"/>
            <a:ext cx="4519018" cy="1316443"/>
          </a:xfrm>
          <a:prstGeom prst="rect">
            <a:avLst/>
          </a:prstGeom>
        </p:spPr>
      </p:pic>
      <p:sp>
        <p:nvSpPr>
          <p:cNvPr id="9" name="CuadroTexto 8"/>
          <p:cNvSpPr txBox="1"/>
          <p:nvPr/>
        </p:nvSpPr>
        <p:spPr>
          <a:xfrm>
            <a:off x="4029714" y="669105"/>
            <a:ext cx="2948243" cy="954107"/>
          </a:xfrm>
          <a:prstGeom prst="rect">
            <a:avLst/>
          </a:prstGeom>
          <a:noFill/>
        </p:spPr>
        <p:txBody>
          <a:bodyPr wrap="none" rtlCol="0">
            <a:spAutoFit/>
          </a:bodyPr>
          <a:lstStyle/>
          <a:p>
            <a:r>
              <a:rPr lang="es-ES" sz="2800" b="1" dirty="0" smtClean="0">
                <a:solidFill>
                  <a:schemeClr val="accent2">
                    <a:lumMod val="75000"/>
                  </a:schemeClr>
                </a:solidFill>
              </a:rPr>
              <a:t>¿Qué es la sequía?</a:t>
            </a:r>
          </a:p>
          <a:p>
            <a:endParaRPr lang="es-ES" sz="2800" b="1" dirty="0">
              <a:solidFill>
                <a:schemeClr val="accent2">
                  <a:lumMod val="75000"/>
                </a:schemeClr>
              </a:solidFill>
            </a:endParaRPr>
          </a:p>
        </p:txBody>
      </p:sp>
      <p:sp>
        <p:nvSpPr>
          <p:cNvPr id="2" name="CuadroTexto 1"/>
          <p:cNvSpPr txBox="1"/>
          <p:nvPr/>
        </p:nvSpPr>
        <p:spPr>
          <a:xfrm>
            <a:off x="2187230" y="4269306"/>
            <a:ext cx="10656232" cy="646331"/>
          </a:xfrm>
          <a:prstGeom prst="rect">
            <a:avLst/>
          </a:prstGeom>
          <a:noFill/>
        </p:spPr>
        <p:txBody>
          <a:bodyPr wrap="square" rtlCol="0">
            <a:spAutoFit/>
          </a:bodyPr>
          <a:lstStyle/>
          <a:p>
            <a:pPr algn="just"/>
            <a:r>
              <a:rPr lang="es-ES" b="1" u="sng" dirty="0" smtClean="0">
                <a:solidFill>
                  <a:srgbClr val="0070C0"/>
                </a:solidFill>
              </a:rPr>
              <a:t>WMO: </a:t>
            </a:r>
            <a:r>
              <a:rPr lang="es-ES" b="1" dirty="0"/>
              <a:t>Ausencia prolongada o escasez acusada de </a:t>
            </a:r>
            <a:r>
              <a:rPr lang="es-ES" b="1" dirty="0" smtClean="0"/>
              <a:t>precipitación.</a:t>
            </a:r>
          </a:p>
          <a:p>
            <a:pPr algn="just"/>
            <a:endParaRPr lang="es-ES" b="1" dirty="0" smtClean="0"/>
          </a:p>
        </p:txBody>
      </p:sp>
      <p:sp>
        <p:nvSpPr>
          <p:cNvPr id="3" name="Rectángulo 2"/>
          <p:cNvSpPr/>
          <p:nvPr/>
        </p:nvSpPr>
        <p:spPr>
          <a:xfrm>
            <a:off x="2187230" y="1274776"/>
            <a:ext cx="683200" cy="369332"/>
          </a:xfrm>
          <a:prstGeom prst="rect">
            <a:avLst/>
          </a:prstGeom>
        </p:spPr>
        <p:txBody>
          <a:bodyPr wrap="none">
            <a:spAutoFit/>
          </a:bodyPr>
          <a:lstStyle/>
          <a:p>
            <a:r>
              <a:rPr lang="es-ES" b="1" u="sng" dirty="0" smtClean="0">
                <a:solidFill>
                  <a:srgbClr val="0070C0"/>
                </a:solidFill>
              </a:rPr>
              <a:t>RAE: </a:t>
            </a:r>
            <a:endParaRPr lang="es-ES" dirty="0">
              <a:solidFill>
                <a:srgbClr val="0070C0"/>
              </a:solidFill>
            </a:endParaRPr>
          </a:p>
        </p:txBody>
      </p:sp>
      <p:pic>
        <p:nvPicPr>
          <p:cNvPr id="15" name="Picture 6" descr="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43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029714" y="669105"/>
            <a:ext cx="2948243" cy="954107"/>
          </a:xfrm>
          <a:prstGeom prst="rect">
            <a:avLst/>
          </a:prstGeom>
          <a:noFill/>
        </p:spPr>
        <p:txBody>
          <a:bodyPr wrap="none" rtlCol="0">
            <a:spAutoFit/>
          </a:bodyPr>
          <a:lstStyle/>
          <a:p>
            <a:r>
              <a:rPr lang="es-ES" sz="2800" b="1" dirty="0" smtClean="0">
                <a:solidFill>
                  <a:schemeClr val="accent2">
                    <a:lumMod val="75000"/>
                  </a:schemeClr>
                </a:solidFill>
              </a:rPr>
              <a:t>¿Qué es la sequía?</a:t>
            </a:r>
          </a:p>
          <a:p>
            <a:endParaRPr lang="es-ES" sz="2800" b="1" dirty="0">
              <a:solidFill>
                <a:schemeClr val="accent2">
                  <a:lumMod val="75000"/>
                </a:schemeClr>
              </a:solidFill>
            </a:endParaRPr>
          </a:p>
        </p:txBody>
      </p:sp>
      <p:sp>
        <p:nvSpPr>
          <p:cNvPr id="2" name="CuadroTexto 1"/>
          <p:cNvSpPr txBox="1"/>
          <p:nvPr/>
        </p:nvSpPr>
        <p:spPr>
          <a:xfrm>
            <a:off x="449638" y="947700"/>
            <a:ext cx="10656232" cy="3139321"/>
          </a:xfrm>
          <a:prstGeom prst="rect">
            <a:avLst/>
          </a:prstGeom>
          <a:noFill/>
        </p:spPr>
        <p:txBody>
          <a:bodyPr wrap="square" rtlCol="0">
            <a:spAutoFit/>
          </a:bodyPr>
          <a:lstStyle/>
          <a:p>
            <a:pPr algn="just"/>
            <a:endParaRPr lang="es-ES" b="1" dirty="0" smtClean="0"/>
          </a:p>
          <a:p>
            <a:pPr algn="just" fontAlgn="t"/>
            <a:r>
              <a:rPr lang="es-ES" b="1" u="sng" dirty="0">
                <a:solidFill>
                  <a:srgbClr val="0070C0"/>
                </a:solidFill>
              </a:rPr>
              <a:t>IPCC 5th </a:t>
            </a:r>
            <a:r>
              <a:rPr lang="es-ES" b="1" u="sng" dirty="0" err="1">
                <a:solidFill>
                  <a:srgbClr val="0070C0"/>
                </a:solidFill>
              </a:rPr>
              <a:t>Assesment</a:t>
            </a:r>
            <a:r>
              <a:rPr lang="es-ES" b="1" u="sng" dirty="0">
                <a:solidFill>
                  <a:srgbClr val="0070C0"/>
                </a:solidFill>
              </a:rPr>
              <a:t> </a:t>
            </a:r>
            <a:r>
              <a:rPr lang="es-ES" b="1" u="sng" dirty="0" err="1">
                <a:solidFill>
                  <a:srgbClr val="0070C0"/>
                </a:solidFill>
              </a:rPr>
              <a:t>Report</a:t>
            </a:r>
            <a:r>
              <a:rPr lang="es-ES" b="1" u="sng" dirty="0">
                <a:solidFill>
                  <a:srgbClr val="0070C0"/>
                </a:solidFill>
              </a:rPr>
              <a:t>: </a:t>
            </a:r>
            <a:r>
              <a:rPr lang="es-ES" b="1" dirty="0"/>
              <a:t>Período de condiciones </a:t>
            </a:r>
            <a:r>
              <a:rPr lang="es-ES" b="1" u="sng" dirty="0"/>
              <a:t>anormalmente</a:t>
            </a:r>
            <a:r>
              <a:rPr lang="es-ES" b="1" dirty="0"/>
              <a:t> secas durante suficiente tiempo para causar un desequilibrio hidrológico grave. El término sequía es relativo; por tanto, ningún examen sobre déficit de precipitaciones debe referirse a la particular actividad conexa a las precipitaciones objeto de examen. Por ejemplo, la escasez de precipitaciones durante el período de crecimiento incide en la producción de los cultivos o la función de los ecosistemas en general (debido al déficit de humedad del suelo, también denominado </a:t>
            </a:r>
            <a:r>
              <a:rPr lang="es-ES" b="1" dirty="0">
                <a:solidFill>
                  <a:srgbClr val="0070C0"/>
                </a:solidFill>
              </a:rPr>
              <a:t>sequía agrícola</a:t>
            </a:r>
            <a:r>
              <a:rPr lang="es-ES" b="1" dirty="0"/>
              <a:t>), y durante la estación de escorrentía y percolación afecta principalmente a los aportes hídricos (</a:t>
            </a:r>
            <a:r>
              <a:rPr lang="es-ES" b="1" dirty="0">
                <a:solidFill>
                  <a:srgbClr val="0070C0"/>
                </a:solidFill>
              </a:rPr>
              <a:t>sequía hidrológica</a:t>
            </a:r>
            <a:r>
              <a:rPr lang="es-ES" b="1" dirty="0"/>
              <a:t>). La humedad y las aguas subterráneas almacenadas por el suelo también resultan afectadas por los aumentos en la evapotranspiración real y por las disminuciones en la precipitación. Todo período con déficit anormal de precipitación se define como </a:t>
            </a:r>
            <a:r>
              <a:rPr lang="es-ES" b="1" dirty="0">
                <a:solidFill>
                  <a:srgbClr val="0070C0"/>
                </a:solidFill>
              </a:rPr>
              <a:t>sequía meteorológica</a:t>
            </a:r>
            <a:r>
              <a:rPr lang="es-ES" b="1" dirty="0"/>
              <a:t>. </a:t>
            </a:r>
            <a:endParaRPr lang="es-ES" b="1" dirty="0" smtClean="0"/>
          </a:p>
          <a:p>
            <a:pPr algn="ctr" fontAlgn="t"/>
            <a:r>
              <a:rPr lang="es-ES" b="1" dirty="0" smtClean="0">
                <a:solidFill>
                  <a:schemeClr val="accent2">
                    <a:lumMod val="75000"/>
                  </a:schemeClr>
                </a:solidFill>
              </a:rPr>
              <a:t>CAUSA(METEOROLÓGICA)-&gt; IMPACTO(AGRÍCOLA/HIDROLÓGICA)</a:t>
            </a:r>
            <a:endParaRPr lang="es-ES" b="1" dirty="0">
              <a:solidFill>
                <a:schemeClr val="accent2">
                  <a:lumMod val="75000"/>
                </a:schemeClr>
              </a:solidFill>
            </a:endParaRPr>
          </a:p>
        </p:txBody>
      </p:sp>
      <p:pic>
        <p:nvPicPr>
          <p:cNvPr id="5" name="Imagen 4"/>
          <p:cNvPicPr>
            <a:picLocks noChangeAspect="1"/>
          </p:cNvPicPr>
          <p:nvPr/>
        </p:nvPicPr>
        <p:blipFill>
          <a:blip r:embed="rId2"/>
          <a:stretch>
            <a:fillRect/>
          </a:stretch>
        </p:blipFill>
        <p:spPr>
          <a:xfrm>
            <a:off x="449637" y="4139220"/>
            <a:ext cx="9591675" cy="1485900"/>
          </a:xfrm>
          <a:prstGeom prst="rect">
            <a:avLst/>
          </a:prstGeom>
        </p:spPr>
      </p:pic>
      <p:pic>
        <p:nvPicPr>
          <p:cNvPr id="15" name="Picture 6" descr="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0764787" y="4612191"/>
            <a:ext cx="1145406" cy="369332"/>
          </a:xfrm>
          <a:prstGeom prst="rect">
            <a:avLst/>
          </a:prstGeom>
          <a:noFill/>
        </p:spPr>
        <p:txBody>
          <a:bodyPr wrap="square" rtlCol="0">
            <a:spAutoFit/>
          </a:bodyPr>
          <a:lstStyle/>
          <a:p>
            <a:r>
              <a:rPr lang="es-ES" dirty="0" smtClean="0"/>
              <a:t>IPCC </a:t>
            </a:r>
            <a:r>
              <a:rPr lang="es-ES" b="1" dirty="0" smtClean="0"/>
              <a:t>AR6</a:t>
            </a:r>
            <a:endParaRPr lang="es-ES" b="1" dirty="0"/>
          </a:p>
        </p:txBody>
      </p:sp>
      <p:sp>
        <p:nvSpPr>
          <p:cNvPr id="7" name="Flecha abajo 6"/>
          <p:cNvSpPr/>
          <p:nvPr/>
        </p:nvSpPr>
        <p:spPr>
          <a:xfrm rot="2283839">
            <a:off x="10247322" y="4652132"/>
            <a:ext cx="318103" cy="1037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4"/>
          <a:stretch>
            <a:fillRect/>
          </a:stretch>
        </p:blipFill>
        <p:spPr>
          <a:xfrm>
            <a:off x="449638" y="5541350"/>
            <a:ext cx="9591675" cy="1153606"/>
          </a:xfrm>
          <a:prstGeom prst="rect">
            <a:avLst/>
          </a:prstGeom>
        </p:spPr>
      </p:pic>
    </p:spTree>
    <p:extLst>
      <p:ext uri="{BB962C8B-B14F-4D97-AF65-F5344CB8AC3E}">
        <p14:creationId xmlns:p14="http://schemas.microsoft.com/office/powerpoint/2010/main" val="148139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9943" y="669105"/>
            <a:ext cx="7821833" cy="5324535"/>
          </a:xfrm>
          <a:prstGeom prst="rect">
            <a:avLst/>
          </a:prstGeom>
          <a:noFill/>
        </p:spPr>
        <p:txBody>
          <a:bodyPr wrap="square" rtlCol="0">
            <a:spAutoFit/>
          </a:bodyPr>
          <a:lstStyle/>
          <a:p>
            <a:r>
              <a:rPr lang="es-ES" sz="2800" dirty="0"/>
              <a:t> </a:t>
            </a:r>
          </a:p>
          <a:p>
            <a:pPr algn="just"/>
            <a:r>
              <a:rPr lang="es-ES" sz="2000" b="1" dirty="0"/>
              <a:t>La </a:t>
            </a:r>
            <a:r>
              <a:rPr lang="es-ES" sz="2000" b="1" dirty="0">
                <a:solidFill>
                  <a:srgbClr val="FF0000"/>
                </a:solidFill>
              </a:rPr>
              <a:t>sequía meteorológica </a:t>
            </a:r>
            <a:r>
              <a:rPr lang="es-ES" sz="2000" b="1" dirty="0"/>
              <a:t>suele definirse a partir de un umbral de déficit de precipitación que se alcanza durante un período de tiempo previamente </a:t>
            </a:r>
            <a:r>
              <a:rPr lang="es-ES" sz="2000" b="1" dirty="0" smtClean="0"/>
              <a:t>determinado. Es </a:t>
            </a:r>
            <a:r>
              <a:rPr lang="es-ES" sz="2000" b="1" dirty="0"/>
              <a:t>la sequía que da origen a los restantes tipos de sequía y normalmente suele afectar a zonas de gran extensión Las sequías agrícola, hidrológica y socioeconómica, sin embargo, se caracterizan en mayor medida por sus facetas humanas o sociales y su definición refleja la interacción entre las características naturales de las sequías meteorológicas y las actividades humanas que dependen de la precipitación para proporcionar un abastecimiento de agua que permita cubrir las demandas de la sociedad y del medio ambiente. </a:t>
            </a:r>
          </a:p>
          <a:p>
            <a:pPr algn="just"/>
            <a:r>
              <a:rPr lang="es-ES" sz="2000" b="1" dirty="0"/>
              <a:t> </a:t>
            </a:r>
          </a:p>
          <a:p>
            <a:pPr algn="just"/>
            <a:r>
              <a:rPr lang="es-ES" sz="2000" b="1" dirty="0"/>
              <a:t> </a:t>
            </a:r>
          </a:p>
          <a:p>
            <a:pPr marL="285750" indent="-285750" algn="just">
              <a:buFont typeface="Arial" panose="020B0604020202020204" pitchFamily="34" charset="0"/>
              <a:buChar char="•"/>
            </a:pPr>
            <a:r>
              <a:rPr lang="es-ES" dirty="0" smtClean="0">
                <a:hlinkClick r:id="rId2"/>
              </a:rPr>
              <a:t>http://www.droughtmanagement.info/literature/WMO_drought_monitoring_early_warning_es_2006.pdf</a:t>
            </a:r>
            <a:endParaRPr lang="es-ES" dirty="0" smtClean="0"/>
          </a:p>
          <a:p>
            <a:pPr algn="just"/>
            <a:endParaRPr lang="es-ES" dirty="0"/>
          </a:p>
          <a:p>
            <a:pPr algn="just"/>
            <a:endParaRPr lang="es-ES" dirty="0"/>
          </a:p>
        </p:txBody>
      </p:sp>
      <p:pic>
        <p:nvPicPr>
          <p:cNvPr id="3" name="Imagen 2">
            <a:hlinkClick r:id="rId2"/>
          </p:cNvPr>
          <p:cNvPicPr>
            <a:picLocks noChangeAspect="1"/>
          </p:cNvPicPr>
          <p:nvPr/>
        </p:nvPicPr>
        <p:blipFill>
          <a:blip r:embed="rId3"/>
          <a:stretch>
            <a:fillRect/>
          </a:stretch>
        </p:blipFill>
        <p:spPr>
          <a:xfrm>
            <a:off x="8818418" y="1140822"/>
            <a:ext cx="3026940" cy="4288971"/>
          </a:xfrm>
          <a:prstGeom prst="rect">
            <a:avLst/>
          </a:prstGeom>
        </p:spPr>
      </p:pic>
      <p:pic>
        <p:nvPicPr>
          <p:cNvPr id="12" name="Picture 6" descr="LOGO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0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88847" y="1018903"/>
            <a:ext cx="7887678" cy="5355312"/>
          </a:xfrm>
          <a:prstGeom prst="rect">
            <a:avLst/>
          </a:prstGeom>
        </p:spPr>
        <p:txBody>
          <a:bodyPr wrap="square">
            <a:spAutoFit/>
          </a:bodyPr>
          <a:lstStyle/>
          <a:p>
            <a:pPr algn="just"/>
            <a:r>
              <a:rPr lang="es-ES" b="1" dirty="0"/>
              <a:t>La </a:t>
            </a:r>
            <a:r>
              <a:rPr lang="es-ES" b="1" dirty="0">
                <a:solidFill>
                  <a:srgbClr val="FF0000"/>
                </a:solidFill>
              </a:rPr>
              <a:t>sequía agrícola </a:t>
            </a:r>
            <a:r>
              <a:rPr lang="es-ES" b="1" dirty="0"/>
              <a:t>se define habitualmente en términos de disponibilidad de agua en los suelos para el sostenimiento de los cultivos y para el crecimiento de las especies </a:t>
            </a:r>
            <a:r>
              <a:rPr lang="es-ES" b="1" dirty="0" smtClean="0"/>
              <a:t>forrajeras.</a:t>
            </a:r>
          </a:p>
          <a:p>
            <a:pPr algn="just"/>
            <a:r>
              <a:rPr lang="es-ES" b="1" dirty="0" smtClean="0"/>
              <a:t> </a:t>
            </a:r>
          </a:p>
          <a:p>
            <a:pPr algn="just"/>
            <a:r>
              <a:rPr lang="es-ES" b="1" dirty="0" smtClean="0"/>
              <a:t>La </a:t>
            </a:r>
            <a:r>
              <a:rPr lang="es-ES" b="1" dirty="0">
                <a:solidFill>
                  <a:srgbClr val="FF0000"/>
                </a:solidFill>
              </a:rPr>
              <a:t>sequía hidrológica </a:t>
            </a:r>
            <a:r>
              <a:rPr lang="es-ES" b="1" dirty="0"/>
              <a:t>es un concepto todavía más independiente del déficit de precipitación ya que suele definirse como la disminución en las disponibilidades de aguas superficiales y subterráneas en un sistema de gestión durante un plazo temporal dado, respecto a los valores medios, que puede impedir cubrir las demandas de agua al cien por cien.( </a:t>
            </a:r>
            <a:r>
              <a:rPr lang="es-ES" b="1" dirty="0">
                <a:hlinkClick r:id="rId2"/>
              </a:rPr>
              <a:t>http://www.mapama.gob.es/gl/agua/temas/observatorio-nacional-de-la-sequia/que-es-la-sequia/Observatorio_Nacional_Sequia_1_1_tipos_sequia.aspx</a:t>
            </a:r>
            <a:r>
              <a:rPr lang="es-ES" b="1" dirty="0"/>
              <a:t>)</a:t>
            </a:r>
          </a:p>
          <a:p>
            <a:pPr algn="just"/>
            <a:r>
              <a:rPr lang="es-ES" b="1" dirty="0"/>
              <a:t> </a:t>
            </a:r>
          </a:p>
          <a:p>
            <a:pPr algn="just"/>
            <a:r>
              <a:rPr lang="es-ES" b="1" dirty="0"/>
              <a:t> La </a:t>
            </a:r>
            <a:r>
              <a:rPr lang="es-ES" b="1" dirty="0">
                <a:solidFill>
                  <a:srgbClr val="FF0000"/>
                </a:solidFill>
              </a:rPr>
              <a:t>sequía socioeconómica </a:t>
            </a:r>
            <a:r>
              <a:rPr lang="es-ES" b="1" dirty="0"/>
              <a:t>se diferencia notablemente de los demás tipos de sequía porque refleja la relación entre la oferta y la demanda de mercancías básicas, como lo son el agua, los piensos o la energía hidroeléctrica, que dependen de las </a:t>
            </a:r>
            <a:r>
              <a:rPr lang="es-ES" b="1" dirty="0" smtClean="0"/>
              <a:t>precipitaciones. La </a:t>
            </a:r>
            <a:r>
              <a:rPr lang="es-ES" b="1" dirty="0"/>
              <a:t>oferta varía anualmente en función de la precipitación o de la disponibilidad de agua. La demanda fluctúa también y suele tender al alza debido, entre otros factores, al aumento de la población o al desarrollo. </a:t>
            </a:r>
          </a:p>
        </p:txBody>
      </p:sp>
      <p:pic>
        <p:nvPicPr>
          <p:cNvPr id="2" name="Imagen 1"/>
          <p:cNvPicPr>
            <a:picLocks noChangeAspect="1"/>
          </p:cNvPicPr>
          <p:nvPr/>
        </p:nvPicPr>
        <p:blipFill>
          <a:blip r:embed="rId3"/>
          <a:stretch>
            <a:fillRect/>
          </a:stretch>
        </p:blipFill>
        <p:spPr>
          <a:xfrm>
            <a:off x="8731674" y="1593669"/>
            <a:ext cx="3205177" cy="4541520"/>
          </a:xfrm>
          <a:prstGeom prst="rect">
            <a:avLst/>
          </a:prstGeom>
        </p:spPr>
      </p:pic>
      <p:pic>
        <p:nvPicPr>
          <p:cNvPr id="13" name="Picture 6" descr="LOGO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6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3"/>
          <a:stretch>
            <a:fillRect/>
          </a:stretch>
        </p:blipFill>
        <p:spPr>
          <a:xfrm>
            <a:off x="359123" y="1039529"/>
            <a:ext cx="7627082" cy="4817442"/>
          </a:xfrm>
          <a:prstGeom prst="rect">
            <a:avLst/>
          </a:prstGeom>
        </p:spPr>
      </p:pic>
      <p:pic>
        <p:nvPicPr>
          <p:cNvPr id="2" name="Imagen 1"/>
          <p:cNvPicPr>
            <a:picLocks noChangeAspect="1"/>
          </p:cNvPicPr>
          <p:nvPr/>
        </p:nvPicPr>
        <p:blipFill>
          <a:blip r:embed="rId4"/>
          <a:stretch>
            <a:fillRect/>
          </a:stretch>
        </p:blipFill>
        <p:spPr>
          <a:xfrm>
            <a:off x="8663253" y="1039529"/>
            <a:ext cx="2942007" cy="4114800"/>
          </a:xfrm>
          <a:prstGeom prst="rect">
            <a:avLst/>
          </a:prstGeom>
        </p:spPr>
      </p:pic>
    </p:spTree>
    <p:extLst>
      <p:ext uri="{BB962C8B-B14F-4D97-AF65-F5344CB8AC3E}">
        <p14:creationId xmlns:p14="http://schemas.microsoft.com/office/powerpoint/2010/main" val="2475291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850938" y="922933"/>
            <a:ext cx="2486696" cy="646331"/>
          </a:xfrm>
          <a:prstGeom prst="rect">
            <a:avLst/>
          </a:prstGeom>
          <a:noFill/>
        </p:spPr>
        <p:txBody>
          <a:bodyPr wrap="square" rtlCol="0">
            <a:spAutoFit/>
          </a:bodyPr>
          <a:lstStyle/>
          <a:p>
            <a:r>
              <a:rPr lang="es-ES" sz="3600" b="1" dirty="0" smtClean="0">
                <a:solidFill>
                  <a:schemeClr val="accent2">
                    <a:lumMod val="75000"/>
                  </a:schemeClr>
                </a:solidFill>
              </a:rPr>
              <a:t>Índice SPI</a:t>
            </a:r>
            <a:endParaRPr lang="es-ES" sz="3600" b="1" dirty="0">
              <a:solidFill>
                <a:schemeClr val="accent2">
                  <a:lumMod val="75000"/>
                </a:schemeClr>
              </a:solidFill>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3852">
            <a:off x="8157157" y="2767002"/>
            <a:ext cx="2991191" cy="204709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62676">
            <a:off x="695219" y="2109711"/>
            <a:ext cx="4529046" cy="2692573"/>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557" y="1864937"/>
            <a:ext cx="6076885" cy="3182120"/>
          </a:xfrm>
          <a:prstGeom prst="rect">
            <a:avLst/>
          </a:prstGeom>
        </p:spPr>
      </p:pic>
      <p:pic>
        <p:nvPicPr>
          <p:cNvPr id="15" name="Picture 6" descr="LOG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03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55596" y="1007940"/>
            <a:ext cx="11120032" cy="1631216"/>
          </a:xfrm>
          <a:prstGeom prst="rect">
            <a:avLst/>
          </a:prstGeom>
          <a:noFill/>
        </p:spPr>
        <p:txBody>
          <a:bodyPr wrap="none" rtlCol="0">
            <a:spAutoFit/>
          </a:bodyPr>
          <a:lstStyle/>
          <a:p>
            <a:pPr marL="285750" indent="-285750" algn="just">
              <a:buFont typeface="Arial" panose="020B0604020202020204" pitchFamily="34" charset="0"/>
              <a:buChar char="•"/>
            </a:pPr>
            <a:r>
              <a:rPr lang="es-ES" sz="2000" b="1" dirty="0" smtClean="0"/>
              <a:t>Desarrollado por </a:t>
            </a:r>
            <a:r>
              <a:rPr lang="es-ES" sz="2000" b="1" dirty="0"/>
              <a:t> </a:t>
            </a:r>
            <a:r>
              <a:rPr lang="es-ES" sz="2000" b="1" dirty="0" err="1"/>
              <a:t>McKee</a:t>
            </a:r>
            <a:r>
              <a:rPr lang="es-ES" sz="2000" b="1" dirty="0"/>
              <a:t>, </a:t>
            </a:r>
            <a:r>
              <a:rPr lang="es-ES" sz="2000" b="1" dirty="0" err="1"/>
              <a:t>Doesken</a:t>
            </a:r>
            <a:r>
              <a:rPr lang="es-ES" sz="2000" b="1" dirty="0"/>
              <a:t> y </a:t>
            </a:r>
            <a:r>
              <a:rPr lang="es-ES" sz="2000" b="1" dirty="0" err="1" smtClean="0"/>
              <a:t>Kleist</a:t>
            </a:r>
            <a:r>
              <a:rPr lang="es-ES" sz="2000" b="1" dirty="0" smtClean="0"/>
              <a:t> en 1993.</a:t>
            </a:r>
          </a:p>
          <a:p>
            <a:pPr marL="285750" indent="-285750" algn="just">
              <a:buFont typeface="Arial" panose="020B0604020202020204" pitchFamily="34" charset="0"/>
              <a:buChar char="•"/>
            </a:pPr>
            <a:endParaRPr lang="es-ES" sz="2000" b="1" dirty="0" smtClean="0"/>
          </a:p>
          <a:p>
            <a:pPr marL="285750" indent="-285750" algn="just">
              <a:buFont typeface="Arial" panose="020B0604020202020204" pitchFamily="34" charset="0"/>
              <a:buChar char="•"/>
            </a:pPr>
            <a:r>
              <a:rPr lang="es-ES" sz="2000" b="1" dirty="0"/>
              <a:t>F</a:t>
            </a:r>
            <a:r>
              <a:rPr lang="es-ES" sz="2000" b="1" dirty="0" smtClean="0"/>
              <a:t>ue </a:t>
            </a:r>
            <a:r>
              <a:rPr lang="es-ES" sz="2000" b="1" dirty="0"/>
              <a:t>diseñado para cuantificar el déficit de precipitación para múltiples escalas </a:t>
            </a:r>
            <a:r>
              <a:rPr lang="es-ES" sz="2000" b="1" dirty="0" smtClean="0"/>
              <a:t>temporales.</a:t>
            </a:r>
          </a:p>
          <a:p>
            <a:pPr marL="285750" indent="-285750" algn="just">
              <a:buFont typeface="Arial" panose="020B0604020202020204" pitchFamily="34" charset="0"/>
              <a:buChar char="•"/>
            </a:pPr>
            <a:endParaRPr lang="es-ES" sz="2000" b="1" dirty="0"/>
          </a:p>
          <a:p>
            <a:pPr marL="285750" indent="-285750" algn="just">
              <a:buFont typeface="Arial" panose="020B0604020202020204" pitchFamily="34" charset="0"/>
              <a:buChar char="•"/>
            </a:pPr>
            <a:r>
              <a:rPr lang="es-ES" sz="2000" b="1" dirty="0" err="1" smtClean="0"/>
              <a:t>McKee</a:t>
            </a:r>
            <a:r>
              <a:rPr lang="es-ES" sz="2000" b="1" dirty="0" smtClean="0"/>
              <a:t> et al. (1993) calcularon inicialmente el SPI para escalas temporales de 3, 6, 12, 24 y 48 meses</a:t>
            </a:r>
            <a:r>
              <a:rPr lang="es-ES" sz="2000" dirty="0" smtClean="0"/>
              <a:t>.</a:t>
            </a:r>
            <a:endParaRPr lang="es-ES" sz="2000" dirty="0"/>
          </a:p>
        </p:txBody>
      </p:sp>
      <p:sp>
        <p:nvSpPr>
          <p:cNvPr id="2" name="Rectángulo 1"/>
          <p:cNvSpPr/>
          <p:nvPr/>
        </p:nvSpPr>
        <p:spPr>
          <a:xfrm>
            <a:off x="959548" y="3647096"/>
            <a:ext cx="9467162" cy="1323439"/>
          </a:xfrm>
          <a:prstGeom prst="rect">
            <a:avLst/>
          </a:prstGeom>
        </p:spPr>
        <p:txBody>
          <a:bodyPr wrap="square">
            <a:spAutoFit/>
          </a:bodyPr>
          <a:lstStyle/>
          <a:p>
            <a:pPr algn="just"/>
            <a:r>
              <a:rPr lang="es-ES" sz="2000" b="1" dirty="0"/>
              <a:t>Valores </a:t>
            </a:r>
            <a:r>
              <a:rPr lang="es-ES" sz="2000" b="1" dirty="0">
                <a:solidFill>
                  <a:schemeClr val="accent1">
                    <a:lumMod val="75000"/>
                  </a:schemeClr>
                </a:solidFill>
              </a:rPr>
              <a:t>positivos </a:t>
            </a:r>
            <a:r>
              <a:rPr lang="es-ES" sz="2000" b="1" dirty="0"/>
              <a:t>del SPI indican una precipitación superior a la media, y valores </a:t>
            </a:r>
            <a:r>
              <a:rPr lang="es-ES" sz="2000" b="1" dirty="0">
                <a:solidFill>
                  <a:srgbClr val="FF0000"/>
                </a:solidFill>
              </a:rPr>
              <a:t>negativos</a:t>
            </a:r>
            <a:r>
              <a:rPr lang="es-ES" sz="2000" b="1" dirty="0"/>
              <a:t> indican una precipitación inferior a la media. Puesto que el SPI esta normalizado, tanto los periodos húmedos como los secos se pueden representar de la misma manera, y puede hacerse un seguimiento de cualquier periodo usando el SPI.</a:t>
            </a:r>
          </a:p>
        </p:txBody>
      </p:sp>
      <p:pic>
        <p:nvPicPr>
          <p:cNvPr id="12" name="Picture 6" descr="LOG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2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183" y="1071366"/>
            <a:ext cx="7255628" cy="1919915"/>
          </a:xfrm>
          <a:prstGeom prst="rect">
            <a:avLst/>
          </a:prstGeom>
          <a:ln>
            <a:solidFill>
              <a:schemeClr val="accent1">
                <a:lumMod val="50000"/>
              </a:schemeClr>
            </a:solidFill>
          </a:ln>
          <a:effectLst>
            <a:outerShdw blurRad="50800" dist="38100" dir="5400000" algn="t" rotWithShape="0">
              <a:prstClr val="black">
                <a:alpha val="40000"/>
              </a:prstClr>
            </a:outerShdw>
          </a:effectLst>
        </p:spPr>
      </p:pic>
      <p:sp>
        <p:nvSpPr>
          <p:cNvPr id="3" name="Rectángulo 2"/>
          <p:cNvSpPr/>
          <p:nvPr/>
        </p:nvSpPr>
        <p:spPr>
          <a:xfrm>
            <a:off x="1362417" y="3455997"/>
            <a:ext cx="9467161" cy="2246769"/>
          </a:xfrm>
          <a:prstGeom prst="rect">
            <a:avLst/>
          </a:prstGeom>
        </p:spPr>
        <p:txBody>
          <a:bodyPr wrap="square">
            <a:spAutoFit/>
          </a:bodyPr>
          <a:lstStyle/>
          <a:p>
            <a:pPr algn="just"/>
            <a:r>
              <a:rPr lang="es-ES" sz="2000" b="1" dirty="0">
                <a:solidFill>
                  <a:srgbClr val="000000"/>
                </a:solidFill>
              </a:rPr>
              <a:t>Un período seco o sequía se produce siempre que el SPI es continuamente negativo y alcanza un valor de -1.0 </a:t>
            </a:r>
            <a:r>
              <a:rPr lang="es-ES" sz="2000" b="1" dirty="0" err="1">
                <a:solidFill>
                  <a:srgbClr val="000000"/>
                </a:solidFill>
              </a:rPr>
              <a:t>ó</a:t>
            </a:r>
            <a:r>
              <a:rPr lang="es-ES" sz="2000" b="1" dirty="0">
                <a:solidFill>
                  <a:srgbClr val="000000"/>
                </a:solidFill>
              </a:rPr>
              <a:t> menos. </a:t>
            </a:r>
          </a:p>
          <a:p>
            <a:pPr algn="just"/>
            <a:endParaRPr lang="es-ES" sz="2000" b="1" dirty="0">
              <a:solidFill>
                <a:srgbClr val="000000"/>
              </a:solidFill>
            </a:endParaRPr>
          </a:p>
          <a:p>
            <a:pPr algn="just"/>
            <a:r>
              <a:rPr lang="es-ES" sz="2000" b="1" dirty="0">
                <a:solidFill>
                  <a:srgbClr val="000000"/>
                </a:solidFill>
              </a:rPr>
              <a:t>La sequía finaliza cuando el SPI pasa a ser positivo.</a:t>
            </a:r>
          </a:p>
          <a:p>
            <a:pPr algn="just"/>
            <a:endParaRPr lang="es-ES" sz="2000" b="1" dirty="0">
              <a:solidFill>
                <a:srgbClr val="000000"/>
              </a:solidFill>
            </a:endParaRPr>
          </a:p>
          <a:p>
            <a:pPr algn="just"/>
            <a:r>
              <a:rPr lang="es-ES" sz="2000" b="1" dirty="0">
                <a:solidFill>
                  <a:srgbClr val="000000"/>
                </a:solidFill>
              </a:rPr>
              <a:t> Cada episodio de sequía, por tanto, tiene una duración, definida entre su comienzo y su </a:t>
            </a:r>
            <a:r>
              <a:rPr lang="es-ES" sz="2000" b="1" dirty="0" smtClean="0">
                <a:solidFill>
                  <a:srgbClr val="000000"/>
                </a:solidFill>
              </a:rPr>
              <a:t>final </a:t>
            </a:r>
            <a:r>
              <a:rPr lang="es-ES" sz="2000" b="1" dirty="0">
                <a:solidFill>
                  <a:srgbClr val="000000"/>
                </a:solidFill>
              </a:rPr>
              <a:t>y una intensidad para cada mes en que se mantiene.</a:t>
            </a:r>
          </a:p>
        </p:txBody>
      </p:sp>
      <p:pic>
        <p:nvPicPr>
          <p:cNvPr id="13" name="Picture 6" descr="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8520" y="43296"/>
            <a:ext cx="1173480" cy="52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74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9383</TotalTime>
  <Words>1336</Words>
  <Application>Microsoft Office PowerPoint</Application>
  <PresentationFormat>Panorámica</PresentationFormat>
  <Paragraphs>90</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ＭＳ Ｐゴシック</vt: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AEMet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Romero Fresneda</dc:creator>
  <cp:lastModifiedBy>Cuenta Microsoft</cp:lastModifiedBy>
  <cp:revision>71</cp:revision>
  <dcterms:created xsi:type="dcterms:W3CDTF">2017-05-19T09:13:09Z</dcterms:created>
  <dcterms:modified xsi:type="dcterms:W3CDTF">2023-10-17T21:32:22Z</dcterms:modified>
</cp:coreProperties>
</file>