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26" r:id="rId2"/>
    <p:sldId id="1435" r:id="rId3"/>
    <p:sldId id="259" r:id="rId4"/>
    <p:sldId id="258" r:id="rId5"/>
    <p:sldId id="1436" r:id="rId6"/>
    <p:sldId id="257" r:id="rId7"/>
    <p:sldId id="1437" r:id="rId8"/>
    <p:sldId id="1402" r:id="rId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53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A7868-C4A2-4C70-9251-91034D532A2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F2ECB1E-2F06-4F50-8DF6-C6D841FEDF9B}">
      <dgm:prSet phldrT="[Texte]" custT="1"/>
      <dgm:spPr/>
      <dgm:t>
        <a:bodyPr/>
        <a:lstStyle/>
        <a:p>
          <a:r>
            <a:rPr lang="en-CH" sz="2000" b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It is </a:t>
          </a:r>
          <a:r>
            <a:rPr lang="en-US" sz="2000" b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useful </a:t>
          </a:r>
          <a:r>
            <a:rPr lang="en-CH" sz="2000" b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that the ticket itself contains more details on the incident and points out what is wrong</a:t>
          </a:r>
          <a:endParaRPr lang="fr-FR" sz="2000" dirty="0">
            <a:solidFill>
              <a:schemeClr val="tx2"/>
            </a:solidFill>
          </a:endParaRPr>
        </a:p>
      </dgm:t>
    </dgm:pt>
    <dgm:pt modelId="{F6294DB2-15D0-4264-9DE4-0BF08E1C5140}" type="parTrans" cxnId="{7DE24A6A-141B-4092-A1CB-EA0BED1CD89A}">
      <dgm:prSet/>
      <dgm:spPr/>
      <dgm:t>
        <a:bodyPr/>
        <a:lstStyle/>
        <a:p>
          <a:endParaRPr lang="fr-FR"/>
        </a:p>
      </dgm:t>
    </dgm:pt>
    <dgm:pt modelId="{6C1C03A3-9F68-4616-BC34-992CA680EEA2}" type="sibTrans" cxnId="{7DE24A6A-141B-4092-A1CB-EA0BED1CD89A}">
      <dgm:prSet/>
      <dgm:spPr/>
      <dgm:t>
        <a:bodyPr/>
        <a:lstStyle/>
        <a:p>
          <a:endParaRPr lang="fr-FR"/>
        </a:p>
      </dgm:t>
    </dgm:pt>
    <dgm:pt modelId="{0AB9BB75-4348-4697-902A-93D81A523481}">
      <dgm:prSet phldrT="[Texte]" custT="1"/>
      <dgm:spPr/>
      <dgm:t>
        <a:bodyPr/>
        <a:lstStyle/>
        <a:p>
          <a:r>
            <a:rPr lang="en-US" sz="2000" b="1" kern="1200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RWC – NFPs collaboration is highly recommended. It is also useful to have the list of NFPs in your area of responsibility.</a:t>
          </a:r>
          <a:endParaRPr lang="fr-FR" sz="2000" b="1" kern="1200" dirty="0">
            <a:solidFill>
              <a:srgbClr val="0070C0"/>
            </a:solidFill>
            <a:latin typeface="Calibri" panose="020F0502020204030204" pitchFamily="34" charset="0"/>
            <a:ea typeface="+mn-ea"/>
            <a:cs typeface="Times New Roman" panose="02020603050405020304" pitchFamily="18" charset="0"/>
          </a:endParaRPr>
        </a:p>
      </dgm:t>
    </dgm:pt>
    <dgm:pt modelId="{71B9674D-486E-4DE0-8466-46D87BEDBE6B}" type="parTrans" cxnId="{AC996E01-4268-467E-B6DD-76E2BCE34D2E}">
      <dgm:prSet/>
      <dgm:spPr/>
      <dgm:t>
        <a:bodyPr/>
        <a:lstStyle/>
        <a:p>
          <a:endParaRPr lang="fr-FR"/>
        </a:p>
      </dgm:t>
    </dgm:pt>
    <dgm:pt modelId="{11E844F4-F7AB-416E-9717-1AE81558BE73}" type="sibTrans" cxnId="{AC996E01-4268-467E-B6DD-76E2BCE34D2E}">
      <dgm:prSet/>
      <dgm:spPr/>
      <dgm:t>
        <a:bodyPr/>
        <a:lstStyle/>
        <a:p>
          <a:endParaRPr lang="fr-FR"/>
        </a:p>
      </dgm:t>
    </dgm:pt>
    <dgm:pt modelId="{F0750C30-804C-4B49-94A1-9F66F0B649A0}">
      <dgm:prSet phldrT="[Texte]" custT="1"/>
      <dgm:spPr/>
      <dgm:t>
        <a:bodyPr/>
        <a:lstStyle/>
        <a:p>
          <a:r>
            <a:rPr lang="en-US" sz="2000" b="1" kern="1200" dirty="0">
              <a:solidFill>
                <a:srgbClr val="00B050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Intra-RWC collaboration is very beneficial and encouraged, it is recommended that a RWC have the contact details of the RWC coordinators in its region</a:t>
          </a:r>
          <a:endParaRPr lang="fr-FR" sz="2000" b="1" kern="1200" dirty="0">
            <a:solidFill>
              <a:srgbClr val="00B050"/>
            </a:solidFill>
            <a:latin typeface="Calibri" panose="020F0502020204030204" pitchFamily="34" charset="0"/>
            <a:ea typeface="+mn-ea"/>
            <a:cs typeface="Times New Roman" panose="02020603050405020304" pitchFamily="18" charset="0"/>
          </a:endParaRPr>
        </a:p>
      </dgm:t>
    </dgm:pt>
    <dgm:pt modelId="{7E99DBFF-7C53-4D2E-BB6D-5F83CC5FFEE8}" type="parTrans" cxnId="{2A0E7AAC-2C0B-43F0-89C9-420DE6E9BE79}">
      <dgm:prSet/>
      <dgm:spPr/>
      <dgm:t>
        <a:bodyPr/>
        <a:lstStyle/>
        <a:p>
          <a:endParaRPr lang="fr-FR"/>
        </a:p>
      </dgm:t>
    </dgm:pt>
    <dgm:pt modelId="{8931EC5A-F0ED-45D4-827C-8716B884C7BD}" type="sibTrans" cxnId="{2A0E7AAC-2C0B-43F0-89C9-420DE6E9BE79}">
      <dgm:prSet/>
      <dgm:spPr/>
      <dgm:t>
        <a:bodyPr/>
        <a:lstStyle/>
        <a:p>
          <a:endParaRPr lang="fr-FR"/>
        </a:p>
      </dgm:t>
    </dgm:pt>
    <dgm:pt modelId="{AE4D24EF-9FA5-4378-B56D-B3C5254E6566}" type="pres">
      <dgm:prSet presAssocID="{D23A7868-C4A2-4C70-9251-91034D532A2C}" presName="Name0" presStyleCnt="0">
        <dgm:presLayoutVars>
          <dgm:dir/>
          <dgm:resizeHandles val="exact"/>
        </dgm:presLayoutVars>
      </dgm:prSet>
      <dgm:spPr/>
    </dgm:pt>
    <dgm:pt modelId="{8687BC9E-27D3-4149-B61A-A83EFEBCB0B4}" type="pres">
      <dgm:prSet presAssocID="{BF2ECB1E-2F06-4F50-8DF6-C6D841FEDF9B}" presName="composite" presStyleCnt="0"/>
      <dgm:spPr/>
    </dgm:pt>
    <dgm:pt modelId="{AF60CCE1-8978-4661-829A-DE19B8851F82}" type="pres">
      <dgm:prSet presAssocID="{BF2ECB1E-2F06-4F50-8DF6-C6D841FEDF9B}" presName="rect1" presStyleLbl="trAlignAcc1" presStyleIdx="0" presStyleCnt="3">
        <dgm:presLayoutVars>
          <dgm:bulletEnabled val="1"/>
        </dgm:presLayoutVars>
      </dgm:prSet>
      <dgm:spPr/>
    </dgm:pt>
    <dgm:pt modelId="{010F262E-BEF3-4C55-AB2F-EE94DDA13587}" type="pres">
      <dgm:prSet presAssocID="{BF2ECB1E-2F06-4F50-8DF6-C6D841FEDF9B}" presName="rect2" presStyleLbl="fgImgPlace1" presStyleIdx="0" presStyleCnt="3"/>
      <dgm:spPr/>
    </dgm:pt>
    <dgm:pt modelId="{8337B3B6-A0D1-41D0-9CE9-F1ED30740049}" type="pres">
      <dgm:prSet presAssocID="{6C1C03A3-9F68-4616-BC34-992CA680EEA2}" presName="sibTrans" presStyleCnt="0"/>
      <dgm:spPr/>
    </dgm:pt>
    <dgm:pt modelId="{2D587303-AC56-40D3-9665-CDE4116CCB87}" type="pres">
      <dgm:prSet presAssocID="{0AB9BB75-4348-4697-902A-93D81A523481}" presName="composite" presStyleCnt="0"/>
      <dgm:spPr/>
    </dgm:pt>
    <dgm:pt modelId="{ED65B9E7-1D37-4F9A-B62C-EF54E0B5DC0C}" type="pres">
      <dgm:prSet presAssocID="{0AB9BB75-4348-4697-902A-93D81A523481}" presName="rect1" presStyleLbl="trAlignAcc1" presStyleIdx="1" presStyleCnt="3">
        <dgm:presLayoutVars>
          <dgm:bulletEnabled val="1"/>
        </dgm:presLayoutVars>
      </dgm:prSet>
      <dgm:spPr/>
    </dgm:pt>
    <dgm:pt modelId="{ABE86483-2887-4912-8565-50BFF3F11E4D}" type="pres">
      <dgm:prSet presAssocID="{0AB9BB75-4348-4697-902A-93D81A523481}" presName="rect2" presStyleLbl="fgImgPlace1" presStyleIdx="1" presStyleCnt="3"/>
      <dgm:spPr/>
    </dgm:pt>
    <dgm:pt modelId="{A8715327-6D79-4154-93A7-EB8FB5512B10}" type="pres">
      <dgm:prSet presAssocID="{11E844F4-F7AB-416E-9717-1AE81558BE73}" presName="sibTrans" presStyleCnt="0"/>
      <dgm:spPr/>
    </dgm:pt>
    <dgm:pt modelId="{B282ECB7-BAC8-471A-B10C-8B44619B2926}" type="pres">
      <dgm:prSet presAssocID="{F0750C30-804C-4B49-94A1-9F66F0B649A0}" presName="composite" presStyleCnt="0"/>
      <dgm:spPr/>
    </dgm:pt>
    <dgm:pt modelId="{CB4A8E19-9D97-47E1-A434-4F59E6BFD8EA}" type="pres">
      <dgm:prSet presAssocID="{F0750C30-804C-4B49-94A1-9F66F0B649A0}" presName="rect1" presStyleLbl="trAlignAcc1" presStyleIdx="2" presStyleCnt="3">
        <dgm:presLayoutVars>
          <dgm:bulletEnabled val="1"/>
        </dgm:presLayoutVars>
      </dgm:prSet>
      <dgm:spPr/>
    </dgm:pt>
    <dgm:pt modelId="{EDFF5699-7BA7-4D21-8F27-2B110F6E2923}" type="pres">
      <dgm:prSet presAssocID="{F0750C30-804C-4B49-94A1-9F66F0B649A0}" presName="rect2" presStyleLbl="fgImgPlace1" presStyleIdx="2" presStyleCnt="3"/>
      <dgm:spPr/>
    </dgm:pt>
  </dgm:ptLst>
  <dgm:cxnLst>
    <dgm:cxn modelId="{AC996E01-4268-467E-B6DD-76E2BCE34D2E}" srcId="{D23A7868-C4A2-4C70-9251-91034D532A2C}" destId="{0AB9BB75-4348-4697-902A-93D81A523481}" srcOrd="1" destOrd="0" parTransId="{71B9674D-486E-4DE0-8466-46D87BEDBE6B}" sibTransId="{11E844F4-F7AB-416E-9717-1AE81558BE73}"/>
    <dgm:cxn modelId="{E8738246-3846-44C1-921B-A1BA96B9D150}" type="presOf" srcId="{D23A7868-C4A2-4C70-9251-91034D532A2C}" destId="{AE4D24EF-9FA5-4378-B56D-B3C5254E6566}" srcOrd="0" destOrd="0" presId="urn:microsoft.com/office/officeart/2008/layout/PictureStrips"/>
    <dgm:cxn modelId="{7DE24A6A-141B-4092-A1CB-EA0BED1CD89A}" srcId="{D23A7868-C4A2-4C70-9251-91034D532A2C}" destId="{BF2ECB1E-2F06-4F50-8DF6-C6D841FEDF9B}" srcOrd="0" destOrd="0" parTransId="{F6294DB2-15D0-4264-9DE4-0BF08E1C5140}" sibTransId="{6C1C03A3-9F68-4616-BC34-992CA680EEA2}"/>
    <dgm:cxn modelId="{A86E557A-BC9F-466D-9662-BCF83E0EDAAB}" type="presOf" srcId="{F0750C30-804C-4B49-94A1-9F66F0B649A0}" destId="{CB4A8E19-9D97-47E1-A434-4F59E6BFD8EA}" srcOrd="0" destOrd="0" presId="urn:microsoft.com/office/officeart/2008/layout/PictureStrips"/>
    <dgm:cxn modelId="{44639984-8B04-49EB-A97F-B997478E802E}" type="presOf" srcId="{BF2ECB1E-2F06-4F50-8DF6-C6D841FEDF9B}" destId="{AF60CCE1-8978-4661-829A-DE19B8851F82}" srcOrd="0" destOrd="0" presId="urn:microsoft.com/office/officeart/2008/layout/PictureStrips"/>
    <dgm:cxn modelId="{EC87F185-20E2-4ACD-A9A2-D08EA1FC6684}" type="presOf" srcId="{0AB9BB75-4348-4697-902A-93D81A523481}" destId="{ED65B9E7-1D37-4F9A-B62C-EF54E0B5DC0C}" srcOrd="0" destOrd="0" presId="urn:microsoft.com/office/officeart/2008/layout/PictureStrips"/>
    <dgm:cxn modelId="{2A0E7AAC-2C0B-43F0-89C9-420DE6E9BE79}" srcId="{D23A7868-C4A2-4C70-9251-91034D532A2C}" destId="{F0750C30-804C-4B49-94A1-9F66F0B649A0}" srcOrd="2" destOrd="0" parTransId="{7E99DBFF-7C53-4D2E-BB6D-5F83CC5FFEE8}" sibTransId="{8931EC5A-F0ED-45D4-827C-8716B884C7BD}"/>
    <dgm:cxn modelId="{F03FEDAE-2A66-458F-84EF-642284B9442D}" type="presParOf" srcId="{AE4D24EF-9FA5-4378-B56D-B3C5254E6566}" destId="{8687BC9E-27D3-4149-B61A-A83EFEBCB0B4}" srcOrd="0" destOrd="0" presId="urn:microsoft.com/office/officeart/2008/layout/PictureStrips"/>
    <dgm:cxn modelId="{0E6B834D-D704-4667-BB06-3C83726FC6FD}" type="presParOf" srcId="{8687BC9E-27D3-4149-B61A-A83EFEBCB0B4}" destId="{AF60CCE1-8978-4661-829A-DE19B8851F82}" srcOrd="0" destOrd="0" presId="urn:microsoft.com/office/officeart/2008/layout/PictureStrips"/>
    <dgm:cxn modelId="{C2575D4B-77B0-40A8-A180-3FE8EC3A1118}" type="presParOf" srcId="{8687BC9E-27D3-4149-B61A-A83EFEBCB0B4}" destId="{010F262E-BEF3-4C55-AB2F-EE94DDA13587}" srcOrd="1" destOrd="0" presId="urn:microsoft.com/office/officeart/2008/layout/PictureStrips"/>
    <dgm:cxn modelId="{38010F71-9F28-400E-B6AE-782CE1188A5B}" type="presParOf" srcId="{AE4D24EF-9FA5-4378-B56D-B3C5254E6566}" destId="{8337B3B6-A0D1-41D0-9CE9-F1ED30740049}" srcOrd="1" destOrd="0" presId="urn:microsoft.com/office/officeart/2008/layout/PictureStrips"/>
    <dgm:cxn modelId="{DF14EC8F-BA0B-48C0-8E13-E2A8C67AA03D}" type="presParOf" srcId="{AE4D24EF-9FA5-4378-B56D-B3C5254E6566}" destId="{2D587303-AC56-40D3-9665-CDE4116CCB87}" srcOrd="2" destOrd="0" presId="urn:microsoft.com/office/officeart/2008/layout/PictureStrips"/>
    <dgm:cxn modelId="{284AA791-5F3B-4D07-BDD9-F509117CA450}" type="presParOf" srcId="{2D587303-AC56-40D3-9665-CDE4116CCB87}" destId="{ED65B9E7-1D37-4F9A-B62C-EF54E0B5DC0C}" srcOrd="0" destOrd="0" presId="urn:microsoft.com/office/officeart/2008/layout/PictureStrips"/>
    <dgm:cxn modelId="{E674DCF8-D3C4-46C2-B2E1-ECA370D58F74}" type="presParOf" srcId="{2D587303-AC56-40D3-9665-CDE4116CCB87}" destId="{ABE86483-2887-4912-8565-50BFF3F11E4D}" srcOrd="1" destOrd="0" presId="urn:microsoft.com/office/officeart/2008/layout/PictureStrips"/>
    <dgm:cxn modelId="{EB28DD62-4A83-4AE6-81D8-FFF7689B9744}" type="presParOf" srcId="{AE4D24EF-9FA5-4378-B56D-B3C5254E6566}" destId="{A8715327-6D79-4154-93A7-EB8FB5512B10}" srcOrd="3" destOrd="0" presId="urn:microsoft.com/office/officeart/2008/layout/PictureStrips"/>
    <dgm:cxn modelId="{A0F12315-EDB0-480C-ADDC-B486E77245E6}" type="presParOf" srcId="{AE4D24EF-9FA5-4378-B56D-B3C5254E6566}" destId="{B282ECB7-BAC8-471A-B10C-8B44619B2926}" srcOrd="4" destOrd="0" presId="urn:microsoft.com/office/officeart/2008/layout/PictureStrips"/>
    <dgm:cxn modelId="{E93352CE-C15F-4FF6-A464-7B98E7AAC14A}" type="presParOf" srcId="{B282ECB7-BAC8-471A-B10C-8B44619B2926}" destId="{CB4A8E19-9D97-47E1-A434-4F59E6BFD8EA}" srcOrd="0" destOrd="0" presId="urn:microsoft.com/office/officeart/2008/layout/PictureStrips"/>
    <dgm:cxn modelId="{9890DAC2-E093-4849-AFF9-E6B178B89CCD}" type="presParOf" srcId="{B282ECB7-BAC8-471A-B10C-8B44619B2926}" destId="{EDFF5699-7BA7-4D21-8F27-2B110F6E292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0CCE1-8978-4661-829A-DE19B8851F82}">
      <dsp:nvSpPr>
        <dsp:cNvPr id="0" name=""/>
        <dsp:cNvSpPr/>
      </dsp:nvSpPr>
      <dsp:spPr>
        <a:xfrm>
          <a:off x="223560" y="807213"/>
          <a:ext cx="5318476" cy="16620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744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b="1" kern="12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It is </a:t>
          </a:r>
          <a:r>
            <a:rPr lang="en-US" sz="2000" b="1" kern="12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useful </a:t>
          </a:r>
          <a:r>
            <a:rPr lang="en-CH" sz="2000" b="1" kern="12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that the ticket itself contains more details on the incident and points out what is wrong</a:t>
          </a:r>
          <a:endParaRPr lang="fr-FR" sz="2000" kern="1200" dirty="0">
            <a:solidFill>
              <a:schemeClr val="tx2"/>
            </a:solidFill>
          </a:endParaRPr>
        </a:p>
      </dsp:txBody>
      <dsp:txXfrm>
        <a:off x="223560" y="807213"/>
        <a:ext cx="5318476" cy="1662023"/>
      </dsp:txXfrm>
    </dsp:sp>
    <dsp:sp modelId="{010F262E-BEF3-4C55-AB2F-EE94DDA13587}">
      <dsp:nvSpPr>
        <dsp:cNvPr id="0" name=""/>
        <dsp:cNvSpPr/>
      </dsp:nvSpPr>
      <dsp:spPr>
        <a:xfrm>
          <a:off x="1957" y="567143"/>
          <a:ext cx="1163416" cy="174512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5B9E7-1D37-4F9A-B62C-EF54E0B5DC0C}">
      <dsp:nvSpPr>
        <dsp:cNvPr id="0" name=""/>
        <dsp:cNvSpPr/>
      </dsp:nvSpPr>
      <dsp:spPr>
        <a:xfrm>
          <a:off x="6014314" y="807213"/>
          <a:ext cx="5318476" cy="16620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744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RWC – NFPs collaboration is highly recommended. It is also useful to have the list of NFPs in your area of responsibility.</a:t>
          </a:r>
          <a:endParaRPr lang="fr-FR" sz="2000" b="1" kern="1200" dirty="0">
            <a:solidFill>
              <a:srgbClr val="0070C0"/>
            </a:solidFill>
            <a:latin typeface="Calibri" panose="020F0502020204030204" pitchFamily="34" charset="0"/>
            <a:ea typeface="+mn-ea"/>
            <a:cs typeface="Times New Roman" panose="02020603050405020304" pitchFamily="18" charset="0"/>
          </a:endParaRPr>
        </a:p>
      </dsp:txBody>
      <dsp:txXfrm>
        <a:off x="6014314" y="807213"/>
        <a:ext cx="5318476" cy="1662023"/>
      </dsp:txXfrm>
    </dsp:sp>
    <dsp:sp modelId="{ABE86483-2887-4912-8565-50BFF3F11E4D}">
      <dsp:nvSpPr>
        <dsp:cNvPr id="0" name=""/>
        <dsp:cNvSpPr/>
      </dsp:nvSpPr>
      <dsp:spPr>
        <a:xfrm>
          <a:off x="5792711" y="567143"/>
          <a:ext cx="1163416" cy="174512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A8E19-9D97-47E1-A434-4F59E6BFD8EA}">
      <dsp:nvSpPr>
        <dsp:cNvPr id="0" name=""/>
        <dsp:cNvSpPr/>
      </dsp:nvSpPr>
      <dsp:spPr>
        <a:xfrm>
          <a:off x="3118937" y="2899516"/>
          <a:ext cx="5318476" cy="16620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744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B050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Intra-RWC collaboration is very beneficial and encouraged, it is recommended that a RWC have the contact details of the RWC coordinators in its region</a:t>
          </a:r>
          <a:endParaRPr lang="fr-FR" sz="2000" b="1" kern="1200" dirty="0">
            <a:solidFill>
              <a:srgbClr val="00B050"/>
            </a:solidFill>
            <a:latin typeface="Calibri" panose="020F0502020204030204" pitchFamily="34" charset="0"/>
            <a:ea typeface="+mn-ea"/>
            <a:cs typeface="Times New Roman" panose="02020603050405020304" pitchFamily="18" charset="0"/>
          </a:endParaRPr>
        </a:p>
      </dsp:txBody>
      <dsp:txXfrm>
        <a:off x="3118937" y="2899516"/>
        <a:ext cx="5318476" cy="1662023"/>
      </dsp:txXfrm>
    </dsp:sp>
    <dsp:sp modelId="{EDFF5699-7BA7-4D21-8F27-2B110F6E2923}">
      <dsp:nvSpPr>
        <dsp:cNvPr id="0" name=""/>
        <dsp:cNvSpPr/>
      </dsp:nvSpPr>
      <dsp:spPr>
        <a:xfrm>
          <a:off x="2897334" y="2659446"/>
          <a:ext cx="1163416" cy="174512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9CB26-C109-4E34-A51A-B59EEC625652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5D28-970B-4649-82D3-9FDEF8E0C5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5354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01E1-72B0-CDF0-0D9A-D55F5A7AD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C818A-4F01-E5F7-ADC5-1BAAF5BC4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48AC-F8AC-73EF-A3E6-EEFBCA4B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AF0D-91EE-4787-B6FB-036A57F0C98E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DC460-AAF2-F7A0-9500-2A336262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D011A-7558-F038-0753-2F895DAB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52E7-FC38-47E5-A148-0E88463D8C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233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3A01-0205-F872-47A3-DE4F96FA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2A541-49B5-E7D5-87A5-CCBE9074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EEF9D-DC20-8795-B93A-399C1C28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AF0D-91EE-4787-B6FB-036A57F0C98E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D53E5-B096-F204-7A42-BB20094E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416AE-2AC1-61B7-AF98-48411182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52E7-FC38-47E5-A148-0E88463D8C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07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DA1B05-3D9C-9AD7-718F-7E985FC3A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80FB4-FEF1-0BD3-A2FF-63CCAD738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44139-4A1B-3359-3C0C-8E2A4157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AF0D-91EE-4787-B6FB-036A57F0C98E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7A726-7257-653D-B843-ADE93311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43E6E-600E-B15B-37FC-58650AA2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52E7-FC38-47E5-A148-0E88463D8C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216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5176-3A25-F86A-FDFD-282FA2DF0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C465-258B-9A32-3D9B-4C93F217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A247F-6EF6-1C66-0631-216CF084F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7933D-3B6F-1A7E-16BE-C9E3639B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AF0D-91EE-4787-B6FB-036A57F0C98E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D9B3C-5852-FBBD-4DF7-576BF39E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F08B1-898B-523F-BBCB-CEADCAAB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52E7-FC38-47E5-A148-0E88463D8C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603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FB05-E5F2-FBD1-F97D-A576C7C9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64BC-DF0A-421C-7E34-53D64FBF1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CDFE4-BBAA-3143-2F65-2DCE610E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AF0D-91EE-4787-B6FB-036A57F0C98E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461C7-E406-824E-76CD-DAE8967A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A3825-6F7D-17BF-CCCA-05F1436D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52E7-FC38-47E5-A148-0E88463D8C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709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706E-A31E-0B46-2ED3-D5EE5B82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96FAC-D430-E363-8EDD-10066322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219B4-7D13-6137-987C-309BBF03C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A75B-7A07-07F3-B970-5F383E4B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AF0D-91EE-4787-B6FB-036A57F0C98E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33873-D66C-F91E-15AD-DDB3A8FF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58197-B2EE-B455-F196-67C0B3DC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52E7-FC38-47E5-A148-0E88463D8C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4502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9585-001F-8672-6A25-AACF5DDD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01E14-D414-93CF-C1B1-79A5019AB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5E2C9-C5C4-A595-F8D1-3929AD957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1E795-0EE3-C38B-7D2D-36838E1AC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98E54-CACE-D382-41FF-0A6F5EBA1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EBF70-3A9B-101B-E343-E08FB099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AF0D-91EE-4787-B6FB-036A57F0C98E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F5A902-E909-7397-AAE9-957F06B0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B4222-9A8B-631C-0D76-A5B032B7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52E7-FC38-47E5-A148-0E88463D8C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779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042B-176C-1FE1-8F72-E1C66F2E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2110C-2C88-13B3-9215-EE95682E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AF0D-91EE-4787-B6FB-036A57F0C98E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3FCB8-4223-2E9B-0A63-DA225537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BF45D-4530-5238-8FBF-FB512DE2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52E7-FC38-47E5-A148-0E88463D8C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418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98C5E-19A3-1B4F-9EDA-F4ADFFA1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AF0D-91EE-4787-B6FB-036A57F0C98E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72D72-EAF2-CFC1-49AD-B4C6EEB8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48DAD-9F71-A083-7FA3-C117B8F5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52E7-FC38-47E5-A148-0E88463D8C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640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4DBB-CFDC-0AEA-ADC1-B6F68510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35210-FDF9-FF30-D9BB-A8BCBA8F1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2700D-D47F-30A2-603C-633DEFFCC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60AA6-AA81-B735-180E-0763C005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AF0D-91EE-4787-B6FB-036A57F0C98E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3A5A8-9D2F-BFD1-1D0A-2771CD4C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FE061-88F1-2F39-F65B-283EB960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52E7-FC38-47E5-A148-0E88463D8C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533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EADD-62BC-FDE3-7C20-EB76F376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5147F-08AB-3DD3-B2B1-93A4B4684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288D9-1DC3-1282-584B-0C1E02DF9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26916-EAAE-BB35-830C-D6F51916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AF0D-91EE-4787-B6FB-036A57F0C98E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95722-3BC7-F576-9531-5425C13D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838C-B092-F8FF-1557-FF5AA769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52E7-FC38-47E5-A148-0E88463D8C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107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682A6-0946-4E7D-8C5D-C9448E0F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57A69-677C-D62F-448C-C436756F7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92CC-BEE1-9CA6-7CF8-95CBBA0E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AF0D-91EE-4787-B6FB-036A57F0C98E}" type="datetimeFigureOut">
              <a:rPr lang="en-CH" smtClean="0"/>
              <a:t>18/09/2023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C3D48-BB8D-38BC-0E8D-4CE254752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1E162-FD71-BB57-F8E3-ECFBE4159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52E7-FC38-47E5-A148-0E88463D8C9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6099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3A923D4-62FE-367B-3661-5BB3A9858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5"/>
            <a:ext cx="9695699" cy="6858000"/>
          </a:xfrm>
          <a:prstGeom prst="rect">
            <a:avLst/>
          </a:prstGeom>
        </p:spPr>
      </p:pic>
      <p:sp>
        <p:nvSpPr>
          <p:cNvPr id="3" name="Shape 79">
            <a:extLst>
              <a:ext uri="{FF2B5EF4-FFF2-40B4-BE49-F238E27FC236}">
                <a16:creationId xmlns:a16="http://schemas.microsoft.com/office/drawing/2014/main" id="{B03144F4-5698-74E7-D66F-4371DD61C451}"/>
              </a:ext>
            </a:extLst>
          </p:cNvPr>
          <p:cNvSpPr/>
          <p:nvPr/>
        </p:nvSpPr>
        <p:spPr>
          <a:xfrm>
            <a:off x="484632" y="178415"/>
            <a:ext cx="11265408" cy="4087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2800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RWCs in RA IV – online training on IMS, 18 September 2023</a:t>
            </a:r>
            <a:endParaRPr lang="en-GB" sz="280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hape 79">
            <a:extLst>
              <a:ext uri="{FF2B5EF4-FFF2-40B4-BE49-F238E27FC236}">
                <a16:creationId xmlns:a16="http://schemas.microsoft.com/office/drawing/2014/main" id="{04E371C8-146F-BD8E-1D9F-6BA4929F87FE}"/>
              </a:ext>
            </a:extLst>
          </p:cNvPr>
          <p:cNvSpPr/>
          <p:nvPr/>
        </p:nvSpPr>
        <p:spPr>
          <a:xfrm>
            <a:off x="106274" y="1259160"/>
            <a:ext cx="11995241" cy="209288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endParaRPr lang="en-CH" sz="2600" dirty="0">
              <a:solidFill>
                <a:srgbClr val="005BAA"/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005BAA"/>
                </a:solidFill>
                <a:cs typeface="Calibri" panose="020F0502020204030204" pitchFamily="34" charset="0"/>
              </a:rPr>
              <a:t>Practical examples of issues and tickets in IMS</a:t>
            </a:r>
            <a:endParaRPr lang="en-US" sz="3600" dirty="0">
              <a:solidFill>
                <a:srgbClr val="005BAA"/>
              </a:solidFill>
              <a:cs typeface="Calibri" panose="020F0502020204030204" pitchFamily="34" charset="0"/>
            </a:endParaRPr>
          </a:p>
          <a:p>
            <a:pPr algn="ctr"/>
            <a:endParaRPr lang="en-US" sz="2600" dirty="0">
              <a:solidFill>
                <a:srgbClr val="005BAA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5BAA"/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005BAA"/>
                </a:solidFill>
                <a:cs typeface="Calibri" panose="020F0502020204030204" pitchFamily="34" charset="0"/>
              </a:rPr>
              <a:t>WMO Secretariat, WIGOS Branch, Regional Office for Americas</a:t>
            </a:r>
            <a:endParaRPr lang="de-DE" sz="2400" dirty="0">
              <a:solidFill>
                <a:srgbClr val="005BAA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09004FF-5EDC-25E0-2F29-3A99659E71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71" y="3859872"/>
            <a:ext cx="4498857" cy="25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03D381-8612-7861-06B6-36439AB73519}"/>
              </a:ext>
            </a:extLst>
          </p:cNvPr>
          <p:cNvSpPr txBox="1"/>
          <p:nvPr/>
        </p:nvSpPr>
        <p:spPr>
          <a:xfrm>
            <a:off x="0" y="274319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aspects for consideration</a:t>
            </a:r>
          </a:p>
          <a:p>
            <a:pPr algn="ctr"/>
            <a:endParaRPr lang="en-CH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60020AB4-A510-A80E-BC2C-9501029F5BB0}"/>
              </a:ext>
            </a:extLst>
          </p:cNvPr>
          <p:cNvGraphicFramePr/>
          <p:nvPr/>
        </p:nvGraphicFramePr>
        <p:xfrm>
          <a:off x="447675" y="719667"/>
          <a:ext cx="11334749" cy="512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A Crazy Solution for Your Remote Communication Problems - The Kevin  Eikenberry Group">
            <a:extLst>
              <a:ext uri="{FF2B5EF4-FFF2-40B4-BE49-F238E27FC236}">
                <a16:creationId xmlns:a16="http://schemas.microsoft.com/office/drawing/2014/main" id="{0F762A36-4E8A-6849-7ABF-C992D4691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67" y="1276350"/>
            <a:ext cx="107711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mote Team Communication: Handling 9 Common Scenarios | FlexJobs">
            <a:extLst>
              <a:ext uri="{FF2B5EF4-FFF2-40B4-BE49-F238E27FC236}">
                <a16:creationId xmlns:a16="http://schemas.microsoft.com/office/drawing/2014/main" id="{EA651586-CD29-A1FB-3FDB-83289C35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8912" y="3628589"/>
            <a:ext cx="1619248" cy="11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dustrial Consultants Project Reports DPR Services">
            <a:extLst>
              <a:ext uri="{FF2B5EF4-FFF2-40B4-BE49-F238E27FC236}">
                <a16:creationId xmlns:a16="http://schemas.microsoft.com/office/drawing/2014/main" id="{6D05C2F6-4554-1CBE-225A-6F213412B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6" y="1276350"/>
            <a:ext cx="1180779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C99A091-639F-9443-25B7-9D1913C17861}"/>
              </a:ext>
            </a:extLst>
          </p:cNvPr>
          <p:cNvSpPr txBox="1"/>
          <p:nvPr/>
        </p:nvSpPr>
        <p:spPr>
          <a:xfrm>
            <a:off x="514350" y="266700"/>
            <a:ext cx="465772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For </a:t>
            </a:r>
            <a:r>
              <a:rPr lang="fr-FR" sz="2400" b="1" dirty="0" err="1">
                <a:solidFill>
                  <a:schemeClr val="tx1"/>
                </a:solidFill>
              </a:rPr>
              <a:t>Regional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Wigos</a:t>
            </a:r>
            <a:r>
              <a:rPr lang="fr-FR" sz="2400" b="1" dirty="0">
                <a:solidFill>
                  <a:schemeClr val="tx1"/>
                </a:solidFill>
              </a:rPr>
              <a:t> Centers</a:t>
            </a:r>
          </a:p>
        </p:txBody>
      </p:sp>
    </p:spTree>
    <p:extLst>
      <p:ext uri="{BB962C8B-B14F-4D97-AF65-F5344CB8AC3E}">
        <p14:creationId xmlns:p14="http://schemas.microsoft.com/office/powerpoint/2010/main" val="375321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42ADF-CA32-378A-584A-2CA0D4518251}"/>
              </a:ext>
            </a:extLst>
          </p:cNvPr>
          <p:cNvSpPr txBox="1"/>
          <p:nvPr/>
        </p:nvSpPr>
        <p:spPr>
          <a:xfrm>
            <a:off x="1200138" y="1004029"/>
            <a:ext cx="9791723" cy="1259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H" sz="2400" b="1" dirty="0">
                <a:solidFill>
                  <a:srgbClr val="290AD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 will be wise, at the national level, to</a:t>
            </a:r>
            <a:r>
              <a:rPr lang="en-US" sz="2400" b="1" dirty="0">
                <a:solidFill>
                  <a:srgbClr val="290AD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have an internal </a:t>
            </a:r>
            <a:r>
              <a:rPr lang="en-CH" sz="2400" b="1" dirty="0">
                <a:solidFill>
                  <a:srgbClr val="290AD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governance process (internal procedures, escalation mechanism...)</a:t>
            </a:r>
            <a:r>
              <a:rPr lang="en-US" sz="2400" b="1" dirty="0">
                <a:solidFill>
                  <a:srgbClr val="290AD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report and process, in due time, </a:t>
            </a:r>
            <a:r>
              <a:rPr lang="en-CH" sz="2400" b="1" dirty="0">
                <a:solidFill>
                  <a:srgbClr val="290AD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tickets</a:t>
            </a:r>
            <a:r>
              <a:rPr lang="en-US" sz="2400" b="1" dirty="0">
                <a:solidFill>
                  <a:srgbClr val="290AD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received</a:t>
            </a:r>
            <a:r>
              <a:rPr lang="en-CH" sz="2400" b="1" dirty="0">
                <a:solidFill>
                  <a:srgbClr val="290AD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CH" sz="2400" b="0" i="0" dirty="0">
                <a:solidFill>
                  <a:srgbClr val="290AD9"/>
                </a:solidFill>
                <a:effectLst/>
                <a:latin typeface="Roboto" panose="02000000000000000000" pitchFamily="2" charset="0"/>
              </a:rPr>
              <a:t> </a:t>
            </a:r>
            <a:endParaRPr lang="en-CH" sz="2400" b="1" dirty="0">
              <a:solidFill>
                <a:srgbClr val="290AD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ierarchy is Good. Hierarchy is Essential. And Less Isn’t Always Better ...">
            <a:extLst>
              <a:ext uri="{FF2B5EF4-FFF2-40B4-BE49-F238E27FC236}">
                <a16:creationId xmlns:a16="http://schemas.microsoft.com/office/drawing/2014/main" id="{03B8DAAC-A768-C37E-F114-5E574BB6D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95" y="2739296"/>
            <a:ext cx="60960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7D50A4C-CA21-F192-FA43-161E793309B7}"/>
              </a:ext>
            </a:extLst>
          </p:cNvPr>
          <p:cNvSpPr txBox="1"/>
          <p:nvPr/>
        </p:nvSpPr>
        <p:spPr>
          <a:xfrm>
            <a:off x="514350" y="266700"/>
            <a:ext cx="374332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At the National </a:t>
            </a:r>
            <a:r>
              <a:rPr lang="fr-FR" sz="2400" b="1" dirty="0" err="1">
                <a:solidFill>
                  <a:schemeClr val="tx1"/>
                </a:solidFill>
              </a:rPr>
              <a:t>Level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Toughest Job in America is Being Unemployed | HuffPost">
            <a:extLst>
              <a:ext uri="{FF2B5EF4-FFF2-40B4-BE49-F238E27FC236}">
                <a16:creationId xmlns:a16="http://schemas.microsoft.com/office/drawing/2014/main" id="{E6A5A1F0-3B3A-F009-085C-DB25EC74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17" y="2643298"/>
            <a:ext cx="3348203" cy="21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Do's and Don'ts of Creating Mystery in Your Novel - Helping Writers ...">
            <a:extLst>
              <a:ext uri="{FF2B5EF4-FFF2-40B4-BE49-F238E27FC236}">
                <a16:creationId xmlns:a16="http://schemas.microsoft.com/office/drawing/2014/main" id="{E407534B-1B64-7EA5-B59C-6F5D230CF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35" y="2505429"/>
            <a:ext cx="3353647" cy="20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Fix Can't Connect To This Network Error On Windows 10/11 ...">
            <a:extLst>
              <a:ext uri="{FF2B5EF4-FFF2-40B4-BE49-F238E27FC236}">
                <a16:creationId xmlns:a16="http://schemas.microsoft.com/office/drawing/2014/main" id="{0C952C73-0EF8-3C2E-D5B7-E1C94FA26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43" y="2505429"/>
            <a:ext cx="2654318" cy="20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A42ADF-CA32-378A-584A-2CA0D4518251}"/>
              </a:ext>
            </a:extLst>
          </p:cNvPr>
          <p:cNvSpPr txBox="1"/>
          <p:nvPr/>
        </p:nvSpPr>
        <p:spPr>
          <a:xfrm>
            <a:off x="1261849" y="1115118"/>
            <a:ext cx="9348717" cy="467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290A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the best use of WIGOS tools to anticipate issues</a:t>
            </a:r>
            <a:endParaRPr lang="en-CH" sz="2400" b="1" dirty="0">
              <a:solidFill>
                <a:srgbClr val="290AD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DC8CE-3D97-321B-8CCC-248B5D8FB54E}"/>
              </a:ext>
            </a:extLst>
          </p:cNvPr>
          <p:cNvSpPr txBox="1"/>
          <p:nvPr/>
        </p:nvSpPr>
        <p:spPr>
          <a:xfrm>
            <a:off x="1082432" y="5260848"/>
            <a:ext cx="3452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Passive role</a:t>
            </a:r>
          </a:p>
          <a:p>
            <a:pPr algn="ctr"/>
            <a:r>
              <a:rPr lang="en-C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Wait for a ticket to be received and process it</a:t>
            </a:r>
            <a:endParaRPr lang="en-CH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5B34E-3014-AE45-64FB-08555C9C1B45}"/>
              </a:ext>
            </a:extLst>
          </p:cNvPr>
          <p:cNvSpPr txBox="1"/>
          <p:nvPr/>
        </p:nvSpPr>
        <p:spPr>
          <a:xfrm>
            <a:off x="4797552" y="4937120"/>
            <a:ext cx="328258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800" b="1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Actif</a:t>
            </a:r>
            <a:r>
              <a:rPr lang="en-CH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Anticipatory role </a:t>
            </a:r>
            <a:r>
              <a:rPr lang="en-C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your own analysis, identify incidents and start addressing them without having to wait for a ticket to be opened</a:t>
            </a:r>
            <a:endParaRPr lang="en-CH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9348B-2CED-7F88-5404-D59AD5A972B1}"/>
              </a:ext>
            </a:extLst>
          </p:cNvPr>
          <p:cNvSpPr txBox="1"/>
          <p:nvPr/>
        </p:nvSpPr>
        <p:spPr>
          <a:xfrm>
            <a:off x="8857488" y="4873675"/>
            <a:ext cx="3230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Reckless role</a:t>
            </a:r>
          </a:p>
          <a:p>
            <a:pPr algn="ctr"/>
            <a:r>
              <a:rPr lang="en-C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Accumulate a number of incidents deemed similar before starting to deal with them</a:t>
            </a:r>
            <a:endParaRPr lang="en-CH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3A7133C-8AF0-4110-B657-54AA5C03185C}"/>
              </a:ext>
            </a:extLst>
          </p:cNvPr>
          <p:cNvSpPr txBox="1"/>
          <p:nvPr/>
        </p:nvSpPr>
        <p:spPr>
          <a:xfrm>
            <a:off x="514350" y="266700"/>
            <a:ext cx="374332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At the National </a:t>
            </a:r>
            <a:r>
              <a:rPr lang="fr-FR" sz="2400" b="1" dirty="0" err="1">
                <a:solidFill>
                  <a:schemeClr val="tx1"/>
                </a:solidFill>
              </a:rPr>
              <a:t>Level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12292" name="Picture 4" descr="Amazon.com: LICRAFT NO Button Desktop Sound Toy Great for All Ages Fun  Stress Reliever, Party Games Tools Holiday Supplies Board Games Toy Gift :  Industrial &amp; Scientific">
            <a:extLst>
              <a:ext uri="{FF2B5EF4-FFF2-40B4-BE49-F238E27FC236}">
                <a16:creationId xmlns:a16="http://schemas.microsoft.com/office/drawing/2014/main" id="{BF3D78DB-B30B-DDF9-DEF2-8E579511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6" y="2138812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mazon.com: LICRAFT NO Button Desktop Sound Toy Great for All Ages Fun  Stress Reliever, Party Games Tools Holiday Supplies Board Games Toy Gift :  Industrial &amp; Scientific">
            <a:extLst>
              <a:ext uri="{FF2B5EF4-FFF2-40B4-BE49-F238E27FC236}">
                <a16:creationId xmlns:a16="http://schemas.microsoft.com/office/drawing/2014/main" id="{1356B1D9-1E2F-CDC5-3B50-55AED9ED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261" y="2108950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Yes Icon">
            <a:extLst>
              <a:ext uri="{FF2B5EF4-FFF2-40B4-BE49-F238E27FC236}">
                <a16:creationId xmlns:a16="http://schemas.microsoft.com/office/drawing/2014/main" id="{88E86945-FEE7-FBBF-B96E-72E4DD13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64" y="2009885"/>
            <a:ext cx="1471034" cy="14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 Do's and Don'ts of Creating Mystery in Your Novel - Helping Writers ...">
            <a:extLst>
              <a:ext uri="{FF2B5EF4-FFF2-40B4-BE49-F238E27FC236}">
                <a16:creationId xmlns:a16="http://schemas.microsoft.com/office/drawing/2014/main" id="{E407534B-1B64-7EA5-B59C-6F5D230CF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35" y="2505429"/>
            <a:ext cx="3353647" cy="20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0DC8CE-3D97-321B-8CCC-248B5D8FB54E}"/>
              </a:ext>
            </a:extLst>
          </p:cNvPr>
          <p:cNvSpPr txBox="1"/>
          <p:nvPr/>
        </p:nvSpPr>
        <p:spPr>
          <a:xfrm>
            <a:off x="977643" y="5004816"/>
            <a:ext cx="34529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to the Hierarchy</a:t>
            </a:r>
          </a:p>
          <a:p>
            <a:pPr algn="ctr"/>
            <a:r>
              <a:rPr lang="en-CH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sz="1400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cknowledge</a:t>
            </a:r>
            <a:r>
              <a:rPr lang="en-US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receipt and </a:t>
            </a:r>
            <a:r>
              <a:rPr lang="en-CH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</a:t>
            </a:r>
            <a:r>
              <a:rPr lang="en-US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hare the incident with the hierarchy</a:t>
            </a:r>
            <a:endParaRPr lang="en-CH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5B34E-3014-AE45-64FB-08555C9C1B45}"/>
              </a:ext>
            </a:extLst>
          </p:cNvPr>
          <p:cNvSpPr txBox="1"/>
          <p:nvPr/>
        </p:nvSpPr>
        <p:spPr>
          <a:xfrm>
            <a:off x="4797552" y="4937120"/>
            <a:ext cx="328258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800" b="1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Actif</a:t>
            </a:r>
            <a:r>
              <a:rPr lang="en-CH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Anticipatory role</a:t>
            </a:r>
          </a:p>
          <a:p>
            <a:pPr algn="ctr"/>
            <a:r>
              <a:rPr lang="en-CH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H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</a:t>
            </a:r>
            <a:r>
              <a:rPr lang="en-US" sz="1400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arry</a:t>
            </a:r>
            <a:r>
              <a:rPr lang="en-US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out an initial diagnosis, establish contacts in order to determine the right person</a:t>
            </a:r>
            <a:r>
              <a:rPr lang="en-CH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</a:t>
            </a:r>
            <a:r>
              <a:rPr lang="en-US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to contact and transmit the incident to them </a:t>
            </a:r>
            <a:endParaRPr lang="en-CH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9348B-2CED-7F88-5404-D59AD5A972B1}"/>
              </a:ext>
            </a:extLst>
          </p:cNvPr>
          <p:cNvSpPr txBox="1"/>
          <p:nvPr/>
        </p:nvSpPr>
        <p:spPr>
          <a:xfrm>
            <a:off x="8857488" y="4873675"/>
            <a:ext cx="323088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</a:t>
            </a:r>
            <a:r>
              <a:rPr lang="en-CH" sz="1800" b="1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en-CH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role</a:t>
            </a:r>
          </a:p>
          <a:p>
            <a:pPr algn="ctr"/>
            <a:r>
              <a:rPr lang="en-CH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sz="1400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cknowledge</a:t>
            </a:r>
            <a:r>
              <a:rPr lang="en-US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receipt and transmit the copy to the entity concerned</a:t>
            </a:r>
            <a:endParaRPr lang="en-CH" sz="1400" dirty="0"/>
          </a:p>
        </p:txBody>
      </p:sp>
      <p:pic>
        <p:nvPicPr>
          <p:cNvPr id="2052" name="Picture 4" descr="MS Homework Help / Home">
            <a:extLst>
              <a:ext uri="{FF2B5EF4-FFF2-40B4-BE49-F238E27FC236}">
                <a16:creationId xmlns:a16="http://schemas.microsoft.com/office/drawing/2014/main" id="{89C12211-D1E7-2463-A7B0-51956F9D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360" y="2316479"/>
            <a:ext cx="2042022" cy="235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bjective stock illustration. Illustration of report - 28661133">
            <a:extLst>
              <a:ext uri="{FF2B5EF4-FFF2-40B4-BE49-F238E27FC236}">
                <a16:creationId xmlns:a16="http://schemas.microsoft.com/office/drawing/2014/main" id="{2E9402B6-5B23-36E4-36C3-6F8BCB6E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2215256"/>
            <a:ext cx="2721864" cy="27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3D4BFA91-2360-E04E-6077-B90F2F131D91}"/>
              </a:ext>
            </a:extLst>
          </p:cNvPr>
          <p:cNvSpPr txBox="1"/>
          <p:nvPr/>
        </p:nvSpPr>
        <p:spPr>
          <a:xfrm>
            <a:off x="1261849" y="1154216"/>
            <a:ext cx="9348717" cy="467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290A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 a professional attitude when handling and resolving incidents</a:t>
            </a:r>
            <a:endParaRPr lang="en-CH" sz="2400" b="1" dirty="0">
              <a:solidFill>
                <a:srgbClr val="290AD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DA5D59-7AA4-1E83-EC4D-A9C6E6BD6AE5}"/>
              </a:ext>
            </a:extLst>
          </p:cNvPr>
          <p:cNvSpPr txBox="1"/>
          <p:nvPr/>
        </p:nvSpPr>
        <p:spPr>
          <a:xfrm>
            <a:off x="514350" y="266700"/>
            <a:ext cx="374332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At the National </a:t>
            </a:r>
            <a:r>
              <a:rPr lang="fr-FR" sz="2400" b="1" dirty="0" err="1">
                <a:solidFill>
                  <a:schemeClr val="tx1"/>
                </a:solidFill>
              </a:rPr>
              <a:t>Level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Amazon.com: LICRAFT NO Button Desktop Sound Toy Great for All Ages Fun  Stress Reliever, Party Games Tools Holiday Supplies Board Games Toy Gift :  Industrial &amp; Scientific">
            <a:extLst>
              <a:ext uri="{FF2B5EF4-FFF2-40B4-BE49-F238E27FC236}">
                <a16:creationId xmlns:a16="http://schemas.microsoft.com/office/drawing/2014/main" id="{448A189C-D8CD-4549-B265-2CE65894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6" y="2138812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mazon.com: LICRAFT NO Button Desktop Sound Toy Great for All Ages Fun  Stress Reliever, Party Games Tools Holiday Supplies Board Games Toy Gift :  Industrial &amp; Scientific">
            <a:extLst>
              <a:ext uri="{FF2B5EF4-FFF2-40B4-BE49-F238E27FC236}">
                <a16:creationId xmlns:a16="http://schemas.microsoft.com/office/drawing/2014/main" id="{7AB0E657-040D-4697-1A28-E6141D63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261" y="2108950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Yes Icon">
            <a:extLst>
              <a:ext uri="{FF2B5EF4-FFF2-40B4-BE49-F238E27FC236}">
                <a16:creationId xmlns:a16="http://schemas.microsoft.com/office/drawing/2014/main" id="{498D1D3E-AB4D-E5F6-2AB9-343B433E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64" y="2009885"/>
            <a:ext cx="1471034" cy="14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03D381-8612-7861-06B6-36439AB73519}"/>
              </a:ext>
            </a:extLst>
          </p:cNvPr>
          <p:cNvSpPr txBox="1"/>
          <p:nvPr/>
        </p:nvSpPr>
        <p:spPr>
          <a:xfrm>
            <a:off x="110836" y="2784762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CH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 discussion</a:t>
            </a:r>
          </a:p>
          <a:p>
            <a:pPr algn="ctr"/>
            <a:endParaRPr lang="en-CH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H" sz="4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CH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 </a:t>
            </a:r>
            <a:r>
              <a:rPr lang="en-CH" sz="4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</a:p>
          <a:p>
            <a:pPr algn="ctr"/>
            <a:endParaRPr lang="en-CH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82FB0-955D-C92E-2742-111F25586907}"/>
              </a:ext>
            </a:extLst>
          </p:cNvPr>
          <p:cNvSpPr txBox="1"/>
          <p:nvPr/>
        </p:nvSpPr>
        <p:spPr>
          <a:xfrm>
            <a:off x="2862474" y="384038"/>
            <a:ext cx="6080973" cy="257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27">
              <a:lnSpc>
                <a:spcPts val="6600"/>
              </a:lnSpc>
              <a:defRPr sz="1800"/>
            </a:pPr>
            <a:r>
              <a:rPr lang="hr-HR" sz="5400" b="1" spc="-86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Thank you</a:t>
            </a:r>
            <a:endParaRPr lang="en-CH" sz="5400" b="1" spc="-86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charset="0"/>
              <a:sym typeface="Montserrat-Regular"/>
            </a:endParaRPr>
          </a:p>
          <a:p>
            <a:pPr algn="ctr" defTabSz="548627">
              <a:lnSpc>
                <a:spcPts val="6600"/>
              </a:lnSpc>
              <a:defRPr sz="1800"/>
            </a:pPr>
            <a:r>
              <a:rPr lang="en-US" sz="5400" b="1" spc="-86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Gracias</a:t>
            </a:r>
          </a:p>
          <a:p>
            <a:pPr algn="ctr" defTabSz="548627">
              <a:lnSpc>
                <a:spcPts val="6600"/>
              </a:lnSpc>
              <a:defRPr sz="1800"/>
            </a:pPr>
            <a:r>
              <a:rPr lang="en-US" sz="5400" b="1" spc="-86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Merci</a:t>
            </a:r>
            <a:endParaRPr lang="en-US" sz="5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096E52C7-343E-7398-F218-D510FB81F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ea typeface="Verdana" panose="020B0604030504040204" pitchFamily="34" charset="0"/>
              </a:rPr>
              <a:t>wmo.int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FDF46DB-8EBB-D42C-13BD-30041423C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5" y="2791285"/>
            <a:ext cx="6277850" cy="2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297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Rabia Merrouchi</dc:creator>
  <cp:lastModifiedBy>Rabia Merrouchi</cp:lastModifiedBy>
  <cp:revision>1</cp:revision>
  <dcterms:created xsi:type="dcterms:W3CDTF">2023-09-18T12:26:01Z</dcterms:created>
  <dcterms:modified xsi:type="dcterms:W3CDTF">2023-09-18T12:28:50Z</dcterms:modified>
</cp:coreProperties>
</file>