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83" r:id="rId3"/>
    <p:sldId id="365" r:id="rId4"/>
    <p:sldId id="374" r:id="rId5"/>
    <p:sldId id="363" r:id="rId6"/>
    <p:sldId id="366" r:id="rId7"/>
    <p:sldId id="386" r:id="rId8"/>
    <p:sldId id="367" r:id="rId9"/>
    <p:sldId id="384" r:id="rId10"/>
    <p:sldId id="258" r:id="rId11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3399"/>
    <a:srgbClr val="8EB4E3"/>
    <a:srgbClr val="FFCC00"/>
    <a:srgbClr val="2B4C7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47" autoAdjust="0"/>
    <p:restoredTop sz="93993" autoAdjust="0"/>
  </p:normalViewPr>
  <p:slideViewPr>
    <p:cSldViewPr snapToGrid="0" snapToObjects="1">
      <p:cViewPr varScale="1">
        <p:scale>
          <a:sx n="114" d="100"/>
          <a:sy n="114" d="100"/>
        </p:scale>
        <p:origin x="2122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5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2C619D-49A1-43D3-A02C-742DF4F73657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C6C61D-21BD-45CA-B920-B80C9B6DF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310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C6C61D-21BD-45CA-B920-B80C9B6DF6D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143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931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0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3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45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27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509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8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61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jira.ecmwf.int/projects/RWC" TargetMode="External"/><Relationship Id="rId3" Type="http://schemas.openxmlformats.org/officeDocument/2006/relationships/image" Target="../media/image3.png"/><Relationship Id="rId7" Type="http://schemas.openxmlformats.org/officeDocument/2006/relationships/hyperlink" Target="https://wdqms.wmo.in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oscar.wmo.int/surface/" TargetMode="Externa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unity.wmo.int/activity-areas/community-platform" TargetMode="External"/><Relationship Id="rId2" Type="http://schemas.openxmlformats.org/officeDocument/2006/relationships/hyperlink" Target="https://contacts.wmo.in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ccounts.ecmwf.int/auth/realms/ecmwf/protocol/openid-connect/registrations?client_id=apps&amp;response_type=code&amp;scope=openid%20email&amp;redirect_uri=https://www.ecmwf.int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mo2016_powerpoint_standard_v2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000" y="0"/>
            <a:ext cx="9216000" cy="6912000"/>
          </a:xfrm>
          <a:prstGeom prst="rect">
            <a:avLst/>
          </a:prstGeom>
        </p:spPr>
      </p:pic>
      <p:sp>
        <p:nvSpPr>
          <p:cNvPr id="7" name="Shape 231"/>
          <p:cNvSpPr txBox="1">
            <a:spLocks/>
          </p:cNvSpPr>
          <p:nvPr/>
        </p:nvSpPr>
        <p:spPr>
          <a:xfrm>
            <a:off x="415868" y="1376266"/>
            <a:ext cx="8865446" cy="26865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sz="2400" b="0" dirty="0">
                <a:solidFill>
                  <a:srgbClr val="000090"/>
                </a:solidFill>
              </a:rPr>
              <a:t>Online Training on IMS for RWC RA IV</a:t>
            </a:r>
            <a:br>
              <a:rPr lang="en-US" sz="2400" b="0" dirty="0">
                <a:solidFill>
                  <a:srgbClr val="000090"/>
                </a:solidFill>
              </a:rPr>
            </a:br>
            <a:r>
              <a:rPr lang="en-US" sz="2400" b="0" dirty="0">
                <a:solidFill>
                  <a:srgbClr val="000090"/>
                </a:solidFill>
              </a:rPr>
              <a:t>18 September 2023</a:t>
            </a:r>
            <a:endParaRPr lang="en-US" sz="1600" b="1" dirty="0">
              <a:solidFill>
                <a:srgbClr val="000090"/>
              </a:solidFill>
            </a:endParaRPr>
          </a:p>
          <a:p>
            <a:pPr>
              <a:lnSpc>
                <a:spcPct val="120000"/>
              </a:lnSpc>
            </a:pPr>
            <a:endParaRPr lang="en-US" sz="1600" b="1" dirty="0">
              <a:solidFill>
                <a:srgbClr val="000090"/>
              </a:solidFill>
            </a:endParaRPr>
          </a:p>
          <a:p>
            <a:pPr>
              <a:lnSpc>
                <a:spcPct val="120000"/>
              </a:lnSpc>
            </a:pPr>
            <a:endParaRPr lang="en-US" sz="1600" b="1" dirty="0">
              <a:solidFill>
                <a:srgbClr val="000090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3200" b="1" dirty="0">
                <a:solidFill>
                  <a:srgbClr val="000090"/>
                </a:solidFill>
              </a:rPr>
              <a:t>Incident Management System </a:t>
            </a:r>
          </a:p>
          <a:p>
            <a:pPr>
              <a:lnSpc>
                <a:spcPct val="120000"/>
              </a:lnSpc>
            </a:pPr>
            <a:r>
              <a:rPr lang="en-US" sz="3200" b="1" dirty="0">
                <a:solidFill>
                  <a:srgbClr val="000090"/>
                </a:solidFill>
              </a:rPr>
              <a:t>for Regional WIGOS Centres</a:t>
            </a:r>
          </a:p>
          <a:p>
            <a:pPr>
              <a:lnSpc>
                <a:spcPct val="120000"/>
              </a:lnSpc>
            </a:pPr>
            <a:endParaRPr lang="en-US" sz="3200" b="1" dirty="0">
              <a:solidFill>
                <a:srgbClr val="000090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000090"/>
                </a:solidFill>
              </a:rPr>
              <a:t>zulkarnain@wmo.int</a:t>
            </a:r>
          </a:p>
        </p:txBody>
      </p:sp>
    </p:spTree>
    <p:extLst>
      <p:ext uri="{BB962C8B-B14F-4D97-AF65-F5344CB8AC3E}">
        <p14:creationId xmlns:p14="http://schemas.microsoft.com/office/powerpoint/2010/main" val="2389260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mo2016_powerpoint_standard_v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457200" y="2002370"/>
            <a:ext cx="8229600" cy="2098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400" dirty="0">
                <a:solidFill>
                  <a:srgbClr val="000090"/>
                </a:solidFill>
              </a:rPr>
              <a:t>Thank you</a:t>
            </a:r>
          </a:p>
          <a:p>
            <a:endParaRPr lang="en-US" sz="6400" dirty="0">
              <a:solidFill>
                <a:srgbClr val="000090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208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AB6841-6A07-46AD-BFF0-DA8FEB286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9259AF2F-52C6-9B46-B8B2-0579234AE62E}" type="slidenum">
              <a:rPr lang="en-US" smtClean="0"/>
              <a:t>2</a:t>
            </a:fld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831F288-D28F-F5D4-CC26-F13617D0826D}"/>
              </a:ext>
            </a:extLst>
          </p:cNvPr>
          <p:cNvGrpSpPr/>
          <p:nvPr/>
        </p:nvGrpSpPr>
        <p:grpSpPr>
          <a:xfrm>
            <a:off x="492014" y="1314867"/>
            <a:ext cx="8146856" cy="3172169"/>
            <a:chOff x="476657" y="1878079"/>
            <a:chExt cx="8146856" cy="3172169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5BC36D7A-5F0B-4395-BAD7-4CAF5E83CD57}"/>
                </a:ext>
              </a:extLst>
            </p:cNvPr>
            <p:cNvGrpSpPr/>
            <p:nvPr/>
          </p:nvGrpSpPr>
          <p:grpSpPr>
            <a:xfrm>
              <a:off x="476657" y="1878079"/>
              <a:ext cx="2272112" cy="3172169"/>
              <a:chOff x="2233421" y="2485266"/>
              <a:chExt cx="1770373" cy="2813539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5CF3A078-74B6-41EC-921A-E0F54B74B4DC}"/>
                  </a:ext>
                </a:extLst>
              </p:cNvPr>
              <p:cNvGrpSpPr/>
              <p:nvPr/>
            </p:nvGrpSpPr>
            <p:grpSpPr>
              <a:xfrm>
                <a:off x="2233421" y="2485266"/>
                <a:ext cx="1770373" cy="2813539"/>
                <a:chOff x="794084" y="907365"/>
                <a:chExt cx="3423337" cy="2022911"/>
              </a:xfrm>
            </p:grpSpPr>
            <p:sp>
              <p:nvSpPr>
                <p:cNvPr id="12" name="Flowchart: Process 11">
                  <a:extLst>
                    <a:ext uri="{FF2B5EF4-FFF2-40B4-BE49-F238E27FC236}">
                      <a16:creationId xmlns:a16="http://schemas.microsoft.com/office/drawing/2014/main" id="{FC2366C0-3519-4E0B-B908-1486F461C4C3}"/>
                    </a:ext>
                  </a:extLst>
                </p:cNvPr>
                <p:cNvSpPr/>
                <p:nvPr/>
              </p:nvSpPr>
              <p:spPr>
                <a:xfrm>
                  <a:off x="794084" y="907365"/>
                  <a:ext cx="3423337" cy="2022911"/>
                </a:xfrm>
                <a:prstGeom prst="flowChartProcess">
                  <a:avLst/>
                </a:prstGeom>
                <a:noFill/>
                <a:ln w="15875">
                  <a:solidFill>
                    <a:srgbClr val="000099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H" dirty="0"/>
                </a:p>
              </p:txBody>
            </p:sp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0F3012CB-47FE-4EFB-BD33-4036926A9008}"/>
                    </a:ext>
                  </a:extLst>
                </p:cNvPr>
                <p:cNvSpPr/>
                <p:nvPr/>
              </p:nvSpPr>
              <p:spPr>
                <a:xfrm>
                  <a:off x="1010532" y="935942"/>
                  <a:ext cx="1913327" cy="294407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sz="2400" b="0" cap="none" spc="0" dirty="0">
                      <a:ln w="0"/>
                      <a:solidFill>
                        <a:srgbClr val="000099"/>
                      </a:solidFill>
                      <a:effectLst>
                        <a:outerShdw blurRad="38100" dist="25400" dir="5400000" algn="ctr" rotWithShape="0">
                          <a:srgbClr val="6E747A">
                            <a:alpha val="43000"/>
                          </a:srgbClr>
                        </a:outerShdw>
                      </a:effectLst>
                    </a:rPr>
                    <a:t>Member</a:t>
                  </a:r>
                </a:p>
              </p:txBody>
            </p:sp>
          </p:grpSp>
          <p:sp>
            <p:nvSpPr>
              <p:cNvPr id="10" name="Rectangle: Rounded Corners 9">
                <a:extLst>
                  <a:ext uri="{FF2B5EF4-FFF2-40B4-BE49-F238E27FC236}">
                    <a16:creationId xmlns:a16="http://schemas.microsoft.com/office/drawing/2014/main" id="{5CB734D3-855B-448E-82AA-C44683F9B91B}"/>
                  </a:ext>
                </a:extLst>
              </p:cNvPr>
              <p:cNvSpPr/>
              <p:nvPr/>
            </p:nvSpPr>
            <p:spPr>
              <a:xfrm>
                <a:off x="2352783" y="3244978"/>
                <a:ext cx="1487698" cy="520450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rgbClr val="000099"/>
                    </a:solidFill>
                  </a:rPr>
                  <a:t>WIGOS NFP</a:t>
                </a:r>
                <a:endParaRPr lang="en-CH" sz="2400" dirty="0">
                  <a:solidFill>
                    <a:srgbClr val="000099"/>
                  </a:solidFill>
                </a:endParaRPr>
              </a:p>
            </p:txBody>
          </p:sp>
          <p:sp>
            <p:nvSpPr>
              <p:cNvPr id="14" name="Rectangle: Rounded Corners 13">
                <a:extLst>
                  <a:ext uri="{FF2B5EF4-FFF2-40B4-BE49-F238E27FC236}">
                    <a16:creationId xmlns:a16="http://schemas.microsoft.com/office/drawing/2014/main" id="{316817AB-6B26-4F9A-B436-A4D8EF1D4040}"/>
                  </a:ext>
                </a:extLst>
              </p:cNvPr>
              <p:cNvSpPr/>
              <p:nvPr/>
            </p:nvSpPr>
            <p:spPr>
              <a:xfrm>
                <a:off x="2352782" y="4638539"/>
                <a:ext cx="1487699" cy="520450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rgbClr val="000099"/>
                    </a:solidFill>
                  </a:rPr>
                  <a:t>WDQMS NFP</a:t>
                </a:r>
                <a:endParaRPr lang="en-CH" sz="2000" dirty="0">
                  <a:solidFill>
                    <a:srgbClr val="000099"/>
                  </a:solidFill>
                </a:endParaRPr>
              </a:p>
            </p:txBody>
          </p:sp>
          <p:sp>
            <p:nvSpPr>
              <p:cNvPr id="15" name="Rectangle: Rounded Corners 14">
                <a:extLst>
                  <a:ext uri="{FF2B5EF4-FFF2-40B4-BE49-F238E27FC236}">
                    <a16:creationId xmlns:a16="http://schemas.microsoft.com/office/drawing/2014/main" id="{B6D4A663-882E-4C74-8FBF-F82557390521}"/>
                  </a:ext>
                </a:extLst>
              </p:cNvPr>
              <p:cNvSpPr/>
              <p:nvPr/>
            </p:nvSpPr>
            <p:spPr>
              <a:xfrm>
                <a:off x="2361511" y="3929753"/>
                <a:ext cx="1487699" cy="520450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rgbClr val="000099"/>
                    </a:solidFill>
                  </a:rPr>
                  <a:t>OSCAR/Surface NFP</a:t>
                </a:r>
                <a:endParaRPr lang="en-CH" dirty="0">
                  <a:solidFill>
                    <a:srgbClr val="000099"/>
                  </a:solidFill>
                </a:endParaRPr>
              </a:p>
            </p:txBody>
          </p:sp>
        </p:grp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77114CE1-6472-4255-B7AA-054563A72013}"/>
                </a:ext>
              </a:extLst>
            </p:cNvPr>
            <p:cNvSpPr/>
            <p:nvPr/>
          </p:nvSpPr>
          <p:spPr>
            <a:xfrm>
              <a:off x="7121259" y="2825546"/>
              <a:ext cx="1487698" cy="52045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000099"/>
                  </a:solidFill>
                </a:rPr>
                <a:t>RWC</a:t>
              </a:r>
              <a:endParaRPr lang="en-CH" sz="2800" dirty="0">
                <a:solidFill>
                  <a:srgbClr val="000099"/>
                </a:solidFill>
              </a:endParaRP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67C6372E-4F58-467E-90CB-EF7177B362D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15605" y="2361115"/>
              <a:ext cx="1949837" cy="1397304"/>
            </a:xfrm>
            <a:prstGeom prst="straightConnector1">
              <a:avLst/>
            </a:prstGeom>
            <a:ln>
              <a:prstDash val="solid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9C85B66A-7CA2-4523-91CD-1AEC9E15A2C1}"/>
                </a:ext>
              </a:extLst>
            </p:cNvPr>
            <p:cNvGrpSpPr/>
            <p:nvPr/>
          </p:nvGrpSpPr>
          <p:grpSpPr>
            <a:xfrm>
              <a:off x="4201520" y="1945580"/>
              <a:ext cx="1487698" cy="2978760"/>
              <a:chOff x="7182639" y="2634291"/>
              <a:chExt cx="1487698" cy="2978760"/>
            </a:xfrm>
          </p:grpSpPr>
          <p:grpSp>
            <p:nvGrpSpPr>
              <p:cNvPr id="50" name="Group 49">
                <a:extLst>
                  <a:ext uri="{FF2B5EF4-FFF2-40B4-BE49-F238E27FC236}">
                    <a16:creationId xmlns:a16="http://schemas.microsoft.com/office/drawing/2014/main" id="{DA0B6BB7-733B-49E9-A90F-79308288112A}"/>
                  </a:ext>
                </a:extLst>
              </p:cNvPr>
              <p:cNvGrpSpPr/>
              <p:nvPr/>
            </p:nvGrpSpPr>
            <p:grpSpPr>
              <a:xfrm>
                <a:off x="7250060" y="4424906"/>
                <a:ext cx="1406414" cy="1188145"/>
                <a:chOff x="237554" y="4538853"/>
                <a:chExt cx="1406414" cy="1188145"/>
              </a:xfrm>
            </p:grpSpPr>
            <p:pic>
              <p:nvPicPr>
                <p:cNvPr id="51" name="Picture 50">
                  <a:extLst>
                    <a:ext uri="{FF2B5EF4-FFF2-40B4-BE49-F238E27FC236}">
                      <a16:creationId xmlns:a16="http://schemas.microsoft.com/office/drawing/2014/main" id="{27880067-823D-41D5-A7EE-FEBDD579183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499970" y="4538853"/>
                  <a:ext cx="914479" cy="914479"/>
                </a:xfrm>
                <a:prstGeom prst="rect">
                  <a:avLst/>
                </a:prstGeom>
              </p:spPr>
            </p:pic>
            <p:sp>
              <p:nvSpPr>
                <p:cNvPr id="52" name="Title 1">
                  <a:extLst>
                    <a:ext uri="{FF2B5EF4-FFF2-40B4-BE49-F238E27FC236}">
                      <a16:creationId xmlns:a16="http://schemas.microsoft.com/office/drawing/2014/main" id="{6710F0CA-9F74-4CAE-A1DA-5C14D54F894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237554" y="5185738"/>
                  <a:ext cx="1406414" cy="541260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 fontScale="97500"/>
                </a:bodyPr>
                <a:lstStyle>
                  <a:lvl1pPr algn="ctr" defTabSz="457200" rtl="0" eaLnBrk="1" latinLnBrk="0" hangingPunct="1">
                    <a:spcBef>
                      <a:spcPct val="0"/>
                    </a:spcBef>
                    <a:buNone/>
                    <a:defRPr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sz="1800" dirty="0">
                      <a:latin typeface="+mn-lt"/>
                    </a:rPr>
                    <a:t>IMS</a:t>
                  </a:r>
                  <a:endParaRPr lang="en-CH" sz="1800" dirty="0">
                    <a:latin typeface="+mn-lt"/>
                  </a:endParaRPr>
                </a:p>
              </p:txBody>
            </p:sp>
          </p:grp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80E77D48-37D2-4E2D-91E4-B73C33D67857}"/>
                  </a:ext>
                </a:extLst>
              </p:cNvPr>
              <p:cNvGrpSpPr/>
              <p:nvPr/>
            </p:nvGrpSpPr>
            <p:grpSpPr>
              <a:xfrm>
                <a:off x="7182639" y="2634291"/>
                <a:ext cx="1487698" cy="1090986"/>
                <a:chOff x="228722" y="2815974"/>
                <a:chExt cx="1487698" cy="1090986"/>
              </a:xfrm>
            </p:grpSpPr>
            <p:pic>
              <p:nvPicPr>
                <p:cNvPr id="54" name="Graphic 53" descr="Laptop">
                  <a:extLst>
                    <a:ext uri="{FF2B5EF4-FFF2-40B4-BE49-F238E27FC236}">
                      <a16:creationId xmlns:a16="http://schemas.microsoft.com/office/drawing/2014/main" id="{A7C4BF57-C440-4BEE-A034-03690092556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27414" y="2815974"/>
                  <a:ext cx="914400" cy="914400"/>
                </a:xfrm>
                <a:prstGeom prst="rect">
                  <a:avLst/>
                </a:prstGeom>
              </p:spPr>
            </p:pic>
            <p:sp>
              <p:nvSpPr>
                <p:cNvPr id="55" name="Title 1">
                  <a:extLst>
                    <a:ext uri="{FF2B5EF4-FFF2-40B4-BE49-F238E27FC236}">
                      <a16:creationId xmlns:a16="http://schemas.microsoft.com/office/drawing/2014/main" id="{A41F5FFC-08BD-4FF4-9BC4-D4767217C7DF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228722" y="3365700"/>
                  <a:ext cx="1487698" cy="541260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>
                  <a:lvl1pPr algn="ctr" defTabSz="457200" rtl="0" eaLnBrk="1" latinLnBrk="0" hangingPunct="1">
                    <a:spcBef>
                      <a:spcPct val="0"/>
                    </a:spcBef>
                    <a:buNone/>
                    <a:defRPr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sz="1600" dirty="0"/>
                    <a:t>OSCAR/Surface</a:t>
                  </a:r>
                  <a:endParaRPr lang="en-CH" sz="1600" dirty="0"/>
                </a:p>
              </p:txBody>
            </p:sp>
          </p:grpSp>
        </p:grp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9BE0A5A7-1256-4FBA-AEF4-147518903EF3}"/>
                </a:ext>
              </a:extLst>
            </p:cNvPr>
            <p:cNvGrpSpPr/>
            <p:nvPr/>
          </p:nvGrpSpPr>
          <p:grpSpPr>
            <a:xfrm>
              <a:off x="4034398" y="2825546"/>
              <a:ext cx="1873558" cy="1027909"/>
              <a:chOff x="34113" y="3677453"/>
              <a:chExt cx="1873558" cy="1027909"/>
            </a:xfrm>
          </p:grpSpPr>
          <p:pic>
            <p:nvPicPr>
              <p:cNvPr id="57" name="Graphic 56" descr="Laptop">
                <a:extLst>
                  <a:ext uri="{FF2B5EF4-FFF2-40B4-BE49-F238E27FC236}">
                    <a16:creationId xmlns:a16="http://schemas.microsoft.com/office/drawing/2014/main" id="{52AB3810-89F8-4811-8083-3D217E7CF07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13692" y="3677453"/>
                <a:ext cx="914400" cy="914400"/>
              </a:xfrm>
              <a:prstGeom prst="rect">
                <a:avLst/>
              </a:prstGeom>
            </p:spPr>
          </p:pic>
          <p:sp>
            <p:nvSpPr>
              <p:cNvPr id="58" name="Title 1">
                <a:extLst>
                  <a:ext uri="{FF2B5EF4-FFF2-40B4-BE49-F238E27FC236}">
                    <a16:creationId xmlns:a16="http://schemas.microsoft.com/office/drawing/2014/main" id="{DB0C76B4-27AF-4B07-BF24-53341026635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4113" y="4316071"/>
                <a:ext cx="1873558" cy="389291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4572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sz="1800" dirty="0"/>
                  <a:t>WDQMS Webtool</a:t>
                </a:r>
                <a:endParaRPr lang="en-CH" sz="1800" dirty="0"/>
              </a:p>
            </p:txBody>
          </p:sp>
        </p:grp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id="{27C8F1AF-86B1-4F1E-AED6-4FF2AA8AA87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40857" y="3062287"/>
              <a:ext cx="1697371" cy="87089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23DFDFE0-D463-4500-B482-4E9C6AE38F9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355908" y="3246018"/>
              <a:ext cx="1682320" cy="841035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63135FF0-BEAD-4E1A-BF2E-DF0CA2BAA15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369501" y="3345996"/>
              <a:ext cx="1668727" cy="70816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C8852636-F074-43C8-B634-3C65B0CB7F8B}"/>
                </a:ext>
              </a:extLst>
            </p:cNvPr>
            <p:cNvCxnSpPr>
              <a:cxnSpLocks/>
              <a:stCxn id="57" idx="1"/>
            </p:cNvCxnSpPr>
            <p:nvPr/>
          </p:nvCxnSpPr>
          <p:spPr>
            <a:xfrm flipH="1">
              <a:off x="2672537" y="3282746"/>
              <a:ext cx="1841440" cy="121246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id="{D7088110-77D9-4C4C-958F-3763D874ACEF}"/>
                </a:ext>
              </a:extLst>
            </p:cNvPr>
            <p:cNvSpPr/>
            <p:nvPr/>
          </p:nvSpPr>
          <p:spPr>
            <a:xfrm>
              <a:off x="7135815" y="3855370"/>
              <a:ext cx="1487698" cy="70816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000099"/>
                  </a:solidFill>
                </a:rPr>
                <a:t>WIGOS Monitoring </a:t>
              </a:r>
              <a:r>
                <a:rPr lang="en-US" sz="1600" dirty="0" err="1">
                  <a:solidFill>
                    <a:srgbClr val="000099"/>
                  </a:solidFill>
                </a:rPr>
                <a:t>Centres</a:t>
              </a:r>
              <a:endParaRPr lang="en-CH" sz="1600" dirty="0">
                <a:solidFill>
                  <a:srgbClr val="000099"/>
                </a:solidFill>
              </a:endParaRPr>
            </a:p>
          </p:txBody>
        </p: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9EC2283B-25B6-4D30-BC17-E6D3E76B317D}"/>
                </a:ext>
              </a:extLst>
            </p:cNvPr>
            <p:cNvCxnSpPr>
              <a:cxnSpLocks/>
              <a:stCxn id="51" idx="1"/>
            </p:cNvCxnSpPr>
            <p:nvPr/>
          </p:nvCxnSpPr>
          <p:spPr>
            <a:xfrm flipH="1">
              <a:off x="2659883" y="4193435"/>
              <a:ext cx="1871474" cy="45723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25547D23-90A5-4FC1-92D9-92724C1399DA}"/>
                </a:ext>
              </a:extLst>
            </p:cNvPr>
            <p:cNvCxnSpPr>
              <a:cxnSpLocks/>
            </p:cNvCxnSpPr>
            <p:nvPr/>
          </p:nvCxnSpPr>
          <p:spPr>
            <a:xfrm>
              <a:off x="5355908" y="2377410"/>
              <a:ext cx="1682320" cy="53836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C3777AC2-34C7-4B8F-8C23-C00397BBC7B5}"/>
                </a:ext>
              </a:extLst>
            </p:cNvPr>
            <p:cNvCxnSpPr>
              <a:cxnSpLocks/>
              <a:endCxn id="51" idx="3"/>
            </p:cNvCxnSpPr>
            <p:nvPr/>
          </p:nvCxnSpPr>
          <p:spPr>
            <a:xfrm flipH="1">
              <a:off x="5445836" y="4166754"/>
              <a:ext cx="1592392" cy="26681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itle 1">
            <a:extLst>
              <a:ext uri="{FF2B5EF4-FFF2-40B4-BE49-F238E27FC236}">
                <a16:creationId xmlns:a16="http://schemas.microsoft.com/office/drawing/2014/main" id="{9849D653-DA43-5CBF-50AC-6C0B406A8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282575"/>
            <a:ext cx="8229600" cy="752475"/>
          </a:xfrm>
        </p:spPr>
        <p:txBody>
          <a:bodyPr>
            <a:normAutofit/>
          </a:bodyPr>
          <a:lstStyle/>
          <a:p>
            <a:r>
              <a:rPr lang="fr-CH" sz="3600" b="1" dirty="0">
                <a:solidFill>
                  <a:srgbClr val="000099"/>
                </a:solidFill>
              </a:rPr>
              <a:t>WIGOS Tools and </a:t>
            </a:r>
            <a:r>
              <a:rPr lang="fr-CH" sz="3600" b="1" dirty="0" err="1">
                <a:solidFill>
                  <a:srgbClr val="000099"/>
                </a:solidFill>
              </a:rPr>
              <a:t>NFPs</a:t>
            </a:r>
            <a:endParaRPr lang="fr-CH" sz="3600" b="1" dirty="0">
              <a:solidFill>
                <a:srgbClr val="000099"/>
              </a:solidFill>
            </a:endParaRPr>
          </a:p>
        </p:txBody>
      </p:sp>
      <p:sp>
        <p:nvSpPr>
          <p:cNvPr id="39" name="Title 1">
            <a:extLst>
              <a:ext uri="{FF2B5EF4-FFF2-40B4-BE49-F238E27FC236}">
                <a16:creationId xmlns:a16="http://schemas.microsoft.com/office/drawing/2014/main" id="{C172D234-5B7C-C4BC-63E5-CE0AD8666024}"/>
              </a:ext>
            </a:extLst>
          </p:cNvPr>
          <p:cNvSpPr txBox="1">
            <a:spLocks/>
          </p:cNvSpPr>
          <p:nvPr/>
        </p:nvSpPr>
        <p:spPr>
          <a:xfrm>
            <a:off x="476657" y="4922705"/>
            <a:ext cx="8229600" cy="11538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5425" indent="-225425" algn="l">
              <a:buFont typeface="Arial" panose="020B0604020202020204" pitchFamily="34" charset="0"/>
              <a:buChar char="•"/>
            </a:pPr>
            <a:r>
              <a:rPr lang="fr-CH" sz="1600" dirty="0">
                <a:latin typeface="+mn-lt"/>
              </a:rPr>
              <a:t>OSCAR/Surface, an </a:t>
            </a:r>
            <a:r>
              <a:rPr lang="en-US" sz="1600" b="0" i="0" dirty="0">
                <a:effectLst/>
                <a:latin typeface="+mn-lt"/>
              </a:rPr>
              <a:t>official repository of WIGOS metadata for all surface-based observing stations and platforms, </a:t>
            </a:r>
            <a:r>
              <a:rPr lang="en-US" sz="1600" b="0" i="0" dirty="0">
                <a:effectLst/>
                <a:latin typeface="+mn-lt"/>
                <a:hlinkClick r:id="rId6"/>
              </a:rPr>
              <a:t>https://oscar.wmo.int/surface</a:t>
            </a:r>
            <a:r>
              <a:rPr lang="en-US" sz="1600" dirty="0">
                <a:latin typeface="+mn-lt"/>
                <a:hlinkClick r:id="rId6"/>
              </a:rPr>
              <a:t>/</a:t>
            </a:r>
            <a:endParaRPr lang="en-US" sz="1600" b="0" i="0" dirty="0">
              <a:effectLst/>
              <a:latin typeface="+mn-lt"/>
            </a:endParaRPr>
          </a:p>
          <a:p>
            <a:pPr marL="225425" indent="-225425" algn="l">
              <a:buFont typeface="Arial" panose="020B0604020202020204" pitchFamily="34" charset="0"/>
              <a:buChar char="•"/>
            </a:pPr>
            <a:r>
              <a:rPr lang="fr-CH" sz="1600" dirty="0">
                <a:latin typeface="+mn-lt"/>
              </a:rPr>
              <a:t>WDQMS </a:t>
            </a:r>
            <a:r>
              <a:rPr lang="fr-CH" sz="1600" dirty="0" err="1">
                <a:latin typeface="+mn-lt"/>
              </a:rPr>
              <a:t>webtool</a:t>
            </a:r>
            <a:r>
              <a:rPr lang="fr-CH" sz="1600" dirty="0">
                <a:latin typeface="+mn-lt"/>
              </a:rPr>
              <a:t>, a </a:t>
            </a:r>
            <a:r>
              <a:rPr lang="fr-CH" sz="1600" dirty="0" err="1">
                <a:latin typeface="+mn-lt"/>
              </a:rPr>
              <a:t>webtool</a:t>
            </a:r>
            <a:r>
              <a:rPr lang="fr-CH" sz="1600" dirty="0">
                <a:latin typeface="+mn-lt"/>
              </a:rPr>
              <a:t> </a:t>
            </a:r>
            <a:r>
              <a:rPr lang="en-US" sz="1600" b="0" i="0" dirty="0">
                <a:effectLst/>
                <a:latin typeface="+mn-lt"/>
              </a:rPr>
              <a:t>to monitor the performance of all WIGOS observing components, </a:t>
            </a:r>
            <a:r>
              <a:rPr lang="en-US" sz="1600" b="0" i="0" dirty="0">
                <a:effectLst/>
                <a:latin typeface="+mn-lt"/>
                <a:hlinkClick r:id="rId7"/>
              </a:rPr>
              <a:t>https://wdqms.wmo.int/</a:t>
            </a:r>
            <a:r>
              <a:rPr lang="en-US" sz="1600" b="0" i="0" dirty="0">
                <a:effectLst/>
                <a:latin typeface="+mn-lt"/>
              </a:rPr>
              <a:t> </a:t>
            </a:r>
          </a:p>
          <a:p>
            <a:pPr marL="225425" indent="-225425" algn="l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Incident Management System (IMS),</a:t>
            </a:r>
            <a:r>
              <a:rPr lang="en-US" sz="1600" b="0" i="0" dirty="0">
                <a:effectLst/>
                <a:latin typeface="+mn-lt"/>
              </a:rPr>
              <a:t> for the registration and follow-up of WDQMS (WIGOS data quality monitoring system) issues identified in the quality evaluation process, </a:t>
            </a:r>
            <a:r>
              <a:rPr lang="en-US" sz="1600" b="0" i="0" dirty="0">
                <a:effectLst/>
                <a:latin typeface="+mn-lt"/>
                <a:hlinkClick r:id="rId8"/>
              </a:rPr>
              <a:t>https://jira.ecmwf.int/projects/RWC</a:t>
            </a:r>
            <a:r>
              <a:rPr lang="en-US" sz="1600" b="0" i="0" dirty="0">
                <a:effectLst/>
                <a:latin typeface="+mn-lt"/>
              </a:rPr>
              <a:t> (can be accessed by registered users only)</a:t>
            </a:r>
            <a:endParaRPr lang="fr-CH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10015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BD91C-024B-462E-9D76-0A9A06477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57198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0099"/>
                </a:solidFill>
              </a:rPr>
              <a:t>What is IMS for RWC?</a:t>
            </a:r>
            <a:endParaRPr lang="en-CH" dirty="0">
              <a:solidFill>
                <a:srgbClr val="000099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36C25-01DF-45FF-BDF2-D57BD2263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914" y="1105126"/>
            <a:ext cx="8556171" cy="487793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Incident Management is one of the functions of RWC to resolve issues, a part of the WDQMS process </a:t>
            </a:r>
          </a:p>
          <a:p>
            <a:pPr algn="just"/>
            <a:r>
              <a:rPr lang="en-US" dirty="0"/>
              <a:t>IMS for RWC is one of the main operational tools used by RWCs, in addition to OSCAR/Surface and WDQMS Webtool</a:t>
            </a:r>
          </a:p>
          <a:p>
            <a:pPr algn="just"/>
            <a:r>
              <a:rPr lang="en-US" dirty="0"/>
              <a:t>IMS for RWC is configured according to the Incident Management Process – WMO-No.1224, Technical Guidelines for RWC on WDQMS</a:t>
            </a:r>
          </a:p>
          <a:p>
            <a:pPr algn="just"/>
            <a:r>
              <a:rPr lang="en-US" dirty="0"/>
              <a:t>IMS for RWC is hosted by the European Centre for Medium-Range Weather Forecasts (ECMWF) in JIRA Software, a work management tool for all kinds of uses cases</a:t>
            </a:r>
          </a:p>
          <a:p>
            <a:pPr algn="just"/>
            <a:r>
              <a:rPr lang="en-US" dirty="0"/>
              <a:t>It has been operating in pilot mode since July 2020: RWC EAC, RWC Morocco, RWC Southern Africa, RWC Beijing, RWC Tokyo, RWC Argentina, RWC Brazil, RWC Indonesia and RWC Singapore</a:t>
            </a:r>
            <a:endParaRPr lang="en-C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6AEE59-D3E2-4289-B24E-39BBA568A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47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534" y="274638"/>
            <a:ext cx="8466667" cy="781078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000090"/>
                </a:solidFill>
              </a:rPr>
              <a:t>WIGOS IMP – </a:t>
            </a:r>
            <a:r>
              <a:rPr lang="en-US" sz="3600" b="1">
                <a:solidFill>
                  <a:srgbClr val="000090"/>
                </a:solidFill>
              </a:rPr>
              <a:t>interaction </a:t>
            </a:r>
            <a:br>
              <a:rPr lang="en-US" sz="3600" b="1">
                <a:solidFill>
                  <a:srgbClr val="000090"/>
                </a:solidFill>
              </a:rPr>
            </a:br>
            <a:r>
              <a:rPr lang="en-US" sz="3600" b="1">
                <a:solidFill>
                  <a:srgbClr val="000090"/>
                </a:solidFill>
              </a:rPr>
              <a:t>with </a:t>
            </a:r>
            <a:r>
              <a:rPr lang="en-US" sz="3600" b="1" dirty="0">
                <a:solidFill>
                  <a:srgbClr val="000090"/>
                </a:solidFill>
              </a:rPr>
              <a:t>countries</a:t>
            </a:r>
            <a:endParaRPr lang="en-US" sz="3600" dirty="0"/>
          </a:p>
        </p:txBody>
      </p:sp>
      <p:pic>
        <p:nvPicPr>
          <p:cNvPr id="12" name="Picture 2" descr="H:\Meetings Others\WMO\CBS\WIGOS_WDQMS\TT-WDQMS\WDQMS Training material\Collection of training material\images\IM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4763" y="1324489"/>
            <a:ext cx="6386625" cy="4863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hteck 13"/>
          <p:cNvSpPr/>
          <p:nvPr/>
        </p:nvSpPr>
        <p:spPr>
          <a:xfrm>
            <a:off x="7697972" y="4104166"/>
            <a:ext cx="1286540" cy="85060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err="1">
                <a:solidFill>
                  <a:sysClr val="windowText" lastClr="000000"/>
                </a:solidFill>
              </a:rPr>
              <a:t>Responsbility</a:t>
            </a:r>
            <a:endParaRPr lang="de-DE" sz="1400" dirty="0">
              <a:solidFill>
                <a:sysClr val="windowText" lastClr="000000"/>
              </a:solidFill>
            </a:endParaRPr>
          </a:p>
          <a:p>
            <a:pPr algn="ctr"/>
            <a:r>
              <a:rPr lang="de-DE" sz="1400" dirty="0" err="1">
                <a:solidFill>
                  <a:sysClr val="windowText" lastClr="000000"/>
                </a:solidFill>
              </a:rPr>
              <a:t>country</a:t>
            </a:r>
            <a:endParaRPr lang="de-DE" sz="1400" dirty="0">
              <a:solidFill>
                <a:sysClr val="windowText" lastClr="000000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5830186" y="5110714"/>
            <a:ext cx="1293628" cy="85060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err="1">
                <a:solidFill>
                  <a:sysClr val="windowText" lastClr="000000"/>
                </a:solidFill>
              </a:rPr>
              <a:t>Responsbility</a:t>
            </a:r>
            <a:r>
              <a:rPr lang="de-DE" sz="1400" dirty="0">
                <a:solidFill>
                  <a:sysClr val="windowText" lastClr="000000"/>
                </a:solidFill>
              </a:rPr>
              <a:t> </a:t>
            </a:r>
            <a:r>
              <a:rPr lang="de-DE" sz="1400" dirty="0" err="1">
                <a:solidFill>
                  <a:sysClr val="windowText" lastClr="000000"/>
                </a:solidFill>
              </a:rPr>
              <a:t>country</a:t>
            </a:r>
            <a:endParaRPr lang="de-DE" sz="1400" dirty="0">
              <a:solidFill>
                <a:sysClr val="windowText" lastClr="000000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372534" y="2682944"/>
            <a:ext cx="1279055" cy="98528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err="1">
                <a:solidFill>
                  <a:sysClr val="windowText" lastClr="000000"/>
                </a:solidFill>
              </a:rPr>
              <a:t>Responsbility</a:t>
            </a:r>
            <a:r>
              <a:rPr lang="de-DE" sz="1400" dirty="0">
                <a:solidFill>
                  <a:sysClr val="windowText" lastClr="000000"/>
                </a:solidFill>
              </a:rPr>
              <a:t> </a:t>
            </a:r>
            <a:r>
              <a:rPr lang="de-DE" sz="1400" dirty="0">
                <a:solidFill>
                  <a:sysClr val="windowText" lastClr="000000"/>
                </a:solidFill>
                <a:sym typeface="Symbol"/>
              </a:rPr>
              <a:t>RWC</a:t>
            </a:r>
            <a:endParaRPr lang="de-DE" sz="1400" dirty="0">
              <a:solidFill>
                <a:sysClr val="windowText" lastClr="000000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5904614" y="1470836"/>
            <a:ext cx="1719369" cy="85060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err="1">
                <a:solidFill>
                  <a:sysClr val="windowText" lastClr="000000"/>
                </a:solidFill>
              </a:rPr>
              <a:t>Responsbility</a:t>
            </a:r>
            <a:endParaRPr lang="de-DE" sz="1400" dirty="0">
              <a:solidFill>
                <a:sysClr val="windowText" lastClr="000000"/>
              </a:solidFill>
            </a:endParaRPr>
          </a:p>
          <a:p>
            <a:pPr algn="ctr"/>
            <a:r>
              <a:rPr lang="de-DE" sz="1400" dirty="0">
                <a:solidFill>
                  <a:sysClr val="windowText" lastClr="000000"/>
                </a:solidFill>
              </a:rPr>
              <a:t>RWC </a:t>
            </a:r>
            <a:r>
              <a:rPr lang="de-DE" sz="1400" dirty="0" err="1">
                <a:solidFill>
                  <a:sysClr val="windowText" lastClr="000000"/>
                </a:solidFill>
              </a:rPr>
              <a:t>or</a:t>
            </a:r>
            <a:r>
              <a:rPr lang="de-DE" sz="1400" dirty="0">
                <a:solidFill>
                  <a:sysClr val="windowText" lastClr="000000"/>
                </a:solidFill>
              </a:rPr>
              <a:t> </a:t>
            </a:r>
            <a:r>
              <a:rPr lang="de-DE" sz="1400" dirty="0" err="1">
                <a:solidFill>
                  <a:sysClr val="windowText" lastClr="000000"/>
                </a:solidFill>
              </a:rPr>
              <a:t>data</a:t>
            </a:r>
            <a:r>
              <a:rPr lang="de-DE" sz="1400" dirty="0">
                <a:solidFill>
                  <a:sysClr val="windowText" lastClr="000000"/>
                </a:solidFill>
              </a:rPr>
              <a:t> </a:t>
            </a:r>
            <a:r>
              <a:rPr lang="de-DE" sz="1400" dirty="0" err="1">
                <a:solidFill>
                  <a:sysClr val="windowText" lastClr="000000"/>
                </a:solidFill>
              </a:rPr>
              <a:t>user</a:t>
            </a:r>
            <a:endParaRPr lang="de-DE" sz="1400" dirty="0">
              <a:solidFill>
                <a:sysClr val="windowText" lastClr="000000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7623983" y="2562482"/>
            <a:ext cx="1360529" cy="85060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err="1">
                <a:solidFill>
                  <a:sysClr val="windowText" lastClr="000000"/>
                </a:solidFill>
              </a:rPr>
              <a:t>Responsbility</a:t>
            </a:r>
            <a:r>
              <a:rPr lang="de-DE" sz="1400" dirty="0">
                <a:solidFill>
                  <a:sysClr val="windowText" lastClr="000000"/>
                </a:solidFill>
              </a:rPr>
              <a:t> RWC</a:t>
            </a:r>
          </a:p>
        </p:txBody>
      </p:sp>
      <p:sp>
        <p:nvSpPr>
          <p:cNvPr id="23" name="Rechteck 22"/>
          <p:cNvSpPr/>
          <p:nvPr/>
        </p:nvSpPr>
        <p:spPr>
          <a:xfrm>
            <a:off x="372534" y="4249475"/>
            <a:ext cx="1279055" cy="98528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err="1">
                <a:solidFill>
                  <a:sysClr val="windowText" lastClr="000000"/>
                </a:solidFill>
              </a:rPr>
              <a:t>Responsbility</a:t>
            </a:r>
            <a:r>
              <a:rPr lang="de-DE" sz="1400" dirty="0">
                <a:solidFill>
                  <a:sysClr val="windowText" lastClr="000000"/>
                </a:solidFill>
              </a:rPr>
              <a:t> </a:t>
            </a:r>
            <a:r>
              <a:rPr lang="de-DE" sz="1400" dirty="0" err="1">
                <a:solidFill>
                  <a:sysClr val="windowText" lastClr="000000"/>
                </a:solidFill>
              </a:rPr>
              <a:t>Contact</a:t>
            </a:r>
            <a:r>
              <a:rPr lang="de-DE" sz="1400" dirty="0">
                <a:solidFill>
                  <a:sysClr val="windowText" lastClr="000000"/>
                </a:solidFill>
              </a:rPr>
              <a:t> </a:t>
            </a:r>
            <a:r>
              <a:rPr lang="de-DE" sz="1400" dirty="0" err="1">
                <a:solidFill>
                  <a:sysClr val="windowText" lastClr="000000"/>
                </a:solidFill>
              </a:rPr>
              <a:t>country</a:t>
            </a:r>
            <a:r>
              <a:rPr lang="de-DE" sz="1400" dirty="0">
                <a:solidFill>
                  <a:sysClr val="windowText" lastClr="000000"/>
                </a:solidFill>
              </a:rPr>
              <a:t> </a:t>
            </a:r>
            <a:r>
              <a:rPr lang="de-DE" sz="1400" dirty="0">
                <a:solidFill>
                  <a:sysClr val="windowText" lastClr="000000"/>
                </a:solidFill>
                <a:sym typeface="Symbol"/>
              </a:rPr>
              <a:t> RWC</a:t>
            </a:r>
            <a:endParaRPr lang="de-DE" sz="1400" dirty="0">
              <a:solidFill>
                <a:sysClr val="windowText" lastClr="000000"/>
              </a:solidFill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3948662" y="2796360"/>
            <a:ext cx="1360529" cy="85060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err="1">
                <a:solidFill>
                  <a:sysClr val="windowText" lastClr="000000"/>
                </a:solidFill>
              </a:rPr>
              <a:t>Responsbility</a:t>
            </a:r>
            <a:r>
              <a:rPr lang="de-DE" sz="1400" dirty="0">
                <a:solidFill>
                  <a:sysClr val="windowText" lastClr="000000"/>
                </a:solidFill>
              </a:rPr>
              <a:t> RWC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4</a:t>
            </a:fld>
            <a:endParaRPr lang="en-US"/>
          </a:p>
        </p:txBody>
      </p:sp>
      <p:sp>
        <p:nvSpPr>
          <p:cNvPr id="20" name="Rechteck 19"/>
          <p:cNvSpPr/>
          <p:nvPr/>
        </p:nvSpPr>
        <p:spPr>
          <a:xfrm>
            <a:off x="212651" y="5319821"/>
            <a:ext cx="2806996" cy="86832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i="1" dirty="0">
                <a:solidFill>
                  <a:schemeClr val="tx1"/>
                </a:solidFill>
              </a:rPr>
              <a:t>Potential </a:t>
            </a:r>
            <a:r>
              <a:rPr lang="de-DE" sz="1400" b="1" i="1" dirty="0" err="1">
                <a:solidFill>
                  <a:schemeClr val="tx1"/>
                </a:solidFill>
              </a:rPr>
              <a:t>need</a:t>
            </a:r>
            <a:r>
              <a:rPr lang="de-DE" sz="1400" b="1" i="1" dirty="0">
                <a:solidFill>
                  <a:schemeClr val="tx1"/>
                </a:solidFill>
              </a:rPr>
              <a:t> </a:t>
            </a:r>
            <a:r>
              <a:rPr lang="de-DE" sz="1400" b="1" i="1" dirty="0" err="1">
                <a:solidFill>
                  <a:schemeClr val="tx1"/>
                </a:solidFill>
              </a:rPr>
              <a:t>to</a:t>
            </a:r>
            <a:r>
              <a:rPr lang="de-DE" sz="1400" b="1" i="1" dirty="0">
                <a:solidFill>
                  <a:schemeClr val="tx1"/>
                </a:solidFill>
              </a:rPr>
              <a:t> </a:t>
            </a:r>
            <a:r>
              <a:rPr lang="de-DE" sz="1400" b="1" i="1" dirty="0" err="1">
                <a:solidFill>
                  <a:schemeClr val="tx1"/>
                </a:solidFill>
              </a:rPr>
              <a:t>close</a:t>
            </a:r>
            <a:r>
              <a:rPr lang="de-DE" sz="1400" b="1" i="1" dirty="0">
                <a:solidFill>
                  <a:schemeClr val="tx1"/>
                </a:solidFill>
              </a:rPr>
              <a:t> IMP </a:t>
            </a:r>
            <a:r>
              <a:rPr lang="de-DE" sz="1400" b="1" i="1" dirty="0" err="1">
                <a:solidFill>
                  <a:schemeClr val="tx1"/>
                </a:solidFill>
              </a:rPr>
              <a:t>and</a:t>
            </a:r>
            <a:r>
              <a:rPr lang="de-DE" sz="1400" b="1" i="1" dirty="0">
                <a:solidFill>
                  <a:schemeClr val="tx1"/>
                </a:solidFill>
              </a:rPr>
              <a:t> open </a:t>
            </a:r>
            <a:r>
              <a:rPr lang="de-DE" sz="1400" b="1" i="1" dirty="0" err="1">
                <a:solidFill>
                  <a:schemeClr val="tx1"/>
                </a:solidFill>
              </a:rPr>
              <a:t>new</a:t>
            </a:r>
            <a:r>
              <a:rPr lang="de-DE" sz="1400" b="1" i="1" dirty="0">
                <a:solidFill>
                  <a:schemeClr val="tx1"/>
                </a:solidFill>
              </a:rPr>
              <a:t> IMP due </a:t>
            </a:r>
            <a:r>
              <a:rPr lang="de-DE" sz="1400" b="1" i="1" dirty="0" err="1">
                <a:solidFill>
                  <a:schemeClr val="tx1"/>
                </a:solidFill>
              </a:rPr>
              <a:t>to</a:t>
            </a:r>
            <a:r>
              <a:rPr lang="de-DE" sz="1400" b="1" i="1" dirty="0">
                <a:solidFill>
                  <a:schemeClr val="tx1"/>
                </a:solidFill>
              </a:rPr>
              <a:t> </a:t>
            </a:r>
            <a:r>
              <a:rPr lang="de-DE" sz="1400" b="1" i="1" dirty="0" err="1">
                <a:solidFill>
                  <a:schemeClr val="tx1"/>
                </a:solidFill>
              </a:rPr>
              <a:t>incident</a:t>
            </a:r>
            <a:r>
              <a:rPr lang="de-DE" sz="1400" b="1" i="1" dirty="0">
                <a:solidFill>
                  <a:schemeClr val="tx1"/>
                </a:solidFill>
              </a:rPr>
              <a:t> </a:t>
            </a:r>
            <a:r>
              <a:rPr lang="de-DE" sz="1400" b="1" i="1" dirty="0" err="1">
                <a:solidFill>
                  <a:schemeClr val="tx1"/>
                </a:solidFill>
              </a:rPr>
              <a:t>cause</a:t>
            </a:r>
            <a:r>
              <a:rPr lang="de-DE" sz="1400" b="1" i="1" dirty="0">
                <a:solidFill>
                  <a:schemeClr val="tx1"/>
                </a:solidFill>
              </a:rPr>
              <a:t> </a:t>
            </a:r>
            <a:r>
              <a:rPr lang="de-DE" sz="1400" b="1" i="1" dirty="0" err="1">
                <a:solidFill>
                  <a:schemeClr val="tx1"/>
                </a:solidFill>
              </a:rPr>
              <a:t>by</a:t>
            </a:r>
            <a:r>
              <a:rPr lang="de-DE" sz="1400" b="1" i="1" dirty="0">
                <a:solidFill>
                  <a:schemeClr val="tx1"/>
                </a:solidFill>
              </a:rPr>
              <a:t> different </a:t>
            </a:r>
            <a:r>
              <a:rPr lang="de-DE" sz="1400" b="1" i="1" dirty="0" err="1">
                <a:solidFill>
                  <a:schemeClr val="tx1"/>
                </a:solidFill>
              </a:rPr>
              <a:t>activator</a:t>
            </a:r>
            <a:endParaRPr lang="de-DE" sz="1400" b="1" i="1" dirty="0">
              <a:solidFill>
                <a:schemeClr val="tx1"/>
              </a:solidFill>
            </a:endParaRPr>
          </a:p>
        </p:txBody>
      </p:sp>
      <p:cxnSp>
        <p:nvCxnSpPr>
          <p:cNvPr id="26" name="Gerade Verbindung mit Pfeil 25"/>
          <p:cNvCxnSpPr/>
          <p:nvPr/>
        </p:nvCxnSpPr>
        <p:spPr>
          <a:xfrm flipH="1">
            <a:off x="2732567" y="5110714"/>
            <a:ext cx="116959" cy="2091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Rechteck 14"/>
          <p:cNvSpPr/>
          <p:nvPr/>
        </p:nvSpPr>
        <p:spPr>
          <a:xfrm>
            <a:off x="6177516" y="730101"/>
            <a:ext cx="2806996" cy="86832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i="1" dirty="0">
                <a:solidFill>
                  <a:schemeClr val="tx1"/>
                </a:solidFill>
              </a:rPr>
              <a:t>The </a:t>
            </a:r>
            <a:r>
              <a:rPr lang="de-DE" sz="1400" b="1" i="1" dirty="0" err="1">
                <a:solidFill>
                  <a:schemeClr val="tx1"/>
                </a:solidFill>
              </a:rPr>
              <a:t>issue</a:t>
            </a:r>
            <a:r>
              <a:rPr lang="de-DE" sz="1400" b="1" i="1" dirty="0">
                <a:solidFill>
                  <a:schemeClr val="tx1"/>
                </a:solidFill>
              </a:rPr>
              <a:t> </a:t>
            </a:r>
            <a:r>
              <a:rPr lang="de-DE" sz="1400" b="1" i="1" dirty="0" err="1">
                <a:solidFill>
                  <a:schemeClr val="tx1"/>
                </a:solidFill>
              </a:rPr>
              <a:t>might</a:t>
            </a:r>
            <a:r>
              <a:rPr lang="de-DE" sz="1400" b="1" i="1" dirty="0">
                <a:solidFill>
                  <a:schemeClr val="tx1"/>
                </a:solidFill>
              </a:rPr>
              <a:t> </a:t>
            </a:r>
            <a:r>
              <a:rPr lang="de-DE" sz="1400" b="1" i="1" dirty="0" err="1">
                <a:solidFill>
                  <a:schemeClr val="tx1"/>
                </a:solidFill>
              </a:rPr>
              <a:t>be</a:t>
            </a:r>
            <a:r>
              <a:rPr lang="de-DE" sz="1400" b="1" i="1" dirty="0">
                <a:solidFill>
                  <a:schemeClr val="tx1"/>
                </a:solidFill>
              </a:rPr>
              <a:t> </a:t>
            </a:r>
            <a:r>
              <a:rPr lang="de-DE" sz="1400" b="1" i="1" dirty="0" err="1">
                <a:solidFill>
                  <a:schemeClr val="tx1"/>
                </a:solidFill>
              </a:rPr>
              <a:t>closed</a:t>
            </a:r>
            <a:r>
              <a:rPr lang="de-DE" sz="1400" b="1" i="1" dirty="0">
                <a:solidFill>
                  <a:schemeClr val="tx1"/>
                </a:solidFill>
              </a:rPr>
              <a:t> </a:t>
            </a:r>
            <a:r>
              <a:rPr lang="de-DE" sz="1400" b="1" i="1" dirty="0" err="1">
                <a:solidFill>
                  <a:schemeClr val="tx1"/>
                </a:solidFill>
              </a:rPr>
              <a:t>again</a:t>
            </a:r>
            <a:r>
              <a:rPr lang="de-DE" sz="1400" b="1" i="1" dirty="0">
                <a:solidFill>
                  <a:schemeClr val="tx1"/>
                </a:solidFill>
              </a:rPr>
              <a:t> </a:t>
            </a:r>
            <a:r>
              <a:rPr lang="de-DE" sz="1400" b="1" i="1" dirty="0" err="1">
                <a:solidFill>
                  <a:schemeClr val="tx1"/>
                </a:solidFill>
              </a:rPr>
              <a:t>before</a:t>
            </a:r>
            <a:r>
              <a:rPr lang="de-DE" sz="1400" b="1" i="1" dirty="0">
                <a:solidFill>
                  <a:schemeClr val="tx1"/>
                </a:solidFill>
              </a:rPr>
              <a:t> </a:t>
            </a:r>
            <a:r>
              <a:rPr lang="de-DE" sz="1400" b="1" i="1" dirty="0" err="1">
                <a:solidFill>
                  <a:schemeClr val="tx1"/>
                </a:solidFill>
              </a:rPr>
              <a:t>initiating</a:t>
            </a:r>
            <a:r>
              <a:rPr lang="de-DE" sz="1400" b="1" i="1" dirty="0">
                <a:solidFill>
                  <a:schemeClr val="tx1"/>
                </a:solidFill>
              </a:rPr>
              <a:t> an </a:t>
            </a:r>
            <a:r>
              <a:rPr lang="de-DE" sz="1400" b="1" i="1" dirty="0" err="1">
                <a:solidFill>
                  <a:schemeClr val="tx1"/>
                </a:solidFill>
              </a:rPr>
              <a:t>incident</a:t>
            </a:r>
            <a:r>
              <a:rPr lang="de-DE" sz="1400" b="1" i="1" dirty="0">
                <a:solidFill>
                  <a:schemeClr val="tx1"/>
                </a:solidFill>
              </a:rPr>
              <a:t> </a:t>
            </a:r>
            <a:r>
              <a:rPr lang="de-DE" sz="1400" b="1" i="1" dirty="0" err="1">
                <a:solidFill>
                  <a:schemeClr val="tx1"/>
                </a:solidFill>
              </a:rPr>
              <a:t>managment</a:t>
            </a:r>
            <a:r>
              <a:rPr lang="de-DE" sz="1400" b="1" i="1" dirty="0">
                <a:solidFill>
                  <a:schemeClr val="tx1"/>
                </a:solidFill>
              </a:rPr>
              <a:t> </a:t>
            </a:r>
            <a:r>
              <a:rPr lang="de-DE" sz="1400" b="1" i="1" dirty="0" err="1">
                <a:solidFill>
                  <a:schemeClr val="tx1"/>
                </a:solidFill>
              </a:rPr>
              <a:t>process</a:t>
            </a:r>
            <a:r>
              <a:rPr lang="de-DE" sz="1400" b="1" i="1" dirty="0">
                <a:solidFill>
                  <a:schemeClr val="tx1"/>
                </a:solidFill>
              </a:rPr>
              <a:t> </a:t>
            </a:r>
            <a:r>
              <a:rPr lang="de-DE" sz="1400" b="1" i="1" dirty="0" err="1">
                <a:solidFill>
                  <a:schemeClr val="tx1"/>
                </a:solidFill>
              </a:rPr>
              <a:t>if</a:t>
            </a:r>
            <a:r>
              <a:rPr lang="de-DE" sz="1400" b="1" i="1" dirty="0">
                <a:solidFill>
                  <a:schemeClr val="tx1"/>
                </a:solidFill>
              </a:rPr>
              <a:t> </a:t>
            </a:r>
            <a:r>
              <a:rPr lang="de-DE" sz="1400" b="1" i="1" dirty="0" err="1">
                <a:solidFill>
                  <a:schemeClr val="tx1"/>
                </a:solidFill>
              </a:rPr>
              <a:t>the</a:t>
            </a:r>
            <a:r>
              <a:rPr lang="de-DE" sz="1400" b="1" i="1" dirty="0">
                <a:solidFill>
                  <a:schemeClr val="tx1"/>
                </a:solidFill>
              </a:rPr>
              <a:t> </a:t>
            </a:r>
            <a:r>
              <a:rPr lang="de-DE" sz="1400" b="1" i="1" dirty="0" err="1">
                <a:solidFill>
                  <a:schemeClr val="tx1"/>
                </a:solidFill>
              </a:rPr>
              <a:t>performance</a:t>
            </a:r>
            <a:r>
              <a:rPr lang="de-DE" sz="1400" b="1" i="1" dirty="0">
                <a:solidFill>
                  <a:schemeClr val="tx1"/>
                </a:solidFill>
              </a:rPr>
              <a:t> </a:t>
            </a:r>
            <a:r>
              <a:rPr lang="de-DE" sz="1400" b="1" i="1" dirty="0" err="1">
                <a:solidFill>
                  <a:schemeClr val="tx1"/>
                </a:solidFill>
              </a:rPr>
              <a:t>improved</a:t>
            </a:r>
            <a:r>
              <a:rPr lang="de-DE" sz="1400" b="1" i="1" dirty="0">
                <a:solidFill>
                  <a:schemeClr val="tx1"/>
                </a:solidFill>
              </a:rPr>
              <a:t>.</a:t>
            </a:r>
          </a:p>
        </p:txBody>
      </p:sp>
      <p:cxnSp>
        <p:nvCxnSpPr>
          <p:cNvPr id="17" name="Gerade Verbindung mit Pfeil 16"/>
          <p:cNvCxnSpPr>
            <a:endCxn id="15" idx="1"/>
          </p:cNvCxnSpPr>
          <p:nvPr/>
        </p:nvCxnSpPr>
        <p:spPr>
          <a:xfrm flipV="1">
            <a:off x="5309191" y="1164265"/>
            <a:ext cx="868325" cy="4341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626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A5997-DB36-4643-B737-34E490814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6052"/>
            <a:ext cx="7903029" cy="555786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0099"/>
                </a:solidFill>
              </a:rPr>
              <a:t>Users registration</a:t>
            </a:r>
            <a:endParaRPr lang="en-CH" dirty="0">
              <a:solidFill>
                <a:srgbClr val="000099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15F400-1C33-4C0E-8828-5C747BDAE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1" y="1059026"/>
            <a:ext cx="8795656" cy="5297324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WDQMS NFP of the country has been nominated in the WMO community platform, </a:t>
            </a:r>
            <a:r>
              <a:rPr lang="en-US" dirty="0">
                <a:hlinkClick r:id="rId2"/>
              </a:rPr>
              <a:t>https://contacts.wmo.int/</a:t>
            </a:r>
            <a:r>
              <a:rPr lang="en-US" dirty="0"/>
              <a:t>. Related guidance is available here: </a:t>
            </a:r>
            <a:r>
              <a:rPr lang="en-US" dirty="0">
                <a:hlinkClick r:id="rId3"/>
              </a:rPr>
              <a:t>https://community.wmo.int/activity-areas/community-platform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fr-CH" dirty="0"/>
              <a:t>WDQMS </a:t>
            </a:r>
            <a:r>
              <a:rPr lang="fr-CH" dirty="0" err="1"/>
              <a:t>NFPs</a:t>
            </a:r>
            <a:r>
              <a:rPr lang="fr-CH" dirty="0"/>
              <a:t> and RWC </a:t>
            </a:r>
            <a:r>
              <a:rPr lang="fr-CH" dirty="0" err="1"/>
              <a:t>create</a:t>
            </a:r>
            <a:r>
              <a:rPr lang="fr-CH" dirty="0"/>
              <a:t> new </a:t>
            </a:r>
            <a:r>
              <a:rPr lang="fr-CH" dirty="0" err="1"/>
              <a:t>accounts</a:t>
            </a:r>
            <a:r>
              <a:rPr lang="fr-CH" dirty="0"/>
              <a:t> in JIRA ECMWF, and </a:t>
            </a:r>
            <a:r>
              <a:rPr lang="fr-CH" dirty="0" err="1"/>
              <a:t>inform</a:t>
            </a:r>
            <a:r>
              <a:rPr lang="fr-CH" dirty="0"/>
              <a:t> </a:t>
            </a:r>
            <a:r>
              <a:rPr lang="fr-CH" dirty="0" err="1"/>
              <a:t>Secretariat</a:t>
            </a:r>
            <a:r>
              <a:rPr lang="fr-CH" dirty="0"/>
              <a:t> once the </a:t>
            </a:r>
            <a:r>
              <a:rPr lang="fr-CH" dirty="0" err="1"/>
              <a:t>account</a:t>
            </a:r>
            <a:r>
              <a:rPr lang="fr-CH" dirty="0"/>
              <a:t> has been </a:t>
            </a:r>
            <a:r>
              <a:rPr lang="fr-CH" dirty="0" err="1"/>
              <a:t>activated</a:t>
            </a:r>
            <a:r>
              <a:rPr lang="fr-CH" dirty="0"/>
              <a:t> </a:t>
            </a:r>
            <a:r>
              <a:rPr lang="fr-CH" dirty="0">
                <a:hlinkClick r:id="rId4"/>
              </a:rPr>
              <a:t>https://accounts.ecmwf.int/auth/realms/ecmwf/protocol/openid-connect/registrations?client_id=apps&amp;response_type=code&amp;scope=openid%20email&amp;redirect_uri=https://www.ecmwf.int</a:t>
            </a:r>
            <a:endParaRPr lang="fr-CH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Secretariat adds WDQMS NFPs and RWC to the IMS project</a:t>
            </a:r>
          </a:p>
          <a:p>
            <a:pPr marL="0" indent="0">
              <a:buNone/>
            </a:pPr>
            <a:endParaRPr lang="en-CH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034843-D6FA-4DDE-88F7-46E5524B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295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24CFF-1E59-4813-B3BD-AB008EB57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3284"/>
            <a:ext cx="8229600" cy="955448"/>
          </a:xfrm>
        </p:spPr>
        <p:txBody>
          <a:bodyPr>
            <a:normAutofit/>
          </a:bodyPr>
          <a:lstStyle/>
          <a:p>
            <a:r>
              <a:rPr lang="fr-CH" sz="3200" b="1" dirty="0" err="1">
                <a:solidFill>
                  <a:srgbClr val="000099"/>
                </a:solidFill>
              </a:rPr>
              <a:t>Users</a:t>
            </a:r>
            <a:r>
              <a:rPr lang="fr-CH" sz="3200" b="1" dirty="0">
                <a:solidFill>
                  <a:srgbClr val="000099"/>
                </a:solidFill>
              </a:rPr>
              <a:t> </a:t>
            </a:r>
            <a:r>
              <a:rPr lang="fr-CH" sz="3200" b="1" dirty="0" err="1">
                <a:solidFill>
                  <a:srgbClr val="000099"/>
                </a:solidFill>
              </a:rPr>
              <a:t>registered</a:t>
            </a:r>
            <a:r>
              <a:rPr lang="fr-CH" sz="3200" b="1" dirty="0">
                <a:solidFill>
                  <a:srgbClr val="000099"/>
                </a:solidFill>
              </a:rPr>
              <a:t> in the 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D7E05-ADE1-4DF0-B7A7-D410C2B47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129" y="1118732"/>
            <a:ext cx="8616042" cy="542358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CH" sz="2000" b="1" dirty="0" err="1"/>
              <a:t>Regional</a:t>
            </a:r>
            <a:r>
              <a:rPr lang="fr-CH" sz="2000" b="1" dirty="0"/>
              <a:t> WIGOS Centres</a:t>
            </a:r>
            <a:r>
              <a:rPr lang="fr-CH" sz="2000" dirty="0"/>
              <a:t>, </a:t>
            </a:r>
            <a:r>
              <a:rPr lang="fr-CH" sz="2000" dirty="0" err="1"/>
              <a:t>RWCs</a:t>
            </a:r>
            <a:r>
              <a:rPr lang="fr-CH" sz="2000" dirty="0"/>
              <a:t> </a:t>
            </a:r>
            <a:r>
              <a:rPr lang="fr-CH" sz="2000" dirty="0" err="1"/>
              <a:t>is</a:t>
            </a:r>
            <a:r>
              <a:rPr lang="fr-CH" sz="2000" dirty="0"/>
              <a:t> </a:t>
            </a:r>
            <a:r>
              <a:rPr lang="fr-CH" sz="2000" dirty="0" err="1"/>
              <a:t>responsible</a:t>
            </a:r>
            <a:r>
              <a:rPr lang="fr-CH" sz="2000" dirty="0"/>
              <a:t> to monitor and manage the tickets for observations </a:t>
            </a:r>
            <a:r>
              <a:rPr lang="fr-CH" sz="2000" dirty="0" err="1"/>
              <a:t>that</a:t>
            </a:r>
            <a:r>
              <a:rPr lang="fr-CH" sz="2000" dirty="0"/>
              <a:t> </a:t>
            </a:r>
            <a:r>
              <a:rPr lang="fr-CH" sz="2000" dirty="0" err="1"/>
              <a:t>is</a:t>
            </a:r>
            <a:r>
              <a:rPr lang="fr-CH" sz="2000" dirty="0"/>
              <a:t> </a:t>
            </a:r>
            <a:r>
              <a:rPr lang="fr-CH" sz="2000" dirty="0" err="1"/>
              <a:t>within</a:t>
            </a:r>
            <a:r>
              <a:rPr lang="fr-CH" sz="2000" dirty="0"/>
              <a:t> </a:t>
            </a:r>
            <a:r>
              <a:rPr lang="fr-CH" sz="2000" dirty="0" err="1"/>
              <a:t>their</a:t>
            </a:r>
            <a:r>
              <a:rPr lang="fr-CH" sz="2000" dirty="0"/>
              <a:t> area of </a:t>
            </a:r>
            <a:r>
              <a:rPr lang="fr-CH" sz="2000" dirty="0" err="1"/>
              <a:t>responsibility</a:t>
            </a:r>
            <a:r>
              <a:rPr lang="fr-CH" sz="2000" dirty="0"/>
              <a:t>. </a:t>
            </a:r>
            <a:r>
              <a:rPr lang="fr-CH" sz="2000" dirty="0" err="1"/>
              <a:t>RWCs</a:t>
            </a:r>
            <a:r>
              <a:rPr lang="fr-CH" sz="2000" dirty="0"/>
              <a:t> can update ticket </a:t>
            </a:r>
            <a:r>
              <a:rPr lang="fr-CH" sz="2000" dirty="0" err="1"/>
              <a:t>status</a:t>
            </a:r>
            <a:r>
              <a:rPr lang="fr-CH" sz="2000" dirty="0"/>
              <a:t> and close ticket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CH" sz="2000" b="1" dirty="0"/>
              <a:t>National Focal Points on WDQMS</a:t>
            </a:r>
            <a:r>
              <a:rPr lang="fr-CH" sz="2000" dirty="0"/>
              <a:t>, NFP on WDQMS </a:t>
            </a:r>
            <a:r>
              <a:rPr lang="fr-CH" sz="2000" dirty="0" err="1"/>
              <a:t>is</a:t>
            </a:r>
            <a:r>
              <a:rPr lang="fr-CH" sz="2000" dirty="0"/>
              <a:t> </a:t>
            </a:r>
            <a:r>
              <a:rPr lang="fr-CH" sz="2000" dirty="0" err="1"/>
              <a:t>representing</a:t>
            </a:r>
            <a:r>
              <a:rPr lang="fr-CH" sz="2000" dirty="0"/>
              <a:t> </a:t>
            </a:r>
            <a:r>
              <a:rPr lang="fr-CH" sz="2000" dirty="0" err="1"/>
              <a:t>their</a:t>
            </a:r>
            <a:r>
              <a:rPr lang="fr-CH" sz="2000" dirty="0"/>
              <a:t> countries to </a:t>
            </a:r>
            <a:r>
              <a:rPr lang="fr-CH" sz="2000" dirty="0" err="1"/>
              <a:t>respond</a:t>
            </a:r>
            <a:r>
              <a:rPr lang="fr-CH" sz="2000" dirty="0"/>
              <a:t> tickets </a:t>
            </a:r>
            <a:r>
              <a:rPr lang="fr-CH" sz="2000" dirty="0" err="1"/>
              <a:t>assigned</a:t>
            </a:r>
            <a:r>
              <a:rPr lang="fr-CH" sz="2000" dirty="0"/>
              <a:t> to </a:t>
            </a:r>
            <a:r>
              <a:rPr lang="fr-CH" sz="2000" dirty="0" err="1"/>
              <a:t>them</a:t>
            </a:r>
            <a:r>
              <a:rPr lang="fr-CH" sz="2000" dirty="0"/>
              <a:t>, </a:t>
            </a:r>
            <a:r>
              <a:rPr lang="fr-CH" sz="2000" dirty="0" err="1"/>
              <a:t>coordinate</a:t>
            </a:r>
            <a:r>
              <a:rPr lang="fr-CH" sz="2000" dirty="0"/>
              <a:t> issues </a:t>
            </a:r>
            <a:r>
              <a:rPr lang="fr-CH" sz="2000" dirty="0" err="1"/>
              <a:t>within</a:t>
            </a:r>
            <a:r>
              <a:rPr lang="fr-CH" sz="2000" dirty="0"/>
              <a:t> </a:t>
            </a:r>
            <a:r>
              <a:rPr lang="fr-CH" sz="2000" dirty="0" err="1"/>
              <a:t>their</a:t>
            </a:r>
            <a:r>
              <a:rPr lang="fr-CH" sz="2000" dirty="0"/>
              <a:t> </a:t>
            </a:r>
            <a:r>
              <a:rPr lang="fr-CH" sz="2000" dirty="0" err="1"/>
              <a:t>organization</a:t>
            </a:r>
            <a:r>
              <a:rPr lang="fr-CH" sz="2000" dirty="0"/>
              <a:t>/countries and </a:t>
            </a:r>
            <a:r>
              <a:rPr lang="fr-CH" sz="2000" dirty="0" err="1"/>
              <a:t>provide</a:t>
            </a:r>
            <a:r>
              <a:rPr lang="fr-CH" sz="2000" dirty="0"/>
              <a:t> as </a:t>
            </a:r>
            <a:r>
              <a:rPr lang="fr-CH" sz="2000" dirty="0" err="1"/>
              <a:t>many</a:t>
            </a:r>
            <a:r>
              <a:rPr lang="fr-CH" sz="2000" dirty="0"/>
              <a:t> updates </a:t>
            </a:r>
            <a:r>
              <a:rPr lang="fr-CH" sz="2000" dirty="0" err="1"/>
              <a:t>related</a:t>
            </a:r>
            <a:r>
              <a:rPr lang="fr-CH" sz="2000" dirty="0"/>
              <a:t> to the tickets as possible in the system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CH" sz="2000" b="1" dirty="0"/>
              <a:t>WIGOS Monitoring Centres (DWD, ECMWF, JMA, NCEP), </a:t>
            </a:r>
            <a:r>
              <a:rPr lang="fr-CH" sz="2000" dirty="0"/>
              <a:t>WIGOS Monitoring Centres can report issues or open tickets in the system, </a:t>
            </a:r>
            <a:r>
              <a:rPr lang="fr-CH" sz="2000" dirty="0" err="1"/>
              <a:t>provide</a:t>
            </a:r>
            <a:r>
              <a:rPr lang="fr-CH" sz="2000" dirty="0"/>
              <a:t> input to an </a:t>
            </a:r>
            <a:r>
              <a:rPr lang="fr-CH" sz="2000" dirty="0" err="1"/>
              <a:t>ongoing</a:t>
            </a:r>
            <a:r>
              <a:rPr lang="fr-CH" sz="2000" dirty="0"/>
              <a:t> tickets, and in </a:t>
            </a:r>
            <a:r>
              <a:rPr lang="fr-CH" sz="2000" dirty="0" err="1"/>
              <a:t>some</a:t>
            </a:r>
            <a:r>
              <a:rPr lang="fr-CH" sz="2000" dirty="0"/>
              <a:t> cases, tickets can </a:t>
            </a:r>
            <a:r>
              <a:rPr lang="fr-CH" sz="2000" dirty="0" err="1"/>
              <a:t>be</a:t>
            </a:r>
            <a:r>
              <a:rPr lang="fr-CH" sz="2000" dirty="0"/>
              <a:t> </a:t>
            </a:r>
            <a:r>
              <a:rPr lang="fr-CH" sz="2000" dirty="0" err="1"/>
              <a:t>assigned</a:t>
            </a:r>
            <a:r>
              <a:rPr lang="fr-CH" sz="2000" dirty="0"/>
              <a:t> to </a:t>
            </a:r>
            <a:r>
              <a:rPr lang="fr-CH" sz="2000" dirty="0" err="1"/>
              <a:t>them</a:t>
            </a:r>
            <a:endParaRPr lang="fr-CH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fr-CH" sz="2000" b="1" dirty="0"/>
              <a:t>CBS Lead Centre (new, March 2022), 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CBS Lead Centre for GCOS (RA VI) is willing to collaborate with RWCs in identifying any data issues on the GCOS observation networks. The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centre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has been responsible for monitoring performance of GCOS networks (GSN and GUAN). </a:t>
            </a:r>
            <a:r>
              <a:rPr lang="en-US" sz="2000" dirty="0">
                <a:solidFill>
                  <a:srgbClr val="000000"/>
                </a:solidFill>
              </a:rPr>
              <a:t>M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onitoring results of GCOS networks (GSN and GUAN) have been made available in the WDQMS Webtool since the launch of version 1.3 in November 2020.</a:t>
            </a:r>
            <a:endParaRPr lang="fr-CH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15B890-91EF-4E32-BF94-3847A516A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892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30FE1-92C2-4B47-BD45-F071B3135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5076"/>
          </a:xfrm>
        </p:spPr>
        <p:txBody>
          <a:bodyPr>
            <a:normAutofit/>
          </a:bodyPr>
          <a:lstStyle/>
          <a:p>
            <a:r>
              <a:rPr lang="fr-CH" sz="2800" dirty="0"/>
              <a:t>IMS workflow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469AF4-E369-4E25-A9CA-CF0A30CB4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919" y="1166018"/>
            <a:ext cx="4419881" cy="4298611"/>
          </a:xfrm>
        </p:spPr>
        <p:txBody>
          <a:bodyPr>
            <a:normAutofit/>
          </a:bodyPr>
          <a:lstStyle/>
          <a:p>
            <a:pPr algn="just"/>
            <a:r>
              <a:rPr lang="en-US" sz="2200" dirty="0"/>
              <a:t>The workflow of IMS for RWC is </a:t>
            </a:r>
            <a:r>
              <a:rPr lang="en-US" sz="2000" dirty="0"/>
              <a:t>configured according to the Incident Management Process – WMO-No.1224, Technical Guidelines for RWC on WDQMS</a:t>
            </a:r>
          </a:p>
          <a:p>
            <a:pPr algn="just"/>
            <a:r>
              <a:rPr lang="fr-CH" sz="2000" dirty="0"/>
              <a:t>Tickets </a:t>
            </a:r>
            <a:r>
              <a:rPr lang="fr-CH" sz="2000" dirty="0" err="1"/>
              <a:t>opened</a:t>
            </a:r>
            <a:r>
              <a:rPr lang="fr-CH" sz="2000" dirty="0"/>
              <a:t> in the system are </a:t>
            </a:r>
            <a:r>
              <a:rPr lang="fr-CH" sz="2000" dirty="0" err="1"/>
              <a:t>grouped</a:t>
            </a:r>
            <a:r>
              <a:rPr lang="fr-CH" sz="2000" dirty="0"/>
              <a:t> by RWC. Tickets and </a:t>
            </a:r>
            <a:r>
              <a:rPr lang="fr-CH" sz="2000" dirty="0" err="1"/>
              <a:t>their</a:t>
            </a:r>
            <a:r>
              <a:rPr lang="fr-CH" sz="2000" dirty="0"/>
              <a:t> </a:t>
            </a:r>
            <a:r>
              <a:rPr lang="fr-CH" sz="2000" dirty="0" err="1"/>
              <a:t>details</a:t>
            </a:r>
            <a:r>
              <a:rPr lang="fr-CH" sz="2000" dirty="0"/>
              <a:t> are visible to all </a:t>
            </a:r>
            <a:r>
              <a:rPr lang="fr-CH" sz="2000" dirty="0" err="1"/>
              <a:t>registered</a:t>
            </a:r>
            <a:r>
              <a:rPr lang="fr-CH" sz="2000" dirty="0"/>
              <a:t> </a:t>
            </a:r>
            <a:r>
              <a:rPr lang="fr-CH" sz="2000" dirty="0" err="1"/>
              <a:t>users</a:t>
            </a:r>
            <a:r>
              <a:rPr lang="fr-CH" sz="2000" dirty="0"/>
              <a:t> </a:t>
            </a:r>
            <a:r>
              <a:rPr lang="fr-CH" sz="2000" dirty="0" err="1"/>
              <a:t>regardless</a:t>
            </a:r>
            <a:r>
              <a:rPr lang="fr-CH" sz="2000" dirty="0"/>
              <a:t> of </a:t>
            </a:r>
            <a:r>
              <a:rPr lang="fr-CH" sz="2000" dirty="0" err="1"/>
              <a:t>their</a:t>
            </a:r>
            <a:r>
              <a:rPr lang="fr-CH" sz="2000" dirty="0"/>
              <a:t> </a:t>
            </a:r>
            <a:r>
              <a:rPr lang="fr-CH" sz="2000" dirty="0" err="1"/>
              <a:t>region</a:t>
            </a:r>
            <a:endParaRPr lang="fr-CH" sz="2000" dirty="0"/>
          </a:p>
          <a:p>
            <a:pPr algn="just"/>
            <a:r>
              <a:rPr lang="fr-CH" sz="2000" dirty="0" err="1"/>
              <a:t>Only</a:t>
            </a:r>
            <a:r>
              <a:rPr lang="fr-CH" sz="2000" dirty="0"/>
              <a:t> </a:t>
            </a:r>
            <a:r>
              <a:rPr lang="fr-CH" sz="2000" dirty="0" err="1"/>
              <a:t>RWCs</a:t>
            </a:r>
            <a:r>
              <a:rPr lang="fr-CH" sz="2000" dirty="0"/>
              <a:t> </a:t>
            </a:r>
            <a:r>
              <a:rPr lang="fr-CH" sz="2000" dirty="0" err="1"/>
              <a:t>accounts</a:t>
            </a:r>
            <a:r>
              <a:rPr lang="fr-CH" sz="2000" dirty="0"/>
              <a:t> can update ticket </a:t>
            </a:r>
            <a:r>
              <a:rPr lang="fr-CH" sz="2000" dirty="0" err="1"/>
              <a:t>status</a:t>
            </a:r>
            <a:r>
              <a:rPr lang="fr-CH" sz="2000" dirty="0"/>
              <a:t> and close tickets. All </a:t>
            </a:r>
            <a:r>
              <a:rPr lang="fr-CH" sz="2000" dirty="0" err="1"/>
              <a:t>users</a:t>
            </a:r>
            <a:r>
              <a:rPr lang="fr-CH" sz="2000" dirty="0"/>
              <a:t> can open a new ticket and </a:t>
            </a:r>
            <a:r>
              <a:rPr lang="fr-CH" sz="2000" dirty="0" err="1"/>
              <a:t>add</a:t>
            </a:r>
            <a:r>
              <a:rPr lang="fr-CH" sz="2000" dirty="0"/>
              <a:t> </a:t>
            </a:r>
            <a:r>
              <a:rPr lang="fr-CH" sz="2000" dirty="0" err="1"/>
              <a:t>comments</a:t>
            </a:r>
            <a:endParaRPr lang="fr-CH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82E8BD-DB6F-408A-8B5E-9735BE86B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2EFE5A4B-EEF9-4CEA-86F6-BE154F84714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44" t="3601" r="5264"/>
          <a:stretch/>
        </p:blipFill>
        <p:spPr bwMode="auto">
          <a:xfrm>
            <a:off x="4572000" y="1287157"/>
            <a:ext cx="4496081" cy="3808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4F69359-DF9B-40A7-9EA8-2FBF8620E071}"/>
              </a:ext>
            </a:extLst>
          </p:cNvPr>
          <p:cNvSpPr txBox="1"/>
          <p:nvPr/>
        </p:nvSpPr>
        <p:spPr>
          <a:xfrm>
            <a:off x="119463" y="5338039"/>
            <a:ext cx="886125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CH" sz="2000" dirty="0"/>
              <a:t>The system </a:t>
            </a:r>
            <a:r>
              <a:rPr lang="fr-CH" sz="2000" dirty="0" err="1"/>
              <a:t>is</a:t>
            </a:r>
            <a:r>
              <a:rPr lang="fr-CH" sz="2000" dirty="0"/>
              <a:t> in English but </a:t>
            </a:r>
            <a:r>
              <a:rPr lang="fr-CH" sz="2000" dirty="0" err="1"/>
              <a:t>users</a:t>
            </a:r>
            <a:r>
              <a:rPr lang="fr-CH" sz="2000" dirty="0"/>
              <a:t> can use a </a:t>
            </a:r>
            <a:r>
              <a:rPr lang="fr-CH" sz="2000" dirty="0" err="1"/>
              <a:t>different</a:t>
            </a:r>
            <a:r>
              <a:rPr lang="fr-CH" sz="2000" dirty="0"/>
              <a:t> </a:t>
            </a:r>
            <a:r>
              <a:rPr lang="fr-CH" sz="2000" dirty="0" err="1"/>
              <a:t>languages</a:t>
            </a:r>
            <a:r>
              <a:rPr lang="fr-CH" sz="2000" dirty="0"/>
              <a:t> (UN </a:t>
            </a:r>
            <a:r>
              <a:rPr lang="fr-CH" sz="2000" dirty="0" err="1"/>
              <a:t>languages</a:t>
            </a:r>
            <a:r>
              <a:rPr lang="fr-CH" sz="2000" dirty="0"/>
              <a:t>) in </a:t>
            </a:r>
            <a:r>
              <a:rPr lang="fr-CH" sz="2000" dirty="0" err="1"/>
              <a:t>their</a:t>
            </a:r>
            <a:r>
              <a:rPr lang="fr-CH" sz="2000" dirty="0"/>
              <a:t> ticket </a:t>
            </a:r>
            <a:r>
              <a:rPr lang="fr-CH" sz="2000" dirty="0" err="1"/>
              <a:t>details</a:t>
            </a:r>
            <a:r>
              <a:rPr lang="fr-CH" sz="2000" dirty="0"/>
              <a:t>, </a:t>
            </a:r>
            <a:r>
              <a:rPr lang="fr-CH" sz="2000" dirty="0" err="1"/>
              <a:t>including</a:t>
            </a:r>
            <a:r>
              <a:rPr lang="fr-CH" sz="2000" dirty="0"/>
              <a:t> in </a:t>
            </a:r>
            <a:r>
              <a:rPr lang="fr-CH" sz="2000" dirty="0" err="1"/>
              <a:t>comments</a:t>
            </a:r>
            <a:endParaRPr lang="fr-CH" sz="2000" dirty="0"/>
          </a:p>
        </p:txBody>
      </p:sp>
    </p:spTree>
    <p:extLst>
      <p:ext uri="{BB962C8B-B14F-4D97-AF65-F5344CB8AC3E}">
        <p14:creationId xmlns:p14="http://schemas.microsoft.com/office/powerpoint/2010/main" val="2971496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71DB5-96C3-40B4-8A6A-7AEB02340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828" y="274637"/>
            <a:ext cx="8229600" cy="520020"/>
          </a:xfrm>
        </p:spPr>
        <p:txBody>
          <a:bodyPr>
            <a:noAutofit/>
          </a:bodyPr>
          <a:lstStyle/>
          <a:p>
            <a:r>
              <a:rPr lang="fr-CH" sz="3600" b="1" dirty="0">
                <a:solidFill>
                  <a:srgbClr val="000099"/>
                </a:solidFill>
              </a:rPr>
              <a:t>Ticket </a:t>
            </a:r>
            <a:r>
              <a:rPr lang="fr-CH" sz="3600" b="1" dirty="0" err="1">
                <a:solidFill>
                  <a:srgbClr val="000099"/>
                </a:solidFill>
              </a:rPr>
              <a:t>evolution</a:t>
            </a:r>
            <a:r>
              <a:rPr lang="fr-CH" sz="3600" b="1" dirty="0">
                <a:solidFill>
                  <a:srgbClr val="000099"/>
                </a:solidFill>
              </a:rPr>
              <a:t> in the IMS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2BFAEE-D477-4C71-A32C-394E1B186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8</a:t>
            </a:fld>
            <a:endParaRPr lang="en-US" dirty="0"/>
          </a:p>
        </p:txBody>
      </p:sp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3448736E-A9D1-4F00-93A3-6095475608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2432" y="1051123"/>
            <a:ext cx="5812968" cy="4994165"/>
          </a:xfrm>
        </p:spPr>
        <p:txBody>
          <a:bodyPr>
            <a:normAutofit fontScale="85000" lnSpcReduction="20000"/>
          </a:bodyPr>
          <a:lstStyle/>
          <a:p>
            <a:r>
              <a:rPr lang="en-US" sz="2300" dirty="0"/>
              <a:t>All users can open a new ticket and RWC will evaluate the ticket</a:t>
            </a:r>
          </a:p>
          <a:p>
            <a:r>
              <a:rPr lang="fr-CH" sz="2300" dirty="0"/>
              <a:t>RWC </a:t>
            </a:r>
            <a:r>
              <a:rPr lang="fr-CH" sz="2300" dirty="0" err="1"/>
              <a:t>will</a:t>
            </a:r>
            <a:r>
              <a:rPr lang="fr-CH" sz="2300" dirty="0"/>
              <a:t> update the ticket </a:t>
            </a:r>
            <a:r>
              <a:rPr lang="fr-CH" sz="2300" dirty="0" err="1"/>
              <a:t>status</a:t>
            </a:r>
            <a:r>
              <a:rPr lang="fr-CH" sz="2300" dirty="0"/>
              <a:t> </a:t>
            </a:r>
            <a:r>
              <a:rPr lang="fr-CH" sz="2300" dirty="0" err="1"/>
              <a:t>into</a:t>
            </a:r>
            <a:r>
              <a:rPr lang="fr-CH" sz="2300" dirty="0"/>
              <a:t> </a:t>
            </a:r>
            <a:r>
              <a:rPr lang="en-US" sz="2300" dirty="0"/>
              <a:t>“</a:t>
            </a:r>
            <a:r>
              <a:rPr lang="fr-CH" sz="2300" dirty="0"/>
              <a:t>Incident</a:t>
            </a:r>
            <a:r>
              <a:rPr lang="en-US" sz="2300" dirty="0"/>
              <a:t> ”</a:t>
            </a:r>
            <a:r>
              <a:rPr lang="fr-CH" sz="2300" dirty="0"/>
              <a:t> and </a:t>
            </a:r>
            <a:r>
              <a:rPr lang="fr-CH" sz="2300" dirty="0" err="1"/>
              <a:t>assign</a:t>
            </a:r>
            <a:r>
              <a:rPr lang="fr-CH" sz="2300" dirty="0"/>
              <a:t> the ticket to relevant WDQMS NFP or close the ticket if </a:t>
            </a:r>
            <a:r>
              <a:rPr lang="en-US" sz="2300" dirty="0"/>
              <a:t>the issue has been resolved or has disappeared</a:t>
            </a:r>
          </a:p>
          <a:p>
            <a:r>
              <a:rPr lang="en-US" sz="2300" dirty="0"/>
              <a:t>When assigned a ticket, WDQMS NFPs must inform RWC that they are aware with the ticket by writing acknowledgement in the comment field, RWC will update the ticket status into “under investigation”</a:t>
            </a:r>
          </a:p>
          <a:p>
            <a:pPr marL="2111375" indent="-392113">
              <a:tabLst>
                <a:tab pos="2111375" algn="l"/>
              </a:tabLst>
            </a:pPr>
            <a:r>
              <a:rPr lang="fr-CH" sz="2300" dirty="0"/>
              <a:t>WDQMS NFP </a:t>
            </a:r>
            <a:r>
              <a:rPr lang="fr-CH" sz="2300" dirty="0" err="1"/>
              <a:t>should</a:t>
            </a:r>
            <a:r>
              <a:rPr lang="fr-CH" sz="2300" dirty="0"/>
              <a:t> </a:t>
            </a:r>
            <a:r>
              <a:rPr lang="fr-CH" sz="2300" dirty="0" err="1"/>
              <a:t>continuously</a:t>
            </a:r>
            <a:r>
              <a:rPr lang="fr-CH" sz="2300" dirty="0"/>
              <a:t> </a:t>
            </a:r>
            <a:r>
              <a:rPr lang="fr-CH" sz="2300" dirty="0" err="1"/>
              <a:t>provide</a:t>
            </a:r>
            <a:r>
              <a:rPr lang="fr-CH" sz="2300" dirty="0"/>
              <a:t> information relevant to the ticket, </a:t>
            </a:r>
            <a:r>
              <a:rPr lang="fr-CH" sz="2300" dirty="0" err="1"/>
              <a:t>including</a:t>
            </a:r>
            <a:r>
              <a:rPr lang="fr-CH" sz="2300" dirty="0"/>
              <a:t> propose actions </a:t>
            </a:r>
            <a:r>
              <a:rPr lang="fr-CH" sz="2300" dirty="0" err="1"/>
              <a:t>resolving</a:t>
            </a:r>
            <a:r>
              <a:rPr lang="fr-CH" sz="2300" dirty="0"/>
              <a:t> the issue and RWC </a:t>
            </a:r>
            <a:r>
              <a:rPr lang="fr-CH" sz="2300" dirty="0" err="1"/>
              <a:t>will</a:t>
            </a:r>
            <a:r>
              <a:rPr lang="fr-CH" sz="2300" dirty="0"/>
              <a:t> update the ticket </a:t>
            </a:r>
            <a:r>
              <a:rPr lang="fr-CH" sz="2300" dirty="0" err="1"/>
              <a:t>status</a:t>
            </a:r>
            <a:r>
              <a:rPr lang="fr-CH" sz="2300" dirty="0"/>
              <a:t> </a:t>
            </a:r>
            <a:r>
              <a:rPr lang="fr-CH" sz="2300" dirty="0" err="1"/>
              <a:t>into</a:t>
            </a:r>
            <a:r>
              <a:rPr lang="fr-CH" sz="2300" dirty="0"/>
              <a:t> </a:t>
            </a:r>
            <a:r>
              <a:rPr lang="en-US" sz="2300" dirty="0"/>
              <a:t>“under investigation”</a:t>
            </a:r>
          </a:p>
          <a:p>
            <a:pPr marL="347663" indent="-347663">
              <a:tabLst>
                <a:tab pos="347663" algn="l"/>
              </a:tabLst>
            </a:pPr>
            <a:r>
              <a:rPr lang="en-US" sz="2300" dirty="0"/>
              <a:t>RWC will update the ticket status into “resolved, then close the ticket  if the issue has been resolved</a:t>
            </a:r>
          </a:p>
          <a:p>
            <a:pPr marL="1719262" indent="0">
              <a:buNone/>
              <a:tabLst>
                <a:tab pos="2111375" algn="l"/>
              </a:tabLst>
            </a:pPr>
            <a:endParaRPr lang="en-US" sz="2000" dirty="0"/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B7407EBD-360B-4212-B4AE-5183F5B55034}"/>
              </a:ext>
            </a:extLst>
          </p:cNvPr>
          <p:cNvGrpSpPr/>
          <p:nvPr/>
        </p:nvGrpSpPr>
        <p:grpSpPr>
          <a:xfrm>
            <a:off x="228600" y="1126588"/>
            <a:ext cx="4726822" cy="4628858"/>
            <a:chOff x="291496" y="1114571"/>
            <a:chExt cx="4726822" cy="4628858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CB65A8EE-8D0B-4A86-9142-A0CD67365D0A}"/>
                </a:ext>
              </a:extLst>
            </p:cNvPr>
            <p:cNvGrpSpPr/>
            <p:nvPr/>
          </p:nvGrpSpPr>
          <p:grpSpPr>
            <a:xfrm>
              <a:off x="587828" y="1114571"/>
              <a:ext cx="4430490" cy="4628858"/>
              <a:chOff x="936167" y="1338954"/>
              <a:chExt cx="4430490" cy="4628858"/>
            </a:xfrm>
          </p:grpSpPr>
          <p:sp>
            <p:nvSpPr>
              <p:cNvPr id="10" name="Rectangle: Rounded Corners 9">
                <a:extLst>
                  <a:ext uri="{FF2B5EF4-FFF2-40B4-BE49-F238E27FC236}">
                    <a16:creationId xmlns:a16="http://schemas.microsoft.com/office/drawing/2014/main" id="{F186E195-A10C-4578-B119-3F7526A7B1C5}"/>
                  </a:ext>
                </a:extLst>
              </p:cNvPr>
              <p:cNvSpPr/>
              <p:nvPr/>
            </p:nvSpPr>
            <p:spPr>
              <a:xfrm>
                <a:off x="936169" y="1338954"/>
                <a:ext cx="2340429" cy="520020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>
                    <a:solidFill>
                      <a:srgbClr val="003399"/>
                    </a:solidFill>
                  </a:rPr>
                  <a:t>A new ticket </a:t>
                </a:r>
                <a:r>
                  <a:rPr lang="fr-CH" dirty="0" err="1">
                    <a:solidFill>
                      <a:srgbClr val="003399"/>
                    </a:solidFill>
                  </a:rPr>
                  <a:t>opened</a:t>
                </a:r>
                <a:endParaRPr lang="fr-CH" dirty="0">
                  <a:solidFill>
                    <a:srgbClr val="003399"/>
                  </a:solidFill>
                </a:endParaRPr>
              </a:p>
            </p:txBody>
          </p:sp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B1FF84C0-D0D2-434B-A444-97403295B150}"/>
                  </a:ext>
                </a:extLst>
              </p:cNvPr>
              <p:cNvSpPr/>
              <p:nvPr/>
            </p:nvSpPr>
            <p:spPr>
              <a:xfrm>
                <a:off x="936168" y="2386464"/>
                <a:ext cx="2340429" cy="487365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CH" sz="2000" dirty="0">
                    <a:solidFill>
                      <a:srgbClr val="003399"/>
                    </a:solidFill>
                  </a:rPr>
                  <a:t>Incident</a:t>
                </a:r>
              </a:p>
            </p:txBody>
          </p:sp>
          <p:sp>
            <p:nvSpPr>
              <p:cNvPr id="12" name="Rectangle: Rounded Corners 11">
                <a:extLst>
                  <a:ext uri="{FF2B5EF4-FFF2-40B4-BE49-F238E27FC236}">
                    <a16:creationId xmlns:a16="http://schemas.microsoft.com/office/drawing/2014/main" id="{1B4E8CDC-0902-4A7B-8FEC-130B0B5ACC49}"/>
                  </a:ext>
                </a:extLst>
              </p:cNvPr>
              <p:cNvSpPr/>
              <p:nvPr/>
            </p:nvSpPr>
            <p:spPr>
              <a:xfrm>
                <a:off x="3777343" y="4435487"/>
                <a:ext cx="1589314" cy="484877"/>
              </a:xfrm>
              <a:prstGeom prst="round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CH" sz="2000" dirty="0" err="1">
                    <a:solidFill>
                      <a:srgbClr val="00B050"/>
                    </a:solidFill>
                  </a:rPr>
                  <a:t>Wont’fix</a:t>
                </a:r>
                <a:endParaRPr lang="fr-CH" sz="2000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36EF0F37-32D6-4BFC-B645-171603837E8C}"/>
                  </a:ext>
                </a:extLst>
              </p:cNvPr>
              <p:cNvSpPr/>
              <p:nvPr/>
            </p:nvSpPr>
            <p:spPr>
              <a:xfrm>
                <a:off x="936171" y="3377083"/>
                <a:ext cx="2340429" cy="487366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CH" sz="2000" dirty="0">
                    <a:solidFill>
                      <a:srgbClr val="003399"/>
                    </a:solidFill>
                  </a:rPr>
                  <a:t>Under investigation</a:t>
                </a:r>
              </a:p>
            </p:txBody>
          </p:sp>
          <p:sp>
            <p:nvSpPr>
              <p:cNvPr id="14" name="Rectangle: Rounded Corners 13">
                <a:extLst>
                  <a:ext uri="{FF2B5EF4-FFF2-40B4-BE49-F238E27FC236}">
                    <a16:creationId xmlns:a16="http://schemas.microsoft.com/office/drawing/2014/main" id="{D0227DE5-875A-4B3B-AB7B-3D0C823E6AA7}"/>
                  </a:ext>
                </a:extLst>
              </p:cNvPr>
              <p:cNvSpPr/>
              <p:nvPr/>
            </p:nvSpPr>
            <p:spPr>
              <a:xfrm>
                <a:off x="936171" y="4432997"/>
                <a:ext cx="2340429" cy="487367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CH" sz="2000" dirty="0">
                    <a:solidFill>
                      <a:srgbClr val="003399"/>
                    </a:solidFill>
                  </a:rPr>
                  <a:t>In </a:t>
                </a:r>
                <a:r>
                  <a:rPr lang="fr-CH" sz="2000" dirty="0" err="1">
                    <a:solidFill>
                      <a:srgbClr val="003399"/>
                    </a:solidFill>
                  </a:rPr>
                  <a:t>progress</a:t>
                </a:r>
                <a:endParaRPr lang="fr-CH" sz="2000" dirty="0">
                  <a:solidFill>
                    <a:srgbClr val="003399"/>
                  </a:solidFill>
                </a:endParaRPr>
              </a:p>
            </p:txBody>
          </p:sp>
          <p:sp>
            <p:nvSpPr>
              <p:cNvPr id="15" name="Rectangle: Rounded Corners 14">
                <a:extLst>
                  <a:ext uri="{FF2B5EF4-FFF2-40B4-BE49-F238E27FC236}">
                    <a16:creationId xmlns:a16="http://schemas.microsoft.com/office/drawing/2014/main" id="{B66A265B-2FE6-47CB-9CC4-EF7BC05F26BA}"/>
                  </a:ext>
                </a:extLst>
              </p:cNvPr>
              <p:cNvSpPr/>
              <p:nvPr/>
            </p:nvSpPr>
            <p:spPr>
              <a:xfrm>
                <a:off x="936167" y="5480445"/>
                <a:ext cx="2340429" cy="487367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CH" sz="2000" dirty="0" err="1">
                    <a:solidFill>
                      <a:srgbClr val="003399"/>
                    </a:solidFill>
                  </a:rPr>
                  <a:t>Resolved</a:t>
                </a:r>
                <a:r>
                  <a:rPr lang="fr-CH" sz="2000" dirty="0">
                    <a:solidFill>
                      <a:srgbClr val="003399"/>
                    </a:solidFill>
                  </a:rPr>
                  <a:t>/</a:t>
                </a:r>
                <a:r>
                  <a:rPr lang="fr-CH" sz="2000" dirty="0" err="1">
                    <a:solidFill>
                      <a:srgbClr val="003399"/>
                    </a:solidFill>
                  </a:rPr>
                  <a:t>closed</a:t>
                </a:r>
                <a:endParaRPr lang="fr-CH" sz="2000" dirty="0">
                  <a:solidFill>
                    <a:srgbClr val="003399"/>
                  </a:solidFill>
                </a:endParaRPr>
              </a:p>
            </p:txBody>
          </p:sp>
          <p:cxnSp>
            <p:nvCxnSpPr>
              <p:cNvPr id="27" name="Straight Arrow Connector 26">
                <a:extLst>
                  <a:ext uri="{FF2B5EF4-FFF2-40B4-BE49-F238E27FC236}">
                    <a16:creationId xmlns:a16="http://schemas.microsoft.com/office/drawing/2014/main" id="{4A61A45C-095C-4274-B9C4-78D7DD35D82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106380" y="1858974"/>
                <a:ext cx="1" cy="527490"/>
              </a:xfrm>
              <a:prstGeom prst="straightConnector1">
                <a:avLst/>
              </a:prstGeom>
              <a:ln>
                <a:solidFill>
                  <a:srgbClr val="003399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FC2B5D21-7429-4F95-A919-9CC79A93DAE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06386" y="2887669"/>
                <a:ext cx="5" cy="475573"/>
              </a:xfrm>
              <a:prstGeom prst="straightConnector1">
                <a:avLst/>
              </a:prstGeom>
              <a:ln>
                <a:solidFill>
                  <a:srgbClr val="003399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>
                <a:extLst>
                  <a:ext uri="{FF2B5EF4-FFF2-40B4-BE49-F238E27FC236}">
                    <a16:creationId xmlns:a16="http://schemas.microsoft.com/office/drawing/2014/main" id="{A7FCFF13-0961-4E5D-94E7-D7E095889E5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104573" y="3885446"/>
                <a:ext cx="1" cy="527490"/>
              </a:xfrm>
              <a:prstGeom prst="straightConnector1">
                <a:avLst/>
              </a:prstGeom>
              <a:ln>
                <a:solidFill>
                  <a:srgbClr val="003399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>
                <a:extLst>
                  <a:ext uri="{FF2B5EF4-FFF2-40B4-BE49-F238E27FC236}">
                    <a16:creationId xmlns:a16="http://schemas.microsoft.com/office/drawing/2014/main" id="{E4346D3A-48C8-4B6A-9432-E3C827861DE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113039" y="4920364"/>
                <a:ext cx="1" cy="527490"/>
              </a:xfrm>
              <a:prstGeom prst="straightConnector1">
                <a:avLst/>
              </a:prstGeom>
              <a:ln>
                <a:solidFill>
                  <a:srgbClr val="003399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>
                <a:extLst>
                  <a:ext uri="{FF2B5EF4-FFF2-40B4-BE49-F238E27FC236}">
                    <a16:creationId xmlns:a16="http://schemas.microsoft.com/office/drawing/2014/main" id="{F390235F-E3F3-4967-B285-BB41F233B707}"/>
                  </a:ext>
                </a:extLst>
              </p:cNvPr>
              <p:cNvCxnSpPr>
                <a:cxnSpLocks/>
                <a:stCxn id="14" idx="3"/>
                <a:endCxn id="12" idx="1"/>
              </p:cNvCxnSpPr>
              <p:nvPr/>
            </p:nvCxnSpPr>
            <p:spPr>
              <a:xfrm>
                <a:off x="3276600" y="4676681"/>
                <a:ext cx="500743" cy="1245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2FDD47B7-6C97-44A4-A0DE-B2701656C26B}"/>
                </a:ext>
              </a:extLst>
            </p:cNvPr>
            <p:cNvGrpSpPr/>
            <p:nvPr/>
          </p:nvGrpSpPr>
          <p:grpSpPr>
            <a:xfrm>
              <a:off x="291496" y="1374581"/>
              <a:ext cx="304801" cy="4125164"/>
              <a:chOff x="283029" y="1514298"/>
              <a:chExt cx="304801" cy="4125164"/>
            </a:xfrm>
          </p:grpSpPr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84644D8F-1895-4105-8A6A-E1824FF79D8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83029" y="1525184"/>
                <a:ext cx="304801" cy="0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4F0C3FCE-0231-4805-973D-BDACD30DFDFE}"/>
                  </a:ext>
                </a:extLst>
              </p:cNvPr>
              <p:cNvCxnSpPr/>
              <p:nvPr/>
            </p:nvCxnSpPr>
            <p:spPr>
              <a:xfrm>
                <a:off x="283029" y="1514298"/>
                <a:ext cx="0" cy="4125164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>
                <a:extLst>
                  <a:ext uri="{FF2B5EF4-FFF2-40B4-BE49-F238E27FC236}">
                    <a16:creationId xmlns:a16="http://schemas.microsoft.com/office/drawing/2014/main" id="{8BEE17A3-871B-43A9-900A-07E5305A8A7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3029" y="5628576"/>
                <a:ext cx="304799" cy="1"/>
              </a:xfrm>
              <a:prstGeom prst="straightConnector1">
                <a:avLst/>
              </a:prstGeom>
              <a:ln>
                <a:prstDash val="sysDash"/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026051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66CF1-CFFC-4A3E-8462-ECE7C2B98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857476"/>
          </a:xfrm>
        </p:spPr>
        <p:txBody>
          <a:bodyPr>
            <a:normAutofit/>
          </a:bodyPr>
          <a:lstStyle/>
          <a:p>
            <a:r>
              <a:rPr lang="fr-CH" sz="3200" b="1" dirty="0" err="1">
                <a:solidFill>
                  <a:srgbClr val="000099"/>
                </a:solidFill>
              </a:rPr>
              <a:t>Won’t</a:t>
            </a:r>
            <a:r>
              <a:rPr lang="fr-CH" sz="3200" b="1" dirty="0">
                <a:solidFill>
                  <a:srgbClr val="000099"/>
                </a:solidFill>
              </a:rPr>
              <a:t> fix and </a:t>
            </a:r>
            <a:r>
              <a:rPr lang="fr-CH" sz="3200" b="1" dirty="0" err="1">
                <a:solidFill>
                  <a:srgbClr val="000099"/>
                </a:solidFill>
              </a:rPr>
              <a:t>escalated</a:t>
            </a:r>
            <a:r>
              <a:rPr lang="fr-CH" sz="3200" b="1" dirty="0">
                <a:solidFill>
                  <a:srgbClr val="000099"/>
                </a:solidFill>
              </a:rPr>
              <a:t> tickets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A451CB-DCC2-495E-BCA7-D712A271C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2744"/>
            <a:ext cx="8229600" cy="4863420"/>
          </a:xfrm>
        </p:spPr>
        <p:txBody>
          <a:bodyPr>
            <a:noAutofit/>
          </a:bodyPr>
          <a:lstStyle/>
          <a:p>
            <a:pPr algn="just"/>
            <a:r>
              <a:rPr lang="en-US" sz="2400" dirty="0"/>
              <a:t>RWC may put a ticket into the log of “Won’t fix” if they found that an incident cannot be rectified because no (immediate) action can be taken. </a:t>
            </a:r>
            <a:r>
              <a:rPr lang="fr-CH" sz="2400" dirty="0"/>
              <a:t>RWC and/or NFP must </a:t>
            </a:r>
            <a:r>
              <a:rPr lang="fr-CH" sz="2400" dirty="0" err="1"/>
              <a:t>regularly</a:t>
            </a:r>
            <a:r>
              <a:rPr lang="fr-CH" sz="2400" dirty="0"/>
              <a:t> monitor the ticket put in </a:t>
            </a:r>
            <a:r>
              <a:rPr lang="en-US" sz="2400" dirty="0"/>
              <a:t>“Won’t fix” and whenever it is found that an action can be taken to rectify the incident, RWC will bring the ticket back to “in progress”.</a:t>
            </a:r>
          </a:p>
          <a:p>
            <a:pPr algn="just"/>
            <a:r>
              <a:rPr lang="en-US" sz="2400" dirty="0"/>
              <a:t>If there is no response from WDQMS NFP in IMS, RWCs can escalate the ticket to a WMO Secretariat, that will assist in contacting the Member concerned or bring the ticket to a higher level (e.g. PR). RWCs are encouraged to contact WDQMS NFP using other means of communication before escalating a ticket</a:t>
            </a:r>
            <a:endParaRPr lang="fr-CH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41925A-4E92-4058-8B2E-A781AD930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939242"/>
      </p:ext>
    </p:extLst>
  </p:cSld>
  <p:clrMapOvr>
    <a:masterClrMapping/>
  </p:clrMapOvr>
</p:sld>
</file>

<file path=ppt/theme/theme1.xml><?xml version="1.0" encoding="utf-8"?>
<a:theme xmlns:a="http://schemas.openxmlformats.org/drawingml/2006/main" name="WMO_WHITE_Powerpoint_en_f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WMO_WHITE_Powerpoint_en_fr</Template>
  <TotalTime>3133</TotalTime>
  <Words>1058</Words>
  <Application>Microsoft Office PowerPoint</Application>
  <PresentationFormat>On-screen Show (4:3)</PresentationFormat>
  <Paragraphs>78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WMO_WHITE_Powerpoint_en_fr</vt:lpstr>
      <vt:lpstr>PowerPoint Presentation</vt:lpstr>
      <vt:lpstr>WIGOS Tools and NFPs</vt:lpstr>
      <vt:lpstr>What is IMS for RWC?</vt:lpstr>
      <vt:lpstr>WIGOS IMP – interaction  with countries</vt:lpstr>
      <vt:lpstr>Users registration</vt:lpstr>
      <vt:lpstr>Users registered in the IMS</vt:lpstr>
      <vt:lpstr>IMS workflow</vt:lpstr>
      <vt:lpstr>Ticket evolution in the IMS</vt:lpstr>
      <vt:lpstr>Won’t fix and escalated tickets</vt:lpstr>
      <vt:lpstr>PowerPoint Presentation</vt:lpstr>
    </vt:vector>
  </TitlesOfParts>
  <Company>World Meteorological Organization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Zulkarnain</dc:creator>
  <cp:lastModifiedBy>Rabia</cp:lastModifiedBy>
  <cp:revision>6</cp:revision>
  <cp:lastPrinted>2017-05-09T06:47:47Z</cp:lastPrinted>
  <dcterms:created xsi:type="dcterms:W3CDTF">2016-05-27T11:05:50Z</dcterms:created>
  <dcterms:modified xsi:type="dcterms:W3CDTF">2023-09-21T13:08:44Z</dcterms:modified>
</cp:coreProperties>
</file>