
<file path=[Content_Types].xml><?xml version="1.0" encoding="utf-8"?>
<Types xmlns="http://schemas.openxmlformats.org/package/2006/content-types">
  <Default Extension="png" ContentType="image/png"/>
  <Default Extension="webp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3" r:id="rId9"/>
    <p:sldId id="270" r:id="rId10"/>
    <p:sldId id="271" r:id="rId11"/>
    <p:sldId id="269" r:id="rId12"/>
  </p:sldIdLst>
  <p:sldSz cx="9144000" cy="6858000" type="screen4x3"/>
  <p:notesSz cx="6858000" cy="9144000"/>
  <p:embeddedFontLst>
    <p:embeddedFont>
      <p:font typeface="Gill Sans" panose="020B060402020202020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jeC+t1taKJzQhyLrXffXRKKUr/J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uenta Microsoft" initials="CM" lastIdx="2" clrIdx="0">
    <p:extLst>
      <p:ext uri="{19B8F6BF-5375-455C-9EA6-DF929625EA0E}">
        <p15:presenceInfo xmlns:p15="http://schemas.microsoft.com/office/powerpoint/2012/main" userId="8c835365bb3cc28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0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customschemas.google.com/relationships/presentationmetadata" Target="meta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4;n"/>
          <p:cNvSpPr txBox="1"/>
          <p:nvPr/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5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Google Shape;6;n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3212" cy="3084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" name="Google Shape;7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2" cy="359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/>
          <p:nvPr/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32441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/>
          <p:nvPr/>
        </p:nvSpPr>
        <p:spPr>
          <a:xfrm>
            <a:off x="3884612" y="8685212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81" name="Google Shape;81;p1:notes"/>
          <p:cNvSpPr txBox="1"/>
          <p:nvPr/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/>
          </a:p>
        </p:txBody>
      </p:sp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2" cy="359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Soy Javier Martín, predictor en la OVM de Valencia. Lo primero es daros la enhorabuena a todos.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Bienvenidos a las prácticas, lo ideal es que las prácticas  fueran in situ pero la situación ha tocado así.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Aunque sean prácticas de predicción, os haré de puente para que os vayáis familiarizando con las claves aeronaúticas repasando la observación. Para ello, vamos a refrescar la clave METAR.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Un METAR es un parte rutinario donde se codifica la situación atmosférica en el entorno del aeródromo, en un r=8km. Y un SPECI es un parte no rutinario, con las mismas características de un METAR pero se emite cuando se superan unos criterios.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En primer lugar, desgranaremos el metar que tenéis presente campo por campo.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En segundo lugar, he preparado una serie de formularios para que trabajéis con ellos.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82174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3213" cy="30845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25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3213" cy="30845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6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3213" cy="30845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22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3213" cy="30845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4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5113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58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58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4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58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58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5112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4"/>
            <a:ext cx="4349750" cy="788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58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58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58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58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58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58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58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58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5112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58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58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58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58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5112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65563" cy="434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body" idx="2"/>
          </p:nvPr>
        </p:nvSpPr>
        <p:spPr>
          <a:xfrm>
            <a:off x="4646613" y="1825625"/>
            <a:ext cx="3867150" cy="434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58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58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58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58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5112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5112" cy="434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58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/>
          <p:nvPr/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58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ebp"/><Relationship Id="rId3" Type="http://schemas.openxmlformats.org/officeDocument/2006/relationships/image" Target="../media/image2.webp"/><Relationship Id="rId7" Type="http://schemas.openxmlformats.org/officeDocument/2006/relationships/image" Target="../media/image6.webp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ebp"/><Relationship Id="rId11" Type="http://schemas.openxmlformats.org/officeDocument/2006/relationships/image" Target="../media/image10.png"/><Relationship Id="rId5" Type="http://schemas.openxmlformats.org/officeDocument/2006/relationships/image" Target="../media/image4.webp"/><Relationship Id="rId10" Type="http://schemas.openxmlformats.org/officeDocument/2006/relationships/image" Target="../media/image9.png"/><Relationship Id="rId4" Type="http://schemas.openxmlformats.org/officeDocument/2006/relationships/image" Target="../media/image3.webp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07950" y="1125537"/>
            <a:ext cx="8496300" cy="1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algn="ctr">
              <a:buSzPts val="8000"/>
            </a:pP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TREND Y VIGILANCIA DE AERÓDROMO</a:t>
            </a:r>
            <a:r>
              <a:rPr lang="es-E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s-E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s-E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 de octubre 2023</a:t>
            </a:r>
            <a:r>
              <a:rPr lang="es-E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s-E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s-E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s-E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s-E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PIB-M 4ª Edición</a:t>
            </a:r>
            <a:endParaRPr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4294967295"/>
          </p:nvPr>
        </p:nvSpPr>
        <p:spPr>
          <a:xfrm>
            <a:off x="2822221" y="5872162"/>
            <a:ext cx="5988403" cy="52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1400" b="0" i="0" u="none" strike="noStrike" cap="none" dirty="0">
                <a:solidFill>
                  <a:srgbClr val="BD3632"/>
                </a:solidFill>
                <a:latin typeface="Gill Sans"/>
                <a:ea typeface="Gill Sans"/>
                <a:cs typeface="Gill Sans"/>
                <a:sym typeface="Gill Sans"/>
              </a:rPr>
              <a:t>Javier Martín </a:t>
            </a:r>
            <a:r>
              <a:rPr lang="en-US" sz="1400" b="0" i="0" u="none" strike="noStrike" cap="none" dirty="0" err="1">
                <a:solidFill>
                  <a:srgbClr val="BD3632"/>
                </a:solidFill>
                <a:latin typeface="Gill Sans"/>
                <a:ea typeface="Gill Sans"/>
                <a:cs typeface="Gill Sans"/>
                <a:sym typeface="Gill Sans"/>
              </a:rPr>
              <a:t>Martín</a:t>
            </a:r>
            <a:r>
              <a:rPr lang="en-US" sz="1400" b="0" i="0" u="none" strike="noStrike" cap="none" dirty="0" smtClean="0">
                <a:solidFill>
                  <a:srgbClr val="BD3632"/>
                </a:solidFill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lang="en-US" sz="1400" b="0" i="0" u="none" strike="noStrike" cap="none" dirty="0" err="1" smtClean="0">
                <a:solidFill>
                  <a:srgbClr val="BD3632"/>
                </a:solidFill>
                <a:latin typeface="Gill Sans"/>
                <a:ea typeface="Gill Sans"/>
                <a:cs typeface="Gill Sans"/>
                <a:sym typeface="Gill Sans"/>
              </a:rPr>
              <a:t>Analísta</a:t>
            </a:r>
            <a:r>
              <a:rPr lang="en-US" sz="1400" b="0" i="0" u="none" strike="noStrike" cap="none" dirty="0" smtClean="0">
                <a:solidFill>
                  <a:srgbClr val="BD3632"/>
                </a:solidFill>
                <a:latin typeface="Gill Sans"/>
                <a:ea typeface="Gill Sans"/>
                <a:cs typeface="Gill Sans"/>
                <a:sym typeface="Gill Sans"/>
              </a:rPr>
              <a:t> Predictor del </a:t>
            </a:r>
            <a:r>
              <a:rPr lang="en-US" sz="1400" dirty="0" err="1">
                <a:solidFill>
                  <a:srgbClr val="BD3632"/>
                </a:solidFill>
                <a:latin typeface="Gill Sans"/>
                <a:ea typeface="Gill Sans"/>
                <a:cs typeface="Gill Sans"/>
                <a:sym typeface="Gill Sans"/>
              </a:rPr>
              <a:t>Grupo</a:t>
            </a:r>
            <a:r>
              <a:rPr lang="en-US" sz="1400" dirty="0">
                <a:solidFill>
                  <a:srgbClr val="BD3632"/>
                </a:solidFill>
                <a:latin typeface="Gill Sans"/>
                <a:ea typeface="Gill Sans"/>
                <a:cs typeface="Gill Sans"/>
                <a:sym typeface="Gill Sans"/>
              </a:rPr>
              <a:t> de </a:t>
            </a:r>
            <a:r>
              <a:rPr lang="en-US" sz="1400" dirty="0" err="1">
                <a:solidFill>
                  <a:srgbClr val="BD3632"/>
                </a:solidFill>
                <a:latin typeface="Gill Sans"/>
                <a:ea typeface="Gill Sans"/>
                <a:cs typeface="Gill Sans"/>
                <a:sym typeface="Gill Sans"/>
              </a:rPr>
              <a:t>Predicción</a:t>
            </a:r>
            <a:r>
              <a:rPr lang="en-US" sz="1400" b="0" i="0" u="none" strike="noStrike" cap="none" dirty="0">
                <a:solidFill>
                  <a:srgbClr val="BD3632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400" b="0" i="0" u="none" strike="noStrike" cap="none" dirty="0" smtClean="0">
                <a:solidFill>
                  <a:srgbClr val="BD3632"/>
                </a:solidFill>
                <a:latin typeface="Gill Sans"/>
                <a:ea typeface="Gill Sans"/>
                <a:cs typeface="Gill Sans"/>
                <a:sym typeface="Gill Sans"/>
              </a:rPr>
              <a:t>de Valencia</a:t>
            </a:r>
            <a:endParaRPr sz="1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77" y="4733820"/>
            <a:ext cx="749927" cy="540000"/>
          </a:xfrm>
          <a:prstGeom prst="rect">
            <a:avLst/>
          </a:prstGeom>
        </p:spPr>
      </p:pic>
      <p:pic>
        <p:nvPicPr>
          <p:cNvPr id="9" name="Imagen 8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17" y="4742084"/>
            <a:ext cx="774000" cy="52347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070" y="4725997"/>
            <a:ext cx="774000" cy="54405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644" y="4729926"/>
            <a:ext cx="774000" cy="54405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16718" y="4749041"/>
            <a:ext cx="774000" cy="54147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98" y="5872162"/>
            <a:ext cx="357501" cy="23833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24552" y="4737583"/>
            <a:ext cx="799207" cy="5324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97" y="4733820"/>
            <a:ext cx="799206" cy="52838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771" y="4724040"/>
            <a:ext cx="772184" cy="53816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399" y="4724040"/>
            <a:ext cx="783480" cy="521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PRÁCTICA 3</a:t>
            </a:r>
            <a:endParaRPr lang="es-E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75922" y="1469047"/>
            <a:ext cx="785706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u="sng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DUST FORECAST</a:t>
            </a:r>
            <a:endParaRPr lang="es-ES" b="1" u="sng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s-E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es-E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https://dust.aemet.es/</a:t>
            </a:r>
          </a:p>
          <a:p>
            <a:endParaRPr lang="es-ES" i="1" dirty="0" smtClean="0">
              <a:solidFill>
                <a:srgbClr val="FF0000"/>
              </a:solidFill>
            </a:endParaRPr>
          </a:p>
          <a:p>
            <a:pPr algn="ctr"/>
            <a:endParaRPr lang="es-ES" sz="18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s-ES" sz="1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s-ES" sz="18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s-ES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PRACTICA 3: TREND Y VIGILANCIA DE AERÓDROMO 3:22-02-2020</a:t>
            </a:r>
            <a:endParaRPr lang="es-ES" sz="2400" dirty="0"/>
          </a:p>
          <a:p>
            <a:endParaRPr lang="es-ES" sz="1800" dirty="0"/>
          </a:p>
          <a:p>
            <a:r>
              <a:rPr lang="es-ES" sz="1800" b="1" u="sng" dirty="0"/>
              <a:t>Link de la práctica:</a:t>
            </a:r>
          </a:p>
          <a:p>
            <a:endParaRPr lang="es-ES" sz="1800" dirty="0"/>
          </a:p>
          <a:p>
            <a:endParaRPr lang="es-ES" sz="1800" dirty="0"/>
          </a:p>
          <a:p>
            <a:r>
              <a:rPr lang="es-ES" sz="1800" i="1" dirty="0">
                <a:solidFill>
                  <a:srgbClr val="FF0000"/>
                </a:solidFill>
              </a:rPr>
              <a:t>https://docs.google.com/forms/d/e/1FAIpQLSc-rTa204ksiXD_NUZ1b3LZIfDKSHU9yQp6kUtAS2OGhcW1Wg/viewform</a:t>
            </a:r>
          </a:p>
          <a:p>
            <a:endParaRPr lang="es-ES" i="1" dirty="0" smtClean="0">
              <a:solidFill>
                <a:srgbClr val="FF0000"/>
              </a:solidFill>
            </a:endParaRPr>
          </a:p>
          <a:p>
            <a:endParaRPr lang="es-E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2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PRÁCTICAS</a:t>
            </a:r>
            <a:endParaRPr lang="es-E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38912" y="1478191"/>
            <a:ext cx="846734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PRACTICA 4.1:TREND </a:t>
            </a:r>
            <a:r>
              <a:rPr lang="es-ES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 VIGILANCIA DE </a:t>
            </a:r>
            <a:r>
              <a:rPr lang="es-ES" sz="1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AERÓDROMO: </a:t>
            </a:r>
            <a:r>
              <a:rPr lang="es-ES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(01-07-2018)</a:t>
            </a:r>
            <a:endParaRPr lang="es-ES" sz="18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s-ES" dirty="0"/>
          </a:p>
          <a:p>
            <a:r>
              <a:rPr lang="es-ES" b="1" u="sng" dirty="0" smtClean="0"/>
              <a:t>Link de la práctica:</a:t>
            </a:r>
            <a:endParaRPr lang="es-ES" b="1" u="sng" dirty="0"/>
          </a:p>
          <a:p>
            <a:endParaRPr lang="es-ES" dirty="0" smtClean="0"/>
          </a:p>
          <a:p>
            <a:r>
              <a:rPr lang="es-ES" i="1" dirty="0" smtClean="0">
                <a:solidFill>
                  <a:srgbClr val="FF0000"/>
                </a:solidFill>
              </a:rPr>
              <a:t>https</a:t>
            </a:r>
            <a:r>
              <a:rPr lang="es-ES" i="1" dirty="0">
                <a:solidFill>
                  <a:srgbClr val="FF0000"/>
                </a:solidFill>
              </a:rPr>
              <a:t>://docs.google.com/forms/d/e/1FAIpQLSf3I7ri2tjiMXiWmNAjYuL4z5-UfRj2OlSHrxeFOTvCThYb-g/viewform</a:t>
            </a:r>
            <a:endParaRPr lang="es-ES" i="1" dirty="0" smtClean="0">
              <a:solidFill>
                <a:srgbClr val="FF0000"/>
              </a:solidFill>
            </a:endParaRPr>
          </a:p>
          <a:p>
            <a:pPr algn="ctr"/>
            <a:endParaRPr lang="es-ES" i="1" dirty="0">
              <a:solidFill>
                <a:srgbClr val="FF0000"/>
              </a:solidFill>
            </a:endParaRPr>
          </a:p>
          <a:p>
            <a:pPr algn="ctr"/>
            <a:r>
              <a:rPr lang="es-ES" sz="1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PRÁCTICA 4.2 </a:t>
            </a:r>
            <a:r>
              <a:rPr lang="es-ES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TREND Y VIGILANCIA DE AERÓDROMO </a:t>
            </a:r>
            <a:r>
              <a:rPr lang="es-ES" sz="1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 </a:t>
            </a:r>
            <a:r>
              <a:rPr lang="es-ES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(01-07-2018)</a:t>
            </a:r>
            <a:endParaRPr lang="es-ES" sz="1800" dirty="0" smtClean="0"/>
          </a:p>
          <a:p>
            <a:endParaRPr lang="es-ES" b="1" u="sng" dirty="0" smtClean="0"/>
          </a:p>
          <a:p>
            <a:r>
              <a:rPr lang="es-ES" b="1" u="sng" dirty="0" smtClean="0"/>
              <a:t>Link de la práctica: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i="1" dirty="0" smtClean="0">
                <a:solidFill>
                  <a:srgbClr val="FF0000"/>
                </a:solidFill>
              </a:rPr>
              <a:t>https</a:t>
            </a:r>
            <a:r>
              <a:rPr lang="es-ES" i="1" dirty="0">
                <a:solidFill>
                  <a:srgbClr val="FF0000"/>
                </a:solidFill>
              </a:rPr>
              <a:t>://docs.google.com/forms/d/e/1FAIpQLSeybyHU4fFngnajlAjKOAN-QKgzaKADE8CLDKWXgzFzEYsdhg/viewform</a:t>
            </a:r>
            <a:endParaRPr lang="es-ES" i="1" dirty="0" smtClean="0">
              <a:solidFill>
                <a:srgbClr val="FF0000"/>
              </a:solidFill>
            </a:endParaRPr>
          </a:p>
          <a:p>
            <a:endParaRPr lang="es-ES" i="1" dirty="0" smtClean="0">
              <a:solidFill>
                <a:srgbClr val="FF0000"/>
              </a:solidFill>
            </a:endParaRPr>
          </a:p>
          <a:p>
            <a:endParaRPr lang="es-E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0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REPASO TEORÍA</a:t>
            </a:r>
            <a:endParaRPr lang="es-E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17689" y="1507067"/>
            <a:ext cx="817811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ESTRUCTURA DEL TRED</a:t>
            </a:r>
          </a:p>
          <a:p>
            <a:pPr algn="ctr"/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b="1" dirty="0" smtClean="0">
              <a:solidFill>
                <a:schemeClr val="tx1"/>
              </a:solidFill>
            </a:endParaRPr>
          </a:p>
          <a:p>
            <a:r>
              <a:rPr lang="es-ES" b="1" dirty="0" smtClean="0">
                <a:solidFill>
                  <a:schemeClr val="tx1"/>
                </a:solidFill>
              </a:rPr>
              <a:t>TTTT = BECMG O TEMPO; NOSIG</a:t>
            </a:r>
          </a:p>
          <a:p>
            <a:r>
              <a:rPr lang="es-ES" b="1" dirty="0" err="1" smtClean="0">
                <a:solidFill>
                  <a:schemeClr val="tx1"/>
                </a:solidFill>
              </a:rPr>
              <a:t>TTGGgg</a:t>
            </a:r>
            <a:r>
              <a:rPr lang="es-ES" b="1" dirty="0" smtClean="0">
                <a:solidFill>
                  <a:schemeClr val="tx1"/>
                </a:solidFill>
              </a:rPr>
              <a:t> = TT (FM, TL o AT) ;</a:t>
            </a:r>
            <a:r>
              <a:rPr lang="es-ES" b="1" dirty="0" err="1" smtClean="0">
                <a:solidFill>
                  <a:schemeClr val="tx1"/>
                </a:solidFill>
              </a:rPr>
              <a:t>GGgg</a:t>
            </a:r>
            <a:r>
              <a:rPr lang="es-ES" b="1" dirty="0" smtClean="0">
                <a:solidFill>
                  <a:schemeClr val="tx1"/>
                </a:solidFill>
              </a:rPr>
              <a:t> (HORAS Y MINUTOS UTC)</a:t>
            </a:r>
          </a:p>
          <a:p>
            <a:endParaRPr lang="es-ES" dirty="0"/>
          </a:p>
          <a:p>
            <a:r>
              <a:rPr lang="es-ES" b="1" dirty="0" smtClean="0">
                <a:solidFill>
                  <a:srgbClr val="FF0000"/>
                </a:solidFill>
              </a:rPr>
              <a:t>Viento </a:t>
            </a:r>
            <a:r>
              <a:rPr lang="es-E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dddffGfmfmKT</a:t>
            </a:r>
            <a:r>
              <a:rPr lang="es-ES" b="1" dirty="0" smtClean="0">
                <a:solidFill>
                  <a:srgbClr val="FF0000"/>
                </a:solidFill>
              </a:rPr>
              <a:t> = </a:t>
            </a:r>
            <a:r>
              <a:rPr lang="es-ES" b="1" dirty="0" err="1" smtClean="0">
                <a:solidFill>
                  <a:srgbClr val="FF0000"/>
                </a:solidFill>
              </a:rPr>
              <a:t>ddd</a:t>
            </a:r>
            <a:r>
              <a:rPr lang="es-ES" b="1" dirty="0" smtClean="0">
                <a:solidFill>
                  <a:srgbClr val="FF0000"/>
                </a:solidFill>
              </a:rPr>
              <a:t> (Dirección del viento); </a:t>
            </a:r>
            <a:r>
              <a:rPr lang="es-ES" b="1" dirty="0" err="1" smtClean="0">
                <a:solidFill>
                  <a:srgbClr val="FF0000"/>
                </a:solidFill>
              </a:rPr>
              <a:t>ff</a:t>
            </a:r>
            <a:r>
              <a:rPr lang="es-ES" b="1" dirty="0" smtClean="0">
                <a:solidFill>
                  <a:srgbClr val="FF0000"/>
                </a:solidFill>
              </a:rPr>
              <a:t> (Intensidad media); </a:t>
            </a:r>
            <a:r>
              <a:rPr lang="es-ES" b="1" dirty="0" err="1" smtClean="0">
                <a:solidFill>
                  <a:srgbClr val="FF0000"/>
                </a:solidFill>
              </a:rPr>
              <a:t>fmfm</a:t>
            </a:r>
            <a:r>
              <a:rPr lang="es-ES" b="1" dirty="0" smtClean="0">
                <a:solidFill>
                  <a:srgbClr val="FF0000"/>
                </a:solidFill>
              </a:rPr>
              <a:t> (Rachas máximas)</a:t>
            </a:r>
            <a:endParaRPr lang="es-ES" b="1" dirty="0">
              <a:solidFill>
                <a:srgbClr val="FF0000"/>
              </a:solidFill>
            </a:endParaRPr>
          </a:p>
          <a:p>
            <a:r>
              <a:rPr lang="es-ES" b="1" dirty="0">
                <a:solidFill>
                  <a:schemeClr val="tx2">
                    <a:lumMod val="50000"/>
                  </a:schemeClr>
                </a:solidFill>
              </a:rPr>
              <a:t>Visibilidad predominante pronosticada 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VVVV </a:t>
            </a:r>
          </a:p>
          <a:p>
            <a:r>
              <a:rPr lang="es-ES" b="1" dirty="0">
                <a:solidFill>
                  <a:srgbClr val="00B0F0"/>
                </a:solidFill>
              </a:rPr>
              <a:t>Tiempo significativo </a:t>
            </a:r>
            <a:r>
              <a:rPr lang="es-ES" b="1" dirty="0" smtClean="0">
                <a:solidFill>
                  <a:srgbClr val="00B0F0"/>
                </a:solidFill>
              </a:rPr>
              <a:t>pronosticado </a:t>
            </a:r>
            <a:r>
              <a:rPr lang="es-ES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</a:t>
            </a:r>
            <a:r>
              <a:rPr lang="es-ES" b="1" dirty="0" err="1" smtClean="0">
                <a:solidFill>
                  <a:srgbClr val="00B0F0"/>
                </a:solidFill>
              </a:rPr>
              <a:t>w’w</a:t>
            </a:r>
            <a:r>
              <a:rPr lang="es-ES" b="1" dirty="0" smtClean="0">
                <a:solidFill>
                  <a:srgbClr val="00B0F0"/>
                </a:solidFill>
              </a:rPr>
              <a:t>’  (</a:t>
            </a:r>
            <a:r>
              <a:rPr lang="es-ES" b="1" dirty="0" err="1" smtClean="0">
                <a:solidFill>
                  <a:srgbClr val="00B0F0"/>
                </a:solidFill>
              </a:rPr>
              <a:t>NsNsNshshshs</a:t>
            </a:r>
            <a:r>
              <a:rPr lang="es-ES" b="1" dirty="0" smtClean="0">
                <a:solidFill>
                  <a:srgbClr val="00B0F0"/>
                </a:solidFill>
              </a:rPr>
              <a:t>(cc) =(Nubosidad)</a:t>
            </a:r>
            <a:r>
              <a:rPr lang="es-ES" b="1" dirty="0" err="1" smtClean="0">
                <a:solidFill>
                  <a:srgbClr val="00B0F0"/>
                </a:solidFill>
              </a:rPr>
              <a:t>NsNsNs</a:t>
            </a:r>
            <a:r>
              <a:rPr lang="es-ES" b="1" dirty="0" smtClean="0">
                <a:solidFill>
                  <a:srgbClr val="00B0F0"/>
                </a:solidFill>
              </a:rPr>
              <a:t> (FEW,SCT, BKN o OVC); </a:t>
            </a:r>
            <a:r>
              <a:rPr lang="es-ES" b="1" dirty="0" err="1" smtClean="0">
                <a:solidFill>
                  <a:srgbClr val="00B0F0"/>
                </a:solidFill>
              </a:rPr>
              <a:t>hshshs</a:t>
            </a:r>
            <a:r>
              <a:rPr lang="es-ES" b="1" dirty="0">
                <a:solidFill>
                  <a:srgbClr val="00B0F0"/>
                </a:solidFill>
              </a:rPr>
              <a:t> </a:t>
            </a:r>
            <a:r>
              <a:rPr lang="es-ES" b="1" dirty="0" smtClean="0">
                <a:solidFill>
                  <a:srgbClr val="00B0F0"/>
                </a:solidFill>
              </a:rPr>
              <a:t>(Altura en </a:t>
            </a:r>
            <a:r>
              <a:rPr lang="es-ES" b="1" dirty="0" err="1" smtClean="0">
                <a:solidFill>
                  <a:srgbClr val="00B0F0"/>
                </a:solidFill>
              </a:rPr>
              <a:t>hectopiés</a:t>
            </a:r>
            <a:r>
              <a:rPr lang="es-ES" b="1" dirty="0" smtClean="0">
                <a:solidFill>
                  <a:srgbClr val="00B0F0"/>
                </a:solidFill>
              </a:rPr>
              <a:t>)</a:t>
            </a:r>
          </a:p>
          <a:p>
            <a:r>
              <a:rPr lang="es-ES" b="1" dirty="0">
                <a:solidFill>
                  <a:srgbClr val="7030A0"/>
                </a:solidFill>
              </a:rPr>
              <a:t>Visibilidad </a:t>
            </a:r>
            <a:r>
              <a:rPr lang="es-ES" b="1" dirty="0" smtClean="0">
                <a:solidFill>
                  <a:srgbClr val="7030A0"/>
                </a:solidFill>
              </a:rPr>
              <a:t>vertical </a:t>
            </a:r>
            <a:r>
              <a:rPr lang="es-ES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  </a:t>
            </a:r>
            <a:r>
              <a:rPr lang="es-ES" b="1" dirty="0" err="1" smtClean="0">
                <a:solidFill>
                  <a:srgbClr val="7030A0"/>
                </a:solidFill>
              </a:rPr>
              <a:t>VVhshshs</a:t>
            </a:r>
            <a:r>
              <a:rPr lang="es-ES" b="1" dirty="0" smtClean="0">
                <a:solidFill>
                  <a:srgbClr val="7030A0"/>
                </a:solidFill>
              </a:rPr>
              <a:t> = </a:t>
            </a:r>
            <a:r>
              <a:rPr lang="es-ES" b="1" dirty="0" err="1" smtClean="0">
                <a:solidFill>
                  <a:srgbClr val="7030A0"/>
                </a:solidFill>
              </a:rPr>
              <a:t>hshshs</a:t>
            </a:r>
            <a:r>
              <a:rPr lang="es-ES" b="1" dirty="0" smtClean="0">
                <a:solidFill>
                  <a:srgbClr val="7030A0"/>
                </a:solidFill>
              </a:rPr>
              <a:t> (Altura en </a:t>
            </a:r>
            <a:r>
              <a:rPr lang="es-ES" b="1" dirty="0" err="1" smtClean="0">
                <a:solidFill>
                  <a:srgbClr val="7030A0"/>
                </a:solidFill>
              </a:rPr>
              <a:t>hectopiés</a:t>
            </a:r>
            <a:r>
              <a:rPr lang="es-ES" b="1" dirty="0" smtClean="0">
                <a:solidFill>
                  <a:srgbClr val="7030A0"/>
                </a:solidFill>
              </a:rPr>
              <a:t>)</a:t>
            </a:r>
          </a:p>
          <a:p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No </a:t>
            </a: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</a:rPr>
              <a:t>significant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</a:rPr>
              <a:t>weather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NSW</a:t>
            </a:r>
          </a:p>
          <a:p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No </a:t>
            </a:r>
            <a:r>
              <a:rPr lang="es-ES" b="1" dirty="0" err="1" smtClean="0">
                <a:solidFill>
                  <a:schemeClr val="accent5">
                    <a:lumMod val="50000"/>
                  </a:schemeClr>
                </a:solidFill>
              </a:rPr>
              <a:t>Significant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 Cloud 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NSC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13" y="1928186"/>
            <a:ext cx="8049186" cy="18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1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REPASO TEORÍA</a:t>
            </a:r>
            <a:endParaRPr lang="es-E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17689" y="1507067"/>
            <a:ext cx="817811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CRITERIO DE EMISIÓN DEL VIENTO</a:t>
            </a:r>
          </a:p>
          <a:p>
            <a:pPr algn="ctr"/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b="1" dirty="0" smtClean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47" y="2243901"/>
            <a:ext cx="7847393" cy="334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9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REPASO TEORÍA</a:t>
            </a:r>
            <a:endParaRPr lang="es-E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17689" y="1507067"/>
            <a:ext cx="817811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8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s-ES" sz="1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s-ES" sz="1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CRITERIO DE EMISIÓN DE LA VISIBILIDAD</a:t>
            </a:r>
          </a:p>
          <a:p>
            <a:pPr algn="ctr"/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b="1" dirty="0" smtClean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12" y="3601063"/>
            <a:ext cx="8087463" cy="188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REPASO TEORÍA</a:t>
            </a:r>
            <a:endParaRPr lang="es-E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35653" y="1295311"/>
            <a:ext cx="817811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CRITERIO DE EMISIÓN </a:t>
            </a:r>
            <a:r>
              <a:rPr lang="es-ES" sz="1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DEL TIEMPO SIGNIFICATIVO</a:t>
            </a:r>
            <a:endParaRPr lang="es-ES" sz="1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b="1" dirty="0" smtClean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05" y="1689101"/>
            <a:ext cx="7853458" cy="468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REPASO TEORÍA</a:t>
            </a:r>
            <a:endParaRPr lang="es-E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17689" y="1507067"/>
            <a:ext cx="817811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CRITERIO DE EMISIÓN </a:t>
            </a:r>
            <a:r>
              <a:rPr lang="es-ES" sz="1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 LAS NUBES</a:t>
            </a:r>
            <a:endParaRPr lang="es-ES" sz="1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b="1" dirty="0" smtClean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1" y="2223436"/>
            <a:ext cx="7798442" cy="381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5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REPASO TEORÍA</a:t>
            </a:r>
            <a:endParaRPr lang="es-E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17689" y="1507067"/>
            <a:ext cx="817811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8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s-ES" sz="1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s-ES" sz="1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CRITERIO </a:t>
            </a:r>
            <a:r>
              <a:rPr lang="es-ES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 EMISIÓN DE </a:t>
            </a:r>
            <a:r>
              <a:rPr lang="es-ES" sz="1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LA VISIBILIDAD VERTICAL</a:t>
            </a:r>
            <a:endParaRPr lang="es-ES" sz="1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b="1" dirty="0" smtClean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72" y="3297755"/>
            <a:ext cx="8134427" cy="175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8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PRÁCTICA 1</a:t>
            </a:r>
            <a:endParaRPr lang="es-E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85066" y="1478191"/>
            <a:ext cx="785706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8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endParaRPr lang="es-ES" sz="1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endParaRPr lang="es-ES" sz="18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es-ES" sz="1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TREND </a:t>
            </a:r>
            <a:r>
              <a:rPr lang="es-ES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 VIGILANCIA DE AERÓDROMO 1: </a:t>
            </a:r>
            <a:r>
              <a:rPr lang="es-ES" sz="1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GENERAL</a:t>
            </a:r>
          </a:p>
          <a:p>
            <a:pPr algn="ctr"/>
            <a:endParaRPr lang="es-ES" dirty="0"/>
          </a:p>
          <a:p>
            <a:r>
              <a:rPr lang="es-ES" b="1" u="sng" dirty="0" smtClean="0"/>
              <a:t>Link de la práctica:</a:t>
            </a:r>
            <a:endParaRPr lang="es-ES" b="1" u="sng" dirty="0"/>
          </a:p>
          <a:p>
            <a:endParaRPr lang="es-ES" dirty="0" smtClean="0"/>
          </a:p>
          <a:p>
            <a:r>
              <a:rPr lang="es-ES" i="1" dirty="0">
                <a:solidFill>
                  <a:srgbClr val="FF0000"/>
                </a:solidFill>
              </a:rPr>
              <a:t>https://</a:t>
            </a:r>
            <a:r>
              <a:rPr lang="es-ES" i="1" dirty="0" smtClean="0">
                <a:solidFill>
                  <a:srgbClr val="FF0000"/>
                </a:solidFill>
              </a:rPr>
              <a:t>docs.google.com/forms/d/e/1FAIpQLSe-4W7-kAe9PFgcKFPJ9pvCX4Ctgz8VOFYLNx-OlejDsBnKSw/viewform</a:t>
            </a:r>
          </a:p>
          <a:p>
            <a:pPr algn="ctr"/>
            <a:endParaRPr lang="es-ES" i="1" dirty="0">
              <a:solidFill>
                <a:srgbClr val="FF0000"/>
              </a:solidFill>
            </a:endParaRPr>
          </a:p>
          <a:p>
            <a:endParaRPr lang="es-E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PRÁCTICA 2</a:t>
            </a:r>
            <a:endParaRPr lang="es-E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85066" y="1478191"/>
            <a:ext cx="785706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i="1" dirty="0" smtClean="0">
              <a:solidFill>
                <a:srgbClr val="FF0000"/>
              </a:solidFill>
            </a:endParaRPr>
          </a:p>
          <a:p>
            <a:pPr algn="ctr"/>
            <a:endParaRPr lang="es-ES" sz="18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s-ES" sz="1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s-ES" sz="18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s-ES" sz="1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PRACTICA 2: </a:t>
            </a:r>
            <a:r>
              <a:rPr lang="es-ES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TREND Y VIGILANCIA DE AERÓDROMO </a:t>
            </a:r>
            <a:r>
              <a:rPr lang="es-ES" sz="1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2:15-11-2020</a:t>
            </a:r>
          </a:p>
          <a:p>
            <a:pPr algn="ctr"/>
            <a:endParaRPr lang="es-ES" sz="1800" dirty="0"/>
          </a:p>
          <a:p>
            <a:r>
              <a:rPr lang="es-ES" b="1" u="sng" dirty="0" smtClean="0"/>
              <a:t>Link </a:t>
            </a:r>
            <a:r>
              <a:rPr lang="es-ES" b="1" u="sng" dirty="0"/>
              <a:t>de la práctica</a:t>
            </a:r>
            <a:r>
              <a:rPr lang="es-ES" b="1" u="sng" dirty="0" smtClean="0"/>
              <a:t>:</a:t>
            </a:r>
            <a:endParaRPr lang="es-ES" dirty="0"/>
          </a:p>
          <a:p>
            <a:endParaRPr lang="es-ES" dirty="0"/>
          </a:p>
          <a:p>
            <a:r>
              <a:rPr lang="es-ES" i="1" dirty="0">
                <a:solidFill>
                  <a:srgbClr val="FF0000"/>
                </a:solidFill>
              </a:rPr>
              <a:t>https://docs.google.com/forms/d/e/1FAIpQLSd-_Jm9zBLXfbC4v4AW5KQttmrfhqWRglm9pAIA2u8Z7LwUSQ/viewform</a:t>
            </a:r>
          </a:p>
          <a:p>
            <a:endParaRPr lang="es-ES" i="1" dirty="0" smtClean="0">
              <a:solidFill>
                <a:srgbClr val="FF0000"/>
              </a:solidFill>
            </a:endParaRPr>
          </a:p>
          <a:p>
            <a:endParaRPr lang="es-E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5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5118</TotalTime>
  <Words>411</Words>
  <Application>Microsoft Office PowerPoint</Application>
  <PresentationFormat>Presentación en pantalla (4:3)</PresentationFormat>
  <Paragraphs>136</Paragraphs>
  <Slides>11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Gill Sans</vt:lpstr>
      <vt:lpstr>Arial</vt:lpstr>
      <vt:lpstr>Wingdings</vt:lpstr>
      <vt:lpstr>Calibri</vt:lpstr>
      <vt:lpstr>Times New Roman</vt:lpstr>
      <vt:lpstr>Tema de Office</vt:lpstr>
      <vt:lpstr>  TREND Y VIGILANCIA DE AERÓDROMO 3 de octubre 2023  PIB-M 4ª Edición</vt:lpstr>
      <vt:lpstr>REPASO TEORÍA</vt:lpstr>
      <vt:lpstr>REPASO TEORÍA</vt:lpstr>
      <vt:lpstr>REPASO TEORÍA</vt:lpstr>
      <vt:lpstr>REPASO TEORÍA</vt:lpstr>
      <vt:lpstr>REPASO TEORÍA</vt:lpstr>
      <vt:lpstr>REPASO TEORÍA</vt:lpstr>
      <vt:lpstr>PRÁCTICA 1</vt:lpstr>
      <vt:lpstr>PRÁCTICA 2</vt:lpstr>
      <vt:lpstr>PRÁCTICA 3</vt:lpstr>
      <vt:lpstr>PRÁCTICAS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METAR/SPECI</dc:title>
  <dc:creator>Ricardo García Tagle</dc:creator>
  <cp:lastModifiedBy>Cuenta Microsoft</cp:lastModifiedBy>
  <cp:revision>40</cp:revision>
  <dcterms:created xsi:type="dcterms:W3CDTF">2016-11-07T08:34:13Z</dcterms:created>
  <dcterms:modified xsi:type="dcterms:W3CDTF">2023-10-02T11:32:35Z</dcterms:modified>
</cp:coreProperties>
</file>