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08400-4ABB-49A4-86F0-61FC24C727D2}" type="datetimeFigureOut">
              <a:rPr lang="en-GB" smtClean="0"/>
              <a:t>18/09/2023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B9E7D-AA67-47C3-8E2F-62099098D74D}" type="slidenum">
              <a:rPr lang="en-GB" smtClean="0"/>
              <a:t>‹Nº›</a:t>
            </a:fld>
            <a:endParaRPr lang="en-GB"/>
          </a:p>
        </p:txBody>
      </p:sp>
    </p:spTree>
    <p:extLst>
      <p:ext uri="{BB962C8B-B14F-4D97-AF65-F5344CB8AC3E}">
        <p14:creationId xmlns:p14="http://schemas.microsoft.com/office/powerpoint/2010/main" val="2639957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26D8919-A738-0F4C-9562-8AB1A15B9651}" type="slidenum">
              <a:rPr lang="es-ES_tradnl">
                <a:solidFill>
                  <a:prstClr val="black"/>
                </a:solidFill>
              </a:rPr>
              <a:pPr/>
              <a:t>8</a:t>
            </a:fld>
            <a:endParaRPr lang="es-ES_tradnl">
              <a:solidFill>
                <a:prstClr val="black"/>
              </a:solidFill>
            </a:endParaRPr>
          </a:p>
        </p:txBody>
      </p:sp>
      <p:sp>
        <p:nvSpPr>
          <p:cNvPr id="31747" name="Rectangle 2"/>
          <p:cNvSpPr>
            <a:spLocks noGrp="1" noRot="1" noChangeAspect="1" noChangeArrowheads="1" noTextEdit="1"/>
          </p:cNvSpPr>
          <p:nvPr>
            <p:ph type="sldImg"/>
          </p:nvPr>
        </p:nvSpPr>
        <p:spPr>
          <a:xfrm>
            <a:off x="142875" y="768350"/>
            <a:ext cx="6818313" cy="3836988"/>
          </a:xfrm>
          <a:solidFill>
            <a:srgbClr val="FFFFFF"/>
          </a:solidFill>
          <a:ln/>
        </p:spPr>
      </p:sp>
      <p:sp>
        <p:nvSpPr>
          <p:cNvPr id="31748" name="Rectangle 3"/>
          <p:cNvSpPr>
            <a:spLocks noGrp="1" noChangeArrowheads="1"/>
          </p:cNvSpPr>
          <p:nvPr>
            <p:ph type="body" idx="1"/>
          </p:nvPr>
        </p:nvSpPr>
        <p:spPr>
          <a:xfrm>
            <a:off x="947738" y="4859338"/>
            <a:ext cx="5203825" cy="4606925"/>
          </a:xfrm>
          <a:solidFill>
            <a:srgbClr val="FFFFFF"/>
          </a:solidFill>
          <a:ln>
            <a:solidFill>
              <a:srgbClr val="000000"/>
            </a:solidFill>
          </a:ln>
        </p:spPr>
        <p:txBody>
          <a:bodyPr/>
          <a:lstStyle/>
          <a:p>
            <a:endParaRPr lang="es-ES"/>
          </a:p>
        </p:txBody>
      </p:sp>
    </p:spTree>
    <p:extLst>
      <p:ext uri="{BB962C8B-B14F-4D97-AF65-F5344CB8AC3E}">
        <p14:creationId xmlns:p14="http://schemas.microsoft.com/office/powerpoint/2010/main" val="366779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C3D9797-A9CE-3346-8EEA-4BB565B90861}" type="slidenum">
              <a:rPr lang="es-ES_tradnl">
                <a:solidFill>
                  <a:prstClr val="black"/>
                </a:solidFill>
              </a:rPr>
              <a:pPr/>
              <a:t>9</a:t>
            </a:fld>
            <a:endParaRPr lang="es-ES_tradnl">
              <a:solidFill>
                <a:prstClr val="black"/>
              </a:solidFill>
            </a:endParaRPr>
          </a:p>
        </p:txBody>
      </p:sp>
      <p:sp>
        <p:nvSpPr>
          <p:cNvPr id="37891" name="Rectangle 2"/>
          <p:cNvSpPr>
            <a:spLocks noGrp="1" noRot="1" noChangeAspect="1" noChangeArrowheads="1" noTextEdit="1"/>
          </p:cNvSpPr>
          <p:nvPr>
            <p:ph type="sldImg"/>
          </p:nvPr>
        </p:nvSpPr>
        <p:spPr>
          <a:xfrm>
            <a:off x="142875" y="768350"/>
            <a:ext cx="6818313" cy="3836988"/>
          </a:xfrm>
          <a:solidFill>
            <a:srgbClr val="FFFFFF"/>
          </a:solidFill>
          <a:ln/>
        </p:spPr>
      </p:sp>
      <p:sp>
        <p:nvSpPr>
          <p:cNvPr id="37892" name="Rectangle 3"/>
          <p:cNvSpPr>
            <a:spLocks noGrp="1" noChangeArrowheads="1"/>
          </p:cNvSpPr>
          <p:nvPr>
            <p:ph type="body" idx="1"/>
          </p:nvPr>
        </p:nvSpPr>
        <p:spPr>
          <a:xfrm>
            <a:off x="947738" y="4859338"/>
            <a:ext cx="5203825" cy="4606925"/>
          </a:xfrm>
          <a:solidFill>
            <a:srgbClr val="FFFFFF"/>
          </a:solidFill>
          <a:ln>
            <a:solidFill>
              <a:srgbClr val="000000"/>
            </a:solidFill>
          </a:ln>
        </p:spPr>
        <p:txBody>
          <a:bodyPr/>
          <a:lstStyle/>
          <a:p>
            <a:endParaRPr lang="es-ES"/>
          </a:p>
        </p:txBody>
      </p:sp>
    </p:spTree>
    <p:extLst>
      <p:ext uri="{BB962C8B-B14F-4D97-AF65-F5344CB8AC3E}">
        <p14:creationId xmlns:p14="http://schemas.microsoft.com/office/powerpoint/2010/main" val="398859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6BFB2B1-94D2-0A47-A666-BDA06BB1A887}" type="slidenum">
              <a:rPr lang="es-ES_tradnl">
                <a:solidFill>
                  <a:prstClr val="black"/>
                </a:solidFill>
                <a:latin typeface="Times New Roman" pitchFamily="-65" charset="0"/>
              </a:rPr>
              <a:pPr/>
              <a:t>10</a:t>
            </a:fld>
            <a:endParaRPr lang="es-ES_tradnl">
              <a:solidFill>
                <a:prstClr val="black"/>
              </a:solidFill>
              <a:latin typeface="Times New Roman" pitchFamily="-65" charset="0"/>
            </a:endParaRPr>
          </a:p>
        </p:txBody>
      </p:sp>
      <p:sp>
        <p:nvSpPr>
          <p:cNvPr id="33795" name="Rectangle 2"/>
          <p:cNvSpPr>
            <a:spLocks noGrp="1" noRot="1" noChangeAspect="1" noChangeArrowheads="1" noTextEdit="1"/>
          </p:cNvSpPr>
          <p:nvPr>
            <p:ph type="sldImg"/>
          </p:nvPr>
        </p:nvSpPr>
        <p:spPr>
          <a:xfrm>
            <a:off x="141288" y="768350"/>
            <a:ext cx="6818312" cy="3836988"/>
          </a:xfrm>
          <a:solidFill>
            <a:srgbClr val="FFFFFF"/>
          </a:solidFill>
          <a:ln/>
        </p:spPr>
      </p:sp>
      <p:sp>
        <p:nvSpPr>
          <p:cNvPr id="33796" name="Rectangle 3"/>
          <p:cNvSpPr>
            <a:spLocks noGrp="1" noChangeArrowheads="1"/>
          </p:cNvSpPr>
          <p:nvPr>
            <p:ph type="body" idx="1"/>
          </p:nvPr>
        </p:nvSpPr>
        <p:spPr>
          <a:xfrm>
            <a:off x="708025" y="4859338"/>
            <a:ext cx="5683250" cy="4606925"/>
          </a:xfrm>
          <a:solidFill>
            <a:srgbClr val="FFFFFF"/>
          </a:solidFill>
          <a:ln>
            <a:solidFill>
              <a:srgbClr val="000000"/>
            </a:solidFill>
          </a:ln>
        </p:spPr>
        <p:txBody>
          <a:bodyPr/>
          <a:lstStyle/>
          <a:p>
            <a:endParaRPr lang="es-ES">
              <a:latin typeface="Times New Roman" pitchFamily="-65" charset="0"/>
            </a:endParaRPr>
          </a:p>
        </p:txBody>
      </p:sp>
    </p:spTree>
    <p:extLst>
      <p:ext uri="{BB962C8B-B14F-4D97-AF65-F5344CB8AC3E}">
        <p14:creationId xmlns:p14="http://schemas.microsoft.com/office/powerpoint/2010/main" val="286253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a:p>
        </p:txBody>
      </p:sp>
      <p:sp>
        <p:nvSpPr>
          <p:cNvPr id="4" name="Marcador de fecha 3"/>
          <p:cNvSpPr>
            <a:spLocks noGrp="1"/>
          </p:cNvSpPr>
          <p:nvPr>
            <p:ph type="dt" sz="half" idx="10"/>
          </p:nvPr>
        </p:nvSpPr>
        <p:spPr/>
        <p:txBody>
          <a:bodyPr/>
          <a:lstStyle/>
          <a:p>
            <a:fld id="{1720C8DB-B30D-41D2-BF35-4DA0C8C09BA0}" type="datetimeFigureOut">
              <a:rPr lang="en-GB" smtClean="0"/>
              <a:t>18/09/2023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138164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1720C8DB-B30D-41D2-BF35-4DA0C8C09BA0}" type="datetimeFigureOut">
              <a:rPr lang="en-GB" smtClean="0"/>
              <a:t>18/09/2023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376467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1720C8DB-B30D-41D2-BF35-4DA0C8C09BA0}" type="datetimeFigureOut">
              <a:rPr lang="en-GB" smtClean="0"/>
              <a:t>18/09/2023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1346224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77923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3523662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35373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254475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148837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21528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1808490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81290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1720C8DB-B30D-41D2-BF35-4DA0C8C09BA0}" type="datetimeFigureOut">
              <a:rPr lang="en-GB" smtClean="0"/>
              <a:t>18/09/2023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3864878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3047081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294735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1761865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4237822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1394932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2734638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737541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2868614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75F396-20E7-4CC4-A651-DE659173D9E2}" type="datetimeFigureOut">
              <a:rPr lang="en-GB" smtClean="0">
                <a:solidFill>
                  <a:prstClr val="black"/>
                </a:solidFill>
              </a:rPr>
              <a:pPr/>
              <a:t>18/09/2023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1679617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914400" y="228600"/>
            <a:ext cx="10363200" cy="990600"/>
          </a:xfrm>
        </p:spPr>
        <p:txBody>
          <a:bodyPr/>
          <a:lstStyle/>
          <a:p>
            <a:r>
              <a:rPr lang="es-ES" smtClean="0"/>
              <a:t>Haga clic para modificar el estilo de título del patrón</a:t>
            </a:r>
            <a:endParaRPr lang="en-GB"/>
          </a:p>
        </p:txBody>
      </p:sp>
      <p:sp>
        <p:nvSpPr>
          <p:cNvPr id="3" name="Marcador de tabla 2"/>
          <p:cNvSpPr>
            <a:spLocks noGrp="1"/>
          </p:cNvSpPr>
          <p:nvPr>
            <p:ph type="tbl" idx="1"/>
          </p:nvPr>
        </p:nvSpPr>
        <p:spPr>
          <a:xfrm>
            <a:off x="914400" y="1524000"/>
            <a:ext cx="10363200" cy="4572000"/>
          </a:xfrm>
        </p:spPr>
        <p:txBody>
          <a:bodyPr/>
          <a:lstStyle/>
          <a:p>
            <a:endParaRPr lang="en-GB"/>
          </a:p>
        </p:txBody>
      </p:sp>
      <p:sp>
        <p:nvSpPr>
          <p:cNvPr id="4" name="Marcador de pie de página 3"/>
          <p:cNvSpPr>
            <a:spLocks noGrp="1"/>
          </p:cNvSpPr>
          <p:nvPr>
            <p:ph type="ftr" sz="quarter" idx="10"/>
          </p:nvPr>
        </p:nvSpPr>
        <p:spPr>
          <a:xfrm>
            <a:off x="3695700" y="6237288"/>
            <a:ext cx="5791200" cy="457200"/>
          </a:xfrm>
        </p:spPr>
        <p:txBody>
          <a:bodyPr/>
          <a:lstStyle>
            <a:lvl1pPr>
              <a:defRPr/>
            </a:lvl1pPr>
          </a:lstStyle>
          <a:p>
            <a:r>
              <a:rPr lang="es-ES_tradnl" altLang="en-US">
                <a:solidFill>
                  <a:prstClr val="black"/>
                </a:solidFill>
              </a:rPr>
              <a:t>Satélites Meteorológicos </a:t>
            </a:r>
          </a:p>
          <a:p>
            <a:r>
              <a:rPr lang="es-ES_tradnl" altLang="en-US">
                <a:solidFill>
                  <a:prstClr val="black"/>
                </a:solidFill>
              </a:rPr>
              <a:t>Curso de Diplomados en Meteorología 2010</a:t>
            </a:r>
          </a:p>
          <a:p>
            <a:endParaRPr lang="es-ES" altLang="en-US">
              <a:solidFill>
                <a:prstClr val="black"/>
              </a:solidFill>
            </a:endParaRPr>
          </a:p>
        </p:txBody>
      </p:sp>
    </p:spTree>
    <p:extLst>
      <p:ext uri="{BB962C8B-B14F-4D97-AF65-F5344CB8AC3E}">
        <p14:creationId xmlns:p14="http://schemas.microsoft.com/office/powerpoint/2010/main" val="170975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720C8DB-B30D-41D2-BF35-4DA0C8C09BA0}" type="datetimeFigureOut">
              <a:rPr lang="en-GB" smtClean="0"/>
              <a:t>18/09/2023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1773942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914400" y="228600"/>
            <a:ext cx="10363200" cy="586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3" name="Marcador de pie de página 2"/>
          <p:cNvSpPr>
            <a:spLocks noGrp="1"/>
          </p:cNvSpPr>
          <p:nvPr>
            <p:ph type="ftr" sz="quarter" idx="10"/>
          </p:nvPr>
        </p:nvSpPr>
        <p:spPr>
          <a:xfrm>
            <a:off x="3695700" y="6237288"/>
            <a:ext cx="5791200" cy="457200"/>
          </a:xfrm>
        </p:spPr>
        <p:txBody>
          <a:bodyPr/>
          <a:lstStyle>
            <a:lvl1pPr>
              <a:defRPr/>
            </a:lvl1pPr>
          </a:lstStyle>
          <a:p>
            <a:r>
              <a:rPr lang="es-ES_tradnl" altLang="en-US">
                <a:solidFill>
                  <a:prstClr val="black"/>
                </a:solidFill>
              </a:rPr>
              <a:t>Satélites Meteorológicos </a:t>
            </a:r>
          </a:p>
          <a:p>
            <a:r>
              <a:rPr lang="es-ES_tradnl" altLang="en-US">
                <a:solidFill>
                  <a:prstClr val="black"/>
                </a:solidFill>
              </a:rPr>
              <a:t>Curso de Diplomados en Meteorología 2010</a:t>
            </a:r>
          </a:p>
          <a:p>
            <a:endParaRPr lang="es-ES" altLang="en-US">
              <a:solidFill>
                <a:prstClr val="black"/>
              </a:solidFill>
            </a:endParaRPr>
          </a:p>
        </p:txBody>
      </p:sp>
    </p:spTree>
    <p:extLst>
      <p:ext uri="{BB962C8B-B14F-4D97-AF65-F5344CB8AC3E}">
        <p14:creationId xmlns:p14="http://schemas.microsoft.com/office/powerpoint/2010/main" val="357820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fecha 4"/>
          <p:cNvSpPr>
            <a:spLocks noGrp="1"/>
          </p:cNvSpPr>
          <p:nvPr>
            <p:ph type="dt" sz="half" idx="10"/>
          </p:nvPr>
        </p:nvSpPr>
        <p:spPr/>
        <p:txBody>
          <a:bodyPr/>
          <a:lstStyle/>
          <a:p>
            <a:fld id="{1720C8DB-B30D-41D2-BF35-4DA0C8C09BA0}" type="datetimeFigureOut">
              <a:rPr lang="en-GB" smtClean="0"/>
              <a:t>18/09/2023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42318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7" name="Marcador de fecha 6"/>
          <p:cNvSpPr>
            <a:spLocks noGrp="1"/>
          </p:cNvSpPr>
          <p:nvPr>
            <p:ph type="dt" sz="half" idx="10"/>
          </p:nvPr>
        </p:nvSpPr>
        <p:spPr/>
        <p:txBody>
          <a:bodyPr/>
          <a:lstStyle/>
          <a:p>
            <a:fld id="{1720C8DB-B30D-41D2-BF35-4DA0C8C09BA0}" type="datetimeFigureOut">
              <a:rPr lang="en-GB" smtClean="0"/>
              <a:t>18/09/2023</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45423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fecha 2"/>
          <p:cNvSpPr>
            <a:spLocks noGrp="1"/>
          </p:cNvSpPr>
          <p:nvPr>
            <p:ph type="dt" sz="half" idx="10"/>
          </p:nvPr>
        </p:nvSpPr>
        <p:spPr/>
        <p:txBody>
          <a:bodyPr/>
          <a:lstStyle/>
          <a:p>
            <a:fld id="{1720C8DB-B30D-41D2-BF35-4DA0C8C09BA0}" type="datetimeFigureOut">
              <a:rPr lang="en-GB" smtClean="0"/>
              <a:t>18/09/2023</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91177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20C8DB-B30D-41D2-BF35-4DA0C8C09BA0}" type="datetimeFigureOut">
              <a:rPr lang="en-GB" smtClean="0"/>
              <a:t>18/09/2023</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21298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20C8DB-B30D-41D2-BF35-4DA0C8C09BA0}" type="datetimeFigureOut">
              <a:rPr lang="en-GB" smtClean="0"/>
              <a:t>18/09/2023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399235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20C8DB-B30D-41D2-BF35-4DA0C8C09BA0}" type="datetimeFigureOut">
              <a:rPr lang="en-GB" smtClean="0"/>
              <a:t>18/09/2023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297B880E-4674-4FF4-96F6-E682C90836E3}" type="slidenum">
              <a:rPr lang="en-GB" smtClean="0"/>
              <a:t>‹Nº›</a:t>
            </a:fld>
            <a:endParaRPr lang="en-GB"/>
          </a:p>
        </p:txBody>
      </p:sp>
    </p:spTree>
    <p:extLst>
      <p:ext uri="{BB962C8B-B14F-4D97-AF65-F5344CB8AC3E}">
        <p14:creationId xmlns:p14="http://schemas.microsoft.com/office/powerpoint/2010/main" val="413175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C8DB-B30D-41D2-BF35-4DA0C8C09BA0}" type="datetimeFigureOut">
              <a:rPr lang="en-GB" smtClean="0"/>
              <a:t>18/09/2023</a:t>
            </a:fld>
            <a:endParaRPr lang="en-GB"/>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B880E-4674-4FF4-96F6-E682C90836E3}" type="slidenum">
              <a:rPr lang="en-GB" smtClean="0"/>
              <a:t>‹Nº›</a:t>
            </a:fld>
            <a:endParaRPr lang="en-GB"/>
          </a:p>
        </p:txBody>
      </p:sp>
    </p:spTree>
    <p:extLst>
      <p:ext uri="{BB962C8B-B14F-4D97-AF65-F5344CB8AC3E}">
        <p14:creationId xmlns:p14="http://schemas.microsoft.com/office/powerpoint/2010/main" val="379850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C75F396-20E7-4CC4-A651-DE659173D9E2}" type="datetimeFigureOut">
              <a:rPr lang="en-GB" smtClean="0">
                <a:solidFill>
                  <a:prstClr val="black"/>
                </a:solidFill>
              </a:rPr>
              <a:pPr/>
              <a:t>18/09/2023</a:t>
            </a:fld>
            <a:endParaRPr lang="en-GB">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6BBA784-8C2F-474E-84CB-9550508C51DC}" type="slidenum">
              <a:rPr lang="en-GB" smtClean="0">
                <a:solidFill>
                  <a:prstClr val="black"/>
                </a:solidFill>
              </a:rPr>
              <a:pPr/>
              <a:t>‹Nº›</a:t>
            </a:fld>
            <a:endParaRPr lang="en-GB">
              <a:solidFill>
                <a:prstClr val="black"/>
              </a:solidFill>
            </a:endParaRPr>
          </a:p>
        </p:txBody>
      </p:sp>
    </p:spTree>
    <p:extLst>
      <p:ext uri="{BB962C8B-B14F-4D97-AF65-F5344CB8AC3E}">
        <p14:creationId xmlns:p14="http://schemas.microsoft.com/office/powerpoint/2010/main" val="860586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s://www.youtube.com/watch?v=V9n3nJzIG8E"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41867"/>
            <a:ext cx="9144000" cy="3268131"/>
          </a:xfrm>
        </p:spPr>
        <p:txBody>
          <a:bodyPr>
            <a:normAutofit fontScale="90000"/>
          </a:bodyPr>
          <a:lstStyle/>
          <a:p>
            <a:r>
              <a:rPr lang="es-ES" dirty="0"/>
              <a:t>formación internacional de meteorólogos para países iberoamericanos</a:t>
            </a:r>
            <a:r>
              <a:rPr lang="es-ES" b="1" dirty="0" smtClean="0"/>
              <a:t/>
            </a:r>
            <a:br>
              <a:rPr lang="es-ES" b="1" dirty="0" smtClean="0"/>
            </a:br>
            <a:r>
              <a:rPr lang="es-ES_tradnl" b="1" dirty="0">
                <a:solidFill>
                  <a:schemeClr val="accent6">
                    <a:lumMod val="40000"/>
                    <a:lumOff val="60000"/>
                  </a:schemeClr>
                </a:solidFill>
              </a:rPr>
              <a:t>MTG: </a:t>
            </a:r>
            <a:r>
              <a:rPr lang="es-ES_tradnl" b="1" i="1" dirty="0">
                <a:solidFill>
                  <a:schemeClr val="accent6">
                    <a:lumMod val="40000"/>
                    <a:lumOff val="60000"/>
                  </a:schemeClr>
                </a:solidFill>
              </a:rPr>
              <a:t>Preparación para la nueva generación de satélites</a:t>
            </a:r>
            <a:endParaRPr lang="en-GB" i="1" dirty="0">
              <a:solidFill>
                <a:schemeClr val="accent6">
                  <a:lumMod val="40000"/>
                  <a:lumOff val="60000"/>
                </a:schemeClr>
              </a:solidFill>
            </a:endParaRPr>
          </a:p>
        </p:txBody>
      </p:sp>
      <p:sp>
        <p:nvSpPr>
          <p:cNvPr id="3" name="Subtítulo 2"/>
          <p:cNvSpPr>
            <a:spLocks noGrp="1"/>
          </p:cNvSpPr>
          <p:nvPr>
            <p:ph type="subTitle" idx="1"/>
          </p:nvPr>
        </p:nvSpPr>
        <p:spPr>
          <a:xfrm>
            <a:off x="1524000" y="3866828"/>
            <a:ext cx="9144000" cy="1390972"/>
          </a:xfrm>
        </p:spPr>
        <p:txBody>
          <a:bodyPr>
            <a:normAutofit/>
          </a:bodyPr>
          <a:lstStyle/>
          <a:p>
            <a:pPr algn="l"/>
            <a:r>
              <a:rPr lang="es-ES" sz="2000" dirty="0" smtClean="0"/>
              <a:t>JOSÉ ALBERTO LAHUERTA GARCÍA</a:t>
            </a:r>
          </a:p>
          <a:p>
            <a:pPr algn="l"/>
            <a:r>
              <a:rPr lang="es-ES" sz="2000" dirty="0" smtClean="0"/>
              <a:t>DESARROLLADOR PRODUCTOS PRECIPITACIÓN DEL SAF</a:t>
            </a:r>
          </a:p>
          <a:p>
            <a:pPr algn="l"/>
            <a:r>
              <a:rPr lang="es-ES" sz="1600" b="1" dirty="0" smtClean="0">
                <a:solidFill>
                  <a:schemeClr val="accent5">
                    <a:lumMod val="50000"/>
                  </a:schemeClr>
                </a:solidFill>
              </a:rPr>
              <a:t>JLAHUERTA@AEMET.ES</a:t>
            </a:r>
          </a:p>
          <a:p>
            <a:endParaRPr lang="en-GB" dirty="0"/>
          </a:p>
        </p:txBody>
      </p:sp>
      <p:sp>
        <p:nvSpPr>
          <p:cNvPr id="4" name="CuadroTexto 3"/>
          <p:cNvSpPr txBox="1"/>
          <p:nvPr/>
        </p:nvSpPr>
        <p:spPr>
          <a:xfrm>
            <a:off x="1591733" y="5537200"/>
            <a:ext cx="1351652" cy="369332"/>
          </a:xfrm>
          <a:prstGeom prst="rect">
            <a:avLst/>
          </a:prstGeom>
          <a:noFill/>
        </p:spPr>
        <p:txBody>
          <a:bodyPr wrap="none" rtlCol="0">
            <a:spAutoFit/>
          </a:bodyPr>
          <a:lstStyle/>
          <a:p>
            <a:r>
              <a:rPr lang="es-ES" dirty="0">
                <a:solidFill>
                  <a:prstClr val="black"/>
                </a:solidFill>
              </a:rPr>
              <a:t>18-09-2023</a:t>
            </a:r>
            <a:endParaRPr lang="en-GB" dirty="0">
              <a:solidFill>
                <a:prstClr val="black"/>
              </a:solidFill>
            </a:endParaRPr>
          </a:p>
        </p:txBody>
      </p:sp>
    </p:spTree>
    <p:extLst>
      <p:ext uri="{BB962C8B-B14F-4D97-AF65-F5344CB8AC3E}">
        <p14:creationId xmlns:p14="http://schemas.microsoft.com/office/powerpoint/2010/main" val="2647399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ie de página 3"/>
          <p:cNvSpPr>
            <a:spLocks noGrp="1"/>
          </p:cNvSpPr>
          <p:nvPr>
            <p:ph type="ftr" sz="quarter" idx="11"/>
          </p:nvPr>
        </p:nvSpPr>
        <p:spPr>
          <a:xfrm>
            <a:off x="2438401" y="5938591"/>
            <a:ext cx="3082564" cy="571991"/>
          </a:xfrm>
          <a:noFill/>
        </p:spPr>
        <p:txBody>
          <a:bodyPr/>
          <a:lstStyle/>
          <a:p>
            <a:r>
              <a:rPr lang="es-ES_tradnl" sz="1800" dirty="0">
                <a:solidFill>
                  <a:prstClr val="black"/>
                </a:solidFill>
              </a:rPr>
              <a:t>https://youtu.be/LEDo5p3sE3o</a:t>
            </a:r>
            <a:endParaRPr lang="es-ES" sz="1800" dirty="0">
              <a:solidFill>
                <a:prstClr val="black"/>
              </a:solidFill>
            </a:endParaRPr>
          </a:p>
        </p:txBody>
      </p:sp>
      <p:pic>
        <p:nvPicPr>
          <p:cNvPr id="32774" name="Picture 5"/>
          <p:cNvPicPr>
            <a:picLocks noChangeAspect="1" noChangeArrowheads="1"/>
          </p:cNvPicPr>
          <p:nvPr/>
        </p:nvPicPr>
        <p:blipFill>
          <a:blip r:embed="rId3"/>
          <a:srcRect/>
          <a:stretch>
            <a:fillRect/>
          </a:stretch>
        </p:blipFill>
        <p:spPr bwMode="auto">
          <a:xfrm>
            <a:off x="2286000" y="1371601"/>
            <a:ext cx="3581400" cy="3533775"/>
          </a:xfrm>
          <a:prstGeom prst="rect">
            <a:avLst/>
          </a:prstGeom>
          <a:noFill/>
          <a:ln w="9525">
            <a:noFill/>
            <a:miter lim="800000"/>
            <a:headEnd/>
            <a:tailEnd/>
          </a:ln>
        </p:spPr>
      </p:pic>
      <p:pic>
        <p:nvPicPr>
          <p:cNvPr id="32775" name="Picture 6"/>
          <p:cNvPicPr>
            <a:picLocks noChangeAspect="1" noChangeArrowheads="1"/>
          </p:cNvPicPr>
          <p:nvPr/>
        </p:nvPicPr>
        <p:blipFill>
          <a:blip r:embed="rId4"/>
          <a:srcRect/>
          <a:stretch>
            <a:fillRect/>
          </a:stretch>
        </p:blipFill>
        <p:spPr bwMode="auto">
          <a:xfrm>
            <a:off x="6553200" y="1371600"/>
            <a:ext cx="3513138" cy="3581400"/>
          </a:xfrm>
          <a:prstGeom prst="rect">
            <a:avLst/>
          </a:prstGeom>
          <a:noFill/>
          <a:ln w="9525">
            <a:noFill/>
            <a:miter lim="800000"/>
            <a:headEnd/>
            <a:tailEnd/>
          </a:ln>
        </p:spPr>
      </p:pic>
      <p:sp>
        <p:nvSpPr>
          <p:cNvPr id="32776" name="Line 7"/>
          <p:cNvSpPr>
            <a:spLocks noChangeShapeType="1"/>
          </p:cNvSpPr>
          <p:nvPr/>
        </p:nvSpPr>
        <p:spPr bwMode="auto">
          <a:xfrm>
            <a:off x="2438401" y="2362200"/>
            <a:ext cx="7993063" cy="0"/>
          </a:xfrm>
          <a:prstGeom prst="line">
            <a:avLst/>
          </a:prstGeom>
          <a:noFill/>
          <a:ln w="22225">
            <a:solidFill>
              <a:srgbClr val="FF0000"/>
            </a:solidFill>
            <a:round/>
            <a:headEnd/>
            <a:tailEnd/>
          </a:ln>
          <a:effectLst>
            <a:prstShdw prst="shdw17" dist="17961" dir="2700000">
              <a:srgbClr val="990000">
                <a:alpha val="74997"/>
              </a:srgbClr>
            </a:prstShdw>
          </a:effectLst>
        </p:spPr>
        <p:txBody>
          <a:bodyPr>
            <a:prstTxWarp prst="textNoShape">
              <a:avLst/>
            </a:prstTxWarp>
            <a:spAutoFit/>
          </a:bodyPr>
          <a:lstStyle/>
          <a:p>
            <a:endParaRPr lang="es-ES_tradnl">
              <a:solidFill>
                <a:prstClr val="black"/>
              </a:solidFill>
            </a:endParaRPr>
          </a:p>
        </p:txBody>
      </p:sp>
      <p:sp>
        <p:nvSpPr>
          <p:cNvPr id="12" name="Rectangle 2"/>
          <p:cNvSpPr>
            <a:spLocks noChangeArrowheads="1"/>
          </p:cNvSpPr>
          <p:nvPr/>
        </p:nvSpPr>
        <p:spPr bwMode="auto">
          <a:xfrm>
            <a:off x="1752600" y="457200"/>
            <a:ext cx="9126894" cy="609600"/>
          </a:xfrm>
          <a:prstGeom prst="rect">
            <a:avLst/>
          </a:prstGeom>
          <a:noFill/>
          <a:ln w="12700">
            <a:noFill/>
            <a:miter lim="800000"/>
            <a:headEnd/>
            <a:tailEnd/>
          </a:ln>
        </p:spPr>
        <p:txBody>
          <a:bodyPr lIns="90488" tIns="44450" rIns="90488" bIns="44450" anchor="ctr">
            <a:prstTxWarp prst="textNoShape">
              <a:avLst/>
            </a:prstTxWarp>
          </a:bodyPr>
          <a:lstStyle/>
          <a:p>
            <a:pPr algn="ctr"/>
            <a:r>
              <a:rPr lang="es-ES" sz="3200" dirty="0">
                <a:solidFill>
                  <a:srgbClr val="4BCAAD"/>
                </a:solidFill>
              </a:rPr>
              <a:t>Diferencia “modo nominal” y “modo rapid scan”</a:t>
            </a:r>
            <a:br>
              <a:rPr lang="es-ES" sz="3200" dirty="0">
                <a:solidFill>
                  <a:srgbClr val="4BCAAD"/>
                </a:solidFill>
              </a:rPr>
            </a:br>
            <a:r>
              <a:rPr lang="es-ES" sz="3200" dirty="0">
                <a:solidFill>
                  <a:srgbClr val="4BCAAD"/>
                </a:solidFill>
              </a:rPr>
              <a:t>en MSG/SEVIRI</a:t>
            </a:r>
          </a:p>
        </p:txBody>
      </p:sp>
      <p:sp>
        <p:nvSpPr>
          <p:cNvPr id="13" name="Text Box 4"/>
          <p:cNvSpPr txBox="1">
            <a:spLocks noChangeArrowheads="1"/>
          </p:cNvSpPr>
          <p:nvPr/>
        </p:nvSpPr>
        <p:spPr bwMode="auto">
          <a:xfrm>
            <a:off x="2971801" y="4953001"/>
            <a:ext cx="2295871" cy="1015663"/>
          </a:xfrm>
          <a:prstGeom prst="rect">
            <a:avLst/>
          </a:prstGeom>
          <a:noFill/>
          <a:ln w="9525">
            <a:noFill/>
            <a:miter lim="800000"/>
            <a:headEnd/>
            <a:tailEnd/>
          </a:ln>
          <a:effectLst>
            <a:prstShdw prst="shdw17" dist="17961" dir="2700000">
              <a:srgbClr val="7A9999">
                <a:alpha val="74997"/>
              </a:srgbClr>
            </a:prstShdw>
          </a:effectLst>
        </p:spPr>
        <p:txBody>
          <a:bodyPr wrap="none">
            <a:prstTxWarp prst="textNoShape">
              <a:avLst/>
            </a:prstTxWarp>
            <a:spAutoFit/>
          </a:bodyPr>
          <a:lstStyle/>
          <a:p>
            <a:pPr>
              <a:spcBef>
                <a:spcPct val="50000"/>
              </a:spcBef>
            </a:pPr>
            <a:r>
              <a:rPr lang="es-ES_tradnl" sz="2000" dirty="0" err="1">
                <a:solidFill>
                  <a:srgbClr val="4BCAAD"/>
                </a:solidFill>
                <a:latin typeface="Times New Roman" charset="0"/>
              </a:rPr>
              <a:t>Meteosat</a:t>
            </a:r>
            <a:r>
              <a:rPr lang="es-ES_tradnl" sz="2000" dirty="0">
                <a:solidFill>
                  <a:srgbClr val="4BCAAD"/>
                </a:solidFill>
                <a:latin typeface="Times New Roman" charset="0"/>
              </a:rPr>
              <a:t>-11 en </a:t>
            </a:r>
            <a:r>
              <a:rPr lang="en-US" sz="2000" dirty="0">
                <a:solidFill>
                  <a:srgbClr val="4BCAAD"/>
                </a:solidFill>
                <a:latin typeface="Times New Roman" charset="0"/>
              </a:rPr>
              <a:t>0</a:t>
            </a:r>
            <a:r>
              <a:rPr lang="en-US" sz="2000" dirty="0">
                <a:solidFill>
                  <a:srgbClr val="4BCAAD"/>
                </a:solidFill>
                <a:latin typeface="Times New Roman" charset="0"/>
                <a:ea typeface="Times New Roman" charset="0"/>
                <a:cs typeface="Times New Roman" charset="0"/>
              </a:rPr>
              <a:t>°E</a:t>
            </a:r>
            <a:br>
              <a:rPr lang="en-US" sz="2000" dirty="0">
                <a:solidFill>
                  <a:srgbClr val="4BCAAD"/>
                </a:solidFill>
                <a:latin typeface="Times New Roman" charset="0"/>
                <a:ea typeface="Times New Roman" charset="0"/>
                <a:cs typeface="Times New Roman" charset="0"/>
              </a:rPr>
            </a:br>
            <a:r>
              <a:rPr lang="en-US" sz="2000" dirty="0">
                <a:solidFill>
                  <a:srgbClr val="4BCAAD"/>
                </a:solidFill>
                <a:latin typeface="Times New Roman" charset="0"/>
                <a:ea typeface="Times New Roman" charset="0"/>
                <a:cs typeface="Times New Roman" charset="0"/>
              </a:rPr>
              <a:t>  </a:t>
            </a:r>
            <a:r>
              <a:rPr lang="en-US" sz="2000" dirty="0" err="1">
                <a:solidFill>
                  <a:srgbClr val="4BCAAD"/>
                </a:solidFill>
                <a:latin typeface="Times New Roman" charset="0"/>
                <a:ea typeface="Times New Roman" charset="0"/>
                <a:cs typeface="Times New Roman" charset="0"/>
              </a:rPr>
              <a:t>cada</a:t>
            </a:r>
            <a:r>
              <a:rPr lang="en-US" sz="2000" dirty="0">
                <a:solidFill>
                  <a:srgbClr val="4BCAAD"/>
                </a:solidFill>
                <a:latin typeface="Times New Roman" charset="0"/>
                <a:ea typeface="Times New Roman" charset="0"/>
                <a:cs typeface="Times New Roman" charset="0"/>
              </a:rPr>
              <a:t> 15 </a:t>
            </a:r>
            <a:r>
              <a:rPr lang="en-US" sz="2000" dirty="0" err="1">
                <a:solidFill>
                  <a:srgbClr val="4BCAAD"/>
                </a:solidFill>
                <a:latin typeface="Times New Roman" charset="0"/>
                <a:ea typeface="Times New Roman" charset="0"/>
                <a:cs typeface="Times New Roman" charset="0"/>
              </a:rPr>
              <a:t>minutos</a:t>
            </a:r>
            <a:r>
              <a:rPr lang="en-US" sz="2000" dirty="0">
                <a:solidFill>
                  <a:srgbClr val="4BCAAD"/>
                </a:solidFill>
                <a:latin typeface="Times New Roman" charset="0"/>
                <a:ea typeface="Times New Roman" charset="0"/>
                <a:cs typeface="Times New Roman" charset="0"/>
              </a:rPr>
              <a:t>:</a:t>
            </a:r>
            <a:br>
              <a:rPr lang="en-US" sz="2000" dirty="0">
                <a:solidFill>
                  <a:srgbClr val="4BCAAD"/>
                </a:solidFill>
                <a:latin typeface="Times New Roman" charset="0"/>
                <a:ea typeface="Times New Roman" charset="0"/>
                <a:cs typeface="Times New Roman" charset="0"/>
              </a:rPr>
            </a:br>
            <a:r>
              <a:rPr lang="en-US" sz="2000" dirty="0">
                <a:solidFill>
                  <a:srgbClr val="4BCAAD"/>
                </a:solidFill>
                <a:latin typeface="Times New Roman" charset="0"/>
                <a:ea typeface="Times New Roman" charset="0"/>
                <a:cs typeface="Times New Roman" charset="0"/>
              </a:rPr>
              <a:t>    Disco </a:t>
            </a:r>
            <a:r>
              <a:rPr lang="en-US" sz="2000" dirty="0" err="1">
                <a:solidFill>
                  <a:srgbClr val="4BCAAD"/>
                </a:solidFill>
                <a:latin typeface="Times New Roman" charset="0"/>
                <a:ea typeface="Times New Roman" charset="0"/>
                <a:cs typeface="Times New Roman" charset="0"/>
              </a:rPr>
              <a:t>completo</a:t>
            </a:r>
            <a:endParaRPr lang="en-US" sz="2000" dirty="0">
              <a:solidFill>
                <a:srgbClr val="4BCAAD"/>
              </a:solidFill>
              <a:latin typeface="Times New Roman" charset="0"/>
              <a:ea typeface="Times New Roman" charset="0"/>
              <a:cs typeface="Times New Roman" charset="0"/>
            </a:endParaRPr>
          </a:p>
        </p:txBody>
      </p:sp>
      <p:sp>
        <p:nvSpPr>
          <p:cNvPr id="14" name="Text Box 3"/>
          <p:cNvSpPr txBox="1">
            <a:spLocks noChangeArrowheads="1"/>
          </p:cNvSpPr>
          <p:nvPr/>
        </p:nvSpPr>
        <p:spPr bwMode="auto">
          <a:xfrm>
            <a:off x="6096000" y="4953001"/>
            <a:ext cx="4191000" cy="1015663"/>
          </a:xfrm>
          <a:prstGeom prst="rect">
            <a:avLst/>
          </a:prstGeom>
          <a:noFill/>
          <a:ln w="9525">
            <a:noFill/>
            <a:miter lim="800000"/>
            <a:headEnd/>
            <a:tailEnd/>
          </a:ln>
          <a:effectLst>
            <a:prstShdw prst="shdw17" dist="17961" dir="2700000">
              <a:srgbClr val="7A9999">
                <a:alpha val="74997"/>
              </a:srgbClr>
            </a:prstShdw>
          </a:effectLst>
        </p:spPr>
        <p:txBody>
          <a:bodyPr wrap="square">
            <a:prstTxWarp prst="textNoShape">
              <a:avLst/>
            </a:prstTxWarp>
            <a:spAutoFit/>
          </a:bodyPr>
          <a:lstStyle/>
          <a:p>
            <a:pPr>
              <a:spcBef>
                <a:spcPct val="50000"/>
              </a:spcBef>
            </a:pPr>
            <a:r>
              <a:rPr lang="es-ES" sz="2000" dirty="0">
                <a:solidFill>
                  <a:srgbClr val="4BCAAD"/>
                </a:solidFill>
                <a:latin typeface="Times New Roman" charset="0"/>
              </a:rPr>
              <a:t>             Meteosat-10 en 9.5 </a:t>
            </a:r>
            <a:r>
              <a:rPr lang="es-ES" sz="2000" dirty="0">
                <a:solidFill>
                  <a:srgbClr val="4BCAAD"/>
                </a:solidFill>
                <a:latin typeface="Times New Roman" charset="0"/>
                <a:ea typeface="Times New Roman" charset="0"/>
                <a:cs typeface="Times New Roman" charset="0"/>
              </a:rPr>
              <a:t>°E</a:t>
            </a:r>
            <a:br>
              <a:rPr lang="es-ES" sz="2000" dirty="0">
                <a:solidFill>
                  <a:srgbClr val="4BCAAD"/>
                </a:solidFill>
                <a:latin typeface="Times New Roman" charset="0"/>
                <a:ea typeface="Times New Roman" charset="0"/>
                <a:cs typeface="Times New Roman" charset="0"/>
              </a:rPr>
            </a:br>
            <a:r>
              <a:rPr lang="es-ES" sz="2000" dirty="0">
                <a:solidFill>
                  <a:srgbClr val="4BCAAD"/>
                </a:solidFill>
                <a:latin typeface="Times New Roman" charset="0"/>
                <a:ea typeface="Times New Roman" charset="0"/>
                <a:cs typeface="Times New Roman" charset="0"/>
              </a:rPr>
              <a:t>    </a:t>
            </a:r>
            <a:r>
              <a:rPr lang="en-US" sz="2000" dirty="0">
                <a:solidFill>
                  <a:srgbClr val="4BCAAD"/>
                </a:solidFill>
                <a:latin typeface="Times New Roman" charset="0"/>
                <a:ea typeface="Times New Roman" charset="0"/>
                <a:cs typeface="Times New Roman" charset="0"/>
              </a:rPr>
              <a:t>              </a:t>
            </a:r>
            <a:r>
              <a:rPr lang="en-US" sz="2000" dirty="0" err="1">
                <a:solidFill>
                  <a:srgbClr val="4BCAAD"/>
                </a:solidFill>
                <a:latin typeface="Times New Roman" charset="0"/>
                <a:ea typeface="Times New Roman" charset="0"/>
                <a:cs typeface="Times New Roman" charset="0"/>
              </a:rPr>
              <a:t>cada</a:t>
            </a:r>
            <a:r>
              <a:rPr lang="en-US" sz="2000" dirty="0">
                <a:solidFill>
                  <a:srgbClr val="4BCAAD"/>
                </a:solidFill>
                <a:latin typeface="Times New Roman" charset="0"/>
                <a:ea typeface="Times New Roman" charset="0"/>
                <a:cs typeface="Times New Roman" charset="0"/>
              </a:rPr>
              <a:t> 5 </a:t>
            </a:r>
            <a:r>
              <a:rPr lang="en-US" sz="2000" dirty="0" err="1">
                <a:solidFill>
                  <a:srgbClr val="4BCAAD"/>
                </a:solidFill>
                <a:latin typeface="Times New Roman" charset="0"/>
                <a:ea typeface="Times New Roman" charset="0"/>
                <a:cs typeface="Times New Roman" charset="0"/>
              </a:rPr>
              <a:t>minutos</a:t>
            </a:r>
            <a:r>
              <a:rPr lang="en-US" sz="2000" dirty="0">
                <a:solidFill>
                  <a:srgbClr val="4BCAAD"/>
                </a:solidFill>
                <a:latin typeface="Times New Roman" charset="0"/>
                <a:ea typeface="Times New Roman" charset="0"/>
                <a:cs typeface="Times New Roman" charset="0"/>
              </a:rPr>
              <a:t>:</a:t>
            </a:r>
            <a:br>
              <a:rPr lang="en-US" sz="2000" dirty="0">
                <a:solidFill>
                  <a:srgbClr val="4BCAAD"/>
                </a:solidFill>
                <a:latin typeface="Times New Roman" charset="0"/>
                <a:ea typeface="Times New Roman" charset="0"/>
                <a:cs typeface="Times New Roman" charset="0"/>
              </a:rPr>
            </a:br>
            <a:r>
              <a:rPr lang="en-US" sz="2000" dirty="0">
                <a:solidFill>
                  <a:srgbClr val="4BCAAD"/>
                </a:solidFill>
                <a:latin typeface="Times New Roman" charset="0"/>
                <a:ea typeface="Times New Roman" charset="0"/>
                <a:cs typeface="Times New Roman" charset="0"/>
              </a:rPr>
              <a:t>             </a:t>
            </a:r>
            <a:r>
              <a:rPr lang="en-US" sz="2000" dirty="0" err="1">
                <a:solidFill>
                  <a:srgbClr val="4BCAAD"/>
                </a:solidFill>
                <a:latin typeface="Times New Roman" charset="0"/>
                <a:ea typeface="Times New Roman" charset="0"/>
                <a:cs typeface="Times New Roman" charset="0"/>
              </a:rPr>
              <a:t>Sólo</a:t>
            </a:r>
            <a:r>
              <a:rPr lang="en-US" sz="2000" dirty="0">
                <a:solidFill>
                  <a:srgbClr val="4BCAAD"/>
                </a:solidFill>
                <a:latin typeface="Times New Roman" charset="0"/>
                <a:ea typeface="Times New Roman" charset="0"/>
                <a:cs typeface="Times New Roman" charset="0"/>
              </a:rPr>
              <a:t> la parte </a:t>
            </a:r>
            <a:r>
              <a:rPr lang="en-US" sz="2000" dirty="0" err="1">
                <a:solidFill>
                  <a:srgbClr val="4BCAAD"/>
                </a:solidFill>
                <a:latin typeface="Times New Roman" charset="0"/>
                <a:ea typeface="Times New Roman" charset="0"/>
                <a:cs typeface="Times New Roman" charset="0"/>
              </a:rPr>
              <a:t>europea</a:t>
            </a:r>
            <a:endParaRPr lang="en-US" sz="2000" dirty="0">
              <a:solidFill>
                <a:srgbClr val="4BCAAD"/>
              </a:solidFill>
              <a:latin typeface="Times New Roman" charset="0"/>
              <a:ea typeface="Times New Roman" charset="0"/>
              <a:cs typeface="Times New Roman" charset="0"/>
            </a:endParaRPr>
          </a:p>
        </p:txBody>
      </p:sp>
      <p:pic>
        <p:nvPicPr>
          <p:cNvPr id="15" name="Imagen 14" descr="Black.png"/>
          <p:cNvPicPr>
            <a:picLocks noChangeAspect="1"/>
          </p:cNvPicPr>
          <p:nvPr/>
        </p:nvPicPr>
        <p:blipFill>
          <a:blip r:embed="rId5"/>
          <a:stretch>
            <a:fillRect/>
          </a:stretch>
        </p:blipFill>
        <p:spPr>
          <a:xfrm>
            <a:off x="6553200" y="2362200"/>
            <a:ext cx="3505200" cy="2514600"/>
          </a:xfrm>
          <a:prstGeom prst="rect">
            <a:avLst/>
          </a:prstGeom>
        </p:spPr>
      </p:pic>
      <p:sp>
        <p:nvSpPr>
          <p:cNvPr id="2" name="Rectángulo 1"/>
          <p:cNvSpPr/>
          <p:nvPr/>
        </p:nvSpPr>
        <p:spPr>
          <a:xfrm>
            <a:off x="7040347" y="6039921"/>
            <a:ext cx="3225883" cy="369332"/>
          </a:xfrm>
          <a:prstGeom prst="rect">
            <a:avLst/>
          </a:prstGeom>
        </p:spPr>
        <p:txBody>
          <a:bodyPr wrap="square">
            <a:spAutoFit/>
          </a:bodyPr>
          <a:lstStyle/>
          <a:p>
            <a:r>
              <a:rPr lang="en-GB" dirty="0">
                <a:solidFill>
                  <a:prstClr val="black"/>
                </a:solidFill>
              </a:rPr>
              <a:t>https://youtu.be/0Gxbzf5lPLY</a:t>
            </a:r>
          </a:p>
        </p:txBody>
      </p:sp>
      <p:sp>
        <p:nvSpPr>
          <p:cNvPr id="3" name="Rectángulo 2"/>
          <p:cNvSpPr/>
          <p:nvPr/>
        </p:nvSpPr>
        <p:spPr>
          <a:xfrm>
            <a:off x="3779346" y="6409252"/>
            <a:ext cx="6736253" cy="369332"/>
          </a:xfrm>
          <a:prstGeom prst="rect">
            <a:avLst/>
          </a:prstGeom>
        </p:spPr>
        <p:txBody>
          <a:bodyPr wrap="square">
            <a:spAutoFit/>
          </a:bodyPr>
          <a:lstStyle/>
          <a:p>
            <a:r>
              <a:rPr lang="en-GB" dirty="0">
                <a:solidFill>
                  <a:prstClr val="black"/>
                </a:solidFill>
                <a:hlinkClick r:id="rId6"/>
              </a:rPr>
              <a:t>https://</a:t>
            </a:r>
            <a:r>
              <a:rPr lang="en-GB" dirty="0">
                <a:solidFill>
                  <a:prstClr val="black"/>
                </a:solidFill>
                <a:hlinkClick r:id="rId6"/>
              </a:rPr>
              <a:t>www.youtube.com/watch?v=V9n3nJzIG8E</a:t>
            </a:r>
            <a:r>
              <a:rPr lang="en-GB" dirty="0">
                <a:solidFill>
                  <a:prstClr val="black"/>
                </a:solidFill>
              </a:rPr>
              <a:t>  MSG TO MTG</a:t>
            </a:r>
            <a:endParaRPr lang="en-GB" dirty="0">
              <a:solidFill>
                <a:prstClr val="black"/>
              </a:solidFill>
            </a:endParaRPr>
          </a:p>
        </p:txBody>
      </p:sp>
    </p:spTree>
    <p:extLst>
      <p:ext uri="{BB962C8B-B14F-4D97-AF65-F5344CB8AC3E}">
        <p14:creationId xmlns:p14="http://schemas.microsoft.com/office/powerpoint/2010/main" val="12969932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37734" y="122375"/>
            <a:ext cx="3110660" cy="369332"/>
          </a:xfrm>
          <a:prstGeom prst="rect">
            <a:avLst/>
          </a:prstGeom>
        </p:spPr>
        <p:txBody>
          <a:bodyPr wrap="none">
            <a:spAutoFit/>
          </a:bodyPr>
          <a:lstStyle/>
          <a:p>
            <a:r>
              <a:rPr lang="en-GB" dirty="0">
                <a:solidFill>
                  <a:prstClr val="black"/>
                </a:solidFill>
              </a:rPr>
              <a:t>https://youtu.be/LQ3xHJasKK8</a:t>
            </a:r>
          </a:p>
        </p:txBody>
      </p:sp>
      <p:sp>
        <p:nvSpPr>
          <p:cNvPr id="4" name="CuadroTexto 3"/>
          <p:cNvSpPr txBox="1"/>
          <p:nvPr/>
        </p:nvSpPr>
        <p:spPr>
          <a:xfrm>
            <a:off x="336316" y="122375"/>
            <a:ext cx="2637453" cy="369332"/>
          </a:xfrm>
          <a:prstGeom prst="rect">
            <a:avLst/>
          </a:prstGeom>
          <a:noFill/>
        </p:spPr>
        <p:txBody>
          <a:bodyPr wrap="none" rtlCol="0">
            <a:spAutoFit/>
          </a:bodyPr>
          <a:lstStyle/>
          <a:p>
            <a:r>
              <a:rPr lang="es-ES" dirty="0">
                <a:solidFill>
                  <a:prstClr val="black"/>
                </a:solidFill>
              </a:rPr>
              <a:t>Información visual de MTG</a:t>
            </a:r>
            <a:endParaRPr lang="en-GB" dirty="0">
              <a:solidFill>
                <a:prstClr val="black"/>
              </a:solidFill>
            </a:endParaRPr>
          </a:p>
        </p:txBody>
      </p:sp>
      <p:pic>
        <p:nvPicPr>
          <p:cNvPr id="2050" name="Picture 2" descr="MTG-I instr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6" y="810704"/>
            <a:ext cx="7784554" cy="604729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634952" y="810704"/>
            <a:ext cx="2762054" cy="2862322"/>
          </a:xfrm>
          <a:prstGeom prst="rect">
            <a:avLst/>
          </a:prstGeom>
          <a:noFill/>
        </p:spPr>
        <p:txBody>
          <a:bodyPr wrap="square" rtlCol="0">
            <a:spAutoFit/>
          </a:bodyPr>
          <a:lstStyle/>
          <a:p>
            <a:r>
              <a:rPr lang="es-ES" dirty="0" err="1">
                <a:solidFill>
                  <a:prstClr val="black"/>
                </a:solidFill>
              </a:rPr>
              <a:t>First</a:t>
            </a:r>
            <a:r>
              <a:rPr lang="es-ES" dirty="0">
                <a:solidFill>
                  <a:prstClr val="black"/>
                </a:solidFill>
              </a:rPr>
              <a:t> </a:t>
            </a:r>
            <a:r>
              <a:rPr lang="es-ES" dirty="0" err="1">
                <a:solidFill>
                  <a:prstClr val="black"/>
                </a:solidFill>
              </a:rPr>
              <a:t>Satellite</a:t>
            </a:r>
            <a:r>
              <a:rPr lang="es-ES" dirty="0">
                <a:solidFill>
                  <a:prstClr val="black"/>
                </a:solidFill>
              </a:rPr>
              <a:t>: </a:t>
            </a:r>
            <a:r>
              <a:rPr lang="es-ES" b="1" dirty="0" err="1">
                <a:solidFill>
                  <a:prstClr val="black"/>
                </a:solidFill>
              </a:rPr>
              <a:t>Imaging</a:t>
            </a:r>
            <a:r>
              <a:rPr lang="es-ES" b="1" dirty="0">
                <a:solidFill>
                  <a:prstClr val="black"/>
                </a:solidFill>
              </a:rPr>
              <a:t> </a:t>
            </a:r>
            <a:r>
              <a:rPr lang="es-ES" b="1" dirty="0" err="1">
                <a:solidFill>
                  <a:prstClr val="black"/>
                </a:solidFill>
              </a:rPr>
              <a:t>service</a:t>
            </a:r>
            <a:endParaRPr lang="es-ES" b="1" dirty="0">
              <a:solidFill>
                <a:prstClr val="black"/>
              </a:solidFill>
            </a:endParaRPr>
          </a:p>
          <a:p>
            <a:r>
              <a:rPr lang="es-ES" dirty="0">
                <a:solidFill>
                  <a:prstClr val="black"/>
                </a:solidFill>
              </a:rPr>
              <a:t>FCI 10 minutes , 16 </a:t>
            </a:r>
            <a:r>
              <a:rPr lang="es-ES" dirty="0" err="1">
                <a:solidFill>
                  <a:prstClr val="black"/>
                </a:solidFill>
              </a:rPr>
              <a:t>channels</a:t>
            </a:r>
            <a:r>
              <a:rPr lang="es-ES" dirty="0">
                <a:solidFill>
                  <a:prstClr val="black"/>
                </a:solidFill>
              </a:rPr>
              <a:t> (</a:t>
            </a:r>
            <a:r>
              <a:rPr lang="es-ES" dirty="0" err="1">
                <a:solidFill>
                  <a:prstClr val="black"/>
                </a:solidFill>
              </a:rPr>
              <a:t>Clouds</a:t>
            </a:r>
            <a:r>
              <a:rPr lang="es-ES" dirty="0">
                <a:solidFill>
                  <a:prstClr val="black"/>
                </a:solidFill>
              </a:rPr>
              <a:t> </a:t>
            </a:r>
            <a:r>
              <a:rPr lang="es-ES" dirty="0" err="1">
                <a:solidFill>
                  <a:prstClr val="black"/>
                </a:solidFill>
              </a:rPr>
              <a:t>land</a:t>
            </a:r>
            <a:r>
              <a:rPr lang="es-ES" dirty="0">
                <a:solidFill>
                  <a:prstClr val="black"/>
                </a:solidFill>
              </a:rPr>
              <a:t> and </a:t>
            </a:r>
            <a:r>
              <a:rPr lang="es-ES" dirty="0" err="1">
                <a:solidFill>
                  <a:prstClr val="black"/>
                </a:solidFill>
              </a:rPr>
              <a:t>water</a:t>
            </a:r>
            <a:r>
              <a:rPr lang="es-ES" dirty="0">
                <a:solidFill>
                  <a:prstClr val="black"/>
                </a:solidFill>
              </a:rPr>
              <a:t> </a:t>
            </a:r>
            <a:r>
              <a:rPr lang="es-ES" dirty="0" err="1">
                <a:solidFill>
                  <a:prstClr val="black"/>
                </a:solidFill>
              </a:rPr>
              <a:t>surfaces</a:t>
            </a:r>
            <a:r>
              <a:rPr lang="es-ES" dirty="0">
                <a:solidFill>
                  <a:prstClr val="black"/>
                </a:solidFill>
              </a:rPr>
              <a:t> </a:t>
            </a:r>
            <a:r>
              <a:rPr lang="es-ES" dirty="0" err="1">
                <a:solidFill>
                  <a:prstClr val="black"/>
                </a:solidFill>
              </a:rPr>
              <a:t>information</a:t>
            </a:r>
            <a:r>
              <a:rPr lang="es-ES" dirty="0">
                <a:solidFill>
                  <a:prstClr val="black"/>
                </a:solidFill>
              </a:rPr>
              <a:t>)</a:t>
            </a:r>
          </a:p>
          <a:p>
            <a:r>
              <a:rPr lang="es-ES" dirty="0">
                <a:solidFill>
                  <a:prstClr val="black"/>
                </a:solidFill>
              </a:rPr>
              <a:t>LI 4 cameras full disc </a:t>
            </a:r>
            <a:r>
              <a:rPr lang="es-ES" dirty="0" err="1">
                <a:solidFill>
                  <a:prstClr val="black"/>
                </a:solidFill>
              </a:rPr>
              <a:t>day</a:t>
            </a:r>
            <a:r>
              <a:rPr lang="es-ES" dirty="0">
                <a:solidFill>
                  <a:prstClr val="black"/>
                </a:solidFill>
              </a:rPr>
              <a:t> </a:t>
            </a:r>
            <a:r>
              <a:rPr lang="es-ES" dirty="0" err="1">
                <a:solidFill>
                  <a:prstClr val="black"/>
                </a:solidFill>
              </a:rPr>
              <a:t>night</a:t>
            </a:r>
            <a:r>
              <a:rPr lang="es-ES" dirty="0">
                <a:solidFill>
                  <a:prstClr val="black"/>
                </a:solidFill>
              </a:rPr>
              <a:t>.</a:t>
            </a:r>
          </a:p>
          <a:p>
            <a:r>
              <a:rPr lang="es-ES" dirty="0" err="1">
                <a:solidFill>
                  <a:prstClr val="black"/>
                </a:solidFill>
              </a:rPr>
              <a:t>Nowcasting</a:t>
            </a:r>
            <a:r>
              <a:rPr lang="es-ES" dirty="0">
                <a:solidFill>
                  <a:prstClr val="black"/>
                </a:solidFill>
              </a:rPr>
              <a:t> </a:t>
            </a:r>
            <a:r>
              <a:rPr lang="es-ES" dirty="0" err="1">
                <a:solidFill>
                  <a:prstClr val="black"/>
                </a:solidFill>
              </a:rPr>
              <a:t>forecasting</a:t>
            </a:r>
            <a:r>
              <a:rPr lang="es-ES" dirty="0">
                <a:solidFill>
                  <a:prstClr val="black"/>
                </a:solidFill>
              </a:rPr>
              <a:t> </a:t>
            </a:r>
            <a:r>
              <a:rPr lang="es-ES" dirty="0" err="1">
                <a:solidFill>
                  <a:prstClr val="black"/>
                </a:solidFill>
              </a:rPr>
              <a:t>information</a:t>
            </a:r>
            <a:endParaRPr lang="es-ES" dirty="0">
              <a:solidFill>
                <a:prstClr val="black"/>
              </a:solidFill>
            </a:endParaRPr>
          </a:p>
          <a:p>
            <a:endParaRPr lang="en-GB" dirty="0">
              <a:solidFill>
                <a:prstClr val="black"/>
              </a:solidFill>
            </a:endParaRPr>
          </a:p>
        </p:txBody>
      </p:sp>
      <p:sp>
        <p:nvSpPr>
          <p:cNvPr id="2" name="CuadroTexto 1"/>
          <p:cNvSpPr txBox="1"/>
          <p:nvPr/>
        </p:nvSpPr>
        <p:spPr>
          <a:xfrm>
            <a:off x="6172200" y="5308600"/>
            <a:ext cx="3990772" cy="369332"/>
          </a:xfrm>
          <a:prstGeom prst="rect">
            <a:avLst/>
          </a:prstGeom>
          <a:noFill/>
        </p:spPr>
        <p:txBody>
          <a:bodyPr wrap="none" rtlCol="0">
            <a:spAutoFit/>
          </a:bodyPr>
          <a:lstStyle/>
          <a:p>
            <a:r>
              <a:rPr lang="es-ES" dirty="0">
                <a:solidFill>
                  <a:srgbClr val="355071">
                    <a:lumMod val="40000"/>
                    <a:lumOff val="60000"/>
                  </a:srgbClr>
                </a:solidFill>
              </a:rPr>
              <a:t>ABI(</a:t>
            </a:r>
            <a:r>
              <a:rPr lang="es-ES" dirty="0" err="1">
                <a:solidFill>
                  <a:srgbClr val="355071">
                    <a:lumMod val="40000"/>
                    <a:lumOff val="60000"/>
                  </a:srgbClr>
                </a:solidFill>
              </a:rPr>
              <a:t>Advanced</a:t>
            </a:r>
            <a:r>
              <a:rPr lang="es-ES" dirty="0">
                <a:solidFill>
                  <a:srgbClr val="355071">
                    <a:lumMod val="40000"/>
                    <a:lumOff val="60000"/>
                  </a:srgbClr>
                </a:solidFill>
              </a:rPr>
              <a:t> </a:t>
            </a:r>
            <a:r>
              <a:rPr lang="es-ES" dirty="0" err="1">
                <a:solidFill>
                  <a:srgbClr val="355071">
                    <a:lumMod val="40000"/>
                    <a:lumOff val="60000"/>
                  </a:srgbClr>
                </a:solidFill>
              </a:rPr>
              <a:t>Baseline</a:t>
            </a:r>
            <a:r>
              <a:rPr lang="es-ES" dirty="0">
                <a:solidFill>
                  <a:srgbClr val="355071">
                    <a:lumMod val="40000"/>
                    <a:lumOff val="60000"/>
                  </a:srgbClr>
                </a:solidFill>
              </a:rPr>
              <a:t> </a:t>
            </a:r>
            <a:r>
              <a:rPr lang="es-ES" dirty="0" err="1">
                <a:solidFill>
                  <a:srgbClr val="355071">
                    <a:lumMod val="40000"/>
                    <a:lumOff val="60000"/>
                  </a:srgbClr>
                </a:solidFill>
              </a:rPr>
              <a:t>Imager</a:t>
            </a:r>
            <a:r>
              <a:rPr lang="es-ES" dirty="0">
                <a:solidFill>
                  <a:srgbClr val="355071">
                    <a:lumMod val="40000"/>
                    <a:lumOff val="60000"/>
                  </a:srgbClr>
                </a:solidFill>
              </a:rPr>
              <a:t> </a:t>
            </a:r>
            <a:r>
              <a:rPr lang="es-ES" dirty="0" err="1">
                <a:solidFill>
                  <a:srgbClr val="355071">
                    <a:lumMod val="40000"/>
                    <a:lumOff val="60000"/>
                  </a:srgbClr>
                </a:solidFill>
              </a:rPr>
              <a:t>for</a:t>
            </a:r>
            <a:r>
              <a:rPr lang="es-ES" dirty="0">
                <a:solidFill>
                  <a:srgbClr val="355071">
                    <a:lumMod val="40000"/>
                    <a:lumOff val="60000"/>
                  </a:srgbClr>
                </a:solidFill>
              </a:rPr>
              <a:t> </a:t>
            </a:r>
            <a:r>
              <a:rPr lang="es-ES" dirty="0" err="1">
                <a:solidFill>
                  <a:srgbClr val="355071">
                    <a:lumMod val="40000"/>
                    <a:lumOff val="60000"/>
                  </a:srgbClr>
                </a:solidFill>
              </a:rPr>
              <a:t>GOEs</a:t>
            </a:r>
            <a:r>
              <a:rPr lang="es-ES" dirty="0">
                <a:solidFill>
                  <a:srgbClr val="355071">
                    <a:lumMod val="40000"/>
                    <a:lumOff val="60000"/>
                  </a:srgbClr>
                </a:solidFill>
              </a:rPr>
              <a:t>)</a:t>
            </a:r>
            <a:endParaRPr lang="en-GB" dirty="0">
              <a:solidFill>
                <a:srgbClr val="355071">
                  <a:lumMod val="40000"/>
                  <a:lumOff val="60000"/>
                </a:srgbClr>
              </a:solidFill>
            </a:endParaRPr>
          </a:p>
        </p:txBody>
      </p:sp>
      <p:sp>
        <p:nvSpPr>
          <p:cNvPr id="7" name="CuadroTexto 6"/>
          <p:cNvSpPr txBox="1"/>
          <p:nvPr/>
        </p:nvSpPr>
        <p:spPr>
          <a:xfrm>
            <a:off x="336316" y="4851399"/>
            <a:ext cx="3848746" cy="369332"/>
          </a:xfrm>
          <a:prstGeom prst="rect">
            <a:avLst/>
          </a:prstGeom>
          <a:noFill/>
        </p:spPr>
        <p:txBody>
          <a:bodyPr wrap="none" rtlCol="0">
            <a:spAutoFit/>
          </a:bodyPr>
          <a:lstStyle/>
          <a:p>
            <a:r>
              <a:rPr lang="es-ES" dirty="0">
                <a:solidFill>
                  <a:srgbClr val="355071">
                    <a:lumMod val="40000"/>
                    <a:lumOff val="60000"/>
                  </a:srgbClr>
                </a:solidFill>
              </a:rPr>
              <a:t>GLM(</a:t>
            </a:r>
            <a:r>
              <a:rPr lang="en-GB" b="1" dirty="0">
                <a:solidFill>
                  <a:srgbClr val="355071">
                    <a:lumMod val="40000"/>
                    <a:lumOff val="60000"/>
                  </a:srgbClr>
                </a:solidFill>
              </a:rPr>
              <a:t>Geostationary Lightning Mapper</a:t>
            </a:r>
            <a:r>
              <a:rPr lang="es-ES" dirty="0">
                <a:solidFill>
                  <a:srgbClr val="355071">
                    <a:lumMod val="40000"/>
                    <a:lumOff val="60000"/>
                  </a:srgbClr>
                </a:solidFill>
              </a:rPr>
              <a:t>)</a:t>
            </a:r>
            <a:endParaRPr lang="en-GB" dirty="0">
              <a:solidFill>
                <a:srgbClr val="355071">
                  <a:lumMod val="40000"/>
                  <a:lumOff val="60000"/>
                </a:srgbClr>
              </a:solidFill>
            </a:endParaRPr>
          </a:p>
        </p:txBody>
      </p:sp>
    </p:spTree>
    <p:extLst>
      <p:ext uri="{BB962C8B-B14F-4D97-AF65-F5344CB8AC3E}">
        <p14:creationId xmlns:p14="http://schemas.microsoft.com/office/powerpoint/2010/main" val="3617063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TG-S instr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609"/>
            <a:ext cx="7686324" cy="646597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894737" y="565609"/>
            <a:ext cx="4297263" cy="2308324"/>
          </a:xfrm>
          <a:prstGeom prst="rect">
            <a:avLst/>
          </a:prstGeom>
          <a:noFill/>
        </p:spPr>
        <p:txBody>
          <a:bodyPr wrap="square" rtlCol="0">
            <a:spAutoFit/>
          </a:bodyPr>
          <a:lstStyle/>
          <a:p>
            <a:r>
              <a:rPr lang="es-ES" b="1" dirty="0" err="1">
                <a:solidFill>
                  <a:prstClr val="black"/>
                </a:solidFill>
              </a:rPr>
              <a:t>Second</a:t>
            </a:r>
            <a:r>
              <a:rPr lang="es-ES" b="1" dirty="0">
                <a:solidFill>
                  <a:prstClr val="black"/>
                </a:solidFill>
              </a:rPr>
              <a:t> </a:t>
            </a:r>
            <a:r>
              <a:rPr lang="es-ES" b="1" dirty="0" err="1">
                <a:solidFill>
                  <a:prstClr val="black"/>
                </a:solidFill>
              </a:rPr>
              <a:t>satellite</a:t>
            </a:r>
            <a:r>
              <a:rPr lang="es-ES" dirty="0">
                <a:solidFill>
                  <a:prstClr val="black"/>
                </a:solidFill>
              </a:rPr>
              <a:t>: </a:t>
            </a:r>
            <a:r>
              <a:rPr lang="es-ES" dirty="0" err="1">
                <a:solidFill>
                  <a:prstClr val="black"/>
                </a:solidFill>
              </a:rPr>
              <a:t>Sounding</a:t>
            </a:r>
            <a:r>
              <a:rPr lang="es-ES" dirty="0">
                <a:solidFill>
                  <a:prstClr val="black"/>
                </a:solidFill>
              </a:rPr>
              <a:t> </a:t>
            </a:r>
            <a:r>
              <a:rPr lang="es-ES" dirty="0" err="1">
                <a:solidFill>
                  <a:prstClr val="black"/>
                </a:solidFill>
              </a:rPr>
              <a:t>services</a:t>
            </a:r>
            <a:endParaRPr lang="es-ES" dirty="0">
              <a:solidFill>
                <a:prstClr val="black"/>
              </a:solidFill>
            </a:endParaRPr>
          </a:p>
          <a:p>
            <a:r>
              <a:rPr lang="es-ES" dirty="0">
                <a:solidFill>
                  <a:prstClr val="black"/>
                </a:solidFill>
              </a:rPr>
              <a:t>Vertical </a:t>
            </a:r>
            <a:r>
              <a:rPr lang="es-ES" dirty="0" err="1">
                <a:solidFill>
                  <a:prstClr val="black"/>
                </a:solidFill>
              </a:rPr>
              <a:t>information</a:t>
            </a:r>
            <a:r>
              <a:rPr lang="es-ES" dirty="0">
                <a:solidFill>
                  <a:prstClr val="black"/>
                </a:solidFill>
              </a:rPr>
              <a:t> of </a:t>
            </a:r>
            <a:r>
              <a:rPr lang="es-ES" dirty="0" err="1">
                <a:solidFill>
                  <a:prstClr val="black"/>
                </a:solidFill>
              </a:rPr>
              <a:t>the</a:t>
            </a:r>
            <a:r>
              <a:rPr lang="es-ES" dirty="0">
                <a:solidFill>
                  <a:prstClr val="black"/>
                </a:solidFill>
              </a:rPr>
              <a:t> </a:t>
            </a:r>
            <a:r>
              <a:rPr lang="es-ES" dirty="0" err="1">
                <a:solidFill>
                  <a:prstClr val="black"/>
                </a:solidFill>
              </a:rPr>
              <a:t>atmosphere</a:t>
            </a:r>
            <a:r>
              <a:rPr lang="es-ES" dirty="0">
                <a:solidFill>
                  <a:prstClr val="black"/>
                </a:solidFill>
              </a:rPr>
              <a:t>.</a:t>
            </a:r>
          </a:p>
          <a:p>
            <a:r>
              <a:rPr lang="es-ES" dirty="0">
                <a:solidFill>
                  <a:prstClr val="black"/>
                </a:solidFill>
              </a:rPr>
              <a:t>a)</a:t>
            </a:r>
            <a:r>
              <a:rPr lang="es-ES" dirty="0" err="1">
                <a:solidFill>
                  <a:prstClr val="black"/>
                </a:solidFill>
              </a:rPr>
              <a:t>Infrarred</a:t>
            </a:r>
            <a:r>
              <a:rPr lang="es-ES" dirty="0">
                <a:solidFill>
                  <a:prstClr val="black"/>
                </a:solidFill>
              </a:rPr>
              <a:t> </a:t>
            </a:r>
            <a:r>
              <a:rPr lang="es-ES" dirty="0" err="1">
                <a:solidFill>
                  <a:prstClr val="black"/>
                </a:solidFill>
              </a:rPr>
              <a:t>Sonder</a:t>
            </a:r>
            <a:r>
              <a:rPr lang="es-ES" dirty="0">
                <a:solidFill>
                  <a:prstClr val="black"/>
                </a:solidFill>
              </a:rPr>
              <a:t> (IRS): T, HR. Full Disc </a:t>
            </a:r>
            <a:r>
              <a:rPr lang="es-ES" dirty="0" err="1">
                <a:solidFill>
                  <a:prstClr val="black"/>
                </a:solidFill>
              </a:rPr>
              <a:t>or</a:t>
            </a:r>
            <a:r>
              <a:rPr lang="es-ES" dirty="0">
                <a:solidFill>
                  <a:prstClr val="black"/>
                </a:solidFill>
              </a:rPr>
              <a:t> </a:t>
            </a:r>
            <a:r>
              <a:rPr lang="es-ES" dirty="0" err="1">
                <a:solidFill>
                  <a:prstClr val="black"/>
                </a:solidFill>
              </a:rPr>
              <a:t>Europe</a:t>
            </a:r>
            <a:r>
              <a:rPr lang="es-ES" dirty="0">
                <a:solidFill>
                  <a:prstClr val="black"/>
                </a:solidFill>
              </a:rPr>
              <a:t> 30min</a:t>
            </a:r>
          </a:p>
          <a:p>
            <a:r>
              <a:rPr lang="es-ES" dirty="0">
                <a:solidFill>
                  <a:prstClr val="black"/>
                </a:solidFill>
              </a:rPr>
              <a:t>b) </a:t>
            </a:r>
            <a:r>
              <a:rPr lang="es-ES" dirty="0" err="1">
                <a:solidFill>
                  <a:prstClr val="black"/>
                </a:solidFill>
              </a:rPr>
              <a:t>UV,Vis,Near_IR</a:t>
            </a:r>
            <a:r>
              <a:rPr lang="es-ES" dirty="0">
                <a:solidFill>
                  <a:prstClr val="black"/>
                </a:solidFill>
              </a:rPr>
              <a:t> </a:t>
            </a:r>
            <a:r>
              <a:rPr lang="es-ES" dirty="0" err="1">
                <a:solidFill>
                  <a:prstClr val="black"/>
                </a:solidFill>
              </a:rPr>
              <a:t>sounder</a:t>
            </a:r>
            <a:r>
              <a:rPr lang="es-ES" dirty="0">
                <a:solidFill>
                  <a:prstClr val="black"/>
                </a:solidFill>
              </a:rPr>
              <a:t>: </a:t>
            </a:r>
            <a:r>
              <a:rPr lang="es-ES" dirty="0" err="1">
                <a:solidFill>
                  <a:prstClr val="black"/>
                </a:solidFill>
              </a:rPr>
              <a:t>Composition</a:t>
            </a:r>
            <a:r>
              <a:rPr lang="es-ES" dirty="0">
                <a:solidFill>
                  <a:prstClr val="black"/>
                </a:solidFill>
              </a:rPr>
              <a:t> of </a:t>
            </a:r>
            <a:r>
              <a:rPr lang="es-ES" dirty="0" err="1">
                <a:solidFill>
                  <a:prstClr val="black"/>
                </a:solidFill>
              </a:rPr>
              <a:t>the</a:t>
            </a:r>
            <a:r>
              <a:rPr lang="es-ES" dirty="0">
                <a:solidFill>
                  <a:prstClr val="black"/>
                </a:solidFill>
              </a:rPr>
              <a:t> </a:t>
            </a:r>
            <a:r>
              <a:rPr lang="es-ES" dirty="0" err="1">
                <a:solidFill>
                  <a:prstClr val="black"/>
                </a:solidFill>
              </a:rPr>
              <a:t>atmosferic</a:t>
            </a:r>
            <a:r>
              <a:rPr lang="es-ES" dirty="0">
                <a:solidFill>
                  <a:prstClr val="black"/>
                </a:solidFill>
              </a:rPr>
              <a:t> </a:t>
            </a:r>
            <a:r>
              <a:rPr lang="es-ES" dirty="0" err="1">
                <a:solidFill>
                  <a:prstClr val="black"/>
                </a:solidFill>
              </a:rPr>
              <a:t>over</a:t>
            </a:r>
            <a:r>
              <a:rPr lang="es-ES" dirty="0">
                <a:solidFill>
                  <a:prstClr val="black"/>
                </a:solidFill>
              </a:rPr>
              <a:t> </a:t>
            </a:r>
            <a:r>
              <a:rPr lang="es-ES" dirty="0" err="1">
                <a:solidFill>
                  <a:prstClr val="black"/>
                </a:solidFill>
              </a:rPr>
              <a:t>Europe</a:t>
            </a:r>
            <a:r>
              <a:rPr lang="es-ES" dirty="0">
                <a:solidFill>
                  <a:prstClr val="black"/>
                </a:solidFill>
              </a:rPr>
              <a:t>. </a:t>
            </a:r>
            <a:r>
              <a:rPr lang="es-ES" dirty="0" err="1">
                <a:solidFill>
                  <a:prstClr val="black"/>
                </a:solidFill>
              </a:rPr>
              <a:t>That</a:t>
            </a:r>
            <a:r>
              <a:rPr lang="es-ES" dirty="0">
                <a:solidFill>
                  <a:prstClr val="black"/>
                </a:solidFill>
              </a:rPr>
              <a:t> </a:t>
            </a:r>
            <a:r>
              <a:rPr lang="es-ES" dirty="0" err="1">
                <a:solidFill>
                  <a:prstClr val="black"/>
                </a:solidFill>
              </a:rPr>
              <a:t>is</a:t>
            </a:r>
            <a:r>
              <a:rPr lang="es-ES" dirty="0">
                <a:solidFill>
                  <a:prstClr val="black"/>
                </a:solidFill>
              </a:rPr>
              <a:t> new.</a:t>
            </a:r>
          </a:p>
          <a:p>
            <a:endParaRPr lang="es-ES" dirty="0">
              <a:solidFill>
                <a:prstClr val="black"/>
              </a:solidFill>
            </a:endParaRPr>
          </a:p>
          <a:p>
            <a:endParaRPr lang="en-GB" dirty="0">
              <a:solidFill>
                <a:prstClr val="black"/>
              </a:solidFill>
            </a:endParaRPr>
          </a:p>
        </p:txBody>
      </p:sp>
      <p:sp>
        <p:nvSpPr>
          <p:cNvPr id="4" name="CuadroTexto 3"/>
          <p:cNvSpPr txBox="1"/>
          <p:nvPr/>
        </p:nvSpPr>
        <p:spPr>
          <a:xfrm>
            <a:off x="7894736" y="2873933"/>
            <a:ext cx="4297263" cy="1477328"/>
          </a:xfrm>
          <a:prstGeom prst="rect">
            <a:avLst/>
          </a:prstGeom>
          <a:noFill/>
        </p:spPr>
        <p:txBody>
          <a:bodyPr wrap="square" rtlCol="0">
            <a:spAutoFit/>
          </a:bodyPr>
          <a:lstStyle/>
          <a:p>
            <a:r>
              <a:rPr lang="es-ES" b="1" dirty="0" err="1">
                <a:solidFill>
                  <a:prstClr val="black"/>
                </a:solidFill>
              </a:rPr>
              <a:t>Third</a:t>
            </a:r>
            <a:r>
              <a:rPr lang="es-ES" b="1" dirty="0">
                <a:solidFill>
                  <a:prstClr val="black"/>
                </a:solidFill>
              </a:rPr>
              <a:t> </a:t>
            </a:r>
            <a:r>
              <a:rPr lang="es-ES" b="1" dirty="0" err="1">
                <a:solidFill>
                  <a:prstClr val="black"/>
                </a:solidFill>
              </a:rPr>
              <a:t>satellite</a:t>
            </a:r>
            <a:r>
              <a:rPr lang="es-ES" dirty="0">
                <a:solidFill>
                  <a:prstClr val="black"/>
                </a:solidFill>
              </a:rPr>
              <a:t>: Rapid </a:t>
            </a:r>
            <a:r>
              <a:rPr lang="es-ES" dirty="0" err="1">
                <a:solidFill>
                  <a:prstClr val="black"/>
                </a:solidFill>
              </a:rPr>
              <a:t>Scan</a:t>
            </a:r>
            <a:r>
              <a:rPr lang="es-ES" dirty="0">
                <a:solidFill>
                  <a:prstClr val="black"/>
                </a:solidFill>
              </a:rPr>
              <a:t> </a:t>
            </a:r>
            <a:r>
              <a:rPr lang="es-ES" dirty="0" err="1">
                <a:solidFill>
                  <a:prstClr val="black"/>
                </a:solidFill>
              </a:rPr>
              <a:t>Service</a:t>
            </a:r>
            <a:r>
              <a:rPr lang="es-ES" dirty="0">
                <a:solidFill>
                  <a:prstClr val="black"/>
                </a:solidFill>
              </a:rPr>
              <a:t> and </a:t>
            </a:r>
            <a:r>
              <a:rPr lang="es-ES" dirty="0" err="1">
                <a:solidFill>
                  <a:prstClr val="black"/>
                </a:solidFill>
              </a:rPr>
              <a:t>Backup</a:t>
            </a:r>
            <a:r>
              <a:rPr lang="es-ES" dirty="0">
                <a:solidFill>
                  <a:prstClr val="black"/>
                </a:solidFill>
              </a:rPr>
              <a:t> </a:t>
            </a:r>
            <a:r>
              <a:rPr lang="es-ES" dirty="0" err="1">
                <a:solidFill>
                  <a:prstClr val="black"/>
                </a:solidFill>
              </a:rPr>
              <a:t>for</a:t>
            </a:r>
            <a:r>
              <a:rPr lang="es-ES" dirty="0">
                <a:solidFill>
                  <a:prstClr val="black"/>
                </a:solidFill>
              </a:rPr>
              <a:t> LI: </a:t>
            </a:r>
            <a:r>
              <a:rPr lang="es-ES" dirty="0" err="1">
                <a:solidFill>
                  <a:prstClr val="black"/>
                </a:solidFill>
              </a:rPr>
              <a:t>Information</a:t>
            </a:r>
            <a:r>
              <a:rPr lang="es-ES" dirty="0">
                <a:solidFill>
                  <a:prstClr val="black"/>
                </a:solidFill>
              </a:rPr>
              <a:t> </a:t>
            </a:r>
            <a:r>
              <a:rPr lang="es-ES" dirty="0" err="1">
                <a:solidFill>
                  <a:prstClr val="black"/>
                </a:solidFill>
              </a:rPr>
              <a:t>over</a:t>
            </a:r>
            <a:r>
              <a:rPr lang="es-ES" dirty="0">
                <a:solidFill>
                  <a:prstClr val="black"/>
                </a:solidFill>
              </a:rPr>
              <a:t> </a:t>
            </a:r>
            <a:r>
              <a:rPr lang="es-ES" dirty="0" err="1">
                <a:solidFill>
                  <a:prstClr val="black"/>
                </a:solidFill>
              </a:rPr>
              <a:t>Europe</a:t>
            </a:r>
            <a:r>
              <a:rPr lang="es-ES" dirty="0">
                <a:solidFill>
                  <a:prstClr val="black"/>
                </a:solidFill>
              </a:rPr>
              <a:t> </a:t>
            </a:r>
            <a:r>
              <a:rPr lang="es-ES" dirty="0" err="1">
                <a:solidFill>
                  <a:prstClr val="black"/>
                </a:solidFill>
              </a:rPr>
              <a:t>every</a:t>
            </a:r>
            <a:r>
              <a:rPr lang="es-ES" dirty="0">
                <a:solidFill>
                  <a:prstClr val="black"/>
                </a:solidFill>
              </a:rPr>
              <a:t> 2,5 minutes. </a:t>
            </a:r>
            <a:r>
              <a:rPr lang="es-ES" dirty="0" err="1">
                <a:solidFill>
                  <a:prstClr val="black"/>
                </a:solidFill>
              </a:rPr>
              <a:t>Evolution</a:t>
            </a:r>
            <a:r>
              <a:rPr lang="es-ES" dirty="0">
                <a:solidFill>
                  <a:prstClr val="black"/>
                </a:solidFill>
              </a:rPr>
              <a:t> of </a:t>
            </a:r>
            <a:r>
              <a:rPr lang="es-ES" dirty="0" err="1">
                <a:solidFill>
                  <a:prstClr val="black"/>
                </a:solidFill>
              </a:rPr>
              <a:t>storms</a:t>
            </a:r>
            <a:r>
              <a:rPr lang="es-ES" dirty="0">
                <a:solidFill>
                  <a:prstClr val="black"/>
                </a:solidFill>
              </a:rPr>
              <a:t>.</a:t>
            </a:r>
          </a:p>
          <a:p>
            <a:endParaRPr lang="es-ES" dirty="0">
              <a:solidFill>
                <a:prstClr val="black"/>
              </a:solidFill>
            </a:endParaRPr>
          </a:p>
          <a:p>
            <a:endParaRPr lang="en-GB" dirty="0">
              <a:solidFill>
                <a:prstClr val="black"/>
              </a:solidFill>
            </a:endParaRPr>
          </a:p>
        </p:txBody>
      </p:sp>
      <p:sp>
        <p:nvSpPr>
          <p:cNvPr id="5" name="Rectángulo 4"/>
          <p:cNvSpPr/>
          <p:nvPr/>
        </p:nvSpPr>
        <p:spPr>
          <a:xfrm>
            <a:off x="8058380" y="5921318"/>
            <a:ext cx="3162597" cy="369332"/>
          </a:xfrm>
          <a:prstGeom prst="rect">
            <a:avLst/>
          </a:prstGeom>
        </p:spPr>
        <p:txBody>
          <a:bodyPr wrap="none">
            <a:spAutoFit/>
          </a:bodyPr>
          <a:lstStyle/>
          <a:p>
            <a:r>
              <a:rPr lang="en-GB" dirty="0">
                <a:solidFill>
                  <a:prstClr val="black"/>
                </a:solidFill>
              </a:rPr>
              <a:t>https://youtu.be/anU59H6TXfQ</a:t>
            </a:r>
          </a:p>
        </p:txBody>
      </p:sp>
      <p:sp>
        <p:nvSpPr>
          <p:cNvPr id="6" name="CuadroTexto 5"/>
          <p:cNvSpPr txBox="1"/>
          <p:nvPr/>
        </p:nvSpPr>
        <p:spPr>
          <a:xfrm>
            <a:off x="8058380" y="5551986"/>
            <a:ext cx="1955985" cy="369332"/>
          </a:xfrm>
          <a:prstGeom prst="rect">
            <a:avLst/>
          </a:prstGeom>
          <a:noFill/>
        </p:spPr>
        <p:txBody>
          <a:bodyPr wrap="none" rtlCol="0">
            <a:spAutoFit/>
          </a:bodyPr>
          <a:lstStyle/>
          <a:p>
            <a:r>
              <a:rPr lang="es-ES" dirty="0">
                <a:solidFill>
                  <a:prstClr val="black"/>
                </a:solidFill>
              </a:rPr>
              <a:t>Información del FCI</a:t>
            </a:r>
            <a:endParaRPr lang="en-GB" dirty="0">
              <a:solidFill>
                <a:prstClr val="black"/>
              </a:solidFill>
            </a:endParaRPr>
          </a:p>
        </p:txBody>
      </p:sp>
    </p:spTree>
    <p:extLst>
      <p:ext uri="{BB962C8B-B14F-4D97-AF65-F5344CB8AC3E}">
        <p14:creationId xmlns:p14="http://schemas.microsoft.com/office/powerpoint/2010/main" val="2965038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9461716" cy="6857996"/>
        </p:xfrm>
        <a:graphic>
          <a:graphicData uri="http://schemas.openxmlformats.org/drawingml/2006/table">
            <a:tbl>
              <a:tblPr/>
              <a:tblGrid>
                <a:gridCol w="2365429"/>
                <a:gridCol w="2365429"/>
                <a:gridCol w="2365429"/>
                <a:gridCol w="2365429"/>
              </a:tblGrid>
              <a:tr h="708940">
                <a:tc>
                  <a:txBody>
                    <a:bodyPr/>
                    <a:lstStyle/>
                    <a:p>
                      <a:pPr algn="l"/>
                      <a:r>
                        <a:rPr lang="en-GB" sz="2000" b="1" dirty="0">
                          <a:solidFill>
                            <a:srgbClr val="FF0000"/>
                          </a:solidFill>
                          <a:effectLst/>
                        </a:rPr>
                        <a:t>Channel</a:t>
                      </a:r>
                    </a:p>
                  </a:txBody>
                  <a:tcPr marL="39891" marR="39891" marT="39891" marB="39891" anchor="ctr">
                    <a:lnL>
                      <a:noFill/>
                    </a:lnL>
                    <a:lnR>
                      <a:noFill/>
                    </a:lnR>
                    <a:lnT>
                      <a:noFill/>
                    </a:lnT>
                    <a:lnB>
                      <a:noFill/>
                    </a:lnB>
                    <a:solidFill>
                      <a:srgbClr val="FFFFFF"/>
                    </a:solidFill>
                  </a:tcPr>
                </a:tc>
                <a:tc>
                  <a:txBody>
                    <a:bodyPr/>
                    <a:lstStyle/>
                    <a:p>
                      <a:pPr algn="l"/>
                      <a:r>
                        <a:rPr lang="en-GB" sz="2000" b="1" dirty="0">
                          <a:solidFill>
                            <a:srgbClr val="FF0000"/>
                          </a:solidFill>
                          <a:effectLst/>
                        </a:rPr>
                        <a:t>Centre Wavelength</a:t>
                      </a:r>
                    </a:p>
                  </a:txBody>
                  <a:tcPr marL="39891" marR="39891" marT="39891" marB="39891" anchor="ctr">
                    <a:lnL>
                      <a:noFill/>
                    </a:lnL>
                    <a:lnR>
                      <a:noFill/>
                    </a:lnR>
                    <a:lnT>
                      <a:noFill/>
                    </a:lnT>
                    <a:lnB>
                      <a:noFill/>
                    </a:lnB>
                    <a:solidFill>
                      <a:srgbClr val="FFFFFF"/>
                    </a:solidFill>
                  </a:tcPr>
                </a:tc>
                <a:tc>
                  <a:txBody>
                    <a:bodyPr/>
                    <a:lstStyle/>
                    <a:p>
                      <a:pPr algn="l"/>
                      <a:r>
                        <a:rPr lang="en-GB" sz="2000" b="1" dirty="0">
                          <a:solidFill>
                            <a:srgbClr val="FF0000"/>
                          </a:solidFill>
                          <a:effectLst/>
                        </a:rPr>
                        <a:t>Spectral Width</a:t>
                      </a:r>
                    </a:p>
                  </a:txBody>
                  <a:tcPr marL="39891" marR="39891" marT="39891" marB="39891" anchor="ctr">
                    <a:lnL>
                      <a:noFill/>
                    </a:lnL>
                    <a:lnR>
                      <a:noFill/>
                    </a:lnR>
                    <a:lnT>
                      <a:noFill/>
                    </a:lnT>
                    <a:lnB>
                      <a:noFill/>
                    </a:lnB>
                    <a:solidFill>
                      <a:srgbClr val="FFFFFF"/>
                    </a:solidFill>
                  </a:tcPr>
                </a:tc>
                <a:tc>
                  <a:txBody>
                    <a:bodyPr/>
                    <a:lstStyle/>
                    <a:p>
                      <a:pPr algn="l"/>
                      <a:r>
                        <a:rPr lang="en-GB" sz="2000" b="1" dirty="0">
                          <a:solidFill>
                            <a:srgbClr val="FF0000"/>
                          </a:solidFill>
                          <a:effectLst/>
                        </a:rPr>
                        <a:t>Spatial Sampling Distance (SSD)</a:t>
                      </a:r>
                    </a:p>
                  </a:txBody>
                  <a:tcPr marL="39891" marR="39891" marT="39891" marB="39891" anchor="ctr">
                    <a:lnL>
                      <a:noFill/>
                    </a:lnL>
                    <a:lnR>
                      <a:noFill/>
                    </a:lnR>
                    <a:lnT>
                      <a:noFill/>
                    </a:lnT>
                    <a:lnB>
                      <a:noFill/>
                    </a:lnB>
                    <a:solidFill>
                      <a:srgbClr val="FFFFFF"/>
                    </a:solidFill>
                  </a:tcPr>
                </a:tc>
              </a:tr>
              <a:tr h="384316">
                <a:tc>
                  <a:txBody>
                    <a:bodyPr/>
                    <a:lstStyle/>
                    <a:p>
                      <a:pPr algn="l"/>
                      <a:r>
                        <a:rPr lang="en-GB" sz="1400" dirty="0">
                          <a:effectLst/>
                        </a:rPr>
                        <a:t>VIS 0.4</a:t>
                      </a:r>
                    </a:p>
                  </a:txBody>
                  <a:tcPr marL="39891" marR="39891" marT="39891" marB="39891" anchor="ctr">
                    <a:lnL>
                      <a:noFill/>
                    </a:lnL>
                    <a:lnR>
                      <a:noFill/>
                    </a:lnR>
                    <a:lnT>
                      <a:noFill/>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0.444µm</a:t>
                      </a:r>
                    </a:p>
                  </a:txBody>
                  <a:tcPr marL="39891" marR="39891" marT="39891" marB="39891" anchor="ctr">
                    <a:lnL>
                      <a:noFill/>
                    </a:lnL>
                    <a:lnR>
                      <a:noFill/>
                    </a:lnR>
                    <a:lnT>
                      <a:noFill/>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0.060µm</a:t>
                      </a:r>
                    </a:p>
                  </a:txBody>
                  <a:tcPr marL="39891" marR="39891" marT="39891" marB="39891" anchor="ctr">
                    <a:lnL>
                      <a:noFill/>
                    </a:lnL>
                    <a:lnR>
                      <a:noFill/>
                    </a:lnR>
                    <a:lnT>
                      <a:noFill/>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1.0km</a:t>
                      </a:r>
                    </a:p>
                  </a:txBody>
                  <a:tcPr marL="39891" marR="39891" marT="39891" marB="39891" anchor="ctr">
                    <a:lnL>
                      <a:noFill/>
                    </a:lnL>
                    <a:lnR>
                      <a:noFill/>
                    </a:lnR>
                    <a:lnT>
                      <a:noFill/>
                    </a:lnT>
                    <a:lnB w="6350" cap="flat" cmpd="sng" algn="ctr">
                      <a:solidFill>
                        <a:srgbClr val="CCCCCC"/>
                      </a:solidFill>
                      <a:prstDash val="solid"/>
                      <a:round/>
                      <a:headEnd type="none" w="med" len="med"/>
                      <a:tailEnd type="none" w="med" len="med"/>
                    </a:lnB>
                    <a:solidFill>
                      <a:schemeClr val="accent4">
                        <a:lumMod val="20000"/>
                        <a:lumOff val="80000"/>
                      </a:schemeClr>
                    </a:solidFill>
                  </a:tcPr>
                </a:tc>
              </a:tr>
              <a:tr h="384316">
                <a:tc>
                  <a:txBody>
                    <a:bodyPr/>
                    <a:lstStyle/>
                    <a:p>
                      <a:pPr algn="l"/>
                      <a:r>
                        <a:rPr lang="en-GB" sz="1400" dirty="0">
                          <a:effectLst/>
                        </a:rPr>
                        <a:t>VIS 0.5</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0.510µm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0.040µm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1.0km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r>
              <a:tr h="384316">
                <a:tc>
                  <a:txBody>
                    <a:bodyPr/>
                    <a:lstStyle/>
                    <a:p>
                      <a:pPr algn="l"/>
                      <a:r>
                        <a:rPr lang="en-GB" sz="1400">
                          <a:effectLst/>
                        </a:rPr>
                        <a:t>VIS 0.6</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0.640µm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0.050µm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1.0km; 0.5km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a:effectLst/>
                        </a:rPr>
                        <a:t>VIS 0.8</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a:effectLst/>
                        </a:rPr>
                        <a:t>0.865µm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0.050µm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1.0km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dirty="0">
                          <a:effectLst/>
                        </a:rPr>
                        <a:t>VIS 0.9</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0.914µm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0.020µm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1.0km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r>
              <a:tr h="384316">
                <a:tc>
                  <a:txBody>
                    <a:bodyPr/>
                    <a:lstStyle/>
                    <a:p>
                      <a:pPr algn="l"/>
                      <a:r>
                        <a:rPr lang="en-GB" sz="1400" dirty="0">
                          <a:effectLst/>
                        </a:rPr>
                        <a:t>NIR 1.3</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1.380µm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0.030µm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1.0km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r>
              <a:tr h="384316">
                <a:tc>
                  <a:txBody>
                    <a:bodyPr/>
                    <a:lstStyle/>
                    <a:p>
                      <a:pPr algn="l"/>
                      <a:r>
                        <a:rPr lang="en-GB" sz="1400" dirty="0">
                          <a:effectLst/>
                        </a:rPr>
                        <a:t>NIR 1.6</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1.610µm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0.050µm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1.0km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dirty="0">
                          <a:effectLst/>
                        </a:rPr>
                        <a:t>NIR 2.2</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2.250µm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0.050µm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l"/>
                      <a:r>
                        <a:rPr lang="en-GB" sz="1400" dirty="0">
                          <a:effectLst/>
                        </a:rPr>
                        <a:t>1.0km; 0.5km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r>
              <a:tr h="384316">
                <a:tc>
                  <a:txBody>
                    <a:bodyPr/>
                    <a:lstStyle/>
                    <a:p>
                      <a:pPr algn="l"/>
                      <a:r>
                        <a:rPr lang="en-GB" sz="1400" dirty="0">
                          <a:effectLst/>
                        </a:rPr>
                        <a:t>IR 3.8 (TIR)</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a:effectLst/>
                        </a:rPr>
                        <a:t>3.800µm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0.400µm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 1.0km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dirty="0">
                          <a:effectLst/>
                        </a:rPr>
                        <a:t>WV 6.3</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a:effectLst/>
                        </a:rPr>
                        <a:t>6.300µm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1.000µm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a:effectLst/>
                        </a:rPr>
                        <a:t>WV 7.3</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7.350µm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0.500µm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dirty="0">
                          <a:effectLst/>
                        </a:rPr>
                        <a:t>IR 8.7 (TIR)</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8.700µm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0.400µm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a:effectLst/>
                        </a:rPr>
                        <a:t>IR 9.7 (O</a:t>
                      </a:r>
                      <a:r>
                        <a:rPr lang="en-GB" sz="1400" baseline="-25000">
                          <a:effectLst/>
                        </a:rPr>
                        <a:t>3</a:t>
                      </a:r>
                      <a:r>
                        <a:rPr lang="en-GB" sz="1400">
                          <a:effectLst/>
                        </a:rPr>
                        <a:t> )</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a:effectLst/>
                        </a:rPr>
                        <a:t>9.660µm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0.300µm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dirty="0">
                          <a:effectLst/>
                        </a:rPr>
                        <a:t>IR 10.5 (TIR)</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10.500µm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0.700µm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 1.0km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dirty="0">
                          <a:effectLst/>
                        </a:rPr>
                        <a:t>IR 12.3 (TIR)</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12.300µm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0.500µm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84316">
                <a:tc>
                  <a:txBody>
                    <a:bodyPr/>
                    <a:lstStyle/>
                    <a:p>
                      <a:pPr algn="l"/>
                      <a:r>
                        <a:rPr lang="en-GB" sz="1400">
                          <a:effectLst/>
                        </a:rPr>
                        <a:t>IR 13.3 (CO</a:t>
                      </a:r>
                      <a:r>
                        <a:rPr lang="en-GB" sz="1400" baseline="-25000">
                          <a:effectLst/>
                        </a:rPr>
                        <a:t>2</a:t>
                      </a:r>
                      <a:r>
                        <a:rPr lang="en-GB" sz="1400">
                          <a:effectLst/>
                        </a:rPr>
                        <a:t> )</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a:effectLst/>
                        </a:rPr>
                        <a:t>13.300µm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a:effectLst/>
                        </a:rPr>
                        <a:t>0.600µm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a:r>
                        <a:rPr lang="en-GB" sz="1400" dirty="0">
                          <a:effectLst/>
                        </a:rPr>
                        <a:t>2.0km</a:t>
                      </a:r>
                    </a:p>
                  </a:txBody>
                  <a:tcPr marL="39891" marR="39891" marT="39891" marB="39891"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bl>
          </a:graphicData>
        </a:graphic>
      </p:graphicFrame>
      <p:sp>
        <p:nvSpPr>
          <p:cNvPr id="5" name="CuadroTexto 4"/>
          <p:cNvSpPr txBox="1"/>
          <p:nvPr/>
        </p:nvSpPr>
        <p:spPr>
          <a:xfrm>
            <a:off x="8609308" y="865620"/>
            <a:ext cx="3365715" cy="2308324"/>
          </a:xfrm>
          <a:prstGeom prst="rect">
            <a:avLst/>
          </a:prstGeom>
          <a:noFill/>
        </p:spPr>
        <p:txBody>
          <a:bodyPr wrap="square" rtlCol="0">
            <a:spAutoFit/>
          </a:bodyPr>
          <a:lstStyle/>
          <a:p>
            <a:r>
              <a:rPr lang="es-ES" dirty="0">
                <a:solidFill>
                  <a:prstClr val="black"/>
                </a:solidFill>
              </a:rPr>
              <a:t>2 canales en el espectro solar(0,6µm </a:t>
            </a:r>
            <a:r>
              <a:rPr lang="es-ES" dirty="0">
                <a:solidFill>
                  <a:prstClr val="black"/>
                </a:solidFill>
              </a:rPr>
              <a:t>y</a:t>
            </a:r>
            <a:r>
              <a:rPr lang="es-ES" dirty="0">
                <a:solidFill>
                  <a:prstClr val="black"/>
                </a:solidFill>
              </a:rPr>
              <a:t>2,2µm )</a:t>
            </a:r>
          </a:p>
          <a:p>
            <a:r>
              <a:rPr lang="es-ES" dirty="0">
                <a:solidFill>
                  <a:prstClr val="black"/>
                </a:solidFill>
              </a:rPr>
              <a:t>y</a:t>
            </a:r>
            <a:r>
              <a:rPr lang="es-ES" dirty="0">
                <a:solidFill>
                  <a:prstClr val="black"/>
                </a:solidFill>
              </a:rPr>
              <a:t> otros dos en la zona térmica ( IR10,5µm IR3,8µm)</a:t>
            </a:r>
          </a:p>
          <a:p>
            <a:r>
              <a:rPr lang="es-ES" dirty="0">
                <a:solidFill>
                  <a:prstClr val="black"/>
                </a:solidFill>
              </a:rPr>
              <a:t>t</a:t>
            </a:r>
            <a:r>
              <a:rPr lang="es-ES" dirty="0">
                <a:solidFill>
                  <a:prstClr val="black"/>
                </a:solidFill>
              </a:rPr>
              <a:t>ienen una resolución espacial mayor que el resto y componen HRFI </a:t>
            </a:r>
            <a:r>
              <a:rPr lang="es-ES" dirty="0" err="1">
                <a:solidFill>
                  <a:prstClr val="black"/>
                </a:solidFill>
              </a:rPr>
              <a:t>mission</a:t>
            </a:r>
            <a:r>
              <a:rPr lang="es-ES" dirty="0">
                <a:solidFill>
                  <a:prstClr val="black"/>
                </a:solidFill>
              </a:rPr>
              <a:t> (High </a:t>
            </a:r>
            <a:r>
              <a:rPr lang="es-ES" dirty="0" err="1">
                <a:solidFill>
                  <a:prstClr val="black"/>
                </a:solidFill>
              </a:rPr>
              <a:t>spatial</a:t>
            </a:r>
            <a:r>
              <a:rPr lang="es-ES" dirty="0">
                <a:solidFill>
                  <a:prstClr val="black"/>
                </a:solidFill>
              </a:rPr>
              <a:t> </a:t>
            </a:r>
            <a:r>
              <a:rPr lang="es-ES" dirty="0" err="1">
                <a:solidFill>
                  <a:prstClr val="black"/>
                </a:solidFill>
              </a:rPr>
              <a:t>resolution</a:t>
            </a:r>
            <a:r>
              <a:rPr lang="es-ES" dirty="0">
                <a:solidFill>
                  <a:prstClr val="black"/>
                </a:solidFill>
              </a:rPr>
              <a:t> </a:t>
            </a:r>
            <a:r>
              <a:rPr lang="es-ES" dirty="0" err="1">
                <a:solidFill>
                  <a:prstClr val="black"/>
                </a:solidFill>
              </a:rPr>
              <a:t>high</a:t>
            </a:r>
            <a:r>
              <a:rPr lang="es-ES" dirty="0">
                <a:solidFill>
                  <a:prstClr val="black"/>
                </a:solidFill>
              </a:rPr>
              <a:t> </a:t>
            </a:r>
            <a:r>
              <a:rPr lang="es-ES" dirty="0" err="1">
                <a:solidFill>
                  <a:prstClr val="black"/>
                </a:solidFill>
              </a:rPr>
              <a:t>imagery</a:t>
            </a:r>
            <a:r>
              <a:rPr lang="es-ES" dirty="0">
                <a:solidFill>
                  <a:prstClr val="black"/>
                </a:solidFill>
              </a:rPr>
              <a:t> </a:t>
            </a:r>
            <a:r>
              <a:rPr lang="es-ES" dirty="0" err="1">
                <a:solidFill>
                  <a:prstClr val="black"/>
                </a:solidFill>
              </a:rPr>
              <a:t>mission</a:t>
            </a:r>
            <a:r>
              <a:rPr lang="es-ES" dirty="0">
                <a:solidFill>
                  <a:prstClr val="black"/>
                </a:solidFill>
              </a:rPr>
              <a:t>)</a:t>
            </a:r>
            <a:endParaRPr lang="en-GB" dirty="0">
              <a:solidFill>
                <a:prstClr val="black"/>
              </a:solidFill>
            </a:endParaRPr>
          </a:p>
        </p:txBody>
      </p:sp>
      <p:sp>
        <p:nvSpPr>
          <p:cNvPr id="7" name="CuadroTexto 6"/>
          <p:cNvSpPr txBox="1"/>
          <p:nvPr/>
        </p:nvSpPr>
        <p:spPr>
          <a:xfrm>
            <a:off x="8609309" y="3251335"/>
            <a:ext cx="3582692" cy="1200329"/>
          </a:xfrm>
          <a:prstGeom prst="rect">
            <a:avLst/>
          </a:prstGeom>
          <a:noFill/>
        </p:spPr>
        <p:txBody>
          <a:bodyPr wrap="square" rtlCol="0">
            <a:spAutoFit/>
          </a:bodyPr>
          <a:lstStyle/>
          <a:p>
            <a:r>
              <a:rPr lang="es-ES" dirty="0">
                <a:solidFill>
                  <a:prstClr val="black"/>
                </a:solidFill>
              </a:rPr>
              <a:t>Full disc </a:t>
            </a:r>
            <a:r>
              <a:rPr lang="es-ES" dirty="0" err="1">
                <a:solidFill>
                  <a:prstClr val="black"/>
                </a:solidFill>
              </a:rPr>
              <a:t>h</a:t>
            </a:r>
            <a:r>
              <a:rPr lang="es-ES" dirty="0" err="1">
                <a:solidFill>
                  <a:prstClr val="black"/>
                </a:solidFill>
              </a:rPr>
              <a:t>igh</a:t>
            </a:r>
            <a:r>
              <a:rPr lang="es-ES" dirty="0">
                <a:solidFill>
                  <a:prstClr val="black"/>
                </a:solidFill>
              </a:rPr>
              <a:t> </a:t>
            </a:r>
            <a:r>
              <a:rPr lang="es-ES" dirty="0" err="1">
                <a:solidFill>
                  <a:prstClr val="black"/>
                </a:solidFill>
              </a:rPr>
              <a:t>spectral</a:t>
            </a:r>
            <a:r>
              <a:rPr lang="es-ES" dirty="0">
                <a:solidFill>
                  <a:prstClr val="black"/>
                </a:solidFill>
              </a:rPr>
              <a:t> </a:t>
            </a:r>
            <a:r>
              <a:rPr lang="es-ES" dirty="0" err="1">
                <a:solidFill>
                  <a:prstClr val="black"/>
                </a:solidFill>
              </a:rPr>
              <a:t>resolution</a:t>
            </a:r>
            <a:r>
              <a:rPr lang="es-ES" dirty="0">
                <a:solidFill>
                  <a:prstClr val="black"/>
                </a:solidFill>
              </a:rPr>
              <a:t> </a:t>
            </a:r>
            <a:r>
              <a:rPr lang="es-ES" dirty="0" err="1">
                <a:solidFill>
                  <a:prstClr val="black"/>
                </a:solidFill>
              </a:rPr>
              <a:t>imagery</a:t>
            </a:r>
            <a:r>
              <a:rPr lang="es-ES" dirty="0">
                <a:solidFill>
                  <a:prstClr val="black"/>
                </a:solidFill>
              </a:rPr>
              <a:t> </a:t>
            </a:r>
            <a:r>
              <a:rPr lang="en-GB" dirty="0">
                <a:solidFill>
                  <a:prstClr val="black"/>
                </a:solidFill>
              </a:rPr>
              <a:t>(FDHSI</a:t>
            </a:r>
            <a:r>
              <a:rPr lang="en-GB" dirty="0">
                <a:solidFill>
                  <a:prstClr val="black"/>
                </a:solidFill>
              </a:rPr>
              <a:t>) </a:t>
            </a:r>
            <a:r>
              <a:rPr lang="en-GB" dirty="0">
                <a:solidFill>
                  <a:prstClr val="black"/>
                </a:solidFill>
              </a:rPr>
              <a:t>mission: </a:t>
            </a:r>
            <a:r>
              <a:rPr lang="en-GB" dirty="0" err="1">
                <a:solidFill>
                  <a:prstClr val="black"/>
                </a:solidFill>
              </a:rPr>
              <a:t>canales</a:t>
            </a:r>
            <a:r>
              <a:rPr lang="en-GB" dirty="0">
                <a:solidFill>
                  <a:prstClr val="black"/>
                </a:solidFill>
              </a:rPr>
              <a:t> </a:t>
            </a:r>
            <a:r>
              <a:rPr lang="en-GB" dirty="0" err="1">
                <a:solidFill>
                  <a:prstClr val="black"/>
                </a:solidFill>
              </a:rPr>
              <a:t>en</a:t>
            </a:r>
            <a:r>
              <a:rPr lang="en-GB" dirty="0">
                <a:solidFill>
                  <a:prstClr val="black"/>
                </a:solidFill>
              </a:rPr>
              <a:t> el visible a 1 km </a:t>
            </a:r>
            <a:r>
              <a:rPr lang="es-ES" dirty="0">
                <a:solidFill>
                  <a:prstClr val="black"/>
                </a:solidFill>
              </a:rPr>
              <a:t>e infrarrojo a 2 km cada 10 minutos</a:t>
            </a:r>
            <a:endParaRPr lang="en-GB" dirty="0">
              <a:solidFill>
                <a:prstClr val="black"/>
              </a:solidFill>
            </a:endParaRPr>
          </a:p>
        </p:txBody>
      </p:sp>
      <p:sp>
        <p:nvSpPr>
          <p:cNvPr id="8" name="CuadroTexto 7"/>
          <p:cNvSpPr txBox="1"/>
          <p:nvPr/>
        </p:nvSpPr>
        <p:spPr>
          <a:xfrm>
            <a:off x="8318714" y="4529055"/>
            <a:ext cx="3946902" cy="1754326"/>
          </a:xfrm>
          <a:prstGeom prst="rect">
            <a:avLst/>
          </a:prstGeom>
          <a:noFill/>
        </p:spPr>
        <p:txBody>
          <a:bodyPr wrap="square" rtlCol="0">
            <a:spAutoFit/>
          </a:bodyPr>
          <a:lstStyle/>
          <a:p>
            <a:r>
              <a:rPr lang="es-ES" dirty="0">
                <a:solidFill>
                  <a:prstClr val="black"/>
                </a:solidFill>
              </a:rPr>
              <a:t>Con ambas misiones el FCI cumple con </a:t>
            </a:r>
          </a:p>
          <a:p>
            <a:r>
              <a:rPr lang="es-ES" dirty="0">
                <a:solidFill>
                  <a:prstClr val="black"/>
                </a:solidFill>
              </a:rPr>
              <a:t>El Full Disc </a:t>
            </a:r>
            <a:r>
              <a:rPr lang="es-ES" dirty="0" err="1">
                <a:solidFill>
                  <a:prstClr val="black"/>
                </a:solidFill>
              </a:rPr>
              <a:t>Scannig</a:t>
            </a:r>
            <a:r>
              <a:rPr lang="es-ES" dirty="0">
                <a:solidFill>
                  <a:prstClr val="black"/>
                </a:solidFill>
              </a:rPr>
              <a:t> </a:t>
            </a:r>
            <a:r>
              <a:rPr lang="es-ES" dirty="0" err="1">
                <a:solidFill>
                  <a:prstClr val="black"/>
                </a:solidFill>
              </a:rPr>
              <a:t>Service</a:t>
            </a:r>
            <a:r>
              <a:rPr lang="es-ES" dirty="0">
                <a:solidFill>
                  <a:prstClr val="black"/>
                </a:solidFill>
              </a:rPr>
              <a:t> y el </a:t>
            </a:r>
            <a:r>
              <a:rPr lang="es-ES" dirty="0" err="1">
                <a:solidFill>
                  <a:prstClr val="black"/>
                </a:solidFill>
              </a:rPr>
              <a:t>rapid</a:t>
            </a:r>
            <a:r>
              <a:rPr lang="es-ES" dirty="0">
                <a:solidFill>
                  <a:prstClr val="black"/>
                </a:solidFill>
              </a:rPr>
              <a:t> </a:t>
            </a:r>
            <a:r>
              <a:rPr lang="es-ES" dirty="0" err="1">
                <a:solidFill>
                  <a:prstClr val="black"/>
                </a:solidFill>
              </a:rPr>
              <a:t>Scanning</a:t>
            </a:r>
            <a:r>
              <a:rPr lang="es-ES" dirty="0">
                <a:solidFill>
                  <a:prstClr val="black"/>
                </a:solidFill>
              </a:rPr>
              <a:t> </a:t>
            </a:r>
            <a:r>
              <a:rPr lang="es-ES" dirty="0" err="1">
                <a:solidFill>
                  <a:prstClr val="black"/>
                </a:solidFill>
              </a:rPr>
              <a:t>Service</a:t>
            </a:r>
            <a:r>
              <a:rPr lang="es-ES" dirty="0">
                <a:solidFill>
                  <a:prstClr val="black"/>
                </a:solidFill>
              </a:rPr>
              <a:t> que en Europa resulta ser cada 2,5 minutos</a:t>
            </a:r>
          </a:p>
          <a:p>
            <a:r>
              <a:rPr lang="es-ES" dirty="0">
                <a:solidFill>
                  <a:prstClr val="black"/>
                </a:solidFill>
              </a:rPr>
              <a:t>Frente a los 5 minutos del servicio para MSG</a:t>
            </a:r>
            <a:endParaRPr lang="en-GB" dirty="0">
              <a:solidFill>
                <a:prstClr val="black"/>
              </a:solidFill>
            </a:endParaRPr>
          </a:p>
        </p:txBody>
      </p:sp>
      <p:sp>
        <p:nvSpPr>
          <p:cNvPr id="3" name="CuadroTexto 2"/>
          <p:cNvSpPr txBox="1"/>
          <p:nvPr/>
        </p:nvSpPr>
        <p:spPr>
          <a:xfrm>
            <a:off x="8974666" y="276248"/>
            <a:ext cx="2007281" cy="369332"/>
          </a:xfrm>
          <a:prstGeom prst="rect">
            <a:avLst/>
          </a:prstGeom>
          <a:noFill/>
        </p:spPr>
        <p:txBody>
          <a:bodyPr wrap="none" rtlCol="0">
            <a:spAutoFit/>
          </a:bodyPr>
          <a:lstStyle/>
          <a:p>
            <a:r>
              <a:rPr lang="es-ES" dirty="0">
                <a:solidFill>
                  <a:prstClr val="black"/>
                </a:solidFill>
              </a:rPr>
              <a:t>8 canales VIS+ 8 IR</a:t>
            </a:r>
            <a:endParaRPr lang="en-GB" dirty="0">
              <a:solidFill>
                <a:prstClr val="black"/>
              </a:solidFill>
            </a:endParaRPr>
          </a:p>
        </p:txBody>
      </p:sp>
    </p:spTree>
    <p:extLst>
      <p:ext uri="{BB962C8B-B14F-4D97-AF65-F5344CB8AC3E}">
        <p14:creationId xmlns:p14="http://schemas.microsoft.com/office/powerpoint/2010/main" val="174225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pproximate pixel area in km2 of FCI imagery with 1 km spatial resolution at nadir over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01" y="379708"/>
            <a:ext cx="5905500"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09601" y="6075658"/>
            <a:ext cx="6096000" cy="646331"/>
          </a:xfrm>
          <a:prstGeom prst="rect">
            <a:avLst/>
          </a:prstGeom>
        </p:spPr>
        <p:txBody>
          <a:bodyPr>
            <a:spAutoFit/>
          </a:bodyPr>
          <a:lstStyle/>
          <a:p>
            <a:r>
              <a:rPr lang="en-GB" dirty="0">
                <a:solidFill>
                  <a:srgbClr val="212529"/>
                </a:solidFill>
                <a:latin typeface="Roboto"/>
              </a:rPr>
              <a:t>Approximate pixel area in kilometre squared of FCI imagery with 1km spatial resolution at nadir.</a:t>
            </a:r>
            <a:endParaRPr lang="en-GB" dirty="0">
              <a:solidFill>
                <a:prstClr val="black"/>
              </a:solidFill>
            </a:endParaRPr>
          </a:p>
        </p:txBody>
      </p:sp>
    </p:spTree>
    <p:extLst>
      <p:ext uri="{BB962C8B-B14F-4D97-AF65-F5344CB8AC3E}">
        <p14:creationId xmlns:p14="http://schemas.microsoft.com/office/powerpoint/2010/main" val="2123407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742" y="0"/>
            <a:ext cx="5555051" cy="6780507"/>
          </a:xfrm>
          <a:prstGeom prst="rect">
            <a:avLst/>
          </a:prstGeom>
        </p:spPr>
      </p:pic>
    </p:spTree>
    <p:extLst>
      <p:ext uri="{BB962C8B-B14F-4D97-AF65-F5344CB8AC3E}">
        <p14:creationId xmlns:p14="http://schemas.microsoft.com/office/powerpoint/2010/main" val="957405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0640" y="581187"/>
            <a:ext cx="2642461" cy="646331"/>
          </a:xfrm>
          <a:prstGeom prst="rect">
            <a:avLst/>
          </a:prstGeom>
          <a:noFill/>
        </p:spPr>
        <p:txBody>
          <a:bodyPr wrap="square" rtlCol="0">
            <a:spAutoFit/>
          </a:bodyPr>
          <a:lstStyle/>
          <a:p>
            <a:r>
              <a:rPr lang="es-ES" b="1" dirty="0">
                <a:solidFill>
                  <a:prstClr val="black"/>
                </a:solidFill>
              </a:rPr>
              <a:t>Mejoras FCI frente a MSG</a:t>
            </a:r>
          </a:p>
          <a:p>
            <a:endParaRPr lang="en-GB" dirty="0">
              <a:solidFill>
                <a:prstClr val="black"/>
              </a:solidFill>
            </a:endParaRPr>
          </a:p>
        </p:txBody>
      </p:sp>
      <p:sp>
        <p:nvSpPr>
          <p:cNvPr id="3" name="CuadroTexto 2"/>
          <p:cNvSpPr txBox="1"/>
          <p:nvPr/>
        </p:nvSpPr>
        <p:spPr>
          <a:xfrm>
            <a:off x="480640" y="1652540"/>
            <a:ext cx="10732425" cy="1754326"/>
          </a:xfrm>
          <a:prstGeom prst="rect">
            <a:avLst/>
          </a:prstGeom>
          <a:noFill/>
        </p:spPr>
        <p:txBody>
          <a:bodyPr wrap="none" rtlCol="0">
            <a:spAutoFit/>
          </a:bodyPr>
          <a:lstStyle/>
          <a:p>
            <a:r>
              <a:rPr lang="es-ES" dirty="0">
                <a:solidFill>
                  <a:prstClr val="black"/>
                </a:solidFill>
              </a:rPr>
              <a:t>16 canales FCI frente a los 12 canales de SEVRI. Canales adicionales especialmente en la parte solar del espectro</a:t>
            </a:r>
          </a:p>
          <a:p>
            <a:endParaRPr lang="es-ES" dirty="0">
              <a:solidFill>
                <a:prstClr val="black"/>
              </a:solidFill>
            </a:endParaRPr>
          </a:p>
          <a:p>
            <a:r>
              <a:rPr lang="es-ES" dirty="0">
                <a:solidFill>
                  <a:prstClr val="black"/>
                </a:solidFill>
              </a:rPr>
              <a:t>Mejor resolución espacial: 2km punto </a:t>
            </a:r>
            <a:r>
              <a:rPr lang="es-ES" dirty="0" err="1">
                <a:solidFill>
                  <a:prstClr val="black"/>
                </a:solidFill>
              </a:rPr>
              <a:t>subsatélite</a:t>
            </a:r>
            <a:r>
              <a:rPr lang="es-ES" dirty="0">
                <a:solidFill>
                  <a:prstClr val="black"/>
                </a:solidFill>
              </a:rPr>
              <a:t> en el IR frente a los 3km y</a:t>
            </a:r>
          </a:p>
          <a:p>
            <a:r>
              <a:rPr lang="es-ES" dirty="0">
                <a:solidFill>
                  <a:prstClr val="black"/>
                </a:solidFill>
              </a:rPr>
              <a:t>1km en la franja visible frente a los 3km en esa zona del espectro. </a:t>
            </a:r>
          </a:p>
          <a:p>
            <a:endParaRPr lang="es-ES" dirty="0">
              <a:solidFill>
                <a:prstClr val="black"/>
              </a:solidFill>
            </a:endParaRPr>
          </a:p>
          <a:p>
            <a:r>
              <a:rPr lang="es-ES" dirty="0">
                <a:solidFill>
                  <a:prstClr val="black"/>
                </a:solidFill>
              </a:rPr>
              <a:t>RSS: </a:t>
            </a:r>
            <a:r>
              <a:rPr lang="es-ES" dirty="0" err="1">
                <a:solidFill>
                  <a:prstClr val="black"/>
                </a:solidFill>
              </a:rPr>
              <a:t>rapid</a:t>
            </a:r>
            <a:r>
              <a:rPr lang="es-ES" dirty="0">
                <a:solidFill>
                  <a:prstClr val="black"/>
                </a:solidFill>
              </a:rPr>
              <a:t> </a:t>
            </a:r>
            <a:r>
              <a:rPr lang="es-ES" dirty="0" err="1">
                <a:solidFill>
                  <a:prstClr val="black"/>
                </a:solidFill>
              </a:rPr>
              <a:t>scan</a:t>
            </a:r>
            <a:r>
              <a:rPr lang="es-ES" dirty="0">
                <a:solidFill>
                  <a:prstClr val="black"/>
                </a:solidFill>
              </a:rPr>
              <a:t> 0,5 km frente a 1km del HRVIS y 1 km IR. </a:t>
            </a:r>
            <a:endParaRPr lang="en-GB" dirty="0">
              <a:solidFill>
                <a:prstClr val="black"/>
              </a:solidFill>
            </a:endParaRPr>
          </a:p>
        </p:txBody>
      </p:sp>
      <p:sp>
        <p:nvSpPr>
          <p:cNvPr id="5" name="CuadroTexto 4"/>
          <p:cNvSpPr txBox="1"/>
          <p:nvPr/>
        </p:nvSpPr>
        <p:spPr>
          <a:xfrm>
            <a:off x="480640" y="3616558"/>
            <a:ext cx="10677988" cy="646331"/>
          </a:xfrm>
          <a:prstGeom prst="rect">
            <a:avLst/>
          </a:prstGeom>
          <a:noFill/>
        </p:spPr>
        <p:txBody>
          <a:bodyPr wrap="none" rtlCol="0">
            <a:spAutoFit/>
          </a:bodyPr>
          <a:lstStyle/>
          <a:p>
            <a:r>
              <a:rPr lang="es-ES" dirty="0">
                <a:solidFill>
                  <a:prstClr val="black"/>
                </a:solidFill>
              </a:rPr>
              <a:t>Resolución temporal 10 minutos frente a los 15 minutos actuales y 2,5 minutos en el </a:t>
            </a:r>
            <a:r>
              <a:rPr lang="es-ES" dirty="0" err="1">
                <a:solidFill>
                  <a:prstClr val="black"/>
                </a:solidFill>
              </a:rPr>
              <a:t>rapid</a:t>
            </a:r>
            <a:r>
              <a:rPr lang="es-ES" dirty="0">
                <a:solidFill>
                  <a:prstClr val="black"/>
                </a:solidFill>
              </a:rPr>
              <a:t> </a:t>
            </a:r>
            <a:r>
              <a:rPr lang="es-ES" dirty="0" err="1">
                <a:solidFill>
                  <a:prstClr val="black"/>
                </a:solidFill>
              </a:rPr>
              <a:t>scan</a:t>
            </a:r>
            <a:r>
              <a:rPr lang="es-ES" dirty="0">
                <a:solidFill>
                  <a:prstClr val="black"/>
                </a:solidFill>
              </a:rPr>
              <a:t> en Europa frente a </a:t>
            </a:r>
          </a:p>
          <a:p>
            <a:r>
              <a:rPr lang="es-ES" dirty="0">
                <a:solidFill>
                  <a:prstClr val="black"/>
                </a:solidFill>
              </a:rPr>
              <a:t>Los 5 minutos actuales de MSG.</a:t>
            </a:r>
            <a:endParaRPr lang="en-GB" dirty="0">
              <a:solidFill>
                <a:prstClr val="black"/>
              </a:solidFill>
            </a:endParaRPr>
          </a:p>
        </p:txBody>
      </p:sp>
    </p:spTree>
    <p:extLst>
      <p:ext uri="{BB962C8B-B14F-4D97-AF65-F5344CB8AC3E}">
        <p14:creationId xmlns:p14="http://schemas.microsoft.com/office/powerpoint/2010/main" val="232756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2-09-16 a las 11.24.25.png"/>
          <p:cNvPicPr>
            <a:picLocks noChangeAspect="1"/>
          </p:cNvPicPr>
          <p:nvPr/>
        </p:nvPicPr>
        <p:blipFill>
          <a:blip r:embed="rId2"/>
          <a:stretch>
            <a:fillRect/>
          </a:stretch>
        </p:blipFill>
        <p:spPr>
          <a:xfrm>
            <a:off x="1381760" y="164922"/>
            <a:ext cx="6837680" cy="6637357"/>
          </a:xfrm>
          <a:prstGeom prst="rect">
            <a:avLst/>
          </a:prstGeom>
        </p:spPr>
      </p:pic>
      <p:sp>
        <p:nvSpPr>
          <p:cNvPr id="3" name="Rectángulo 2"/>
          <p:cNvSpPr/>
          <p:nvPr/>
        </p:nvSpPr>
        <p:spPr>
          <a:xfrm>
            <a:off x="8382000" y="497840"/>
            <a:ext cx="3667760" cy="2599283"/>
          </a:xfrm>
          <a:prstGeom prst="rect">
            <a:avLst/>
          </a:prstGeom>
        </p:spPr>
        <p:txBody>
          <a:bodyPr wrap="square">
            <a:spAutoFit/>
          </a:bodyPr>
          <a:lstStyle/>
          <a:p>
            <a:pPr marL="381000" indent="-381000"/>
            <a:r>
              <a:rPr lang="es-ES" dirty="0">
                <a:solidFill>
                  <a:srgbClr val="4BCAAD"/>
                </a:solidFill>
                <a:latin typeface="Arial" charset="0"/>
              </a:rPr>
              <a:t>Muy semejante a los radiómetros: </a:t>
            </a:r>
          </a:p>
          <a:p>
            <a:pPr marL="381000" indent="-381000">
              <a:buFontTx/>
              <a:buChar char="•"/>
            </a:pPr>
            <a:r>
              <a:rPr lang="es-ES" dirty="0">
                <a:solidFill>
                  <a:srgbClr val="FF0000"/>
                </a:solidFill>
                <a:latin typeface="Arial" charset="0"/>
              </a:rPr>
              <a:t>AHI </a:t>
            </a:r>
            <a:r>
              <a:rPr lang="es-ES" dirty="0">
                <a:solidFill>
                  <a:prstClr val="black"/>
                </a:solidFill>
                <a:latin typeface="Arial" charset="0"/>
              </a:rPr>
              <a:t>(en satélites Himawari-8/9 de la JMA, funcionando desde 2015)</a:t>
            </a:r>
          </a:p>
          <a:p>
            <a:pPr marL="381000" indent="-381000">
              <a:buFontTx/>
              <a:buChar char="•"/>
            </a:pPr>
            <a:r>
              <a:rPr lang="es-ES" dirty="0">
                <a:solidFill>
                  <a:srgbClr val="FF0000"/>
                </a:solidFill>
                <a:latin typeface="Arial" charset="0"/>
              </a:rPr>
              <a:t>ABI</a:t>
            </a:r>
            <a:r>
              <a:rPr lang="es-ES" dirty="0">
                <a:solidFill>
                  <a:prstClr val="black"/>
                </a:solidFill>
                <a:latin typeface="Arial" charset="0"/>
              </a:rPr>
              <a:t> (en satélites GOES-R de la NOAA, funcionando desde 2017)</a:t>
            </a:r>
          </a:p>
          <a:p>
            <a:pPr marL="381000" indent="-381000"/>
            <a:r>
              <a:rPr lang="es-ES_tradnl" dirty="0">
                <a:solidFill>
                  <a:prstClr val="black"/>
                </a:solidFill>
                <a:latin typeface="Arial" charset="0"/>
                <a:sym typeface="Wingdings"/>
              </a:rPr>
              <a:t>(</a:t>
            </a:r>
            <a:r>
              <a:rPr lang="es-ES" dirty="0">
                <a:solidFill>
                  <a:prstClr val="black"/>
                </a:solidFill>
                <a:latin typeface="Arial" charset="0"/>
              </a:rPr>
              <a:t>Todos con imágenes cada 10 min. en 16 canales).</a:t>
            </a:r>
          </a:p>
        </p:txBody>
      </p:sp>
    </p:spTree>
    <p:extLst>
      <p:ext uri="{BB962C8B-B14F-4D97-AF65-F5344CB8AC3E}">
        <p14:creationId xmlns:p14="http://schemas.microsoft.com/office/powerpoint/2010/main" val="2176963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3829722"/>
          </a:xfrm>
          <a:prstGeom prst="rect">
            <a:avLst/>
          </a:prstGeom>
        </p:spPr>
      </p:pic>
      <p:sp>
        <p:nvSpPr>
          <p:cNvPr id="3" name="Rectángulo 2"/>
          <p:cNvSpPr/>
          <p:nvPr/>
        </p:nvSpPr>
        <p:spPr>
          <a:xfrm>
            <a:off x="660400" y="4088120"/>
            <a:ext cx="11308080" cy="2031325"/>
          </a:xfrm>
          <a:prstGeom prst="rect">
            <a:avLst/>
          </a:prstGeom>
        </p:spPr>
        <p:txBody>
          <a:bodyPr wrap="square">
            <a:spAutoFit/>
          </a:bodyPr>
          <a:lstStyle/>
          <a:p>
            <a:r>
              <a:rPr lang="en-GB" dirty="0">
                <a:solidFill>
                  <a:srgbClr val="111111"/>
                </a:solidFill>
                <a:latin typeface="Roboto"/>
              </a:rPr>
              <a:t>Comparisons of spectral bands across third-generation geostationary sensors: ABI (Advanced Baseline Imager on GOESAHI (Advanced </a:t>
            </a:r>
            <a:r>
              <a:rPr lang="en-GB" dirty="0" err="1">
                <a:solidFill>
                  <a:srgbClr val="111111"/>
                </a:solidFill>
                <a:latin typeface="Roboto"/>
              </a:rPr>
              <a:t>Himawari</a:t>
            </a:r>
            <a:r>
              <a:rPr lang="en-GB" dirty="0">
                <a:solidFill>
                  <a:srgbClr val="111111"/>
                </a:solidFill>
                <a:latin typeface="Roboto"/>
              </a:rPr>
              <a:t> Imager on the Japanese </a:t>
            </a:r>
            <a:r>
              <a:rPr lang="en-GB" dirty="0" err="1">
                <a:solidFill>
                  <a:srgbClr val="111111"/>
                </a:solidFill>
                <a:latin typeface="Roboto"/>
              </a:rPr>
              <a:t>Himawari</a:t>
            </a:r>
            <a:r>
              <a:rPr lang="en-GB" dirty="0">
                <a:solidFill>
                  <a:srgbClr val="111111"/>
                </a:solidFill>
                <a:latin typeface="Roboto"/>
              </a:rPr>
              <a:t> 8/9), AMI (Advanced Meteorological Imager on the Korean GEO-KOMPSAT-2A), AGRI (Advanced Geosynchronous Radiation Imager on the Chinese Fengyun-4), and FCI (Flexible Combined Imager on European </a:t>
            </a:r>
            <a:r>
              <a:rPr lang="en-GB" dirty="0" err="1">
                <a:solidFill>
                  <a:srgbClr val="111111"/>
                </a:solidFill>
                <a:latin typeface="Roboto"/>
              </a:rPr>
              <a:t>Meteosat</a:t>
            </a:r>
            <a:r>
              <a:rPr lang="en-GB" dirty="0">
                <a:solidFill>
                  <a:srgbClr val="111111"/>
                </a:solidFill>
                <a:latin typeface="Roboto"/>
              </a:rPr>
              <a:t> Third Generation) with those of MODIS/VIIRS. The background thin lines show the atmospheric transmittance (for the reflective bands) and the atmospheric radiance of a typical mid-latitude summertime profile (for the emissive bands).</a:t>
            </a:r>
          </a:p>
        </p:txBody>
      </p:sp>
    </p:spTree>
    <p:extLst>
      <p:ext uri="{BB962C8B-B14F-4D97-AF65-F5344CB8AC3E}">
        <p14:creationId xmlns:p14="http://schemas.microsoft.com/office/powerpoint/2010/main" val="156479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4434" y="689675"/>
            <a:ext cx="10755824" cy="3477875"/>
          </a:xfrm>
          <a:prstGeom prst="rect">
            <a:avLst/>
          </a:prstGeom>
        </p:spPr>
        <p:txBody>
          <a:bodyPr wrap="square">
            <a:spAutoFit/>
          </a:bodyPr>
          <a:lstStyle/>
          <a:p>
            <a:pPr marL="742950" lvl="1" indent="-285750">
              <a:buFont typeface="+mj-lt"/>
              <a:buAutoNum type="arabicPeriod"/>
            </a:pPr>
            <a:endParaRPr lang="es-ES_tradnl" sz="28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lvl="1"/>
            <a:r>
              <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SATÉLITES GEOSTACIONARIOS EUMETSAT MSG Y MTG: </a:t>
            </a:r>
            <a:endParaRPr lang="en-GB" sz="3200" dirty="0">
              <a:solidFill>
                <a:prstClr val="black"/>
              </a:solidFill>
            </a:endParaRPr>
          </a:p>
          <a:p>
            <a:pPr lvl="1"/>
            <a:endPar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lvl="1"/>
            <a:r>
              <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MSG/SEVIRI/FCI: Introducción</a:t>
            </a:r>
            <a:endParaRPr lang="en-GB" sz="3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lvl="1"/>
            <a:r>
              <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Introducción Canales (VIS/IR/WV).</a:t>
            </a:r>
            <a:endParaRPr lang="en-GB" sz="3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lvl="1"/>
            <a:r>
              <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Aplicación de los distintos canales. Imágenes </a:t>
            </a:r>
            <a:r>
              <a:rPr lang="es-ES_tradnl" sz="3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RGBs</a:t>
            </a:r>
            <a:r>
              <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1"/>
            <a:r>
              <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Ejemplos prácticos GOES</a:t>
            </a:r>
            <a:endParaRPr lang="en-GB" sz="3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57489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5564" y="4634949"/>
            <a:ext cx="10058401" cy="1754326"/>
          </a:xfrm>
          <a:prstGeom prst="rect">
            <a:avLst/>
          </a:prstGeom>
        </p:spPr>
        <p:txBody>
          <a:bodyPr wrap="square">
            <a:spAutoFit/>
          </a:bodyPr>
          <a:lstStyle/>
          <a:p>
            <a:pPr algn="just"/>
            <a:r>
              <a:rPr lang="es-ES" dirty="0">
                <a:solidFill>
                  <a:prstClr val="black"/>
                </a:solidFill>
                <a:latin typeface="Arial" panose="020B0604020202020204" pitchFamily="34" charset="0"/>
              </a:rPr>
              <a:t>La más clara ventaja de esta órbita nos la da su nombre y es, por tanto, su principal </a:t>
            </a:r>
            <a:r>
              <a:rPr lang="es-ES" dirty="0">
                <a:solidFill>
                  <a:prstClr val="black"/>
                </a:solidFill>
                <a:latin typeface="Arial" panose="020B0604020202020204" pitchFamily="34" charset="0"/>
              </a:rPr>
              <a:t>característica:</a:t>
            </a:r>
            <a:r>
              <a:rPr lang="es-ES" dirty="0">
                <a:solidFill>
                  <a:prstClr val="black"/>
                </a:solidFill>
              </a:rPr>
              <a:t> </a:t>
            </a:r>
            <a:r>
              <a:rPr lang="es-ES" dirty="0">
                <a:solidFill>
                  <a:prstClr val="black"/>
                </a:solidFill>
                <a:latin typeface="Arial" panose="020B0604020202020204" pitchFamily="34" charset="0"/>
              </a:rPr>
              <a:t>el </a:t>
            </a:r>
            <a:r>
              <a:rPr lang="es-ES" dirty="0">
                <a:solidFill>
                  <a:prstClr val="black"/>
                </a:solidFill>
                <a:latin typeface="Arial" panose="020B0604020202020204" pitchFamily="34" charset="0"/>
              </a:rPr>
              <a:t>término geoestacionario se refiere a tener un satélite que al mirar al cielo, siempre se </a:t>
            </a:r>
            <a:r>
              <a:rPr lang="es-ES" dirty="0">
                <a:solidFill>
                  <a:prstClr val="black"/>
                </a:solidFill>
                <a:latin typeface="Arial" panose="020B0604020202020204" pitchFamily="34" charset="0"/>
              </a:rPr>
              <a:t>observa como </a:t>
            </a:r>
            <a:r>
              <a:rPr lang="es-ES" dirty="0">
                <a:solidFill>
                  <a:prstClr val="black"/>
                </a:solidFill>
                <a:latin typeface="Arial" panose="020B0604020202020204" pitchFamily="34" charset="0"/>
              </a:rPr>
              <a:t>un punto en el mismo lugar, o sea que </a:t>
            </a:r>
            <a:r>
              <a:rPr lang="es-ES" dirty="0">
                <a:solidFill>
                  <a:srgbClr val="2FA3EE"/>
                </a:solidFill>
                <a:latin typeface="Arial" panose="020B0604020202020204" pitchFamily="34" charset="0"/>
              </a:rPr>
              <a:t>no tiene un movimiento aparente</a:t>
            </a:r>
            <a:r>
              <a:rPr lang="es-ES" dirty="0">
                <a:solidFill>
                  <a:prstClr val="black"/>
                </a:solidFill>
                <a:latin typeface="Arial" panose="020B0604020202020204" pitchFamily="34" charset="0"/>
              </a:rPr>
              <a:t>. Esta </a:t>
            </a:r>
            <a:r>
              <a:rPr lang="es-ES" dirty="0">
                <a:solidFill>
                  <a:prstClr val="black"/>
                </a:solidFill>
                <a:latin typeface="Arial" panose="020B0604020202020204" pitchFamily="34" charset="0"/>
              </a:rPr>
              <a:t>característica</a:t>
            </a:r>
            <a:r>
              <a:rPr lang="es-ES" dirty="0">
                <a:solidFill>
                  <a:prstClr val="black"/>
                </a:solidFill>
              </a:rPr>
              <a:t> </a:t>
            </a:r>
            <a:r>
              <a:rPr lang="es-ES" dirty="0">
                <a:solidFill>
                  <a:prstClr val="black"/>
                </a:solidFill>
                <a:latin typeface="Arial" panose="020B0604020202020204" pitchFamily="34" charset="0"/>
              </a:rPr>
              <a:t>permite </a:t>
            </a:r>
            <a:r>
              <a:rPr lang="es-ES" dirty="0">
                <a:solidFill>
                  <a:prstClr val="black"/>
                </a:solidFill>
                <a:latin typeface="Arial" panose="020B0604020202020204" pitchFamily="34" charset="0"/>
              </a:rPr>
              <a:t>que sea más fácil, para los sistemas terrestres, ubicar al satélite, ya que siempre estará </a:t>
            </a:r>
            <a:r>
              <a:rPr lang="es-ES" dirty="0">
                <a:solidFill>
                  <a:prstClr val="black"/>
                </a:solidFill>
                <a:latin typeface="Arial" panose="020B0604020202020204" pitchFamily="34" charset="0"/>
              </a:rPr>
              <a:t>en</a:t>
            </a:r>
            <a:r>
              <a:rPr lang="es-ES" dirty="0">
                <a:solidFill>
                  <a:prstClr val="black"/>
                </a:solidFill>
              </a:rPr>
              <a:t> </a:t>
            </a:r>
            <a:r>
              <a:rPr lang="es-ES" dirty="0">
                <a:solidFill>
                  <a:prstClr val="black"/>
                </a:solidFill>
                <a:latin typeface="Arial" panose="020B0604020202020204" pitchFamily="34" charset="0"/>
              </a:rPr>
              <a:t>la </a:t>
            </a:r>
            <a:r>
              <a:rPr lang="es-ES" dirty="0">
                <a:solidFill>
                  <a:prstClr val="black"/>
                </a:solidFill>
                <a:latin typeface="Arial" panose="020B0604020202020204" pitchFamily="34" charset="0"/>
              </a:rPr>
              <a:t>misma dirección, a comparación de los satélites ubicados en órbitas </a:t>
            </a:r>
            <a:r>
              <a:rPr lang="es-ES" dirty="0">
                <a:solidFill>
                  <a:srgbClr val="2FA3EE"/>
                </a:solidFill>
                <a:latin typeface="Arial" panose="020B0604020202020204" pitchFamily="34" charset="0"/>
              </a:rPr>
              <a:t>LEO y MEO, </a:t>
            </a:r>
            <a:r>
              <a:rPr lang="es-ES" dirty="0">
                <a:solidFill>
                  <a:prstClr val="black"/>
                </a:solidFill>
                <a:latin typeface="Arial" panose="020B0604020202020204" pitchFamily="34" charset="0"/>
              </a:rPr>
              <a:t>los cuales </a:t>
            </a:r>
            <a:r>
              <a:rPr lang="es-ES" dirty="0">
                <a:solidFill>
                  <a:srgbClr val="2FA3EE"/>
                </a:solidFill>
                <a:latin typeface="Arial" panose="020B0604020202020204" pitchFamily="34" charset="0"/>
              </a:rPr>
              <a:t>nunca </a:t>
            </a:r>
            <a:r>
              <a:rPr lang="es-ES" dirty="0">
                <a:solidFill>
                  <a:srgbClr val="2FA3EE"/>
                </a:solidFill>
                <a:latin typeface="Arial" panose="020B0604020202020204" pitchFamily="34" charset="0"/>
              </a:rPr>
              <a:t>están fijos en el </a:t>
            </a:r>
            <a:r>
              <a:rPr lang="es-ES" dirty="0">
                <a:solidFill>
                  <a:srgbClr val="2FA3EE"/>
                </a:solidFill>
                <a:latin typeface="Arial" panose="020B0604020202020204" pitchFamily="34" charset="0"/>
              </a:rPr>
              <a:t>cielo</a:t>
            </a:r>
            <a:r>
              <a:rPr lang="es-ES" dirty="0">
                <a:solidFill>
                  <a:prstClr val="black"/>
                </a:solidFill>
                <a:latin typeface="Arial" panose="020B0604020202020204" pitchFamily="34" charset="0"/>
              </a:rPr>
              <a:t>.</a:t>
            </a:r>
            <a:endParaRPr lang="en-GB" dirty="0">
              <a:solidFill>
                <a:prstClr val="black"/>
              </a:solidFill>
            </a:endParaRPr>
          </a:p>
        </p:txBody>
      </p:sp>
      <p:sp>
        <p:nvSpPr>
          <p:cNvPr id="3" name="Rectángulo 2"/>
          <p:cNvSpPr/>
          <p:nvPr/>
        </p:nvSpPr>
        <p:spPr>
          <a:xfrm>
            <a:off x="888998" y="207686"/>
            <a:ext cx="10151535" cy="642496"/>
          </a:xfrm>
          <a:prstGeom prst="rect">
            <a:avLst/>
          </a:prstGeom>
        </p:spPr>
        <p:txBody>
          <a:bodyPr wrap="square">
            <a:spAutoFit/>
          </a:bodyPr>
          <a:lstStyle/>
          <a:p>
            <a:r>
              <a:rPr lang="es-ES" dirty="0">
                <a:solidFill>
                  <a:prstClr val="black"/>
                </a:solidFill>
                <a:latin typeface="Arial" panose="020B0604020202020204" pitchFamily="34" charset="0"/>
              </a:rPr>
              <a:t>Las </a:t>
            </a:r>
            <a:r>
              <a:rPr lang="es-ES" dirty="0">
                <a:solidFill>
                  <a:prstClr val="black"/>
                </a:solidFill>
                <a:latin typeface="Arial" panose="020B0604020202020204" pitchFamily="34" charset="0"/>
              </a:rPr>
              <a:t>órbitas LEO </a:t>
            </a:r>
            <a:r>
              <a:rPr lang="es-ES" dirty="0">
                <a:solidFill>
                  <a:prstClr val="black"/>
                </a:solidFill>
                <a:latin typeface="Arial" panose="020B0604020202020204" pitchFamily="34" charset="0"/>
              </a:rPr>
              <a:t>se ubican </a:t>
            </a:r>
            <a:r>
              <a:rPr lang="es-ES" dirty="0">
                <a:solidFill>
                  <a:prstClr val="black"/>
                </a:solidFill>
                <a:latin typeface="Arial" panose="020B0604020202020204" pitchFamily="34" charset="0"/>
              </a:rPr>
              <a:t>a</a:t>
            </a:r>
            <a:r>
              <a:rPr lang="es-ES" dirty="0">
                <a:solidFill>
                  <a:prstClr val="black"/>
                </a:solidFill>
              </a:rPr>
              <a:t> </a:t>
            </a:r>
            <a:r>
              <a:rPr lang="es-ES" dirty="0">
                <a:solidFill>
                  <a:prstClr val="black"/>
                </a:solidFill>
                <a:latin typeface="Arial" panose="020B0604020202020204" pitchFamily="34" charset="0"/>
              </a:rPr>
              <a:t>aproximadamente </a:t>
            </a:r>
            <a:r>
              <a:rPr lang="es-ES" dirty="0">
                <a:solidFill>
                  <a:prstClr val="black"/>
                </a:solidFill>
                <a:latin typeface="Arial" panose="020B0604020202020204" pitchFamily="34" charset="0"/>
              </a:rPr>
              <a:t>800 km. Las órbitas MEO se ubican entre 10 000 km y 12 000 km de la Tierra. </a:t>
            </a:r>
            <a:r>
              <a:rPr lang="es-ES" dirty="0">
                <a:solidFill>
                  <a:prstClr val="black"/>
                </a:solidFill>
                <a:latin typeface="Arial" panose="020B0604020202020204" pitchFamily="34" charset="0"/>
              </a:rPr>
              <a:t>Y las </a:t>
            </a:r>
            <a:r>
              <a:rPr lang="es-ES" dirty="0">
                <a:solidFill>
                  <a:prstClr val="black"/>
                </a:solidFill>
                <a:latin typeface="Arial" panose="020B0604020202020204" pitchFamily="34" charset="0"/>
              </a:rPr>
              <a:t>GEO están ubicadas a 35 786 km de la </a:t>
            </a:r>
            <a:r>
              <a:rPr lang="es-ES" dirty="0">
                <a:solidFill>
                  <a:prstClr val="black"/>
                </a:solidFill>
                <a:latin typeface="Arial" panose="020B0604020202020204" pitchFamily="34" charset="0"/>
              </a:rPr>
              <a:t>Tierra.</a:t>
            </a:r>
            <a:endParaRPr lang="en-GB" dirty="0">
              <a:solidFill>
                <a:prstClr val="black"/>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208" y="1013778"/>
            <a:ext cx="5048250" cy="3457575"/>
          </a:xfrm>
          <a:prstGeom prst="rect">
            <a:avLst/>
          </a:prstGeom>
        </p:spPr>
      </p:pic>
    </p:spTree>
    <p:extLst>
      <p:ext uri="{BB962C8B-B14F-4D97-AF65-F5344CB8AC3E}">
        <p14:creationId xmlns:p14="http://schemas.microsoft.com/office/powerpoint/2010/main" val="428052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058400" cy="4669971"/>
          </a:xfrm>
          <a:prstGeom prst="rect">
            <a:avLst/>
          </a:prstGeom>
        </p:spPr>
      </p:pic>
      <p:sp>
        <p:nvSpPr>
          <p:cNvPr id="3" name="CuadroTexto 2"/>
          <p:cNvSpPr txBox="1"/>
          <p:nvPr/>
        </p:nvSpPr>
        <p:spPr>
          <a:xfrm>
            <a:off x="533401" y="4905655"/>
            <a:ext cx="10364754" cy="1200329"/>
          </a:xfrm>
          <a:prstGeom prst="rect">
            <a:avLst/>
          </a:prstGeom>
          <a:noFill/>
        </p:spPr>
        <p:txBody>
          <a:bodyPr wrap="square" rtlCol="0">
            <a:spAutoFit/>
          </a:bodyPr>
          <a:lstStyle/>
          <a:p>
            <a:pPr algn="just"/>
            <a:r>
              <a:rPr lang="es-ES" dirty="0">
                <a:solidFill>
                  <a:prstClr val="black"/>
                </a:solidFill>
              </a:rPr>
              <a:t>Con 5 satélites GEO tenemos cobertura global. Mejor resolución temporal que los satélites polares pero por el contrario peor resolución espacial. Son más caros de mantener. Hay menor atenuación de la señal en los satélites polares. Los receptores de señal de los satélites GEO deberán tener mayor sensibilidad. Además la señal tiene más retardo.  </a:t>
            </a:r>
            <a:endParaRPr lang="en-GB" dirty="0">
              <a:solidFill>
                <a:prstClr val="black"/>
              </a:solidFill>
            </a:endParaRPr>
          </a:p>
        </p:txBody>
      </p:sp>
    </p:spTree>
    <p:extLst>
      <p:ext uri="{BB962C8B-B14F-4D97-AF65-F5344CB8AC3E}">
        <p14:creationId xmlns:p14="http://schemas.microsoft.com/office/powerpoint/2010/main" val="4233030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4892" y="1636100"/>
            <a:ext cx="9778618" cy="2862322"/>
          </a:xfrm>
          <a:prstGeom prst="rect">
            <a:avLst/>
          </a:prstGeom>
        </p:spPr>
        <p:txBody>
          <a:bodyPr wrap="square">
            <a:spAutoFit/>
          </a:bodyPr>
          <a:lstStyle/>
          <a:p>
            <a:pPr marL="381000" indent="-381000"/>
            <a:r>
              <a:rPr lang="es-ES" dirty="0" err="1">
                <a:solidFill>
                  <a:srgbClr val="4BCAAD"/>
                </a:solidFill>
                <a:latin typeface="Arial" charset="0"/>
              </a:rPr>
              <a:t>Meteosat</a:t>
            </a:r>
            <a:r>
              <a:rPr lang="es-ES" dirty="0">
                <a:solidFill>
                  <a:srgbClr val="4BCAAD"/>
                </a:solidFill>
                <a:latin typeface="Arial" charset="0"/>
              </a:rPr>
              <a:t> Segunda Generación (MSG):</a:t>
            </a:r>
          </a:p>
          <a:p>
            <a:pPr marL="381000" indent="-381000">
              <a:buFontTx/>
              <a:buChar char="•"/>
            </a:pPr>
            <a:r>
              <a:rPr lang="es-ES" dirty="0">
                <a:solidFill>
                  <a:prstClr val="black"/>
                </a:solidFill>
                <a:latin typeface="Arial" charset="0"/>
              </a:rPr>
              <a:t>METEOSAT-8 a -11 (MSG-1 a -4), desde 2002. Actualmente</a:t>
            </a:r>
            <a:r>
              <a:rPr lang="es-ES" dirty="0">
                <a:solidFill>
                  <a:prstClr val="black"/>
                </a:solidFill>
                <a:latin typeface="Arial" charset="0"/>
              </a:rPr>
              <a:t>:</a:t>
            </a:r>
          </a:p>
          <a:p>
            <a:endParaRPr lang="es-ES" dirty="0">
              <a:solidFill>
                <a:prstClr val="black"/>
              </a:solidFill>
              <a:latin typeface="Arial" charset="0"/>
            </a:endParaRPr>
          </a:p>
          <a:p>
            <a:pPr marL="381000" indent="-381000"/>
            <a:r>
              <a:rPr lang="es-ES" dirty="0">
                <a:solidFill>
                  <a:prstClr val="black"/>
                </a:solidFill>
                <a:latin typeface="Arial" charset="0"/>
              </a:rPr>
              <a:t>       </a:t>
            </a:r>
            <a:r>
              <a:rPr lang="es-ES_tradnl" dirty="0">
                <a:solidFill>
                  <a:prstClr val="black"/>
                </a:solidFill>
                <a:latin typeface="Arial" charset="0"/>
                <a:sym typeface="Wingdings"/>
              </a:rPr>
              <a:t> </a:t>
            </a:r>
            <a:r>
              <a:rPr lang="es-ES_tradnl" b="1" dirty="0">
                <a:solidFill>
                  <a:prstClr val="black"/>
                </a:solidFill>
                <a:latin typeface="Arial" charset="0"/>
                <a:sym typeface="Wingdings"/>
              </a:rPr>
              <a:t>MSG-4</a:t>
            </a:r>
            <a:r>
              <a:rPr lang="es-ES_tradnl" dirty="0">
                <a:solidFill>
                  <a:prstClr val="black"/>
                </a:solidFill>
                <a:latin typeface="Arial" charset="0"/>
                <a:sym typeface="Wingdings"/>
              </a:rPr>
              <a:t> en </a:t>
            </a:r>
            <a:r>
              <a:rPr lang="es-ES" dirty="0">
                <a:solidFill>
                  <a:prstClr val="black"/>
                </a:solidFill>
                <a:latin typeface="Arial" charset="0"/>
                <a:sym typeface="Wingdings"/>
              </a:rPr>
              <a:t>0</a:t>
            </a:r>
            <a:r>
              <a:rPr lang="es-ES" dirty="0">
                <a:solidFill>
                  <a:prstClr val="black"/>
                </a:solidFill>
                <a:latin typeface="Arial" charset="0"/>
              </a:rPr>
              <a:t>º E; modo “Nominal” en Europa/África cada 15 min.</a:t>
            </a:r>
            <a:br>
              <a:rPr lang="es-ES" dirty="0">
                <a:solidFill>
                  <a:prstClr val="black"/>
                </a:solidFill>
                <a:latin typeface="Arial" charset="0"/>
              </a:rPr>
            </a:br>
            <a:r>
              <a:rPr lang="es-ES" dirty="0">
                <a:solidFill>
                  <a:prstClr val="black"/>
                </a:solidFill>
                <a:latin typeface="Arial" charset="0"/>
              </a:rPr>
              <a:t> </a:t>
            </a:r>
            <a:r>
              <a:rPr lang="es-ES_tradnl" dirty="0">
                <a:solidFill>
                  <a:prstClr val="black"/>
                </a:solidFill>
                <a:latin typeface="Arial" charset="0"/>
                <a:sym typeface="Wingdings"/>
              </a:rPr>
              <a:t> </a:t>
            </a:r>
            <a:r>
              <a:rPr lang="es-ES_tradnl" b="1" dirty="0">
                <a:solidFill>
                  <a:prstClr val="black"/>
                </a:solidFill>
                <a:latin typeface="Arial" charset="0"/>
                <a:sym typeface="Wingdings"/>
              </a:rPr>
              <a:t>MSG-3</a:t>
            </a:r>
            <a:r>
              <a:rPr lang="es-ES_tradnl" dirty="0">
                <a:solidFill>
                  <a:prstClr val="black"/>
                </a:solidFill>
                <a:latin typeface="Arial" charset="0"/>
                <a:sym typeface="Wingdings"/>
              </a:rPr>
              <a:t> en </a:t>
            </a:r>
            <a:r>
              <a:rPr lang="es-ES" dirty="0">
                <a:solidFill>
                  <a:prstClr val="black"/>
                </a:solidFill>
                <a:latin typeface="Arial" charset="0"/>
                <a:sym typeface="Wingdings"/>
              </a:rPr>
              <a:t>9.5</a:t>
            </a:r>
            <a:r>
              <a:rPr lang="es-ES" dirty="0">
                <a:solidFill>
                  <a:prstClr val="black"/>
                </a:solidFill>
                <a:latin typeface="Arial" charset="0"/>
              </a:rPr>
              <a:t>º E; modo “Rapid </a:t>
            </a:r>
            <a:r>
              <a:rPr lang="es-ES" dirty="0" err="1">
                <a:solidFill>
                  <a:prstClr val="black"/>
                </a:solidFill>
                <a:latin typeface="Arial" charset="0"/>
              </a:rPr>
              <a:t>scan</a:t>
            </a:r>
            <a:r>
              <a:rPr lang="es-ES" dirty="0">
                <a:solidFill>
                  <a:prstClr val="black"/>
                </a:solidFill>
                <a:latin typeface="Arial" charset="0"/>
              </a:rPr>
              <a:t>” en Europa cada 5 min.</a:t>
            </a:r>
            <a:br>
              <a:rPr lang="es-ES" dirty="0">
                <a:solidFill>
                  <a:prstClr val="black"/>
                </a:solidFill>
                <a:latin typeface="Arial" charset="0"/>
              </a:rPr>
            </a:br>
            <a:r>
              <a:rPr lang="es-ES" dirty="0">
                <a:solidFill>
                  <a:prstClr val="black"/>
                </a:solidFill>
                <a:latin typeface="Arial" charset="0"/>
              </a:rPr>
              <a:t> </a:t>
            </a:r>
            <a:r>
              <a:rPr lang="es-ES_tradnl" dirty="0">
                <a:solidFill>
                  <a:prstClr val="black"/>
                </a:solidFill>
                <a:latin typeface="Arial" charset="0"/>
                <a:sym typeface="Wingdings"/>
              </a:rPr>
              <a:t> </a:t>
            </a:r>
            <a:r>
              <a:rPr lang="es-ES_tradnl" b="1" dirty="0">
                <a:solidFill>
                  <a:prstClr val="black"/>
                </a:solidFill>
                <a:latin typeface="Arial" charset="0"/>
                <a:sym typeface="Wingdings"/>
              </a:rPr>
              <a:t>MSG-2</a:t>
            </a:r>
            <a:r>
              <a:rPr lang="es-ES_tradnl" dirty="0">
                <a:solidFill>
                  <a:prstClr val="black"/>
                </a:solidFill>
                <a:latin typeface="Arial" charset="0"/>
                <a:sym typeface="Wingdings"/>
              </a:rPr>
              <a:t> en </a:t>
            </a:r>
            <a:r>
              <a:rPr lang="es-ES" dirty="0">
                <a:solidFill>
                  <a:prstClr val="black"/>
                </a:solidFill>
                <a:latin typeface="Arial" charset="0"/>
                <a:sym typeface="Wingdings"/>
              </a:rPr>
              <a:t>45.5</a:t>
            </a:r>
            <a:r>
              <a:rPr lang="es-ES" dirty="0">
                <a:solidFill>
                  <a:prstClr val="black"/>
                </a:solidFill>
                <a:latin typeface="Arial" charset="0"/>
              </a:rPr>
              <a:t>º E; modo “IODC</a:t>
            </a:r>
            <a:r>
              <a:rPr lang="es-ES" dirty="0">
                <a:solidFill>
                  <a:prstClr val="black"/>
                </a:solidFill>
                <a:latin typeface="Arial" charset="0"/>
              </a:rPr>
              <a:t>” (</a:t>
            </a:r>
            <a:r>
              <a:rPr lang="es-ES" dirty="0" err="1">
                <a:solidFill>
                  <a:prstClr val="black"/>
                </a:solidFill>
                <a:latin typeface="Arial" charset="0"/>
              </a:rPr>
              <a:t>Indian</a:t>
            </a:r>
            <a:r>
              <a:rPr lang="es-ES" dirty="0">
                <a:solidFill>
                  <a:prstClr val="black"/>
                </a:solidFill>
                <a:latin typeface="Arial" charset="0"/>
              </a:rPr>
              <a:t> </a:t>
            </a:r>
            <a:r>
              <a:rPr lang="es-ES" dirty="0" err="1">
                <a:solidFill>
                  <a:prstClr val="black"/>
                </a:solidFill>
                <a:latin typeface="Arial" charset="0"/>
              </a:rPr>
              <a:t>Ocean</a:t>
            </a:r>
            <a:r>
              <a:rPr lang="es-ES" dirty="0">
                <a:solidFill>
                  <a:prstClr val="black"/>
                </a:solidFill>
                <a:latin typeface="Arial" charset="0"/>
              </a:rPr>
              <a:t> Data </a:t>
            </a:r>
            <a:r>
              <a:rPr lang="es-ES" dirty="0" err="1">
                <a:solidFill>
                  <a:prstClr val="black"/>
                </a:solidFill>
                <a:latin typeface="Arial" charset="0"/>
              </a:rPr>
              <a:t>Service</a:t>
            </a:r>
            <a:r>
              <a:rPr lang="es-ES" dirty="0">
                <a:solidFill>
                  <a:prstClr val="black"/>
                </a:solidFill>
                <a:latin typeface="Arial" charset="0"/>
              </a:rPr>
              <a:t>) </a:t>
            </a:r>
            <a:r>
              <a:rPr lang="es-ES" dirty="0">
                <a:solidFill>
                  <a:prstClr val="black"/>
                </a:solidFill>
                <a:latin typeface="Arial" charset="0"/>
              </a:rPr>
              <a:t>en Océano Índico cada 15 </a:t>
            </a:r>
            <a:r>
              <a:rPr lang="es-ES" dirty="0">
                <a:solidFill>
                  <a:prstClr val="black"/>
                </a:solidFill>
                <a:latin typeface="Arial" charset="0"/>
              </a:rPr>
              <a:t>min</a:t>
            </a:r>
            <a:r>
              <a:rPr lang="es-ES" dirty="0">
                <a:solidFill>
                  <a:prstClr val="black"/>
                </a:solidFill>
                <a:latin typeface="Arial" charset="0"/>
              </a:rPr>
              <a:t> </a:t>
            </a:r>
            <a:r>
              <a:rPr lang="es-ES" b="1" dirty="0">
                <a:solidFill>
                  <a:prstClr val="black"/>
                </a:solidFill>
                <a:latin typeface="Arial" charset="0"/>
              </a:rPr>
              <a:t>hasta 2025</a:t>
            </a:r>
          </a:p>
          <a:p>
            <a:pPr marL="381000" indent="-381000"/>
            <a:r>
              <a:rPr lang="es-ES" dirty="0">
                <a:solidFill>
                  <a:prstClr val="black"/>
                </a:solidFill>
                <a:latin typeface="Arial" charset="0"/>
              </a:rPr>
              <a:t>	 </a:t>
            </a:r>
            <a:r>
              <a:rPr lang="es-ES_tradnl" b="1" dirty="0">
                <a:solidFill>
                  <a:prstClr val="black"/>
                </a:solidFill>
                <a:latin typeface="Arial" charset="0"/>
                <a:sym typeface="Wingdings"/>
              </a:rPr>
              <a:t> </a:t>
            </a:r>
            <a:r>
              <a:rPr lang="es-ES_tradnl" b="1" dirty="0">
                <a:solidFill>
                  <a:prstClr val="black"/>
                </a:solidFill>
                <a:latin typeface="Arial" charset="0"/>
                <a:sym typeface="Wingdings"/>
              </a:rPr>
              <a:t>MSG-1 </a:t>
            </a:r>
            <a:r>
              <a:rPr lang="es-ES_tradnl" dirty="0">
                <a:solidFill>
                  <a:prstClr val="black"/>
                </a:solidFill>
                <a:latin typeface="Arial" charset="0"/>
                <a:sym typeface="Wingdings"/>
              </a:rPr>
              <a:t>28/08/2002 hasta 01/07/2022  </a:t>
            </a:r>
            <a:r>
              <a:rPr lang="es-ES_tradnl" b="1" dirty="0">
                <a:solidFill>
                  <a:prstClr val="black"/>
                </a:solidFill>
                <a:latin typeface="Arial" charset="0"/>
                <a:sym typeface="Wingdings"/>
              </a:rPr>
              <a:t>Retirado</a:t>
            </a:r>
          </a:p>
          <a:p>
            <a:pPr marL="381000" indent="-381000"/>
            <a:endParaRPr lang="es-ES" b="1" dirty="0">
              <a:solidFill>
                <a:prstClr val="black"/>
              </a:solidFill>
              <a:latin typeface="Arial" charset="0"/>
            </a:endParaRPr>
          </a:p>
          <a:p>
            <a:pPr marL="381000" indent="-381000">
              <a:buFontTx/>
              <a:buChar char="•"/>
            </a:pPr>
            <a:r>
              <a:rPr lang="es-ES" dirty="0">
                <a:solidFill>
                  <a:prstClr val="black"/>
                </a:solidFill>
                <a:latin typeface="Arial" charset="0"/>
              </a:rPr>
              <a:t>Radiómetro SEVIRI con 12 canales y 3 km res.; HRVIS con 1 km res.</a:t>
            </a:r>
          </a:p>
        </p:txBody>
      </p:sp>
      <p:sp>
        <p:nvSpPr>
          <p:cNvPr id="3" name="Rectángulo 2"/>
          <p:cNvSpPr/>
          <p:nvPr/>
        </p:nvSpPr>
        <p:spPr>
          <a:xfrm>
            <a:off x="1110206" y="339641"/>
            <a:ext cx="8099108" cy="1200329"/>
          </a:xfrm>
          <a:prstGeom prst="rect">
            <a:avLst/>
          </a:prstGeom>
        </p:spPr>
        <p:txBody>
          <a:bodyPr wrap="square">
            <a:spAutoFit/>
          </a:bodyPr>
          <a:lstStyle/>
          <a:p>
            <a:pPr marL="381000" indent="-381000"/>
            <a:r>
              <a:rPr lang="es-ES" dirty="0" err="1">
                <a:solidFill>
                  <a:srgbClr val="4BCAAD"/>
                </a:solidFill>
                <a:latin typeface="Arial" charset="0"/>
              </a:rPr>
              <a:t>Meteosat</a:t>
            </a:r>
            <a:r>
              <a:rPr lang="es-ES" dirty="0">
                <a:solidFill>
                  <a:srgbClr val="4BCAAD"/>
                </a:solidFill>
                <a:latin typeface="Arial" charset="0"/>
              </a:rPr>
              <a:t> Primera Generación (MFG):</a:t>
            </a:r>
          </a:p>
          <a:p>
            <a:pPr marL="381000" indent="-381000">
              <a:buFontTx/>
              <a:buChar char="•"/>
            </a:pPr>
            <a:r>
              <a:rPr lang="es-ES" dirty="0">
                <a:solidFill>
                  <a:prstClr val="black"/>
                </a:solidFill>
                <a:latin typeface="Arial" charset="0"/>
              </a:rPr>
              <a:t>METEOSAT-1 a -7, entre 1977 y 2017.</a:t>
            </a:r>
          </a:p>
          <a:p>
            <a:pPr marL="381000" indent="-381000">
              <a:buFontTx/>
              <a:buChar char="•"/>
            </a:pPr>
            <a:r>
              <a:rPr lang="es-ES" dirty="0">
                <a:solidFill>
                  <a:prstClr val="black"/>
                </a:solidFill>
                <a:latin typeface="Arial" charset="0"/>
              </a:rPr>
              <a:t>Radiómetro MVIRI con tres canales e imágenes cada 30 min.</a:t>
            </a:r>
            <a:br>
              <a:rPr lang="es-ES" dirty="0">
                <a:solidFill>
                  <a:prstClr val="black"/>
                </a:solidFill>
                <a:latin typeface="Arial" charset="0"/>
              </a:rPr>
            </a:br>
            <a:r>
              <a:rPr lang="es-ES" dirty="0">
                <a:solidFill>
                  <a:prstClr val="black"/>
                </a:solidFill>
                <a:latin typeface="Arial" charset="0"/>
              </a:rPr>
              <a:t> </a:t>
            </a:r>
            <a:r>
              <a:rPr lang="es-ES_tradnl" dirty="0">
                <a:solidFill>
                  <a:prstClr val="black"/>
                </a:solidFill>
                <a:latin typeface="Arial" charset="0"/>
                <a:sym typeface="Wingdings"/>
              </a:rPr>
              <a:t> </a:t>
            </a:r>
            <a:r>
              <a:rPr lang="es-ES" dirty="0">
                <a:solidFill>
                  <a:prstClr val="black"/>
                </a:solidFill>
                <a:latin typeface="Arial" charset="0"/>
              </a:rPr>
              <a:t>VIS0.7 (2.5 km res), WV6.4 e IR11.5 (5.0 km res) </a:t>
            </a:r>
          </a:p>
        </p:txBody>
      </p:sp>
      <p:sp>
        <p:nvSpPr>
          <p:cNvPr id="4" name="Rectángulo 3"/>
          <p:cNvSpPr/>
          <p:nvPr/>
        </p:nvSpPr>
        <p:spPr>
          <a:xfrm>
            <a:off x="905069" y="4498422"/>
            <a:ext cx="10515599" cy="2031325"/>
          </a:xfrm>
          <a:prstGeom prst="rect">
            <a:avLst/>
          </a:prstGeom>
        </p:spPr>
        <p:txBody>
          <a:bodyPr wrap="square">
            <a:spAutoFit/>
          </a:bodyPr>
          <a:lstStyle/>
          <a:p>
            <a:pPr marL="381000" indent="-381000"/>
            <a:r>
              <a:rPr lang="es-ES" dirty="0">
                <a:solidFill>
                  <a:srgbClr val="4BCAAD"/>
                </a:solidFill>
                <a:latin typeface="Arial" charset="0"/>
              </a:rPr>
              <a:t>Elementos fundamentales del </a:t>
            </a:r>
            <a:r>
              <a:rPr lang="es-ES" dirty="0" err="1">
                <a:solidFill>
                  <a:srgbClr val="4BCAAD"/>
                </a:solidFill>
                <a:latin typeface="Arial" charset="0"/>
              </a:rPr>
              <a:t>Meteosat</a:t>
            </a:r>
            <a:r>
              <a:rPr lang="es-ES" dirty="0">
                <a:solidFill>
                  <a:srgbClr val="4BCAAD"/>
                </a:solidFill>
                <a:latin typeface="Arial" charset="0"/>
              </a:rPr>
              <a:t> Tercera Generación (MTG):</a:t>
            </a:r>
          </a:p>
          <a:p>
            <a:pPr marL="381000" indent="-381000">
              <a:buFontTx/>
              <a:buChar char="•"/>
            </a:pPr>
            <a:r>
              <a:rPr lang="es-ES" b="1" dirty="0">
                <a:solidFill>
                  <a:prstClr val="black"/>
                </a:solidFill>
                <a:latin typeface="Arial" charset="0"/>
              </a:rPr>
              <a:t>Cuatro</a:t>
            </a:r>
            <a:r>
              <a:rPr lang="es-ES" dirty="0">
                <a:solidFill>
                  <a:prstClr val="black"/>
                </a:solidFill>
                <a:latin typeface="Arial" charset="0"/>
              </a:rPr>
              <a:t> satélites “</a:t>
            </a:r>
            <a:r>
              <a:rPr lang="es-ES" dirty="0" err="1">
                <a:solidFill>
                  <a:prstClr val="black"/>
                </a:solidFill>
                <a:latin typeface="Arial" charset="0"/>
              </a:rPr>
              <a:t>Imager</a:t>
            </a:r>
            <a:r>
              <a:rPr lang="es-ES" dirty="0">
                <a:solidFill>
                  <a:prstClr val="black"/>
                </a:solidFill>
                <a:latin typeface="Arial" charset="0"/>
              </a:rPr>
              <a:t>”: MTG-I1 a MTG-I4, desde 2022.</a:t>
            </a:r>
            <a:br>
              <a:rPr lang="es-ES" dirty="0">
                <a:solidFill>
                  <a:prstClr val="black"/>
                </a:solidFill>
                <a:latin typeface="Arial" charset="0"/>
              </a:rPr>
            </a:br>
            <a:r>
              <a:rPr lang="es-ES" dirty="0">
                <a:solidFill>
                  <a:prstClr val="black"/>
                </a:solidFill>
                <a:latin typeface="Arial" charset="0"/>
              </a:rPr>
              <a:t>(</a:t>
            </a:r>
            <a:r>
              <a:rPr lang="es-ES_tradnl" dirty="0">
                <a:solidFill>
                  <a:prstClr val="black"/>
                </a:solidFill>
                <a:latin typeface="Arial" charset="0"/>
                <a:sym typeface="Wingdings"/>
              </a:rPr>
              <a:t>MTG-I1 </a:t>
            </a:r>
            <a:r>
              <a:rPr lang="es-ES" dirty="0">
                <a:solidFill>
                  <a:prstClr val="black"/>
                </a:solidFill>
                <a:latin typeface="Arial" charset="0"/>
              </a:rPr>
              <a:t>al espacio en Nov.2022; después 1 año de “</a:t>
            </a:r>
            <a:r>
              <a:rPr lang="es-ES" dirty="0" err="1">
                <a:solidFill>
                  <a:prstClr val="black"/>
                </a:solidFill>
                <a:latin typeface="Arial" charset="0"/>
              </a:rPr>
              <a:t>commissioning</a:t>
            </a:r>
            <a:r>
              <a:rPr lang="es-ES" dirty="0">
                <a:solidFill>
                  <a:prstClr val="black"/>
                </a:solidFill>
                <a:latin typeface="Arial" charset="0"/>
              </a:rPr>
              <a:t>”)</a:t>
            </a:r>
          </a:p>
          <a:p>
            <a:pPr marL="381000" indent="-381000"/>
            <a:r>
              <a:rPr lang="es-ES" dirty="0">
                <a:solidFill>
                  <a:prstClr val="black"/>
                </a:solidFill>
                <a:latin typeface="Arial" charset="0"/>
              </a:rPr>
              <a:t>       </a:t>
            </a:r>
            <a:r>
              <a:rPr lang="es-ES_tradnl" dirty="0">
                <a:solidFill>
                  <a:prstClr val="black"/>
                </a:solidFill>
                <a:latin typeface="Arial" charset="0"/>
                <a:sym typeface="Wingdings"/>
              </a:rPr>
              <a:t> Radiómetro FCI con 16 canales cada 10 min; res. espacial: 2/1 km.</a:t>
            </a:r>
          </a:p>
          <a:p>
            <a:pPr marL="381000" indent="-381000"/>
            <a:r>
              <a:rPr lang="es-ES_tradnl" dirty="0">
                <a:solidFill>
                  <a:prstClr val="black"/>
                </a:solidFill>
                <a:latin typeface="Arial" charset="0"/>
                <a:sym typeface="Wingdings"/>
              </a:rPr>
              <a:t>        </a:t>
            </a:r>
            <a:r>
              <a:rPr lang="es-ES_tradnl" dirty="0" err="1">
                <a:solidFill>
                  <a:prstClr val="black"/>
                </a:solidFill>
                <a:latin typeface="Arial" charset="0"/>
                <a:sym typeface="Wingdings"/>
              </a:rPr>
              <a:t>Lightning</a:t>
            </a:r>
            <a:r>
              <a:rPr lang="es-ES_tradnl" dirty="0">
                <a:solidFill>
                  <a:prstClr val="black"/>
                </a:solidFill>
                <a:latin typeface="Arial" charset="0"/>
                <a:sym typeface="Wingdings"/>
              </a:rPr>
              <a:t> </a:t>
            </a:r>
            <a:r>
              <a:rPr lang="es-ES_tradnl" dirty="0" err="1">
                <a:solidFill>
                  <a:prstClr val="black"/>
                </a:solidFill>
                <a:latin typeface="Arial" charset="0"/>
                <a:sym typeface="Wingdings"/>
              </a:rPr>
              <a:t>imager</a:t>
            </a:r>
            <a:r>
              <a:rPr lang="es-ES_tradnl" dirty="0">
                <a:solidFill>
                  <a:prstClr val="black"/>
                </a:solidFill>
                <a:latin typeface="Arial" charset="0"/>
                <a:sym typeface="Wingdings"/>
              </a:rPr>
              <a:t> (LI): seguimiento continuo de rayos.</a:t>
            </a:r>
            <a:endParaRPr lang="es-ES" dirty="0">
              <a:solidFill>
                <a:prstClr val="black"/>
              </a:solidFill>
              <a:latin typeface="Arial" charset="0"/>
            </a:endParaRPr>
          </a:p>
          <a:p>
            <a:pPr marL="381000" indent="-381000">
              <a:buFontTx/>
              <a:buChar char="•"/>
            </a:pPr>
            <a:r>
              <a:rPr lang="es-ES" b="1" dirty="0">
                <a:solidFill>
                  <a:prstClr val="black"/>
                </a:solidFill>
                <a:latin typeface="Arial" charset="0"/>
              </a:rPr>
              <a:t>Dos satélites “</a:t>
            </a:r>
            <a:r>
              <a:rPr lang="es-ES" b="1" dirty="0" err="1">
                <a:solidFill>
                  <a:prstClr val="black"/>
                </a:solidFill>
                <a:latin typeface="Arial" charset="0"/>
              </a:rPr>
              <a:t>sounder</a:t>
            </a:r>
            <a:r>
              <a:rPr lang="es-ES" dirty="0">
                <a:solidFill>
                  <a:prstClr val="black"/>
                </a:solidFill>
                <a:latin typeface="Arial" charset="0"/>
              </a:rPr>
              <a:t>”: MTG-S1 y MTG-S2, desde 2024.</a:t>
            </a:r>
            <a:br>
              <a:rPr lang="es-ES" dirty="0">
                <a:solidFill>
                  <a:prstClr val="black"/>
                </a:solidFill>
                <a:latin typeface="Arial" charset="0"/>
              </a:rPr>
            </a:br>
            <a:r>
              <a:rPr lang="es-ES" dirty="0">
                <a:solidFill>
                  <a:prstClr val="black"/>
                </a:solidFill>
                <a:latin typeface="Arial" charset="0"/>
              </a:rPr>
              <a:t> </a:t>
            </a:r>
            <a:r>
              <a:rPr lang="es-ES_tradnl" dirty="0">
                <a:solidFill>
                  <a:prstClr val="black"/>
                </a:solidFill>
                <a:latin typeface="Arial" charset="0"/>
                <a:sym typeface="Wingdings"/>
              </a:rPr>
              <a:t> Sondeos de temperatura, humedad, ozono (cada 30 min. en Europa)</a:t>
            </a:r>
            <a:endParaRPr lang="es-ES" dirty="0">
              <a:solidFill>
                <a:prstClr val="black"/>
              </a:solidFill>
              <a:latin typeface="Arial" charset="0"/>
            </a:endParaRPr>
          </a:p>
        </p:txBody>
      </p:sp>
    </p:spTree>
    <p:extLst>
      <p:ext uri="{BB962C8B-B14F-4D97-AF65-F5344CB8AC3E}">
        <p14:creationId xmlns:p14="http://schemas.microsoft.com/office/powerpoint/2010/main" val="280112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79" y="138792"/>
            <a:ext cx="6711597" cy="584775"/>
          </a:xfrm>
          <a:prstGeom prst="rect">
            <a:avLst/>
          </a:prstGeom>
          <a:gradFill flip="none" rotWithShape="1">
            <a:gsLst>
              <a:gs pos="0">
                <a:schemeClr val="accent5">
                  <a:lumMod val="40000"/>
                  <a:lumOff val="60000"/>
                  <a:shade val="30000"/>
                  <a:satMod val="115000"/>
                </a:schemeClr>
              </a:gs>
              <a:gs pos="48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p:spPr>
        <p:txBody>
          <a:bodyPr wrap="square">
            <a:spAutoFit/>
          </a:bodyPr>
          <a:lstStyle/>
          <a:p>
            <a:pPr lvl="1"/>
            <a:r>
              <a:rPr lang="es-ES_tradnl"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3.1 MSG/SEVIRI/FCI: Introducción</a:t>
            </a:r>
            <a:endParaRPr lang="en-GB" sz="3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CuadroTexto 2"/>
          <p:cNvSpPr txBox="1"/>
          <p:nvPr/>
        </p:nvSpPr>
        <p:spPr>
          <a:xfrm>
            <a:off x="734786" y="1181324"/>
            <a:ext cx="3666196" cy="369332"/>
          </a:xfrm>
          <a:prstGeom prst="rect">
            <a:avLst/>
          </a:prstGeom>
          <a:noFill/>
        </p:spPr>
        <p:txBody>
          <a:bodyPr wrap="none" rtlCol="0">
            <a:spAutoFit/>
          </a:bodyPr>
          <a:lstStyle/>
          <a:p>
            <a:r>
              <a:rPr lang="es-ES" dirty="0">
                <a:solidFill>
                  <a:prstClr val="black"/>
                </a:solidFill>
              </a:rPr>
              <a:t>MSG Instruments and </a:t>
            </a:r>
            <a:r>
              <a:rPr lang="es-ES" dirty="0" err="1">
                <a:solidFill>
                  <a:prstClr val="black"/>
                </a:solidFill>
              </a:rPr>
              <a:t>Ground</a:t>
            </a:r>
            <a:r>
              <a:rPr lang="es-ES" dirty="0">
                <a:solidFill>
                  <a:prstClr val="black"/>
                </a:solidFill>
              </a:rPr>
              <a:t> Server: </a:t>
            </a:r>
            <a:endParaRPr lang="en-GB" dirty="0">
              <a:solidFill>
                <a:prstClr val="black"/>
              </a:solidFill>
            </a:endParaRPr>
          </a:p>
        </p:txBody>
      </p:sp>
      <p:sp>
        <p:nvSpPr>
          <p:cNvPr id="4" name="CuadroTexto 3"/>
          <p:cNvSpPr txBox="1"/>
          <p:nvPr/>
        </p:nvSpPr>
        <p:spPr>
          <a:xfrm>
            <a:off x="4484446" y="1181324"/>
            <a:ext cx="2539478" cy="369332"/>
          </a:xfrm>
          <a:prstGeom prst="rect">
            <a:avLst/>
          </a:prstGeom>
          <a:noFill/>
        </p:spPr>
        <p:txBody>
          <a:bodyPr wrap="none" rtlCol="0">
            <a:spAutoFit/>
          </a:bodyPr>
          <a:lstStyle/>
          <a:p>
            <a:r>
              <a:rPr lang="es-ES" b="1" dirty="0">
                <a:solidFill>
                  <a:prstClr val="black"/>
                </a:solidFill>
              </a:rPr>
              <a:t>SEVIRI,</a:t>
            </a:r>
            <a:r>
              <a:rPr lang="es-ES" dirty="0">
                <a:solidFill>
                  <a:prstClr val="black"/>
                </a:solidFill>
              </a:rPr>
              <a:t>  </a:t>
            </a:r>
            <a:r>
              <a:rPr lang="es-ES" b="1" dirty="0">
                <a:solidFill>
                  <a:prstClr val="black"/>
                </a:solidFill>
              </a:rPr>
              <a:t>GERB</a:t>
            </a:r>
            <a:r>
              <a:rPr lang="es-ES" dirty="0">
                <a:solidFill>
                  <a:prstClr val="black"/>
                </a:solidFill>
              </a:rPr>
              <a:t> and </a:t>
            </a:r>
            <a:r>
              <a:rPr lang="es-ES" b="1" dirty="0">
                <a:solidFill>
                  <a:prstClr val="black"/>
                </a:solidFill>
              </a:rPr>
              <a:t>SARR</a:t>
            </a:r>
            <a:endParaRPr lang="en-GB" b="1" dirty="0">
              <a:solidFill>
                <a:prstClr val="black"/>
              </a:solidFill>
            </a:endParaRPr>
          </a:p>
        </p:txBody>
      </p:sp>
      <p:sp>
        <p:nvSpPr>
          <p:cNvPr id="5" name="CuadroTexto 4"/>
          <p:cNvSpPr txBox="1"/>
          <p:nvPr/>
        </p:nvSpPr>
        <p:spPr>
          <a:xfrm>
            <a:off x="373225" y="1830709"/>
            <a:ext cx="10486454" cy="3970318"/>
          </a:xfrm>
          <a:prstGeom prst="rect">
            <a:avLst/>
          </a:prstGeom>
          <a:noFill/>
        </p:spPr>
        <p:txBody>
          <a:bodyPr wrap="square" rtlCol="0">
            <a:spAutoFit/>
          </a:bodyPr>
          <a:lstStyle/>
          <a:p>
            <a:r>
              <a:rPr lang="es-ES" dirty="0" err="1">
                <a:solidFill>
                  <a:prstClr val="black"/>
                </a:solidFill>
              </a:rPr>
              <a:t>Geostationary</a:t>
            </a:r>
            <a:r>
              <a:rPr lang="es-ES" dirty="0">
                <a:solidFill>
                  <a:prstClr val="black"/>
                </a:solidFill>
              </a:rPr>
              <a:t> </a:t>
            </a:r>
            <a:r>
              <a:rPr lang="es-ES" dirty="0" err="1">
                <a:solidFill>
                  <a:prstClr val="black"/>
                </a:solidFill>
              </a:rPr>
              <a:t>Earth</a:t>
            </a:r>
            <a:r>
              <a:rPr lang="es-ES" dirty="0">
                <a:solidFill>
                  <a:prstClr val="black"/>
                </a:solidFill>
              </a:rPr>
              <a:t> </a:t>
            </a:r>
            <a:r>
              <a:rPr lang="es-ES" dirty="0" err="1">
                <a:solidFill>
                  <a:prstClr val="black"/>
                </a:solidFill>
              </a:rPr>
              <a:t>Radiation</a:t>
            </a:r>
            <a:r>
              <a:rPr lang="es-ES" dirty="0">
                <a:solidFill>
                  <a:prstClr val="black"/>
                </a:solidFill>
              </a:rPr>
              <a:t> Budget (</a:t>
            </a:r>
            <a:r>
              <a:rPr lang="es-ES" b="1" dirty="0">
                <a:solidFill>
                  <a:prstClr val="black"/>
                </a:solidFill>
              </a:rPr>
              <a:t>GERB</a:t>
            </a:r>
            <a:r>
              <a:rPr lang="es-ES" dirty="0">
                <a:solidFill>
                  <a:prstClr val="black"/>
                </a:solidFill>
              </a:rPr>
              <a:t>): </a:t>
            </a:r>
            <a:r>
              <a:rPr lang="es-ES" b="1" dirty="0">
                <a:solidFill>
                  <a:srgbClr val="FF0000"/>
                </a:solidFill>
              </a:rPr>
              <a:t>VIS-IR </a:t>
            </a:r>
            <a:r>
              <a:rPr lang="es-ES" b="1" dirty="0" err="1">
                <a:solidFill>
                  <a:srgbClr val="FF0000"/>
                </a:solidFill>
              </a:rPr>
              <a:t>radiometer</a:t>
            </a:r>
            <a:r>
              <a:rPr lang="es-ES" b="1" dirty="0">
                <a:solidFill>
                  <a:srgbClr val="FF0000"/>
                </a:solidFill>
              </a:rPr>
              <a:t> </a:t>
            </a:r>
            <a:r>
              <a:rPr lang="es-ES" b="1" dirty="0" err="1">
                <a:solidFill>
                  <a:prstClr val="black"/>
                </a:solidFill>
              </a:rPr>
              <a:t>for</a:t>
            </a:r>
            <a:r>
              <a:rPr lang="es-ES" b="1" dirty="0">
                <a:solidFill>
                  <a:prstClr val="black"/>
                </a:solidFill>
              </a:rPr>
              <a:t> </a:t>
            </a:r>
            <a:r>
              <a:rPr lang="es-ES" b="1" dirty="0" err="1">
                <a:solidFill>
                  <a:prstClr val="black"/>
                </a:solidFill>
              </a:rPr>
              <a:t>Earth</a:t>
            </a:r>
            <a:r>
              <a:rPr lang="es-ES" b="1" dirty="0">
                <a:solidFill>
                  <a:prstClr val="black"/>
                </a:solidFill>
              </a:rPr>
              <a:t> </a:t>
            </a:r>
            <a:r>
              <a:rPr lang="es-ES" b="1" dirty="0" err="1">
                <a:solidFill>
                  <a:prstClr val="black"/>
                </a:solidFill>
              </a:rPr>
              <a:t>radiation</a:t>
            </a:r>
            <a:r>
              <a:rPr lang="es-ES" b="1" dirty="0">
                <a:solidFill>
                  <a:prstClr val="black"/>
                </a:solidFill>
              </a:rPr>
              <a:t> </a:t>
            </a:r>
            <a:r>
              <a:rPr lang="es-ES" b="1" dirty="0" err="1">
                <a:solidFill>
                  <a:prstClr val="black"/>
                </a:solidFill>
              </a:rPr>
              <a:t>budget</a:t>
            </a:r>
            <a:r>
              <a:rPr lang="es-ES" b="1" dirty="0">
                <a:solidFill>
                  <a:prstClr val="black"/>
                </a:solidFill>
              </a:rPr>
              <a:t> </a:t>
            </a:r>
            <a:r>
              <a:rPr lang="es-ES" b="1" dirty="0" err="1">
                <a:solidFill>
                  <a:prstClr val="black"/>
                </a:solidFill>
              </a:rPr>
              <a:t>studies</a:t>
            </a:r>
            <a:endParaRPr lang="es-ES" b="1" dirty="0">
              <a:solidFill>
                <a:prstClr val="black"/>
              </a:solidFill>
            </a:endParaRPr>
          </a:p>
          <a:p>
            <a:r>
              <a:rPr lang="es-ES" dirty="0">
                <a:solidFill>
                  <a:prstClr val="black"/>
                </a:solidFill>
              </a:rPr>
              <a:t>Tiene 2 canales: ( 0,32 – 4 ) µm cubriendo el espectro solar</a:t>
            </a:r>
          </a:p>
          <a:p>
            <a:r>
              <a:rPr lang="es-ES" dirty="0">
                <a:solidFill>
                  <a:prstClr val="black"/>
                </a:solidFill>
              </a:rPr>
              <a:t>	          ( 0,32 -30 ) µm cubriendo una proporción amplia del espectro electromagnético.</a:t>
            </a:r>
          </a:p>
          <a:p>
            <a:r>
              <a:rPr lang="es-ES" dirty="0">
                <a:solidFill>
                  <a:prstClr val="black"/>
                </a:solidFill>
              </a:rPr>
              <a:t>Ambos canales se usan para estimar la radiación térmica emitida</a:t>
            </a:r>
          </a:p>
          <a:p>
            <a:endParaRPr lang="es-ES" dirty="0">
              <a:solidFill>
                <a:prstClr val="black"/>
              </a:solidFill>
            </a:endParaRPr>
          </a:p>
          <a:p>
            <a:r>
              <a:rPr lang="es-ES" dirty="0">
                <a:solidFill>
                  <a:prstClr val="black"/>
                </a:solidFill>
              </a:rPr>
              <a:t>El ancho de banda de los canales del GERB es más estrecho que los canales que cubre el MSG con SEVIRI (</a:t>
            </a:r>
            <a:r>
              <a:rPr lang="en-GB" dirty="0">
                <a:solidFill>
                  <a:prstClr val="black"/>
                </a:solidFill>
              </a:rPr>
              <a:t>Spinning Enhanced Visible and Infrared Imager </a:t>
            </a:r>
            <a:r>
              <a:rPr lang="es-ES" dirty="0">
                <a:solidFill>
                  <a:prstClr val="black"/>
                </a:solidFill>
              </a:rPr>
              <a:t>) sin embargo la resolución temporal es mucho más pobre.</a:t>
            </a:r>
          </a:p>
          <a:p>
            <a:r>
              <a:rPr lang="es-ES" dirty="0">
                <a:solidFill>
                  <a:prstClr val="black"/>
                </a:solidFill>
              </a:rPr>
              <a:t>Con este radiómetro se cubre la parte del espectro electromagnético que no cubre SEVRI.</a:t>
            </a:r>
          </a:p>
          <a:p>
            <a:endParaRPr lang="es-ES" dirty="0">
              <a:solidFill>
                <a:prstClr val="black"/>
              </a:solidFill>
            </a:endParaRPr>
          </a:p>
          <a:p>
            <a:r>
              <a:rPr lang="es-ES" dirty="0">
                <a:solidFill>
                  <a:srgbClr val="2FA3EE"/>
                </a:solidFill>
              </a:rPr>
              <a:t>Balance </a:t>
            </a:r>
            <a:r>
              <a:rPr lang="es-ES" dirty="0" err="1">
                <a:solidFill>
                  <a:srgbClr val="2FA3EE"/>
                </a:solidFill>
              </a:rPr>
              <a:t>radiativo</a:t>
            </a:r>
            <a:r>
              <a:rPr lang="es-ES" dirty="0">
                <a:solidFill>
                  <a:srgbClr val="2FA3EE"/>
                </a:solidFill>
              </a:rPr>
              <a:t> en el tope de la atmósfera entre flujos entrantes y salientes con una precisión del 1% . </a:t>
            </a:r>
            <a:r>
              <a:rPr lang="es-ES" dirty="0">
                <a:solidFill>
                  <a:prstClr val="black"/>
                </a:solidFill>
              </a:rPr>
              <a:t>Intervienen onda corta del sol entrante, radiación terrestre de onda corta reflejada por la Tierra y onda larga emitida por el sistema tierra atmósfera. </a:t>
            </a:r>
            <a:endParaRPr lang="en-GB" dirty="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2996246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3422" y="607727"/>
            <a:ext cx="8364511" cy="3139321"/>
          </a:xfrm>
          <a:prstGeom prst="rect">
            <a:avLst/>
          </a:prstGeom>
          <a:noFill/>
        </p:spPr>
        <p:txBody>
          <a:bodyPr wrap="square" rtlCol="0">
            <a:spAutoFit/>
          </a:bodyPr>
          <a:lstStyle/>
          <a:p>
            <a:r>
              <a:rPr lang="es-ES" b="1" dirty="0">
                <a:solidFill>
                  <a:prstClr val="black"/>
                </a:solidFill>
              </a:rPr>
              <a:t>SARR</a:t>
            </a:r>
            <a:r>
              <a:rPr lang="es-ES" dirty="0">
                <a:solidFill>
                  <a:prstClr val="black"/>
                </a:solidFill>
              </a:rPr>
              <a:t> stands </a:t>
            </a:r>
            <a:r>
              <a:rPr lang="es-ES" dirty="0" err="1">
                <a:solidFill>
                  <a:prstClr val="black"/>
                </a:solidFill>
              </a:rPr>
              <a:t>for</a:t>
            </a:r>
            <a:r>
              <a:rPr lang="es-ES" dirty="0">
                <a:solidFill>
                  <a:prstClr val="black"/>
                </a:solidFill>
              </a:rPr>
              <a:t> </a:t>
            </a:r>
            <a:r>
              <a:rPr lang="en-GB" b="1" dirty="0">
                <a:solidFill>
                  <a:prstClr val="black"/>
                </a:solidFill>
              </a:rPr>
              <a:t>The Search and Rescue signal </a:t>
            </a:r>
            <a:r>
              <a:rPr lang="en-GB" b="1" dirty="0">
                <a:solidFill>
                  <a:prstClr val="black"/>
                </a:solidFill>
              </a:rPr>
              <a:t>repeater:</a:t>
            </a:r>
          </a:p>
          <a:p>
            <a:endParaRPr lang="en-GB" b="1" dirty="0">
              <a:solidFill>
                <a:prstClr val="black"/>
              </a:solidFill>
            </a:endParaRPr>
          </a:p>
          <a:p>
            <a:r>
              <a:rPr lang="en-GB" dirty="0" err="1">
                <a:solidFill>
                  <a:prstClr val="black"/>
                </a:solidFill>
              </a:rPr>
              <a:t>Monitizoriza</a:t>
            </a:r>
            <a:r>
              <a:rPr lang="en-GB" dirty="0">
                <a:solidFill>
                  <a:prstClr val="black"/>
                </a:solidFill>
              </a:rPr>
              <a:t> </a:t>
            </a:r>
            <a:r>
              <a:rPr lang="en-GB" dirty="0" err="1">
                <a:solidFill>
                  <a:prstClr val="black"/>
                </a:solidFill>
              </a:rPr>
              <a:t>continuamente</a:t>
            </a:r>
            <a:r>
              <a:rPr lang="en-GB" dirty="0">
                <a:solidFill>
                  <a:prstClr val="black"/>
                </a:solidFill>
              </a:rPr>
              <a:t> la Tierra para </a:t>
            </a:r>
            <a:r>
              <a:rPr lang="en-GB" dirty="0" err="1">
                <a:solidFill>
                  <a:prstClr val="black"/>
                </a:solidFill>
              </a:rPr>
              <a:t>avisar</a:t>
            </a:r>
            <a:r>
              <a:rPr lang="en-GB" dirty="0">
                <a:solidFill>
                  <a:prstClr val="black"/>
                </a:solidFill>
              </a:rPr>
              <a:t> </a:t>
            </a:r>
            <a:r>
              <a:rPr lang="en-GB" dirty="0" err="1">
                <a:solidFill>
                  <a:prstClr val="black"/>
                </a:solidFill>
              </a:rPr>
              <a:t>cuando</a:t>
            </a:r>
            <a:r>
              <a:rPr lang="en-GB" dirty="0">
                <a:solidFill>
                  <a:prstClr val="black"/>
                </a:solidFill>
              </a:rPr>
              <a:t> hay un </a:t>
            </a:r>
            <a:r>
              <a:rPr lang="en-GB" dirty="0" err="1">
                <a:solidFill>
                  <a:prstClr val="black"/>
                </a:solidFill>
              </a:rPr>
              <a:t>problema</a:t>
            </a:r>
            <a:r>
              <a:rPr lang="en-GB" dirty="0">
                <a:solidFill>
                  <a:prstClr val="black"/>
                </a:solidFill>
              </a:rPr>
              <a:t> con la </a:t>
            </a:r>
            <a:r>
              <a:rPr lang="en-GB" dirty="0" err="1">
                <a:solidFill>
                  <a:prstClr val="black"/>
                </a:solidFill>
              </a:rPr>
              <a:t>señal</a:t>
            </a:r>
            <a:r>
              <a:rPr lang="en-GB" b="1" dirty="0">
                <a:solidFill>
                  <a:prstClr val="black"/>
                </a:solidFill>
              </a:rPr>
              <a:t>.</a:t>
            </a:r>
            <a:endParaRPr lang="en-GB" b="1" dirty="0">
              <a:solidFill>
                <a:prstClr val="black"/>
              </a:solidFill>
            </a:endParaRPr>
          </a:p>
          <a:p>
            <a:r>
              <a:rPr lang="en-GB" dirty="0">
                <a:solidFill>
                  <a:prstClr val="black"/>
                </a:solidFill>
              </a:rPr>
              <a:t>it relays distress signals from </a:t>
            </a:r>
            <a:r>
              <a:rPr lang="en-GB" dirty="0">
                <a:solidFill>
                  <a:prstClr val="black"/>
                </a:solidFill>
              </a:rPr>
              <a:t>406 MHz beacons within the MSG coverage zone in Europe, Africa and the Atlantic Ocean</a:t>
            </a:r>
            <a:r>
              <a:rPr lang="en-GB" dirty="0">
                <a:solidFill>
                  <a:prstClr val="black"/>
                </a:solidFill>
              </a:rPr>
              <a:t>.</a:t>
            </a:r>
          </a:p>
          <a:p>
            <a:endParaRPr lang="en-GB" dirty="0">
              <a:solidFill>
                <a:prstClr val="black"/>
              </a:solidFill>
            </a:endParaRPr>
          </a:p>
          <a:p>
            <a:r>
              <a:rPr lang="en-GB" dirty="0">
                <a:solidFill>
                  <a:prstClr val="black"/>
                </a:solidFill>
              </a:rPr>
              <a:t>The signals are sent to Geostationary Earth Orbit Local User Terminals (GEOLUTs) and eventually passed on to Rescue Coordination Centres (RCC) for quick organisation of rescue activities.</a:t>
            </a:r>
          </a:p>
          <a:p>
            <a:endParaRPr lang="en-GB" b="1" dirty="0">
              <a:solidFill>
                <a:prstClr val="black"/>
              </a:solidFill>
            </a:endParaRPr>
          </a:p>
          <a:p>
            <a:endParaRPr lang="en-GB" dirty="0">
              <a:solidFill>
                <a:prstClr val="black"/>
              </a:solidFill>
            </a:endParaRPr>
          </a:p>
        </p:txBody>
      </p:sp>
      <p:sp>
        <p:nvSpPr>
          <p:cNvPr id="4" name="CuadroTexto 3"/>
          <p:cNvSpPr txBox="1"/>
          <p:nvPr/>
        </p:nvSpPr>
        <p:spPr>
          <a:xfrm>
            <a:off x="923422" y="4015818"/>
            <a:ext cx="9387570" cy="646331"/>
          </a:xfrm>
          <a:prstGeom prst="rect">
            <a:avLst/>
          </a:prstGeom>
          <a:noFill/>
        </p:spPr>
        <p:txBody>
          <a:bodyPr wrap="none" rtlCol="0">
            <a:spAutoFit/>
          </a:bodyPr>
          <a:lstStyle/>
          <a:p>
            <a:r>
              <a:rPr lang="es-ES" b="1" dirty="0">
                <a:solidFill>
                  <a:prstClr val="black"/>
                </a:solidFill>
              </a:rPr>
              <a:t>SEVIRI</a:t>
            </a:r>
            <a:r>
              <a:rPr lang="es-ES" dirty="0">
                <a:solidFill>
                  <a:prstClr val="black"/>
                </a:solidFill>
              </a:rPr>
              <a:t> stands </a:t>
            </a:r>
            <a:r>
              <a:rPr lang="es-ES" dirty="0" err="1">
                <a:solidFill>
                  <a:prstClr val="black"/>
                </a:solidFill>
              </a:rPr>
              <a:t>for</a:t>
            </a:r>
            <a:r>
              <a:rPr lang="es-ES" dirty="0">
                <a:solidFill>
                  <a:prstClr val="black"/>
                </a:solidFill>
              </a:rPr>
              <a:t> </a:t>
            </a:r>
            <a:r>
              <a:rPr lang="en-GB" b="1" dirty="0">
                <a:solidFill>
                  <a:prstClr val="black"/>
                </a:solidFill>
              </a:rPr>
              <a:t>Spinning Enhanced Visible and </a:t>
            </a:r>
            <a:r>
              <a:rPr lang="en-GB" b="1" dirty="0" err="1">
                <a:solidFill>
                  <a:prstClr val="black"/>
                </a:solidFill>
              </a:rPr>
              <a:t>InfraRed</a:t>
            </a:r>
            <a:r>
              <a:rPr lang="en-GB" b="1" dirty="0">
                <a:solidFill>
                  <a:prstClr val="black"/>
                </a:solidFill>
              </a:rPr>
              <a:t> Imager (</a:t>
            </a:r>
            <a:r>
              <a:rPr lang="en-GB" b="1" dirty="0">
                <a:solidFill>
                  <a:prstClr val="black"/>
                </a:solidFill>
              </a:rPr>
              <a:t>SEVIRI). It</a:t>
            </a:r>
          </a:p>
          <a:p>
            <a:r>
              <a:rPr lang="en-GB" b="1" dirty="0">
                <a:solidFill>
                  <a:prstClr val="black"/>
                </a:solidFill>
              </a:rPr>
              <a:t>is </a:t>
            </a:r>
            <a:r>
              <a:rPr lang="en-GB" b="1" dirty="0">
                <a:solidFill>
                  <a:prstClr val="black"/>
                </a:solidFill>
              </a:rPr>
              <a:t>MSG's primary instrument and has the capacity to observe the Earth in 12 spectral channels</a:t>
            </a:r>
            <a:r>
              <a:rPr lang="en-GB" b="1" dirty="0">
                <a:solidFill>
                  <a:prstClr val="black"/>
                </a:solidFill>
              </a:rPr>
              <a:t>.</a:t>
            </a:r>
            <a:endParaRPr lang="en-GB" b="1" dirty="0">
              <a:solidFill>
                <a:prstClr val="black"/>
              </a:solidFill>
            </a:endParaRPr>
          </a:p>
        </p:txBody>
      </p:sp>
    </p:spTree>
    <p:extLst>
      <p:ext uri="{BB962C8B-B14F-4D97-AF65-F5344CB8AC3E}">
        <p14:creationId xmlns:p14="http://schemas.microsoft.com/office/powerpoint/2010/main" val="4152913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457200"/>
            <a:ext cx="7772400" cy="990600"/>
          </a:xfrm>
        </p:spPr>
        <p:txBody>
          <a:bodyPr/>
          <a:lstStyle/>
          <a:p>
            <a:r>
              <a:rPr lang="es-ES" dirty="0"/>
              <a:t>Canales</a:t>
            </a:r>
            <a:r>
              <a:rPr lang="es-ES" dirty="0" smtClean="0"/>
              <a:t> MSG/SEVIRI</a:t>
            </a:r>
            <a:endParaRPr lang="es-ES" dirty="0"/>
          </a:p>
        </p:txBody>
      </p:sp>
      <p:grpSp>
        <p:nvGrpSpPr>
          <p:cNvPr id="30723" name="Group 3"/>
          <p:cNvGrpSpPr>
            <a:grpSpLocks/>
          </p:cNvGrpSpPr>
          <p:nvPr/>
        </p:nvGrpSpPr>
        <p:grpSpPr bwMode="auto">
          <a:xfrm>
            <a:off x="2209800" y="1371601"/>
            <a:ext cx="7772400" cy="4425951"/>
            <a:chOff x="432" y="864"/>
            <a:chExt cx="4896" cy="2788"/>
          </a:xfrm>
        </p:grpSpPr>
        <p:sp>
          <p:nvSpPr>
            <p:cNvPr id="1978373" name="Text Box 5"/>
            <p:cNvSpPr txBox="1">
              <a:spLocks noChangeArrowheads="1"/>
            </p:cNvSpPr>
            <p:nvPr/>
          </p:nvSpPr>
          <p:spPr bwMode="auto">
            <a:xfrm>
              <a:off x="432" y="864"/>
              <a:ext cx="2448" cy="233"/>
            </a:xfrm>
            <a:prstGeom prst="rect">
              <a:avLst/>
            </a:prstGeom>
            <a:solidFill>
              <a:srgbClr val="0099FF"/>
            </a:solidFill>
            <a:ln w="9525">
              <a:noFill/>
              <a:miter lim="800000"/>
              <a:headEnd/>
              <a:tailEnd/>
            </a:ln>
            <a:effectLst/>
          </p:spPr>
          <p:txBody>
            <a:bodyPr>
              <a:prstTxWarp prst="textNoShape">
                <a:avLst/>
              </a:prstTxWarp>
              <a:spAutoFit/>
            </a:bodyPr>
            <a:lstStyle/>
            <a:p>
              <a:pPr>
                <a:spcBef>
                  <a:spcPct val="50000"/>
                </a:spcBef>
                <a:defRPr/>
              </a:pPr>
              <a:r>
                <a:rPr lang="es-ES_tradnl" dirty="0">
                  <a:solidFill>
                    <a:prstClr val="white"/>
                  </a:solidFill>
                  <a:latin typeface="Times New Roman" charset="0"/>
                </a:rPr>
                <a:t>Canal   	Banda </a:t>
              </a:r>
              <a:r>
                <a:rPr lang="en-GB" dirty="0">
                  <a:solidFill>
                    <a:prstClr val="white"/>
                  </a:solidFill>
                  <a:latin typeface="Arial" charset="0"/>
                </a:rPr>
                <a:t>(µ</a:t>
              </a:r>
              <a:r>
                <a:rPr lang="en-GB" dirty="0" err="1">
                  <a:solidFill>
                    <a:prstClr val="white"/>
                  </a:solidFill>
                  <a:latin typeface="Arial" charset="0"/>
                </a:rPr>
                <a:t>m</a:t>
              </a:r>
              <a:r>
                <a:rPr lang="en-GB" dirty="0">
                  <a:solidFill>
                    <a:prstClr val="white"/>
                  </a:solidFill>
                  <a:latin typeface="Arial" charset="0"/>
                </a:rPr>
                <a:t>)</a:t>
              </a:r>
              <a:endParaRPr lang="es-ES_tradnl" dirty="0">
                <a:solidFill>
                  <a:prstClr val="white"/>
                </a:solidFill>
                <a:effectLst>
                  <a:outerShdw blurRad="38100" dist="38100" dir="2700000" algn="tl">
                    <a:srgbClr val="000000"/>
                  </a:outerShdw>
                </a:effectLst>
                <a:latin typeface="Arial" charset="0"/>
              </a:endParaRPr>
            </a:p>
          </p:txBody>
        </p:sp>
        <p:sp>
          <p:nvSpPr>
            <p:cNvPr id="30726" name="Text Box 6"/>
            <p:cNvSpPr txBox="1">
              <a:spLocks noChangeArrowheads="1"/>
            </p:cNvSpPr>
            <p:nvPr/>
          </p:nvSpPr>
          <p:spPr bwMode="auto">
            <a:xfrm>
              <a:off x="2880" y="864"/>
              <a:ext cx="2448" cy="233"/>
            </a:xfrm>
            <a:prstGeom prst="rect">
              <a:avLst/>
            </a:prstGeom>
            <a:solidFill>
              <a:srgbClr val="CC3300"/>
            </a:solidFill>
            <a:ln w="9525">
              <a:noFill/>
              <a:miter lim="800000"/>
              <a:headEnd/>
              <a:tailEnd/>
            </a:ln>
          </p:spPr>
          <p:txBody>
            <a:bodyPr>
              <a:prstTxWarp prst="textNoShape">
                <a:avLst/>
              </a:prstTxWarp>
              <a:spAutoFit/>
            </a:bodyPr>
            <a:lstStyle/>
            <a:p>
              <a:pPr>
                <a:spcBef>
                  <a:spcPct val="50000"/>
                </a:spcBef>
              </a:pPr>
              <a:r>
                <a:rPr lang="es-ES_tradnl" dirty="0">
                  <a:solidFill>
                    <a:prstClr val="white"/>
                  </a:solidFill>
                  <a:latin typeface="Times New Roman" charset="0"/>
                </a:rPr>
                <a:t>Canal   	Banda </a:t>
              </a:r>
              <a:r>
                <a:rPr lang="en-GB" dirty="0">
                  <a:solidFill>
                    <a:prstClr val="white"/>
                  </a:solidFill>
                  <a:latin typeface="Arial" charset="0"/>
                </a:rPr>
                <a:t>(µ</a:t>
              </a:r>
              <a:r>
                <a:rPr lang="en-GB" dirty="0" err="1">
                  <a:solidFill>
                    <a:prstClr val="white"/>
                  </a:solidFill>
                  <a:latin typeface="Arial" charset="0"/>
                </a:rPr>
                <a:t>m</a:t>
              </a:r>
              <a:r>
                <a:rPr lang="en-GB" dirty="0">
                  <a:solidFill>
                    <a:prstClr val="white"/>
                  </a:solidFill>
                  <a:latin typeface="Arial" charset="0"/>
                </a:rPr>
                <a:t>)</a:t>
              </a:r>
              <a:endParaRPr lang="es-ES_tradnl" dirty="0">
                <a:solidFill>
                  <a:prstClr val="white"/>
                </a:solidFill>
                <a:latin typeface="Arial" charset="0"/>
              </a:endParaRPr>
            </a:p>
          </p:txBody>
        </p:sp>
        <p:sp>
          <p:nvSpPr>
            <p:cNvPr id="1978375" name="Text Box 7"/>
            <p:cNvSpPr txBox="1">
              <a:spLocks noChangeArrowheads="1"/>
            </p:cNvSpPr>
            <p:nvPr/>
          </p:nvSpPr>
          <p:spPr bwMode="auto">
            <a:xfrm>
              <a:off x="432" y="1152"/>
              <a:ext cx="2448" cy="2113"/>
            </a:xfrm>
            <a:prstGeom prst="rect">
              <a:avLst/>
            </a:prstGeom>
            <a:gradFill rotWithShape="0">
              <a:gsLst>
                <a:gs pos="0">
                  <a:srgbClr val="FFFFFF"/>
                </a:gs>
                <a:gs pos="100000">
                  <a:srgbClr val="66CCFF"/>
                </a:gs>
              </a:gsLst>
              <a:lin ang="5400000" scaled="1"/>
            </a:gradFill>
            <a:ln w="9525">
              <a:noFill/>
              <a:miter lim="800000"/>
              <a:headEnd/>
              <a:tailEnd/>
            </a:ln>
            <a:effectLst/>
          </p:spPr>
          <p:txBody>
            <a:bodyPr wrap="square">
              <a:prstTxWarp prst="textNoShape">
                <a:avLst/>
              </a:prstTxWarp>
              <a:spAutoFit/>
            </a:bodyPr>
            <a:lstStyle/>
            <a:p>
              <a:pPr>
                <a:spcBef>
                  <a:spcPct val="50000"/>
                </a:spcBef>
                <a:defRPr/>
              </a:pPr>
              <a:r>
                <a:rPr lang="es-ES_tradnl" sz="2000" dirty="0">
                  <a:solidFill>
                    <a:prstClr val="black"/>
                  </a:solidFill>
                  <a:latin typeface="Times New Roman" charset="0"/>
                </a:rPr>
                <a:t>VIS 0.6   	0.56-0.71</a:t>
              </a:r>
            </a:p>
            <a:p>
              <a:pPr>
                <a:spcBef>
                  <a:spcPct val="50000"/>
                </a:spcBef>
                <a:defRPr/>
              </a:pPr>
              <a:r>
                <a:rPr lang="es-ES_tradnl" sz="2000" dirty="0">
                  <a:solidFill>
                    <a:prstClr val="black"/>
                  </a:solidFill>
                  <a:latin typeface="Times New Roman" charset="0"/>
                </a:rPr>
                <a:t>VIS 0.8		0.74-0.88</a:t>
              </a:r>
              <a:endParaRPr lang="es-ES_tradnl" sz="1000" dirty="0">
                <a:solidFill>
                  <a:prstClr val="black"/>
                </a:solidFill>
                <a:latin typeface="Times New Roman" charset="0"/>
              </a:endParaRPr>
            </a:p>
            <a:p>
              <a:pPr>
                <a:spcBef>
                  <a:spcPct val="50000"/>
                </a:spcBef>
                <a:defRPr/>
              </a:pPr>
              <a:endParaRPr lang="es-ES_tradnl" sz="1000" dirty="0">
                <a:solidFill>
                  <a:prstClr val="black"/>
                </a:solidFill>
                <a:latin typeface="Times New Roman" charset="0"/>
              </a:endParaRPr>
            </a:p>
            <a:p>
              <a:pPr>
                <a:spcBef>
                  <a:spcPct val="50000"/>
                </a:spcBef>
                <a:defRPr/>
              </a:pPr>
              <a:r>
                <a:rPr lang="es-ES_tradnl" sz="2000" dirty="0">
                  <a:solidFill>
                    <a:prstClr val="black"/>
                  </a:solidFill>
                  <a:latin typeface="Times New Roman" charset="0"/>
                </a:rPr>
                <a:t>IR 1.6		1.50-1.78</a:t>
              </a:r>
            </a:p>
            <a:p>
              <a:pPr>
                <a:spcBef>
                  <a:spcPct val="50000"/>
                </a:spcBef>
                <a:defRPr/>
              </a:pPr>
              <a:r>
                <a:rPr lang="es-ES_tradnl" sz="2000" dirty="0">
                  <a:solidFill>
                    <a:prstClr val="black"/>
                  </a:solidFill>
                  <a:latin typeface="Times New Roman" charset="0"/>
                </a:rPr>
                <a:t>IR 3.9		3.48-4.36</a:t>
              </a:r>
            </a:p>
            <a:p>
              <a:pPr>
                <a:spcBef>
                  <a:spcPct val="50000"/>
                </a:spcBef>
                <a:defRPr/>
              </a:pPr>
              <a:r>
                <a:rPr lang="es-ES_tradnl" sz="2000" dirty="0">
                  <a:solidFill>
                    <a:prstClr val="black"/>
                  </a:solidFill>
                  <a:latin typeface="Times New Roman" charset="0"/>
                </a:rPr>
                <a:t>IR 10.8		9.80-11.80</a:t>
              </a:r>
            </a:p>
            <a:p>
              <a:pPr>
                <a:spcBef>
                  <a:spcPct val="50000"/>
                </a:spcBef>
                <a:defRPr/>
              </a:pPr>
              <a:r>
                <a:rPr lang="es-ES_tradnl" sz="2000" dirty="0">
                  <a:solidFill>
                    <a:prstClr val="black"/>
                  </a:solidFill>
                  <a:latin typeface="Times New Roman" charset="0"/>
                </a:rPr>
                <a:t>IR 12.0		11.00-13.00</a:t>
              </a:r>
            </a:p>
            <a:p>
              <a:pPr>
                <a:spcBef>
                  <a:spcPct val="50000"/>
                </a:spcBef>
                <a:defRPr/>
              </a:pPr>
              <a:r>
                <a:rPr lang="es-ES_tradnl" dirty="0">
                  <a:solidFill>
                    <a:prstClr val="black"/>
                  </a:solidFill>
                  <a:latin typeface="Times New Roman" charset="0"/>
                </a:rPr>
                <a:t>	</a:t>
              </a:r>
              <a:endParaRPr lang="es-ES_tradnl" dirty="0">
                <a:solidFill>
                  <a:srgbClr val="000000"/>
                </a:solidFill>
                <a:effectLst>
                  <a:outerShdw blurRad="38100" dist="38100" dir="2700000" algn="tl">
                    <a:srgbClr val="FFFFFF"/>
                  </a:outerShdw>
                </a:effectLst>
                <a:latin typeface="Arial" charset="0"/>
              </a:endParaRPr>
            </a:p>
          </p:txBody>
        </p:sp>
        <p:sp>
          <p:nvSpPr>
            <p:cNvPr id="30728" name="Line 8"/>
            <p:cNvSpPr>
              <a:spLocks noChangeShapeType="1"/>
            </p:cNvSpPr>
            <p:nvPr/>
          </p:nvSpPr>
          <p:spPr bwMode="auto">
            <a:xfrm>
              <a:off x="480" y="1440"/>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29" name="Line 9"/>
            <p:cNvSpPr>
              <a:spLocks noChangeShapeType="1"/>
            </p:cNvSpPr>
            <p:nvPr/>
          </p:nvSpPr>
          <p:spPr bwMode="auto">
            <a:xfrm>
              <a:off x="480" y="3024"/>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0" name="Line 10"/>
            <p:cNvSpPr>
              <a:spLocks noChangeShapeType="1"/>
            </p:cNvSpPr>
            <p:nvPr/>
          </p:nvSpPr>
          <p:spPr bwMode="auto">
            <a:xfrm>
              <a:off x="480" y="2736"/>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1" name="Line 11"/>
            <p:cNvSpPr>
              <a:spLocks noChangeShapeType="1"/>
            </p:cNvSpPr>
            <p:nvPr/>
          </p:nvSpPr>
          <p:spPr bwMode="auto">
            <a:xfrm>
              <a:off x="480" y="2448"/>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2" name="Line 12"/>
            <p:cNvSpPr>
              <a:spLocks noChangeShapeType="1"/>
            </p:cNvSpPr>
            <p:nvPr/>
          </p:nvSpPr>
          <p:spPr bwMode="auto">
            <a:xfrm>
              <a:off x="480" y="2160"/>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3" name="Line 13"/>
            <p:cNvSpPr>
              <a:spLocks noChangeShapeType="1"/>
            </p:cNvSpPr>
            <p:nvPr/>
          </p:nvSpPr>
          <p:spPr bwMode="auto">
            <a:xfrm>
              <a:off x="480" y="1776"/>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1978382" name="Text Box 14"/>
            <p:cNvSpPr txBox="1">
              <a:spLocks noChangeArrowheads="1"/>
            </p:cNvSpPr>
            <p:nvPr/>
          </p:nvSpPr>
          <p:spPr bwMode="auto">
            <a:xfrm>
              <a:off x="2880" y="1190"/>
              <a:ext cx="2448" cy="2026"/>
            </a:xfrm>
            <a:prstGeom prst="rect">
              <a:avLst/>
            </a:prstGeom>
            <a:gradFill rotWithShape="0">
              <a:gsLst>
                <a:gs pos="0">
                  <a:srgbClr val="FFFFFF"/>
                </a:gs>
                <a:gs pos="100000">
                  <a:srgbClr val="FF7C80"/>
                </a:gs>
              </a:gsLst>
              <a:lin ang="5400000" scaled="1"/>
            </a:gradFill>
            <a:ln w="9525">
              <a:noFill/>
              <a:miter lim="800000"/>
              <a:headEnd/>
              <a:tailEnd/>
            </a:ln>
            <a:effectLst/>
          </p:spPr>
          <p:txBody>
            <a:bodyPr wrap="square">
              <a:prstTxWarp prst="textNoShape">
                <a:avLst/>
              </a:prstTxWarp>
              <a:spAutoFit/>
            </a:bodyPr>
            <a:lstStyle/>
            <a:p>
              <a:pPr>
                <a:spcBef>
                  <a:spcPct val="50000"/>
                </a:spcBef>
                <a:defRPr/>
              </a:pPr>
              <a:r>
                <a:rPr lang="es-ES_tradnl" sz="2000" dirty="0">
                  <a:solidFill>
                    <a:prstClr val="black"/>
                  </a:solidFill>
                  <a:latin typeface="Times New Roman" charset="0"/>
                </a:rPr>
                <a:t>WV 6.2   	5.35-7.15</a:t>
              </a:r>
            </a:p>
            <a:p>
              <a:pPr>
                <a:spcBef>
                  <a:spcPct val="50000"/>
                </a:spcBef>
                <a:defRPr/>
              </a:pPr>
              <a:r>
                <a:rPr lang="es-ES_tradnl" sz="2000" dirty="0">
                  <a:solidFill>
                    <a:prstClr val="black"/>
                  </a:solidFill>
                  <a:latin typeface="Times New Roman" charset="0"/>
                </a:rPr>
                <a:t>WV 7.3		6.85-7.85</a:t>
              </a:r>
              <a:endParaRPr lang="es-ES_tradnl" sz="1000" dirty="0">
                <a:solidFill>
                  <a:prstClr val="black"/>
                </a:solidFill>
                <a:latin typeface="Times New Roman" charset="0"/>
              </a:endParaRPr>
            </a:p>
            <a:p>
              <a:pPr>
                <a:spcBef>
                  <a:spcPct val="50000"/>
                </a:spcBef>
                <a:defRPr/>
              </a:pPr>
              <a:endParaRPr lang="es-ES_tradnl" sz="1000" dirty="0">
                <a:solidFill>
                  <a:prstClr val="black"/>
                </a:solidFill>
                <a:latin typeface="Times New Roman" charset="0"/>
              </a:endParaRPr>
            </a:p>
            <a:p>
              <a:pPr>
                <a:spcBef>
                  <a:spcPct val="50000"/>
                </a:spcBef>
                <a:defRPr/>
              </a:pPr>
              <a:r>
                <a:rPr lang="es-ES_tradnl" sz="2000" dirty="0">
                  <a:solidFill>
                    <a:prstClr val="black"/>
                  </a:solidFill>
                  <a:latin typeface="Times New Roman" charset="0"/>
                </a:rPr>
                <a:t>IR 8.7		8.30-9.10</a:t>
              </a:r>
            </a:p>
            <a:p>
              <a:pPr>
                <a:spcBef>
                  <a:spcPct val="50000"/>
                </a:spcBef>
                <a:defRPr/>
              </a:pPr>
              <a:r>
                <a:rPr lang="es-ES_tradnl" sz="2000" dirty="0">
                  <a:solidFill>
                    <a:prstClr val="black"/>
                  </a:solidFill>
                  <a:latin typeface="Times New Roman" charset="0"/>
                </a:rPr>
                <a:t>IR 9.7		9.38-9.94</a:t>
              </a:r>
            </a:p>
            <a:p>
              <a:pPr>
                <a:spcBef>
                  <a:spcPct val="50000"/>
                </a:spcBef>
                <a:defRPr/>
              </a:pPr>
              <a:r>
                <a:rPr lang="es-ES_tradnl" sz="2000" dirty="0">
                  <a:solidFill>
                    <a:prstClr val="black"/>
                  </a:solidFill>
                  <a:latin typeface="Times New Roman" charset="0"/>
                </a:rPr>
                <a:t>IR 13.4		12.40-14.40</a:t>
              </a:r>
              <a:endParaRPr lang="es-ES_tradnl" sz="1000" dirty="0">
                <a:solidFill>
                  <a:prstClr val="black"/>
                </a:solidFill>
                <a:latin typeface="Times New Roman" charset="0"/>
              </a:endParaRPr>
            </a:p>
            <a:p>
              <a:pPr>
                <a:spcBef>
                  <a:spcPct val="50000"/>
                </a:spcBef>
                <a:defRPr/>
              </a:pPr>
              <a:r>
                <a:rPr lang="es-ES_tradnl" sz="2200" dirty="0">
                  <a:solidFill>
                    <a:prstClr val="black"/>
                  </a:solidFill>
                  <a:latin typeface="Times New Roman" charset="0"/>
                </a:rPr>
                <a:t>HRVIS</a:t>
              </a:r>
              <a:r>
                <a:rPr lang="es-ES_tradnl" sz="2000" dirty="0">
                  <a:solidFill>
                    <a:prstClr val="black"/>
                  </a:solidFill>
                  <a:latin typeface="Times New Roman" charset="0"/>
                </a:rPr>
                <a:t>		0.5-0.9</a:t>
              </a:r>
              <a:endParaRPr lang="es-ES_tradnl" sz="1000" dirty="0">
                <a:solidFill>
                  <a:prstClr val="black"/>
                </a:solidFill>
                <a:latin typeface="Times New Roman" charset="0"/>
              </a:endParaRPr>
            </a:p>
            <a:p>
              <a:pPr>
                <a:spcBef>
                  <a:spcPct val="50000"/>
                </a:spcBef>
                <a:defRPr/>
              </a:pPr>
              <a:r>
                <a:rPr lang="es-ES_tradnl" sz="1000" dirty="0">
                  <a:solidFill>
                    <a:prstClr val="black"/>
                  </a:solidFill>
                  <a:latin typeface="Times New Roman" charset="0"/>
                </a:rPr>
                <a:t>	</a:t>
              </a:r>
              <a:endParaRPr lang="es-ES_tradnl" sz="1000" dirty="0">
                <a:solidFill>
                  <a:srgbClr val="000000"/>
                </a:solidFill>
                <a:effectLst>
                  <a:outerShdw blurRad="38100" dist="38100" dir="2700000" algn="tl">
                    <a:srgbClr val="FFFFFF"/>
                  </a:outerShdw>
                </a:effectLst>
                <a:latin typeface="Arial" charset="0"/>
              </a:endParaRPr>
            </a:p>
          </p:txBody>
        </p:sp>
        <p:sp>
          <p:nvSpPr>
            <p:cNvPr id="30735" name="Line 15"/>
            <p:cNvSpPr>
              <a:spLocks noChangeShapeType="1"/>
            </p:cNvSpPr>
            <p:nvPr/>
          </p:nvSpPr>
          <p:spPr bwMode="auto">
            <a:xfrm>
              <a:off x="2928" y="1440"/>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6" name="Line 16"/>
            <p:cNvSpPr>
              <a:spLocks noChangeShapeType="1"/>
            </p:cNvSpPr>
            <p:nvPr/>
          </p:nvSpPr>
          <p:spPr bwMode="auto">
            <a:xfrm>
              <a:off x="2928" y="3072"/>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7" name="Line 17"/>
            <p:cNvSpPr>
              <a:spLocks noChangeShapeType="1"/>
            </p:cNvSpPr>
            <p:nvPr/>
          </p:nvSpPr>
          <p:spPr bwMode="auto">
            <a:xfrm>
              <a:off x="2928" y="2736"/>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8" name="Line 18"/>
            <p:cNvSpPr>
              <a:spLocks noChangeShapeType="1"/>
            </p:cNvSpPr>
            <p:nvPr/>
          </p:nvSpPr>
          <p:spPr bwMode="auto">
            <a:xfrm>
              <a:off x="2928" y="2448"/>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39" name="Line 19"/>
            <p:cNvSpPr>
              <a:spLocks noChangeShapeType="1"/>
            </p:cNvSpPr>
            <p:nvPr/>
          </p:nvSpPr>
          <p:spPr bwMode="auto">
            <a:xfrm>
              <a:off x="2928" y="2160"/>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40" name="Line 20"/>
            <p:cNvSpPr>
              <a:spLocks noChangeShapeType="1"/>
            </p:cNvSpPr>
            <p:nvPr/>
          </p:nvSpPr>
          <p:spPr bwMode="auto">
            <a:xfrm>
              <a:off x="2928" y="1776"/>
              <a:ext cx="2256" cy="0"/>
            </a:xfrm>
            <a:prstGeom prst="line">
              <a:avLst/>
            </a:prstGeom>
            <a:noFill/>
            <a:ln w="25400">
              <a:solidFill>
                <a:srgbClr val="0099FF"/>
              </a:solidFill>
              <a:round/>
              <a:headEnd/>
              <a:tailEnd/>
            </a:ln>
          </p:spPr>
          <p:txBody>
            <a:bodyPr wrap="none" anchor="ctr">
              <a:prstTxWarp prst="textNoShape">
                <a:avLst/>
              </a:prstTxWarp>
            </a:bodyPr>
            <a:lstStyle/>
            <a:p>
              <a:endParaRPr lang="es-ES_tradnl">
                <a:solidFill>
                  <a:prstClr val="black"/>
                </a:solidFill>
              </a:endParaRPr>
            </a:p>
          </p:txBody>
        </p:sp>
        <p:sp>
          <p:nvSpPr>
            <p:cNvPr id="30724" name="Text Box 4"/>
            <p:cNvSpPr txBox="1">
              <a:spLocks noChangeArrowheads="1"/>
            </p:cNvSpPr>
            <p:nvPr/>
          </p:nvSpPr>
          <p:spPr bwMode="auto">
            <a:xfrm>
              <a:off x="432" y="3072"/>
              <a:ext cx="4896" cy="580"/>
            </a:xfrm>
            <a:prstGeom prst="rect">
              <a:avLst/>
            </a:prstGeom>
            <a:solidFill>
              <a:srgbClr val="0099FF"/>
            </a:solidFill>
            <a:ln w="9525">
              <a:noFill/>
              <a:miter lim="800000"/>
              <a:headEnd/>
              <a:tailEnd/>
            </a:ln>
          </p:spPr>
          <p:txBody>
            <a:bodyPr lIns="90360" tIns="44280" rIns="90360" bIns="44280">
              <a:prstTxWarp prst="textNoShape">
                <a:avLst/>
              </a:prstTxWarp>
              <a:spAutoFit/>
            </a:bodyPr>
            <a:lstStyle/>
            <a:p>
              <a:pPr lvl="1" algn="ctr">
                <a:buSzPct val="87000"/>
                <a:tabLst>
                  <a:tab pos="723900" algn="l"/>
                  <a:tab pos="1447800" algn="l"/>
                  <a:tab pos="2171700" algn="l"/>
                  <a:tab pos="2895600" algn="l"/>
                  <a:tab pos="3619500" algn="l"/>
                  <a:tab pos="4343400" algn="l"/>
                  <a:tab pos="5067300" algn="l"/>
                  <a:tab pos="5791200" algn="l"/>
                  <a:tab pos="6515100" algn="l"/>
                  <a:tab pos="7239000" algn="l"/>
                </a:tabLst>
              </a:pPr>
              <a:r>
                <a:rPr lang="es-ES_tradnl" dirty="0">
                  <a:solidFill>
                    <a:prstClr val="white"/>
                  </a:solidFill>
                  <a:latin typeface="Times New Roman" charset="0"/>
                </a:rPr>
                <a:t>Resolución espacial: 3 </a:t>
              </a:r>
              <a:r>
                <a:rPr lang="es-ES_tradnl" dirty="0" err="1">
                  <a:solidFill>
                    <a:prstClr val="white"/>
                  </a:solidFill>
                  <a:latin typeface="Times New Roman" charset="0"/>
                </a:rPr>
                <a:t>km</a:t>
              </a:r>
              <a:r>
                <a:rPr lang="es-ES_tradnl" dirty="0">
                  <a:solidFill>
                    <a:prstClr val="white"/>
                  </a:solidFill>
                  <a:latin typeface="Times New Roman" charset="0"/>
                </a:rPr>
                <a:t> (HRVIS 1 </a:t>
              </a:r>
              <a:r>
                <a:rPr lang="es-ES_tradnl" dirty="0" err="1">
                  <a:solidFill>
                    <a:prstClr val="white"/>
                  </a:solidFill>
                  <a:latin typeface="Times New Roman" charset="0"/>
                </a:rPr>
                <a:t>km</a:t>
              </a:r>
              <a:r>
                <a:rPr lang="es-ES_tradnl" dirty="0">
                  <a:solidFill>
                    <a:prstClr val="white"/>
                  </a:solidFill>
                  <a:latin typeface="Times New Roman" charset="0"/>
                </a:rPr>
                <a:t>)</a:t>
              </a:r>
              <a:br>
                <a:rPr lang="es-ES_tradnl" dirty="0">
                  <a:solidFill>
                    <a:prstClr val="white"/>
                  </a:solidFill>
                  <a:latin typeface="Times New Roman" charset="0"/>
                </a:rPr>
              </a:br>
              <a:r>
                <a:rPr lang="es-ES_tradnl" dirty="0">
                  <a:solidFill>
                    <a:prstClr val="white"/>
                  </a:solidFill>
                  <a:latin typeface="Times New Roman" charset="0"/>
                </a:rPr>
                <a:t>Datos enviados como “cuentas de 10 bits” por </a:t>
              </a:r>
              <a:r>
                <a:rPr lang="es-ES_tradnl" dirty="0" err="1">
                  <a:solidFill>
                    <a:prstClr val="white"/>
                  </a:solidFill>
                  <a:latin typeface="Times New Roman" charset="0"/>
                </a:rPr>
                <a:t>pixel</a:t>
              </a:r>
              <a:r>
                <a:rPr lang="es-ES_tradnl" dirty="0">
                  <a:solidFill>
                    <a:prstClr val="white"/>
                  </a:solidFill>
                  <a:latin typeface="Times New Roman" charset="0"/>
                </a:rPr>
                <a:t>,</a:t>
              </a:r>
              <a:br>
                <a:rPr lang="es-ES_tradnl" dirty="0">
                  <a:solidFill>
                    <a:prstClr val="white"/>
                  </a:solidFill>
                  <a:latin typeface="Times New Roman" charset="0"/>
                </a:rPr>
              </a:br>
              <a:r>
                <a:rPr lang="es-ES_tradnl" dirty="0">
                  <a:solidFill>
                    <a:prstClr val="white"/>
                  </a:solidFill>
                  <a:latin typeface="Times New Roman" charset="0"/>
                </a:rPr>
                <a:t>que se convierten en </a:t>
              </a:r>
              <a:r>
                <a:rPr lang="es-ES_tradnl" dirty="0" err="1">
                  <a:solidFill>
                    <a:prstClr val="white"/>
                  </a:solidFill>
                  <a:latin typeface="Times New Roman" charset="0"/>
                </a:rPr>
                <a:t>radiancias</a:t>
              </a:r>
              <a:r>
                <a:rPr lang="es-ES_tradnl" dirty="0">
                  <a:solidFill>
                    <a:prstClr val="white"/>
                  </a:solidFill>
                  <a:latin typeface="Times New Roman" charset="0"/>
                </a:rPr>
                <a:t>/</a:t>
              </a:r>
              <a:r>
                <a:rPr lang="es-ES_tradnl" dirty="0" err="1">
                  <a:solidFill>
                    <a:prstClr val="white"/>
                  </a:solidFill>
                  <a:latin typeface="Times New Roman" charset="0"/>
                </a:rPr>
                <a:t>reflectancias</a:t>
              </a:r>
              <a:r>
                <a:rPr lang="es-ES_tradnl" dirty="0">
                  <a:solidFill>
                    <a:prstClr val="white"/>
                  </a:solidFill>
                  <a:latin typeface="Times New Roman" charset="0"/>
                </a:rPr>
                <a:t>.</a:t>
              </a:r>
              <a:endParaRPr lang="es-ES_tradnl" dirty="0">
                <a:solidFill>
                  <a:srgbClr val="000000"/>
                </a:solidFill>
                <a:latin typeface="Times New Roman" charset="0"/>
              </a:endParaRPr>
            </a:p>
          </p:txBody>
        </p:sp>
      </p:grpSp>
    </p:spTree>
    <p:extLst>
      <p:ext uri="{BB962C8B-B14F-4D97-AF65-F5344CB8AC3E}">
        <p14:creationId xmlns:p14="http://schemas.microsoft.com/office/powerpoint/2010/main" val="2135939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7577847" y="1624520"/>
            <a:ext cx="4105072" cy="2380026"/>
          </a:xfrm>
        </p:spPr>
        <p:txBody>
          <a:bodyPr>
            <a:normAutofit fontScale="90000"/>
          </a:bodyPr>
          <a:lstStyle/>
          <a:p>
            <a:r>
              <a:rPr lang="es-ES" dirty="0"/>
              <a:t>Resolución espacial</a:t>
            </a:r>
            <a:r>
              <a:rPr lang="es-ES" dirty="0" smtClean="0"/>
              <a:t> real MSG/SEVIRI</a:t>
            </a:r>
            <a:br>
              <a:rPr lang="es-ES" dirty="0" smtClean="0"/>
            </a:br>
            <a:r>
              <a:rPr lang="es-ES" dirty="0" smtClean="0"/>
              <a:t>en función de la localización</a:t>
            </a:r>
            <a:endParaRPr lang="es-ES" dirty="0"/>
          </a:p>
        </p:txBody>
      </p:sp>
      <p:graphicFrame>
        <p:nvGraphicFramePr>
          <p:cNvPr id="36866" name="Object 2"/>
          <p:cNvGraphicFramePr>
            <a:graphicFrameLocks noChangeAspect="1"/>
          </p:cNvGraphicFramePr>
          <p:nvPr>
            <p:extLst/>
          </p:nvPr>
        </p:nvGraphicFramePr>
        <p:xfrm>
          <a:off x="743354" y="136187"/>
          <a:ext cx="6689948" cy="6529267"/>
        </p:xfrm>
        <a:graphic>
          <a:graphicData uri="http://schemas.openxmlformats.org/presentationml/2006/ole">
            <mc:AlternateContent xmlns:mc="http://schemas.openxmlformats.org/markup-compatibility/2006">
              <mc:Choice xmlns:v="urn:schemas-microsoft-com:vml" Requires="v">
                <p:oleObj spid="_x0000_s1026" name="Fotografía de Photo Editor" r:id="rId4" imgW="12879598" imgH="12571429" progId="">
                  <p:embed/>
                </p:oleObj>
              </mc:Choice>
              <mc:Fallback>
                <p:oleObj name="Fotografía de Photo Editor" r:id="rId4" imgW="12879598" imgH="125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354" y="136187"/>
                        <a:ext cx="6689948" cy="6529267"/>
                      </a:xfrm>
                      <a:prstGeom prst="rect">
                        <a:avLst/>
                      </a:prstGeom>
                      <a:noFill/>
                      <a:ln>
                        <a:noFill/>
                      </a:ln>
                      <a:effectLst/>
                    </p:spPr>
                  </p:pic>
                </p:oleObj>
              </mc:Fallback>
            </mc:AlternateContent>
          </a:graphicData>
        </a:graphic>
      </p:graphicFrame>
      <p:sp>
        <p:nvSpPr>
          <p:cNvPr id="4" name="CuadroTexto 3"/>
          <p:cNvSpPr txBox="1"/>
          <p:nvPr/>
        </p:nvSpPr>
        <p:spPr>
          <a:xfrm>
            <a:off x="3947351" y="3400820"/>
            <a:ext cx="591829" cy="369332"/>
          </a:xfrm>
          <a:prstGeom prst="rect">
            <a:avLst/>
          </a:prstGeom>
          <a:noFill/>
        </p:spPr>
        <p:txBody>
          <a:bodyPr wrap="none" rtlCol="0">
            <a:spAutoFit/>
          </a:bodyPr>
          <a:lstStyle/>
          <a:p>
            <a:r>
              <a:rPr lang="es-ES" dirty="0">
                <a:solidFill>
                  <a:prstClr val="black"/>
                </a:solidFill>
              </a:rPr>
              <a:t>3Km</a:t>
            </a:r>
            <a:endParaRPr lang="en-GB" dirty="0">
              <a:solidFill>
                <a:prstClr val="black"/>
              </a:solidFill>
            </a:endParaRPr>
          </a:p>
        </p:txBody>
      </p:sp>
      <p:sp>
        <p:nvSpPr>
          <p:cNvPr id="20" name="CuadroTexto 19"/>
          <p:cNvSpPr txBox="1"/>
          <p:nvPr/>
        </p:nvSpPr>
        <p:spPr>
          <a:xfrm>
            <a:off x="3301048" y="2902728"/>
            <a:ext cx="591829" cy="369332"/>
          </a:xfrm>
          <a:prstGeom prst="rect">
            <a:avLst/>
          </a:prstGeom>
          <a:noFill/>
        </p:spPr>
        <p:txBody>
          <a:bodyPr wrap="none" rtlCol="0">
            <a:spAutoFit/>
          </a:bodyPr>
          <a:lstStyle/>
          <a:p>
            <a:r>
              <a:rPr lang="es-ES" dirty="0">
                <a:solidFill>
                  <a:prstClr val="black"/>
                </a:solidFill>
              </a:rPr>
              <a:t>4Km</a:t>
            </a:r>
            <a:endParaRPr lang="en-GB" dirty="0">
              <a:solidFill>
                <a:prstClr val="black"/>
              </a:solidFill>
            </a:endParaRPr>
          </a:p>
        </p:txBody>
      </p:sp>
      <p:sp>
        <p:nvSpPr>
          <p:cNvPr id="21" name="CuadroTexto 20"/>
          <p:cNvSpPr txBox="1"/>
          <p:nvPr/>
        </p:nvSpPr>
        <p:spPr>
          <a:xfrm>
            <a:off x="2711377" y="2273688"/>
            <a:ext cx="591829" cy="369332"/>
          </a:xfrm>
          <a:prstGeom prst="rect">
            <a:avLst/>
          </a:prstGeom>
          <a:noFill/>
        </p:spPr>
        <p:txBody>
          <a:bodyPr wrap="none" rtlCol="0">
            <a:spAutoFit/>
          </a:bodyPr>
          <a:lstStyle/>
          <a:p>
            <a:r>
              <a:rPr lang="es-ES" dirty="0">
                <a:solidFill>
                  <a:prstClr val="black"/>
                </a:solidFill>
              </a:rPr>
              <a:t>6Km</a:t>
            </a:r>
            <a:endParaRPr lang="en-GB" dirty="0">
              <a:solidFill>
                <a:prstClr val="black"/>
              </a:solidFill>
            </a:endParaRPr>
          </a:p>
        </p:txBody>
      </p:sp>
      <p:sp>
        <p:nvSpPr>
          <p:cNvPr id="22" name="CuadroTexto 21"/>
          <p:cNvSpPr txBox="1"/>
          <p:nvPr/>
        </p:nvSpPr>
        <p:spPr>
          <a:xfrm>
            <a:off x="2933060" y="2476563"/>
            <a:ext cx="591829" cy="369332"/>
          </a:xfrm>
          <a:prstGeom prst="rect">
            <a:avLst/>
          </a:prstGeom>
          <a:noFill/>
        </p:spPr>
        <p:txBody>
          <a:bodyPr wrap="none" rtlCol="0">
            <a:spAutoFit/>
          </a:bodyPr>
          <a:lstStyle/>
          <a:p>
            <a:r>
              <a:rPr lang="es-ES" dirty="0">
                <a:solidFill>
                  <a:prstClr val="black"/>
                </a:solidFill>
              </a:rPr>
              <a:t>5Km</a:t>
            </a:r>
            <a:endParaRPr lang="en-GB" dirty="0">
              <a:solidFill>
                <a:prstClr val="black"/>
              </a:solidFill>
            </a:endParaRPr>
          </a:p>
        </p:txBody>
      </p:sp>
      <p:sp>
        <p:nvSpPr>
          <p:cNvPr id="23" name="CuadroTexto 22"/>
          <p:cNvSpPr txBox="1"/>
          <p:nvPr/>
        </p:nvSpPr>
        <p:spPr>
          <a:xfrm>
            <a:off x="2573026" y="2032189"/>
            <a:ext cx="655949" cy="369332"/>
          </a:xfrm>
          <a:prstGeom prst="rect">
            <a:avLst/>
          </a:prstGeom>
          <a:noFill/>
        </p:spPr>
        <p:txBody>
          <a:bodyPr wrap="square" rtlCol="0">
            <a:spAutoFit/>
          </a:bodyPr>
          <a:lstStyle/>
          <a:p>
            <a:r>
              <a:rPr lang="es-ES" dirty="0">
                <a:solidFill>
                  <a:prstClr val="black"/>
                </a:solidFill>
              </a:rPr>
              <a:t>8 Km</a:t>
            </a:r>
            <a:endParaRPr lang="en-GB" dirty="0">
              <a:solidFill>
                <a:prstClr val="black"/>
              </a:solidFill>
            </a:endParaRPr>
          </a:p>
        </p:txBody>
      </p:sp>
      <p:sp>
        <p:nvSpPr>
          <p:cNvPr id="24" name="CuadroTexto 23"/>
          <p:cNvSpPr txBox="1"/>
          <p:nvPr/>
        </p:nvSpPr>
        <p:spPr>
          <a:xfrm>
            <a:off x="2436859" y="1772481"/>
            <a:ext cx="718466" cy="369332"/>
          </a:xfrm>
          <a:prstGeom prst="rect">
            <a:avLst/>
          </a:prstGeom>
          <a:noFill/>
        </p:spPr>
        <p:txBody>
          <a:bodyPr wrap="none" rtlCol="0">
            <a:spAutoFit/>
          </a:bodyPr>
          <a:lstStyle/>
          <a:p>
            <a:r>
              <a:rPr lang="es-ES" dirty="0">
                <a:solidFill>
                  <a:prstClr val="black"/>
                </a:solidFill>
              </a:rPr>
              <a:t>11Km</a:t>
            </a:r>
            <a:endParaRPr lang="en-GB" dirty="0">
              <a:solidFill>
                <a:prstClr val="black"/>
              </a:solidFill>
            </a:endParaRPr>
          </a:p>
        </p:txBody>
      </p:sp>
    </p:spTree>
    <p:extLst>
      <p:ext uri="{BB962C8B-B14F-4D97-AF65-F5344CB8AC3E}">
        <p14:creationId xmlns:p14="http://schemas.microsoft.com/office/powerpoint/2010/main" val="84977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Panorámica</PresentationFormat>
  <Paragraphs>192</Paragraphs>
  <Slides>18</Slides>
  <Notes>3</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18</vt:i4>
      </vt:variant>
    </vt:vector>
  </HeadingPairs>
  <TitlesOfParts>
    <vt:vector size="29" baseType="lpstr">
      <vt:lpstr>Arial</vt:lpstr>
      <vt:lpstr>Calibri</vt:lpstr>
      <vt:lpstr>Calibri Light</vt:lpstr>
      <vt:lpstr>Cambria</vt:lpstr>
      <vt:lpstr>Roboto</vt:lpstr>
      <vt:lpstr>Times New Roman</vt:lpstr>
      <vt:lpstr>Tw Cen MT</vt:lpstr>
      <vt:lpstr>Wingdings</vt:lpstr>
      <vt:lpstr>Tema de Office</vt:lpstr>
      <vt:lpstr>Gota</vt:lpstr>
      <vt:lpstr>Fotografía de Photo Editor</vt:lpstr>
      <vt:lpstr>formación internacional de meteorólogos para países iberoamericanos MTG: Preparación para la nueva generación de satélites</vt:lpstr>
      <vt:lpstr>Presentación de PowerPoint</vt:lpstr>
      <vt:lpstr>Presentación de PowerPoint</vt:lpstr>
      <vt:lpstr>Presentación de PowerPoint</vt:lpstr>
      <vt:lpstr>Presentación de PowerPoint</vt:lpstr>
      <vt:lpstr>Presentación de PowerPoint</vt:lpstr>
      <vt:lpstr>Presentación de PowerPoint</vt:lpstr>
      <vt:lpstr>Canales MSG/SEVIRI</vt:lpstr>
      <vt:lpstr>Resolución espacial real MSG/SEVIRI en función de la localización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formación internacional de meteorólogos para países iberoamericanos MTG: Preparación para la nueva generación de satélites</dc:title>
  <dc:creator>Usuario AEMet</dc:creator>
  <cp:lastModifiedBy>Usuario AEMet</cp:lastModifiedBy>
  <cp:revision>1</cp:revision>
  <dcterms:created xsi:type="dcterms:W3CDTF">2023-09-18T06:25:00Z</dcterms:created>
  <dcterms:modified xsi:type="dcterms:W3CDTF">2023-09-18T06:25:26Z</dcterms:modified>
</cp:coreProperties>
</file>