
<file path=[Content_Types].xml><?xml version="1.0" encoding="utf-8"?>
<Types xmlns="http://schemas.openxmlformats.org/package/2006/content-types">
  <Default Extension="png" ContentType="image/png"/>
  <Default Extension="web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57" r:id="rId4"/>
    <p:sldId id="258" r:id="rId5"/>
    <p:sldId id="260" r:id="rId6"/>
    <p:sldId id="261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Gill Sans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eC+t1taKJzQhyLrXffXRKKUr/J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enta Microsoft" initials="CM" lastIdx="2" clrIdx="0">
    <p:extLst>
      <p:ext uri="{19B8F6BF-5375-455C-9EA6-DF929625EA0E}">
        <p15:presenceInfo xmlns:p15="http://schemas.microsoft.com/office/powerpoint/2012/main" userId="8c835365bb3cc2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;n"/>
          <p:cNvSpPr txBox="1"/>
          <p:nvPr/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02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3212" cy="3084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4812" cy="359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/>
          <p:nvPr/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02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2441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/>
        </p:nvSpPr>
        <p:spPr>
          <a:xfrm>
            <a:off x="3884612" y="8685212"/>
            <a:ext cx="29702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1" name="Google Shape;81;p1:notes"/>
          <p:cNvSpPr txBox="1"/>
          <p:nvPr/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4812" cy="359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Soy Javier Martín, predictor en la OVM de Valencia. Lo primero es daros la enhorabuena a todos.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Bienvenidos a las prácticas, lo ideal es que las prácticas  fueran in situ pero la situación ha tocado así.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Aunque sean prácticas de predicción, os haré de puente para que os vayáis familiarizando con las claves aeronaúticas repasando la observación. Para ello, vamos a refrescar la clave METAR.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Un METAR es un parte rutinario donde se codifica la situación atmosférica en el entorno del aeródromo, en un r=8km. Y un SPECI es un parte no rutinario, con las mismas características de un METAR pero se emite cuando se superan unos criterios.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En primer lugar, desgranaremos el metar que tenéis presente campo por campo.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En segundo lugar, he preparado una serie de formularios para que trabajéis con ellos.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217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5113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5112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4"/>
            <a:ext cx="4349750" cy="788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5112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5112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5563" cy="434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body" idx="2"/>
          </p:nvPr>
        </p:nvSpPr>
        <p:spPr>
          <a:xfrm>
            <a:off x="4646613" y="1825625"/>
            <a:ext cx="3867150" cy="434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5112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5112" cy="434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/>
          <p:nvPr/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5812" cy="36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ebp"/><Relationship Id="rId3" Type="http://schemas.openxmlformats.org/officeDocument/2006/relationships/image" Target="../media/image2.webp"/><Relationship Id="rId7" Type="http://schemas.openxmlformats.org/officeDocument/2006/relationships/image" Target="../media/image6.web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ebp"/><Relationship Id="rId11" Type="http://schemas.openxmlformats.org/officeDocument/2006/relationships/image" Target="../media/image10.png"/><Relationship Id="rId5" Type="http://schemas.openxmlformats.org/officeDocument/2006/relationships/image" Target="../media/image4.webp"/><Relationship Id="rId10" Type="http://schemas.openxmlformats.org/officeDocument/2006/relationships/image" Target="../media/image9.png"/><Relationship Id="rId4" Type="http://schemas.openxmlformats.org/officeDocument/2006/relationships/image" Target="../media/image3.webp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07950" y="1125537"/>
            <a:ext cx="84963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algn="ctr">
              <a:buSzPts val="8000"/>
            </a:pP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Meteorologia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Sinóptica</a:t>
            </a:r>
            <a:r>
              <a:rPr lang="es-E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s-E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s-E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11 de septiembre 2023</a:t>
            </a:r>
            <a:r>
              <a:rPr lang="es-E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s-E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s-E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es-E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PIB-M 4ª Edición</a:t>
            </a:r>
            <a:endParaRPr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4294967295"/>
          </p:nvPr>
        </p:nvSpPr>
        <p:spPr>
          <a:xfrm>
            <a:off x="2822221" y="5872162"/>
            <a:ext cx="5988403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1400" b="0" i="0" u="none" strike="noStrike" cap="none" dirty="0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Javier Martín </a:t>
            </a:r>
            <a:r>
              <a:rPr lang="en-US" sz="1400" b="0" i="0" u="none" strike="noStrike" cap="none" dirty="0" err="1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Martín</a:t>
            </a:r>
            <a:r>
              <a:rPr lang="en-US" sz="1400" b="0" i="0" u="none" strike="noStrike" cap="none" dirty="0" smtClean="0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400" b="0" i="0" u="none" strike="noStrike" cap="none" dirty="0" err="1" smtClean="0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Analísta</a:t>
            </a:r>
            <a:r>
              <a:rPr lang="en-US" sz="1400" b="0" i="0" u="none" strike="noStrike" cap="none" dirty="0" smtClean="0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 Predictor del </a:t>
            </a:r>
            <a:r>
              <a:rPr lang="en-US" sz="1400" dirty="0" err="1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Grupo</a:t>
            </a:r>
            <a:r>
              <a:rPr lang="en-US" sz="1400" dirty="0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US" sz="1400" dirty="0" err="1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Predicción</a:t>
            </a:r>
            <a:r>
              <a:rPr lang="en-US" sz="1400" b="0" i="0" u="none" strike="noStrike" cap="none" dirty="0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400" b="0" i="0" u="none" strike="noStrike" cap="none" dirty="0" smtClean="0">
                <a:solidFill>
                  <a:srgbClr val="BD3632"/>
                </a:solidFill>
                <a:latin typeface="Gill Sans"/>
                <a:ea typeface="Gill Sans"/>
                <a:cs typeface="Gill Sans"/>
                <a:sym typeface="Gill Sans"/>
              </a:rPr>
              <a:t>de Valencia</a:t>
            </a:r>
            <a:endParaRPr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7" y="4733820"/>
            <a:ext cx="749927" cy="540000"/>
          </a:xfrm>
          <a:prstGeom prst="rect">
            <a:avLst/>
          </a:prstGeom>
        </p:spPr>
      </p:pic>
      <p:pic>
        <p:nvPicPr>
          <p:cNvPr id="9" name="Imagen 8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17" y="4742084"/>
            <a:ext cx="774000" cy="5234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70" y="4725997"/>
            <a:ext cx="774000" cy="54405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44" y="4729926"/>
            <a:ext cx="774000" cy="5440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718" y="4749041"/>
            <a:ext cx="774000" cy="54147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98" y="5872162"/>
            <a:ext cx="357501" cy="2383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24552" y="4737583"/>
            <a:ext cx="799207" cy="53247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97" y="4733820"/>
            <a:ext cx="799206" cy="52838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71" y="4724040"/>
            <a:ext cx="772184" cy="53816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99" y="4724040"/>
            <a:ext cx="783480" cy="52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PRÁCTICA </a:t>
            </a:r>
            <a:r>
              <a:rPr lang="es-E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77333" y="1689100"/>
            <a:ext cx="75974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Convección en el sudeste del América del Sur: análisis sinóptico de los ingredientes que intervienen en su desarrollo</a:t>
            </a:r>
          </a:p>
          <a:p>
            <a:endParaRPr lang="es-ES" dirty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b="1" u="sng" dirty="0" smtClean="0"/>
          </a:p>
          <a:p>
            <a:endParaRPr lang="es-ES" b="1" u="sng" dirty="0" smtClean="0"/>
          </a:p>
          <a:p>
            <a:r>
              <a:rPr lang="es-ES" b="1" u="sng" dirty="0" smtClean="0"/>
              <a:t>Link de la práctica:</a:t>
            </a:r>
          </a:p>
          <a:p>
            <a:endParaRPr lang="es-ES" dirty="0"/>
          </a:p>
          <a:p>
            <a:r>
              <a:rPr lang="es-ES" i="1" dirty="0">
                <a:solidFill>
                  <a:srgbClr val="FF0000"/>
                </a:solidFill>
              </a:rPr>
              <a:t>https://docs.google.com/forms/d/e/1FAIpQLSetyga82lWXNBZob8UDw_jrIxGZTCmMVP7tNFwZ9ndIDLOb4A/viewform</a:t>
            </a:r>
          </a:p>
          <a:p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8" y="2330429"/>
            <a:ext cx="3871206" cy="30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PRÁCTICA </a:t>
            </a:r>
            <a:r>
              <a:rPr lang="es-E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7689" y="1507067"/>
            <a:ext cx="78570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ESTRUCTURA VERTICAL DE LA ATMÓSFERA, SECCIONES VERTICALES 2-D: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b="1" u="sng" dirty="0" smtClean="0"/>
              <a:t>Link de la práctica:</a:t>
            </a:r>
            <a:endParaRPr lang="es-ES" b="1" u="sng" dirty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i="1" dirty="0" smtClean="0">
                <a:solidFill>
                  <a:srgbClr val="FF0000"/>
                </a:solidFill>
              </a:rPr>
              <a:t>https</a:t>
            </a:r>
            <a:r>
              <a:rPr lang="es-ES" i="1" dirty="0">
                <a:solidFill>
                  <a:srgbClr val="FF0000"/>
                </a:solidFill>
              </a:rPr>
              <a:t>://docs.google.com/forms/d/e/1FAIpQLSfdL0Q0IqtVtfmfU2V81TqayrilunU60jdVLyJ7obyVP42E3A/viewform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3" y="1997001"/>
            <a:ext cx="5734345" cy="28639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04" y="3923113"/>
            <a:ext cx="2719969" cy="17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PRÁCTICA 3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558800" y="1689100"/>
            <a:ext cx="75974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Accedemos a la web de EUMETRAIN: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https:www.eumetrain.org -&gt; </a:t>
            </a:r>
            <a:r>
              <a:rPr lang="es-ES" b="1" dirty="0" err="1" smtClean="0">
                <a:solidFill>
                  <a:srgbClr val="FF0000"/>
                </a:solidFill>
              </a:rPr>
              <a:t>ePort</a:t>
            </a:r>
            <a:r>
              <a:rPr lang="es-ES" b="1" dirty="0" smtClean="0">
                <a:solidFill>
                  <a:srgbClr val="FF0000"/>
                </a:solidFill>
              </a:rPr>
              <a:t> -&gt; </a:t>
            </a:r>
            <a:r>
              <a:rPr lang="es-ES" b="1" dirty="0" err="1" smtClean="0">
                <a:solidFill>
                  <a:srgbClr val="FF0000"/>
                </a:solidFill>
              </a:rPr>
              <a:t>ePort</a:t>
            </a:r>
            <a:r>
              <a:rPr lang="es-ES" b="1" dirty="0" smtClean="0">
                <a:solidFill>
                  <a:srgbClr val="FF0000"/>
                </a:solidFill>
              </a:rPr>
              <a:t> JavaScript</a:t>
            </a:r>
          </a:p>
          <a:p>
            <a:endParaRPr lang="es-ES" dirty="0">
              <a:solidFill>
                <a:srgbClr val="FF0000"/>
              </a:solidFill>
            </a:endParaRPr>
          </a:p>
          <a:p>
            <a:endParaRPr lang="es-ES" dirty="0" smtClean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 smtClean="0">
              <a:solidFill>
                <a:srgbClr val="FF0000"/>
              </a:solidFill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1" y="3204986"/>
            <a:ext cx="7902222" cy="24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PRÁCTICA </a:t>
            </a:r>
            <a:r>
              <a:rPr lang="es-E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88798" y="1184443"/>
            <a:ext cx="759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CASO </a:t>
            </a:r>
            <a:r>
              <a:rPr lang="es-ES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1: BAJA BAROCLINA </a:t>
            </a:r>
            <a:r>
              <a:rPr lang="es-ES" b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 OESTE DE </a:t>
            </a:r>
            <a:r>
              <a:rPr lang="es-ES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EUROPA </a:t>
            </a:r>
            <a:r>
              <a:rPr lang="es-ES" b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(08-05-2021</a:t>
            </a:r>
            <a:r>
              <a:rPr lang="es-ES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  <a:r>
              <a:rPr lang="es-ES" b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s-ES" b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628650" y="3730346"/>
            <a:ext cx="7646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CASO 2: BAJA BAROCLINA AL SURESTE DE AMÉRICA DEL SUR (03-07-2022)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7" y="1569244"/>
            <a:ext cx="4109155" cy="18783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60" y="4253566"/>
            <a:ext cx="4080172" cy="187432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92843" y="3207126"/>
            <a:ext cx="771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u="sng" dirty="0" smtClean="0">
                <a:solidFill>
                  <a:schemeClr val="tx1"/>
                </a:solidFill>
              </a:rPr>
              <a:t>LINK DE LA PRÁCTICA CASO 1:</a:t>
            </a:r>
          </a:p>
          <a:p>
            <a:endParaRPr lang="es-ES" sz="800" b="1" dirty="0">
              <a:solidFill>
                <a:srgbClr val="FF0000"/>
              </a:solidFill>
            </a:endParaRPr>
          </a:p>
          <a:p>
            <a:r>
              <a:rPr lang="es-ES" sz="1000" b="1" dirty="0" smtClean="0">
                <a:solidFill>
                  <a:srgbClr val="FF0000"/>
                </a:solidFill>
              </a:rPr>
              <a:t>https://docs.google.com/forms/d/e/1FAIpQLSc4nmD1X34ebw2zaeEGO1Mg-sKVEGFvyETtURjOKm_Jwnkulg/viewform</a:t>
            </a:r>
            <a:endParaRPr lang="es-ES" sz="1000" b="1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28650" y="5960533"/>
            <a:ext cx="80186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u="sng" dirty="0">
                <a:solidFill>
                  <a:schemeClr val="tx1"/>
                </a:solidFill>
              </a:rPr>
              <a:t>LINK DE LA PRÁCTICA CASO </a:t>
            </a:r>
            <a:r>
              <a:rPr lang="es-ES" sz="1000" b="1" u="sng" dirty="0" smtClean="0">
                <a:solidFill>
                  <a:schemeClr val="tx1"/>
                </a:solidFill>
              </a:rPr>
              <a:t>1:</a:t>
            </a:r>
          </a:p>
          <a:p>
            <a:endParaRPr lang="es-ES" sz="1100" b="1" dirty="0" smtClean="0">
              <a:solidFill>
                <a:srgbClr val="FF0000"/>
              </a:solidFill>
            </a:endParaRPr>
          </a:p>
          <a:p>
            <a:r>
              <a:rPr lang="es-ES" sz="1000" b="1" dirty="0">
                <a:solidFill>
                  <a:srgbClr val="FF0000"/>
                </a:solidFill>
              </a:rPr>
              <a:t>https://docs.google.com/forms/d/e/1FAIpQLSdgZp-LJOhHHZSYAJOm6NpLvWzJdfuOjZJyaIMablcTSSMZwA/viewform</a:t>
            </a:r>
            <a:endParaRPr lang="es-ES" sz="1000" b="1" dirty="0" smtClean="0">
              <a:solidFill>
                <a:srgbClr val="FF0000"/>
              </a:solidFill>
            </a:endParaRPr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578779" y="3275112"/>
            <a:ext cx="1986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247C3F"/>
                </a:solidFill>
                <a:latin typeface="Poppins"/>
              </a:rPr>
              <a:t>Hyatt </a:t>
            </a:r>
            <a:r>
              <a:rPr lang="es-ES" dirty="0" err="1">
                <a:solidFill>
                  <a:srgbClr val="247C3F"/>
                </a:solidFill>
                <a:latin typeface="Poppins"/>
              </a:rPr>
              <a:t>Centric</a:t>
            </a:r>
            <a:r>
              <a:rPr lang="es-ES" dirty="0">
                <a:solidFill>
                  <a:srgbClr val="247C3F"/>
                </a:solidFill>
                <a:latin typeface="Poppins"/>
              </a:rPr>
              <a:t> Gran Vía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438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PRÁCTICA </a:t>
            </a:r>
            <a:r>
              <a:rPr lang="es-E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28650" y="1427490"/>
            <a:ext cx="759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CASO 3: BAJA BOLIVIANA</a:t>
            </a:r>
            <a:endParaRPr lang="es-ES" b="1" u="sng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734518" y="2308485"/>
            <a:ext cx="70603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Localizar un caso en el que esté establecida la Baja Boliviana en 200 </a:t>
            </a:r>
            <a:r>
              <a:rPr lang="es-ES" dirty="0" err="1" smtClean="0"/>
              <a:t>hPa</a:t>
            </a:r>
            <a:r>
              <a:rPr lang="es-ES" dirty="0" smtClean="0"/>
              <a:t> durante el </a:t>
            </a:r>
            <a:r>
              <a:rPr lang="es-ES" smtClean="0"/>
              <a:t>verano austral.</a:t>
            </a:r>
            <a:endParaRPr lang="es-ES" dirty="0" smtClean="0"/>
          </a:p>
          <a:p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Altura geopotencial y viento en 200 </a:t>
            </a:r>
            <a:r>
              <a:rPr lang="es-ES" dirty="0" err="1" smtClean="0"/>
              <a:t>hPa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Líneas de corriente y divergencia en 200 </a:t>
            </a:r>
            <a:r>
              <a:rPr lang="es-ES" dirty="0" err="1" smtClean="0"/>
              <a:t>hPa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err="1" smtClean="0"/>
              <a:t>Advección</a:t>
            </a:r>
            <a:r>
              <a:rPr lang="es-ES" dirty="0" smtClean="0"/>
              <a:t> de </a:t>
            </a:r>
            <a:r>
              <a:rPr lang="es-ES" dirty="0" err="1" smtClean="0"/>
              <a:t>vorticidad</a:t>
            </a:r>
            <a:r>
              <a:rPr lang="es-ES" dirty="0" smtClean="0"/>
              <a:t> y geopotencial en 500 </a:t>
            </a:r>
            <a:r>
              <a:rPr lang="es-ES" dirty="0" err="1" smtClean="0"/>
              <a:t>hPa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Convergencia de humedad y vector viento en 850 </a:t>
            </a:r>
            <a:r>
              <a:rPr lang="es-ES" dirty="0" err="1" smtClean="0"/>
              <a:t>hPa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Omega y vector del viento en 925 </a:t>
            </a:r>
            <a:r>
              <a:rPr lang="es-ES" dirty="0" err="1" smtClean="0"/>
              <a:t>hPa</a:t>
            </a:r>
            <a:endParaRPr lang="es-ES" dirty="0" smtClean="0"/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r>
              <a:rPr lang="es-ES" dirty="0" smtClean="0"/>
              <a:t>Comparar el caso seleccionado con el que se muestra en la siguiente web:</a:t>
            </a:r>
          </a:p>
          <a:p>
            <a:endParaRPr lang="es-ES" dirty="0"/>
          </a:p>
          <a:p>
            <a:r>
              <a:rPr lang="es-ES" i="1" dirty="0" smtClean="0">
                <a:solidFill>
                  <a:srgbClr val="FF0000"/>
                </a:solidFill>
              </a:rPr>
              <a:t>https</a:t>
            </a:r>
            <a:r>
              <a:rPr lang="es-ES" i="1" dirty="0">
                <a:solidFill>
                  <a:srgbClr val="FF0000"/>
                </a:solidFill>
              </a:rPr>
              <a:t>://</a:t>
            </a:r>
            <a:r>
              <a:rPr lang="es-ES" i="1" dirty="0" smtClean="0">
                <a:solidFill>
                  <a:srgbClr val="FF0000"/>
                </a:solidFill>
              </a:rPr>
              <a:t>resources.eumetrain.org/satmanu/CM4SH/BoHi_esp/navmenu.php?page=3.0.0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76880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3152</TotalTime>
  <Words>365</Words>
  <Application>Microsoft Office PowerPoint</Application>
  <PresentationFormat>Presentación en pantalla (4:3)</PresentationFormat>
  <Paragraphs>90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Poppins</vt:lpstr>
      <vt:lpstr>Calibri</vt:lpstr>
      <vt:lpstr>Times New Roman</vt:lpstr>
      <vt:lpstr>Gill Sans</vt:lpstr>
      <vt:lpstr>Arial</vt:lpstr>
      <vt:lpstr>Tema de Office</vt:lpstr>
      <vt:lpstr>  Meteorologia Sinóptica 11 de septiembre 2023  PIB-M 4ª Edición</vt:lpstr>
      <vt:lpstr>PRÁCTICA 1</vt:lpstr>
      <vt:lpstr>PRÁCTICA 2</vt:lpstr>
      <vt:lpstr>PRÁCTICA 3</vt:lpstr>
      <vt:lpstr>PRÁCTICA 3</vt:lpstr>
      <vt:lpstr>PRÁCTICA 4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METAR/SPECI</dc:title>
  <dc:creator>Ricardo García Tagle</dc:creator>
  <cp:lastModifiedBy>Cuenta Microsoft</cp:lastModifiedBy>
  <cp:revision>34</cp:revision>
  <dcterms:created xsi:type="dcterms:W3CDTF">2016-11-07T08:34:13Z</dcterms:created>
  <dcterms:modified xsi:type="dcterms:W3CDTF">2023-09-09T08:58:36Z</dcterms:modified>
</cp:coreProperties>
</file>