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707" r:id="rId3"/>
    <p:sldMasterId id="2147483719" r:id="rId4"/>
  </p:sldMasterIdLst>
  <p:notesMasterIdLst>
    <p:notesMasterId r:id="rId51"/>
  </p:notesMasterIdLst>
  <p:sldIdLst>
    <p:sldId id="257" r:id="rId5"/>
    <p:sldId id="284" r:id="rId6"/>
    <p:sldId id="260" r:id="rId7"/>
    <p:sldId id="268" r:id="rId8"/>
    <p:sldId id="340" r:id="rId9"/>
    <p:sldId id="285" r:id="rId10"/>
    <p:sldId id="275" r:id="rId11"/>
    <p:sldId id="274" r:id="rId12"/>
    <p:sldId id="276" r:id="rId13"/>
    <p:sldId id="273" r:id="rId14"/>
    <p:sldId id="277" r:id="rId15"/>
    <p:sldId id="282" r:id="rId16"/>
    <p:sldId id="278" r:id="rId17"/>
    <p:sldId id="297" r:id="rId18"/>
    <p:sldId id="298" r:id="rId19"/>
    <p:sldId id="299" r:id="rId20"/>
    <p:sldId id="305" r:id="rId21"/>
    <p:sldId id="300" r:id="rId22"/>
    <p:sldId id="302" r:id="rId23"/>
    <p:sldId id="316" r:id="rId24"/>
    <p:sldId id="311" r:id="rId25"/>
    <p:sldId id="315" r:id="rId26"/>
    <p:sldId id="312" r:id="rId27"/>
    <p:sldId id="318" r:id="rId28"/>
    <p:sldId id="319" r:id="rId29"/>
    <p:sldId id="321" r:id="rId30"/>
    <p:sldId id="322" r:id="rId31"/>
    <p:sldId id="331" r:id="rId32"/>
    <p:sldId id="334" r:id="rId33"/>
    <p:sldId id="338" r:id="rId34"/>
    <p:sldId id="336" r:id="rId35"/>
    <p:sldId id="323" r:id="rId36"/>
    <p:sldId id="324" r:id="rId37"/>
    <p:sldId id="335" r:id="rId38"/>
    <p:sldId id="325" r:id="rId39"/>
    <p:sldId id="326" r:id="rId40"/>
    <p:sldId id="337" r:id="rId41"/>
    <p:sldId id="327" r:id="rId42"/>
    <p:sldId id="328" r:id="rId43"/>
    <p:sldId id="329" r:id="rId44"/>
    <p:sldId id="309" r:id="rId45"/>
    <p:sldId id="314" r:id="rId46"/>
    <p:sldId id="339" r:id="rId47"/>
    <p:sldId id="310" r:id="rId48"/>
    <p:sldId id="313" r:id="rId49"/>
    <p:sldId id="301"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Angel Navas Martin" initials="MANM" lastIdx="1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6" autoAdjust="0"/>
    <p:restoredTop sz="94654" autoAdjust="0"/>
  </p:normalViewPr>
  <p:slideViewPr>
    <p:cSldViewPr snapToGrid="0">
      <p:cViewPr varScale="1">
        <p:scale>
          <a:sx n="109" d="100"/>
          <a:sy n="109" d="100"/>
        </p:scale>
        <p:origin x="1164"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3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TASAS</a:t>
            </a:r>
            <a:r>
              <a:rPr lang="es-ES" baseline="0"/>
              <a:t> DE INCIDENCIA E INGRESOS EN MADRID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strRef>
              <c:f>Hoja1!$C$1</c:f>
              <c:strCache>
                <c:ptCount val="1"/>
                <c:pt idx="0">
                  <c:v>Tasa de incidencia</c:v>
                </c:pt>
              </c:strCache>
            </c:strRef>
          </c:tx>
          <c:spPr>
            <a:ln w="19050" cap="rnd">
              <a:solidFill>
                <a:schemeClr val="accent1"/>
              </a:solidFill>
              <a:round/>
            </a:ln>
            <a:effectLst/>
          </c:spPr>
          <c:marker>
            <c:symbol val="none"/>
          </c:marker>
          <c:xVal>
            <c:numRef>
              <c:f>Hoja1!$B$2:$B$305</c:f>
              <c:numCache>
                <c:formatCode>General</c:formatCode>
                <c:ptCount val="3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numCache>
            </c:numRef>
          </c:xVal>
          <c:yVal>
            <c:numRef>
              <c:f>Hoja1!$C$2:$C$305</c:f>
              <c:numCache>
                <c:formatCode>General</c:formatCode>
                <c:ptCount val="304"/>
                <c:pt idx="0">
                  <c:v>0.120058938860893</c:v>
                </c:pt>
                <c:pt idx="1">
                  <c:v>9.0044200420379597E-2</c:v>
                </c:pt>
                <c:pt idx="2">
                  <c:v>9.0044200420379597E-2</c:v>
                </c:pt>
                <c:pt idx="3">
                  <c:v>4.5022100210189799E-2</c:v>
                </c:pt>
                <c:pt idx="4">
                  <c:v>6.0029469430446597E-2</c:v>
                </c:pt>
                <c:pt idx="5">
                  <c:v>6.0029469430446597E-2</c:v>
                </c:pt>
                <c:pt idx="6">
                  <c:v>0.13506630063056899</c:v>
                </c:pt>
                <c:pt idx="7">
                  <c:v>0.120058938860893</c:v>
                </c:pt>
                <c:pt idx="8">
                  <c:v>3.0014734715223299E-2</c:v>
                </c:pt>
                <c:pt idx="9">
                  <c:v>0.150073677301407</c:v>
                </c:pt>
                <c:pt idx="10">
                  <c:v>0.120058938860893</c:v>
                </c:pt>
                <c:pt idx="11">
                  <c:v>0.120058938860893</c:v>
                </c:pt>
                <c:pt idx="12">
                  <c:v>0.22511050105094901</c:v>
                </c:pt>
                <c:pt idx="13">
                  <c:v>0.150073677301407</c:v>
                </c:pt>
                <c:pt idx="14">
                  <c:v>0.180088400840759</c:v>
                </c:pt>
                <c:pt idx="15">
                  <c:v>0.19509577751159701</c:v>
                </c:pt>
                <c:pt idx="16">
                  <c:v>0.27013260126113903</c:v>
                </c:pt>
                <c:pt idx="17">
                  <c:v>0.210103139281273</c:v>
                </c:pt>
                <c:pt idx="18">
                  <c:v>0.180088400840759</c:v>
                </c:pt>
                <c:pt idx="19">
                  <c:v>0.31515470147132901</c:v>
                </c:pt>
                <c:pt idx="20">
                  <c:v>0.39019155502319303</c:v>
                </c:pt>
                <c:pt idx="21">
                  <c:v>0.43521365523338301</c:v>
                </c:pt>
                <c:pt idx="22">
                  <c:v>0.66032415628433205</c:v>
                </c:pt>
                <c:pt idx="23">
                  <c:v>0.840412557125092</c:v>
                </c:pt>
                <c:pt idx="24">
                  <c:v>0.70534622669220004</c:v>
                </c:pt>
                <c:pt idx="25">
                  <c:v>0.97547888755798295</c:v>
                </c:pt>
                <c:pt idx="26">
                  <c:v>1.3206483125686601</c:v>
                </c:pt>
                <c:pt idx="27">
                  <c:v>2.3261418342590301</c:v>
                </c:pt>
                <c:pt idx="28">
                  <c:v>1.59078097343445</c:v>
                </c:pt>
                <c:pt idx="29">
                  <c:v>4.69730567932129</c:v>
                </c:pt>
                <c:pt idx="30">
                  <c:v>5.5377182960510298</c:v>
                </c:pt>
                <c:pt idx="31">
                  <c:v>5.7178068161010698</c:v>
                </c:pt>
                <c:pt idx="32">
                  <c:v>6.6182489395141602</c:v>
                </c:pt>
                <c:pt idx="33">
                  <c:v>9.18450832366943</c:v>
                </c:pt>
                <c:pt idx="34">
                  <c:v>10.760282516479499</c:v>
                </c:pt>
                <c:pt idx="35">
                  <c:v>11.390591621398899</c:v>
                </c:pt>
                <c:pt idx="36">
                  <c:v>15.112419128418001</c:v>
                </c:pt>
                <c:pt idx="37">
                  <c:v>21.7006530761719</c:v>
                </c:pt>
                <c:pt idx="38">
                  <c:v>27.673585891723601</c:v>
                </c:pt>
                <c:pt idx="39">
                  <c:v>26.6080627441406</c:v>
                </c:pt>
                <c:pt idx="40">
                  <c:v>33.436412811279297</c:v>
                </c:pt>
                <c:pt idx="41">
                  <c:v>39.244266510009801</c:v>
                </c:pt>
                <c:pt idx="42">
                  <c:v>34.036708831787102</c:v>
                </c:pt>
                <c:pt idx="43">
                  <c:v>36.242790222167997</c:v>
                </c:pt>
                <c:pt idx="44">
                  <c:v>42.530879974365199</c:v>
                </c:pt>
                <c:pt idx="45">
                  <c:v>39.529403686523402</c:v>
                </c:pt>
                <c:pt idx="46">
                  <c:v>34.7570610046387</c:v>
                </c:pt>
                <c:pt idx="47">
                  <c:v>33.361377716064503</c:v>
                </c:pt>
                <c:pt idx="48">
                  <c:v>41.825531005859403</c:v>
                </c:pt>
                <c:pt idx="49">
                  <c:v>26.337928771972699</c:v>
                </c:pt>
                <c:pt idx="50">
                  <c:v>23.8617134094238</c:v>
                </c:pt>
                <c:pt idx="51">
                  <c:v>34.531951904296903</c:v>
                </c:pt>
                <c:pt idx="52">
                  <c:v>26.893201828002901</c:v>
                </c:pt>
                <c:pt idx="53">
                  <c:v>26.007766723632798</c:v>
                </c:pt>
                <c:pt idx="54">
                  <c:v>26.638076782226602</c:v>
                </c:pt>
                <c:pt idx="55">
                  <c:v>21.8657341003418</c:v>
                </c:pt>
                <c:pt idx="56">
                  <c:v>15.652684211731</c:v>
                </c:pt>
                <c:pt idx="57">
                  <c:v>12.891328811645501</c:v>
                </c:pt>
                <c:pt idx="58">
                  <c:v>21.6556301116943</c:v>
                </c:pt>
                <c:pt idx="59">
                  <c:v>16.027868270873999</c:v>
                </c:pt>
                <c:pt idx="60">
                  <c:v>19.764701843261701</c:v>
                </c:pt>
                <c:pt idx="61">
                  <c:v>15.0223741531372</c:v>
                </c:pt>
                <c:pt idx="62">
                  <c:v>16.763229370117202</c:v>
                </c:pt>
                <c:pt idx="63">
                  <c:v>10.625215530395501</c:v>
                </c:pt>
                <c:pt idx="64">
                  <c:v>8.8093242645263707</c:v>
                </c:pt>
                <c:pt idx="65">
                  <c:v>13.2515048980713</c:v>
                </c:pt>
                <c:pt idx="66">
                  <c:v>11.8858346939087</c:v>
                </c:pt>
                <c:pt idx="67">
                  <c:v>10.865333557128899</c:v>
                </c:pt>
                <c:pt idx="68">
                  <c:v>8.4341402053833008</c:v>
                </c:pt>
                <c:pt idx="69">
                  <c:v>9.18450832366943</c:v>
                </c:pt>
                <c:pt idx="70">
                  <c:v>5.8078508377075204</c:v>
                </c:pt>
                <c:pt idx="71">
                  <c:v>4.4721956253051802</c:v>
                </c:pt>
                <c:pt idx="72">
                  <c:v>8.8243322372436506</c:v>
                </c:pt>
                <c:pt idx="73">
                  <c:v>8.0739631652831996</c:v>
                </c:pt>
                <c:pt idx="74">
                  <c:v>7.5787205696106001</c:v>
                </c:pt>
                <c:pt idx="75">
                  <c:v>7.1284995079040501</c:v>
                </c:pt>
                <c:pt idx="76">
                  <c:v>6.9334034919738796</c:v>
                </c:pt>
                <c:pt idx="77">
                  <c:v>5.7478218078613299</c:v>
                </c:pt>
                <c:pt idx="78">
                  <c:v>2.2961270809173602</c:v>
                </c:pt>
                <c:pt idx="79">
                  <c:v>6.0929908752441397</c:v>
                </c:pt>
                <c:pt idx="80">
                  <c:v>5.4926962852478001</c:v>
                </c:pt>
                <c:pt idx="81">
                  <c:v>6.8883814811706499</c:v>
                </c:pt>
                <c:pt idx="82">
                  <c:v>4.8173646926879901</c:v>
                </c:pt>
                <c:pt idx="83">
                  <c:v>5.6727848052978498</c:v>
                </c:pt>
                <c:pt idx="84">
                  <c:v>3.3316354751586901</c:v>
                </c:pt>
                <c:pt idx="85">
                  <c:v>1.8459061384201001</c:v>
                </c:pt>
                <c:pt idx="86">
                  <c:v>6.7983374595642099</c:v>
                </c:pt>
                <c:pt idx="87">
                  <c:v>5.6427698135376003</c:v>
                </c:pt>
                <c:pt idx="88">
                  <c:v>4.1270260810852104</c:v>
                </c:pt>
                <c:pt idx="89">
                  <c:v>2.59627461433411</c:v>
                </c:pt>
                <c:pt idx="90">
                  <c:v>1.44070720672607</c:v>
                </c:pt>
                <c:pt idx="91">
                  <c:v>1.48572933673859</c:v>
                </c:pt>
                <c:pt idx="92">
                  <c:v>1.35066306591034</c:v>
                </c:pt>
                <c:pt idx="93">
                  <c:v>2.8513996601104701</c:v>
                </c:pt>
                <c:pt idx="94">
                  <c:v>3.07651019096375</c:v>
                </c:pt>
                <c:pt idx="95">
                  <c:v>2.22109031677246</c:v>
                </c:pt>
                <c:pt idx="96">
                  <c:v>2.4311935901641801</c:v>
                </c:pt>
                <c:pt idx="97">
                  <c:v>2.2961270809173602</c:v>
                </c:pt>
                <c:pt idx="98">
                  <c:v>0.66032415628433205</c:v>
                </c:pt>
                <c:pt idx="99">
                  <c:v>0.58528733253479004</c:v>
                </c:pt>
                <c:pt idx="100">
                  <c:v>4.5922541618347203</c:v>
                </c:pt>
                <c:pt idx="101">
                  <c:v>4.90740919113159</c:v>
                </c:pt>
                <c:pt idx="102">
                  <c:v>3.5117239952087398</c:v>
                </c:pt>
                <c:pt idx="103">
                  <c:v>4.1120185852050799</c:v>
                </c:pt>
                <c:pt idx="104">
                  <c:v>2.2811198234558101</c:v>
                </c:pt>
                <c:pt idx="105">
                  <c:v>0.63030940294265703</c:v>
                </c:pt>
                <c:pt idx="106">
                  <c:v>0.94546413421630904</c:v>
                </c:pt>
                <c:pt idx="107">
                  <c:v>3.4366869926452601</c:v>
                </c:pt>
                <c:pt idx="108">
                  <c:v>2.9414439201354998</c:v>
                </c:pt>
                <c:pt idx="109">
                  <c:v>3.4967164993286102</c:v>
                </c:pt>
                <c:pt idx="110">
                  <c:v>3.0915176868438698</c:v>
                </c:pt>
                <c:pt idx="111">
                  <c:v>1.92094302177429</c:v>
                </c:pt>
                <c:pt idx="112">
                  <c:v>0.49524310231208801</c:v>
                </c:pt>
                <c:pt idx="113">
                  <c:v>1.1705746650695801</c:v>
                </c:pt>
                <c:pt idx="114">
                  <c:v>2.64129662513733</c:v>
                </c:pt>
                <c:pt idx="115">
                  <c:v>3.5567460060119598</c:v>
                </c:pt>
                <c:pt idx="116">
                  <c:v>2.6713113784789999</c:v>
                </c:pt>
                <c:pt idx="117">
                  <c:v>2.5362451076507599</c:v>
                </c:pt>
                <c:pt idx="118">
                  <c:v>1.9959797859191899</c:v>
                </c:pt>
                <c:pt idx="119">
                  <c:v>0.61530202627181996</c:v>
                </c:pt>
                <c:pt idx="120">
                  <c:v>1.15556728839874</c:v>
                </c:pt>
                <c:pt idx="121">
                  <c:v>2.0710166620794102</c:v>
                </c:pt>
                <c:pt idx="122">
                  <c:v>2.4912229413419</c:v>
                </c:pt>
                <c:pt idx="123">
                  <c:v>3.0765102588860902</c:v>
                </c:pt>
                <c:pt idx="124">
                  <c:v>2.0560092949628999</c:v>
                </c:pt>
                <c:pt idx="125">
                  <c:v>2.5212376755749402</c:v>
                </c:pt>
                <c:pt idx="126">
                  <c:v>1.14055990085533</c:v>
                </c:pt>
                <c:pt idx="127">
                  <c:v>0.34516944367990199</c:v>
                </c:pt>
                <c:pt idx="128">
                  <c:v>1.7258472183995099</c:v>
                </c:pt>
                <c:pt idx="129">
                  <c:v>1.9209429909142399</c:v>
                </c:pt>
                <c:pt idx="130">
                  <c:v>2.0259945607298602</c:v>
                </c:pt>
                <c:pt idx="131">
                  <c:v>1.9059356237977201</c:v>
                </c:pt>
                <c:pt idx="132">
                  <c:v>2.7463481823226998</c:v>
                </c:pt>
                <c:pt idx="133">
                  <c:v>0.210103139631245</c:v>
                </c:pt>
                <c:pt idx="134">
                  <c:v>0.24011787386427999</c:v>
                </c:pt>
                <c:pt idx="135">
                  <c:v>1.9059356237977201</c:v>
                </c:pt>
                <c:pt idx="136">
                  <c:v>1.68082511704996</c:v>
                </c:pt>
                <c:pt idx="137">
                  <c:v>1.78587668686558</c:v>
                </c:pt>
                <c:pt idx="138">
                  <c:v>1.5457588130013</c:v>
                </c:pt>
                <c:pt idx="139">
                  <c:v>1.50073671165175</c:v>
                </c:pt>
                <c:pt idx="140">
                  <c:v>0.57027995042766499</c:v>
                </c:pt>
                <c:pt idx="141">
                  <c:v>0.27013260809731499</c:v>
                </c:pt>
                <c:pt idx="142">
                  <c:v>0.52525784907811202</c:v>
                </c:pt>
                <c:pt idx="143">
                  <c:v>1.2155967364379201</c:v>
                </c:pt>
                <c:pt idx="144">
                  <c:v>0.75036835582587502</c:v>
                </c:pt>
                <c:pt idx="145">
                  <c:v>1.1105451666222901</c:v>
                </c:pt>
                <c:pt idx="146">
                  <c:v>1.0205009639231899</c:v>
                </c:pt>
                <c:pt idx="147">
                  <c:v>0.34516944367990199</c:v>
                </c:pt>
                <c:pt idx="148">
                  <c:v>0.150073671165175</c:v>
                </c:pt>
                <c:pt idx="149">
                  <c:v>0.75036835582587502</c:v>
                </c:pt>
                <c:pt idx="150">
                  <c:v>1.2155967364379201</c:v>
                </c:pt>
                <c:pt idx="151">
                  <c:v>0.60029468466070002</c:v>
                </c:pt>
                <c:pt idx="152">
                  <c:v>0.90044202699105003</c:v>
                </c:pt>
                <c:pt idx="153">
                  <c:v>1.0054935968066701</c:v>
                </c:pt>
                <c:pt idx="154">
                  <c:v>0.27013260809731499</c:v>
                </c:pt>
                <c:pt idx="155">
                  <c:v>0.27013260809731499</c:v>
                </c:pt>
                <c:pt idx="156">
                  <c:v>0.51025048196159495</c:v>
                </c:pt>
                <c:pt idx="157">
                  <c:v>1.0054935968066701</c:v>
                </c:pt>
                <c:pt idx="158">
                  <c:v>0.73536098870935696</c:v>
                </c:pt>
                <c:pt idx="159">
                  <c:v>0.645316786010252</c:v>
                </c:pt>
                <c:pt idx="160">
                  <c:v>1.05051569815622</c:v>
                </c:pt>
                <c:pt idx="161">
                  <c:v>0.285139975213832</c:v>
                </c:pt>
                <c:pt idx="162">
                  <c:v>0.18008840539821</c:v>
                </c:pt>
                <c:pt idx="163">
                  <c:v>0.76537572294239198</c:v>
                </c:pt>
                <c:pt idx="164">
                  <c:v>1.4106925089526401</c:v>
                </c:pt>
                <c:pt idx="165">
                  <c:v>1.1255525337388099</c:v>
                </c:pt>
                <c:pt idx="166">
                  <c:v>1.4256998760691599</c:v>
                </c:pt>
                <c:pt idx="167">
                  <c:v>2.88141448637136</c:v>
                </c:pt>
                <c:pt idx="168">
                  <c:v>0.70534625447632204</c:v>
                </c:pt>
                <c:pt idx="169">
                  <c:v>0.36017681079642</c:v>
                </c:pt>
                <c:pt idx="170">
                  <c:v>1.24561147067095</c:v>
                </c:pt>
                <c:pt idx="171">
                  <c:v>2.7613555494392199</c:v>
                </c:pt>
                <c:pt idx="172">
                  <c:v>2.5662597769244901</c:v>
                </c:pt>
                <c:pt idx="173">
                  <c:v>3.2115765629347401</c:v>
                </c:pt>
                <c:pt idx="174">
                  <c:v>6.9334036078310799</c:v>
                </c:pt>
                <c:pt idx="175">
                  <c:v>2.6262892453905602</c:v>
                </c:pt>
                <c:pt idx="176">
                  <c:v>1.14055990085533</c:v>
                </c:pt>
                <c:pt idx="177">
                  <c:v>3.7068196777798201</c:v>
                </c:pt>
                <c:pt idx="178">
                  <c:v>6.7683225695493903</c:v>
                </c:pt>
                <c:pt idx="179">
                  <c:v>6.9033888735980504</c:v>
                </c:pt>
                <c:pt idx="180">
                  <c:v>9.4396339162895107</c:v>
                </c:pt>
                <c:pt idx="181">
                  <c:v>12.3060410355443</c:v>
                </c:pt>
                <c:pt idx="182">
                  <c:v>4.1870554255083796</c:v>
                </c:pt>
                <c:pt idx="183">
                  <c:v>2.7163334480896699</c:v>
                </c:pt>
                <c:pt idx="184">
                  <c:v>6.2430647204712804</c:v>
                </c:pt>
                <c:pt idx="185">
                  <c:v>16.478089093936202</c:v>
                </c:pt>
                <c:pt idx="186">
                  <c:v>15.5476323327121</c:v>
                </c:pt>
                <c:pt idx="187">
                  <c:v>17.738707931723699</c:v>
                </c:pt>
                <c:pt idx="188">
                  <c:v>24.326942095874902</c:v>
                </c:pt>
                <c:pt idx="189">
                  <c:v>7.8188382677056198</c:v>
                </c:pt>
                <c:pt idx="190">
                  <c:v>5.2825932250141596</c:v>
                </c:pt>
                <c:pt idx="191">
                  <c:v>10.3100612090475</c:v>
                </c:pt>
                <c:pt idx="192">
                  <c:v>31.575500413152799</c:v>
                </c:pt>
                <c:pt idx="193">
                  <c:v>29.684572156471599</c:v>
                </c:pt>
                <c:pt idx="194">
                  <c:v>33.001200289221998</c:v>
                </c:pt>
                <c:pt idx="195">
                  <c:v>45.097138185135101</c:v>
                </c:pt>
                <c:pt idx="196">
                  <c:v>12.0209010603305</c:v>
                </c:pt>
                <c:pt idx="197">
                  <c:v>7.5637130267248196</c:v>
                </c:pt>
                <c:pt idx="198">
                  <c:v>17.2284574497621</c:v>
                </c:pt>
                <c:pt idx="199">
                  <c:v>49.4642820160417</c:v>
                </c:pt>
                <c:pt idx="200">
                  <c:v>46.702926466602499</c:v>
                </c:pt>
                <c:pt idx="201">
                  <c:v>44.451821399124803</c:v>
                </c:pt>
                <c:pt idx="202">
                  <c:v>64.591708069491304</c:v>
                </c:pt>
                <c:pt idx="203">
                  <c:v>17.1234058799465</c:v>
                </c:pt>
                <c:pt idx="204">
                  <c:v>10.655230652727401</c:v>
                </c:pt>
                <c:pt idx="205">
                  <c:v>20.334982442881198</c:v>
                </c:pt>
                <c:pt idx="206">
                  <c:v>59.3391295787102</c:v>
                </c:pt>
                <c:pt idx="207">
                  <c:v>50.784930322295203</c:v>
                </c:pt>
                <c:pt idx="208">
                  <c:v>50.709893486712602</c:v>
                </c:pt>
                <c:pt idx="209">
                  <c:v>67.938350936474706</c:v>
                </c:pt>
                <c:pt idx="210">
                  <c:v>16.102904916023299</c:v>
                </c:pt>
                <c:pt idx="211">
                  <c:v>13.686718810264001</c:v>
                </c:pt>
                <c:pt idx="212">
                  <c:v>21.775689686066901</c:v>
                </c:pt>
                <c:pt idx="213">
                  <c:v>62.3706177362467</c:v>
                </c:pt>
                <c:pt idx="214">
                  <c:v>57.388171853562902</c:v>
                </c:pt>
                <c:pt idx="215">
                  <c:v>56.022501445959797</c:v>
                </c:pt>
                <c:pt idx="216">
                  <c:v>78.248412145522195</c:v>
                </c:pt>
                <c:pt idx="217">
                  <c:v>25.707619870594499</c:v>
                </c:pt>
                <c:pt idx="218">
                  <c:v>16.132919650256301</c:v>
                </c:pt>
                <c:pt idx="219">
                  <c:v>28.9492111677623</c:v>
                </c:pt>
                <c:pt idx="220">
                  <c:v>77.603095359511997</c:v>
                </c:pt>
                <c:pt idx="221">
                  <c:v>76.507557560006205</c:v>
                </c:pt>
                <c:pt idx="222">
                  <c:v>71.915303222351895</c:v>
                </c:pt>
                <c:pt idx="223">
                  <c:v>99.844013426190898</c:v>
                </c:pt>
                <c:pt idx="224">
                  <c:v>32.280846667629099</c:v>
                </c:pt>
                <c:pt idx="225">
                  <c:v>23.021301156737799</c:v>
                </c:pt>
                <c:pt idx="226">
                  <c:v>38.809051363314303</c:v>
                </c:pt>
                <c:pt idx="227">
                  <c:v>96.257252685343204</c:v>
                </c:pt>
                <c:pt idx="228">
                  <c:v>87.763082897394298</c:v>
                </c:pt>
                <c:pt idx="229">
                  <c:v>85.902169374946197</c:v>
                </c:pt>
                <c:pt idx="230">
                  <c:v>115.916903607981</c:v>
                </c:pt>
                <c:pt idx="231">
                  <c:v>27.763629165557401</c:v>
                </c:pt>
                <c:pt idx="232">
                  <c:v>18.113892109636598</c:v>
                </c:pt>
                <c:pt idx="233">
                  <c:v>34.561966469339801</c:v>
                </c:pt>
                <c:pt idx="234">
                  <c:v>81.910209721952498</c:v>
                </c:pt>
                <c:pt idx="235">
                  <c:v>75.231931355102205</c:v>
                </c:pt>
                <c:pt idx="236">
                  <c:v>70.189456003952301</c:v>
                </c:pt>
                <c:pt idx="237">
                  <c:v>86.292360919975593</c:v>
                </c:pt>
                <c:pt idx="238">
                  <c:v>22.1508738639798</c:v>
                </c:pt>
                <c:pt idx="239">
                  <c:v>14.452094533206401</c:v>
                </c:pt>
                <c:pt idx="240">
                  <c:v>29.639550055122101</c:v>
                </c:pt>
                <c:pt idx="241">
                  <c:v>69.153947672912594</c:v>
                </c:pt>
                <c:pt idx="242">
                  <c:v>56.787877168902199</c:v>
                </c:pt>
                <c:pt idx="243">
                  <c:v>49.4642820160417</c:v>
                </c:pt>
                <c:pt idx="244">
                  <c:v>61.275079936740902</c:v>
                </c:pt>
                <c:pt idx="245">
                  <c:v>16.373037524120601</c:v>
                </c:pt>
                <c:pt idx="246">
                  <c:v>8.1940224456185504</c:v>
                </c:pt>
                <c:pt idx="247">
                  <c:v>34.682025406271897</c:v>
                </c:pt>
                <c:pt idx="248">
                  <c:v>51.430247108305501</c:v>
                </c:pt>
                <c:pt idx="249">
                  <c:v>45.802484439611398</c:v>
                </c:pt>
                <c:pt idx="250">
                  <c:v>45.487329730164497</c:v>
                </c:pt>
                <c:pt idx="251">
                  <c:v>49.689392522789397</c:v>
                </c:pt>
                <c:pt idx="252">
                  <c:v>12.1859820986122</c:v>
                </c:pt>
                <c:pt idx="253">
                  <c:v>9.6647444230372699</c:v>
                </c:pt>
                <c:pt idx="254">
                  <c:v>9.7247738915033395</c:v>
                </c:pt>
                <c:pt idx="255">
                  <c:v>43.3712909667356</c:v>
                </c:pt>
                <c:pt idx="256">
                  <c:v>46.687919099485903</c:v>
                </c:pt>
                <c:pt idx="257">
                  <c:v>42.395812104161898</c:v>
                </c:pt>
                <c:pt idx="258">
                  <c:v>46.898022239117203</c:v>
                </c:pt>
                <c:pt idx="259">
                  <c:v>10.6102085513779</c:v>
                </c:pt>
                <c:pt idx="260">
                  <c:v>8.0739635086864094</c:v>
                </c:pt>
                <c:pt idx="261">
                  <c:v>37.563439892643302</c:v>
                </c:pt>
                <c:pt idx="262">
                  <c:v>42.7860036491914</c:v>
                </c:pt>
                <c:pt idx="263">
                  <c:v>41.7504953181517</c:v>
                </c:pt>
                <c:pt idx="264">
                  <c:v>36.678005232768797</c:v>
                </c:pt>
                <c:pt idx="265">
                  <c:v>42.275753167229801</c:v>
                </c:pt>
                <c:pt idx="266">
                  <c:v>9.6647444230372699</c:v>
                </c:pt>
                <c:pt idx="267">
                  <c:v>7.8038309005890998</c:v>
                </c:pt>
                <c:pt idx="268">
                  <c:v>35.552452699029999</c:v>
                </c:pt>
                <c:pt idx="269">
                  <c:v>40.880068025393697</c:v>
                </c:pt>
                <c:pt idx="270">
                  <c:v>35.402379027864797</c:v>
                </c:pt>
                <c:pt idx="271">
                  <c:v>34.171774924310299</c:v>
                </c:pt>
                <c:pt idx="272">
                  <c:v>39.724500757421801</c:v>
                </c:pt>
                <c:pt idx="273">
                  <c:v>9.2295307766582599</c:v>
                </c:pt>
                <c:pt idx="274">
                  <c:v>7.7588087992395502</c:v>
                </c:pt>
                <c:pt idx="275">
                  <c:v>8.2240371798515906</c:v>
                </c:pt>
                <c:pt idx="276">
                  <c:v>37.728520930925001</c:v>
                </c:pt>
                <c:pt idx="277">
                  <c:v>40.354810176315603</c:v>
                </c:pt>
                <c:pt idx="278">
                  <c:v>33.601494973882701</c:v>
                </c:pt>
                <c:pt idx="279">
                  <c:v>36.888108372399998</c:v>
                </c:pt>
                <c:pt idx="280">
                  <c:v>9.3495897135903991</c:v>
                </c:pt>
                <c:pt idx="281">
                  <c:v>7.39863198844313</c:v>
                </c:pt>
                <c:pt idx="282">
                  <c:v>17.2434648168786</c:v>
                </c:pt>
                <c:pt idx="283">
                  <c:v>31.845633021250102</c:v>
                </c:pt>
                <c:pt idx="284">
                  <c:v>29.594527953772499</c:v>
                </c:pt>
                <c:pt idx="285">
                  <c:v>28.694085926781501</c:v>
                </c:pt>
                <c:pt idx="286">
                  <c:v>30.6000215505792</c:v>
                </c:pt>
                <c:pt idx="287">
                  <c:v>6.5882341641511797</c:v>
                </c:pt>
                <c:pt idx="288">
                  <c:v>4.9674385155672898</c:v>
                </c:pt>
                <c:pt idx="289">
                  <c:v>23.3214484990682</c:v>
                </c:pt>
                <c:pt idx="290">
                  <c:v>27.433467088994</c:v>
                </c:pt>
                <c:pt idx="291">
                  <c:v>23.891728449495901</c:v>
                </c:pt>
                <c:pt idx="292">
                  <c:v>20.545085582512499</c:v>
                </c:pt>
                <c:pt idx="293">
                  <c:v>24.762155742253899</c:v>
                </c:pt>
                <c:pt idx="294">
                  <c:v>5.85287317544182</c:v>
                </c:pt>
                <c:pt idx="295">
                  <c:v>4.0669964885762404</c:v>
                </c:pt>
                <c:pt idx="296">
                  <c:v>19.0893709722103</c:v>
                </c:pt>
                <c:pt idx="297">
                  <c:v>22.3759843707276</c:v>
                </c:pt>
                <c:pt idx="298">
                  <c:v>20.7551887221437</c:v>
                </c:pt>
                <c:pt idx="299">
                  <c:v>18.8942751996955</c:v>
                </c:pt>
                <c:pt idx="300">
                  <c:v>24.5070305012731</c:v>
                </c:pt>
                <c:pt idx="301">
                  <c:v>5.7478216056261999</c:v>
                </c:pt>
                <c:pt idx="302">
                  <c:v>3.5417386394981301</c:v>
                </c:pt>
                <c:pt idx="303">
                  <c:v>19.284466744725002</c:v>
                </c:pt>
              </c:numCache>
            </c:numRef>
          </c:yVal>
          <c:smooth val="0"/>
          <c:extLst>
            <c:ext xmlns:c16="http://schemas.microsoft.com/office/drawing/2014/chart" uri="{C3380CC4-5D6E-409C-BE32-E72D297353CC}">
              <c16:uniqueId val="{00000000-DFC3-4A09-859D-E09B11A1B08E}"/>
            </c:ext>
          </c:extLst>
        </c:ser>
        <c:ser>
          <c:idx val="1"/>
          <c:order val="1"/>
          <c:tx>
            <c:strRef>
              <c:f>Hoja1!$D$1</c:f>
              <c:strCache>
                <c:ptCount val="1"/>
                <c:pt idx="0">
                  <c:v>Tasa de ingresos</c:v>
                </c:pt>
              </c:strCache>
            </c:strRef>
          </c:tx>
          <c:spPr>
            <a:ln w="19050" cap="rnd">
              <a:solidFill>
                <a:schemeClr val="accent2"/>
              </a:solidFill>
              <a:round/>
            </a:ln>
            <a:effectLst/>
          </c:spPr>
          <c:marker>
            <c:symbol val="none"/>
          </c:marker>
          <c:xVal>
            <c:numRef>
              <c:f>Hoja1!$B$2:$B$305</c:f>
              <c:numCache>
                <c:formatCode>General</c:formatCode>
                <c:ptCount val="3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numCache>
            </c:numRef>
          </c:xVal>
          <c:yVal>
            <c:numRef>
              <c:f>Hoja1!$D$2:$D$305</c:f>
              <c:numCache>
                <c:formatCode>General</c:formatCode>
                <c:ptCount val="304"/>
                <c:pt idx="0">
                  <c:v>3.0014734233034999E-2</c:v>
                </c:pt>
                <c:pt idx="1">
                  <c:v>7.5036835582587502E-2</c:v>
                </c:pt>
                <c:pt idx="2">
                  <c:v>6.0029468466069998E-2</c:v>
                </c:pt>
                <c:pt idx="3">
                  <c:v>6.0029468466069998E-2</c:v>
                </c:pt>
                <c:pt idx="4">
                  <c:v>7.5036835582587502E-2</c:v>
                </c:pt>
                <c:pt idx="5">
                  <c:v>6.0029468466069998E-2</c:v>
                </c:pt>
                <c:pt idx="6">
                  <c:v>7.5036835582587502E-2</c:v>
                </c:pt>
                <c:pt idx="7">
                  <c:v>4.50221013495525E-2</c:v>
                </c:pt>
                <c:pt idx="8">
                  <c:v>4.50221013495525E-2</c:v>
                </c:pt>
                <c:pt idx="9">
                  <c:v>7.5036835582587502E-2</c:v>
                </c:pt>
                <c:pt idx="10">
                  <c:v>9.0044202699105E-2</c:v>
                </c:pt>
                <c:pt idx="11">
                  <c:v>0.12005893693214</c:v>
                </c:pt>
                <c:pt idx="12">
                  <c:v>0.12005893693214</c:v>
                </c:pt>
                <c:pt idx="13">
                  <c:v>7.5036835582587502E-2</c:v>
                </c:pt>
                <c:pt idx="14">
                  <c:v>4.50221013495525E-2</c:v>
                </c:pt>
                <c:pt idx="15">
                  <c:v>3.0014734233034999E-2</c:v>
                </c:pt>
                <c:pt idx="16">
                  <c:v>0.12005893693214</c:v>
                </c:pt>
                <c:pt idx="17">
                  <c:v>0.19509577251472701</c:v>
                </c:pt>
                <c:pt idx="18">
                  <c:v>0.210103139631245</c:v>
                </c:pt>
                <c:pt idx="19">
                  <c:v>0.210103139631245</c:v>
                </c:pt>
                <c:pt idx="20">
                  <c:v>0.25512524098079697</c:v>
                </c:pt>
                <c:pt idx="21">
                  <c:v>0.12005893693214</c:v>
                </c:pt>
                <c:pt idx="22">
                  <c:v>0.12005893693214</c:v>
                </c:pt>
                <c:pt idx="23">
                  <c:v>0.25512524098079697</c:v>
                </c:pt>
                <c:pt idx="24">
                  <c:v>0.210103139631245</c:v>
                </c:pt>
                <c:pt idx="25">
                  <c:v>0.36017681079642</c:v>
                </c:pt>
                <c:pt idx="26">
                  <c:v>0.33016207656338498</c:v>
                </c:pt>
                <c:pt idx="27">
                  <c:v>0.40519891214597198</c:v>
                </c:pt>
                <c:pt idx="28">
                  <c:v>0.31515470944686702</c:v>
                </c:pt>
                <c:pt idx="29">
                  <c:v>0.45022101349552501</c:v>
                </c:pt>
                <c:pt idx="30">
                  <c:v>0.90044202699105003</c:v>
                </c:pt>
                <c:pt idx="31">
                  <c:v>1.2756262049039899</c:v>
                </c:pt>
                <c:pt idx="32">
                  <c:v>1.4256998760691599</c:v>
                </c:pt>
                <c:pt idx="33">
                  <c:v>1.9659650922637899</c:v>
                </c:pt>
                <c:pt idx="34">
                  <c:v>2.2060829661280699</c:v>
                </c:pt>
                <c:pt idx="35">
                  <c:v>2.6112818782740401</c:v>
                </c:pt>
                <c:pt idx="36">
                  <c:v>3.1815618287017098</c:v>
                </c:pt>
                <c:pt idx="37">
                  <c:v>4.56223960342132</c:v>
                </c:pt>
                <c:pt idx="38">
                  <c:v>5.4026521619462997</c:v>
                </c:pt>
                <c:pt idx="39">
                  <c:v>7.39863198844313</c:v>
                </c:pt>
                <c:pt idx="40">
                  <c:v>7.6987793307734798</c:v>
                </c:pt>
                <c:pt idx="41">
                  <c:v>8.04394877445338</c:v>
                </c:pt>
                <c:pt idx="42">
                  <c:v>8.7192802946966701</c:v>
                </c:pt>
                <c:pt idx="43">
                  <c:v>9.8598401955519996</c:v>
                </c:pt>
                <c:pt idx="44">
                  <c:v>14.857293445352299</c:v>
                </c:pt>
                <c:pt idx="45">
                  <c:v>16.958324841664801</c:v>
                </c:pt>
                <c:pt idx="46">
                  <c:v>21.355483406804399</c:v>
                </c:pt>
                <c:pt idx="47">
                  <c:v>21.055336064474101</c:v>
                </c:pt>
                <c:pt idx="48">
                  <c:v>23.486529537349899</c:v>
                </c:pt>
                <c:pt idx="49">
                  <c:v>17.9338037042384</c:v>
                </c:pt>
                <c:pt idx="50">
                  <c:v>16.808251170499599</c:v>
                </c:pt>
                <c:pt idx="51">
                  <c:v>25.707619870594499</c:v>
                </c:pt>
                <c:pt idx="52">
                  <c:v>23.981772652195001</c:v>
                </c:pt>
                <c:pt idx="53">
                  <c:v>23.516544271582902</c:v>
                </c:pt>
                <c:pt idx="54">
                  <c:v>21.2204171027557</c:v>
                </c:pt>
                <c:pt idx="55">
                  <c:v>18.909282566811999</c:v>
                </c:pt>
                <c:pt idx="56">
                  <c:v>11.930856857631399</c:v>
                </c:pt>
                <c:pt idx="57">
                  <c:v>8.1790150785020401</c:v>
                </c:pt>
                <c:pt idx="58">
                  <c:v>15.217470256148699</c:v>
                </c:pt>
                <c:pt idx="59">
                  <c:v>12.0209010603305</c:v>
                </c:pt>
                <c:pt idx="60">
                  <c:v>12.801284150389399</c:v>
                </c:pt>
                <c:pt idx="61">
                  <c:v>11.1954958689221</c:v>
                </c:pt>
                <c:pt idx="62">
                  <c:v>10.7452748554265</c:v>
                </c:pt>
                <c:pt idx="63">
                  <c:v>7.5637130267248196</c:v>
                </c:pt>
                <c:pt idx="64">
                  <c:v>6.0929910493061001</c:v>
                </c:pt>
                <c:pt idx="65">
                  <c:v>8.4041255852497994</c:v>
                </c:pt>
                <c:pt idx="66">
                  <c:v>8.5091771550654194</c:v>
                </c:pt>
                <c:pt idx="67">
                  <c:v>7.1435067474623297</c:v>
                </c:pt>
                <c:pt idx="68">
                  <c:v>5.8828879096748601</c:v>
                </c:pt>
                <c:pt idx="69">
                  <c:v>5.5227110988784398</c:v>
                </c:pt>
                <c:pt idx="70">
                  <c:v>4.4121659322561397</c:v>
                </c:pt>
                <c:pt idx="71">
                  <c:v>3.52673127238161</c:v>
                </c:pt>
                <c:pt idx="72">
                  <c:v>4.7573353759360497</c:v>
                </c:pt>
                <c:pt idx="73">
                  <c:v>5.11751218673247</c:v>
                </c:pt>
                <c:pt idx="74">
                  <c:v>3.6617975764302702</c:v>
                </c:pt>
                <c:pt idx="75">
                  <c:v>3.57175337373116</c:v>
                </c:pt>
                <c:pt idx="76">
                  <c:v>3.03148815753653</c:v>
                </c:pt>
                <c:pt idx="77">
                  <c:v>2.2060829661280699</c:v>
                </c:pt>
                <c:pt idx="78">
                  <c:v>1.98097245938031</c:v>
                </c:pt>
                <c:pt idx="79">
                  <c:v>2.3561566372932501</c:v>
                </c:pt>
                <c:pt idx="80">
                  <c:v>2.1160387634289699</c:v>
                </c:pt>
                <c:pt idx="81">
                  <c:v>1.5607661801178201</c:v>
                </c:pt>
                <c:pt idx="82">
                  <c:v>1.7708693197490599</c:v>
                </c:pt>
                <c:pt idx="83">
                  <c:v>1.4557146103022001</c:v>
                </c:pt>
                <c:pt idx="84">
                  <c:v>0.99048622969015498</c:v>
                </c:pt>
                <c:pt idx="85">
                  <c:v>0.51025048196159495</c:v>
                </c:pt>
                <c:pt idx="86">
                  <c:v>1.14055990085533</c:v>
                </c:pt>
                <c:pt idx="87">
                  <c:v>0.90044202699105003</c:v>
                </c:pt>
                <c:pt idx="88">
                  <c:v>0.67533152024328702</c:v>
                </c:pt>
                <c:pt idx="89">
                  <c:v>0.870427292758015</c:v>
                </c:pt>
                <c:pt idx="90">
                  <c:v>0.48023574772855998</c:v>
                </c:pt>
                <c:pt idx="91">
                  <c:v>0.55527258331114704</c:v>
                </c:pt>
                <c:pt idx="92">
                  <c:v>0.63030941889373504</c:v>
                </c:pt>
                <c:pt idx="93">
                  <c:v>0.63030941889373504</c:v>
                </c:pt>
                <c:pt idx="94">
                  <c:v>0.57027995042766499</c:v>
                </c:pt>
                <c:pt idx="95">
                  <c:v>0.55527258331114704</c:v>
                </c:pt>
                <c:pt idx="96">
                  <c:v>0.48023574772855998</c:v>
                </c:pt>
                <c:pt idx="97">
                  <c:v>0.63030941889373504</c:v>
                </c:pt>
                <c:pt idx="98">
                  <c:v>0.40519891214597198</c:v>
                </c:pt>
                <c:pt idx="99">
                  <c:v>0.27013260809731499</c:v>
                </c:pt>
                <c:pt idx="100">
                  <c:v>0.40519891214597198</c:v>
                </c:pt>
                <c:pt idx="101">
                  <c:v>0.48023574772855998</c:v>
                </c:pt>
                <c:pt idx="102">
                  <c:v>0.39019154502945502</c:v>
                </c:pt>
                <c:pt idx="103">
                  <c:v>0.40519891214597198</c:v>
                </c:pt>
                <c:pt idx="104">
                  <c:v>0.27013260809731499</c:v>
                </c:pt>
                <c:pt idx="105">
                  <c:v>0.18008840539821</c:v>
                </c:pt>
                <c:pt idx="106">
                  <c:v>0.22511050674776201</c:v>
                </c:pt>
                <c:pt idx="107">
                  <c:v>0.210103139631245</c:v>
                </c:pt>
                <c:pt idx="108">
                  <c:v>0.22511050674776201</c:v>
                </c:pt>
                <c:pt idx="109">
                  <c:v>0.30014734233035001</c:v>
                </c:pt>
                <c:pt idx="110">
                  <c:v>0.30014734233035001</c:v>
                </c:pt>
                <c:pt idx="111">
                  <c:v>0.19509577251472701</c:v>
                </c:pt>
                <c:pt idx="112">
                  <c:v>0.18008840539821</c:v>
                </c:pt>
                <c:pt idx="113">
                  <c:v>0.13506630404865699</c:v>
                </c:pt>
                <c:pt idx="114">
                  <c:v>0.210103139631245</c:v>
                </c:pt>
                <c:pt idx="115">
                  <c:v>0.16508103828169199</c:v>
                </c:pt>
                <c:pt idx="116">
                  <c:v>0.25512524098079697</c:v>
                </c:pt>
                <c:pt idx="117">
                  <c:v>0.12005893693214</c:v>
                </c:pt>
                <c:pt idx="118">
                  <c:v>0.210103139631245</c:v>
                </c:pt>
                <c:pt idx="119">
                  <c:v>0.12005893693214</c:v>
                </c:pt>
                <c:pt idx="120">
                  <c:v>0.105051569815622</c:v>
                </c:pt>
                <c:pt idx="121">
                  <c:v>0.31515470944686702</c:v>
                </c:pt>
                <c:pt idx="122">
                  <c:v>0.37518417791293701</c:v>
                </c:pt>
                <c:pt idx="123">
                  <c:v>0.19509577251472701</c:v>
                </c:pt>
                <c:pt idx="124">
                  <c:v>0.22511050674776201</c:v>
                </c:pt>
                <c:pt idx="125">
                  <c:v>0.36017681079642</c:v>
                </c:pt>
                <c:pt idx="126">
                  <c:v>0.25512524098079697</c:v>
                </c:pt>
                <c:pt idx="127">
                  <c:v>0.150073671165175</c:v>
                </c:pt>
                <c:pt idx="128">
                  <c:v>0.30014734233035001</c:v>
                </c:pt>
                <c:pt idx="129">
                  <c:v>0.18008840539821</c:v>
                </c:pt>
                <c:pt idx="130">
                  <c:v>0.210103139631245</c:v>
                </c:pt>
                <c:pt idx="131">
                  <c:v>0.30014734233035001</c:v>
                </c:pt>
                <c:pt idx="132">
                  <c:v>0.34516944367990199</c:v>
                </c:pt>
                <c:pt idx="133">
                  <c:v>0.12005893693214</c:v>
                </c:pt>
                <c:pt idx="134">
                  <c:v>0.16508103828169199</c:v>
                </c:pt>
                <c:pt idx="135">
                  <c:v>0.30014734233035001</c:v>
                </c:pt>
                <c:pt idx="136">
                  <c:v>0.18008840539821</c:v>
                </c:pt>
                <c:pt idx="137">
                  <c:v>0.22511050674776201</c:v>
                </c:pt>
                <c:pt idx="138">
                  <c:v>0.285139975213832</c:v>
                </c:pt>
                <c:pt idx="139">
                  <c:v>0.33016207656338498</c:v>
                </c:pt>
                <c:pt idx="140">
                  <c:v>0.22511050674776201</c:v>
                </c:pt>
                <c:pt idx="141">
                  <c:v>6.0029468466069998E-2</c:v>
                </c:pt>
                <c:pt idx="142">
                  <c:v>0.285139975213832</c:v>
                </c:pt>
                <c:pt idx="143">
                  <c:v>0.18008840539821</c:v>
                </c:pt>
                <c:pt idx="144">
                  <c:v>0.210103139631245</c:v>
                </c:pt>
                <c:pt idx="145">
                  <c:v>0.210103139631245</c:v>
                </c:pt>
                <c:pt idx="146">
                  <c:v>9.0044202699105E-2</c:v>
                </c:pt>
                <c:pt idx="147">
                  <c:v>0.210103139631245</c:v>
                </c:pt>
                <c:pt idx="148">
                  <c:v>6.0029468466069998E-2</c:v>
                </c:pt>
                <c:pt idx="149">
                  <c:v>0.19509577251472701</c:v>
                </c:pt>
                <c:pt idx="150">
                  <c:v>9.0044202699105E-2</c:v>
                </c:pt>
                <c:pt idx="151">
                  <c:v>7.5036835582587502E-2</c:v>
                </c:pt>
                <c:pt idx="152">
                  <c:v>0.12005893693214</c:v>
                </c:pt>
                <c:pt idx="153">
                  <c:v>0.16508103828169199</c:v>
                </c:pt>
                <c:pt idx="154">
                  <c:v>0.13506630404865699</c:v>
                </c:pt>
                <c:pt idx="155">
                  <c:v>9.0044202699105E-2</c:v>
                </c:pt>
                <c:pt idx="156">
                  <c:v>0.150073671165175</c:v>
                </c:pt>
                <c:pt idx="157">
                  <c:v>0.13506630404865699</c:v>
                </c:pt>
                <c:pt idx="158">
                  <c:v>0.12005893693214</c:v>
                </c:pt>
                <c:pt idx="159">
                  <c:v>0.13506630404865699</c:v>
                </c:pt>
                <c:pt idx="160">
                  <c:v>0.105051569815622</c:v>
                </c:pt>
                <c:pt idx="161">
                  <c:v>6.0029468466069998E-2</c:v>
                </c:pt>
                <c:pt idx="162">
                  <c:v>9.0044202699105E-2</c:v>
                </c:pt>
                <c:pt idx="163">
                  <c:v>0.13506630404865699</c:v>
                </c:pt>
                <c:pt idx="164">
                  <c:v>0.24011787386427999</c:v>
                </c:pt>
                <c:pt idx="165">
                  <c:v>7.5036835582587502E-2</c:v>
                </c:pt>
                <c:pt idx="166">
                  <c:v>0.285139975213832</c:v>
                </c:pt>
                <c:pt idx="167">
                  <c:v>0.24011787386427999</c:v>
                </c:pt>
                <c:pt idx="168">
                  <c:v>0.19509577251472701</c:v>
                </c:pt>
                <c:pt idx="169">
                  <c:v>0.18008840539821</c:v>
                </c:pt>
                <c:pt idx="170">
                  <c:v>9.0044202699105E-2</c:v>
                </c:pt>
                <c:pt idx="171">
                  <c:v>0.16508103828169199</c:v>
                </c:pt>
                <c:pt idx="172">
                  <c:v>0.40519891214597198</c:v>
                </c:pt>
                <c:pt idx="173">
                  <c:v>0.24011787386427999</c:v>
                </c:pt>
                <c:pt idx="174">
                  <c:v>0.435213646379007</c:v>
                </c:pt>
                <c:pt idx="175">
                  <c:v>0.42020627926248999</c:v>
                </c:pt>
                <c:pt idx="176">
                  <c:v>0.37518417791293701</c:v>
                </c:pt>
                <c:pt idx="177">
                  <c:v>0.67533152024328702</c:v>
                </c:pt>
                <c:pt idx="178">
                  <c:v>0.57027995042766499</c:v>
                </c:pt>
                <c:pt idx="179">
                  <c:v>0.85541992564149705</c:v>
                </c:pt>
                <c:pt idx="180">
                  <c:v>0.73536098870935696</c:v>
                </c:pt>
                <c:pt idx="181">
                  <c:v>0.870427292758015</c:v>
                </c:pt>
                <c:pt idx="182">
                  <c:v>0.78038309005891004</c:v>
                </c:pt>
                <c:pt idx="183">
                  <c:v>0.69033888735980498</c:v>
                </c:pt>
                <c:pt idx="184">
                  <c:v>1.24561147067095</c:v>
                </c:pt>
                <c:pt idx="185">
                  <c:v>1.3206483062535399</c:v>
                </c:pt>
                <c:pt idx="186">
                  <c:v>1.4557146103022001</c:v>
                </c:pt>
                <c:pt idx="187">
                  <c:v>1.59078091435085</c:v>
                </c:pt>
                <c:pt idx="188">
                  <c:v>2.0560092949628999</c:v>
                </c:pt>
                <c:pt idx="189">
                  <c:v>1.3656704076030901</c:v>
                </c:pt>
                <c:pt idx="190">
                  <c:v>1.6057882814673701</c:v>
                </c:pt>
                <c:pt idx="191">
                  <c:v>2.3711640044097599</c:v>
                </c:pt>
                <c:pt idx="192">
                  <c:v>3.03148815753653</c:v>
                </c:pt>
                <c:pt idx="193">
                  <c:v>3.1665544615851902</c:v>
                </c:pt>
                <c:pt idx="194">
                  <c:v>3.2866133985173298</c:v>
                </c:pt>
                <c:pt idx="195">
                  <c:v>3.3016207656338499</c:v>
                </c:pt>
                <c:pt idx="196">
                  <c:v>2.34114927017673</c:v>
                </c:pt>
                <c:pt idx="197">
                  <c:v>2.77636291655574</c:v>
                </c:pt>
                <c:pt idx="198">
                  <c:v>3.7668491462458902</c:v>
                </c:pt>
                <c:pt idx="199">
                  <c:v>4.0069670201101699</c:v>
                </c:pt>
                <c:pt idx="200">
                  <c:v>4.4421806664891799</c:v>
                </c:pt>
                <c:pt idx="201">
                  <c:v>4.3071143624405197</c:v>
                </c:pt>
                <c:pt idx="202">
                  <c:v>4.4872027678387303</c:v>
                </c:pt>
                <c:pt idx="203">
                  <c:v>3.3466428669833999</c:v>
                </c:pt>
                <c:pt idx="204">
                  <c:v>3.9319301845275798</c:v>
                </c:pt>
                <c:pt idx="205">
                  <c:v>5.1025048196159499</c:v>
                </c:pt>
                <c:pt idx="206">
                  <c:v>5.5827405673445103</c:v>
                </c:pt>
                <c:pt idx="207">
                  <c:v>5.0724900853829098</c:v>
                </c:pt>
                <c:pt idx="208">
                  <c:v>4.9524311484507697</c:v>
                </c:pt>
                <c:pt idx="209">
                  <c:v>5.1025048196159499</c:v>
                </c:pt>
                <c:pt idx="210">
                  <c:v>3.5417386394981301</c:v>
                </c:pt>
                <c:pt idx="211">
                  <c:v>3.4066723354494699</c:v>
                </c:pt>
                <c:pt idx="212">
                  <c:v>4.6072617047708704</c:v>
                </c:pt>
                <c:pt idx="213">
                  <c:v>4.9224164142177402</c:v>
                </c:pt>
                <c:pt idx="214">
                  <c:v>5.0874974524994299</c:v>
                </c:pt>
                <c:pt idx="215">
                  <c:v>4.8924016799847001</c:v>
                </c:pt>
                <c:pt idx="216">
                  <c:v>6.3781310245199396</c:v>
                </c:pt>
                <c:pt idx="217">
                  <c:v>3.7818565133624098</c:v>
                </c:pt>
                <c:pt idx="218">
                  <c:v>3.5417386394981301</c:v>
                </c:pt>
                <c:pt idx="219">
                  <c:v>5.5977479344610304</c:v>
                </c:pt>
                <c:pt idx="220">
                  <c:v>6.1980426191217299</c:v>
                </c:pt>
                <c:pt idx="221">
                  <c:v>5.9129026439078904</c:v>
                </c:pt>
                <c:pt idx="222">
                  <c:v>6.4531678601025204</c:v>
                </c:pt>
                <c:pt idx="223">
                  <c:v>7.6387498623074102</c:v>
                </c:pt>
                <c:pt idx="224">
                  <c:v>5.8828879096748601</c:v>
                </c:pt>
                <c:pt idx="225">
                  <c:v>4.3221217295570398</c:v>
                </c:pt>
                <c:pt idx="226">
                  <c:v>8.149000344269</c:v>
                </c:pt>
                <c:pt idx="227">
                  <c:v>7.2635656843944698</c:v>
                </c:pt>
                <c:pt idx="228">
                  <c:v>6.7833299366659103</c:v>
                </c:pt>
                <c:pt idx="229">
                  <c:v>7.2335509501614297</c:v>
                </c:pt>
                <c:pt idx="230">
                  <c:v>8.3440961167837298</c:v>
                </c:pt>
                <c:pt idx="231">
                  <c:v>5.2375711236646101</c:v>
                </c:pt>
                <c:pt idx="232">
                  <c:v>4.3071143624405197</c:v>
                </c:pt>
                <c:pt idx="233">
                  <c:v>7.0684699118797401</c:v>
                </c:pt>
                <c:pt idx="234">
                  <c:v>7.7738161663560597</c:v>
                </c:pt>
                <c:pt idx="235">
                  <c:v>6.8733741393650103</c:v>
                </c:pt>
                <c:pt idx="236">
                  <c:v>6.4381604929860101</c:v>
                </c:pt>
                <c:pt idx="237">
                  <c:v>6.1380131506556603</c:v>
                </c:pt>
                <c:pt idx="238">
                  <c:v>3.2565986642842999</c:v>
                </c:pt>
                <c:pt idx="239">
                  <c:v>4.0669964885762404</c:v>
                </c:pt>
                <c:pt idx="240">
                  <c:v>5.5677332002279902</c:v>
                </c:pt>
                <c:pt idx="241">
                  <c:v>5.9279100110244096</c:v>
                </c:pt>
                <c:pt idx="242">
                  <c:v>5.5377184659949599</c:v>
                </c:pt>
                <c:pt idx="243">
                  <c:v>4.8473795786351497</c:v>
                </c:pt>
                <c:pt idx="244">
                  <c:v>5.4026521619462997</c:v>
                </c:pt>
                <c:pt idx="245">
                  <c:v>2.88141448637136</c:v>
                </c:pt>
                <c:pt idx="246">
                  <c:v>2.7013260809731499</c:v>
                </c:pt>
                <c:pt idx="247">
                  <c:v>4.7423280088195296</c:v>
                </c:pt>
                <c:pt idx="248">
                  <c:v>4.3971585651396303</c:v>
                </c:pt>
                <c:pt idx="249">
                  <c:v>4.2020627926248997</c:v>
                </c:pt>
                <c:pt idx="250">
                  <c:v>4.5472322363047999</c:v>
                </c:pt>
                <c:pt idx="251">
                  <c:v>4.8473795786351497</c:v>
                </c:pt>
                <c:pt idx="252">
                  <c:v>2.6412966125070798</c:v>
                </c:pt>
                <c:pt idx="253">
                  <c:v>2.83639238502181</c:v>
                </c:pt>
                <c:pt idx="254">
                  <c:v>2.5512524098079701</c:v>
                </c:pt>
                <c:pt idx="255">
                  <c:v>4.7273206417030096</c:v>
                </c:pt>
                <c:pt idx="256">
                  <c:v>4.9374237813342603</c:v>
                </c:pt>
                <c:pt idx="257">
                  <c:v>4.4721954007222102</c:v>
                </c:pt>
                <c:pt idx="258">
                  <c:v>4.56223960342132</c:v>
                </c:pt>
                <c:pt idx="259">
                  <c:v>2.6863187138566298</c:v>
                </c:pt>
                <c:pt idx="260">
                  <c:v>2.32614190306021</c:v>
                </c:pt>
                <c:pt idx="261">
                  <c:v>3.8869080831780298</c:v>
                </c:pt>
                <c:pt idx="262">
                  <c:v>3.9919596529936499</c:v>
                </c:pt>
                <c:pt idx="263">
                  <c:v>4.2470848939744501</c:v>
                </c:pt>
                <c:pt idx="264">
                  <c:v>3.7818565133624098</c:v>
                </c:pt>
                <c:pt idx="265">
                  <c:v>4.23207752685793</c:v>
                </c:pt>
                <c:pt idx="266">
                  <c:v>2.7313408152061802</c:v>
                </c:pt>
                <c:pt idx="267">
                  <c:v>1.93595035803076</c:v>
                </c:pt>
                <c:pt idx="268">
                  <c:v>3.7068196777798201</c:v>
                </c:pt>
                <c:pt idx="269">
                  <c:v>3.9019154502945499</c:v>
                </c:pt>
                <c:pt idx="270">
                  <c:v>3.3016207656338499</c:v>
                </c:pt>
                <c:pt idx="271">
                  <c:v>3.1665544615851902</c:v>
                </c:pt>
                <c:pt idx="272">
                  <c:v>3.2265839300512602</c:v>
                </c:pt>
                <c:pt idx="273">
                  <c:v>2.0259945607298602</c:v>
                </c:pt>
                <c:pt idx="274">
                  <c:v>1.9659650922637899</c:v>
                </c:pt>
                <c:pt idx="275">
                  <c:v>2.1460534976619998</c:v>
                </c:pt>
                <c:pt idx="276">
                  <c:v>3.48170917103206</c:v>
                </c:pt>
                <c:pt idx="277">
                  <c:v>3.3016207656338499</c:v>
                </c:pt>
                <c:pt idx="278">
                  <c:v>2.7613555494392199</c:v>
                </c:pt>
                <c:pt idx="279">
                  <c:v>2.4161861057593201</c:v>
                </c:pt>
                <c:pt idx="280">
                  <c:v>1.9059356237977201</c:v>
                </c:pt>
                <c:pt idx="281">
                  <c:v>1.7558619526325501</c:v>
                </c:pt>
                <c:pt idx="282">
                  <c:v>2.17606823189504</c:v>
                </c:pt>
                <c:pt idx="283">
                  <c:v>2.5812671440410102</c:v>
                </c:pt>
                <c:pt idx="284">
                  <c:v>2.6563039796235999</c:v>
                </c:pt>
                <c:pt idx="285">
                  <c:v>2.6563039796235999</c:v>
                </c:pt>
                <c:pt idx="286">
                  <c:v>3.03148815753653</c:v>
                </c:pt>
                <c:pt idx="287">
                  <c:v>1.63580301570041</c:v>
                </c:pt>
                <c:pt idx="288">
                  <c:v>1.1705746350883599</c:v>
                </c:pt>
                <c:pt idx="289">
                  <c:v>2.6713113467401102</c:v>
                </c:pt>
                <c:pt idx="290">
                  <c:v>2.34114927017673</c:v>
                </c:pt>
                <c:pt idx="291">
                  <c:v>2.0860240291959302</c:v>
                </c:pt>
                <c:pt idx="292">
                  <c:v>1.84590615533165</c:v>
                </c:pt>
                <c:pt idx="293">
                  <c:v>1.9509577251472701</c:v>
                </c:pt>
                <c:pt idx="294">
                  <c:v>1.1705746350883599</c:v>
                </c:pt>
                <c:pt idx="295">
                  <c:v>1.4106925089526401</c:v>
                </c:pt>
                <c:pt idx="296">
                  <c:v>2.4011787386428001</c:v>
                </c:pt>
                <c:pt idx="297">
                  <c:v>1.9509577251472701</c:v>
                </c:pt>
                <c:pt idx="298">
                  <c:v>1.8909282566812</c:v>
                </c:pt>
                <c:pt idx="299">
                  <c:v>1.8759208895646899</c:v>
                </c:pt>
                <c:pt idx="300">
                  <c:v>1.7108398512829901</c:v>
                </c:pt>
                <c:pt idx="301">
                  <c:v>0.94546412834060201</c:v>
                </c:pt>
                <c:pt idx="302">
                  <c:v>0.97547886257363703</c:v>
                </c:pt>
                <c:pt idx="303">
                  <c:v>2.32614190306021</c:v>
                </c:pt>
              </c:numCache>
            </c:numRef>
          </c:yVal>
          <c:smooth val="0"/>
          <c:extLst>
            <c:ext xmlns:c16="http://schemas.microsoft.com/office/drawing/2014/chart" uri="{C3380CC4-5D6E-409C-BE32-E72D297353CC}">
              <c16:uniqueId val="{00000001-DFC3-4A09-859D-E09B11A1B08E}"/>
            </c:ext>
          </c:extLst>
        </c:ser>
        <c:dLbls>
          <c:showLegendKey val="0"/>
          <c:showVal val="0"/>
          <c:showCatName val="0"/>
          <c:showSerName val="0"/>
          <c:showPercent val="0"/>
          <c:showBubbleSize val="0"/>
        </c:dLbls>
        <c:axId val="739422863"/>
        <c:axId val="739424527"/>
      </c:scatterChart>
      <c:valAx>
        <c:axId val="739422863"/>
        <c:scaling>
          <c:orientation val="minMax"/>
          <c:max val="31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39424527"/>
        <c:crosses val="autoZero"/>
        <c:crossBetween val="midCat"/>
      </c:valAx>
      <c:valAx>
        <c:axId val="739424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394228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TASAS DE INCIDENCIA E INGRESOS EN SEVILLA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strRef>
              <c:f>Hoja2!$C$1</c:f>
              <c:strCache>
                <c:ptCount val="1"/>
                <c:pt idx="0">
                  <c:v>Tasa de incidencia</c:v>
                </c:pt>
              </c:strCache>
            </c:strRef>
          </c:tx>
          <c:spPr>
            <a:ln w="19050" cap="rnd">
              <a:solidFill>
                <a:schemeClr val="accent1"/>
              </a:solidFill>
              <a:round/>
            </a:ln>
            <a:effectLst/>
          </c:spPr>
          <c:marker>
            <c:symbol val="none"/>
          </c:marker>
          <c:xVal>
            <c:numRef>
              <c:f>Hoja2!$B$2:$B$305</c:f>
              <c:numCache>
                <c:formatCode>General</c:formatCode>
                <c:ptCount val="3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numCache>
            </c:numRef>
          </c:xVal>
          <c:yVal>
            <c:numRef>
              <c:f>Hoja2!$C$2:$C$305</c:f>
              <c:numCache>
                <c:formatCode>General</c:formatCode>
                <c:ptCount val="304"/>
                <c:pt idx="0">
                  <c:v>0</c:v>
                </c:pt>
                <c:pt idx="1">
                  <c:v>5.1482993365386601E-2</c:v>
                </c:pt>
                <c:pt idx="2">
                  <c:v>0</c:v>
                </c:pt>
                <c:pt idx="3">
                  <c:v>0</c:v>
                </c:pt>
                <c:pt idx="4">
                  <c:v>5.1482993365386601E-2</c:v>
                </c:pt>
                <c:pt idx="5">
                  <c:v>5.1482993365386601E-2</c:v>
                </c:pt>
                <c:pt idx="6">
                  <c:v>0</c:v>
                </c:pt>
                <c:pt idx="7">
                  <c:v>0</c:v>
                </c:pt>
                <c:pt idx="8">
                  <c:v>5.1482993365386601E-2</c:v>
                </c:pt>
                <c:pt idx="9">
                  <c:v>0</c:v>
                </c:pt>
                <c:pt idx="10">
                  <c:v>0</c:v>
                </c:pt>
                <c:pt idx="11">
                  <c:v>0</c:v>
                </c:pt>
                <c:pt idx="12">
                  <c:v>5.1482993365386601E-2</c:v>
                </c:pt>
                <c:pt idx="13">
                  <c:v>0</c:v>
                </c:pt>
                <c:pt idx="14">
                  <c:v>5.1482993365386601E-2</c:v>
                </c:pt>
                <c:pt idx="15">
                  <c:v>0</c:v>
                </c:pt>
                <c:pt idx="16">
                  <c:v>0</c:v>
                </c:pt>
                <c:pt idx="17">
                  <c:v>5.1482993365386601E-2</c:v>
                </c:pt>
                <c:pt idx="18">
                  <c:v>0</c:v>
                </c:pt>
                <c:pt idx="19">
                  <c:v>0.10296598673077299</c:v>
                </c:pt>
                <c:pt idx="20">
                  <c:v>5.1482993365386601E-2</c:v>
                </c:pt>
                <c:pt idx="21">
                  <c:v>0</c:v>
                </c:pt>
                <c:pt idx="22">
                  <c:v>0</c:v>
                </c:pt>
                <c:pt idx="23">
                  <c:v>0.10296598673077299</c:v>
                </c:pt>
                <c:pt idx="24">
                  <c:v>0</c:v>
                </c:pt>
                <c:pt idx="25">
                  <c:v>0.10296598673077299</c:v>
                </c:pt>
                <c:pt idx="26">
                  <c:v>0.20593197346154701</c:v>
                </c:pt>
                <c:pt idx="27">
                  <c:v>0.15444898009616001</c:v>
                </c:pt>
                <c:pt idx="28">
                  <c:v>5.1482993365386601E-2</c:v>
                </c:pt>
                <c:pt idx="29">
                  <c:v>0.25741496682693299</c:v>
                </c:pt>
                <c:pt idx="30">
                  <c:v>0.360380953557706</c:v>
                </c:pt>
                <c:pt idx="31">
                  <c:v>0.25741496682693299</c:v>
                </c:pt>
                <c:pt idx="32">
                  <c:v>0.20593197346154701</c:v>
                </c:pt>
                <c:pt idx="33">
                  <c:v>0.61779592038464004</c:v>
                </c:pt>
                <c:pt idx="34">
                  <c:v>0.30889796019232002</c:v>
                </c:pt>
                <c:pt idx="35">
                  <c:v>0.66927891375002602</c:v>
                </c:pt>
                <c:pt idx="36">
                  <c:v>0.51482993365386598</c:v>
                </c:pt>
                <c:pt idx="37">
                  <c:v>1.80190476778853</c:v>
                </c:pt>
                <c:pt idx="38">
                  <c:v>2.1108027279808499</c:v>
                </c:pt>
                <c:pt idx="39">
                  <c:v>1.90487075451931</c:v>
                </c:pt>
                <c:pt idx="40">
                  <c:v>2.6771156550001098</c:v>
                </c:pt>
                <c:pt idx="41">
                  <c:v>4.5819864095194101</c:v>
                </c:pt>
                <c:pt idx="42">
                  <c:v>3.8612245024040002</c:v>
                </c:pt>
                <c:pt idx="43">
                  <c:v>3.9641904891347699</c:v>
                </c:pt>
                <c:pt idx="44">
                  <c:v>4.9423673630771203</c:v>
                </c:pt>
                <c:pt idx="45">
                  <c:v>4.6849523962501802</c:v>
                </c:pt>
                <c:pt idx="46">
                  <c:v>4.6334694028848</c:v>
                </c:pt>
                <c:pt idx="47">
                  <c:v>6.1264762104810098</c:v>
                </c:pt>
                <c:pt idx="48">
                  <c:v>6.6413061441348802</c:v>
                </c:pt>
                <c:pt idx="49">
                  <c:v>5.3542313100002099</c:v>
                </c:pt>
                <c:pt idx="50">
                  <c:v>6.8987211109618096</c:v>
                </c:pt>
                <c:pt idx="51">
                  <c:v>7.6709660114426104</c:v>
                </c:pt>
                <c:pt idx="52">
                  <c:v>4.8908843697117304</c:v>
                </c:pt>
                <c:pt idx="53">
                  <c:v>6.7442721308656504</c:v>
                </c:pt>
                <c:pt idx="54">
                  <c:v>6.0235102237502396</c:v>
                </c:pt>
                <c:pt idx="55">
                  <c:v>4.1186394692309296</c:v>
                </c:pt>
                <c:pt idx="56">
                  <c:v>2.26525170807701</c:v>
                </c:pt>
                <c:pt idx="57">
                  <c:v>2.72859864836549</c:v>
                </c:pt>
                <c:pt idx="58">
                  <c:v>3.3978775621155202</c:v>
                </c:pt>
                <c:pt idx="59">
                  <c:v>2.5741496682693299</c:v>
                </c:pt>
                <c:pt idx="60">
                  <c:v>3.5523265422116799</c:v>
                </c:pt>
                <c:pt idx="61">
                  <c:v>2.1622857213462399</c:v>
                </c:pt>
                <c:pt idx="62">
                  <c:v>2.2137687147116298</c:v>
                </c:pt>
                <c:pt idx="63">
                  <c:v>1.6989387810577601</c:v>
                </c:pt>
                <c:pt idx="64">
                  <c:v>2.1108027279808499</c:v>
                </c:pt>
                <c:pt idx="65">
                  <c:v>1.90487075451931</c:v>
                </c:pt>
                <c:pt idx="66">
                  <c:v>1.90487075451931</c:v>
                </c:pt>
                <c:pt idx="67">
                  <c:v>1.6989387810577601</c:v>
                </c:pt>
                <c:pt idx="68">
                  <c:v>1.85338776115392</c:v>
                </c:pt>
                <c:pt idx="69">
                  <c:v>4.0156734825001603</c:v>
                </c:pt>
                <c:pt idx="70">
                  <c:v>1.1326258540385099</c:v>
                </c:pt>
                <c:pt idx="71">
                  <c:v>2.72859864836549</c:v>
                </c:pt>
                <c:pt idx="72">
                  <c:v>1.6474557876923701</c:v>
                </c:pt>
                <c:pt idx="73">
                  <c:v>1.33855782750005</c:v>
                </c:pt>
                <c:pt idx="74">
                  <c:v>1.02965986730773</c:v>
                </c:pt>
                <c:pt idx="75">
                  <c:v>1.6989387810577601</c:v>
                </c:pt>
                <c:pt idx="76">
                  <c:v>0.92669388057696001</c:v>
                </c:pt>
                <c:pt idx="77">
                  <c:v>0.25741496682693299</c:v>
                </c:pt>
                <c:pt idx="78">
                  <c:v>0.41186394692309303</c:v>
                </c:pt>
                <c:pt idx="79">
                  <c:v>0.92669388057696001</c:v>
                </c:pt>
                <c:pt idx="80">
                  <c:v>0.87521088721157303</c:v>
                </c:pt>
                <c:pt idx="81">
                  <c:v>0.82372789384618605</c:v>
                </c:pt>
                <c:pt idx="82">
                  <c:v>0.72076190711541299</c:v>
                </c:pt>
                <c:pt idx="83">
                  <c:v>0.51482993365386598</c:v>
                </c:pt>
                <c:pt idx="84">
                  <c:v>0.51482993365386598</c:v>
                </c:pt>
                <c:pt idx="85">
                  <c:v>5.1482993365386601E-2</c:v>
                </c:pt>
                <c:pt idx="86">
                  <c:v>1.2870748341346701</c:v>
                </c:pt>
                <c:pt idx="87">
                  <c:v>0.77224490048079997</c:v>
                </c:pt>
                <c:pt idx="88">
                  <c:v>0.87521088721157303</c:v>
                </c:pt>
                <c:pt idx="89">
                  <c:v>0.51482993365386598</c:v>
                </c:pt>
                <c:pt idx="90">
                  <c:v>0.30889796019232002</c:v>
                </c:pt>
                <c:pt idx="91">
                  <c:v>0.15444898009616001</c:v>
                </c:pt>
                <c:pt idx="92">
                  <c:v>0.51482993365386598</c:v>
                </c:pt>
                <c:pt idx="93">
                  <c:v>0.360380953557706</c:v>
                </c:pt>
                <c:pt idx="94">
                  <c:v>1.2355918407692801</c:v>
                </c:pt>
                <c:pt idx="95">
                  <c:v>0.61779592038464004</c:v>
                </c:pt>
                <c:pt idx="96">
                  <c:v>0.77224490048079997</c:v>
                </c:pt>
                <c:pt idx="97">
                  <c:v>0.66927891375002602</c:v>
                </c:pt>
                <c:pt idx="98">
                  <c:v>0.15444898009616001</c:v>
                </c:pt>
                <c:pt idx="99">
                  <c:v>0</c:v>
                </c:pt>
                <c:pt idx="100">
                  <c:v>0.20593197346154701</c:v>
                </c:pt>
                <c:pt idx="101">
                  <c:v>0.46334694028848</c:v>
                </c:pt>
                <c:pt idx="102">
                  <c:v>5.1482993365386601E-2</c:v>
                </c:pt>
                <c:pt idx="103">
                  <c:v>5.1482993365386601E-2</c:v>
                </c:pt>
                <c:pt idx="104">
                  <c:v>0.360380953557706</c:v>
                </c:pt>
                <c:pt idx="105">
                  <c:v>5.1482993365386601E-2</c:v>
                </c:pt>
                <c:pt idx="106">
                  <c:v>5.1482993365386601E-2</c:v>
                </c:pt>
                <c:pt idx="107">
                  <c:v>5.1482993365386601E-2</c:v>
                </c:pt>
                <c:pt idx="108">
                  <c:v>0.20593197346154701</c:v>
                </c:pt>
                <c:pt idx="109">
                  <c:v>0.10296598673077299</c:v>
                </c:pt>
                <c:pt idx="110">
                  <c:v>0.20593197346154701</c:v>
                </c:pt>
                <c:pt idx="111">
                  <c:v>5.1482993365386601E-2</c:v>
                </c:pt>
                <c:pt idx="112">
                  <c:v>5.1482993365386601E-2</c:v>
                </c:pt>
                <c:pt idx="113">
                  <c:v>0</c:v>
                </c:pt>
                <c:pt idx="114">
                  <c:v>5.1482993365386601E-2</c:v>
                </c:pt>
                <c:pt idx="115">
                  <c:v>0</c:v>
                </c:pt>
                <c:pt idx="116">
                  <c:v>0</c:v>
                </c:pt>
                <c:pt idx="117">
                  <c:v>5.1482993365386601E-2</c:v>
                </c:pt>
                <c:pt idx="118">
                  <c:v>0.10296598673077299</c:v>
                </c:pt>
                <c:pt idx="119">
                  <c:v>0</c:v>
                </c:pt>
                <c:pt idx="120">
                  <c:v>0</c:v>
                </c:pt>
                <c:pt idx="121">
                  <c:v>5.1482993365386601E-2</c:v>
                </c:pt>
                <c:pt idx="122">
                  <c:v>0.15444898009616001</c:v>
                </c:pt>
                <c:pt idx="123">
                  <c:v>0.15444898009616001</c:v>
                </c:pt>
                <c:pt idx="124">
                  <c:v>0.10296598673077299</c:v>
                </c:pt>
                <c:pt idx="125">
                  <c:v>0.10296598673077299</c:v>
                </c:pt>
                <c:pt idx="126">
                  <c:v>5.1482993365386601E-2</c:v>
                </c:pt>
                <c:pt idx="127">
                  <c:v>5.1482993365386601E-2</c:v>
                </c:pt>
                <c:pt idx="128">
                  <c:v>0.15444898009616001</c:v>
                </c:pt>
                <c:pt idx="129">
                  <c:v>0.10296598673077299</c:v>
                </c:pt>
                <c:pt idx="130">
                  <c:v>0</c:v>
                </c:pt>
                <c:pt idx="131">
                  <c:v>5.1482993365386601E-2</c:v>
                </c:pt>
                <c:pt idx="132">
                  <c:v>5.1482993365386601E-2</c:v>
                </c:pt>
                <c:pt idx="133">
                  <c:v>0</c:v>
                </c:pt>
                <c:pt idx="134">
                  <c:v>0</c:v>
                </c:pt>
                <c:pt idx="135">
                  <c:v>5.1482993365386601E-2</c:v>
                </c:pt>
                <c:pt idx="136">
                  <c:v>5.1482993365386601E-2</c:v>
                </c:pt>
                <c:pt idx="137">
                  <c:v>5.1482993365386601E-2</c:v>
                </c:pt>
                <c:pt idx="138">
                  <c:v>0</c:v>
                </c:pt>
                <c:pt idx="139">
                  <c:v>0</c:v>
                </c:pt>
                <c:pt idx="140">
                  <c:v>0</c:v>
                </c:pt>
                <c:pt idx="141">
                  <c:v>0</c:v>
                </c:pt>
                <c:pt idx="142">
                  <c:v>5.1482993365386601E-2</c:v>
                </c:pt>
                <c:pt idx="143">
                  <c:v>0</c:v>
                </c:pt>
                <c:pt idx="144">
                  <c:v>5.1482993365386601E-2</c:v>
                </c:pt>
                <c:pt idx="145">
                  <c:v>0</c:v>
                </c:pt>
                <c:pt idx="146">
                  <c:v>0.10296598673077299</c:v>
                </c:pt>
                <c:pt idx="147">
                  <c:v>0</c:v>
                </c:pt>
                <c:pt idx="148">
                  <c:v>0</c:v>
                </c:pt>
                <c:pt idx="149">
                  <c:v>0</c:v>
                </c:pt>
                <c:pt idx="150">
                  <c:v>5.1482993365386601E-2</c:v>
                </c:pt>
                <c:pt idx="151">
                  <c:v>5.1482993365386601E-2</c:v>
                </c:pt>
                <c:pt idx="152">
                  <c:v>0</c:v>
                </c:pt>
                <c:pt idx="153">
                  <c:v>5.1482993365386601E-2</c:v>
                </c:pt>
                <c:pt idx="154">
                  <c:v>0</c:v>
                </c:pt>
                <c:pt idx="155">
                  <c:v>5.1482993365386601E-2</c:v>
                </c:pt>
                <c:pt idx="156">
                  <c:v>0.10296598673077299</c:v>
                </c:pt>
                <c:pt idx="157">
                  <c:v>0</c:v>
                </c:pt>
                <c:pt idx="158">
                  <c:v>0</c:v>
                </c:pt>
                <c:pt idx="159">
                  <c:v>0</c:v>
                </c:pt>
                <c:pt idx="160">
                  <c:v>5.1482993365386601E-2</c:v>
                </c:pt>
                <c:pt idx="161">
                  <c:v>0</c:v>
                </c:pt>
                <c:pt idx="162">
                  <c:v>0</c:v>
                </c:pt>
                <c:pt idx="163">
                  <c:v>0</c:v>
                </c:pt>
                <c:pt idx="164">
                  <c:v>0.10296598673077299</c:v>
                </c:pt>
                <c:pt idx="165">
                  <c:v>0.51482993365386598</c:v>
                </c:pt>
                <c:pt idx="166">
                  <c:v>0.20593197346154701</c:v>
                </c:pt>
                <c:pt idx="167">
                  <c:v>0.51482993365386598</c:v>
                </c:pt>
                <c:pt idx="168">
                  <c:v>0.10296598673077299</c:v>
                </c:pt>
                <c:pt idx="169">
                  <c:v>0</c:v>
                </c:pt>
                <c:pt idx="170">
                  <c:v>0.41186394692309303</c:v>
                </c:pt>
                <c:pt idx="171">
                  <c:v>0.360380953557706</c:v>
                </c:pt>
                <c:pt idx="172">
                  <c:v>0.51482993365386598</c:v>
                </c:pt>
                <c:pt idx="173">
                  <c:v>0.46334694028848</c:v>
                </c:pt>
                <c:pt idx="174">
                  <c:v>2.1622857213462399</c:v>
                </c:pt>
                <c:pt idx="175">
                  <c:v>0.87521088721157303</c:v>
                </c:pt>
                <c:pt idx="176">
                  <c:v>0.30889796019232002</c:v>
                </c:pt>
                <c:pt idx="177">
                  <c:v>0.82372789384618605</c:v>
                </c:pt>
                <c:pt idx="178">
                  <c:v>1.0811428606731199</c:v>
                </c:pt>
                <c:pt idx="179">
                  <c:v>1.5959727943269899</c:v>
                </c:pt>
                <c:pt idx="180">
                  <c:v>0.82372789384618605</c:v>
                </c:pt>
                <c:pt idx="181">
                  <c:v>1.1326258540385099</c:v>
                </c:pt>
                <c:pt idx="182">
                  <c:v>1.49300680759621</c:v>
                </c:pt>
                <c:pt idx="183">
                  <c:v>0.87521088721157303</c:v>
                </c:pt>
                <c:pt idx="184">
                  <c:v>1.49300680759621</c:v>
                </c:pt>
                <c:pt idx="185">
                  <c:v>2.4711836815385602</c:v>
                </c:pt>
                <c:pt idx="186">
                  <c:v>1.6989387810577601</c:v>
                </c:pt>
                <c:pt idx="187">
                  <c:v>1.33855782750005</c:v>
                </c:pt>
                <c:pt idx="188">
                  <c:v>1.5959727943269899</c:v>
                </c:pt>
                <c:pt idx="189">
                  <c:v>2.36821769480779</c:v>
                </c:pt>
                <c:pt idx="190">
                  <c:v>1.1841088474038901</c:v>
                </c:pt>
                <c:pt idx="191">
                  <c:v>1.2355918407692801</c:v>
                </c:pt>
                <c:pt idx="192">
                  <c:v>2.6256326616347199</c:v>
                </c:pt>
                <c:pt idx="193">
                  <c:v>2.83156463509627</c:v>
                </c:pt>
                <c:pt idx="194">
                  <c:v>3.24342858201936</c:v>
                </c:pt>
                <c:pt idx="195">
                  <c:v>5.4057143033655999</c:v>
                </c:pt>
                <c:pt idx="196">
                  <c:v>3.75825851567323</c:v>
                </c:pt>
                <c:pt idx="197">
                  <c:v>1.6989387810577601</c:v>
                </c:pt>
                <c:pt idx="198">
                  <c:v>2.5226666749039501</c:v>
                </c:pt>
                <c:pt idx="199">
                  <c:v>3.3978775621155202</c:v>
                </c:pt>
                <c:pt idx="200">
                  <c:v>5.8690612436540803</c:v>
                </c:pt>
                <c:pt idx="201">
                  <c:v>5.3542313100002099</c:v>
                </c:pt>
                <c:pt idx="202">
                  <c:v>3.3463945687501302</c:v>
                </c:pt>
                <c:pt idx="203">
                  <c:v>5.0453333498078896</c:v>
                </c:pt>
                <c:pt idx="204">
                  <c:v>3.3463945687501302</c:v>
                </c:pt>
                <c:pt idx="205">
                  <c:v>5.1482993365386598</c:v>
                </c:pt>
                <c:pt idx="206">
                  <c:v>5.5086802900963701</c:v>
                </c:pt>
                <c:pt idx="207">
                  <c:v>7.0016870976925798</c:v>
                </c:pt>
                <c:pt idx="208">
                  <c:v>8.2887619318272492</c:v>
                </c:pt>
                <c:pt idx="209">
                  <c:v>7.6194830180772204</c:v>
                </c:pt>
                <c:pt idx="210">
                  <c:v>5.0968163431732796</c:v>
                </c:pt>
                <c:pt idx="211">
                  <c:v>5.0453333498078896</c:v>
                </c:pt>
                <c:pt idx="212">
                  <c:v>7.5680000247118402</c:v>
                </c:pt>
                <c:pt idx="213">
                  <c:v>6.2809251905771699</c:v>
                </c:pt>
                <c:pt idx="214">
                  <c:v>8.3402449251926392</c:v>
                </c:pt>
                <c:pt idx="215">
                  <c:v>10.914394593461999</c:v>
                </c:pt>
                <c:pt idx="216">
                  <c:v>11.6351565005774</c:v>
                </c:pt>
                <c:pt idx="217">
                  <c:v>10.8114286067312</c:v>
                </c:pt>
                <c:pt idx="218">
                  <c:v>4.8394013763463404</c:v>
                </c:pt>
                <c:pt idx="219">
                  <c:v>6.4353741706733301</c:v>
                </c:pt>
                <c:pt idx="220">
                  <c:v>9.9877007128850099</c:v>
                </c:pt>
                <c:pt idx="221">
                  <c:v>13.5400272550967</c:v>
                </c:pt>
                <c:pt idx="222">
                  <c:v>14.1063401821159</c:v>
                </c:pt>
                <c:pt idx="223">
                  <c:v>19.872435439039201</c:v>
                </c:pt>
                <c:pt idx="224">
                  <c:v>9.93621771951962</c:v>
                </c:pt>
                <c:pt idx="225">
                  <c:v>6.8987211109618096</c:v>
                </c:pt>
                <c:pt idx="226">
                  <c:v>14.672653109135201</c:v>
                </c:pt>
                <c:pt idx="227">
                  <c:v>13.282612288269799</c:v>
                </c:pt>
                <c:pt idx="228">
                  <c:v>24.660353822020198</c:v>
                </c:pt>
                <c:pt idx="229">
                  <c:v>15.6508299830775</c:v>
                </c:pt>
                <c:pt idx="230">
                  <c:v>24.969251782212499</c:v>
                </c:pt>
                <c:pt idx="231">
                  <c:v>16.320108896827598</c:v>
                </c:pt>
                <c:pt idx="232">
                  <c:v>10.5540136399043</c:v>
                </c:pt>
                <c:pt idx="233">
                  <c:v>13.745959228558201</c:v>
                </c:pt>
                <c:pt idx="234">
                  <c:v>17.040870803943001</c:v>
                </c:pt>
                <c:pt idx="235">
                  <c:v>18.173496657981499</c:v>
                </c:pt>
                <c:pt idx="236">
                  <c:v>23.424761981250899</c:v>
                </c:pt>
                <c:pt idx="237">
                  <c:v>19.923918432404601</c:v>
                </c:pt>
                <c:pt idx="238">
                  <c:v>14.1063401821159</c:v>
                </c:pt>
                <c:pt idx="239">
                  <c:v>7.7739319981733797</c:v>
                </c:pt>
                <c:pt idx="240">
                  <c:v>11.4807075204812</c:v>
                </c:pt>
                <c:pt idx="241">
                  <c:v>19.923918432404601</c:v>
                </c:pt>
                <c:pt idx="242">
                  <c:v>21.8802721802893</c:v>
                </c:pt>
                <c:pt idx="243">
                  <c:v>21.777306193558601</c:v>
                </c:pt>
                <c:pt idx="244">
                  <c:v>30.477932072308899</c:v>
                </c:pt>
                <c:pt idx="245">
                  <c:v>14.7241361025006</c:v>
                </c:pt>
                <c:pt idx="246">
                  <c:v>17.5042177442315</c:v>
                </c:pt>
                <c:pt idx="247">
                  <c:v>23.888108921539398</c:v>
                </c:pt>
                <c:pt idx="248">
                  <c:v>28.006748390770301</c:v>
                </c:pt>
                <c:pt idx="249">
                  <c:v>23.2188300077894</c:v>
                </c:pt>
                <c:pt idx="250">
                  <c:v>39.590421897982303</c:v>
                </c:pt>
                <c:pt idx="251">
                  <c:v>42.113088572886298</c:v>
                </c:pt>
                <c:pt idx="252">
                  <c:v>24.557387835289401</c:v>
                </c:pt>
                <c:pt idx="253">
                  <c:v>20.284299385962299</c:v>
                </c:pt>
                <c:pt idx="254">
                  <c:v>15.7537959698083</c:v>
                </c:pt>
                <c:pt idx="255">
                  <c:v>28.727510297885701</c:v>
                </c:pt>
                <c:pt idx="256">
                  <c:v>40.053768838270798</c:v>
                </c:pt>
                <c:pt idx="257">
                  <c:v>55.756081814713703</c:v>
                </c:pt>
                <c:pt idx="258">
                  <c:v>44.326857287597903</c:v>
                </c:pt>
                <c:pt idx="259">
                  <c:v>33.978775621155201</c:v>
                </c:pt>
                <c:pt idx="260">
                  <c:v>20.3357823793277</c:v>
                </c:pt>
                <c:pt idx="261">
                  <c:v>38.148898083751497</c:v>
                </c:pt>
                <c:pt idx="262">
                  <c:v>53.542313100002097</c:v>
                </c:pt>
                <c:pt idx="263">
                  <c:v>60.646966184425501</c:v>
                </c:pt>
                <c:pt idx="264">
                  <c:v>66.618993414810305</c:v>
                </c:pt>
                <c:pt idx="265">
                  <c:v>67.700136275483402</c:v>
                </c:pt>
                <c:pt idx="266">
                  <c:v>38.663728017405397</c:v>
                </c:pt>
                <c:pt idx="267">
                  <c:v>22.601034087404699</c:v>
                </c:pt>
                <c:pt idx="268">
                  <c:v>51.174095405194301</c:v>
                </c:pt>
                <c:pt idx="269">
                  <c:v>59.617306317117702</c:v>
                </c:pt>
                <c:pt idx="270">
                  <c:v>64.920054633752599</c:v>
                </c:pt>
                <c:pt idx="271">
                  <c:v>66.052680487791093</c:v>
                </c:pt>
                <c:pt idx="272">
                  <c:v>69.244626076445002</c:v>
                </c:pt>
                <c:pt idx="273">
                  <c:v>38.406313050578397</c:v>
                </c:pt>
                <c:pt idx="274">
                  <c:v>25.895945662789501</c:v>
                </c:pt>
                <c:pt idx="275">
                  <c:v>23.321795994520201</c:v>
                </c:pt>
                <c:pt idx="276">
                  <c:v>52.100789285771299</c:v>
                </c:pt>
                <c:pt idx="277">
                  <c:v>62.706285919040901</c:v>
                </c:pt>
                <c:pt idx="278">
                  <c:v>60.2865852308678</c:v>
                </c:pt>
                <c:pt idx="279">
                  <c:v>65.434884567406399</c:v>
                </c:pt>
                <c:pt idx="280">
                  <c:v>34.596571541539802</c:v>
                </c:pt>
                <c:pt idx="281">
                  <c:v>21.6228572134624</c:v>
                </c:pt>
                <c:pt idx="282">
                  <c:v>47.7247348497134</c:v>
                </c:pt>
                <c:pt idx="283">
                  <c:v>53.542313100002097</c:v>
                </c:pt>
                <c:pt idx="284">
                  <c:v>50.6592654715405</c:v>
                </c:pt>
                <c:pt idx="285">
                  <c:v>52.770068199521297</c:v>
                </c:pt>
                <c:pt idx="286">
                  <c:v>47.055455935963401</c:v>
                </c:pt>
                <c:pt idx="287">
                  <c:v>22.755483067500901</c:v>
                </c:pt>
                <c:pt idx="288">
                  <c:v>16.526040870289101</c:v>
                </c:pt>
                <c:pt idx="289">
                  <c:v>32.3313198334628</c:v>
                </c:pt>
                <c:pt idx="290">
                  <c:v>39.950802851539997</c:v>
                </c:pt>
                <c:pt idx="291">
                  <c:v>34.699537528270596</c:v>
                </c:pt>
                <c:pt idx="292">
                  <c:v>33.3609797007705</c:v>
                </c:pt>
                <c:pt idx="293">
                  <c:v>25.0722177689433</c:v>
                </c:pt>
                <c:pt idx="294">
                  <c:v>15.084517056058299</c:v>
                </c:pt>
                <c:pt idx="295">
                  <c:v>7.0016870976925798</c:v>
                </c:pt>
                <c:pt idx="296">
                  <c:v>14.054857188750599</c:v>
                </c:pt>
                <c:pt idx="297">
                  <c:v>17.092353797308402</c:v>
                </c:pt>
                <c:pt idx="298">
                  <c:v>14.775619095866</c:v>
                </c:pt>
                <c:pt idx="299">
                  <c:v>16.114176923365999</c:v>
                </c:pt>
                <c:pt idx="300">
                  <c:v>13.6944762351928</c:v>
                </c:pt>
                <c:pt idx="301">
                  <c:v>6.48685716403872</c:v>
                </c:pt>
                <c:pt idx="302">
                  <c:v>3.3978775621155202</c:v>
                </c:pt>
                <c:pt idx="303">
                  <c:v>10.656979626635</c:v>
                </c:pt>
              </c:numCache>
            </c:numRef>
          </c:yVal>
          <c:smooth val="0"/>
          <c:extLst>
            <c:ext xmlns:c16="http://schemas.microsoft.com/office/drawing/2014/chart" uri="{C3380CC4-5D6E-409C-BE32-E72D297353CC}">
              <c16:uniqueId val="{00000000-66D0-4ADC-988E-5A5E4829E23F}"/>
            </c:ext>
          </c:extLst>
        </c:ser>
        <c:ser>
          <c:idx val="1"/>
          <c:order val="1"/>
          <c:tx>
            <c:strRef>
              <c:f>Hoja2!$D$1</c:f>
              <c:strCache>
                <c:ptCount val="1"/>
                <c:pt idx="0">
                  <c:v>Tasa de ingresos hospitalarios</c:v>
                </c:pt>
              </c:strCache>
            </c:strRef>
          </c:tx>
          <c:spPr>
            <a:ln w="19050" cap="rnd">
              <a:solidFill>
                <a:schemeClr val="accent2"/>
              </a:solidFill>
              <a:round/>
            </a:ln>
            <a:effectLst/>
          </c:spPr>
          <c:marker>
            <c:symbol val="none"/>
          </c:marker>
          <c:xVal>
            <c:numRef>
              <c:f>Hoja2!$B$2:$B$305</c:f>
              <c:numCache>
                <c:formatCode>General</c:formatCode>
                <c:ptCount val="3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numCache>
            </c:numRef>
          </c:xVal>
          <c:yVal>
            <c:numRef>
              <c:f>Hoja2!$D$2:$D$305</c:f>
              <c:numCache>
                <c:formatCode>General</c:formatCode>
                <c:ptCount val="304"/>
                <c:pt idx="0">
                  <c:v>0</c:v>
                </c:pt>
                <c:pt idx="1">
                  <c:v>0</c:v>
                </c:pt>
                <c:pt idx="2">
                  <c:v>0.10296598673077299</c:v>
                </c:pt>
                <c:pt idx="3">
                  <c:v>0</c:v>
                </c:pt>
                <c:pt idx="4">
                  <c:v>0</c:v>
                </c:pt>
                <c:pt idx="5">
                  <c:v>0</c:v>
                </c:pt>
                <c:pt idx="6">
                  <c:v>0</c:v>
                </c:pt>
                <c:pt idx="7">
                  <c:v>0</c:v>
                </c:pt>
                <c:pt idx="8">
                  <c:v>0</c:v>
                </c:pt>
                <c:pt idx="9">
                  <c:v>0</c:v>
                </c:pt>
                <c:pt idx="10">
                  <c:v>5.1482993365386601E-2</c:v>
                </c:pt>
                <c:pt idx="11">
                  <c:v>0</c:v>
                </c:pt>
                <c:pt idx="12">
                  <c:v>0</c:v>
                </c:pt>
                <c:pt idx="13">
                  <c:v>0</c:v>
                </c:pt>
                <c:pt idx="14">
                  <c:v>5.1482993365386601E-2</c:v>
                </c:pt>
                <c:pt idx="15">
                  <c:v>0</c:v>
                </c:pt>
                <c:pt idx="16">
                  <c:v>0</c:v>
                </c:pt>
                <c:pt idx="17">
                  <c:v>5.1482993365386601E-2</c:v>
                </c:pt>
                <c:pt idx="18">
                  <c:v>5.1482993365386601E-2</c:v>
                </c:pt>
                <c:pt idx="19">
                  <c:v>5.1482993365386601E-2</c:v>
                </c:pt>
                <c:pt idx="20">
                  <c:v>0</c:v>
                </c:pt>
                <c:pt idx="21">
                  <c:v>0</c:v>
                </c:pt>
                <c:pt idx="22">
                  <c:v>0</c:v>
                </c:pt>
                <c:pt idx="23">
                  <c:v>0</c:v>
                </c:pt>
                <c:pt idx="24">
                  <c:v>0</c:v>
                </c:pt>
                <c:pt idx="25">
                  <c:v>0</c:v>
                </c:pt>
                <c:pt idx="26">
                  <c:v>0</c:v>
                </c:pt>
                <c:pt idx="27">
                  <c:v>5.1482993365386601E-2</c:v>
                </c:pt>
                <c:pt idx="28">
                  <c:v>0</c:v>
                </c:pt>
                <c:pt idx="29">
                  <c:v>0</c:v>
                </c:pt>
                <c:pt idx="30">
                  <c:v>0</c:v>
                </c:pt>
                <c:pt idx="31">
                  <c:v>5.1482993365386601E-2</c:v>
                </c:pt>
                <c:pt idx="32">
                  <c:v>0.10296598673077299</c:v>
                </c:pt>
                <c:pt idx="33">
                  <c:v>5.1482993365386601E-2</c:v>
                </c:pt>
                <c:pt idx="34">
                  <c:v>0</c:v>
                </c:pt>
                <c:pt idx="35">
                  <c:v>0.10296598673077299</c:v>
                </c:pt>
                <c:pt idx="36">
                  <c:v>5.1482993365386601E-2</c:v>
                </c:pt>
                <c:pt idx="37">
                  <c:v>0</c:v>
                </c:pt>
                <c:pt idx="38">
                  <c:v>0.15444898009616001</c:v>
                </c:pt>
                <c:pt idx="39">
                  <c:v>0.15444898009616001</c:v>
                </c:pt>
                <c:pt idx="40">
                  <c:v>0.46334694028848</c:v>
                </c:pt>
                <c:pt idx="41">
                  <c:v>0.25741496682693299</c:v>
                </c:pt>
                <c:pt idx="42">
                  <c:v>0.51482993365386598</c:v>
                </c:pt>
                <c:pt idx="43">
                  <c:v>0.82372789384618605</c:v>
                </c:pt>
                <c:pt idx="44">
                  <c:v>0.46334694028848</c:v>
                </c:pt>
                <c:pt idx="45">
                  <c:v>0.77224490048079997</c:v>
                </c:pt>
                <c:pt idx="46">
                  <c:v>1.33855782750005</c:v>
                </c:pt>
                <c:pt idx="47">
                  <c:v>1.80190476778853</c:v>
                </c:pt>
                <c:pt idx="48">
                  <c:v>1.85338776115392</c:v>
                </c:pt>
                <c:pt idx="49">
                  <c:v>2.4197006881731702</c:v>
                </c:pt>
                <c:pt idx="50">
                  <c:v>1.95635374788469</c:v>
                </c:pt>
                <c:pt idx="51">
                  <c:v>3.65529252894245</c:v>
                </c:pt>
                <c:pt idx="52">
                  <c:v>3.4493605554809101</c:v>
                </c:pt>
                <c:pt idx="53">
                  <c:v>2.3167347014424</c:v>
                </c:pt>
                <c:pt idx="54">
                  <c:v>3.65529252894245</c:v>
                </c:pt>
                <c:pt idx="55">
                  <c:v>3.65529252894245</c:v>
                </c:pt>
                <c:pt idx="56">
                  <c:v>1.95635374788469</c:v>
                </c:pt>
                <c:pt idx="57">
                  <c:v>1.80190476778853</c:v>
                </c:pt>
                <c:pt idx="58">
                  <c:v>2.8830476284616502</c:v>
                </c:pt>
                <c:pt idx="59">
                  <c:v>2.4197006881731702</c:v>
                </c:pt>
                <c:pt idx="60">
                  <c:v>2.78008164173088</c:v>
                </c:pt>
                <c:pt idx="61">
                  <c:v>3.29491157538475</c:v>
                </c:pt>
                <c:pt idx="62">
                  <c:v>1.2870748341346701</c:v>
                </c:pt>
                <c:pt idx="63">
                  <c:v>0.92669388057696001</c:v>
                </c:pt>
                <c:pt idx="64">
                  <c:v>0.87521088721157303</c:v>
                </c:pt>
                <c:pt idx="65">
                  <c:v>1.5959727943269899</c:v>
                </c:pt>
                <c:pt idx="66">
                  <c:v>0.92669388057696001</c:v>
                </c:pt>
                <c:pt idx="67">
                  <c:v>1.02965986730773</c:v>
                </c:pt>
                <c:pt idx="68">
                  <c:v>0.77224490048079997</c:v>
                </c:pt>
                <c:pt idx="69">
                  <c:v>0.87521088721157303</c:v>
                </c:pt>
                <c:pt idx="70">
                  <c:v>0.72076190711541299</c:v>
                </c:pt>
                <c:pt idx="71">
                  <c:v>0.15444898009616001</c:v>
                </c:pt>
                <c:pt idx="72">
                  <c:v>0.72076190711541299</c:v>
                </c:pt>
                <c:pt idx="73">
                  <c:v>0.360380953557706</c:v>
                </c:pt>
                <c:pt idx="74">
                  <c:v>0.41186394692309303</c:v>
                </c:pt>
                <c:pt idx="75">
                  <c:v>0.46334694028848</c:v>
                </c:pt>
                <c:pt idx="76">
                  <c:v>0.360380953557706</c:v>
                </c:pt>
                <c:pt idx="77">
                  <c:v>0.30889796019232002</c:v>
                </c:pt>
                <c:pt idx="78">
                  <c:v>0.360380953557706</c:v>
                </c:pt>
                <c:pt idx="79">
                  <c:v>0.41186394692309303</c:v>
                </c:pt>
                <c:pt idx="80">
                  <c:v>0.41186394692309303</c:v>
                </c:pt>
                <c:pt idx="81">
                  <c:v>0.15444898009616001</c:v>
                </c:pt>
                <c:pt idx="82">
                  <c:v>0.15444898009616001</c:v>
                </c:pt>
                <c:pt idx="83">
                  <c:v>0.360380953557706</c:v>
                </c:pt>
                <c:pt idx="84">
                  <c:v>0.30889796019232002</c:v>
                </c:pt>
                <c:pt idx="85">
                  <c:v>0.25741496682693299</c:v>
                </c:pt>
                <c:pt idx="86">
                  <c:v>0.360380953557706</c:v>
                </c:pt>
                <c:pt idx="87">
                  <c:v>0.15444898009616001</c:v>
                </c:pt>
                <c:pt idx="88">
                  <c:v>0.15444898009616001</c:v>
                </c:pt>
                <c:pt idx="89">
                  <c:v>5.1482993365386601E-2</c:v>
                </c:pt>
                <c:pt idx="90">
                  <c:v>0.15444898009616001</c:v>
                </c:pt>
                <c:pt idx="91">
                  <c:v>0.10296598673077299</c:v>
                </c:pt>
                <c:pt idx="92">
                  <c:v>5.1482993365386601E-2</c:v>
                </c:pt>
                <c:pt idx="93">
                  <c:v>0.10296598673077299</c:v>
                </c:pt>
                <c:pt idx="94">
                  <c:v>0.15444898009616001</c:v>
                </c:pt>
                <c:pt idx="95">
                  <c:v>0.10296598673077299</c:v>
                </c:pt>
                <c:pt idx="96">
                  <c:v>0</c:v>
                </c:pt>
                <c:pt idx="97">
                  <c:v>0.10296598673077299</c:v>
                </c:pt>
                <c:pt idx="98">
                  <c:v>0.10296598673077299</c:v>
                </c:pt>
                <c:pt idx="99">
                  <c:v>5.1482993365386601E-2</c:v>
                </c:pt>
                <c:pt idx="100">
                  <c:v>0.10296598673077299</c:v>
                </c:pt>
                <c:pt idx="101">
                  <c:v>0.15444898009616001</c:v>
                </c:pt>
                <c:pt idx="102">
                  <c:v>0</c:v>
                </c:pt>
                <c:pt idx="103">
                  <c:v>0</c:v>
                </c:pt>
                <c:pt idx="104">
                  <c:v>0</c:v>
                </c:pt>
                <c:pt idx="105">
                  <c:v>5.1482993365386601E-2</c:v>
                </c:pt>
                <c:pt idx="106">
                  <c:v>0</c:v>
                </c:pt>
                <c:pt idx="107">
                  <c:v>5.1482993365386601E-2</c:v>
                </c:pt>
                <c:pt idx="108">
                  <c:v>0</c:v>
                </c:pt>
                <c:pt idx="109">
                  <c:v>0.10296598673077299</c:v>
                </c:pt>
                <c:pt idx="110">
                  <c:v>0</c:v>
                </c:pt>
                <c:pt idx="111">
                  <c:v>5.1482993365386601E-2</c:v>
                </c:pt>
                <c:pt idx="112">
                  <c:v>0</c:v>
                </c:pt>
                <c:pt idx="113">
                  <c:v>0</c:v>
                </c:pt>
                <c:pt idx="114">
                  <c:v>0</c:v>
                </c:pt>
                <c:pt idx="115">
                  <c:v>0</c:v>
                </c:pt>
                <c:pt idx="116">
                  <c:v>0</c:v>
                </c:pt>
                <c:pt idx="117">
                  <c:v>0</c:v>
                </c:pt>
                <c:pt idx="118">
                  <c:v>0</c:v>
                </c:pt>
                <c:pt idx="119">
                  <c:v>0</c:v>
                </c:pt>
                <c:pt idx="120">
                  <c:v>0</c:v>
                </c:pt>
                <c:pt idx="121">
                  <c:v>0</c:v>
                </c:pt>
                <c:pt idx="122">
                  <c:v>5.1482993365386601E-2</c:v>
                </c:pt>
                <c:pt idx="123">
                  <c:v>5.1482993365386601E-2</c:v>
                </c:pt>
                <c:pt idx="124">
                  <c:v>0</c:v>
                </c:pt>
                <c:pt idx="125">
                  <c:v>0</c:v>
                </c:pt>
                <c:pt idx="126">
                  <c:v>0</c:v>
                </c:pt>
                <c:pt idx="127">
                  <c:v>0</c:v>
                </c:pt>
                <c:pt idx="128">
                  <c:v>0</c:v>
                </c:pt>
                <c:pt idx="129">
                  <c:v>5.1482993365386601E-2</c:v>
                </c:pt>
                <c:pt idx="130">
                  <c:v>0</c:v>
                </c:pt>
                <c:pt idx="131">
                  <c:v>0</c:v>
                </c:pt>
                <c:pt idx="132">
                  <c:v>0</c:v>
                </c:pt>
                <c:pt idx="133">
                  <c:v>0</c:v>
                </c:pt>
                <c:pt idx="134">
                  <c:v>0.10296598673077299</c:v>
                </c:pt>
                <c:pt idx="135">
                  <c:v>5.1482993365386601E-2</c:v>
                </c:pt>
                <c:pt idx="136">
                  <c:v>0</c:v>
                </c:pt>
                <c:pt idx="137">
                  <c:v>0</c:v>
                </c:pt>
                <c:pt idx="138">
                  <c:v>0</c:v>
                </c:pt>
                <c:pt idx="139">
                  <c:v>0</c:v>
                </c:pt>
                <c:pt idx="140">
                  <c:v>0</c:v>
                </c:pt>
                <c:pt idx="141">
                  <c:v>5.1482993365386601E-2</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5.1482993365386601E-2</c:v>
                </c:pt>
                <c:pt idx="157">
                  <c:v>0</c:v>
                </c:pt>
                <c:pt idx="158">
                  <c:v>0</c:v>
                </c:pt>
                <c:pt idx="159">
                  <c:v>0</c:v>
                </c:pt>
                <c:pt idx="160">
                  <c:v>0</c:v>
                </c:pt>
                <c:pt idx="161">
                  <c:v>0</c:v>
                </c:pt>
                <c:pt idx="162">
                  <c:v>0</c:v>
                </c:pt>
                <c:pt idx="163">
                  <c:v>0</c:v>
                </c:pt>
                <c:pt idx="164">
                  <c:v>0</c:v>
                </c:pt>
                <c:pt idx="165">
                  <c:v>0</c:v>
                </c:pt>
                <c:pt idx="166">
                  <c:v>5.1482993365386601E-2</c:v>
                </c:pt>
                <c:pt idx="167">
                  <c:v>0</c:v>
                </c:pt>
                <c:pt idx="168">
                  <c:v>5.1482993365386601E-2</c:v>
                </c:pt>
                <c:pt idx="169">
                  <c:v>0</c:v>
                </c:pt>
                <c:pt idx="170">
                  <c:v>0</c:v>
                </c:pt>
                <c:pt idx="171">
                  <c:v>0</c:v>
                </c:pt>
                <c:pt idx="172">
                  <c:v>5.1482993365386601E-2</c:v>
                </c:pt>
                <c:pt idx="173">
                  <c:v>0</c:v>
                </c:pt>
                <c:pt idx="174">
                  <c:v>5.1482993365386601E-2</c:v>
                </c:pt>
                <c:pt idx="175">
                  <c:v>0</c:v>
                </c:pt>
                <c:pt idx="176">
                  <c:v>0</c:v>
                </c:pt>
                <c:pt idx="177">
                  <c:v>0</c:v>
                </c:pt>
                <c:pt idx="178">
                  <c:v>5.1482993365386601E-2</c:v>
                </c:pt>
                <c:pt idx="179">
                  <c:v>0</c:v>
                </c:pt>
                <c:pt idx="180">
                  <c:v>0.10296598673077299</c:v>
                </c:pt>
                <c:pt idx="181">
                  <c:v>0</c:v>
                </c:pt>
                <c:pt idx="182">
                  <c:v>0.10296598673077299</c:v>
                </c:pt>
                <c:pt idx="183">
                  <c:v>5.1482993365386601E-2</c:v>
                </c:pt>
                <c:pt idx="184">
                  <c:v>5.1482993365386601E-2</c:v>
                </c:pt>
                <c:pt idx="185">
                  <c:v>5.1482993365386601E-2</c:v>
                </c:pt>
                <c:pt idx="186">
                  <c:v>5.1482993365386601E-2</c:v>
                </c:pt>
                <c:pt idx="187">
                  <c:v>5.1482993365386601E-2</c:v>
                </c:pt>
                <c:pt idx="188">
                  <c:v>0.10296598673077299</c:v>
                </c:pt>
                <c:pt idx="189">
                  <c:v>0.10296598673077299</c:v>
                </c:pt>
                <c:pt idx="190">
                  <c:v>0.10296598673077299</c:v>
                </c:pt>
                <c:pt idx="191">
                  <c:v>0.15444898009616001</c:v>
                </c:pt>
                <c:pt idx="192">
                  <c:v>0.15444898009616001</c:v>
                </c:pt>
                <c:pt idx="193">
                  <c:v>0.10296598673077299</c:v>
                </c:pt>
                <c:pt idx="194">
                  <c:v>0.30889796019232002</c:v>
                </c:pt>
                <c:pt idx="195">
                  <c:v>5.1482993365386601E-2</c:v>
                </c:pt>
                <c:pt idx="196">
                  <c:v>0.25741496682693299</c:v>
                </c:pt>
                <c:pt idx="197">
                  <c:v>0.25741496682693299</c:v>
                </c:pt>
                <c:pt idx="198">
                  <c:v>0.20593197346154701</c:v>
                </c:pt>
                <c:pt idx="199">
                  <c:v>0.15444898009616001</c:v>
                </c:pt>
                <c:pt idx="200">
                  <c:v>5.1482993365386601E-2</c:v>
                </c:pt>
                <c:pt idx="201">
                  <c:v>0.20593197346154701</c:v>
                </c:pt>
                <c:pt idx="202">
                  <c:v>0.30889796019232002</c:v>
                </c:pt>
                <c:pt idx="203">
                  <c:v>0.20593197346154701</c:v>
                </c:pt>
                <c:pt idx="204">
                  <c:v>0.56631292701925295</c:v>
                </c:pt>
                <c:pt idx="205">
                  <c:v>0.61779592038464004</c:v>
                </c:pt>
                <c:pt idx="206">
                  <c:v>0.46334694028848</c:v>
                </c:pt>
                <c:pt idx="207">
                  <c:v>0.20593197346154701</c:v>
                </c:pt>
                <c:pt idx="208">
                  <c:v>0.360380953557706</c:v>
                </c:pt>
                <c:pt idx="209">
                  <c:v>0.25741496682693299</c:v>
                </c:pt>
                <c:pt idx="210">
                  <c:v>0.20593197346154701</c:v>
                </c:pt>
                <c:pt idx="211">
                  <c:v>0.30889796019232002</c:v>
                </c:pt>
                <c:pt idx="212">
                  <c:v>0.77224490048079997</c:v>
                </c:pt>
                <c:pt idx="213">
                  <c:v>0.56631292701925295</c:v>
                </c:pt>
                <c:pt idx="214">
                  <c:v>1.33855782750005</c:v>
                </c:pt>
                <c:pt idx="215">
                  <c:v>0.61779592038464004</c:v>
                </c:pt>
                <c:pt idx="216">
                  <c:v>0.97817687394234598</c:v>
                </c:pt>
                <c:pt idx="217">
                  <c:v>0.97817687394234598</c:v>
                </c:pt>
                <c:pt idx="218">
                  <c:v>0.66927891375002602</c:v>
                </c:pt>
                <c:pt idx="219">
                  <c:v>1.2355918407692801</c:v>
                </c:pt>
                <c:pt idx="220">
                  <c:v>1.2355918407692801</c:v>
                </c:pt>
                <c:pt idx="221">
                  <c:v>1.1841088474038901</c:v>
                </c:pt>
                <c:pt idx="222">
                  <c:v>1.44152381423083</c:v>
                </c:pt>
                <c:pt idx="223">
                  <c:v>1.1326258540385099</c:v>
                </c:pt>
                <c:pt idx="224">
                  <c:v>1.33855782750005</c:v>
                </c:pt>
                <c:pt idx="225">
                  <c:v>1.5959727943269899</c:v>
                </c:pt>
                <c:pt idx="226">
                  <c:v>2.0078367412500802</c:v>
                </c:pt>
                <c:pt idx="227">
                  <c:v>1.6474557876923701</c:v>
                </c:pt>
                <c:pt idx="228">
                  <c:v>1.2870748341346701</c:v>
                </c:pt>
                <c:pt idx="229">
                  <c:v>1.49300680759621</c:v>
                </c:pt>
                <c:pt idx="230">
                  <c:v>1.2355918407692801</c:v>
                </c:pt>
                <c:pt idx="231">
                  <c:v>1.1841088474038901</c:v>
                </c:pt>
                <c:pt idx="232">
                  <c:v>1.1326258540385099</c:v>
                </c:pt>
                <c:pt idx="233">
                  <c:v>1.85338776115392</c:v>
                </c:pt>
                <c:pt idx="234">
                  <c:v>2.26525170807701</c:v>
                </c:pt>
                <c:pt idx="235">
                  <c:v>1.5959727943269899</c:v>
                </c:pt>
                <c:pt idx="236">
                  <c:v>2.2137687147116298</c:v>
                </c:pt>
                <c:pt idx="237">
                  <c:v>1.5959727943269899</c:v>
                </c:pt>
                <c:pt idx="238">
                  <c:v>1.6989387810577601</c:v>
                </c:pt>
                <c:pt idx="239">
                  <c:v>0.82372789384618605</c:v>
                </c:pt>
                <c:pt idx="240">
                  <c:v>1.85338776115392</c:v>
                </c:pt>
                <c:pt idx="241">
                  <c:v>1.6474557876923701</c:v>
                </c:pt>
                <c:pt idx="242">
                  <c:v>1.7504217744231501</c:v>
                </c:pt>
                <c:pt idx="243">
                  <c:v>1.0811428606731199</c:v>
                </c:pt>
                <c:pt idx="244">
                  <c:v>1.90487075451931</c:v>
                </c:pt>
                <c:pt idx="245">
                  <c:v>1.33855782750005</c:v>
                </c:pt>
                <c:pt idx="246">
                  <c:v>1.2355918407692801</c:v>
                </c:pt>
                <c:pt idx="247">
                  <c:v>2.0078367412500802</c:v>
                </c:pt>
                <c:pt idx="248">
                  <c:v>1.5959727943269899</c:v>
                </c:pt>
                <c:pt idx="249">
                  <c:v>1.44152381423083</c:v>
                </c:pt>
                <c:pt idx="250">
                  <c:v>1.6989387810577601</c:v>
                </c:pt>
                <c:pt idx="251">
                  <c:v>1.44152381423083</c:v>
                </c:pt>
                <c:pt idx="252">
                  <c:v>1.80190476778853</c:v>
                </c:pt>
                <c:pt idx="253">
                  <c:v>1.5959727943269899</c:v>
                </c:pt>
                <c:pt idx="254">
                  <c:v>1.5959727943269899</c:v>
                </c:pt>
                <c:pt idx="255">
                  <c:v>1.44152381423083</c:v>
                </c:pt>
                <c:pt idx="256">
                  <c:v>2.8830476284616502</c:v>
                </c:pt>
                <c:pt idx="257">
                  <c:v>2.0593197346154701</c:v>
                </c:pt>
                <c:pt idx="258">
                  <c:v>2.6256326616347199</c:v>
                </c:pt>
                <c:pt idx="259">
                  <c:v>3.19194558865397</c:v>
                </c:pt>
                <c:pt idx="260">
                  <c:v>2.0078367412500802</c:v>
                </c:pt>
                <c:pt idx="261">
                  <c:v>2.36821769480779</c:v>
                </c:pt>
                <c:pt idx="262">
                  <c:v>2.3167347014424</c:v>
                </c:pt>
                <c:pt idx="263">
                  <c:v>2.8830476284616502</c:v>
                </c:pt>
                <c:pt idx="264">
                  <c:v>3.3463945687501302</c:v>
                </c:pt>
                <c:pt idx="265">
                  <c:v>3.6038095355770698</c:v>
                </c:pt>
                <c:pt idx="266">
                  <c:v>3.5008435488462899</c:v>
                </c:pt>
                <c:pt idx="267">
                  <c:v>2.9860136151924301</c:v>
                </c:pt>
                <c:pt idx="268">
                  <c:v>3.6038095355770698</c:v>
                </c:pt>
                <c:pt idx="269">
                  <c:v>4.4275374294232499</c:v>
                </c:pt>
                <c:pt idx="270">
                  <c:v>4.1186394692309296</c:v>
                </c:pt>
                <c:pt idx="271">
                  <c:v>3.8097415090386102</c:v>
                </c:pt>
                <c:pt idx="272">
                  <c:v>4.3760544360578697</c:v>
                </c:pt>
                <c:pt idx="273">
                  <c:v>3.75825851567323</c:v>
                </c:pt>
                <c:pt idx="274">
                  <c:v>3.4493605554809101</c:v>
                </c:pt>
                <c:pt idx="275">
                  <c:v>2.72859864836549</c:v>
                </c:pt>
                <c:pt idx="276">
                  <c:v>3.70677552230784</c:v>
                </c:pt>
                <c:pt idx="277">
                  <c:v>4.2730884493270898</c:v>
                </c:pt>
                <c:pt idx="278">
                  <c:v>3.3978775621155202</c:v>
                </c:pt>
                <c:pt idx="279">
                  <c:v>3.70677552230784</c:v>
                </c:pt>
                <c:pt idx="280">
                  <c:v>2.36821769480779</c:v>
                </c:pt>
                <c:pt idx="281">
                  <c:v>2.72859864836549</c:v>
                </c:pt>
                <c:pt idx="282">
                  <c:v>3.65529252894245</c:v>
                </c:pt>
                <c:pt idx="283">
                  <c:v>3.0374966085578099</c:v>
                </c:pt>
                <c:pt idx="284">
                  <c:v>3.4493605554809101</c:v>
                </c:pt>
                <c:pt idx="285">
                  <c:v>2.72859864836549</c:v>
                </c:pt>
                <c:pt idx="286">
                  <c:v>3.4493605554809101</c:v>
                </c:pt>
                <c:pt idx="287">
                  <c:v>2.1622857213462399</c:v>
                </c:pt>
                <c:pt idx="288">
                  <c:v>1.7504217744231501</c:v>
                </c:pt>
                <c:pt idx="289">
                  <c:v>2.78008164173088</c:v>
                </c:pt>
                <c:pt idx="290">
                  <c:v>2.4197006881731702</c:v>
                </c:pt>
                <c:pt idx="291">
                  <c:v>2.78008164173088</c:v>
                </c:pt>
                <c:pt idx="292">
                  <c:v>2.36821769480779</c:v>
                </c:pt>
                <c:pt idx="293">
                  <c:v>1.33855782750005</c:v>
                </c:pt>
                <c:pt idx="294">
                  <c:v>1.95635374788469</c:v>
                </c:pt>
                <c:pt idx="295">
                  <c:v>1.1326258540385099</c:v>
                </c:pt>
                <c:pt idx="296">
                  <c:v>1.44152381423083</c:v>
                </c:pt>
                <c:pt idx="297">
                  <c:v>1.5444898009615999</c:v>
                </c:pt>
                <c:pt idx="298">
                  <c:v>1.0811428606731199</c:v>
                </c:pt>
                <c:pt idx="299">
                  <c:v>0.87521088721157303</c:v>
                </c:pt>
                <c:pt idx="300">
                  <c:v>1.2355918407692801</c:v>
                </c:pt>
                <c:pt idx="301">
                  <c:v>0.97817687394234598</c:v>
                </c:pt>
                <c:pt idx="302">
                  <c:v>0.61779592038464004</c:v>
                </c:pt>
                <c:pt idx="303">
                  <c:v>0.77224490048079997</c:v>
                </c:pt>
              </c:numCache>
            </c:numRef>
          </c:yVal>
          <c:smooth val="0"/>
          <c:extLst>
            <c:ext xmlns:c16="http://schemas.microsoft.com/office/drawing/2014/chart" uri="{C3380CC4-5D6E-409C-BE32-E72D297353CC}">
              <c16:uniqueId val="{00000001-66D0-4ADC-988E-5A5E4829E23F}"/>
            </c:ext>
          </c:extLst>
        </c:ser>
        <c:dLbls>
          <c:showLegendKey val="0"/>
          <c:showVal val="0"/>
          <c:showCatName val="0"/>
          <c:showSerName val="0"/>
          <c:showPercent val="0"/>
          <c:showBubbleSize val="0"/>
        </c:dLbls>
        <c:axId val="1718135599"/>
        <c:axId val="1508417039"/>
      </c:scatterChart>
      <c:valAx>
        <c:axId val="1718135599"/>
        <c:scaling>
          <c:orientation val="minMax"/>
          <c:max val="31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08417039"/>
        <c:crosses val="autoZero"/>
        <c:crossBetween val="midCat"/>
      </c:valAx>
      <c:valAx>
        <c:axId val="1508417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181355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CONTAMINANTES ATMOSFÉRICOS EN MADRID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strRef>
              <c:f>Hoja1!$E$1</c:f>
              <c:strCache>
                <c:ptCount val="1"/>
                <c:pt idx="0">
                  <c:v>PM10</c:v>
                </c:pt>
              </c:strCache>
            </c:strRef>
          </c:tx>
          <c:spPr>
            <a:ln w="19050" cap="rnd">
              <a:solidFill>
                <a:schemeClr val="accent1"/>
              </a:solidFill>
              <a:round/>
            </a:ln>
            <a:effectLst/>
          </c:spPr>
          <c:marker>
            <c:symbol val="none"/>
          </c:marker>
          <c:xVal>
            <c:numRef>
              <c:f>Hoja1!$B$2:$B$305</c:f>
              <c:numCache>
                <c:formatCode>General</c:formatCode>
                <c:ptCount val="3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numCache>
            </c:numRef>
          </c:xVal>
          <c:yVal>
            <c:numRef>
              <c:f>Hoja1!$E$2:$E$305</c:f>
              <c:numCache>
                <c:formatCode>General</c:formatCode>
                <c:ptCount val="304"/>
                <c:pt idx="0">
                  <c:v>7.0645161290322598</c:v>
                </c:pt>
                <c:pt idx="1">
                  <c:v>13.6903225806452</c:v>
                </c:pt>
                <c:pt idx="2">
                  <c:v>43.290322580645203</c:v>
                </c:pt>
                <c:pt idx="3">
                  <c:v>38.759374999999999</c:v>
                </c:pt>
                <c:pt idx="4">
                  <c:v>13.9125</c:v>
                </c:pt>
                <c:pt idx="5">
                  <c:v>23.790624999999999</c:v>
                </c:pt>
                <c:pt idx="6">
                  <c:v>31.875</c:v>
                </c:pt>
                <c:pt idx="7">
                  <c:v>35.5161290322581</c:v>
                </c:pt>
                <c:pt idx="8">
                  <c:v>22.777419354838699</c:v>
                </c:pt>
                <c:pt idx="9">
                  <c:v>23.548387096774199</c:v>
                </c:pt>
                <c:pt idx="10">
                  <c:v>29.648387096774201</c:v>
                </c:pt>
                <c:pt idx="11">
                  <c:v>31.375</c:v>
                </c:pt>
                <c:pt idx="12">
                  <c:v>22.509374999999999</c:v>
                </c:pt>
                <c:pt idx="13">
                  <c:v>23.515625</c:v>
                </c:pt>
                <c:pt idx="14">
                  <c:v>24.78125</c:v>
                </c:pt>
                <c:pt idx="15">
                  <c:v>21.840624999999999</c:v>
                </c:pt>
                <c:pt idx="16">
                  <c:v>15.087096774193499</c:v>
                </c:pt>
                <c:pt idx="17">
                  <c:v>12.441935483870999</c:v>
                </c:pt>
                <c:pt idx="18">
                  <c:v>16.006451612903199</c:v>
                </c:pt>
                <c:pt idx="19">
                  <c:v>26.353124999999999</c:v>
                </c:pt>
                <c:pt idx="20">
                  <c:v>21.287500000000001</c:v>
                </c:pt>
                <c:pt idx="21">
                  <c:v>22.75</c:v>
                </c:pt>
                <c:pt idx="22">
                  <c:v>17.125</c:v>
                </c:pt>
                <c:pt idx="23">
                  <c:v>22.165624999999999</c:v>
                </c:pt>
                <c:pt idx="24">
                  <c:v>20.231249999999999</c:v>
                </c:pt>
                <c:pt idx="25">
                  <c:v>9.8874999999999993</c:v>
                </c:pt>
                <c:pt idx="26">
                  <c:v>85.0625</c:v>
                </c:pt>
                <c:pt idx="27">
                  <c:v>83.75</c:v>
                </c:pt>
                <c:pt idx="28">
                  <c:v>44.25</c:v>
                </c:pt>
                <c:pt idx="29">
                  <c:v>9.8064516129032295</c:v>
                </c:pt>
                <c:pt idx="30">
                  <c:v>6.375</c:v>
                </c:pt>
                <c:pt idx="31">
                  <c:v>11.2344827586207</c:v>
                </c:pt>
                <c:pt idx="32">
                  <c:v>8.9586206896551701</c:v>
                </c:pt>
                <c:pt idx="33">
                  <c:v>9.0031250000000007</c:v>
                </c:pt>
                <c:pt idx="34">
                  <c:v>6.1343750000000004</c:v>
                </c:pt>
                <c:pt idx="35">
                  <c:v>9.7468749999999993</c:v>
                </c:pt>
                <c:pt idx="36">
                  <c:v>11.7</c:v>
                </c:pt>
                <c:pt idx="37">
                  <c:v>10.964516129032299</c:v>
                </c:pt>
                <c:pt idx="38">
                  <c:v>22.3125</c:v>
                </c:pt>
                <c:pt idx="39">
                  <c:v>27.354838709677399</c:v>
                </c:pt>
                <c:pt idx="40">
                  <c:v>23.193548387096801</c:v>
                </c:pt>
                <c:pt idx="41">
                  <c:v>21.875</c:v>
                </c:pt>
                <c:pt idx="42">
                  <c:v>16.05</c:v>
                </c:pt>
                <c:pt idx="43">
                  <c:v>14.740625</c:v>
                </c:pt>
                <c:pt idx="44">
                  <c:v>5.2741935483870996</c:v>
                </c:pt>
                <c:pt idx="45">
                  <c:v>7.1437499999999998</c:v>
                </c:pt>
                <c:pt idx="46">
                  <c:v>28.71875</c:v>
                </c:pt>
                <c:pt idx="47">
                  <c:v>27.40625</c:v>
                </c:pt>
                <c:pt idx="48">
                  <c:v>35.53125</c:v>
                </c:pt>
                <c:pt idx="49">
                  <c:v>14.509375</c:v>
                </c:pt>
                <c:pt idx="50">
                  <c:v>6.2580645161290303</c:v>
                </c:pt>
                <c:pt idx="51">
                  <c:v>5.9677419354838701</c:v>
                </c:pt>
                <c:pt idx="52">
                  <c:v>10.921875</c:v>
                </c:pt>
                <c:pt idx="53">
                  <c:v>16.490625000000001</c:v>
                </c:pt>
                <c:pt idx="54">
                  <c:v>10.534375000000001</c:v>
                </c:pt>
                <c:pt idx="55">
                  <c:v>11.3387096774194</c:v>
                </c:pt>
                <c:pt idx="56">
                  <c:v>8.515625</c:v>
                </c:pt>
                <c:pt idx="57">
                  <c:v>9.4375</c:v>
                </c:pt>
                <c:pt idx="58">
                  <c:v>8.6968750000000004</c:v>
                </c:pt>
                <c:pt idx="59">
                  <c:v>5.7468750000000002</c:v>
                </c:pt>
                <c:pt idx="60">
                  <c:v>6.34375</c:v>
                </c:pt>
                <c:pt idx="61">
                  <c:v>7.6968750000000004</c:v>
                </c:pt>
                <c:pt idx="62">
                  <c:v>9.1687499999999993</c:v>
                </c:pt>
                <c:pt idx="63">
                  <c:v>8.7937499999999993</c:v>
                </c:pt>
                <c:pt idx="64">
                  <c:v>10.703125</c:v>
                </c:pt>
                <c:pt idx="65">
                  <c:v>8.4718750000000007</c:v>
                </c:pt>
                <c:pt idx="66">
                  <c:v>8.82258064516129</c:v>
                </c:pt>
                <c:pt idx="67">
                  <c:v>12.106249999999999</c:v>
                </c:pt>
                <c:pt idx="68">
                  <c:v>13.512499999999999</c:v>
                </c:pt>
                <c:pt idx="69">
                  <c:v>8.875</c:v>
                </c:pt>
                <c:pt idx="70">
                  <c:v>11.36875</c:v>
                </c:pt>
                <c:pt idx="71">
                  <c:v>12.346875000000001</c:v>
                </c:pt>
                <c:pt idx="72">
                  <c:v>12.946875</c:v>
                </c:pt>
                <c:pt idx="73">
                  <c:v>10.4625</c:v>
                </c:pt>
                <c:pt idx="74">
                  <c:v>6.4156250000000004</c:v>
                </c:pt>
                <c:pt idx="75">
                  <c:v>9.4033333333333307</c:v>
                </c:pt>
                <c:pt idx="76">
                  <c:v>9.4966666666666697</c:v>
                </c:pt>
                <c:pt idx="77">
                  <c:v>10.9032258064516</c:v>
                </c:pt>
                <c:pt idx="78">
                  <c:v>5.92</c:v>
                </c:pt>
                <c:pt idx="79">
                  <c:v>7.9645161290322601</c:v>
                </c:pt>
                <c:pt idx="80">
                  <c:v>5.0999999999999996</c:v>
                </c:pt>
                <c:pt idx="81">
                  <c:v>6.84375</c:v>
                </c:pt>
                <c:pt idx="82">
                  <c:v>9.7741935483870996</c:v>
                </c:pt>
                <c:pt idx="83">
                  <c:v>10.277419354838701</c:v>
                </c:pt>
                <c:pt idx="84">
                  <c:v>11.324999999999999</c:v>
                </c:pt>
                <c:pt idx="85">
                  <c:v>14.596875000000001</c:v>
                </c:pt>
                <c:pt idx="86">
                  <c:v>9.609375</c:v>
                </c:pt>
                <c:pt idx="87">
                  <c:v>7.1843750000000002</c:v>
                </c:pt>
                <c:pt idx="88">
                  <c:v>7.375</c:v>
                </c:pt>
                <c:pt idx="89">
                  <c:v>9.2156249999999993</c:v>
                </c:pt>
                <c:pt idx="90">
                  <c:v>8.90625</c:v>
                </c:pt>
                <c:pt idx="91">
                  <c:v>8.7218750000000007</c:v>
                </c:pt>
                <c:pt idx="92">
                  <c:v>11.215624999999999</c:v>
                </c:pt>
                <c:pt idx="93">
                  <c:v>22.75</c:v>
                </c:pt>
                <c:pt idx="94">
                  <c:v>8.7406249999999996</c:v>
                </c:pt>
                <c:pt idx="95">
                  <c:v>12.95</c:v>
                </c:pt>
                <c:pt idx="96">
                  <c:v>19.625</c:v>
                </c:pt>
                <c:pt idx="97">
                  <c:v>17.05</c:v>
                </c:pt>
                <c:pt idx="98">
                  <c:v>16.53</c:v>
                </c:pt>
                <c:pt idx="99">
                  <c:v>5.32258064516129</c:v>
                </c:pt>
                <c:pt idx="100">
                  <c:v>6.67741935483871</c:v>
                </c:pt>
                <c:pt idx="101">
                  <c:v>7.8193548387096801</c:v>
                </c:pt>
                <c:pt idx="102">
                  <c:v>7.6322580645161304</c:v>
                </c:pt>
                <c:pt idx="103">
                  <c:v>6.26451612903226</c:v>
                </c:pt>
                <c:pt idx="104">
                  <c:v>6.9870967741935504</c:v>
                </c:pt>
                <c:pt idx="105">
                  <c:v>7.5483870967741904</c:v>
                </c:pt>
                <c:pt idx="106">
                  <c:v>9.7032258064516093</c:v>
                </c:pt>
                <c:pt idx="107">
                  <c:v>10.4379310344828</c:v>
                </c:pt>
                <c:pt idx="108">
                  <c:v>10.52</c:v>
                </c:pt>
                <c:pt idx="109">
                  <c:v>10.687096774193501</c:v>
                </c:pt>
                <c:pt idx="110">
                  <c:v>14.261290322580599</c:v>
                </c:pt>
                <c:pt idx="111">
                  <c:v>21.84375</c:v>
                </c:pt>
                <c:pt idx="112">
                  <c:v>18.75</c:v>
                </c:pt>
                <c:pt idx="113">
                  <c:v>14.409375000000001</c:v>
                </c:pt>
                <c:pt idx="114">
                  <c:v>20.100000000000001</c:v>
                </c:pt>
                <c:pt idx="115">
                  <c:v>13.359375</c:v>
                </c:pt>
                <c:pt idx="116">
                  <c:v>13.9451612903226</c:v>
                </c:pt>
                <c:pt idx="117">
                  <c:v>13.5774193548387</c:v>
                </c:pt>
                <c:pt idx="118">
                  <c:v>17.5</c:v>
                </c:pt>
                <c:pt idx="119">
                  <c:v>18.318750000000001</c:v>
                </c:pt>
                <c:pt idx="120">
                  <c:v>17.9709677419355</c:v>
                </c:pt>
                <c:pt idx="121">
                  <c:v>18.112903225806502</c:v>
                </c:pt>
                <c:pt idx="122">
                  <c:v>24.012499999999999</c:v>
                </c:pt>
                <c:pt idx="123">
                  <c:v>23.5612903225806</c:v>
                </c:pt>
                <c:pt idx="124">
                  <c:v>12.4225806451613</c:v>
                </c:pt>
                <c:pt idx="125">
                  <c:v>9.6</c:v>
                </c:pt>
                <c:pt idx="126">
                  <c:v>13.103125</c:v>
                </c:pt>
                <c:pt idx="127">
                  <c:v>10.44375</c:v>
                </c:pt>
                <c:pt idx="128">
                  <c:v>5.8419354838709703</c:v>
                </c:pt>
                <c:pt idx="129">
                  <c:v>7.2366666666666699</c:v>
                </c:pt>
                <c:pt idx="130">
                  <c:v>10.4133333333333</c:v>
                </c:pt>
                <c:pt idx="131">
                  <c:v>15.5103448275862</c:v>
                </c:pt>
                <c:pt idx="132">
                  <c:v>9.4966666666666697</c:v>
                </c:pt>
                <c:pt idx="133">
                  <c:v>8.1806451612903199</c:v>
                </c:pt>
                <c:pt idx="134">
                  <c:v>11.25</c:v>
                </c:pt>
                <c:pt idx="135">
                  <c:v>12.09</c:v>
                </c:pt>
                <c:pt idx="136">
                  <c:v>7.7483870967741897</c:v>
                </c:pt>
                <c:pt idx="137">
                  <c:v>8.9032258064516103</c:v>
                </c:pt>
                <c:pt idx="138">
                  <c:v>11.5666666666667</c:v>
                </c:pt>
                <c:pt idx="139">
                  <c:v>16.0322580645161</c:v>
                </c:pt>
                <c:pt idx="140">
                  <c:v>14.2258064516129</c:v>
                </c:pt>
                <c:pt idx="141">
                  <c:v>13.458064516128999</c:v>
                </c:pt>
                <c:pt idx="142">
                  <c:v>17.2258064516129</c:v>
                </c:pt>
                <c:pt idx="143">
                  <c:v>23.419354838709701</c:v>
                </c:pt>
                <c:pt idx="144">
                  <c:v>25.8</c:v>
                </c:pt>
                <c:pt idx="145">
                  <c:v>28.766666666666701</c:v>
                </c:pt>
                <c:pt idx="146">
                  <c:v>21.233333333333299</c:v>
                </c:pt>
                <c:pt idx="147">
                  <c:v>13.519354838709701</c:v>
                </c:pt>
                <c:pt idx="148">
                  <c:v>11.1516129032258</c:v>
                </c:pt>
                <c:pt idx="149">
                  <c:v>15.4483870967742</c:v>
                </c:pt>
                <c:pt idx="150">
                  <c:v>25.193548387096801</c:v>
                </c:pt>
                <c:pt idx="151">
                  <c:v>19.533333333333299</c:v>
                </c:pt>
                <c:pt idx="152">
                  <c:v>13.2967741935484</c:v>
                </c:pt>
                <c:pt idx="153">
                  <c:v>12.421875</c:v>
                </c:pt>
                <c:pt idx="154">
                  <c:v>12.918749999999999</c:v>
                </c:pt>
                <c:pt idx="155">
                  <c:v>15.453125</c:v>
                </c:pt>
                <c:pt idx="156">
                  <c:v>15.978125</c:v>
                </c:pt>
                <c:pt idx="157">
                  <c:v>21.419354838709701</c:v>
                </c:pt>
                <c:pt idx="158">
                  <c:v>46.580645161290299</c:v>
                </c:pt>
                <c:pt idx="159">
                  <c:v>28.34375</c:v>
                </c:pt>
                <c:pt idx="160">
                  <c:v>19.322580645161299</c:v>
                </c:pt>
                <c:pt idx="161">
                  <c:v>23.8333333333333</c:v>
                </c:pt>
                <c:pt idx="162">
                  <c:v>24.5161290322581</c:v>
                </c:pt>
                <c:pt idx="163">
                  <c:v>19.65625</c:v>
                </c:pt>
                <c:pt idx="164">
                  <c:v>15.121874999999999</c:v>
                </c:pt>
                <c:pt idx="165">
                  <c:v>13.9677419354839</c:v>
                </c:pt>
                <c:pt idx="166">
                  <c:v>13.3193548387097</c:v>
                </c:pt>
                <c:pt idx="167">
                  <c:v>11.043749999999999</c:v>
                </c:pt>
                <c:pt idx="168">
                  <c:v>14.221875000000001</c:v>
                </c:pt>
                <c:pt idx="169">
                  <c:v>20.625</c:v>
                </c:pt>
                <c:pt idx="170">
                  <c:v>54.03125</c:v>
                </c:pt>
                <c:pt idx="171">
                  <c:v>33.133333333333297</c:v>
                </c:pt>
                <c:pt idx="172">
                  <c:v>24.387096774193498</c:v>
                </c:pt>
                <c:pt idx="173">
                  <c:v>25.096774193548399</c:v>
                </c:pt>
                <c:pt idx="174">
                  <c:v>22.387096774193498</c:v>
                </c:pt>
                <c:pt idx="175">
                  <c:v>18.6677419354839</c:v>
                </c:pt>
                <c:pt idx="176">
                  <c:v>20.03125</c:v>
                </c:pt>
                <c:pt idx="177">
                  <c:v>32.096774193548399</c:v>
                </c:pt>
                <c:pt idx="178">
                  <c:v>32.533333333333303</c:v>
                </c:pt>
                <c:pt idx="179">
                  <c:v>32.4375</c:v>
                </c:pt>
                <c:pt idx="180">
                  <c:v>34.75</c:v>
                </c:pt>
                <c:pt idx="181">
                  <c:v>27.9677419354839</c:v>
                </c:pt>
                <c:pt idx="182">
                  <c:v>18.90625</c:v>
                </c:pt>
                <c:pt idx="183">
                  <c:v>15.5875</c:v>
                </c:pt>
                <c:pt idx="184">
                  <c:v>7.9375</c:v>
                </c:pt>
                <c:pt idx="185">
                  <c:v>10.987500000000001</c:v>
                </c:pt>
                <c:pt idx="186">
                  <c:v>18.84375</c:v>
                </c:pt>
                <c:pt idx="187">
                  <c:v>26.59375</c:v>
                </c:pt>
                <c:pt idx="188">
                  <c:v>28.84375</c:v>
                </c:pt>
                <c:pt idx="189">
                  <c:v>30.5</c:v>
                </c:pt>
                <c:pt idx="190">
                  <c:v>31.6875</c:v>
                </c:pt>
                <c:pt idx="191">
                  <c:v>35.4375</c:v>
                </c:pt>
                <c:pt idx="192">
                  <c:v>20.8333333333333</c:v>
                </c:pt>
                <c:pt idx="193">
                  <c:v>15.0625</c:v>
                </c:pt>
                <c:pt idx="194">
                  <c:v>17.712499999999999</c:v>
                </c:pt>
                <c:pt idx="195">
                  <c:v>17.543749999999999</c:v>
                </c:pt>
                <c:pt idx="196">
                  <c:v>10.271875</c:v>
                </c:pt>
                <c:pt idx="197">
                  <c:v>10.046875</c:v>
                </c:pt>
                <c:pt idx="198">
                  <c:v>11.234375</c:v>
                </c:pt>
                <c:pt idx="199">
                  <c:v>11.7741935483871</c:v>
                </c:pt>
                <c:pt idx="200">
                  <c:v>12.9612903225806</c:v>
                </c:pt>
                <c:pt idx="201">
                  <c:v>17.481249999999999</c:v>
                </c:pt>
                <c:pt idx="202">
                  <c:v>13.2125</c:v>
                </c:pt>
                <c:pt idx="203">
                  <c:v>10.9125</c:v>
                </c:pt>
                <c:pt idx="204">
                  <c:v>11.2125</c:v>
                </c:pt>
                <c:pt idx="205">
                  <c:v>18.628125000000001</c:v>
                </c:pt>
                <c:pt idx="206">
                  <c:v>23.78125</c:v>
                </c:pt>
                <c:pt idx="207">
                  <c:v>25.2258064516129</c:v>
                </c:pt>
                <c:pt idx="208">
                  <c:v>25.6666666666667</c:v>
                </c:pt>
                <c:pt idx="209">
                  <c:v>16.046875</c:v>
                </c:pt>
                <c:pt idx="210">
                  <c:v>8.140625</c:v>
                </c:pt>
                <c:pt idx="211">
                  <c:v>5.6843750000000002</c:v>
                </c:pt>
                <c:pt idx="212">
                  <c:v>11.464516129032299</c:v>
                </c:pt>
                <c:pt idx="213">
                  <c:v>20.580645161290299</c:v>
                </c:pt>
                <c:pt idx="214">
                  <c:v>14.958064516128999</c:v>
                </c:pt>
                <c:pt idx="215">
                  <c:v>19.629032258064498</c:v>
                </c:pt>
                <c:pt idx="216">
                  <c:v>22.419354838709701</c:v>
                </c:pt>
                <c:pt idx="217">
                  <c:v>20.4838709677419</c:v>
                </c:pt>
                <c:pt idx="218">
                  <c:v>17.59375</c:v>
                </c:pt>
                <c:pt idx="219">
                  <c:v>11.9625</c:v>
                </c:pt>
                <c:pt idx="220">
                  <c:v>15.13125</c:v>
                </c:pt>
                <c:pt idx="221">
                  <c:v>19.6875</c:v>
                </c:pt>
                <c:pt idx="222">
                  <c:v>17.274999999999999</c:v>
                </c:pt>
                <c:pt idx="223">
                  <c:v>20.5161290322581</c:v>
                </c:pt>
                <c:pt idx="224">
                  <c:v>21.46875</c:v>
                </c:pt>
                <c:pt idx="225">
                  <c:v>19.65625</c:v>
                </c:pt>
                <c:pt idx="226">
                  <c:v>24</c:v>
                </c:pt>
                <c:pt idx="227">
                  <c:v>27.5625</c:v>
                </c:pt>
                <c:pt idx="228">
                  <c:v>28.9677419354839</c:v>
                </c:pt>
                <c:pt idx="229">
                  <c:v>26.266666666666701</c:v>
                </c:pt>
                <c:pt idx="230">
                  <c:v>14.6586206896552</c:v>
                </c:pt>
                <c:pt idx="231">
                  <c:v>7.7533333333333303</c:v>
                </c:pt>
                <c:pt idx="232">
                  <c:v>10.390322580645201</c:v>
                </c:pt>
                <c:pt idx="233">
                  <c:v>12.754838709677401</c:v>
                </c:pt>
                <c:pt idx="234">
                  <c:v>13.456666666666701</c:v>
                </c:pt>
                <c:pt idx="235">
                  <c:v>10.659375000000001</c:v>
                </c:pt>
                <c:pt idx="236">
                  <c:v>8.4281249999999996</c:v>
                </c:pt>
                <c:pt idx="237">
                  <c:v>7.0187499999999998</c:v>
                </c:pt>
                <c:pt idx="238">
                  <c:v>6.296875</c:v>
                </c:pt>
                <c:pt idx="239">
                  <c:v>5.4468750000000004</c:v>
                </c:pt>
                <c:pt idx="240">
                  <c:v>14.490625</c:v>
                </c:pt>
                <c:pt idx="241">
                  <c:v>18.165624999999999</c:v>
                </c:pt>
                <c:pt idx="242">
                  <c:v>19.125</c:v>
                </c:pt>
                <c:pt idx="243">
                  <c:v>13.4774193548387</c:v>
                </c:pt>
                <c:pt idx="244">
                  <c:v>6.93</c:v>
                </c:pt>
                <c:pt idx="245">
                  <c:v>7.26129032258065</c:v>
                </c:pt>
                <c:pt idx="246">
                  <c:v>8.5354838709677399</c:v>
                </c:pt>
                <c:pt idx="247">
                  <c:v>10.4032258064516</c:v>
                </c:pt>
                <c:pt idx="248">
                  <c:v>15.1354838709677</c:v>
                </c:pt>
                <c:pt idx="249">
                  <c:v>17.850000000000001</c:v>
                </c:pt>
                <c:pt idx="250">
                  <c:v>20.2258064516129</c:v>
                </c:pt>
                <c:pt idx="251">
                  <c:v>23.6</c:v>
                </c:pt>
                <c:pt idx="252">
                  <c:v>14.7645161290323</c:v>
                </c:pt>
                <c:pt idx="253">
                  <c:v>5.3935483870967804</c:v>
                </c:pt>
                <c:pt idx="254">
                  <c:v>6.4709677419354801</c:v>
                </c:pt>
                <c:pt idx="255">
                  <c:v>14.4032258064516</c:v>
                </c:pt>
                <c:pt idx="256">
                  <c:v>8.9533333333333296</c:v>
                </c:pt>
                <c:pt idx="257">
                  <c:v>10.373333333333299</c:v>
                </c:pt>
                <c:pt idx="258">
                  <c:v>13.458064516128999</c:v>
                </c:pt>
                <c:pt idx="259">
                  <c:v>19.6064516129032</c:v>
                </c:pt>
                <c:pt idx="260">
                  <c:v>18.6677419354839</c:v>
                </c:pt>
                <c:pt idx="261">
                  <c:v>32.5161290322581</c:v>
                </c:pt>
                <c:pt idx="262">
                  <c:v>27.866666666666699</c:v>
                </c:pt>
                <c:pt idx="263">
                  <c:v>8.8275862068965498</c:v>
                </c:pt>
                <c:pt idx="264">
                  <c:v>11.0066666666667</c:v>
                </c:pt>
                <c:pt idx="265">
                  <c:v>8.5034482758620697</c:v>
                </c:pt>
                <c:pt idx="266">
                  <c:v>11.2709677419355</c:v>
                </c:pt>
                <c:pt idx="267">
                  <c:v>6.8967741935483904</c:v>
                </c:pt>
                <c:pt idx="268">
                  <c:v>6.4451612903225799</c:v>
                </c:pt>
                <c:pt idx="269">
                  <c:v>10.526666666666699</c:v>
                </c:pt>
                <c:pt idx="270">
                  <c:v>18.7709677419355</c:v>
                </c:pt>
                <c:pt idx="271">
                  <c:v>19.536666666666701</c:v>
                </c:pt>
                <c:pt idx="272">
                  <c:v>21.868965517241399</c:v>
                </c:pt>
                <c:pt idx="273">
                  <c:v>20.9</c:v>
                </c:pt>
                <c:pt idx="274">
                  <c:v>25.506250000000001</c:v>
                </c:pt>
                <c:pt idx="275">
                  <c:v>25.265625</c:v>
                </c:pt>
                <c:pt idx="276">
                  <c:v>15.7</c:v>
                </c:pt>
                <c:pt idx="277">
                  <c:v>5.4812500000000002</c:v>
                </c:pt>
                <c:pt idx="278">
                  <c:v>8.109375</c:v>
                </c:pt>
                <c:pt idx="279">
                  <c:v>69.59375</c:v>
                </c:pt>
                <c:pt idx="280">
                  <c:v>10.267741935483899</c:v>
                </c:pt>
                <c:pt idx="281">
                  <c:v>13.165625</c:v>
                </c:pt>
                <c:pt idx="282">
                  <c:v>17.021875000000001</c:v>
                </c:pt>
                <c:pt idx="283">
                  <c:v>18.578125</c:v>
                </c:pt>
                <c:pt idx="284">
                  <c:v>22.418749999999999</c:v>
                </c:pt>
                <c:pt idx="285">
                  <c:v>24.8125</c:v>
                </c:pt>
                <c:pt idx="286">
                  <c:v>24.621874999999999</c:v>
                </c:pt>
                <c:pt idx="287">
                  <c:v>30.887499999999999</c:v>
                </c:pt>
                <c:pt idx="288">
                  <c:v>15.284375000000001</c:v>
                </c:pt>
                <c:pt idx="289">
                  <c:v>17.884374999999999</c:v>
                </c:pt>
                <c:pt idx="290">
                  <c:v>24.946874999999999</c:v>
                </c:pt>
                <c:pt idx="291">
                  <c:v>28.28125</c:v>
                </c:pt>
                <c:pt idx="292">
                  <c:v>23.65625</c:v>
                </c:pt>
                <c:pt idx="293">
                  <c:v>10.13125</c:v>
                </c:pt>
                <c:pt idx="294">
                  <c:v>14.512903225806401</c:v>
                </c:pt>
                <c:pt idx="295">
                  <c:v>20.381250000000001</c:v>
                </c:pt>
                <c:pt idx="296">
                  <c:v>27.603225806451601</c:v>
                </c:pt>
                <c:pt idx="297">
                  <c:v>33.438709677419403</c:v>
                </c:pt>
                <c:pt idx="298">
                  <c:v>32.209677419354797</c:v>
                </c:pt>
                <c:pt idx="299">
                  <c:v>17.646875000000001</c:v>
                </c:pt>
                <c:pt idx="300">
                  <c:v>12.09375</c:v>
                </c:pt>
                <c:pt idx="301">
                  <c:v>15.512499999999999</c:v>
                </c:pt>
                <c:pt idx="302">
                  <c:v>15.453125</c:v>
                </c:pt>
                <c:pt idx="303">
                  <c:v>17.462499999999999</c:v>
                </c:pt>
              </c:numCache>
            </c:numRef>
          </c:yVal>
          <c:smooth val="0"/>
          <c:extLst>
            <c:ext xmlns:c16="http://schemas.microsoft.com/office/drawing/2014/chart" uri="{C3380CC4-5D6E-409C-BE32-E72D297353CC}">
              <c16:uniqueId val="{00000000-6903-49DD-B3F9-323A453D23C4}"/>
            </c:ext>
          </c:extLst>
        </c:ser>
        <c:ser>
          <c:idx val="1"/>
          <c:order val="1"/>
          <c:tx>
            <c:strRef>
              <c:f>Hoja1!$F$1</c:f>
              <c:strCache>
                <c:ptCount val="1"/>
                <c:pt idx="0">
                  <c:v>NO2</c:v>
                </c:pt>
              </c:strCache>
            </c:strRef>
          </c:tx>
          <c:spPr>
            <a:ln w="19050" cap="rnd">
              <a:solidFill>
                <a:schemeClr val="accent2"/>
              </a:solidFill>
              <a:round/>
            </a:ln>
            <a:effectLst/>
          </c:spPr>
          <c:marker>
            <c:symbol val="none"/>
          </c:marker>
          <c:xVal>
            <c:numRef>
              <c:f>Hoja1!$B$2:$B$305</c:f>
              <c:numCache>
                <c:formatCode>General</c:formatCode>
                <c:ptCount val="3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numCache>
            </c:numRef>
          </c:xVal>
          <c:yVal>
            <c:numRef>
              <c:f>Hoja1!$F$2:$F$305</c:f>
              <c:numCache>
                <c:formatCode>General</c:formatCode>
                <c:ptCount val="304"/>
                <c:pt idx="0">
                  <c:v>14.7446808510638</c:v>
                </c:pt>
                <c:pt idx="1">
                  <c:v>23.557446808510601</c:v>
                </c:pt>
                <c:pt idx="2">
                  <c:v>34.776595744680897</c:v>
                </c:pt>
                <c:pt idx="3">
                  <c:v>41.835416666666703</c:v>
                </c:pt>
                <c:pt idx="4">
                  <c:v>41.808333333333302</c:v>
                </c:pt>
                <c:pt idx="5">
                  <c:v>45.372916666666697</c:v>
                </c:pt>
                <c:pt idx="6">
                  <c:v>44.977083333333297</c:v>
                </c:pt>
                <c:pt idx="7">
                  <c:v>37.8020833333333</c:v>
                </c:pt>
                <c:pt idx="8">
                  <c:v>31.316666666666698</c:v>
                </c:pt>
                <c:pt idx="9">
                  <c:v>39.255319148936202</c:v>
                </c:pt>
                <c:pt idx="10">
                  <c:v>41.746808510638303</c:v>
                </c:pt>
                <c:pt idx="11">
                  <c:v>41.8645833333333</c:v>
                </c:pt>
                <c:pt idx="12">
                  <c:v>30.662500000000001</c:v>
                </c:pt>
                <c:pt idx="13">
                  <c:v>38.9166666666667</c:v>
                </c:pt>
                <c:pt idx="14">
                  <c:v>37.889583333333299</c:v>
                </c:pt>
                <c:pt idx="15">
                  <c:v>30.045833333333299</c:v>
                </c:pt>
                <c:pt idx="16">
                  <c:v>29.886956521739101</c:v>
                </c:pt>
                <c:pt idx="17">
                  <c:v>31.743478260869601</c:v>
                </c:pt>
                <c:pt idx="18">
                  <c:v>43.3934782608696</c:v>
                </c:pt>
                <c:pt idx="19">
                  <c:v>57.310638297872302</c:v>
                </c:pt>
                <c:pt idx="20">
                  <c:v>52.5104166666667</c:v>
                </c:pt>
                <c:pt idx="21">
                  <c:v>52.8333333333333</c:v>
                </c:pt>
                <c:pt idx="22">
                  <c:v>42.7083333333333</c:v>
                </c:pt>
                <c:pt idx="23">
                  <c:v>50.4</c:v>
                </c:pt>
                <c:pt idx="24">
                  <c:v>36.435416666666697</c:v>
                </c:pt>
                <c:pt idx="25">
                  <c:v>19.816666666666698</c:v>
                </c:pt>
                <c:pt idx="26">
                  <c:v>22.154166666666701</c:v>
                </c:pt>
                <c:pt idx="27">
                  <c:v>44.633333333333297</c:v>
                </c:pt>
                <c:pt idx="28">
                  <c:v>14.489361702127701</c:v>
                </c:pt>
                <c:pt idx="29">
                  <c:v>8.2553191489361701</c:v>
                </c:pt>
                <c:pt idx="30">
                  <c:v>11.240909090909099</c:v>
                </c:pt>
                <c:pt idx="31">
                  <c:v>15.9555555555556</c:v>
                </c:pt>
                <c:pt idx="32">
                  <c:v>16.047826086956501</c:v>
                </c:pt>
                <c:pt idx="33">
                  <c:v>12.9304347826087</c:v>
                </c:pt>
                <c:pt idx="34">
                  <c:v>16.6404255319149</c:v>
                </c:pt>
                <c:pt idx="35">
                  <c:v>26.302127659574499</c:v>
                </c:pt>
                <c:pt idx="36">
                  <c:v>26.212765957446798</c:v>
                </c:pt>
                <c:pt idx="37">
                  <c:v>27.651063829787201</c:v>
                </c:pt>
                <c:pt idx="38">
                  <c:v>49.630434782608702</c:v>
                </c:pt>
                <c:pt idx="39">
                  <c:v>50.4</c:v>
                </c:pt>
                <c:pt idx="40">
                  <c:v>43.882608695652202</c:v>
                </c:pt>
                <c:pt idx="41">
                  <c:v>30.754347826086999</c:v>
                </c:pt>
                <c:pt idx="42">
                  <c:v>18.6586956521739</c:v>
                </c:pt>
                <c:pt idx="43">
                  <c:v>11.9347826086957</c:v>
                </c:pt>
                <c:pt idx="44">
                  <c:v>12.897777777777801</c:v>
                </c:pt>
                <c:pt idx="45">
                  <c:v>14.1260869565217</c:v>
                </c:pt>
                <c:pt idx="46">
                  <c:v>25.368085106382999</c:v>
                </c:pt>
                <c:pt idx="47">
                  <c:v>13.6</c:v>
                </c:pt>
                <c:pt idx="48">
                  <c:v>11.461702127659599</c:v>
                </c:pt>
                <c:pt idx="49">
                  <c:v>9.9446808510638292</c:v>
                </c:pt>
                <c:pt idx="50">
                  <c:v>7.9574468085106398</c:v>
                </c:pt>
                <c:pt idx="51">
                  <c:v>13.489361702127701</c:v>
                </c:pt>
                <c:pt idx="52">
                  <c:v>9.7276595744680794</c:v>
                </c:pt>
                <c:pt idx="53">
                  <c:v>13.2340425531915</c:v>
                </c:pt>
                <c:pt idx="54">
                  <c:v>15.470212765957401</c:v>
                </c:pt>
                <c:pt idx="55">
                  <c:v>12.4510638297872</c:v>
                </c:pt>
                <c:pt idx="56">
                  <c:v>14.174468085106399</c:v>
                </c:pt>
                <c:pt idx="57">
                  <c:v>13.2340425531915</c:v>
                </c:pt>
                <c:pt idx="58">
                  <c:v>7.9021276595744698</c:v>
                </c:pt>
                <c:pt idx="59">
                  <c:v>14.585106382978701</c:v>
                </c:pt>
                <c:pt idx="60">
                  <c:v>15.702127659574501</c:v>
                </c:pt>
                <c:pt idx="61">
                  <c:v>13.0510638297872</c:v>
                </c:pt>
                <c:pt idx="62">
                  <c:v>17.2382978723404</c:v>
                </c:pt>
                <c:pt idx="63">
                  <c:v>9.8170212765957405</c:v>
                </c:pt>
                <c:pt idx="64">
                  <c:v>7.0531914893616996</c:v>
                </c:pt>
                <c:pt idx="65">
                  <c:v>9.0808510638297903</c:v>
                </c:pt>
                <c:pt idx="66">
                  <c:v>12.5893617021277</c:v>
                </c:pt>
                <c:pt idx="67">
                  <c:v>13.931914893617</c:v>
                </c:pt>
                <c:pt idx="68">
                  <c:v>8.6404255319148895</c:v>
                </c:pt>
                <c:pt idx="69">
                  <c:v>6.1489361702127701</c:v>
                </c:pt>
                <c:pt idx="70">
                  <c:v>6.67173913043478</c:v>
                </c:pt>
                <c:pt idx="71">
                  <c:v>5.3913043478260896</c:v>
                </c:pt>
                <c:pt idx="72">
                  <c:v>11.9765957446809</c:v>
                </c:pt>
                <c:pt idx="73">
                  <c:v>12.5042553191489</c:v>
                </c:pt>
                <c:pt idx="74">
                  <c:v>9.2191489361702104</c:v>
                </c:pt>
                <c:pt idx="75">
                  <c:v>10.0744680851064</c:v>
                </c:pt>
                <c:pt idx="76">
                  <c:v>12.7234042553191</c:v>
                </c:pt>
                <c:pt idx="77">
                  <c:v>9.68085106382979</c:v>
                </c:pt>
                <c:pt idx="78">
                  <c:v>5.9680851063829801</c:v>
                </c:pt>
                <c:pt idx="79">
                  <c:v>11.0893617021277</c:v>
                </c:pt>
                <c:pt idx="80">
                  <c:v>7.8872340425531897</c:v>
                </c:pt>
                <c:pt idx="81">
                  <c:v>11.8085106382979</c:v>
                </c:pt>
                <c:pt idx="82">
                  <c:v>12.5434782608696</c:v>
                </c:pt>
                <c:pt idx="83">
                  <c:v>11.35</c:v>
                </c:pt>
                <c:pt idx="84">
                  <c:v>7.60212765957447</c:v>
                </c:pt>
                <c:pt idx="85">
                  <c:v>4.7787234042553202</c:v>
                </c:pt>
                <c:pt idx="86">
                  <c:v>7.6148936170212798</c:v>
                </c:pt>
                <c:pt idx="87">
                  <c:v>8.0978723404255302</c:v>
                </c:pt>
                <c:pt idx="88">
                  <c:v>8.7659574468085104</c:v>
                </c:pt>
                <c:pt idx="89">
                  <c:v>5.50416666666667</c:v>
                </c:pt>
                <c:pt idx="90">
                  <c:v>3.1875</c:v>
                </c:pt>
                <c:pt idx="91">
                  <c:v>6.06666666666667</c:v>
                </c:pt>
                <c:pt idx="92">
                  <c:v>9.6937499999999996</c:v>
                </c:pt>
                <c:pt idx="93">
                  <c:v>13.122916666666701</c:v>
                </c:pt>
                <c:pt idx="94">
                  <c:v>9.0604166666666703</c:v>
                </c:pt>
                <c:pt idx="95">
                  <c:v>19.3276595744681</c:v>
                </c:pt>
                <c:pt idx="96">
                  <c:v>11.1914893617021</c:v>
                </c:pt>
                <c:pt idx="97">
                  <c:v>10.389583333333301</c:v>
                </c:pt>
                <c:pt idx="98">
                  <c:v>5.1020833333333302</c:v>
                </c:pt>
                <c:pt idx="99">
                  <c:v>2.5208333333333299</c:v>
                </c:pt>
                <c:pt idx="100">
                  <c:v>6.6770833333333304</c:v>
                </c:pt>
                <c:pt idx="101">
                  <c:v>12.010638297872299</c:v>
                </c:pt>
                <c:pt idx="102">
                  <c:v>10.1893617021277</c:v>
                </c:pt>
                <c:pt idx="103">
                  <c:v>11.4282608695652</c:v>
                </c:pt>
                <c:pt idx="104">
                  <c:v>9.1595744680851094</c:v>
                </c:pt>
                <c:pt idx="105">
                  <c:v>5.3361702127659596</c:v>
                </c:pt>
                <c:pt idx="106">
                  <c:v>5.6638297872340404</c:v>
                </c:pt>
                <c:pt idx="107">
                  <c:v>14.085106382978701</c:v>
                </c:pt>
                <c:pt idx="108">
                  <c:v>15.4021276595745</c:v>
                </c:pt>
                <c:pt idx="109">
                  <c:v>16.125</c:v>
                </c:pt>
                <c:pt idx="110">
                  <c:v>17.6041666666667</c:v>
                </c:pt>
                <c:pt idx="111">
                  <c:v>17.875</c:v>
                </c:pt>
                <c:pt idx="112">
                  <c:v>10.0416666666667</c:v>
                </c:pt>
                <c:pt idx="113">
                  <c:v>5.8416666666666703</c:v>
                </c:pt>
                <c:pt idx="114">
                  <c:v>12.483333333333301</c:v>
                </c:pt>
                <c:pt idx="115">
                  <c:v>11.5625</c:v>
                </c:pt>
                <c:pt idx="116">
                  <c:v>11.172916666666699</c:v>
                </c:pt>
                <c:pt idx="117">
                  <c:v>11.55625</c:v>
                </c:pt>
                <c:pt idx="118">
                  <c:v>20.375</c:v>
                </c:pt>
                <c:pt idx="119">
                  <c:v>12.4479166666667</c:v>
                </c:pt>
                <c:pt idx="120">
                  <c:v>8.1</c:v>
                </c:pt>
                <c:pt idx="121">
                  <c:v>16.814583333333299</c:v>
                </c:pt>
                <c:pt idx="122">
                  <c:v>17.712499999999999</c:v>
                </c:pt>
                <c:pt idx="123">
                  <c:v>13.393750000000001</c:v>
                </c:pt>
                <c:pt idx="124">
                  <c:v>11.460416666666699</c:v>
                </c:pt>
                <c:pt idx="125">
                  <c:v>13.1425531914894</c:v>
                </c:pt>
                <c:pt idx="126">
                  <c:v>7.4749999999999996</c:v>
                </c:pt>
                <c:pt idx="127">
                  <c:v>5.8687500000000004</c:v>
                </c:pt>
                <c:pt idx="128">
                  <c:v>7.7937500000000002</c:v>
                </c:pt>
                <c:pt idx="129">
                  <c:v>9.8148936170212799</c:v>
                </c:pt>
                <c:pt idx="130">
                  <c:v>12.370212765957399</c:v>
                </c:pt>
                <c:pt idx="131">
                  <c:v>9.6297872340425492</c:v>
                </c:pt>
                <c:pt idx="132">
                  <c:v>8.0500000000000007</c:v>
                </c:pt>
                <c:pt idx="133">
                  <c:v>7.7020833333333298</c:v>
                </c:pt>
                <c:pt idx="134">
                  <c:v>8.4531914893617</c:v>
                </c:pt>
                <c:pt idx="135">
                  <c:v>12.9478260869565</c:v>
                </c:pt>
                <c:pt idx="136">
                  <c:v>10.3020833333333</c:v>
                </c:pt>
                <c:pt idx="137">
                  <c:v>11.55</c:v>
                </c:pt>
                <c:pt idx="138">
                  <c:v>13.391489361702099</c:v>
                </c:pt>
                <c:pt idx="139">
                  <c:v>14</c:v>
                </c:pt>
                <c:pt idx="140">
                  <c:v>15.8395833333333</c:v>
                </c:pt>
                <c:pt idx="141">
                  <c:v>12.856249999999999</c:v>
                </c:pt>
                <c:pt idx="142">
                  <c:v>18.493749999999999</c:v>
                </c:pt>
                <c:pt idx="143">
                  <c:v>19.175000000000001</c:v>
                </c:pt>
                <c:pt idx="144">
                  <c:v>21.762499999999999</c:v>
                </c:pt>
                <c:pt idx="145">
                  <c:v>15.568085106383</c:v>
                </c:pt>
                <c:pt idx="146">
                  <c:v>15.389361702127699</c:v>
                </c:pt>
                <c:pt idx="147">
                  <c:v>12.022916666666699</c:v>
                </c:pt>
                <c:pt idx="148">
                  <c:v>10.637499999999999</c:v>
                </c:pt>
                <c:pt idx="149">
                  <c:v>18.226086956521701</c:v>
                </c:pt>
                <c:pt idx="150">
                  <c:v>15.836170212766</c:v>
                </c:pt>
                <c:pt idx="151">
                  <c:v>15.6872340425532</c:v>
                </c:pt>
                <c:pt idx="152">
                  <c:v>14.685106382978701</c:v>
                </c:pt>
                <c:pt idx="153">
                  <c:v>11.172916666666699</c:v>
                </c:pt>
                <c:pt idx="154">
                  <c:v>12.15625</c:v>
                </c:pt>
                <c:pt idx="155">
                  <c:v>12.3708333333333</c:v>
                </c:pt>
                <c:pt idx="156">
                  <c:v>13.4125</c:v>
                </c:pt>
                <c:pt idx="157">
                  <c:v>17.797916666666701</c:v>
                </c:pt>
                <c:pt idx="158">
                  <c:v>17.308333333333302</c:v>
                </c:pt>
                <c:pt idx="159">
                  <c:v>13.8276595744681</c:v>
                </c:pt>
                <c:pt idx="160">
                  <c:v>20.085106382978701</c:v>
                </c:pt>
                <c:pt idx="161">
                  <c:v>8.6595744680851094</c:v>
                </c:pt>
                <c:pt idx="162">
                  <c:v>7.53541666666667</c:v>
                </c:pt>
                <c:pt idx="163">
                  <c:v>12.404166666666701</c:v>
                </c:pt>
                <c:pt idx="164">
                  <c:v>11.9375</c:v>
                </c:pt>
                <c:pt idx="165">
                  <c:v>12.038297872340401</c:v>
                </c:pt>
                <c:pt idx="166">
                  <c:v>14.53125</c:v>
                </c:pt>
                <c:pt idx="167">
                  <c:v>11.918749999999999</c:v>
                </c:pt>
                <c:pt idx="168">
                  <c:v>15.514583333333301</c:v>
                </c:pt>
                <c:pt idx="169">
                  <c:v>14.15625</c:v>
                </c:pt>
                <c:pt idx="170">
                  <c:v>27.377083333333299</c:v>
                </c:pt>
                <c:pt idx="171">
                  <c:v>15.704166666666699</c:v>
                </c:pt>
                <c:pt idx="172">
                  <c:v>18.216666666666701</c:v>
                </c:pt>
                <c:pt idx="173">
                  <c:v>24.35</c:v>
                </c:pt>
                <c:pt idx="174">
                  <c:v>19.037500000000001</c:v>
                </c:pt>
                <c:pt idx="175">
                  <c:v>12.9729166666667</c:v>
                </c:pt>
                <c:pt idx="176">
                  <c:v>22.462499999999999</c:v>
                </c:pt>
                <c:pt idx="177">
                  <c:v>22.842553191489401</c:v>
                </c:pt>
                <c:pt idx="178">
                  <c:v>22.0702127659575</c:v>
                </c:pt>
                <c:pt idx="179">
                  <c:v>20.3645833333333</c:v>
                </c:pt>
                <c:pt idx="180">
                  <c:v>18</c:v>
                </c:pt>
                <c:pt idx="181">
                  <c:v>26.891489361702099</c:v>
                </c:pt>
                <c:pt idx="182">
                  <c:v>19.858333333333299</c:v>
                </c:pt>
                <c:pt idx="183">
                  <c:v>9.6374999999999993</c:v>
                </c:pt>
                <c:pt idx="184">
                  <c:v>8.7437500000000004</c:v>
                </c:pt>
                <c:pt idx="185">
                  <c:v>12.75</c:v>
                </c:pt>
                <c:pt idx="186">
                  <c:v>24.535416666666698</c:v>
                </c:pt>
                <c:pt idx="187">
                  <c:v>19.316666666666698</c:v>
                </c:pt>
                <c:pt idx="188">
                  <c:v>20.595833333333299</c:v>
                </c:pt>
                <c:pt idx="189">
                  <c:v>22.918749999999999</c:v>
                </c:pt>
                <c:pt idx="190">
                  <c:v>17.085416666666699</c:v>
                </c:pt>
                <c:pt idx="191">
                  <c:v>20.3020833333333</c:v>
                </c:pt>
                <c:pt idx="192">
                  <c:v>18.985416666666701</c:v>
                </c:pt>
                <c:pt idx="193">
                  <c:v>16.745833333333302</c:v>
                </c:pt>
                <c:pt idx="194">
                  <c:v>27.952083333333299</c:v>
                </c:pt>
                <c:pt idx="195">
                  <c:v>23.85</c:v>
                </c:pt>
                <c:pt idx="196">
                  <c:v>11.5270833333333</c:v>
                </c:pt>
                <c:pt idx="197">
                  <c:v>10.6916666666667</c:v>
                </c:pt>
                <c:pt idx="198">
                  <c:v>14.922916666666699</c:v>
                </c:pt>
                <c:pt idx="199">
                  <c:v>17.556249999999999</c:v>
                </c:pt>
                <c:pt idx="200">
                  <c:v>20.497916666666701</c:v>
                </c:pt>
                <c:pt idx="201">
                  <c:v>25.466666666666701</c:v>
                </c:pt>
                <c:pt idx="202">
                  <c:v>12.016666666666699</c:v>
                </c:pt>
                <c:pt idx="203">
                  <c:v>13.195833333333301</c:v>
                </c:pt>
                <c:pt idx="204">
                  <c:v>12.018750000000001</c:v>
                </c:pt>
                <c:pt idx="205">
                  <c:v>22.089583333333302</c:v>
                </c:pt>
                <c:pt idx="206">
                  <c:v>30.481249999999999</c:v>
                </c:pt>
                <c:pt idx="207">
                  <c:v>31.393617021276601</c:v>
                </c:pt>
                <c:pt idx="208">
                  <c:v>29.110638297872299</c:v>
                </c:pt>
                <c:pt idx="209">
                  <c:v>15.383333333333301</c:v>
                </c:pt>
                <c:pt idx="210">
                  <c:v>5.3645833333333304</c:v>
                </c:pt>
                <c:pt idx="211">
                  <c:v>6.2125000000000004</c:v>
                </c:pt>
                <c:pt idx="212">
                  <c:v>24.341666666666701</c:v>
                </c:pt>
                <c:pt idx="213">
                  <c:v>37.391666666666701</c:v>
                </c:pt>
                <c:pt idx="214">
                  <c:v>22.681249999999999</c:v>
                </c:pt>
                <c:pt idx="215">
                  <c:v>34.85</c:v>
                </c:pt>
                <c:pt idx="216">
                  <c:v>31.0425531914894</c:v>
                </c:pt>
                <c:pt idx="217">
                  <c:v>29.142553191489402</c:v>
                </c:pt>
                <c:pt idx="218">
                  <c:v>11.7708333333333</c:v>
                </c:pt>
                <c:pt idx="219">
                  <c:v>10.6770833333333</c:v>
                </c:pt>
                <c:pt idx="220">
                  <c:v>18.5520833333333</c:v>
                </c:pt>
                <c:pt idx="221">
                  <c:v>29.418749999999999</c:v>
                </c:pt>
                <c:pt idx="222">
                  <c:v>22.533333333333299</c:v>
                </c:pt>
                <c:pt idx="223">
                  <c:v>27.962499999999999</c:v>
                </c:pt>
                <c:pt idx="224">
                  <c:v>26.6041666666667</c:v>
                </c:pt>
                <c:pt idx="225">
                  <c:v>14.3395833333333</c:v>
                </c:pt>
                <c:pt idx="226">
                  <c:v>17.920833333333299</c:v>
                </c:pt>
                <c:pt idx="227">
                  <c:v>27.787500000000001</c:v>
                </c:pt>
                <c:pt idx="228">
                  <c:v>27.524999999999999</c:v>
                </c:pt>
                <c:pt idx="229">
                  <c:v>19.922916666666701</c:v>
                </c:pt>
                <c:pt idx="230">
                  <c:v>19.591666666666701</c:v>
                </c:pt>
                <c:pt idx="231">
                  <c:v>9.8687500000000004</c:v>
                </c:pt>
                <c:pt idx="232">
                  <c:v>9.2645833333333307</c:v>
                </c:pt>
                <c:pt idx="233">
                  <c:v>23.2395833333333</c:v>
                </c:pt>
                <c:pt idx="234">
                  <c:v>22.938297872340399</c:v>
                </c:pt>
                <c:pt idx="235">
                  <c:v>14.6702127659574</c:v>
                </c:pt>
                <c:pt idx="236">
                  <c:v>11.4645833333333</c:v>
                </c:pt>
                <c:pt idx="237">
                  <c:v>10.414583333333301</c:v>
                </c:pt>
                <c:pt idx="238">
                  <c:v>11.0729166666667</c:v>
                </c:pt>
                <c:pt idx="239">
                  <c:v>8.6541666666666703</c:v>
                </c:pt>
                <c:pt idx="240">
                  <c:v>40.185416666666697</c:v>
                </c:pt>
                <c:pt idx="241">
                  <c:v>45.378723404255297</c:v>
                </c:pt>
                <c:pt idx="242">
                  <c:v>36.0833333333333</c:v>
                </c:pt>
                <c:pt idx="243">
                  <c:v>20.179166666666699</c:v>
                </c:pt>
                <c:pt idx="244">
                  <c:v>9.4124999999999996</c:v>
                </c:pt>
                <c:pt idx="245">
                  <c:v>8.3520833333333293</c:v>
                </c:pt>
                <c:pt idx="246">
                  <c:v>7.7291666666666696</c:v>
                </c:pt>
                <c:pt idx="247">
                  <c:v>16.8645833333333</c:v>
                </c:pt>
                <c:pt idx="248">
                  <c:v>28.877083333333299</c:v>
                </c:pt>
                <c:pt idx="249">
                  <c:v>36.975000000000001</c:v>
                </c:pt>
                <c:pt idx="250">
                  <c:v>40.112499999999997</c:v>
                </c:pt>
                <c:pt idx="251">
                  <c:v>39.412500000000001</c:v>
                </c:pt>
                <c:pt idx="252">
                  <c:v>13.845833333333299</c:v>
                </c:pt>
                <c:pt idx="253">
                  <c:v>6.8020833333333304</c:v>
                </c:pt>
                <c:pt idx="254">
                  <c:v>14.0510638297872</c:v>
                </c:pt>
                <c:pt idx="255">
                  <c:v>26.529166666666701</c:v>
                </c:pt>
                <c:pt idx="256">
                  <c:v>17.850000000000001</c:v>
                </c:pt>
                <c:pt idx="257">
                  <c:v>22.866666666666699</c:v>
                </c:pt>
                <c:pt idx="258">
                  <c:v>33.547916666666701</c:v>
                </c:pt>
                <c:pt idx="259">
                  <c:v>37.491489361702101</c:v>
                </c:pt>
                <c:pt idx="260">
                  <c:v>30.6</c:v>
                </c:pt>
                <c:pt idx="261">
                  <c:v>32.668750000000003</c:v>
                </c:pt>
                <c:pt idx="262">
                  <c:v>26.460416666666699</c:v>
                </c:pt>
                <c:pt idx="263">
                  <c:v>17.8586956521739</c:v>
                </c:pt>
                <c:pt idx="264">
                  <c:v>20.657446808510599</c:v>
                </c:pt>
                <c:pt idx="265">
                  <c:v>22.710416666666699</c:v>
                </c:pt>
                <c:pt idx="266">
                  <c:v>19.887499999999999</c:v>
                </c:pt>
                <c:pt idx="267">
                  <c:v>9.2083333333333304</c:v>
                </c:pt>
                <c:pt idx="268">
                  <c:v>16.183333333333302</c:v>
                </c:pt>
                <c:pt idx="269">
                  <c:v>19.8541666666667</c:v>
                </c:pt>
                <c:pt idx="270">
                  <c:v>31.733333333333299</c:v>
                </c:pt>
                <c:pt idx="271">
                  <c:v>34.15625</c:v>
                </c:pt>
                <c:pt idx="272">
                  <c:v>39.436170212766001</c:v>
                </c:pt>
                <c:pt idx="273">
                  <c:v>34.845833333333303</c:v>
                </c:pt>
                <c:pt idx="274">
                  <c:v>33.65</c:v>
                </c:pt>
                <c:pt idx="275">
                  <c:v>29.633333333333301</c:v>
                </c:pt>
                <c:pt idx="276">
                  <c:v>25.089583333333302</c:v>
                </c:pt>
                <c:pt idx="277">
                  <c:v>17.012499999999999</c:v>
                </c:pt>
                <c:pt idx="278">
                  <c:v>24.662500000000001</c:v>
                </c:pt>
                <c:pt idx="279">
                  <c:v>18.089583333333302</c:v>
                </c:pt>
                <c:pt idx="280">
                  <c:v>16.7</c:v>
                </c:pt>
                <c:pt idx="281">
                  <c:v>27.606249999999999</c:v>
                </c:pt>
                <c:pt idx="282">
                  <c:v>35.9166666666667</c:v>
                </c:pt>
                <c:pt idx="283">
                  <c:v>36.797916666666701</c:v>
                </c:pt>
                <c:pt idx="284">
                  <c:v>40.412500000000001</c:v>
                </c:pt>
                <c:pt idx="285">
                  <c:v>41.381250000000001</c:v>
                </c:pt>
                <c:pt idx="286">
                  <c:v>41.314583333333303</c:v>
                </c:pt>
                <c:pt idx="287">
                  <c:v>36.774999999999999</c:v>
                </c:pt>
                <c:pt idx="288">
                  <c:v>17.693750000000001</c:v>
                </c:pt>
                <c:pt idx="289">
                  <c:v>32.758333333333297</c:v>
                </c:pt>
                <c:pt idx="290">
                  <c:v>37.6</c:v>
                </c:pt>
                <c:pt idx="291">
                  <c:v>36.622916666666697</c:v>
                </c:pt>
                <c:pt idx="292">
                  <c:v>29.185416666666701</c:v>
                </c:pt>
                <c:pt idx="293">
                  <c:v>32.358333333333299</c:v>
                </c:pt>
                <c:pt idx="294">
                  <c:v>35.0234042553192</c:v>
                </c:pt>
                <c:pt idx="295">
                  <c:v>36.254166666666698</c:v>
                </c:pt>
                <c:pt idx="296">
                  <c:v>49.483333333333299</c:v>
                </c:pt>
                <c:pt idx="297">
                  <c:v>50.2604166666667</c:v>
                </c:pt>
                <c:pt idx="298">
                  <c:v>41.348936170212802</c:v>
                </c:pt>
                <c:pt idx="299">
                  <c:v>31.2340425531915</c:v>
                </c:pt>
                <c:pt idx="300">
                  <c:v>35.112765957446797</c:v>
                </c:pt>
                <c:pt idx="301">
                  <c:v>29.057446808510601</c:v>
                </c:pt>
                <c:pt idx="302">
                  <c:v>26.418749999999999</c:v>
                </c:pt>
                <c:pt idx="303">
                  <c:v>37.881250000000001</c:v>
                </c:pt>
              </c:numCache>
            </c:numRef>
          </c:yVal>
          <c:smooth val="0"/>
          <c:extLst>
            <c:ext xmlns:c16="http://schemas.microsoft.com/office/drawing/2014/chart" uri="{C3380CC4-5D6E-409C-BE32-E72D297353CC}">
              <c16:uniqueId val="{00000001-6903-49DD-B3F9-323A453D23C4}"/>
            </c:ext>
          </c:extLst>
        </c:ser>
        <c:ser>
          <c:idx val="2"/>
          <c:order val="2"/>
          <c:tx>
            <c:strRef>
              <c:f>Hoja1!$G$1</c:f>
              <c:strCache>
                <c:ptCount val="1"/>
                <c:pt idx="0">
                  <c:v>O3</c:v>
                </c:pt>
              </c:strCache>
            </c:strRef>
          </c:tx>
          <c:spPr>
            <a:ln w="19050" cap="rnd">
              <a:solidFill>
                <a:schemeClr val="accent3"/>
              </a:solidFill>
              <a:round/>
            </a:ln>
            <a:effectLst/>
          </c:spPr>
          <c:marker>
            <c:symbol val="none"/>
          </c:marker>
          <c:xVal>
            <c:numRef>
              <c:f>Hoja1!$B$2:$B$305</c:f>
              <c:numCache>
                <c:formatCode>General</c:formatCode>
                <c:ptCount val="3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numCache>
            </c:numRef>
          </c:xVal>
          <c:yVal>
            <c:numRef>
              <c:f>Hoja1!$G$2:$G$305</c:f>
              <c:numCache>
                <c:formatCode>General</c:formatCode>
                <c:ptCount val="304"/>
                <c:pt idx="0">
                  <c:v>39.1111111111111</c:v>
                </c:pt>
                <c:pt idx="1">
                  <c:v>29.129629629629601</c:v>
                </c:pt>
                <c:pt idx="2">
                  <c:v>18.592592592592599</c:v>
                </c:pt>
                <c:pt idx="3">
                  <c:v>23.230909090909101</c:v>
                </c:pt>
                <c:pt idx="4">
                  <c:v>40.490566037735803</c:v>
                </c:pt>
                <c:pt idx="5">
                  <c:v>26.1927272727273</c:v>
                </c:pt>
                <c:pt idx="6">
                  <c:v>24.690909090909098</c:v>
                </c:pt>
                <c:pt idx="7">
                  <c:v>23.150909090909099</c:v>
                </c:pt>
                <c:pt idx="8">
                  <c:v>29.498181818181799</c:v>
                </c:pt>
                <c:pt idx="9">
                  <c:v>23.909090909090899</c:v>
                </c:pt>
                <c:pt idx="10">
                  <c:v>13.410909090909101</c:v>
                </c:pt>
                <c:pt idx="11">
                  <c:v>10.8363636363636</c:v>
                </c:pt>
                <c:pt idx="12">
                  <c:v>21.0163636363636</c:v>
                </c:pt>
                <c:pt idx="13">
                  <c:v>19.847272727272699</c:v>
                </c:pt>
                <c:pt idx="14">
                  <c:v>23.2</c:v>
                </c:pt>
                <c:pt idx="15">
                  <c:v>29.981818181818198</c:v>
                </c:pt>
                <c:pt idx="16">
                  <c:v>26.258823529411799</c:v>
                </c:pt>
                <c:pt idx="17">
                  <c:v>41.6</c:v>
                </c:pt>
                <c:pt idx="18">
                  <c:v>40.980392156862699</c:v>
                </c:pt>
                <c:pt idx="19">
                  <c:v>31.924528301886799</c:v>
                </c:pt>
                <c:pt idx="20">
                  <c:v>41.127272727272697</c:v>
                </c:pt>
                <c:pt idx="21">
                  <c:v>37.527272727272702</c:v>
                </c:pt>
                <c:pt idx="22">
                  <c:v>47.527272727272702</c:v>
                </c:pt>
                <c:pt idx="23">
                  <c:v>40.345454545454501</c:v>
                </c:pt>
                <c:pt idx="24">
                  <c:v>47.872727272727303</c:v>
                </c:pt>
                <c:pt idx="25">
                  <c:v>69.018181818181802</c:v>
                </c:pt>
                <c:pt idx="26">
                  <c:v>57.872727272727303</c:v>
                </c:pt>
                <c:pt idx="27">
                  <c:v>38.6</c:v>
                </c:pt>
                <c:pt idx="28">
                  <c:v>56.4</c:v>
                </c:pt>
                <c:pt idx="29">
                  <c:v>66.363636363636402</c:v>
                </c:pt>
                <c:pt idx="30">
                  <c:v>73.115384615384599</c:v>
                </c:pt>
                <c:pt idx="31">
                  <c:v>58.711538461538503</c:v>
                </c:pt>
                <c:pt idx="32">
                  <c:v>48.109090909090902</c:v>
                </c:pt>
                <c:pt idx="33">
                  <c:v>63.207547169811299</c:v>
                </c:pt>
                <c:pt idx="34">
                  <c:v>74.811320754717002</c:v>
                </c:pt>
                <c:pt idx="35">
                  <c:v>58.472727272727298</c:v>
                </c:pt>
                <c:pt idx="36">
                  <c:v>46.909090909090899</c:v>
                </c:pt>
                <c:pt idx="37">
                  <c:v>64.943396226415103</c:v>
                </c:pt>
                <c:pt idx="38">
                  <c:v>40.851851851851897</c:v>
                </c:pt>
                <c:pt idx="39">
                  <c:v>32.2222222222222</c:v>
                </c:pt>
                <c:pt idx="40">
                  <c:v>32.346153846153797</c:v>
                </c:pt>
                <c:pt idx="41">
                  <c:v>46.3888888888889</c:v>
                </c:pt>
                <c:pt idx="42">
                  <c:v>61.3888888888889</c:v>
                </c:pt>
                <c:pt idx="43">
                  <c:v>60.9444444444444</c:v>
                </c:pt>
                <c:pt idx="44">
                  <c:v>62.634615384615401</c:v>
                </c:pt>
                <c:pt idx="45">
                  <c:v>61.072727272727299</c:v>
                </c:pt>
                <c:pt idx="46">
                  <c:v>42.109090909090902</c:v>
                </c:pt>
                <c:pt idx="47">
                  <c:v>62.690909090909102</c:v>
                </c:pt>
                <c:pt idx="48">
                  <c:v>64.945454545454595</c:v>
                </c:pt>
                <c:pt idx="49">
                  <c:v>62.854545454545502</c:v>
                </c:pt>
                <c:pt idx="50">
                  <c:v>66</c:v>
                </c:pt>
                <c:pt idx="51">
                  <c:v>59.563636363636398</c:v>
                </c:pt>
                <c:pt idx="52">
                  <c:v>62.090909090909101</c:v>
                </c:pt>
                <c:pt idx="53">
                  <c:v>67.090909090909093</c:v>
                </c:pt>
                <c:pt idx="54">
                  <c:v>73.181818181818201</c:v>
                </c:pt>
                <c:pt idx="55">
                  <c:v>78.418181818181793</c:v>
                </c:pt>
                <c:pt idx="56">
                  <c:v>63.945454545454503</c:v>
                </c:pt>
                <c:pt idx="57">
                  <c:v>66.181818181818201</c:v>
                </c:pt>
                <c:pt idx="58">
                  <c:v>69.363636363636402</c:v>
                </c:pt>
                <c:pt idx="59">
                  <c:v>55.127272727272697</c:v>
                </c:pt>
                <c:pt idx="60">
                  <c:v>58.072727272727299</c:v>
                </c:pt>
                <c:pt idx="61">
                  <c:v>54.545454545454497</c:v>
                </c:pt>
                <c:pt idx="62">
                  <c:v>65.509090909090901</c:v>
                </c:pt>
                <c:pt idx="63">
                  <c:v>68.056603773584897</c:v>
                </c:pt>
                <c:pt idx="64">
                  <c:v>71.811320754717002</c:v>
                </c:pt>
                <c:pt idx="65">
                  <c:v>56.075471698113198</c:v>
                </c:pt>
                <c:pt idx="66">
                  <c:v>47.8867924528302</c:v>
                </c:pt>
                <c:pt idx="67">
                  <c:v>55.5818181818182</c:v>
                </c:pt>
                <c:pt idx="68">
                  <c:v>62.709090909090897</c:v>
                </c:pt>
                <c:pt idx="69">
                  <c:v>55.981818181818198</c:v>
                </c:pt>
                <c:pt idx="70">
                  <c:v>61.3888888888889</c:v>
                </c:pt>
                <c:pt idx="71">
                  <c:v>85.592592592592595</c:v>
                </c:pt>
                <c:pt idx="72">
                  <c:v>71.727272727272705</c:v>
                </c:pt>
                <c:pt idx="73">
                  <c:v>54.509090909090901</c:v>
                </c:pt>
                <c:pt idx="74">
                  <c:v>68.818181818181799</c:v>
                </c:pt>
                <c:pt idx="75">
                  <c:v>59.072727272727299</c:v>
                </c:pt>
                <c:pt idx="76">
                  <c:v>56.6727272727273</c:v>
                </c:pt>
                <c:pt idx="77">
                  <c:v>55.2</c:v>
                </c:pt>
                <c:pt idx="78">
                  <c:v>69</c:v>
                </c:pt>
                <c:pt idx="79">
                  <c:v>57.2545454545455</c:v>
                </c:pt>
                <c:pt idx="80">
                  <c:v>67.272727272727295</c:v>
                </c:pt>
                <c:pt idx="81">
                  <c:v>62.072727272727299</c:v>
                </c:pt>
                <c:pt idx="82">
                  <c:v>50.358490566037702</c:v>
                </c:pt>
                <c:pt idx="83">
                  <c:v>59.7454545454545</c:v>
                </c:pt>
                <c:pt idx="84">
                  <c:v>68.581818181818207</c:v>
                </c:pt>
                <c:pt idx="85">
                  <c:v>64.745454545454507</c:v>
                </c:pt>
                <c:pt idx="86">
                  <c:v>72.418181818181793</c:v>
                </c:pt>
                <c:pt idx="87">
                  <c:v>67.309090909090898</c:v>
                </c:pt>
                <c:pt idx="88">
                  <c:v>62.727272727272698</c:v>
                </c:pt>
                <c:pt idx="89">
                  <c:v>73.181818181818201</c:v>
                </c:pt>
                <c:pt idx="90">
                  <c:v>51.618181818181803</c:v>
                </c:pt>
                <c:pt idx="91">
                  <c:v>44.654545454545499</c:v>
                </c:pt>
                <c:pt idx="92">
                  <c:v>52.6</c:v>
                </c:pt>
                <c:pt idx="93">
                  <c:v>59.6727272727273</c:v>
                </c:pt>
                <c:pt idx="94">
                  <c:v>75.490909090909099</c:v>
                </c:pt>
                <c:pt idx="95">
                  <c:v>69.481481481481495</c:v>
                </c:pt>
                <c:pt idx="96">
                  <c:v>74.272727272727295</c:v>
                </c:pt>
                <c:pt idx="97">
                  <c:v>79.415094339622598</c:v>
                </c:pt>
                <c:pt idx="98">
                  <c:v>76.763636363636394</c:v>
                </c:pt>
                <c:pt idx="99">
                  <c:v>67.872727272727303</c:v>
                </c:pt>
                <c:pt idx="100">
                  <c:v>63.1636363636364</c:v>
                </c:pt>
                <c:pt idx="101">
                  <c:v>59.709090909090897</c:v>
                </c:pt>
                <c:pt idx="102">
                  <c:v>67.090909090909093</c:v>
                </c:pt>
                <c:pt idx="103">
                  <c:v>67.8363636363636</c:v>
                </c:pt>
                <c:pt idx="104">
                  <c:v>54.472727272727298</c:v>
                </c:pt>
                <c:pt idx="105">
                  <c:v>62.2545454545455</c:v>
                </c:pt>
                <c:pt idx="106">
                  <c:v>77.036363636363603</c:v>
                </c:pt>
                <c:pt idx="107">
                  <c:v>71.436363636363595</c:v>
                </c:pt>
                <c:pt idx="108">
                  <c:v>71.400000000000006</c:v>
                </c:pt>
                <c:pt idx="109">
                  <c:v>72.927272727272694</c:v>
                </c:pt>
                <c:pt idx="110">
                  <c:v>76.599999999999994</c:v>
                </c:pt>
                <c:pt idx="111">
                  <c:v>75.890909090909105</c:v>
                </c:pt>
                <c:pt idx="112">
                  <c:v>73.654545454545499</c:v>
                </c:pt>
                <c:pt idx="113">
                  <c:v>72.054545454545405</c:v>
                </c:pt>
                <c:pt idx="114">
                  <c:v>62.363636363636402</c:v>
                </c:pt>
                <c:pt idx="115">
                  <c:v>59.345454545454501</c:v>
                </c:pt>
                <c:pt idx="116">
                  <c:v>77.545454545454504</c:v>
                </c:pt>
                <c:pt idx="117">
                  <c:v>85.792452830188694</c:v>
                </c:pt>
                <c:pt idx="118">
                  <c:v>81.547169811320799</c:v>
                </c:pt>
                <c:pt idx="119">
                  <c:v>89.545454545454504</c:v>
                </c:pt>
                <c:pt idx="120">
                  <c:v>81.709090909090904</c:v>
                </c:pt>
                <c:pt idx="121">
                  <c:v>72.837837837837796</c:v>
                </c:pt>
                <c:pt idx="122">
                  <c:v>73.567567567567593</c:v>
                </c:pt>
                <c:pt idx="123">
                  <c:v>69.432432432432407</c:v>
                </c:pt>
                <c:pt idx="124">
                  <c:v>74.594594594594597</c:v>
                </c:pt>
                <c:pt idx="125">
                  <c:v>72.297297297297305</c:v>
                </c:pt>
                <c:pt idx="126">
                  <c:v>73.513513513513502</c:v>
                </c:pt>
                <c:pt idx="127">
                  <c:v>59.297297297297298</c:v>
                </c:pt>
                <c:pt idx="128">
                  <c:v>67.432432432432407</c:v>
                </c:pt>
                <c:pt idx="129">
                  <c:v>73.628571428571405</c:v>
                </c:pt>
                <c:pt idx="130">
                  <c:v>76.371428571428595</c:v>
                </c:pt>
                <c:pt idx="131">
                  <c:v>73.5277777777778</c:v>
                </c:pt>
                <c:pt idx="132">
                  <c:v>63.857142857142897</c:v>
                </c:pt>
                <c:pt idx="133">
                  <c:v>76.243243243243199</c:v>
                </c:pt>
                <c:pt idx="134">
                  <c:v>73.9722222222222</c:v>
                </c:pt>
                <c:pt idx="135">
                  <c:v>65.8055555555556</c:v>
                </c:pt>
                <c:pt idx="136">
                  <c:v>57.297297297297298</c:v>
                </c:pt>
                <c:pt idx="137">
                  <c:v>69.459459459459495</c:v>
                </c:pt>
                <c:pt idx="138">
                  <c:v>67.351351351351397</c:v>
                </c:pt>
                <c:pt idx="139">
                  <c:v>75.405405405405403</c:v>
                </c:pt>
                <c:pt idx="140">
                  <c:v>73.216216216216196</c:v>
                </c:pt>
                <c:pt idx="141">
                  <c:v>76.027027027027003</c:v>
                </c:pt>
                <c:pt idx="142">
                  <c:v>79.702702702702695</c:v>
                </c:pt>
                <c:pt idx="143">
                  <c:v>83.054054054054006</c:v>
                </c:pt>
                <c:pt idx="144">
                  <c:v>70.3783783783784</c:v>
                </c:pt>
                <c:pt idx="145">
                  <c:v>82.6944444444444</c:v>
                </c:pt>
                <c:pt idx="146">
                  <c:v>74.714285714285694</c:v>
                </c:pt>
                <c:pt idx="147">
                  <c:v>66.324324324324294</c:v>
                </c:pt>
                <c:pt idx="148">
                  <c:v>62.891891891891902</c:v>
                </c:pt>
                <c:pt idx="149">
                  <c:v>70.3333333333333</c:v>
                </c:pt>
                <c:pt idx="150">
                  <c:v>82.3783783783784</c:v>
                </c:pt>
                <c:pt idx="151">
                  <c:v>72.054054054054006</c:v>
                </c:pt>
                <c:pt idx="152">
                  <c:v>60.135135135135101</c:v>
                </c:pt>
                <c:pt idx="153">
                  <c:v>75.054054054054006</c:v>
                </c:pt>
                <c:pt idx="154">
                  <c:v>91.081081081081095</c:v>
                </c:pt>
                <c:pt idx="155">
                  <c:v>85.6216216216216</c:v>
                </c:pt>
                <c:pt idx="156">
                  <c:v>63.0555555555556</c:v>
                </c:pt>
                <c:pt idx="157">
                  <c:v>73.8611111111111</c:v>
                </c:pt>
                <c:pt idx="158">
                  <c:v>69.270270270270302</c:v>
                </c:pt>
                <c:pt idx="159">
                  <c:v>82.756756756756801</c:v>
                </c:pt>
                <c:pt idx="160">
                  <c:v>92.5555555555556</c:v>
                </c:pt>
                <c:pt idx="161">
                  <c:v>87.783783783783804</c:v>
                </c:pt>
                <c:pt idx="162">
                  <c:v>74.459459459459495</c:v>
                </c:pt>
                <c:pt idx="163">
                  <c:v>80.648648648648603</c:v>
                </c:pt>
                <c:pt idx="164">
                  <c:v>88.945945945945994</c:v>
                </c:pt>
                <c:pt idx="165">
                  <c:v>76.972972972972997</c:v>
                </c:pt>
                <c:pt idx="166">
                  <c:v>77.405405405405403</c:v>
                </c:pt>
                <c:pt idx="167">
                  <c:v>80.783783783783804</c:v>
                </c:pt>
                <c:pt idx="168">
                  <c:v>86.675675675675706</c:v>
                </c:pt>
                <c:pt idx="169">
                  <c:v>86.6216216216216</c:v>
                </c:pt>
                <c:pt idx="170">
                  <c:v>63.8108108108108</c:v>
                </c:pt>
                <c:pt idx="171">
                  <c:v>79</c:v>
                </c:pt>
                <c:pt idx="172">
                  <c:v>82.918918918918905</c:v>
                </c:pt>
                <c:pt idx="173">
                  <c:v>89.594594594594597</c:v>
                </c:pt>
                <c:pt idx="174">
                  <c:v>90.4166666666667</c:v>
                </c:pt>
                <c:pt idx="175">
                  <c:v>94.142857142857096</c:v>
                </c:pt>
                <c:pt idx="176">
                  <c:v>84.3888888888889</c:v>
                </c:pt>
                <c:pt idx="177">
                  <c:v>85.1388888888889</c:v>
                </c:pt>
                <c:pt idx="178">
                  <c:v>90.514285714285705</c:v>
                </c:pt>
                <c:pt idx="179">
                  <c:v>92.297297297297305</c:v>
                </c:pt>
                <c:pt idx="180">
                  <c:v>83.3333333333333</c:v>
                </c:pt>
                <c:pt idx="181">
                  <c:v>80.4722222222222</c:v>
                </c:pt>
                <c:pt idx="182">
                  <c:v>83.432432432432407</c:v>
                </c:pt>
                <c:pt idx="183">
                  <c:v>75.567567567567593</c:v>
                </c:pt>
                <c:pt idx="184">
                  <c:v>67.756756756756801</c:v>
                </c:pt>
                <c:pt idx="185">
                  <c:v>77.189189189189193</c:v>
                </c:pt>
                <c:pt idx="186">
                  <c:v>79.675675675675706</c:v>
                </c:pt>
                <c:pt idx="187">
                  <c:v>82.189189189189193</c:v>
                </c:pt>
                <c:pt idx="188">
                  <c:v>82.945945945945994</c:v>
                </c:pt>
                <c:pt idx="189">
                  <c:v>74.297297297297305</c:v>
                </c:pt>
                <c:pt idx="190">
                  <c:v>74.918918918918905</c:v>
                </c:pt>
                <c:pt idx="191">
                  <c:v>65.351351351351397</c:v>
                </c:pt>
                <c:pt idx="192">
                  <c:v>54.162162162162197</c:v>
                </c:pt>
                <c:pt idx="193">
                  <c:v>69.6111111111111</c:v>
                </c:pt>
                <c:pt idx="194">
                  <c:v>73.081081081081095</c:v>
                </c:pt>
                <c:pt idx="195">
                  <c:v>86.243243243243199</c:v>
                </c:pt>
                <c:pt idx="196">
                  <c:v>74.945945945945994</c:v>
                </c:pt>
                <c:pt idx="197">
                  <c:v>68.756756756756801</c:v>
                </c:pt>
                <c:pt idx="198">
                  <c:v>58.3783783783784</c:v>
                </c:pt>
                <c:pt idx="199">
                  <c:v>49.324324324324301</c:v>
                </c:pt>
                <c:pt idx="200">
                  <c:v>49.945945945945901</c:v>
                </c:pt>
                <c:pt idx="201">
                  <c:v>56.648648648648603</c:v>
                </c:pt>
                <c:pt idx="202">
                  <c:v>43.459459459459502</c:v>
                </c:pt>
                <c:pt idx="203">
                  <c:v>70.783783783783804</c:v>
                </c:pt>
                <c:pt idx="204">
                  <c:v>85.108108108108098</c:v>
                </c:pt>
                <c:pt idx="205">
                  <c:v>75.729729729729698</c:v>
                </c:pt>
                <c:pt idx="206">
                  <c:v>75.756756756756801</c:v>
                </c:pt>
                <c:pt idx="207">
                  <c:v>80.081081081081095</c:v>
                </c:pt>
                <c:pt idx="208">
                  <c:v>74.783783783783804</c:v>
                </c:pt>
                <c:pt idx="209">
                  <c:v>67.3611111111111</c:v>
                </c:pt>
                <c:pt idx="210">
                  <c:v>64</c:v>
                </c:pt>
                <c:pt idx="211">
                  <c:v>68.3888888888889</c:v>
                </c:pt>
                <c:pt idx="212">
                  <c:v>63.6666666666667</c:v>
                </c:pt>
                <c:pt idx="213">
                  <c:v>60.6388888888889</c:v>
                </c:pt>
                <c:pt idx="214">
                  <c:v>77.648648648648603</c:v>
                </c:pt>
                <c:pt idx="215">
                  <c:v>72.459459459459495</c:v>
                </c:pt>
                <c:pt idx="216">
                  <c:v>72.2777777777778</c:v>
                </c:pt>
                <c:pt idx="217">
                  <c:v>73.771428571428601</c:v>
                </c:pt>
                <c:pt idx="218">
                  <c:v>86.837837837837796</c:v>
                </c:pt>
                <c:pt idx="219">
                  <c:v>66.864864864864899</c:v>
                </c:pt>
                <c:pt idx="220">
                  <c:v>65.513513513513502</c:v>
                </c:pt>
                <c:pt idx="221">
                  <c:v>68.405405405405403</c:v>
                </c:pt>
                <c:pt idx="222">
                  <c:v>84.6944444444444</c:v>
                </c:pt>
                <c:pt idx="223">
                  <c:v>84.1111111111111</c:v>
                </c:pt>
                <c:pt idx="224">
                  <c:v>82.702702702702695</c:v>
                </c:pt>
                <c:pt idx="225">
                  <c:v>80.108108108108098</c:v>
                </c:pt>
                <c:pt idx="226">
                  <c:v>75.756756756756801</c:v>
                </c:pt>
                <c:pt idx="227">
                  <c:v>59.5675675675676</c:v>
                </c:pt>
                <c:pt idx="228">
                  <c:v>62.216216216216203</c:v>
                </c:pt>
                <c:pt idx="229">
                  <c:v>48.891891891891902</c:v>
                </c:pt>
                <c:pt idx="230">
                  <c:v>37.3333333333333</c:v>
                </c:pt>
                <c:pt idx="231">
                  <c:v>55</c:v>
                </c:pt>
                <c:pt idx="232">
                  <c:v>57.270270270270302</c:v>
                </c:pt>
                <c:pt idx="233">
                  <c:v>54.702702702702702</c:v>
                </c:pt>
                <c:pt idx="234">
                  <c:v>56.4324324324324</c:v>
                </c:pt>
                <c:pt idx="235">
                  <c:v>50.4324324324324</c:v>
                </c:pt>
                <c:pt idx="236">
                  <c:v>52.675675675675699</c:v>
                </c:pt>
                <c:pt idx="237">
                  <c:v>69.270270270270302</c:v>
                </c:pt>
                <c:pt idx="238">
                  <c:v>61.351351351351397</c:v>
                </c:pt>
                <c:pt idx="239">
                  <c:v>65.756756756756801</c:v>
                </c:pt>
                <c:pt idx="240">
                  <c:v>43.3888888888889</c:v>
                </c:pt>
                <c:pt idx="241">
                  <c:v>49.6388888888889</c:v>
                </c:pt>
                <c:pt idx="242">
                  <c:v>64</c:v>
                </c:pt>
                <c:pt idx="243">
                  <c:v>62.1891891891892</c:v>
                </c:pt>
                <c:pt idx="244">
                  <c:v>60.5675675675676</c:v>
                </c:pt>
                <c:pt idx="245">
                  <c:v>65.567567567567593</c:v>
                </c:pt>
                <c:pt idx="246">
                  <c:v>59.3783783783784</c:v>
                </c:pt>
                <c:pt idx="247">
                  <c:v>54.702702702702702</c:v>
                </c:pt>
                <c:pt idx="248">
                  <c:v>34.4324324324324</c:v>
                </c:pt>
                <c:pt idx="249">
                  <c:v>37.675675675675699</c:v>
                </c:pt>
                <c:pt idx="250">
                  <c:v>36.9722222222222</c:v>
                </c:pt>
                <c:pt idx="251">
                  <c:v>44.5</c:v>
                </c:pt>
                <c:pt idx="252">
                  <c:v>57.628571428571398</c:v>
                </c:pt>
                <c:pt idx="253">
                  <c:v>66.285714285714306</c:v>
                </c:pt>
                <c:pt idx="254">
                  <c:v>68.028571428571396</c:v>
                </c:pt>
                <c:pt idx="255">
                  <c:v>46.828571428571401</c:v>
                </c:pt>
                <c:pt idx="256">
                  <c:v>56.142857142857103</c:v>
                </c:pt>
                <c:pt idx="257">
                  <c:v>50.4166666666667</c:v>
                </c:pt>
                <c:pt idx="258">
                  <c:v>44.864864864864899</c:v>
                </c:pt>
                <c:pt idx="259">
                  <c:v>41.864864864864899</c:v>
                </c:pt>
                <c:pt idx="260">
                  <c:v>50.216216216216203</c:v>
                </c:pt>
                <c:pt idx="261">
                  <c:v>50.918918918918898</c:v>
                </c:pt>
                <c:pt idx="262">
                  <c:v>40.297297297297298</c:v>
                </c:pt>
                <c:pt idx="263">
                  <c:v>54.5</c:v>
                </c:pt>
                <c:pt idx="264">
                  <c:v>45.054054054054099</c:v>
                </c:pt>
                <c:pt idx="265">
                  <c:v>45.216216216216203</c:v>
                </c:pt>
                <c:pt idx="266">
                  <c:v>37.8108108108108</c:v>
                </c:pt>
                <c:pt idx="267">
                  <c:v>55.540540540540498</c:v>
                </c:pt>
                <c:pt idx="268">
                  <c:v>56.162162162162197</c:v>
                </c:pt>
                <c:pt idx="269">
                  <c:v>46.6666666666667</c:v>
                </c:pt>
                <c:pt idx="270">
                  <c:v>23.4648648648649</c:v>
                </c:pt>
                <c:pt idx="271">
                  <c:v>25.648648648648599</c:v>
                </c:pt>
                <c:pt idx="272">
                  <c:v>21.6805555555556</c:v>
                </c:pt>
                <c:pt idx="273">
                  <c:v>27.648648648648599</c:v>
                </c:pt>
                <c:pt idx="274">
                  <c:v>30.1621621621622</c:v>
                </c:pt>
                <c:pt idx="275">
                  <c:v>25.6378378378378</c:v>
                </c:pt>
                <c:pt idx="276">
                  <c:v>26.170270270270301</c:v>
                </c:pt>
                <c:pt idx="277">
                  <c:v>42.324324324324301</c:v>
                </c:pt>
                <c:pt idx="278">
                  <c:v>37.0675675675676</c:v>
                </c:pt>
                <c:pt idx="279">
                  <c:v>41.459459459459502</c:v>
                </c:pt>
                <c:pt idx="280">
                  <c:v>50.5555555555556</c:v>
                </c:pt>
                <c:pt idx="281">
                  <c:v>33.648648648648603</c:v>
                </c:pt>
                <c:pt idx="282">
                  <c:v>25.459459459459499</c:v>
                </c:pt>
                <c:pt idx="283">
                  <c:v>20.7837837837838</c:v>
                </c:pt>
                <c:pt idx="284">
                  <c:v>19.062162162162199</c:v>
                </c:pt>
                <c:pt idx="285">
                  <c:v>17.205405405405401</c:v>
                </c:pt>
                <c:pt idx="286">
                  <c:v>23.789189189189202</c:v>
                </c:pt>
                <c:pt idx="287">
                  <c:v>15.7297297297297</c:v>
                </c:pt>
                <c:pt idx="288">
                  <c:v>24.083783783783801</c:v>
                </c:pt>
                <c:pt idx="289">
                  <c:v>18.918918918918902</c:v>
                </c:pt>
                <c:pt idx="290">
                  <c:v>13.632432432432401</c:v>
                </c:pt>
                <c:pt idx="291">
                  <c:v>11.821621621621601</c:v>
                </c:pt>
                <c:pt idx="292">
                  <c:v>21.0277777777778</c:v>
                </c:pt>
                <c:pt idx="293">
                  <c:v>33.811111111111103</c:v>
                </c:pt>
                <c:pt idx="294">
                  <c:v>30.672972972973</c:v>
                </c:pt>
                <c:pt idx="295">
                  <c:v>28.3540540540541</c:v>
                </c:pt>
                <c:pt idx="296">
                  <c:v>18.754054054054102</c:v>
                </c:pt>
                <c:pt idx="297">
                  <c:v>17.032432432432401</c:v>
                </c:pt>
                <c:pt idx="298">
                  <c:v>23.027027027027</c:v>
                </c:pt>
                <c:pt idx="299">
                  <c:v>40.027027027027003</c:v>
                </c:pt>
                <c:pt idx="300">
                  <c:v>33.2243243243243</c:v>
                </c:pt>
                <c:pt idx="301">
                  <c:v>30.1891891891892</c:v>
                </c:pt>
                <c:pt idx="302">
                  <c:v>28.4444444444444</c:v>
                </c:pt>
                <c:pt idx="303">
                  <c:v>19.336111111111101</c:v>
                </c:pt>
              </c:numCache>
            </c:numRef>
          </c:yVal>
          <c:smooth val="0"/>
          <c:extLst>
            <c:ext xmlns:c16="http://schemas.microsoft.com/office/drawing/2014/chart" uri="{C3380CC4-5D6E-409C-BE32-E72D297353CC}">
              <c16:uniqueId val="{00000002-6903-49DD-B3F9-323A453D23C4}"/>
            </c:ext>
          </c:extLst>
        </c:ser>
        <c:dLbls>
          <c:showLegendKey val="0"/>
          <c:showVal val="0"/>
          <c:showCatName val="0"/>
          <c:showSerName val="0"/>
          <c:showPercent val="0"/>
          <c:showBubbleSize val="0"/>
        </c:dLbls>
        <c:axId val="1574729135"/>
        <c:axId val="1574727887"/>
      </c:scatterChart>
      <c:valAx>
        <c:axId val="1574729135"/>
        <c:scaling>
          <c:orientation val="minMax"/>
          <c:max val="31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74727887"/>
        <c:crosses val="autoZero"/>
        <c:crossBetween val="midCat"/>
      </c:valAx>
      <c:valAx>
        <c:axId val="1574727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7472913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CEDFE-ED79-421A-BB40-B659CF499BF3}" type="datetimeFigureOut">
              <a:rPr lang="es-ES" smtClean="0"/>
              <a:t>05/09/2023</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B10E6-BB14-4ACF-A1CF-8821D34747F1}" type="slidenum">
              <a:rPr lang="es-ES" smtClean="0"/>
              <a:t>‹Nº›</a:t>
            </a:fld>
            <a:endParaRPr lang="es-ES"/>
          </a:p>
        </p:txBody>
      </p:sp>
    </p:spTree>
    <p:extLst>
      <p:ext uri="{BB962C8B-B14F-4D97-AF65-F5344CB8AC3E}">
        <p14:creationId xmlns:p14="http://schemas.microsoft.com/office/powerpoint/2010/main" val="282880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latin typeface="Arial" panose="020B0604020202020204" pitchFamily="34" charset="0"/>
              </a:rPr>
              <a:t>Esta gráfica representa las vías sinérgicas de actuación entre virus causantes de una infección respiratoria y los mecanismos que promueven los contaminantes </a:t>
            </a:r>
          </a:p>
        </p:txBody>
      </p:sp>
      <p:sp>
        <p:nvSpPr>
          <p:cNvPr id="6349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a:spcBef>
                <a:spcPct val="30000"/>
              </a:spcBef>
              <a:defRPr sz="1200">
                <a:solidFill>
                  <a:schemeClr val="tx1"/>
                </a:solidFill>
                <a:latin typeface="Arial" panose="020B0604020202020204" pitchFamily="34" charset="0"/>
                <a:ea typeface="ＭＳ Ｐゴシック" panose="020B0600070205080204" pitchFamily="34" charset="-128"/>
              </a:defRPr>
            </a:lvl1pPr>
            <a:lvl2pPr marL="803275" indent="-307975" defTabSz="10239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236663" indent="-246063" defTabSz="10239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731963" indent="-246063" defTabSz="10239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227263" indent="-246063" defTabSz="10239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6844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416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988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560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86A574-9C64-4761-8D43-C6214CCCA83F}" type="slidenum">
              <a:rPr lang="es-ES" altLang="es-ES" sz="1300" smtClean="0">
                <a:solidFill>
                  <a:prstClr val="black"/>
                </a:solidFill>
                <a:latin typeface="Times New Roman" panose="02020603050405020304" pitchFamily="18" charset="0"/>
              </a:rPr>
              <a:pPr>
                <a:spcBef>
                  <a:spcPct val="0"/>
                </a:spcBef>
              </a:pPr>
              <a:t>4</a:t>
            </a:fld>
            <a:endParaRPr lang="es-ES" altLang="es-ES" sz="1300"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62498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Entre el NO</a:t>
            </a:r>
            <a:r>
              <a:rPr lang="es-ES" baseline="-25000" dirty="0"/>
              <a:t>2</a:t>
            </a:r>
            <a:r>
              <a:rPr lang="es-ES" dirty="0"/>
              <a:t> y la TIC  se asociaron un 89% de las provincias en la primera ola mientras que en la segunda se incrementó hasta el 100%</a:t>
            </a:r>
          </a:p>
          <a:p>
            <a:pPr algn="just"/>
            <a:r>
              <a:rPr lang="es-ES" dirty="0"/>
              <a:t>Entre el NO</a:t>
            </a:r>
            <a:r>
              <a:rPr lang="es-ES" baseline="-25000" dirty="0"/>
              <a:t>2</a:t>
            </a:r>
            <a:r>
              <a:rPr lang="es-ES" dirty="0"/>
              <a:t> y la TIHC se asociaron un 44% de las provincias en la primera ola mientras que en la segunda este porcentaje ascendió al 89%</a:t>
            </a:r>
          </a:p>
          <a:p>
            <a:pPr algn="just"/>
            <a:r>
              <a:rPr lang="es-ES" dirty="0"/>
              <a:t>Mapas </a:t>
            </a:r>
            <a:r>
              <a:rPr lang="es-ES" dirty="0" err="1"/>
              <a:t>1b</a:t>
            </a:r>
            <a:r>
              <a:rPr lang="es-ES" dirty="0"/>
              <a:t> y </a:t>
            </a:r>
            <a:r>
              <a:rPr lang="es-ES" dirty="0" err="1"/>
              <a:t>1e</a:t>
            </a:r>
            <a:r>
              <a:rPr lang="es-ES" dirty="0"/>
              <a:t>: incremento de la asociación entre NO2 y TIC en ambas olas. El valor máximo de RR de asociación entre el NO</a:t>
            </a:r>
            <a:r>
              <a:rPr lang="es-ES" baseline="-25000" dirty="0"/>
              <a:t>2</a:t>
            </a:r>
            <a:r>
              <a:rPr lang="es-ES" dirty="0"/>
              <a:t> y la TIHC fue de 1,339 (IC 95% 1,01-1,79) en la primera ola y de 1,174 (IC 95%	1,01-1,34)</a:t>
            </a:r>
          </a:p>
          <a:p>
            <a:pPr algn="just"/>
            <a:r>
              <a:rPr lang="es-ES" dirty="0"/>
              <a:t>Mapas </a:t>
            </a:r>
            <a:r>
              <a:rPr lang="es-ES" dirty="0" err="1"/>
              <a:t>3b</a:t>
            </a:r>
            <a:r>
              <a:rPr lang="es-ES" dirty="0"/>
              <a:t> y </a:t>
            </a:r>
            <a:r>
              <a:rPr lang="es-ES" dirty="0" err="1"/>
              <a:t>3e</a:t>
            </a:r>
            <a:r>
              <a:rPr lang="es-ES" dirty="0"/>
              <a:t>: aumento importante de la asociación entre NO</a:t>
            </a:r>
            <a:r>
              <a:rPr lang="es-ES" baseline="-25000" dirty="0"/>
              <a:t>2</a:t>
            </a:r>
            <a:r>
              <a:rPr lang="es-ES" dirty="0"/>
              <a:t> y la TIHC entre la primera y segunda ola. El RR de asociación entre el NO</a:t>
            </a:r>
            <a:r>
              <a:rPr lang="es-ES" baseline="-25000" dirty="0"/>
              <a:t>2</a:t>
            </a:r>
            <a:r>
              <a:rPr lang="es-ES" dirty="0"/>
              <a:t> y la TIHC fue de 1,051 (IC 95% 1,02-1,08) para la primera ola y de 1,158 (IC 95% 1,00-1,31) </a:t>
            </a:r>
          </a:p>
          <a:p>
            <a:endParaRPr lang="es-ES" dirty="0"/>
          </a:p>
        </p:txBody>
      </p:sp>
      <p:sp>
        <p:nvSpPr>
          <p:cNvPr id="4" name="Marcador de número de diapositiva 3"/>
          <p:cNvSpPr>
            <a:spLocks noGrp="1"/>
          </p:cNvSpPr>
          <p:nvPr>
            <p:ph type="sldNum" sz="quarter" idx="5"/>
          </p:nvPr>
        </p:nvSpPr>
        <p:spPr/>
        <p:txBody>
          <a:bodyPr/>
          <a:lstStyle/>
          <a:p>
            <a:fld id="{2F084442-CEC9-45D2-9F94-5967C605D07F}" type="slidenum">
              <a:rPr lang="es-ES" smtClean="0"/>
              <a:t>33</a:t>
            </a:fld>
            <a:endParaRPr lang="es-ES"/>
          </a:p>
        </p:txBody>
      </p:sp>
    </p:spTree>
    <p:extLst>
      <p:ext uri="{BB962C8B-B14F-4D97-AF65-F5344CB8AC3E}">
        <p14:creationId xmlns:p14="http://schemas.microsoft.com/office/powerpoint/2010/main" val="227234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Mapas </a:t>
            </a:r>
            <a:r>
              <a:rPr lang="es-ES" dirty="0" err="1"/>
              <a:t>1a</a:t>
            </a:r>
            <a:r>
              <a:rPr lang="es-ES" dirty="0"/>
              <a:t> y </a:t>
            </a:r>
            <a:r>
              <a:rPr lang="es-ES" dirty="0" err="1"/>
              <a:t>1c</a:t>
            </a:r>
            <a:r>
              <a:rPr lang="es-ES" dirty="0"/>
              <a:t>: disminución de la asociación entre PM</a:t>
            </a:r>
            <a:r>
              <a:rPr lang="es-ES" baseline="-25000" dirty="0"/>
              <a:t>10</a:t>
            </a:r>
            <a:r>
              <a:rPr lang="es-ES" dirty="0"/>
              <a:t> y TIC entre la primera y segunda olas. Máximo valor de RR de asociación 1,036 (IC 95% 1,00-1,07) en la primera ola y 1,021 (IC 95% 1,00-1,04) en la segunda</a:t>
            </a:r>
          </a:p>
          <a:p>
            <a:pPr algn="just"/>
            <a:r>
              <a:rPr lang="es-ES" dirty="0"/>
              <a:t>Mapas </a:t>
            </a:r>
            <a:r>
              <a:rPr lang="es-ES" dirty="0" err="1"/>
              <a:t>3a</a:t>
            </a:r>
            <a:r>
              <a:rPr lang="es-ES" dirty="0"/>
              <a:t> y </a:t>
            </a:r>
            <a:r>
              <a:rPr lang="es-ES" dirty="0" err="1"/>
              <a:t>3c</a:t>
            </a:r>
            <a:r>
              <a:rPr lang="es-ES" dirty="0"/>
              <a:t>: misma asociación entre TIHC y PM</a:t>
            </a:r>
            <a:r>
              <a:rPr lang="es-ES" baseline="-25000" dirty="0"/>
              <a:t>10</a:t>
            </a:r>
            <a:r>
              <a:rPr lang="es-ES" dirty="0"/>
              <a:t> para ambas olas. Máximo valor de RR de asociación entre PM</a:t>
            </a:r>
            <a:r>
              <a:rPr lang="es-ES" baseline="-25000" dirty="0"/>
              <a:t>10</a:t>
            </a:r>
            <a:r>
              <a:rPr lang="es-ES" dirty="0"/>
              <a:t> y TIHC 1,030 (IC 95% 1,00-1,05) para la primera ola y 1,022 (IC 95% 1,00-1,04) en la segunda</a:t>
            </a:r>
          </a:p>
          <a:p>
            <a:endParaRPr lang="es-ES" dirty="0"/>
          </a:p>
        </p:txBody>
      </p:sp>
      <p:sp>
        <p:nvSpPr>
          <p:cNvPr id="4" name="Marcador de número de diapositiva 3"/>
          <p:cNvSpPr>
            <a:spLocks noGrp="1"/>
          </p:cNvSpPr>
          <p:nvPr>
            <p:ph type="sldNum" sz="quarter" idx="5"/>
          </p:nvPr>
        </p:nvSpPr>
        <p:spPr/>
        <p:txBody>
          <a:bodyPr/>
          <a:lstStyle/>
          <a:p>
            <a:fld id="{2F084442-CEC9-45D2-9F94-5967C605D07F}" type="slidenum">
              <a:rPr lang="es-ES" smtClean="0"/>
              <a:t>35</a:t>
            </a:fld>
            <a:endParaRPr lang="es-ES"/>
          </a:p>
        </p:txBody>
      </p:sp>
    </p:spTree>
    <p:extLst>
      <p:ext uri="{BB962C8B-B14F-4D97-AF65-F5344CB8AC3E}">
        <p14:creationId xmlns:p14="http://schemas.microsoft.com/office/powerpoint/2010/main" val="83770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Entre en O</a:t>
            </a:r>
            <a:r>
              <a:rPr lang="es-ES" baseline="-25000" dirty="0"/>
              <a:t>3</a:t>
            </a:r>
            <a:r>
              <a:rPr lang="es-ES" dirty="0"/>
              <a:t> y la TIC se encontraron asociaciones en el 56% de las provincias en la primera ola y en el 44% en la segunda ola</a:t>
            </a:r>
          </a:p>
          <a:p>
            <a:pPr algn="just"/>
            <a:r>
              <a:rPr lang="es-ES" dirty="0"/>
              <a:t>Entre el O</a:t>
            </a:r>
            <a:r>
              <a:rPr lang="es-ES" baseline="-25000" dirty="0"/>
              <a:t>3</a:t>
            </a:r>
            <a:r>
              <a:rPr lang="es-ES" dirty="0"/>
              <a:t> y la TIHC se identificaron asociaciones significativas en el 56% de las provincias para ambas olas</a:t>
            </a:r>
          </a:p>
          <a:p>
            <a:pPr algn="just"/>
            <a:r>
              <a:rPr lang="es-ES" dirty="0"/>
              <a:t>Mapas </a:t>
            </a:r>
            <a:r>
              <a:rPr lang="es-ES" dirty="0" err="1"/>
              <a:t>1c</a:t>
            </a:r>
            <a:r>
              <a:rPr lang="es-ES" dirty="0"/>
              <a:t> y </a:t>
            </a:r>
            <a:r>
              <a:rPr lang="es-ES" dirty="0" err="1"/>
              <a:t>1f</a:t>
            </a:r>
            <a:r>
              <a:rPr lang="es-ES" dirty="0"/>
              <a:t>: descenso de la asociación entre ambas olas. El máximo valor de RR asociado entre TIC y O</a:t>
            </a:r>
            <a:r>
              <a:rPr lang="es-ES" baseline="-25000" dirty="0"/>
              <a:t>3</a:t>
            </a:r>
            <a:r>
              <a:rPr lang="es-ES" dirty="0"/>
              <a:t> fue de 1,146 (IC 95% 1,00-1,28) en la primera ola y de 1,050 (IC 95% 1,00-1,10)</a:t>
            </a:r>
          </a:p>
          <a:p>
            <a:pPr algn="just"/>
            <a:r>
              <a:rPr lang="es-ES" dirty="0"/>
              <a:t>Mapas </a:t>
            </a:r>
            <a:r>
              <a:rPr lang="es-ES" dirty="0" err="1"/>
              <a:t>3c</a:t>
            </a:r>
            <a:r>
              <a:rPr lang="es-ES" dirty="0"/>
              <a:t> y </a:t>
            </a:r>
            <a:r>
              <a:rPr lang="es-ES" dirty="0" err="1"/>
              <a:t>3f</a:t>
            </a:r>
            <a:r>
              <a:rPr lang="es-ES" dirty="0"/>
              <a:t>: mismo nº de provincias asociadas entre el O</a:t>
            </a:r>
            <a:r>
              <a:rPr lang="es-ES" baseline="-25000" dirty="0"/>
              <a:t>3</a:t>
            </a:r>
            <a:r>
              <a:rPr lang="es-ES" dirty="0"/>
              <a:t> y la TIHC.  El valor superior de RR asociado entre O</a:t>
            </a:r>
            <a:r>
              <a:rPr lang="es-ES" baseline="-25000" dirty="0"/>
              <a:t>3</a:t>
            </a:r>
            <a:r>
              <a:rPr lang="es-ES" dirty="0"/>
              <a:t> y TIHC fue de 1,065 (IC 95% 1,01-1,12) para la primera ola y de 1,031 (IC 95% 1,00-1,06)</a:t>
            </a:r>
          </a:p>
          <a:p>
            <a:endParaRPr lang="es-ES" dirty="0"/>
          </a:p>
        </p:txBody>
      </p:sp>
      <p:sp>
        <p:nvSpPr>
          <p:cNvPr id="4" name="Marcador de número de diapositiva 3"/>
          <p:cNvSpPr>
            <a:spLocks noGrp="1"/>
          </p:cNvSpPr>
          <p:nvPr>
            <p:ph type="sldNum" sz="quarter" idx="5"/>
          </p:nvPr>
        </p:nvSpPr>
        <p:spPr/>
        <p:txBody>
          <a:bodyPr/>
          <a:lstStyle/>
          <a:p>
            <a:fld id="{2F084442-CEC9-45D2-9F94-5967C605D07F}" type="slidenum">
              <a:rPr lang="es-ES" smtClean="0"/>
              <a:t>38</a:t>
            </a:fld>
            <a:endParaRPr lang="es-ES"/>
          </a:p>
        </p:txBody>
      </p:sp>
    </p:spTree>
    <p:extLst>
      <p:ext uri="{BB962C8B-B14F-4D97-AF65-F5344CB8AC3E}">
        <p14:creationId xmlns:p14="http://schemas.microsoft.com/office/powerpoint/2010/main" val="167671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t>05/09/2023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360464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t>05/09/2023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304778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t>05/09/2023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258175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98"/>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A27CA3CC-83A2-4154-8109-85BBDD998853}" type="datetime1">
              <a:rPr lang="es-ES"/>
              <a:pPr>
                <a:defRPr/>
              </a:pPr>
              <a:t>05/09/2023</a:t>
            </a:fld>
            <a:endParaRPr lang="es-E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14EDAB5-2919-4DD2-86AB-1D756672244E}" type="slidenum">
              <a:rPr lang="es-ES" altLang="es-ES"/>
              <a:pPr>
                <a:defRPr/>
              </a:pPr>
              <a:t>‹Nº›</a:t>
            </a:fld>
            <a:endParaRPr lang="es-ES" altLang="es-ES"/>
          </a:p>
        </p:txBody>
      </p:sp>
    </p:spTree>
    <p:extLst>
      <p:ext uri="{BB962C8B-B14F-4D97-AF65-F5344CB8AC3E}">
        <p14:creationId xmlns:p14="http://schemas.microsoft.com/office/powerpoint/2010/main" val="3904079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CB349DBA-E17A-464F-8DBB-11D72D10AFBD}" type="datetime1">
              <a:rPr lang="es-ES"/>
              <a:pPr>
                <a:defRPr/>
              </a:pPr>
              <a:t>05/09/2023</a:t>
            </a:fld>
            <a:endParaRPr lang="es-E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3DCC1E2-0937-45B7-AC54-B5704C8157A1}" type="slidenum">
              <a:rPr lang="es-ES" altLang="es-ES"/>
              <a:pPr>
                <a:defRPr/>
              </a:pPr>
              <a:t>‹Nº›</a:t>
            </a:fld>
            <a:endParaRPr lang="es-ES" altLang="es-ES"/>
          </a:p>
        </p:txBody>
      </p:sp>
    </p:spTree>
    <p:extLst>
      <p:ext uri="{BB962C8B-B14F-4D97-AF65-F5344CB8AC3E}">
        <p14:creationId xmlns:p14="http://schemas.microsoft.com/office/powerpoint/2010/main" val="329380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73"/>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81F097DE-C02D-4532-8DD2-8788C5205A81}" type="datetime1">
              <a:rPr lang="es-ES"/>
              <a:pPr>
                <a:defRPr/>
              </a:pPr>
              <a:t>05/09/2023</a:t>
            </a:fld>
            <a:endParaRPr lang="es-E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AD75238-C32D-4EF5-AF63-D6FDFB123629}" type="slidenum">
              <a:rPr lang="es-ES" altLang="es-ES"/>
              <a:pPr>
                <a:defRPr/>
              </a:pPr>
              <a:t>‹Nº›</a:t>
            </a:fld>
            <a:endParaRPr lang="es-ES" altLang="es-ES"/>
          </a:p>
        </p:txBody>
      </p:sp>
    </p:spTree>
    <p:extLst>
      <p:ext uri="{BB962C8B-B14F-4D97-AF65-F5344CB8AC3E}">
        <p14:creationId xmlns:p14="http://schemas.microsoft.com/office/powerpoint/2010/main" val="2163844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A20F624D-2416-49F9-A2B9-E687257A9993}" type="datetime1">
              <a:rPr lang="es-ES"/>
              <a:pPr>
                <a:defRPr/>
              </a:pPr>
              <a:t>05/09/2023</a:t>
            </a:fld>
            <a:endParaRPr lang="es-ES"/>
          </a:p>
        </p:txBody>
      </p:sp>
      <p:sp>
        <p:nvSpPr>
          <p:cNvPr id="6"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E02243B-8DBA-4A64-820F-3AD190D229ED}" type="slidenum">
              <a:rPr lang="es-ES" altLang="es-ES"/>
              <a:pPr>
                <a:defRPr/>
              </a:pPr>
              <a:t>‹Nº›</a:t>
            </a:fld>
            <a:endParaRPr lang="es-ES" altLang="es-ES"/>
          </a:p>
        </p:txBody>
      </p:sp>
    </p:spTree>
    <p:extLst>
      <p:ext uri="{BB962C8B-B14F-4D97-AF65-F5344CB8AC3E}">
        <p14:creationId xmlns:p14="http://schemas.microsoft.com/office/powerpoint/2010/main" val="1382296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31E594CC-6F3F-467C-93DF-C3A87E66B1BF}" type="datetime1">
              <a:rPr lang="es-ES"/>
              <a:pPr>
                <a:defRPr/>
              </a:pPr>
              <a:t>05/09/2023</a:t>
            </a:fld>
            <a:endParaRPr lang="es-ES"/>
          </a:p>
        </p:txBody>
      </p:sp>
      <p:sp>
        <p:nvSpPr>
          <p:cNvPr id="8"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DB9B370-3D80-4CAA-A13F-D93443C2AABE}" type="slidenum">
              <a:rPr lang="es-ES" altLang="es-ES"/>
              <a:pPr>
                <a:defRPr/>
              </a:pPr>
              <a:t>‹Nº›</a:t>
            </a:fld>
            <a:endParaRPr lang="es-ES" altLang="es-ES"/>
          </a:p>
        </p:txBody>
      </p:sp>
    </p:spTree>
    <p:extLst>
      <p:ext uri="{BB962C8B-B14F-4D97-AF65-F5344CB8AC3E}">
        <p14:creationId xmlns:p14="http://schemas.microsoft.com/office/powerpoint/2010/main" val="212777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36502D78-1B32-448B-B291-220E3DC8A26E}" type="datetime1">
              <a:rPr lang="es-ES"/>
              <a:pPr>
                <a:defRPr/>
              </a:pPr>
              <a:t>05/09/2023</a:t>
            </a:fld>
            <a:endParaRPr lang="es-ES"/>
          </a:p>
        </p:txBody>
      </p:sp>
      <p:sp>
        <p:nvSpPr>
          <p:cNvPr id="4"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31191B6-23F1-4FC6-8B31-5A0A4F873AED}" type="slidenum">
              <a:rPr lang="es-ES" altLang="es-ES"/>
              <a:pPr>
                <a:defRPr/>
              </a:pPr>
              <a:t>‹Nº›</a:t>
            </a:fld>
            <a:endParaRPr lang="es-ES" altLang="es-ES"/>
          </a:p>
        </p:txBody>
      </p:sp>
    </p:spTree>
    <p:extLst>
      <p:ext uri="{BB962C8B-B14F-4D97-AF65-F5344CB8AC3E}">
        <p14:creationId xmlns:p14="http://schemas.microsoft.com/office/powerpoint/2010/main" val="3118686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826331A4-0916-49B9-AF6F-4D098319DE12}" type="datetime1">
              <a:rPr lang="es-ES"/>
              <a:pPr>
                <a:defRPr/>
              </a:pPr>
              <a:t>05/09/2023</a:t>
            </a:fld>
            <a:endParaRPr lang="es-ES"/>
          </a:p>
        </p:txBody>
      </p:sp>
      <p:sp>
        <p:nvSpPr>
          <p:cNvPr id="3"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6AE6508F-285D-4EE0-A90F-88F28D23FAE9}" type="slidenum">
              <a:rPr lang="es-ES" altLang="es-ES"/>
              <a:pPr>
                <a:defRPr/>
              </a:pPr>
              <a:t>‹Nº›</a:t>
            </a:fld>
            <a:endParaRPr lang="es-ES" altLang="es-ES"/>
          </a:p>
        </p:txBody>
      </p:sp>
    </p:spTree>
    <p:extLst>
      <p:ext uri="{BB962C8B-B14F-4D97-AF65-F5344CB8AC3E}">
        <p14:creationId xmlns:p14="http://schemas.microsoft.com/office/powerpoint/2010/main" val="47433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E11851F8-BF8A-402F-B2F4-FC20FDCAFFC5}" type="datetime1">
              <a:rPr lang="es-ES"/>
              <a:pPr>
                <a:defRPr/>
              </a:pPr>
              <a:t>05/09/2023</a:t>
            </a:fld>
            <a:endParaRPr lang="es-ES"/>
          </a:p>
        </p:txBody>
      </p:sp>
      <p:sp>
        <p:nvSpPr>
          <p:cNvPr id="6"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B2F93E4-5391-44B9-A019-EC71FF6EBB18}" type="slidenum">
              <a:rPr lang="es-ES" altLang="es-ES"/>
              <a:pPr>
                <a:defRPr/>
              </a:pPr>
              <a:t>‹Nº›</a:t>
            </a:fld>
            <a:endParaRPr lang="es-ES" altLang="es-ES"/>
          </a:p>
        </p:txBody>
      </p:sp>
    </p:spTree>
    <p:extLst>
      <p:ext uri="{BB962C8B-B14F-4D97-AF65-F5344CB8AC3E}">
        <p14:creationId xmlns:p14="http://schemas.microsoft.com/office/powerpoint/2010/main" val="170149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t>05/09/2023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2670119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CB8625DF-A440-4E3F-8CC8-20FAEEDFC831}" type="datetime1">
              <a:rPr lang="es-ES"/>
              <a:pPr>
                <a:defRPr/>
              </a:pPr>
              <a:t>05/09/2023</a:t>
            </a:fld>
            <a:endParaRPr lang="es-ES"/>
          </a:p>
        </p:txBody>
      </p:sp>
      <p:sp>
        <p:nvSpPr>
          <p:cNvPr id="6"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B01B1D8-B458-4781-9835-A254C2FB0F4D}" type="slidenum">
              <a:rPr lang="es-ES" altLang="es-ES"/>
              <a:pPr>
                <a:defRPr/>
              </a:pPr>
              <a:t>‹Nº›</a:t>
            </a:fld>
            <a:endParaRPr lang="es-ES" altLang="es-ES"/>
          </a:p>
        </p:txBody>
      </p:sp>
    </p:spTree>
    <p:extLst>
      <p:ext uri="{BB962C8B-B14F-4D97-AF65-F5344CB8AC3E}">
        <p14:creationId xmlns:p14="http://schemas.microsoft.com/office/powerpoint/2010/main" val="1916489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ED9835B9-2276-46E6-B25B-766BDAEAD73C}" type="datetime1">
              <a:rPr lang="es-ES"/>
              <a:pPr>
                <a:defRPr/>
              </a:pPr>
              <a:t>05/09/2023</a:t>
            </a:fld>
            <a:endParaRPr lang="es-E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CA9BCB1-DE2E-4C2B-8CFD-3E12EC5CF868}" type="slidenum">
              <a:rPr lang="es-ES" altLang="es-ES"/>
              <a:pPr>
                <a:defRPr/>
              </a:pPr>
              <a:t>‹Nº›</a:t>
            </a:fld>
            <a:endParaRPr lang="es-ES" altLang="es-ES"/>
          </a:p>
        </p:txBody>
      </p:sp>
    </p:spTree>
    <p:extLst>
      <p:ext uri="{BB962C8B-B14F-4D97-AF65-F5344CB8AC3E}">
        <p14:creationId xmlns:p14="http://schemas.microsoft.com/office/powerpoint/2010/main" val="298414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fld id="{AD5E11C6-C079-45AC-A592-B4169D4D9C29}" type="datetime1">
              <a:rPr lang="es-ES"/>
              <a:pPr>
                <a:defRPr/>
              </a:pPr>
              <a:t>05/09/2023</a:t>
            </a:fld>
            <a:endParaRPr lang="es-E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0EE5C13-125D-48B0-AF87-81B6274F286F}" type="slidenum">
              <a:rPr lang="es-ES" altLang="es-ES"/>
              <a:pPr>
                <a:defRPr/>
              </a:pPr>
              <a:t>‹Nº›</a:t>
            </a:fld>
            <a:endParaRPr lang="es-ES" altLang="es-ES"/>
          </a:p>
        </p:txBody>
      </p:sp>
    </p:spTree>
    <p:extLst>
      <p:ext uri="{BB962C8B-B14F-4D97-AF65-F5344CB8AC3E}">
        <p14:creationId xmlns:p14="http://schemas.microsoft.com/office/powerpoint/2010/main" val="692559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10463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77600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49"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49" y="458953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84552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40838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9273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3633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2273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4FF5425-8303-4227-B52A-5E4CFA4C3C77}" type="datetimeFigureOut">
              <a:rPr lang="es-ES" smtClean="0"/>
              <a:t>05/09/2023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4046774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86414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49537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273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01142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50636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79413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59488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0086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9525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7646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4FF5425-8303-4227-B52A-5E4CFA4C3C77}" type="datetimeFigureOut">
              <a:rPr lang="es-ES" smtClean="0"/>
              <a:t>05/09/2023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3967021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99973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7545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28157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0412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268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4FF5425-8303-4227-B52A-5E4CFA4C3C77}" type="datetimeFigureOut">
              <a:rPr lang="es-ES" smtClean="0"/>
              <a:t>05/09/2023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38611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4FF5425-8303-4227-B52A-5E4CFA4C3C77}" type="datetimeFigureOut">
              <a:rPr lang="es-ES" smtClean="0"/>
              <a:t>05/09/2023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41495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FF5425-8303-4227-B52A-5E4CFA4C3C77}" type="datetimeFigureOut">
              <a:rPr lang="es-ES" smtClean="0"/>
              <a:t>05/09/2023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40423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4FF5425-8303-4227-B52A-5E4CFA4C3C77}" type="datetimeFigureOut">
              <a:rPr lang="es-ES" smtClean="0"/>
              <a:t>05/09/2023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23260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4FF5425-8303-4227-B52A-5E4CFA4C3C77}" type="datetimeFigureOut">
              <a:rPr lang="es-ES" smtClean="0"/>
              <a:t>05/09/2023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3D360A7-20A4-4D08-B374-22644BE764C1}" type="slidenum">
              <a:rPr lang="es-ES" smtClean="0"/>
              <a:t>‹Nº›</a:t>
            </a:fld>
            <a:endParaRPr lang="es-ES"/>
          </a:p>
        </p:txBody>
      </p:sp>
    </p:spTree>
    <p:extLst>
      <p:ext uri="{BB962C8B-B14F-4D97-AF65-F5344CB8AC3E}">
        <p14:creationId xmlns:p14="http://schemas.microsoft.com/office/powerpoint/2010/main" val="408291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F5425-8303-4227-B52A-5E4CFA4C3C77}" type="datetimeFigureOut">
              <a:rPr lang="es-ES" smtClean="0"/>
              <a:t>05/09/2023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60A7-20A4-4D08-B374-22644BE764C1}" type="slidenum">
              <a:rPr lang="es-ES" smtClean="0"/>
              <a:t>‹Nº›</a:t>
            </a:fld>
            <a:endParaRPr lang="es-ES"/>
          </a:p>
        </p:txBody>
      </p:sp>
    </p:spTree>
    <p:extLst>
      <p:ext uri="{BB962C8B-B14F-4D97-AF65-F5344CB8AC3E}">
        <p14:creationId xmlns:p14="http://schemas.microsoft.com/office/powerpoint/2010/main" val="269685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n-ea"/>
              </a:defRPr>
            </a:lvl1pPr>
          </a:lstStyle>
          <a:p>
            <a:pPr fontAlgn="base">
              <a:spcBef>
                <a:spcPct val="0"/>
              </a:spcBef>
              <a:spcAft>
                <a:spcPct val="0"/>
              </a:spcAft>
              <a:defRPr/>
            </a:pPr>
            <a:fld id="{9E570ABB-E5EB-4386-B9EB-16535B921DC6}" type="datetime1">
              <a:rPr lang="es-ES"/>
              <a:pPr fontAlgn="base">
                <a:spcBef>
                  <a:spcPct val="0"/>
                </a:spcBef>
                <a:spcAft>
                  <a:spcPct val="0"/>
                </a:spcAft>
                <a:defRPr/>
              </a:pPr>
              <a:t>05/09/2023</a:t>
            </a:fld>
            <a:endParaRPr lang="es-E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n-ea"/>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fontAlgn="base">
              <a:spcBef>
                <a:spcPct val="0"/>
              </a:spcBef>
              <a:spcAft>
                <a:spcPct val="0"/>
              </a:spcAft>
              <a:defRPr/>
            </a:pPr>
            <a:fld id="{419D3CD6-3EFF-41DC-BAFD-38E8B77535D0}" type="slidenum">
              <a:rPr lang="es-ES" altLang="es-ES">
                <a:ea typeface="ＭＳ Ｐゴシック" pitchFamily="34" charset="-128"/>
              </a:rPr>
              <a:pPr fontAlgn="base">
                <a:spcBef>
                  <a:spcPct val="0"/>
                </a:spcBef>
                <a:spcAft>
                  <a:spcPct val="0"/>
                </a:spcAft>
                <a:defRPr/>
              </a:pPr>
              <a:t>‹Nº›</a:t>
            </a:fld>
            <a:endParaRPr lang="es-ES" altLang="es-ES">
              <a:ea typeface="ＭＳ Ｐゴシック" pitchFamily="34" charset="-128"/>
            </a:endParaRPr>
          </a:p>
        </p:txBody>
      </p:sp>
    </p:spTree>
    <p:extLst>
      <p:ext uri="{BB962C8B-B14F-4D97-AF65-F5344CB8AC3E}">
        <p14:creationId xmlns:p14="http://schemas.microsoft.com/office/powerpoint/2010/main" val="9065666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4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B17E3-F3DB-4D2B-B620-A59CF7DA9468}"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42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42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4E560-9D91-4679-9FC4-B3C29AABEE0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001637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F5425-8303-4227-B52A-5E4CFA4C3C77}" type="datetimeFigureOut">
              <a:rPr lang="es-ES" smtClean="0">
                <a:solidFill>
                  <a:prstClr val="black">
                    <a:tint val="75000"/>
                  </a:prstClr>
                </a:solidFill>
              </a:rPr>
              <a:pPr/>
              <a:t>05/09/2023</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60A7-20A4-4D08-B374-22644BE764C1}"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87144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35.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hyperlink" Target="mailto:clinares@isciii.es" TargetMode="External"/><Relationship Id="rId2" Type="http://schemas.openxmlformats.org/officeDocument/2006/relationships/image" Target="../media/image57.png"/><Relationship Id="rId1" Type="http://schemas.openxmlformats.org/officeDocument/2006/relationships/slideLayout" Target="../slideLayouts/slideLayout2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mailto:/j.diaz@iscii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245208" y="744415"/>
            <a:ext cx="11582400" cy="4819458"/>
          </a:xfrm>
        </p:spPr>
        <p:txBody>
          <a:bodyPr>
            <a:normAutofit/>
          </a:bodyPr>
          <a:lstStyle/>
          <a:p>
            <a:endParaRPr lang="es-ES" dirty="0" smtClean="0"/>
          </a:p>
          <a:p>
            <a:pPr marL="0" indent="0" algn="ctr">
              <a:buNone/>
            </a:pPr>
            <a:r>
              <a:rPr lang="es-ES" b="1" dirty="0" smtClean="0">
                <a:solidFill>
                  <a:schemeClr val="accent5">
                    <a:lumMod val="75000"/>
                  </a:schemeClr>
                </a:solidFill>
              </a:rPr>
              <a:t>COVID-19 y su relación con otras variables medioambientales</a:t>
            </a:r>
          </a:p>
          <a:p>
            <a:pPr marL="0" indent="0" algn="ctr">
              <a:buNone/>
            </a:pPr>
            <a:endParaRPr lang="es-ES" sz="2400" b="1" dirty="0" smtClean="0"/>
          </a:p>
          <a:p>
            <a:pPr marL="0" indent="0" algn="ctr">
              <a:buNone/>
            </a:pPr>
            <a:r>
              <a:rPr lang="es-ES" sz="2200" b="1" dirty="0" smtClean="0"/>
              <a:t>Dra. Cristina Linares Gil </a:t>
            </a:r>
          </a:p>
          <a:p>
            <a:pPr marL="0" indent="0" algn="ctr">
              <a:buNone/>
            </a:pPr>
            <a:r>
              <a:rPr lang="es-ES" sz="2200" b="1" dirty="0" smtClean="0"/>
              <a:t>Dr. Julio </a:t>
            </a:r>
            <a:r>
              <a:rPr lang="es-ES" sz="2200" b="1" dirty="0"/>
              <a:t>D</a:t>
            </a:r>
            <a:r>
              <a:rPr lang="es-ES" sz="2200" b="1" dirty="0" smtClean="0"/>
              <a:t>íaz Jiménez </a:t>
            </a:r>
          </a:p>
          <a:p>
            <a:pPr marL="0" indent="0" algn="ctr">
              <a:buNone/>
            </a:pPr>
            <a:r>
              <a:rPr lang="es-ES" sz="2200" b="1" dirty="0" smtClean="0"/>
              <a:t>Unidad de Referencia en Cambio Climático, Salud y Medio </a:t>
            </a:r>
            <a:r>
              <a:rPr lang="es-ES" sz="2200" b="1" dirty="0"/>
              <a:t>A</a:t>
            </a:r>
            <a:r>
              <a:rPr lang="es-ES" sz="2200" b="1" dirty="0" smtClean="0"/>
              <a:t>mbiente Urbano</a:t>
            </a:r>
          </a:p>
          <a:p>
            <a:pPr marL="0" indent="0" algn="ctr">
              <a:buNone/>
            </a:pPr>
            <a:r>
              <a:rPr lang="es-ES" sz="2200" b="1" dirty="0" smtClean="0"/>
              <a:t>Escuela Nacional de Sanidad</a:t>
            </a:r>
          </a:p>
          <a:p>
            <a:pPr marL="0" indent="0" algn="ctr">
              <a:buNone/>
            </a:pPr>
            <a:r>
              <a:rPr lang="es-ES" sz="2200" b="1" dirty="0" smtClean="0"/>
              <a:t>Instituto de Salud Carlos III</a:t>
            </a:r>
          </a:p>
          <a:p>
            <a:pPr marL="0" indent="0" algn="ctr">
              <a:buNone/>
            </a:pPr>
            <a:endParaRPr lang="es-ES" sz="2200" b="1" dirty="0"/>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7369" y="4530548"/>
            <a:ext cx="4051348" cy="958819"/>
          </a:xfrm>
          <a:prstGeom prst="rect">
            <a:avLst/>
          </a:prstGeom>
        </p:spPr>
      </p:pic>
    </p:spTree>
    <p:extLst>
      <p:ext uri="{BB962C8B-B14F-4D97-AF65-F5344CB8AC3E}">
        <p14:creationId xmlns:p14="http://schemas.microsoft.com/office/powerpoint/2010/main" val="106081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011"/>
            <a:ext cx="10515600" cy="1325563"/>
          </a:xfrm>
          <a:ln>
            <a:noFill/>
          </a:ln>
        </p:spPr>
        <p:txBody>
          <a:bodyPr>
            <a:normAutofit/>
          </a:bodyPr>
          <a:lstStyle/>
          <a:p>
            <a:r>
              <a:rPr lang="es-ES" sz="2400" b="1" dirty="0" smtClean="0"/>
              <a:t>2. La contaminación aumenta la gravedad y letalidad de la COVID-19</a:t>
            </a:r>
            <a:endParaRPr lang="es-ES" sz="2400" b="1"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499" y="1092405"/>
            <a:ext cx="7456641" cy="325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6437" y="4346862"/>
            <a:ext cx="10587493" cy="186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ector recto 4"/>
          <p:cNvCxnSpPr/>
          <p:nvPr/>
        </p:nvCxnSpPr>
        <p:spPr>
          <a:xfrm>
            <a:off x="0" y="8616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6565900" y="5337522"/>
            <a:ext cx="21463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8839200" y="5304011"/>
            <a:ext cx="25273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765300" y="5596111"/>
            <a:ext cx="9601200" cy="45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765300" y="5888210"/>
            <a:ext cx="9601200" cy="45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765300" y="6101822"/>
            <a:ext cx="9601200" cy="458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60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515600" cy="1325563"/>
          </a:xfrm>
        </p:spPr>
        <p:txBody>
          <a:bodyPr>
            <a:normAutofit/>
          </a:bodyPr>
          <a:lstStyle/>
          <a:p>
            <a:r>
              <a:rPr lang="es-ES" sz="2400" b="1" dirty="0" smtClean="0"/>
              <a:t>2. La contaminación aumenta la gravedad y letalidad de la COVID-19</a:t>
            </a:r>
            <a:endParaRPr lang="es-ES" sz="2400"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9563" y="940651"/>
            <a:ext cx="73628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9061" y="2187207"/>
            <a:ext cx="4827639" cy="389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7703" y="3447855"/>
            <a:ext cx="4326884" cy="309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ector recto 5"/>
          <p:cNvCxnSpPr/>
          <p:nvPr/>
        </p:nvCxnSpPr>
        <p:spPr>
          <a:xfrm>
            <a:off x="0" y="8616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113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515600" cy="1325563"/>
          </a:xfrm>
        </p:spPr>
        <p:txBody>
          <a:bodyPr>
            <a:normAutofit/>
          </a:bodyPr>
          <a:lstStyle/>
          <a:p>
            <a:r>
              <a:rPr lang="es-ES" sz="2400" b="1" dirty="0" smtClean="0"/>
              <a:t>2. La contaminación aumenta la gravedad y letalidad de la COVID-19.</a:t>
            </a:r>
            <a:endParaRPr lang="es-ES" sz="24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3206" y="1571932"/>
            <a:ext cx="10925587" cy="367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ector recto 3"/>
          <p:cNvCxnSpPr/>
          <p:nvPr/>
        </p:nvCxnSpPr>
        <p:spPr>
          <a:xfrm>
            <a:off x="0" y="8616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Grupo 23"/>
          <p:cNvGrpSpPr/>
          <p:nvPr/>
        </p:nvGrpSpPr>
        <p:grpSpPr>
          <a:xfrm>
            <a:off x="1413181" y="1150762"/>
            <a:ext cx="8848418" cy="4983691"/>
            <a:chOff x="1413181" y="1150762"/>
            <a:chExt cx="8848418" cy="4983691"/>
          </a:xfrm>
        </p:grpSpPr>
        <p:grpSp>
          <p:nvGrpSpPr>
            <p:cNvPr id="9" name="Grupo 8"/>
            <p:cNvGrpSpPr/>
            <p:nvPr/>
          </p:nvGrpSpPr>
          <p:grpSpPr>
            <a:xfrm>
              <a:off x="1413181" y="1150762"/>
              <a:ext cx="8848418" cy="4983691"/>
              <a:chOff x="1459680" y="1065555"/>
              <a:chExt cx="8848418" cy="4983691"/>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9680" y="1065555"/>
                <a:ext cx="8848418" cy="498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ector recto 5"/>
              <p:cNvCxnSpPr/>
              <p:nvPr/>
            </p:nvCxnSpPr>
            <p:spPr>
              <a:xfrm flipV="1">
                <a:off x="3515339" y="5140008"/>
                <a:ext cx="5880100"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459680" y="5590023"/>
                <a:ext cx="5614220"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8" name="Conector recto 17"/>
            <p:cNvCxnSpPr/>
            <p:nvPr/>
          </p:nvCxnSpPr>
          <p:spPr>
            <a:xfrm>
              <a:off x="2325840" y="2362200"/>
              <a:ext cx="70231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562100" y="2806877"/>
              <a:ext cx="7899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511300" y="3281937"/>
              <a:ext cx="7950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1511300" y="3726614"/>
              <a:ext cx="5887346" cy="1234"/>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66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8500" y="0"/>
            <a:ext cx="10515600" cy="1325563"/>
          </a:xfrm>
        </p:spPr>
        <p:txBody>
          <a:bodyPr>
            <a:normAutofit/>
          </a:bodyPr>
          <a:lstStyle/>
          <a:p>
            <a:pPr algn="ctr"/>
            <a:r>
              <a:rPr lang="es-ES" sz="2600" b="1" dirty="0">
                <a:solidFill>
                  <a:schemeClr val="accent5">
                    <a:lumMod val="75000"/>
                  </a:schemeClr>
                </a:solidFill>
                <a:latin typeface="+mn-lt"/>
                <a:ea typeface="+mn-ea"/>
                <a:cs typeface="+mn-cs"/>
              </a:rPr>
              <a:t>¿Es el SARS-CoV-2 Un virus estacional como otros coronavirus?</a:t>
            </a:r>
          </a:p>
        </p:txBody>
      </p:sp>
      <p:sp>
        <p:nvSpPr>
          <p:cNvPr id="3" name="2 CuadroTexto"/>
          <p:cNvSpPr txBox="1"/>
          <p:nvPr/>
        </p:nvSpPr>
        <p:spPr>
          <a:xfrm>
            <a:off x="493486" y="1238397"/>
            <a:ext cx="11313885" cy="4647426"/>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smtClean="0"/>
              <a:t>Además de las condiciones ambientales (temperatura</a:t>
            </a:r>
            <a:r>
              <a:rPr lang="es-ES" sz="2000" dirty="0"/>
              <a:t>, humedad, </a:t>
            </a:r>
            <a:r>
              <a:rPr lang="es-ES" sz="2000" dirty="0" smtClean="0"/>
              <a:t>ultravioleta o contaminación) existen factores biológicos que influyen en la estacionalidad:</a:t>
            </a:r>
          </a:p>
          <a:p>
            <a:pPr algn="just"/>
            <a:endParaRPr lang="es-ES" sz="2000" dirty="0"/>
          </a:p>
          <a:p>
            <a:pPr marL="342900" indent="-342900" algn="just">
              <a:buAutoNum type="arabicPeriod"/>
            </a:pPr>
            <a:r>
              <a:rPr lang="es-ES" sz="2000" b="1" dirty="0" smtClean="0"/>
              <a:t>Actividad </a:t>
            </a:r>
            <a:r>
              <a:rPr lang="es-ES" sz="2000" b="1" dirty="0"/>
              <a:t>humana</a:t>
            </a:r>
            <a:r>
              <a:rPr lang="es-ES" sz="2000" dirty="0"/>
              <a:t>: En invierno, se pasa más tiempo en ambientes interiores con menos ventilación </a:t>
            </a:r>
            <a:r>
              <a:rPr lang="es-ES" sz="2000" dirty="0" smtClean="0"/>
              <a:t>y menos espacio personal (especialmente en los colegios) Vs mas vida social.</a:t>
            </a:r>
          </a:p>
          <a:p>
            <a:pPr marL="342900" indent="-342900" algn="just">
              <a:buFont typeface="+mj-lt"/>
              <a:buAutoNum type="arabicPeriod"/>
            </a:pPr>
            <a:endParaRPr lang="es-ES" sz="2000" dirty="0" smtClean="0"/>
          </a:p>
          <a:p>
            <a:pPr marL="342900" indent="-342900" algn="just">
              <a:buAutoNum type="arabicPeriod"/>
            </a:pPr>
            <a:r>
              <a:rPr lang="es-ES" sz="2000" b="1" dirty="0" smtClean="0"/>
              <a:t>Sistema inmunitario del huésped</a:t>
            </a:r>
            <a:r>
              <a:rPr lang="es-ES" sz="2000" dirty="0" smtClean="0"/>
              <a:t>: El sistema </a:t>
            </a:r>
            <a:r>
              <a:rPr lang="es-ES" sz="2000" dirty="0"/>
              <a:t>inmunitario de una persona promedio </a:t>
            </a:r>
            <a:r>
              <a:rPr lang="es-ES" sz="2000" dirty="0" smtClean="0"/>
              <a:t>parece ser sea </a:t>
            </a:r>
            <a:r>
              <a:rPr lang="es-ES" sz="2000" dirty="0"/>
              <a:t>sistemáticamente peor en invierno que en verano debido a la producción de melatonina y los niveles de vitamina D. </a:t>
            </a:r>
            <a:r>
              <a:rPr lang="es-ES" sz="2000" dirty="0" smtClean="0">
                <a:solidFill>
                  <a:srgbClr val="FF0000"/>
                </a:solidFill>
              </a:rPr>
              <a:t>¡¡¡VACUNACIÓN!!!</a:t>
            </a:r>
            <a:endParaRPr lang="es-ES" sz="2000" dirty="0" smtClean="0"/>
          </a:p>
          <a:p>
            <a:pPr marL="342900" indent="-342900" algn="just">
              <a:buFont typeface="+mj-lt"/>
              <a:buAutoNum type="arabicPeriod"/>
            </a:pPr>
            <a:endParaRPr lang="es-ES" sz="2000" dirty="0" smtClean="0"/>
          </a:p>
          <a:p>
            <a:pPr marL="342900" indent="-342900" algn="just">
              <a:buAutoNum type="arabicPeriod"/>
            </a:pPr>
            <a:r>
              <a:rPr lang="es-ES" sz="2000" b="1" dirty="0"/>
              <a:t>Agotamiento de los hospedadores susceptibles</a:t>
            </a:r>
            <a:r>
              <a:rPr lang="es-ES" sz="2000" dirty="0"/>
              <a:t>: Incluso sin ninguna variabilidad estacional, las epidemias de enfermedades infecciosas aumentan exponencialmente, se nivelan y disminuyen porque hay más gente con defensas frente al agente </a:t>
            </a:r>
            <a:r>
              <a:rPr lang="es-ES" sz="2000" dirty="0" smtClean="0"/>
              <a:t>infeccioso. ¿Nuevos grupos a riesgo?.</a:t>
            </a:r>
          </a:p>
          <a:p>
            <a:pPr marL="342900" indent="-342900">
              <a:buFont typeface="+mj-lt"/>
              <a:buAutoNum type="arabicPeriod"/>
            </a:pPr>
            <a:endParaRPr lang="es-ES" dirty="0"/>
          </a:p>
          <a:p>
            <a:endParaRPr lang="es-ES" dirty="0"/>
          </a:p>
        </p:txBody>
      </p:sp>
      <p:cxnSp>
        <p:nvCxnSpPr>
          <p:cNvPr id="4" name="Conector recto 3"/>
          <p:cNvCxnSpPr/>
          <p:nvPr/>
        </p:nvCxnSpPr>
        <p:spPr>
          <a:xfrm>
            <a:off x="0" y="914400"/>
            <a:ext cx="12192000"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798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
            <a:ext cx="10515600" cy="1079500"/>
          </a:xfrm>
        </p:spPr>
        <p:txBody>
          <a:bodyPr>
            <a:normAutofit/>
          </a:bodyPr>
          <a:lstStyle/>
          <a:p>
            <a:pPr algn="ctr"/>
            <a:r>
              <a:rPr lang="es-ES" sz="2600" b="1" dirty="0" smtClean="0">
                <a:solidFill>
                  <a:schemeClr val="accent5">
                    <a:lumMod val="75000"/>
                  </a:schemeClr>
                </a:solidFill>
                <a:latin typeface="+mn-lt"/>
                <a:ea typeface="+mn-ea"/>
                <a:cs typeface="+mn-cs"/>
              </a:rPr>
              <a:t>Influencia de las Variables Meteorológicas y de Contaminación Atmosférica en la incidencia y propagación de la enfermedad COVID-19 en Madrid</a:t>
            </a:r>
            <a:endParaRPr lang="es-ES" sz="2600" b="1" dirty="0">
              <a:solidFill>
                <a:schemeClr val="accent5">
                  <a:lumMod val="75000"/>
                </a:schemeClr>
              </a:solidFill>
              <a:latin typeface="+mn-lt"/>
              <a:ea typeface="+mn-ea"/>
              <a:cs typeface="+mn-cs"/>
            </a:endParaRP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921568"/>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523" y="1079501"/>
            <a:ext cx="5214061" cy="5562369"/>
          </a:xfrm>
          <a:prstGeom prst="rect">
            <a:avLst/>
          </a:prstGeom>
        </p:spPr>
      </p:pic>
      <p:sp>
        <p:nvSpPr>
          <p:cNvPr id="3" name="Rectángulo 2"/>
          <p:cNvSpPr/>
          <p:nvPr/>
        </p:nvSpPr>
        <p:spPr>
          <a:xfrm>
            <a:off x="4359349" y="2458020"/>
            <a:ext cx="7559749" cy="646331"/>
          </a:xfrm>
          <a:prstGeom prst="rect">
            <a:avLst/>
          </a:prstGeom>
        </p:spPr>
        <p:txBody>
          <a:bodyPr wrap="square">
            <a:spAutoFit/>
          </a:bodyPr>
          <a:lstStyle/>
          <a:p>
            <a:r>
              <a:rPr lang="es-ES" i="1" dirty="0"/>
              <a:t>Los casos diagnosticados como positivos en COVID-19 se definen a partir de la prueba PCR con resultado </a:t>
            </a:r>
            <a:r>
              <a:rPr lang="es-ES" i="1" dirty="0" smtClean="0"/>
              <a:t>positivo (CNE).</a:t>
            </a:r>
            <a:endParaRPr lang="es-ES" i="1" dirty="0"/>
          </a:p>
        </p:txBody>
      </p:sp>
      <p:sp>
        <p:nvSpPr>
          <p:cNvPr id="9" name="Rectángulo 8"/>
          <p:cNvSpPr/>
          <p:nvPr/>
        </p:nvSpPr>
        <p:spPr>
          <a:xfrm>
            <a:off x="4359349" y="3414350"/>
            <a:ext cx="7666073" cy="2585323"/>
          </a:xfrm>
          <a:prstGeom prst="rect">
            <a:avLst/>
          </a:prstGeom>
        </p:spPr>
        <p:txBody>
          <a:bodyPr wrap="square">
            <a:spAutoFit/>
          </a:bodyPr>
          <a:lstStyle/>
          <a:p>
            <a:pPr marL="285750" indent="-285750">
              <a:buFont typeface="Arial" panose="020B0604020202020204" pitchFamily="34" charset="0"/>
              <a:buChar char="•"/>
            </a:pPr>
            <a:r>
              <a:rPr lang="es-ES" b="1" dirty="0"/>
              <a:t>Tasa de incidencia </a:t>
            </a:r>
            <a:r>
              <a:rPr lang="es-ES" dirty="0"/>
              <a:t>de COVID-19 por cada </a:t>
            </a:r>
            <a:r>
              <a:rPr lang="es-ES" dirty="0" smtClean="0"/>
              <a:t>cien mil habitantes.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a:t>Tasa de ingresos hospitalarios urgentes </a:t>
            </a:r>
            <a:r>
              <a:rPr lang="es-ES" dirty="0"/>
              <a:t>por COVID-19 por cada </a:t>
            </a:r>
            <a:r>
              <a:rPr lang="es-ES" dirty="0" smtClean="0"/>
              <a:t>cien mil hab.</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smtClean="0"/>
              <a:t>Tasa de ingresos hospitalarios UCI </a:t>
            </a:r>
            <a:r>
              <a:rPr lang="es-ES" dirty="0"/>
              <a:t>por COVID-19 por cada millón </a:t>
            </a:r>
            <a:r>
              <a:rPr lang="es-ES" dirty="0" smtClean="0"/>
              <a:t>habitantes.</a:t>
            </a:r>
            <a:endParaRPr lang="es-ES" dirty="0"/>
          </a:p>
          <a:p>
            <a:pPr marL="285750" indent="-285750">
              <a:buFont typeface="Arial" panose="020B0604020202020204" pitchFamily="34" charset="0"/>
              <a:buChar char="•"/>
            </a:pPr>
            <a:endParaRPr lang="es-ES" b="1" dirty="0" smtClean="0"/>
          </a:p>
          <a:p>
            <a:pPr marL="285750" indent="-285750">
              <a:buFont typeface="Arial" panose="020B0604020202020204" pitchFamily="34" charset="0"/>
              <a:buChar char="•"/>
            </a:pPr>
            <a:r>
              <a:rPr lang="es-ES" b="1" dirty="0" smtClean="0"/>
              <a:t>Tasa de mortalidad </a:t>
            </a:r>
            <a:r>
              <a:rPr lang="es-ES" dirty="0" smtClean="0"/>
              <a:t>por </a:t>
            </a:r>
            <a:r>
              <a:rPr lang="es-ES" dirty="0"/>
              <a:t>COVID-19 por cada </a:t>
            </a:r>
            <a:r>
              <a:rPr lang="es-ES" dirty="0" smtClean="0"/>
              <a:t>millón de habitantes</a:t>
            </a:r>
            <a:r>
              <a:rPr lang="es-ES" dirty="0"/>
              <a:t>.</a:t>
            </a:r>
          </a:p>
          <a:p>
            <a:pPr marL="285750" indent="-285750">
              <a:buFont typeface="Arial" panose="020B0604020202020204" pitchFamily="34" charset="0"/>
              <a:buChar char="•"/>
            </a:pPr>
            <a:endParaRPr lang="es-ES" b="1" dirty="0" smtClean="0"/>
          </a:p>
          <a:p>
            <a:endParaRPr lang="es-ES" dirty="0"/>
          </a:p>
        </p:txBody>
      </p:sp>
    </p:spTree>
    <p:extLst>
      <p:ext uri="{BB962C8B-B14F-4D97-AF65-F5344CB8AC3E}">
        <p14:creationId xmlns:p14="http://schemas.microsoft.com/office/powerpoint/2010/main" val="2228835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
            <a:ext cx="10515600" cy="1079500"/>
          </a:xfrm>
        </p:spPr>
        <p:txBody>
          <a:bodyPr>
            <a:normAutofit/>
          </a:bodyPr>
          <a:lstStyle/>
          <a:p>
            <a:pPr algn="ctr"/>
            <a:r>
              <a:rPr lang="es-ES" sz="2600" b="1" dirty="0" smtClean="0">
                <a:solidFill>
                  <a:schemeClr val="accent5">
                    <a:lumMod val="75000"/>
                  </a:schemeClr>
                </a:solidFill>
                <a:latin typeface="+mn-lt"/>
                <a:ea typeface="+mn-ea"/>
                <a:cs typeface="+mn-cs"/>
              </a:rPr>
              <a:t>Influencia de las Variables Meteorológicas y de Contaminación Atmosférica en la incidencia y propagación de la enfermedad COVID-19 en Madrid</a:t>
            </a:r>
            <a:endParaRPr lang="es-ES" sz="2600" b="1" dirty="0">
              <a:solidFill>
                <a:schemeClr val="accent5">
                  <a:lumMod val="75000"/>
                </a:schemeClr>
              </a:solidFill>
              <a:latin typeface="+mn-lt"/>
              <a:ea typeface="+mn-ea"/>
              <a:cs typeface="+mn-cs"/>
            </a:endParaRP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891653"/>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2501"/>
            <a:ext cx="5283200" cy="5641140"/>
          </a:xfrm>
          <a:prstGeom prst="rect">
            <a:avLst/>
          </a:prstGeom>
        </p:spPr>
      </p:pic>
      <p:pic>
        <p:nvPicPr>
          <p:cNvPr id="9" name="Imagen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4740" y="2276671"/>
            <a:ext cx="3862519" cy="4124207"/>
          </a:xfrm>
          <a:prstGeom prst="rect">
            <a:avLst/>
          </a:prstGeom>
        </p:spPr>
      </p:pic>
      <p:pic>
        <p:nvPicPr>
          <p:cNvPr id="10" name="Imagen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7259" y="2269385"/>
            <a:ext cx="3869343" cy="4131493"/>
          </a:xfrm>
          <a:prstGeom prst="rect">
            <a:avLst/>
          </a:prstGeom>
        </p:spPr>
      </p:pic>
      <p:sp>
        <p:nvSpPr>
          <p:cNvPr id="5" name="Rectángulo 4"/>
          <p:cNvSpPr/>
          <p:nvPr/>
        </p:nvSpPr>
        <p:spPr>
          <a:xfrm>
            <a:off x="5144654" y="6324135"/>
            <a:ext cx="6508307" cy="346249"/>
          </a:xfrm>
          <a:prstGeom prst="rect">
            <a:avLst/>
          </a:prstGeom>
        </p:spPr>
        <p:txBody>
          <a:bodyPr wrap="square">
            <a:spAutoFit/>
          </a:bodyPr>
          <a:lstStyle/>
          <a:p>
            <a:pPr algn="just">
              <a:lnSpc>
                <a:spcPct val="150000"/>
              </a:lnSpc>
              <a:spcAft>
                <a:spcPts val="1000"/>
              </a:spcAft>
            </a:pPr>
            <a:r>
              <a:rPr lang="es-ES" sz="1100" dirty="0">
                <a:latin typeface="Calibri" panose="020F0502020204030204" pitchFamily="34" charset="0"/>
                <a:ea typeface="Calibri" panose="020F0502020204030204" pitchFamily="34" charset="0"/>
                <a:cs typeface="Times New Roman" panose="02020603050405020304" pitchFamily="18" charset="0"/>
              </a:rPr>
              <a:t> Estos valores constituyen el valor medio de las observaciones correspondientes a las </a:t>
            </a:r>
            <a:r>
              <a:rPr lang="es-ES" sz="1100" b="1" dirty="0">
                <a:latin typeface="Calibri" panose="020F0502020204030204" pitchFamily="34" charset="0"/>
                <a:ea typeface="Calibri" panose="020F0502020204030204" pitchFamily="34" charset="0"/>
                <a:cs typeface="Times New Roman" panose="02020603050405020304" pitchFamily="18" charset="0"/>
              </a:rPr>
              <a:t>estaciones de </a:t>
            </a:r>
            <a:r>
              <a:rPr lang="es-ES" sz="1100" b="1" dirty="0" smtClean="0">
                <a:latin typeface="Calibri" panose="020F0502020204030204" pitchFamily="34" charset="0"/>
                <a:ea typeface="Calibri" panose="020F0502020204030204" pitchFamily="34" charset="0"/>
                <a:cs typeface="Times New Roman" panose="02020603050405020304" pitchFamily="18" charset="0"/>
              </a:rPr>
              <a:t>AEMET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306453" y="1399715"/>
            <a:ext cx="7761499" cy="600164"/>
          </a:xfrm>
          <a:prstGeom prst="rect">
            <a:avLst/>
          </a:prstGeom>
        </p:spPr>
        <p:txBody>
          <a:bodyPr wrap="square">
            <a:spAutoFit/>
          </a:bodyPr>
          <a:lstStyle/>
          <a:p>
            <a:pPr algn="just">
              <a:lnSpc>
                <a:spcPct val="150000"/>
              </a:lnSpc>
              <a:spcAft>
                <a:spcPts val="1000"/>
              </a:spcAft>
            </a:pPr>
            <a:r>
              <a:rPr lang="es-ES" sz="1100" dirty="0">
                <a:latin typeface="Calibri" panose="020F0502020204030204" pitchFamily="34" charset="0"/>
                <a:ea typeface="Calibri" panose="020F0502020204030204" pitchFamily="34" charset="0"/>
                <a:cs typeface="Times New Roman" panose="02020603050405020304" pitchFamily="18" charset="0"/>
              </a:rPr>
              <a:t>Los </a:t>
            </a:r>
            <a:r>
              <a:rPr lang="es-ES" sz="1100" b="1" dirty="0">
                <a:latin typeface="Calibri" panose="020F0502020204030204" pitchFamily="34" charset="0"/>
                <a:ea typeface="Calibri" panose="020F0502020204030204" pitchFamily="34" charset="0"/>
                <a:cs typeface="Times New Roman" panose="02020603050405020304" pitchFamily="18" charset="0"/>
              </a:rPr>
              <a:t>datos de contaminación atmosférica química </a:t>
            </a:r>
            <a:r>
              <a:rPr lang="es-ES" sz="1100" dirty="0">
                <a:latin typeface="Calibri" panose="020F0502020204030204" pitchFamily="34" charset="0"/>
                <a:ea typeface="Calibri" panose="020F0502020204030204" pitchFamily="34" charset="0"/>
                <a:cs typeface="Times New Roman" panose="02020603050405020304" pitchFamily="18" charset="0"/>
              </a:rPr>
              <a:t>los constituyen los valores medios diarios de las concentraciones de </a:t>
            </a:r>
            <a:r>
              <a:rPr lang="es-ES" sz="1100" dirty="0" smtClean="0">
                <a:latin typeface="Calibri" panose="020F0502020204030204" pitchFamily="34" charset="0"/>
                <a:ea typeface="Calibri" panose="020F0502020204030204" pitchFamily="34" charset="0"/>
                <a:cs typeface="Times New Roman" panose="02020603050405020304" pitchFamily="18" charset="0"/>
              </a:rPr>
              <a:t> </a:t>
            </a:r>
            <a:r>
              <a:rPr lang="es-ES" sz="1100" dirty="0">
                <a:latin typeface="Calibri" panose="020F0502020204030204" pitchFamily="34" charset="0"/>
                <a:ea typeface="Calibri" panose="020F0502020204030204" pitchFamily="34" charset="0"/>
                <a:cs typeface="Times New Roman" panose="02020603050405020304" pitchFamily="18" charset="0"/>
              </a:rPr>
              <a:t>las estaciones ubicadas en las diferentes provincias analizadas. Estos datos han sido proporcionados por </a:t>
            </a:r>
            <a:r>
              <a:rPr lang="es-ES" sz="1100" b="1" dirty="0" smtClean="0">
                <a:latin typeface="Calibri" panose="020F0502020204030204" pitchFamily="34" charset="0"/>
                <a:ea typeface="Calibri" panose="020F0502020204030204" pitchFamily="34" charset="0"/>
                <a:cs typeface="Times New Roman" panose="02020603050405020304" pitchFamily="18" charset="0"/>
              </a:rPr>
              <a:t>MITECO.</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353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
            <a:ext cx="10515600" cy="1079500"/>
          </a:xfrm>
        </p:spPr>
        <p:txBody>
          <a:bodyPr>
            <a:normAutofit/>
          </a:bodyPr>
          <a:lstStyle/>
          <a:p>
            <a:pPr algn="ctr"/>
            <a:r>
              <a:rPr lang="es-ES" sz="2600" b="1" dirty="0" smtClean="0">
                <a:solidFill>
                  <a:schemeClr val="accent5">
                    <a:lumMod val="75000"/>
                  </a:schemeClr>
                </a:solidFill>
                <a:latin typeface="+mn-lt"/>
                <a:ea typeface="+mn-ea"/>
                <a:cs typeface="+mn-cs"/>
              </a:rPr>
              <a:t>Influencia de las Variables Meteorológicas y de Contaminación Atmosférica en la incidencia y propagación de la enfermedad COVID-19 en Madrid</a:t>
            </a:r>
            <a:endParaRPr lang="es-ES" sz="2600" b="1" dirty="0">
              <a:solidFill>
                <a:schemeClr val="accent5">
                  <a:lumMod val="75000"/>
                </a:schemeClr>
              </a:solidFill>
              <a:latin typeface="+mn-lt"/>
              <a:ea typeface="+mn-ea"/>
              <a:cs typeface="+mn-cs"/>
            </a:endParaRP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91537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a:blip r:embed="rId2">
            <a:extLst>
              <a:ext uri="{28A0092B-C50C-407E-A947-70E740481C1C}">
                <a14:useLocalDpi xmlns:a14="http://schemas.microsoft.com/office/drawing/2010/main"/>
              </a:ext>
            </a:extLst>
          </a:blip>
          <a:srcRect/>
          <a:stretch>
            <a:fillRect/>
          </a:stretch>
        </p:blipFill>
        <p:spPr bwMode="auto">
          <a:xfrm>
            <a:off x="838200" y="1346834"/>
            <a:ext cx="4359275" cy="4825365"/>
          </a:xfrm>
          <a:prstGeom prst="rect">
            <a:avLst/>
          </a:prstGeom>
          <a:noFill/>
          <a:ln>
            <a:noFill/>
          </a:ln>
        </p:spPr>
      </p:pic>
      <p:pic>
        <p:nvPicPr>
          <p:cNvPr id="9" name="Imagen 8"/>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509343"/>
            <a:ext cx="4838699" cy="4497756"/>
          </a:xfrm>
          <a:prstGeom prst="rect">
            <a:avLst/>
          </a:prstGeom>
          <a:noFill/>
          <a:ln>
            <a:noFill/>
          </a:ln>
        </p:spPr>
      </p:pic>
    </p:spTree>
    <p:extLst>
      <p:ext uri="{BB962C8B-B14F-4D97-AF65-F5344CB8AC3E}">
        <p14:creationId xmlns:p14="http://schemas.microsoft.com/office/powerpoint/2010/main" val="1702762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
            <a:ext cx="10515600" cy="1079500"/>
          </a:xfrm>
        </p:spPr>
        <p:txBody>
          <a:bodyPr>
            <a:normAutofit/>
          </a:bodyPr>
          <a:lstStyle/>
          <a:p>
            <a:pPr algn="ctr"/>
            <a:r>
              <a:rPr lang="es-ES" sz="2600" b="1" dirty="0" smtClean="0">
                <a:solidFill>
                  <a:schemeClr val="accent5">
                    <a:lumMod val="75000"/>
                  </a:schemeClr>
                </a:solidFill>
                <a:latin typeface="+mn-lt"/>
                <a:ea typeface="+mn-ea"/>
                <a:cs typeface="+mn-cs"/>
              </a:rPr>
              <a:t>Influencia de las Variables Meteorológicas y de Contaminación Atmosférica en la incidencia y propagación de la enfermedad COVID-19 en Madrid</a:t>
            </a:r>
            <a:endParaRPr lang="es-ES" sz="2600" b="1" dirty="0">
              <a:solidFill>
                <a:schemeClr val="accent5">
                  <a:lumMod val="75000"/>
                </a:schemeClr>
              </a:solidFill>
              <a:latin typeface="+mn-lt"/>
              <a:ea typeface="+mn-ea"/>
              <a:cs typeface="+mn-cs"/>
            </a:endParaRP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27028" y="932956"/>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979" y="1079501"/>
            <a:ext cx="11962097" cy="5671602"/>
          </a:xfrm>
          <a:prstGeom prst="rect">
            <a:avLst/>
          </a:prstGeom>
        </p:spPr>
      </p:pic>
    </p:spTree>
    <p:extLst>
      <p:ext uri="{BB962C8B-B14F-4D97-AF65-F5344CB8AC3E}">
        <p14:creationId xmlns:p14="http://schemas.microsoft.com/office/powerpoint/2010/main" val="4218473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
            <a:ext cx="10515600" cy="1079500"/>
          </a:xfrm>
        </p:spPr>
        <p:txBody>
          <a:bodyPr>
            <a:normAutofit/>
          </a:bodyPr>
          <a:lstStyle/>
          <a:p>
            <a:pPr algn="ctr"/>
            <a:r>
              <a:rPr lang="es-ES" sz="2600" b="1" dirty="0" smtClean="0">
                <a:solidFill>
                  <a:schemeClr val="accent5">
                    <a:lumMod val="75000"/>
                  </a:schemeClr>
                </a:solidFill>
                <a:latin typeface="+mn-lt"/>
                <a:ea typeface="+mn-ea"/>
                <a:cs typeface="+mn-cs"/>
              </a:rPr>
              <a:t>Influencia de las Variables Meteorológicas y de Contaminación Atmosférica en la incidencia y propagación de la enfermedad COVID-19 en Madrid</a:t>
            </a:r>
            <a:endParaRPr lang="es-ES" sz="2600" b="1" dirty="0">
              <a:solidFill>
                <a:schemeClr val="accent5">
                  <a:lumMod val="75000"/>
                </a:schemeClr>
              </a:solidFill>
              <a:latin typeface="+mn-lt"/>
              <a:ea typeface="+mn-ea"/>
              <a:cs typeface="+mn-cs"/>
            </a:endParaRP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906582"/>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 y="1079501"/>
            <a:ext cx="11912600" cy="5692731"/>
          </a:xfrm>
          <a:prstGeom prst="rect">
            <a:avLst/>
          </a:prstGeom>
        </p:spPr>
      </p:pic>
    </p:spTree>
    <p:extLst>
      <p:ext uri="{BB962C8B-B14F-4D97-AF65-F5344CB8AC3E}">
        <p14:creationId xmlns:p14="http://schemas.microsoft.com/office/powerpoint/2010/main" val="782445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100" y="352427"/>
            <a:ext cx="10515600" cy="511174"/>
          </a:xfrm>
        </p:spPr>
        <p:txBody>
          <a:bodyPr>
            <a:normAutofit fontScale="90000"/>
          </a:bodyPr>
          <a:lstStyle/>
          <a:p>
            <a:r>
              <a:rPr lang="es-ES" sz="3600" b="1" dirty="0" smtClean="0"/>
              <a:t>Conclusiones </a:t>
            </a:r>
            <a:endParaRPr lang="es-ES" sz="3600" b="1" dirty="0"/>
          </a:p>
        </p:txBody>
      </p:sp>
      <p:sp>
        <p:nvSpPr>
          <p:cNvPr id="3" name="2 Marcador de contenido"/>
          <p:cNvSpPr>
            <a:spLocks noGrp="1"/>
          </p:cNvSpPr>
          <p:nvPr>
            <p:ph idx="1"/>
          </p:nvPr>
        </p:nvSpPr>
        <p:spPr>
          <a:xfrm>
            <a:off x="196850" y="1367240"/>
            <a:ext cx="11798300" cy="5167683"/>
          </a:xfrm>
        </p:spPr>
        <p:txBody>
          <a:bodyPr>
            <a:noAutofit/>
          </a:bodyPr>
          <a:lstStyle/>
          <a:p>
            <a:pPr algn="just"/>
            <a:r>
              <a:rPr lang="es-ES" sz="2400" dirty="0" smtClean="0"/>
              <a:t>Los factores ambientales analizados influyen en la transmisión y gravedad de la COVID-19  pero en menor magnitud que las medidas de salud pública.</a:t>
            </a:r>
          </a:p>
          <a:p>
            <a:pPr algn="just"/>
            <a:r>
              <a:rPr lang="es-ES" sz="2400" b="1" u="sng" dirty="0">
                <a:solidFill>
                  <a:schemeClr val="accent1">
                    <a:lumMod val="75000"/>
                  </a:schemeClr>
                </a:solidFill>
              </a:rPr>
              <a:t>Var. Meteorológicas</a:t>
            </a:r>
            <a:r>
              <a:rPr lang="es-ES" sz="2400" dirty="0">
                <a:solidFill>
                  <a:schemeClr val="accent1">
                    <a:lumMod val="75000"/>
                  </a:schemeClr>
                </a:solidFill>
              </a:rPr>
              <a:t>: </a:t>
            </a:r>
            <a:r>
              <a:rPr lang="es-ES" sz="2400" dirty="0"/>
              <a:t>No hay consenso. Temperaturas y humedades altas parecen atenuar la </a:t>
            </a:r>
            <a:r>
              <a:rPr lang="es-ES" sz="2400" dirty="0" smtClean="0"/>
              <a:t>transmisión. </a:t>
            </a:r>
            <a:endParaRPr lang="es-ES" sz="2400" dirty="0"/>
          </a:p>
          <a:p>
            <a:pPr algn="just"/>
            <a:r>
              <a:rPr lang="es-ES" sz="2400" b="1" u="sng" dirty="0" smtClean="0">
                <a:solidFill>
                  <a:schemeClr val="accent1">
                    <a:lumMod val="75000"/>
                  </a:schemeClr>
                </a:solidFill>
              </a:rPr>
              <a:t>Cont. Atmosférica</a:t>
            </a:r>
            <a:r>
              <a:rPr lang="es-ES" sz="2400" dirty="0" smtClean="0">
                <a:solidFill>
                  <a:schemeClr val="accent1">
                    <a:lumMod val="75000"/>
                  </a:schemeClr>
                </a:solidFill>
              </a:rPr>
              <a:t>: </a:t>
            </a:r>
            <a:r>
              <a:rPr lang="es-ES" sz="2400" dirty="0" smtClean="0"/>
              <a:t>Los resultados apuntan a que su papel agrava la enfermedad y aumenta la incidencia. Dudas respecto a la hipótesis del transporte aéreo.</a:t>
            </a:r>
          </a:p>
          <a:p>
            <a:pPr algn="just"/>
            <a:endParaRPr lang="es-ES" sz="2400" dirty="0"/>
          </a:p>
          <a:p>
            <a:pPr algn="just"/>
            <a:r>
              <a:rPr lang="es-ES" sz="2400" dirty="0" smtClean="0"/>
              <a:t>Temperaturas y humedades altas se asocian con menor incidencia y gravedad de la enfermedad en el periodo de estudio, siendo especialmente importante el papel de la HA en Madrid.</a:t>
            </a:r>
          </a:p>
          <a:p>
            <a:pPr algn="just"/>
            <a:r>
              <a:rPr lang="es-ES" sz="2400" dirty="0" smtClean="0"/>
              <a:t>Tanto las concentraciones de PM</a:t>
            </a:r>
            <a:r>
              <a:rPr lang="es-ES" sz="2400" baseline="-25000" dirty="0" smtClean="0"/>
              <a:t>10</a:t>
            </a:r>
            <a:r>
              <a:rPr lang="es-ES" sz="2400" dirty="0" smtClean="0"/>
              <a:t> como las de NO</a:t>
            </a:r>
            <a:r>
              <a:rPr lang="es-ES" sz="2400" baseline="-25000" dirty="0" smtClean="0"/>
              <a:t>2</a:t>
            </a:r>
            <a:r>
              <a:rPr lang="es-ES" sz="2400" dirty="0"/>
              <a:t> </a:t>
            </a:r>
            <a:r>
              <a:rPr lang="es-ES" sz="2400" dirty="0" smtClean="0"/>
              <a:t>influyen en la incidencia y en la gravedad de la enfermedad, siendo especialmente importante el papel del NO2, en especial en las concentraciones promedio (0 a 14 días) frente a los valores diarios en Madrid. </a:t>
            </a:r>
          </a:p>
        </p:txBody>
      </p:sp>
      <p:cxnSp>
        <p:nvCxnSpPr>
          <p:cNvPr id="4" name="Conector recto 3"/>
          <p:cNvCxnSpPr/>
          <p:nvPr/>
        </p:nvCxnSpPr>
        <p:spPr>
          <a:xfrm>
            <a:off x="0" y="8362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395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uarios\j.diaz\AppData\Local\Microsoft\Windows\Temporary Internet Files\Content.IE5\X8I523TF\IMG_20200507_1415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8100" y="822532"/>
            <a:ext cx="8041902" cy="5044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ítulo 1"/>
          <p:cNvSpPr>
            <a:spLocks noGrp="1"/>
          </p:cNvSpPr>
          <p:nvPr>
            <p:ph type="title"/>
          </p:nvPr>
        </p:nvSpPr>
        <p:spPr>
          <a:xfrm>
            <a:off x="431800" y="-172831"/>
            <a:ext cx="10515600" cy="1325563"/>
          </a:xfrm>
        </p:spPr>
        <p:txBody>
          <a:bodyPr/>
          <a:lstStyle/>
          <a:p>
            <a:pPr algn="ctr"/>
            <a:r>
              <a:rPr lang="es-ES" b="1" dirty="0" smtClean="0"/>
              <a:t>Contaminación Atmosférica</a:t>
            </a:r>
            <a:endParaRPr lang="es-ES" b="1" dirty="0"/>
          </a:p>
        </p:txBody>
      </p:sp>
      <p:cxnSp>
        <p:nvCxnSpPr>
          <p:cNvPr id="4" name="Conector recto 3"/>
          <p:cNvCxnSpPr/>
          <p:nvPr/>
        </p:nvCxnSpPr>
        <p:spPr>
          <a:xfrm>
            <a:off x="0" y="711200"/>
            <a:ext cx="12192000"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443506" y="5978130"/>
            <a:ext cx="7382994" cy="707886"/>
          </a:xfrm>
          <a:prstGeom prst="rect">
            <a:avLst/>
          </a:prstGeom>
          <a:noFill/>
        </p:spPr>
        <p:txBody>
          <a:bodyPr wrap="square" rtlCol="0">
            <a:spAutoFit/>
          </a:bodyPr>
          <a:lstStyle/>
          <a:p>
            <a:pPr marL="285750" indent="-285750">
              <a:buFont typeface="Arial" panose="020B0604020202020204" pitchFamily="34" charset="0"/>
              <a:buChar char="•"/>
            </a:pPr>
            <a:r>
              <a:rPr lang="es-ES" sz="2000" b="1" dirty="0" smtClean="0"/>
              <a:t>Hipótesis A: </a:t>
            </a:r>
            <a:r>
              <a:rPr lang="es-ES" sz="2000" dirty="0" smtClean="0"/>
              <a:t>Aumenta la </a:t>
            </a:r>
            <a:r>
              <a:rPr lang="es-ES" sz="2000" b="1" dirty="0" smtClean="0">
                <a:solidFill>
                  <a:schemeClr val="accent6">
                    <a:lumMod val="75000"/>
                  </a:schemeClr>
                </a:solidFill>
                <a:hlinkClick r:id="" action="ppaction://hlinkshowjump?jump=nextslide"/>
              </a:rPr>
              <a:t>gravedad</a:t>
            </a:r>
            <a:r>
              <a:rPr lang="es-ES" sz="2000" dirty="0" smtClean="0"/>
              <a:t> y </a:t>
            </a:r>
            <a:r>
              <a:rPr lang="es-ES" sz="2000" b="1" dirty="0" smtClean="0">
                <a:solidFill>
                  <a:schemeClr val="accent1"/>
                </a:solidFill>
                <a:hlinkClick r:id="rId3" action="ppaction://hlinksldjump"/>
              </a:rPr>
              <a:t>incidencia</a:t>
            </a:r>
            <a:r>
              <a:rPr lang="es-ES" sz="2000" dirty="0" smtClean="0"/>
              <a:t> de COVID-19</a:t>
            </a:r>
          </a:p>
          <a:p>
            <a:pPr marL="285750" indent="-285750">
              <a:buFont typeface="Arial" panose="020B0604020202020204" pitchFamily="34" charset="0"/>
              <a:buChar char="•"/>
            </a:pPr>
            <a:r>
              <a:rPr lang="es-ES" sz="2000" b="1" dirty="0" smtClean="0"/>
              <a:t>Hipótesis B</a:t>
            </a:r>
            <a:r>
              <a:rPr lang="es-ES" sz="2000" dirty="0" smtClean="0"/>
              <a:t>: </a:t>
            </a:r>
            <a:r>
              <a:rPr lang="es-ES" sz="2000" b="1" dirty="0" smtClean="0">
                <a:hlinkClick r:id="rId4" action="ppaction://hlinksldjump"/>
              </a:rPr>
              <a:t>Transporte </a:t>
            </a:r>
            <a:r>
              <a:rPr lang="es-ES" sz="2000" dirty="0" smtClean="0"/>
              <a:t>y difusión </a:t>
            </a:r>
            <a:endParaRPr lang="es-ES" dirty="0" smtClean="0"/>
          </a:p>
        </p:txBody>
      </p:sp>
    </p:spTree>
    <p:extLst>
      <p:ext uri="{BB962C8B-B14F-4D97-AF65-F5344CB8AC3E}">
        <p14:creationId xmlns:p14="http://schemas.microsoft.com/office/powerpoint/2010/main" val="176602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6753" y="485991"/>
            <a:ext cx="5271247" cy="6149788"/>
          </a:xfrm>
          <a:prstGeom prst="rect">
            <a:avLst/>
          </a:prstGeom>
        </p:spPr>
      </p:pic>
    </p:spTree>
    <p:extLst>
      <p:ext uri="{BB962C8B-B14F-4D97-AF65-F5344CB8AC3E}">
        <p14:creationId xmlns:p14="http://schemas.microsoft.com/office/powerpoint/2010/main" val="146952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1079500"/>
          </a:xfrm>
        </p:spPr>
        <p:txBody>
          <a:bodyPr>
            <a:normAutofit/>
          </a:bodyPr>
          <a:lstStyle/>
          <a:p>
            <a:pPr algn="ctr"/>
            <a:r>
              <a:rPr lang="es-ES" sz="2600" b="1" dirty="0">
                <a:solidFill>
                  <a:schemeClr val="accent5">
                    <a:lumMod val="75000"/>
                  </a:schemeClr>
                </a:solidFill>
                <a:latin typeface="+mn-lt"/>
                <a:ea typeface="+mn-ea"/>
                <a:cs typeface="+mn-cs"/>
              </a:rPr>
              <a:t>¿Influyen las intrusiones del polvo del Sahara en la incidencia y gravedad </a:t>
            </a:r>
            <a:r>
              <a:rPr lang="es-ES" sz="2600" b="1" dirty="0" smtClean="0">
                <a:solidFill>
                  <a:schemeClr val="accent5">
                    <a:lumMod val="75000"/>
                  </a:schemeClr>
                </a:solidFill>
                <a:latin typeface="+mn-lt"/>
                <a:ea typeface="+mn-ea"/>
                <a:cs typeface="+mn-cs"/>
              </a:rPr>
              <a:t/>
            </a:r>
            <a:br>
              <a:rPr lang="es-ES" sz="2600" b="1" dirty="0" smtClean="0">
                <a:solidFill>
                  <a:schemeClr val="accent5">
                    <a:lumMod val="75000"/>
                  </a:schemeClr>
                </a:solidFill>
                <a:latin typeface="+mn-lt"/>
                <a:ea typeface="+mn-ea"/>
                <a:cs typeface="+mn-cs"/>
              </a:rPr>
            </a:br>
            <a:r>
              <a:rPr lang="es-ES" sz="2600" b="1" dirty="0" smtClean="0">
                <a:solidFill>
                  <a:schemeClr val="accent5">
                    <a:lumMod val="75000"/>
                  </a:schemeClr>
                </a:solidFill>
                <a:latin typeface="+mn-lt"/>
                <a:ea typeface="+mn-ea"/>
                <a:cs typeface="+mn-cs"/>
              </a:rPr>
              <a:t>de </a:t>
            </a:r>
            <a:r>
              <a:rPr lang="es-ES" sz="2600" b="1" dirty="0">
                <a:solidFill>
                  <a:schemeClr val="accent5">
                    <a:lumMod val="75000"/>
                  </a:schemeClr>
                </a:solidFill>
                <a:latin typeface="+mn-lt"/>
                <a:ea typeface="+mn-ea"/>
                <a:cs typeface="+mn-cs"/>
              </a:rPr>
              <a:t>la COVID-19 en España?</a:t>
            </a: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985100"/>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Imagen 6" descr="D:\Usuarios\j.diaz\Downloads\Mapa.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847" y="1701270"/>
            <a:ext cx="6368902" cy="3804625"/>
          </a:xfrm>
          <a:prstGeom prst="rect">
            <a:avLst/>
          </a:prstGeom>
          <a:noFill/>
          <a:ln>
            <a:noFill/>
          </a:ln>
        </p:spPr>
      </p:pic>
      <p:sp>
        <p:nvSpPr>
          <p:cNvPr id="5" name="Rectángulo 4"/>
          <p:cNvSpPr/>
          <p:nvPr/>
        </p:nvSpPr>
        <p:spPr>
          <a:xfrm>
            <a:off x="5645889" y="1116797"/>
            <a:ext cx="5872716" cy="866904"/>
          </a:xfrm>
          <a:prstGeom prst="rect">
            <a:avLst/>
          </a:prstGeom>
        </p:spPr>
        <p:txBody>
          <a:bodyPr wrap="square">
            <a:spAutoFit/>
          </a:bodyPr>
          <a:lstStyle/>
          <a:p>
            <a:pPr marL="171450" indent="-171450" algn="just">
              <a:lnSpc>
                <a:spcPct val="150000"/>
              </a:lnSpc>
              <a:spcAft>
                <a:spcPts val="1000"/>
              </a:spcAft>
              <a:buFont typeface="Wingdings" panose="05000000000000000000" pitchFamily="2" charset="2"/>
              <a:buChar char="ü"/>
            </a:pPr>
            <a:r>
              <a:rPr lang="es-ES" sz="1400" b="1" i="1" dirty="0">
                <a:latin typeface="Calibri" panose="020F0502020204030204" pitchFamily="34" charset="0"/>
                <a:ea typeface="Calibri" panose="020F0502020204030204" pitchFamily="34" charset="0"/>
                <a:cs typeface="Times New Roman" panose="02020603050405020304" pitchFamily="18" charset="0"/>
              </a:rPr>
              <a:t>Tasa de incidencia de COVID-19 por cada </a:t>
            </a:r>
            <a:r>
              <a:rPr lang="es-ES" sz="1400" b="1" i="1" dirty="0" smtClean="0">
                <a:latin typeface="Calibri" panose="020F0502020204030204" pitchFamily="34" charset="0"/>
                <a:ea typeface="Calibri" panose="020F0502020204030204" pitchFamily="34" charset="0"/>
                <a:cs typeface="Times New Roman" panose="02020603050405020304" pitchFamily="18" charset="0"/>
              </a:rPr>
              <a:t>millón hab.</a:t>
            </a:r>
            <a:r>
              <a:rPr lang="es-ES" sz="1400" b="1" dirty="0" smtClean="0">
                <a:latin typeface="Calibri" panose="020F0502020204030204" pitchFamily="34" charset="0"/>
                <a:ea typeface="Calibri" panose="020F0502020204030204" pitchFamily="34" charset="0"/>
                <a:cs typeface="Times New Roman" panose="02020603050405020304" pitchFamily="18" charset="0"/>
              </a:rPr>
              <a:t> </a:t>
            </a:r>
          </a:p>
          <a:p>
            <a:pPr marL="171450" indent="-171450" algn="just">
              <a:lnSpc>
                <a:spcPct val="150000"/>
              </a:lnSpc>
              <a:spcAft>
                <a:spcPts val="1000"/>
              </a:spcAft>
              <a:buFont typeface="Wingdings" panose="05000000000000000000" pitchFamily="2" charset="2"/>
              <a:buChar char="ü"/>
            </a:pPr>
            <a:r>
              <a:rPr lang="es-ES" sz="1400" b="1" i="1" dirty="0" smtClean="0">
                <a:latin typeface="Calibri" panose="020F0502020204030204" pitchFamily="34" charset="0"/>
                <a:ea typeface="Calibri" panose="020F0502020204030204" pitchFamily="34" charset="0"/>
                <a:cs typeface="Times New Roman" panose="02020603050405020304" pitchFamily="18" charset="0"/>
              </a:rPr>
              <a:t>Tasa </a:t>
            </a:r>
            <a:r>
              <a:rPr lang="es-ES" sz="1400" b="1" i="1" dirty="0">
                <a:latin typeface="Calibri" panose="020F0502020204030204" pitchFamily="34" charset="0"/>
                <a:ea typeface="Calibri" panose="020F0502020204030204" pitchFamily="34" charset="0"/>
                <a:cs typeface="Times New Roman" panose="02020603050405020304" pitchFamily="18" charset="0"/>
              </a:rPr>
              <a:t>de ingresos hospitalarios urgentes por COVID-19 por cada </a:t>
            </a:r>
            <a:r>
              <a:rPr lang="es-ES" sz="1400" b="1" i="1" dirty="0" smtClean="0">
                <a:latin typeface="Calibri" panose="020F0502020204030204" pitchFamily="34" charset="0"/>
                <a:ea typeface="Calibri" panose="020F0502020204030204" pitchFamily="34" charset="0"/>
                <a:cs typeface="Times New Roman" panose="02020603050405020304" pitchFamily="18" charset="0"/>
              </a:rPr>
              <a:t>millón hab.</a:t>
            </a:r>
            <a:endParaRPr lang="es-E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33916" y="6046145"/>
            <a:ext cx="11770242" cy="523220"/>
          </a:xfrm>
          <a:prstGeom prst="rect">
            <a:avLst/>
          </a:prstGeom>
        </p:spPr>
        <p:txBody>
          <a:bodyPr wrap="square">
            <a:spAutoFit/>
          </a:bodyPr>
          <a:lstStyle/>
          <a:p>
            <a:pPr algn="just"/>
            <a:r>
              <a:rPr lang="es-ES" sz="1400" dirty="0">
                <a:latin typeface="Calibri" panose="020F0502020204030204" pitchFamily="34" charset="0"/>
                <a:ea typeface="Calibri" panose="020F0502020204030204" pitchFamily="34" charset="0"/>
                <a:cs typeface="Times New Roman" panose="02020603050405020304" pitchFamily="18" charset="0"/>
              </a:rPr>
              <a:t>La clasificación de los días con intrusión de polvo del Sahara se ha determinado a partir de la información suministrada por el </a:t>
            </a:r>
            <a:r>
              <a:rPr lang="es-ES" sz="1400" dirty="0" smtClean="0">
                <a:latin typeface="Calibri" panose="020F0502020204030204" pitchFamily="34" charset="0"/>
                <a:ea typeface="Calibri" panose="020F0502020204030204" pitchFamily="34" charset="0"/>
                <a:cs typeface="Times New Roman" panose="02020603050405020304" pitchFamily="18" charset="0"/>
              </a:rPr>
              <a:t>MITECO. Según </a:t>
            </a:r>
            <a:r>
              <a:rPr lang="es-ES" sz="1400" dirty="0">
                <a:latin typeface="Calibri" panose="020F0502020204030204" pitchFamily="34" charset="0"/>
                <a:ea typeface="Calibri" panose="020F0502020204030204" pitchFamily="34" charset="0"/>
                <a:cs typeface="Times New Roman" panose="02020603050405020304" pitchFamily="18" charset="0"/>
              </a:rPr>
              <a:t>la metodología del MITECO, España se divide en </a:t>
            </a:r>
            <a:r>
              <a:rPr lang="es-ES" sz="1400" b="1" dirty="0">
                <a:latin typeface="Calibri" panose="020F0502020204030204" pitchFamily="34" charset="0"/>
                <a:ea typeface="Calibri" panose="020F0502020204030204" pitchFamily="34" charset="0"/>
                <a:cs typeface="Times New Roman" panose="02020603050405020304" pitchFamily="18" charset="0"/>
              </a:rPr>
              <a:t>nueve áreas</a:t>
            </a:r>
            <a:r>
              <a:rPr lang="es-ES" sz="1400" dirty="0">
                <a:latin typeface="Calibri" panose="020F0502020204030204" pitchFamily="34" charset="0"/>
                <a:ea typeface="Calibri" panose="020F0502020204030204" pitchFamily="34" charset="0"/>
                <a:cs typeface="Times New Roman" panose="02020603050405020304" pitchFamily="18" charset="0"/>
              </a:rPr>
              <a:t> denominadas: North, North-East, North-West, Centre, South-East, South-West, East, </a:t>
            </a:r>
            <a:r>
              <a:rPr lang="es-ES" sz="1400" dirty="0" err="1">
                <a:latin typeface="Calibri" panose="020F0502020204030204" pitchFamily="34" charset="0"/>
                <a:ea typeface="Calibri" panose="020F0502020204030204" pitchFamily="34" charset="0"/>
                <a:cs typeface="Times New Roman" panose="02020603050405020304" pitchFamily="18" charset="0"/>
              </a:rPr>
              <a:t>Canary</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Islands</a:t>
            </a:r>
            <a:r>
              <a:rPr lang="es-ES" sz="1400" dirty="0">
                <a:latin typeface="Calibri" panose="020F0502020204030204" pitchFamily="34" charset="0"/>
                <a:ea typeface="Calibri" panose="020F0502020204030204" pitchFamily="34" charset="0"/>
                <a:cs typeface="Times New Roman" panose="02020603050405020304" pitchFamily="18" charset="0"/>
              </a:rPr>
              <a:t> y </a:t>
            </a:r>
            <a:r>
              <a:rPr lang="es-ES" sz="1400" dirty="0" err="1">
                <a:latin typeface="Calibri" panose="020F0502020204030204" pitchFamily="34" charset="0"/>
                <a:ea typeface="Calibri" panose="020F0502020204030204" pitchFamily="34" charset="0"/>
                <a:cs typeface="Times New Roman" panose="02020603050405020304" pitchFamily="18" charset="0"/>
              </a:rPr>
              <a:t>Balearic</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Islands</a:t>
            </a:r>
            <a:endParaRPr lang="es-ES" sz="1400" dirty="0"/>
          </a:p>
        </p:txBody>
      </p:sp>
      <p:sp>
        <p:nvSpPr>
          <p:cNvPr id="9" name="Rectángulo 8"/>
          <p:cNvSpPr/>
          <p:nvPr/>
        </p:nvSpPr>
        <p:spPr>
          <a:xfrm>
            <a:off x="7129130" y="2367789"/>
            <a:ext cx="4075814" cy="1061829"/>
          </a:xfrm>
          <a:prstGeom prst="rect">
            <a:avLst/>
          </a:prstGeom>
        </p:spPr>
        <p:txBody>
          <a:bodyPr wrap="square">
            <a:spAutoFit/>
          </a:bodyPr>
          <a:lstStyle/>
          <a:p>
            <a:pPr>
              <a:lnSpc>
                <a:spcPct val="150000"/>
              </a:lnSpc>
            </a:pPr>
            <a:r>
              <a:rPr lang="es-ES" sz="1400" b="1" dirty="0" smtClean="0">
                <a:latin typeface="Calibri" panose="020F0502020204030204" pitchFamily="34" charset="0"/>
                <a:ea typeface="Calibri" panose="020F0502020204030204" pitchFamily="34" charset="0"/>
                <a:cs typeface="Times New Roman" panose="02020603050405020304" pitchFamily="18" charset="0"/>
              </a:rPr>
              <a:t>Datos meteorológicos (AEMET):</a:t>
            </a:r>
          </a:p>
          <a:p>
            <a:pPr marL="285750" indent="-285750">
              <a:lnSpc>
                <a:spcPct val="150000"/>
              </a:lnSpc>
              <a:buFont typeface="Wingdings" panose="05000000000000000000" pitchFamily="2" charset="2"/>
              <a:buChar char="ü"/>
            </a:pPr>
            <a:r>
              <a:rPr lang="es-ES" sz="1400" b="1" dirty="0" smtClean="0">
                <a:latin typeface="Calibri" panose="020F0502020204030204" pitchFamily="34" charset="0"/>
                <a:ea typeface="Calibri" panose="020F0502020204030204" pitchFamily="34" charset="0"/>
                <a:cs typeface="Times New Roman" panose="02020603050405020304" pitchFamily="18" charset="0"/>
              </a:rPr>
              <a:t>Valores </a:t>
            </a:r>
            <a:r>
              <a:rPr lang="es-ES" sz="1400" b="1" dirty="0">
                <a:latin typeface="Calibri" panose="020F0502020204030204" pitchFamily="34" charset="0"/>
                <a:ea typeface="Calibri" panose="020F0502020204030204" pitchFamily="34" charset="0"/>
                <a:cs typeface="Times New Roman" panose="02020603050405020304" pitchFamily="18" charset="0"/>
              </a:rPr>
              <a:t>diarios de temperatura </a:t>
            </a:r>
            <a:r>
              <a:rPr lang="es-ES" sz="1400" b="1" dirty="0" smtClean="0">
                <a:latin typeface="Calibri" panose="020F0502020204030204" pitchFamily="34" charset="0"/>
                <a:ea typeface="Calibri" panose="020F0502020204030204" pitchFamily="34" charset="0"/>
                <a:cs typeface="Times New Roman" panose="02020603050405020304" pitchFamily="18" charset="0"/>
              </a:rPr>
              <a:t>máxima (</a:t>
            </a:r>
            <a:r>
              <a:rPr lang="es-ES" sz="1400" b="1" dirty="0" err="1" smtClean="0">
                <a:latin typeface="Calibri" panose="020F0502020204030204" pitchFamily="34" charset="0"/>
                <a:ea typeface="Calibri" panose="020F0502020204030204" pitchFamily="34" charset="0"/>
                <a:cs typeface="Times New Roman" panose="02020603050405020304" pitchFamily="18" charset="0"/>
              </a:rPr>
              <a:t>ºC</a:t>
            </a:r>
            <a:r>
              <a:rPr lang="es-ES" sz="1400" b="1" dirty="0" smtClean="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50000"/>
              </a:lnSpc>
              <a:buFont typeface="Wingdings" panose="05000000000000000000" pitchFamily="2" charset="2"/>
              <a:buChar char="ü"/>
            </a:pPr>
            <a:r>
              <a:rPr lang="es-ES" sz="1400" b="1" dirty="0" smtClean="0">
                <a:latin typeface="Calibri" panose="020F0502020204030204" pitchFamily="34" charset="0"/>
                <a:ea typeface="Calibri" panose="020F0502020204030204" pitchFamily="34" charset="0"/>
                <a:cs typeface="Times New Roman" panose="02020603050405020304" pitchFamily="18" charset="0"/>
              </a:rPr>
              <a:t>Humedad absoluta </a:t>
            </a:r>
            <a:r>
              <a:rPr lang="es-ES" sz="1400" b="1" dirty="0">
                <a:latin typeface="Calibri" panose="020F0502020204030204" pitchFamily="34" charset="0"/>
                <a:ea typeface="Calibri" panose="020F0502020204030204" pitchFamily="34" charset="0"/>
                <a:cs typeface="Times New Roman" panose="02020603050405020304" pitchFamily="18" charset="0"/>
              </a:rPr>
              <a:t>media diaria </a:t>
            </a:r>
            <a:r>
              <a:rPr lang="es-ES" sz="1400" b="1" dirty="0" smtClean="0">
                <a:latin typeface="Calibri" panose="020F0502020204030204" pitchFamily="34" charset="0"/>
                <a:ea typeface="Calibri" panose="020F0502020204030204" pitchFamily="34" charset="0"/>
                <a:cs typeface="Times New Roman" panose="02020603050405020304" pitchFamily="18" charset="0"/>
              </a:rPr>
              <a:t>(g/m</a:t>
            </a:r>
            <a:r>
              <a:rPr lang="es-ES" sz="1400" b="1" baseline="30000" dirty="0" smtClean="0">
                <a:latin typeface="Calibri" panose="020F0502020204030204" pitchFamily="34" charset="0"/>
                <a:ea typeface="Calibri" panose="020F0502020204030204" pitchFamily="34" charset="0"/>
                <a:cs typeface="Times New Roman" panose="02020603050405020304" pitchFamily="18" charset="0"/>
              </a:rPr>
              <a:t>3</a:t>
            </a:r>
            <a:r>
              <a:rPr lang="es-ES" sz="1400" b="1" dirty="0">
                <a:latin typeface="Calibri" panose="020F0502020204030204" pitchFamily="34" charset="0"/>
                <a:ea typeface="Calibri" panose="020F0502020204030204" pitchFamily="34" charset="0"/>
                <a:cs typeface="Times New Roman" panose="02020603050405020304" pitchFamily="18" charset="0"/>
              </a:rPr>
              <a:t>) </a:t>
            </a:r>
            <a:endParaRPr lang="es-ES" sz="1400" b="1" dirty="0"/>
          </a:p>
        </p:txBody>
      </p:sp>
      <p:sp>
        <p:nvSpPr>
          <p:cNvPr id="10" name="Rectángulo 9"/>
          <p:cNvSpPr/>
          <p:nvPr/>
        </p:nvSpPr>
        <p:spPr>
          <a:xfrm>
            <a:off x="7127358" y="3696027"/>
            <a:ext cx="4876800" cy="1836400"/>
          </a:xfrm>
          <a:prstGeom prst="rect">
            <a:avLst/>
          </a:prstGeom>
        </p:spPr>
        <p:txBody>
          <a:bodyPr wrap="square">
            <a:spAutoFit/>
          </a:bodyPr>
          <a:lstStyle/>
          <a:p>
            <a:pPr algn="just">
              <a:lnSpc>
                <a:spcPct val="150000"/>
              </a:lnSpc>
              <a:spcAft>
                <a:spcPts val="1000"/>
              </a:spcAft>
            </a:pPr>
            <a:r>
              <a:rPr lang="es-ES" sz="1400" b="1" dirty="0" smtClean="0">
                <a:latin typeface="Calibri" panose="020F0502020204030204" pitchFamily="34" charset="0"/>
                <a:ea typeface="Calibri" panose="020F0502020204030204" pitchFamily="34" charset="0"/>
                <a:cs typeface="Times New Roman" panose="02020603050405020304" pitchFamily="18" charset="0"/>
              </a:rPr>
              <a:t>Datos </a:t>
            </a:r>
            <a:r>
              <a:rPr lang="es-ES" sz="1400" b="1" dirty="0">
                <a:latin typeface="Calibri" panose="020F0502020204030204" pitchFamily="34" charset="0"/>
                <a:ea typeface="Calibri" panose="020F0502020204030204" pitchFamily="34" charset="0"/>
                <a:cs typeface="Times New Roman" panose="02020603050405020304" pitchFamily="18" charset="0"/>
              </a:rPr>
              <a:t>de contaminación atmosférica </a:t>
            </a:r>
            <a:r>
              <a:rPr lang="es-ES" sz="1400" b="1" dirty="0" smtClean="0">
                <a:latin typeface="Calibri" panose="020F0502020204030204" pitchFamily="34" charset="0"/>
                <a:ea typeface="Calibri" panose="020F0502020204030204" pitchFamily="34" charset="0"/>
                <a:cs typeface="Times New Roman" panose="02020603050405020304" pitchFamily="18" charset="0"/>
              </a:rPr>
              <a:t>química (MITECO):</a:t>
            </a:r>
          </a:p>
          <a:p>
            <a:pPr marL="285750" indent="-285750" algn="just">
              <a:lnSpc>
                <a:spcPct val="150000"/>
              </a:lnSpc>
              <a:spcAft>
                <a:spcPts val="1000"/>
              </a:spcAft>
              <a:buFont typeface="Wingdings" panose="05000000000000000000" pitchFamily="2" charset="2"/>
              <a:buChar char="ü"/>
            </a:pPr>
            <a:r>
              <a:rPr lang="es-ES" sz="1400" b="1" dirty="0" smtClean="0">
                <a:latin typeface="Calibri" panose="020F0502020204030204" pitchFamily="34" charset="0"/>
                <a:ea typeface="Calibri" panose="020F0502020204030204" pitchFamily="34" charset="0"/>
                <a:cs typeface="Times New Roman" panose="02020603050405020304" pitchFamily="18" charset="0"/>
              </a:rPr>
              <a:t> Valores </a:t>
            </a:r>
            <a:r>
              <a:rPr lang="es-ES" sz="1400" b="1" dirty="0">
                <a:latin typeface="Calibri" panose="020F0502020204030204" pitchFamily="34" charset="0"/>
                <a:ea typeface="Calibri" panose="020F0502020204030204" pitchFamily="34" charset="0"/>
                <a:cs typeface="Times New Roman" panose="02020603050405020304" pitchFamily="18" charset="0"/>
              </a:rPr>
              <a:t>medios diarios de las concentraciones de </a:t>
            </a:r>
            <a:r>
              <a:rPr lang="es-ES" sz="1400" b="1" dirty="0" smtClean="0">
                <a:latin typeface="Calibri" panose="020F0502020204030204" pitchFamily="34" charset="0"/>
                <a:ea typeface="Calibri" panose="020F0502020204030204" pitchFamily="34" charset="0"/>
                <a:cs typeface="Times New Roman" panose="02020603050405020304" pitchFamily="18" charset="0"/>
              </a:rPr>
              <a:t>PM</a:t>
            </a:r>
            <a:r>
              <a:rPr lang="es-ES" sz="1400" b="1" baseline="-25000" dirty="0" smtClean="0">
                <a:latin typeface="Calibri" panose="020F0502020204030204" pitchFamily="34" charset="0"/>
                <a:ea typeface="Calibri" panose="020F0502020204030204" pitchFamily="34" charset="0"/>
                <a:cs typeface="Times New Roman" panose="02020603050405020304" pitchFamily="18" charset="0"/>
              </a:rPr>
              <a:t>10</a:t>
            </a:r>
            <a:r>
              <a:rPr lang="es-ES" sz="1400" b="1" dirty="0" smtClean="0">
                <a:latin typeface="Calibri" panose="020F0502020204030204" pitchFamily="34" charset="0"/>
                <a:ea typeface="Calibri" panose="020F0502020204030204" pitchFamily="34" charset="0"/>
                <a:cs typeface="Times New Roman" panose="02020603050405020304" pitchFamily="18" charset="0"/>
              </a:rPr>
              <a:t> </a:t>
            </a:r>
            <a:r>
              <a:rPr lang="es-ES" sz="1400" b="1" dirty="0">
                <a:latin typeface="Calibri" panose="020F0502020204030204" pitchFamily="34" charset="0"/>
                <a:ea typeface="Calibri" panose="020F0502020204030204" pitchFamily="34" charset="0"/>
                <a:cs typeface="Times New Roman" panose="02020603050405020304" pitchFamily="18" charset="0"/>
              </a:rPr>
              <a:t>y </a:t>
            </a:r>
            <a:r>
              <a:rPr lang="es-ES" sz="1400" b="1" dirty="0" smtClean="0">
                <a:latin typeface="Calibri" panose="020F0502020204030204" pitchFamily="34" charset="0"/>
                <a:ea typeface="Calibri" panose="020F0502020204030204" pitchFamily="34" charset="0"/>
                <a:cs typeface="Times New Roman" panose="02020603050405020304" pitchFamily="18" charset="0"/>
              </a:rPr>
              <a:t>NO</a:t>
            </a:r>
            <a:r>
              <a:rPr lang="es-ES" sz="1400" b="1" baseline="-25000" dirty="0" smtClean="0">
                <a:latin typeface="Calibri" panose="020F0502020204030204" pitchFamily="34" charset="0"/>
                <a:ea typeface="Calibri" panose="020F0502020204030204" pitchFamily="34" charset="0"/>
                <a:cs typeface="Times New Roman" panose="02020603050405020304" pitchFamily="18" charset="0"/>
              </a:rPr>
              <a:t>2 </a:t>
            </a:r>
            <a:r>
              <a:rPr lang="es-ES" sz="1400" b="1" dirty="0" smtClean="0">
                <a:latin typeface="Calibri" panose="020F0502020204030204" pitchFamily="34" charset="0"/>
                <a:ea typeface="Calibri" panose="020F0502020204030204" pitchFamily="34" charset="0"/>
                <a:cs typeface="Times New Roman" panose="02020603050405020304" pitchFamily="18" charset="0"/>
              </a:rPr>
              <a:t>(</a:t>
            </a:r>
            <a:r>
              <a:rPr lang="es-ES" sz="1400" b="1" dirty="0" smtClean="0">
                <a:latin typeface="Symbol" panose="05050102010706020507" pitchFamily="18" charset="2"/>
                <a:ea typeface="Calibri" panose="020F0502020204030204" pitchFamily="34" charset="0"/>
                <a:cs typeface="Times New Roman" panose="02020603050405020304" pitchFamily="18" charset="0"/>
              </a:rPr>
              <a:t>m</a:t>
            </a:r>
            <a:r>
              <a:rPr lang="es-ES" sz="1400" b="1" dirty="0" smtClean="0">
                <a:latin typeface="Calibri" panose="020F0502020204030204" pitchFamily="34" charset="0"/>
                <a:ea typeface="Calibri" panose="020F0502020204030204" pitchFamily="34" charset="0"/>
                <a:cs typeface="Times New Roman" panose="02020603050405020304" pitchFamily="18" charset="0"/>
              </a:rPr>
              <a:t>g/m</a:t>
            </a:r>
            <a:r>
              <a:rPr lang="es-ES" sz="1400" b="1" baseline="30000" dirty="0" smtClean="0">
                <a:latin typeface="Calibri" panose="020F0502020204030204" pitchFamily="34" charset="0"/>
                <a:ea typeface="Calibri" panose="020F0502020204030204" pitchFamily="34" charset="0"/>
                <a:cs typeface="Times New Roman" panose="02020603050405020304" pitchFamily="18" charset="0"/>
              </a:rPr>
              <a:t>3</a:t>
            </a:r>
            <a:r>
              <a:rPr lang="es-ES" sz="1400" b="1" dirty="0" smtClean="0">
                <a:latin typeface="Calibri" panose="020F0502020204030204" pitchFamily="34" charset="0"/>
                <a:ea typeface="Calibri" panose="020F0502020204030204" pitchFamily="34" charset="0"/>
                <a:cs typeface="Times New Roman" panose="02020603050405020304" pitchFamily="18" charset="0"/>
              </a:rPr>
              <a:t>) </a:t>
            </a:r>
            <a:r>
              <a:rPr lang="es-ES" sz="1400" b="1" dirty="0">
                <a:latin typeface="Calibri" panose="020F0502020204030204" pitchFamily="34" charset="0"/>
                <a:ea typeface="Calibri" panose="020F0502020204030204" pitchFamily="34" charset="0"/>
                <a:cs typeface="Times New Roman" panose="02020603050405020304" pitchFamily="18" charset="0"/>
              </a:rPr>
              <a:t>obtenidos como media de los valores  medidos en las estaciones ubicadas en las diferentes provincias analizadas.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425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1079500"/>
          </a:xfrm>
        </p:spPr>
        <p:txBody>
          <a:bodyPr>
            <a:normAutofit/>
          </a:bodyPr>
          <a:lstStyle/>
          <a:p>
            <a:pPr algn="ctr"/>
            <a:r>
              <a:rPr lang="es-ES" sz="2600" b="1" dirty="0">
                <a:solidFill>
                  <a:schemeClr val="accent5">
                    <a:lumMod val="75000"/>
                  </a:schemeClr>
                </a:solidFill>
                <a:latin typeface="+mn-lt"/>
                <a:ea typeface="+mn-ea"/>
                <a:cs typeface="+mn-cs"/>
              </a:rPr>
              <a:t>¿Influyen las intrusiones del polvo del Sahara en la incidencia y gravedad </a:t>
            </a:r>
            <a:r>
              <a:rPr lang="es-ES" sz="2600" b="1" dirty="0" smtClean="0">
                <a:solidFill>
                  <a:schemeClr val="accent5">
                    <a:lumMod val="75000"/>
                  </a:schemeClr>
                </a:solidFill>
                <a:latin typeface="+mn-lt"/>
                <a:ea typeface="+mn-ea"/>
                <a:cs typeface="+mn-cs"/>
              </a:rPr>
              <a:t/>
            </a:r>
            <a:br>
              <a:rPr lang="es-ES" sz="2600" b="1" dirty="0" smtClean="0">
                <a:solidFill>
                  <a:schemeClr val="accent5">
                    <a:lumMod val="75000"/>
                  </a:schemeClr>
                </a:solidFill>
                <a:latin typeface="+mn-lt"/>
                <a:ea typeface="+mn-ea"/>
                <a:cs typeface="+mn-cs"/>
              </a:rPr>
            </a:br>
            <a:r>
              <a:rPr lang="es-ES" sz="2600" b="1" dirty="0" smtClean="0">
                <a:solidFill>
                  <a:schemeClr val="accent5">
                    <a:lumMod val="75000"/>
                  </a:schemeClr>
                </a:solidFill>
                <a:latin typeface="+mn-lt"/>
                <a:ea typeface="+mn-ea"/>
                <a:cs typeface="+mn-cs"/>
              </a:rPr>
              <a:t>de </a:t>
            </a:r>
            <a:r>
              <a:rPr lang="es-ES" sz="2600" b="1" dirty="0">
                <a:solidFill>
                  <a:schemeClr val="accent5">
                    <a:lumMod val="75000"/>
                  </a:schemeClr>
                </a:solidFill>
                <a:latin typeface="+mn-lt"/>
                <a:ea typeface="+mn-ea"/>
                <a:cs typeface="+mn-cs"/>
              </a:rPr>
              <a:t>la COVID-19 en España?</a:t>
            </a: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985100"/>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467833" y="1573619"/>
            <a:ext cx="11291776" cy="1415772"/>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Estudios toxicológicos muestran que elementos presentes en el polvo de Sáhara (Sílice, Al y otros) causan inflamación de bronquios y pulmones debido a la </a:t>
            </a:r>
            <a:r>
              <a:rPr lang="es-ES" dirty="0" err="1" smtClean="0"/>
              <a:t>hiperproducción</a:t>
            </a:r>
            <a:r>
              <a:rPr lang="es-ES" dirty="0" smtClean="0"/>
              <a:t> de citoquinas presente en la mayoría de pacientes afectados gravemente por Covid-19. </a:t>
            </a:r>
            <a:endParaRPr lang="es-ES" dirty="0"/>
          </a:p>
          <a:p>
            <a:pPr marL="285750" indent="-285750" algn="just">
              <a:buFont typeface="Arial" panose="020B0604020202020204" pitchFamily="34" charset="0"/>
              <a:buChar char="•"/>
            </a:pPr>
            <a:r>
              <a:rPr lang="es-ES" dirty="0" smtClean="0"/>
              <a:t>La entrada de polvo de Sahara podría ser un factor coadyuvante de este proceso biológico.</a:t>
            </a:r>
          </a:p>
          <a:p>
            <a:pPr marL="285750" indent="-285750">
              <a:buFont typeface="Arial" panose="020B0604020202020204" pitchFamily="34" charset="0"/>
              <a:buChar char="•"/>
            </a:pPr>
            <a:endParaRPr lang="es-ES" sz="1400" dirty="0"/>
          </a:p>
        </p:txBody>
      </p:sp>
      <p:pic>
        <p:nvPicPr>
          <p:cNvPr id="11" name="Picture 9" descr="Captura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2530" y="3483510"/>
            <a:ext cx="3982845" cy="251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Explicaci%C3%B3n+gr%C3%A1fica+de+las+advecciones+de+polvo+Saharian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95824" y="3483510"/>
            <a:ext cx="3846661" cy="251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696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1079500"/>
          </a:xfrm>
        </p:spPr>
        <p:txBody>
          <a:bodyPr>
            <a:normAutofit/>
          </a:bodyPr>
          <a:lstStyle/>
          <a:p>
            <a:pPr algn="ctr"/>
            <a:r>
              <a:rPr lang="es-ES" sz="2600" b="1" dirty="0">
                <a:solidFill>
                  <a:schemeClr val="accent5">
                    <a:lumMod val="75000"/>
                  </a:schemeClr>
                </a:solidFill>
                <a:latin typeface="+mn-lt"/>
                <a:ea typeface="+mn-ea"/>
                <a:cs typeface="+mn-cs"/>
              </a:rPr>
              <a:t>¿Influyen las intrusiones del polvo del Sahara en la incidencia y gravedad </a:t>
            </a:r>
            <a:r>
              <a:rPr lang="es-ES" sz="2600" b="1" dirty="0" smtClean="0">
                <a:solidFill>
                  <a:schemeClr val="accent5">
                    <a:lumMod val="75000"/>
                  </a:schemeClr>
                </a:solidFill>
                <a:latin typeface="+mn-lt"/>
                <a:ea typeface="+mn-ea"/>
                <a:cs typeface="+mn-cs"/>
              </a:rPr>
              <a:t/>
            </a:r>
            <a:br>
              <a:rPr lang="es-ES" sz="2600" b="1" dirty="0" smtClean="0">
                <a:solidFill>
                  <a:schemeClr val="accent5">
                    <a:lumMod val="75000"/>
                  </a:schemeClr>
                </a:solidFill>
                <a:latin typeface="+mn-lt"/>
                <a:ea typeface="+mn-ea"/>
                <a:cs typeface="+mn-cs"/>
              </a:rPr>
            </a:br>
            <a:r>
              <a:rPr lang="es-ES" sz="2600" b="1" dirty="0" smtClean="0">
                <a:solidFill>
                  <a:schemeClr val="accent5">
                    <a:lumMod val="75000"/>
                  </a:schemeClr>
                </a:solidFill>
                <a:latin typeface="+mn-lt"/>
                <a:ea typeface="+mn-ea"/>
                <a:cs typeface="+mn-cs"/>
              </a:rPr>
              <a:t>de </a:t>
            </a:r>
            <a:r>
              <a:rPr lang="es-ES" sz="2600" b="1" dirty="0">
                <a:solidFill>
                  <a:schemeClr val="accent5">
                    <a:lumMod val="75000"/>
                  </a:schemeClr>
                </a:solidFill>
                <a:latin typeface="+mn-lt"/>
                <a:ea typeface="+mn-ea"/>
                <a:cs typeface="+mn-cs"/>
              </a:rPr>
              <a:t>la COVID-19 en España?</a:t>
            </a: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985100"/>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upo 2"/>
          <p:cNvGrpSpPr/>
          <p:nvPr/>
        </p:nvGrpSpPr>
        <p:grpSpPr>
          <a:xfrm>
            <a:off x="861237" y="1079500"/>
            <a:ext cx="10786340" cy="4258045"/>
            <a:chOff x="225638" y="1079499"/>
            <a:chExt cx="10571332" cy="4092576"/>
          </a:xfrm>
        </p:grpSpPr>
        <p:pic>
          <p:nvPicPr>
            <p:cNvPr id="11" name="Imagen 10"/>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638" y="1079500"/>
              <a:ext cx="3297555" cy="1821180"/>
            </a:xfrm>
            <a:prstGeom prst="rect">
              <a:avLst/>
            </a:prstGeom>
            <a:noFill/>
          </p:spPr>
        </p:pic>
        <p:pic>
          <p:nvPicPr>
            <p:cNvPr id="12" name="Imagen 1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5434" y="1090295"/>
              <a:ext cx="3282950" cy="1810385"/>
            </a:xfrm>
            <a:prstGeom prst="rect">
              <a:avLst/>
            </a:prstGeom>
            <a:noFill/>
          </p:spPr>
        </p:pic>
        <p:pic>
          <p:nvPicPr>
            <p:cNvPr id="13" name="Imagen 12"/>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14020" y="1079499"/>
              <a:ext cx="3282950" cy="1810385"/>
            </a:xfrm>
            <a:prstGeom prst="rect">
              <a:avLst/>
            </a:prstGeom>
            <a:noFill/>
          </p:spPr>
        </p:pic>
        <p:pic>
          <p:nvPicPr>
            <p:cNvPr id="14" name="Imagen 13"/>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0981" y="3361690"/>
              <a:ext cx="3282950" cy="1810385"/>
            </a:xfrm>
            <a:prstGeom prst="rect">
              <a:avLst/>
            </a:prstGeom>
            <a:noFill/>
          </p:spPr>
        </p:pic>
        <p:pic>
          <p:nvPicPr>
            <p:cNvPr id="16" name="Imagen 15"/>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7332" y="3361689"/>
              <a:ext cx="3286125" cy="1810385"/>
            </a:xfrm>
            <a:prstGeom prst="rect">
              <a:avLst/>
            </a:prstGeom>
            <a:noFill/>
          </p:spPr>
        </p:pic>
        <p:pic>
          <p:nvPicPr>
            <p:cNvPr id="17" name="Imagen 16"/>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14020" y="3361688"/>
              <a:ext cx="3282950" cy="1810385"/>
            </a:xfrm>
            <a:prstGeom prst="rect">
              <a:avLst/>
            </a:prstGeom>
            <a:noFill/>
          </p:spPr>
        </p:pic>
      </p:grpSp>
      <p:sp>
        <p:nvSpPr>
          <p:cNvPr id="18" name="Rectángulo 17"/>
          <p:cNvSpPr/>
          <p:nvPr/>
        </p:nvSpPr>
        <p:spPr>
          <a:xfrm>
            <a:off x="1062001" y="5719234"/>
            <a:ext cx="10648244" cy="787780"/>
          </a:xfrm>
          <a:prstGeom prst="rect">
            <a:avLst/>
          </a:prstGeom>
        </p:spPr>
        <p:txBody>
          <a:bodyPr wrap="square">
            <a:spAutoFit/>
          </a:bodyPr>
          <a:lstStyle/>
          <a:p>
            <a:pPr>
              <a:lnSpc>
                <a:spcPct val="107000"/>
              </a:lnSpc>
              <a:spcAft>
                <a:spcPts val="800"/>
              </a:spcAft>
              <a:tabLst>
                <a:tab pos="647700" algn="l"/>
              </a:tabLst>
            </a:pPr>
            <a:r>
              <a:rPr lang="es-ES" sz="1200" b="1" dirty="0" smtClean="0">
                <a:latin typeface="Calibri" panose="020F0502020204030204" pitchFamily="34" charset="0"/>
                <a:ea typeface="Calibri" panose="020F0502020204030204" pitchFamily="34" charset="0"/>
                <a:cs typeface="Times New Roman" panose="02020603050405020304" pitchFamily="18" charset="0"/>
              </a:rPr>
              <a:t>Riesgos </a:t>
            </a:r>
            <a:r>
              <a:rPr lang="es-ES" sz="1200" b="1" dirty="0">
                <a:latin typeface="Calibri" panose="020F0502020204030204" pitchFamily="34" charset="0"/>
                <a:ea typeface="Calibri" panose="020F0502020204030204" pitchFamily="34" charset="0"/>
                <a:cs typeface="Times New Roman" panose="02020603050405020304" pitchFamily="18" charset="0"/>
              </a:rPr>
              <a:t>Relativos obtenidos para la Tasa de Ingresos hospitalarios de Covid-19 para los diferentes </a:t>
            </a:r>
            <a:r>
              <a:rPr lang="es-ES" sz="1200" b="1" dirty="0" err="1">
                <a:latin typeface="Calibri" panose="020F0502020204030204" pitchFamily="34" charset="0"/>
                <a:ea typeface="Calibri" panose="020F0502020204030204" pitchFamily="34" charset="0"/>
                <a:cs typeface="Times New Roman" panose="02020603050405020304" pitchFamily="18" charset="0"/>
              </a:rPr>
              <a:t>lags</a:t>
            </a:r>
            <a:r>
              <a:rPr lang="es-ES" sz="1200" b="1" dirty="0">
                <a:latin typeface="Calibri" panose="020F0502020204030204" pitchFamily="34" charset="0"/>
                <a:ea typeface="Calibri" panose="020F0502020204030204" pitchFamily="34" charset="0"/>
                <a:cs typeface="Times New Roman" panose="02020603050405020304" pitchFamily="18" charset="0"/>
              </a:rPr>
              <a:t> correspondientes a la intrusión de polvo </a:t>
            </a:r>
            <a:r>
              <a:rPr lang="es-ES" sz="1200" b="1" dirty="0" smtClean="0">
                <a:latin typeface="Calibri" panose="020F0502020204030204" pitchFamily="34" charset="0"/>
                <a:ea typeface="Calibri" panose="020F0502020204030204" pitchFamily="34" charset="0"/>
                <a:cs typeface="Times New Roman" panose="02020603050405020304" pitchFamily="18" charset="0"/>
              </a:rPr>
              <a:t>sahariano</a:t>
            </a:r>
          </a:p>
          <a:p>
            <a:pPr algn="just">
              <a:lnSpc>
                <a:spcPct val="107000"/>
              </a:lnSpc>
              <a:spcAft>
                <a:spcPts val="800"/>
              </a:spcAft>
              <a:tabLst>
                <a:tab pos="647700" algn="l"/>
              </a:tabLst>
            </a:pPr>
            <a:r>
              <a:rPr lang="es-ES" sz="1200" dirty="0" smtClean="0">
                <a:latin typeface="Calibri" panose="020F0502020204030204" pitchFamily="34" charset="0"/>
                <a:ea typeface="Calibri" panose="020F0502020204030204" pitchFamily="34" charset="0"/>
                <a:cs typeface="Times New Roman" panose="02020603050405020304" pitchFamily="18" charset="0"/>
              </a:rPr>
              <a:t>NAF:0_7</a:t>
            </a:r>
            <a:r>
              <a:rPr lang="es-ES" sz="1200" dirty="0">
                <a:latin typeface="Calibri" panose="020F0502020204030204" pitchFamily="34" charset="0"/>
                <a:ea typeface="Calibri" panose="020F0502020204030204" pitchFamily="34" charset="0"/>
                <a:cs typeface="Times New Roman" panose="02020603050405020304" pitchFamily="18" charset="0"/>
              </a:rPr>
              <a:t>, corresponde al valor medio de los 7 primeros días de </a:t>
            </a:r>
            <a:r>
              <a:rPr lang="es-ES" sz="1200" dirty="0" err="1">
                <a:latin typeface="Calibri" panose="020F0502020204030204" pitchFamily="34" charset="0"/>
                <a:ea typeface="Calibri" panose="020F0502020204030204" pitchFamily="34" charset="0"/>
                <a:cs typeface="Times New Roman" panose="02020603050405020304" pitchFamily="18" charset="0"/>
              </a:rPr>
              <a:t>advección</a:t>
            </a:r>
            <a:r>
              <a:rPr lang="es-ES" sz="1200" dirty="0">
                <a:latin typeface="Calibri" panose="020F0502020204030204" pitchFamily="34" charset="0"/>
                <a:ea typeface="Calibri" panose="020F0502020204030204" pitchFamily="34" charset="0"/>
                <a:cs typeface="Times New Roman" panose="02020603050405020304" pitchFamily="18" charset="0"/>
              </a:rPr>
              <a:t> de polvo del Sahara. NAF:8_14, corresponde al valor medio del intervalo de 8 a 14 días después de la </a:t>
            </a:r>
            <a:r>
              <a:rPr lang="es-ES" sz="1200" dirty="0" err="1">
                <a:latin typeface="Calibri" panose="020F0502020204030204" pitchFamily="34" charset="0"/>
                <a:ea typeface="Calibri" panose="020F0502020204030204" pitchFamily="34" charset="0"/>
                <a:cs typeface="Times New Roman" panose="02020603050405020304" pitchFamily="18" charset="0"/>
              </a:rPr>
              <a:t>advección</a:t>
            </a:r>
            <a:r>
              <a:rPr lang="es-ES" sz="1200" dirty="0">
                <a:latin typeface="Calibri" panose="020F0502020204030204" pitchFamily="34" charset="0"/>
                <a:ea typeface="Calibri" panose="020F0502020204030204" pitchFamily="34" charset="0"/>
                <a:cs typeface="Times New Roman" panose="02020603050405020304" pitchFamily="18" charset="0"/>
              </a:rPr>
              <a:t> de polvo del Sahara. NAF:15_21 corresponde al valor medio del intervalo de 15 a 21 días después </a:t>
            </a:r>
            <a:endParaRPr lang="es-ES" sz="1200" dirty="0"/>
          </a:p>
        </p:txBody>
      </p:sp>
    </p:spTree>
    <p:extLst>
      <p:ext uri="{BB962C8B-B14F-4D97-AF65-F5344CB8AC3E}">
        <p14:creationId xmlns:p14="http://schemas.microsoft.com/office/powerpoint/2010/main" val="3457748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100" y="352427"/>
            <a:ext cx="10515600" cy="511174"/>
          </a:xfrm>
        </p:spPr>
        <p:txBody>
          <a:bodyPr>
            <a:normAutofit fontScale="90000"/>
          </a:bodyPr>
          <a:lstStyle/>
          <a:p>
            <a:r>
              <a:rPr lang="es-ES" sz="3600" b="1" dirty="0"/>
              <a:t>C</a:t>
            </a:r>
            <a:r>
              <a:rPr lang="es-ES" sz="3600" b="1" dirty="0" smtClean="0"/>
              <a:t>onclusiones</a:t>
            </a:r>
            <a:endParaRPr lang="es-ES" sz="3600" b="1" dirty="0"/>
          </a:p>
        </p:txBody>
      </p:sp>
      <p:cxnSp>
        <p:nvCxnSpPr>
          <p:cNvPr id="4" name="Conector recto 3"/>
          <p:cNvCxnSpPr/>
          <p:nvPr/>
        </p:nvCxnSpPr>
        <p:spPr>
          <a:xfrm>
            <a:off x="0" y="8362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2 Marcador de contenido"/>
          <p:cNvSpPr>
            <a:spLocks noGrp="1"/>
          </p:cNvSpPr>
          <p:nvPr>
            <p:ph idx="1"/>
          </p:nvPr>
        </p:nvSpPr>
        <p:spPr>
          <a:xfrm>
            <a:off x="292100" y="1075400"/>
            <a:ext cx="4607169" cy="606669"/>
          </a:xfrm>
        </p:spPr>
        <p:txBody>
          <a:bodyPr>
            <a:noAutofit/>
          </a:bodyPr>
          <a:lstStyle/>
          <a:p>
            <a:pPr algn="just"/>
            <a:r>
              <a:rPr lang="es-ES" sz="2400" b="1" u="sng" dirty="0" smtClean="0">
                <a:solidFill>
                  <a:schemeClr val="accent1">
                    <a:lumMod val="75000"/>
                  </a:schemeClr>
                </a:solidFill>
              </a:rPr>
              <a:t>Intrusiones de polvo sahariano </a:t>
            </a:r>
          </a:p>
          <a:p>
            <a:pPr marL="0" indent="0" algn="just">
              <a:buNone/>
            </a:pPr>
            <a:r>
              <a:rPr lang="es-ES" sz="2400" dirty="0" smtClean="0"/>
              <a:t>Representan un riesgo adicional frente a las situaciones sin este fenómeno. </a:t>
            </a:r>
          </a:p>
          <a:p>
            <a:pPr marL="0" indent="0" algn="just">
              <a:buNone/>
            </a:pPr>
            <a:endParaRPr lang="es-ES" sz="2400" dirty="0" smtClean="0"/>
          </a:p>
          <a:p>
            <a:pPr algn="just"/>
            <a:endParaRPr lang="es-ES" sz="2400" b="1" u="sng" dirty="0" smtClean="0">
              <a:solidFill>
                <a:schemeClr val="accent1">
                  <a:lumMod val="75000"/>
                </a:schemeClr>
              </a:solidFill>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9206" y="140628"/>
            <a:ext cx="4840644" cy="6541575"/>
          </a:xfrm>
          <a:prstGeom prst="rect">
            <a:avLst/>
          </a:prstGeom>
        </p:spPr>
      </p:pic>
    </p:spTree>
    <p:extLst>
      <p:ext uri="{BB962C8B-B14F-4D97-AF65-F5344CB8AC3E}">
        <p14:creationId xmlns:p14="http://schemas.microsoft.com/office/powerpoint/2010/main" val="3828882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3294" y="402032"/>
            <a:ext cx="5737412" cy="6194612"/>
          </a:xfrm>
          <a:prstGeom prst="rect">
            <a:avLst/>
          </a:prstGeom>
        </p:spPr>
      </p:pic>
      <p:sp>
        <p:nvSpPr>
          <p:cNvPr id="5" name="Marcador de contenido 2">
            <a:extLst>
              <a:ext uri="{FF2B5EF4-FFF2-40B4-BE49-F238E27FC236}">
                <a16:creationId xmlns:a16="http://schemas.microsoft.com/office/drawing/2014/main" id="{0E85B7D3-8F78-4AFC-9151-DB44AC7CD1B9}"/>
              </a:ext>
            </a:extLst>
          </p:cNvPr>
          <p:cNvSpPr>
            <a:spLocks noGrp="1"/>
          </p:cNvSpPr>
          <p:nvPr>
            <p:ph idx="1"/>
          </p:nvPr>
        </p:nvSpPr>
        <p:spPr>
          <a:xfrm>
            <a:off x="395653" y="2681654"/>
            <a:ext cx="4958863" cy="1608992"/>
          </a:xfrm>
        </p:spPr>
        <p:txBody>
          <a:bodyPr>
            <a:normAutofit/>
          </a:bodyPr>
          <a:lstStyle/>
          <a:p>
            <a:pPr marL="0" indent="0" algn="just">
              <a:buNone/>
            </a:pPr>
            <a:r>
              <a:rPr lang="es-ES" sz="1800" dirty="0"/>
              <a:t>El </a:t>
            </a:r>
            <a:r>
              <a:rPr lang="es-ES" sz="1800" b="1" dirty="0"/>
              <a:t>objetivo</a:t>
            </a:r>
            <a:r>
              <a:rPr lang="es-ES" sz="1800" dirty="0"/>
              <a:t> del este trabajo es la comprobación de la existencia de asociación a corto plazo entre los contaminantes ambientales y las variables meteorológicas con la incidencia y severidad de la COVID-19 en nueve provincias españolas en la primera y en la segunda </a:t>
            </a:r>
            <a:r>
              <a:rPr lang="es-ES" sz="1800" dirty="0" smtClean="0"/>
              <a:t>ola.</a:t>
            </a:r>
            <a:endParaRPr lang="es-ES" sz="1800" dirty="0"/>
          </a:p>
        </p:txBody>
      </p:sp>
    </p:spTree>
    <p:extLst>
      <p:ext uri="{BB962C8B-B14F-4D97-AF65-F5344CB8AC3E}">
        <p14:creationId xmlns:p14="http://schemas.microsoft.com/office/powerpoint/2010/main" val="40485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85F2F98-4F2E-4BDB-BC5F-9C035D7B9C53}"/>
              </a:ext>
            </a:extLst>
          </p:cNvPr>
          <p:cNvPicPr/>
          <p:nvPr/>
        </p:nvPicPr>
        <p:blipFill>
          <a:blip r:embed="rId2" cstate="screen">
            <a:extLst>
              <a:ext uri="{28A0092B-C50C-407E-A947-70E740481C1C}">
                <a14:useLocalDpi xmlns:a14="http://schemas.microsoft.com/office/drawing/2010/main"/>
              </a:ext>
            </a:extLst>
          </a:blip>
          <a:stretch>
            <a:fillRect/>
          </a:stretch>
        </p:blipFill>
        <p:spPr bwMode="auto">
          <a:xfrm>
            <a:off x="791308" y="1767982"/>
            <a:ext cx="5908430" cy="4298709"/>
          </a:xfrm>
          <a:prstGeom prst="rect">
            <a:avLst/>
          </a:prstGeom>
          <a:noFill/>
          <a:effectLst>
            <a:outerShdw blurRad="50800" dist="38100" dir="5400000" algn="t" rotWithShape="0">
              <a:prstClr val="black">
                <a:alpha val="43000"/>
              </a:prstClr>
            </a:outerShdw>
          </a:effectLst>
        </p:spPr>
      </p:pic>
      <p:sp>
        <p:nvSpPr>
          <p:cNvPr id="6" name="Rectángulo 5"/>
          <p:cNvSpPr/>
          <p:nvPr/>
        </p:nvSpPr>
        <p:spPr>
          <a:xfrm>
            <a:off x="463060" y="149268"/>
            <a:ext cx="11335459" cy="1328569"/>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es-ES" sz="2000" dirty="0">
                <a:solidFill>
                  <a:prstClr val="black"/>
                </a:solidFill>
              </a:rPr>
              <a:t>Estudio ecológico longitudinal retrospectivo de series temporales.</a:t>
            </a:r>
          </a:p>
          <a:p>
            <a:pPr marL="228600" lvl="0" indent="-228600" algn="just">
              <a:lnSpc>
                <a:spcPct val="90000"/>
              </a:lnSpc>
              <a:spcBef>
                <a:spcPts val="1000"/>
              </a:spcBef>
              <a:buFont typeface="Arial" panose="020B0604020202020204" pitchFamily="34" charset="0"/>
              <a:buChar char="•"/>
            </a:pPr>
            <a:r>
              <a:rPr lang="es-ES" sz="2000" dirty="0">
                <a:solidFill>
                  <a:prstClr val="black"/>
                </a:solidFill>
              </a:rPr>
              <a:t>Población de estudio: España, de la que se toma una muestra de 9 provincias en función de las áreas geográficas en las que está dividido el país según el Ministerio para la Transición Ecológica y el Reto Demográfico (MITECO).</a:t>
            </a:r>
          </a:p>
        </p:txBody>
      </p:sp>
      <p:sp>
        <p:nvSpPr>
          <p:cNvPr id="11" name="Marcador de contenido 2">
            <a:extLst>
              <a:ext uri="{FF2B5EF4-FFF2-40B4-BE49-F238E27FC236}">
                <a16:creationId xmlns:a16="http://schemas.microsoft.com/office/drawing/2014/main" id="{E93B51BB-58B8-49DB-AF8F-001CCB344AC8}"/>
              </a:ext>
            </a:extLst>
          </p:cNvPr>
          <p:cNvSpPr>
            <a:spLocks noGrp="1"/>
          </p:cNvSpPr>
          <p:nvPr>
            <p:ph idx="1"/>
          </p:nvPr>
        </p:nvSpPr>
        <p:spPr>
          <a:xfrm>
            <a:off x="6699738" y="1688848"/>
            <a:ext cx="5326005" cy="2077594"/>
          </a:xfrm>
        </p:spPr>
        <p:txBody>
          <a:bodyPr>
            <a:normAutofit fontScale="92500" lnSpcReduction="10000"/>
          </a:bodyPr>
          <a:lstStyle/>
          <a:p>
            <a:pPr algn="just"/>
            <a:r>
              <a:rPr lang="es-ES" sz="1800" b="1" dirty="0"/>
              <a:t>Criterios de inclusión y exclusión</a:t>
            </a:r>
            <a:r>
              <a:rPr lang="es-ES" sz="1800" dirty="0"/>
              <a:t>:</a:t>
            </a:r>
          </a:p>
          <a:p>
            <a:pPr lvl="1" algn="just"/>
            <a:r>
              <a:rPr lang="es-ES" sz="1800" dirty="0"/>
              <a:t>Criterio de inclusión: aquellas provincias de las que se dispone de información de contaminantes atmosféricos y las variables meteorológicas.</a:t>
            </a:r>
          </a:p>
          <a:p>
            <a:pPr lvl="1" algn="just"/>
            <a:r>
              <a:rPr lang="es-ES" sz="1800" dirty="0"/>
              <a:t>Criterio de exclusión: aquellas provincias de las que no se disponen de datos para los contaminantes atmosféricos y las variables meteorológicas.</a:t>
            </a:r>
          </a:p>
        </p:txBody>
      </p:sp>
      <p:sp>
        <p:nvSpPr>
          <p:cNvPr id="12" name="Marcador de contenido 2">
            <a:extLst>
              <a:ext uri="{FF2B5EF4-FFF2-40B4-BE49-F238E27FC236}">
                <a16:creationId xmlns:a16="http://schemas.microsoft.com/office/drawing/2014/main" id="{1972794D-E9BC-4930-8510-CB5A5BF60E55}"/>
              </a:ext>
            </a:extLst>
          </p:cNvPr>
          <p:cNvSpPr txBox="1">
            <a:spLocks/>
          </p:cNvSpPr>
          <p:nvPr/>
        </p:nvSpPr>
        <p:spPr>
          <a:xfrm>
            <a:off x="6864658" y="3664272"/>
            <a:ext cx="5161085" cy="20188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s-ES" sz="1800" b="1" dirty="0">
                <a:solidFill>
                  <a:srgbClr val="0070C0"/>
                </a:solidFill>
              </a:rPr>
              <a:t>Periodo de tiempo considerado:</a:t>
            </a:r>
          </a:p>
          <a:p>
            <a:pPr marL="457200" lvl="1" indent="0" algn="just">
              <a:buNone/>
            </a:pPr>
            <a:r>
              <a:rPr lang="es-ES" b="1" dirty="0">
                <a:solidFill>
                  <a:srgbClr val="0070C0"/>
                </a:solidFill>
              </a:rPr>
              <a:t>Primera ola</a:t>
            </a:r>
            <a:r>
              <a:rPr lang="es-ES" b="1" dirty="0"/>
              <a:t>: desde el 1 de febrero al 31 de mayo de 2020.</a:t>
            </a:r>
          </a:p>
          <a:p>
            <a:pPr marL="457200" lvl="1" indent="0" algn="just">
              <a:buNone/>
            </a:pPr>
            <a:r>
              <a:rPr lang="es-ES" b="1" dirty="0">
                <a:solidFill>
                  <a:srgbClr val="0070C0"/>
                </a:solidFill>
              </a:rPr>
              <a:t>Segunda ola</a:t>
            </a:r>
            <a:r>
              <a:rPr lang="es-ES" b="1" dirty="0"/>
              <a:t>: desde el 1 de junio al 30 de noviembre de 2020.</a:t>
            </a:r>
          </a:p>
        </p:txBody>
      </p:sp>
    </p:spTree>
    <p:extLst>
      <p:ext uri="{BB962C8B-B14F-4D97-AF65-F5344CB8AC3E}">
        <p14:creationId xmlns:p14="http://schemas.microsoft.com/office/powerpoint/2010/main" val="258090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1D066-A8FB-4D68-9D82-0A5DAA925FF1}"/>
              </a:ext>
            </a:extLst>
          </p:cNvPr>
          <p:cNvSpPr>
            <a:spLocks noGrp="1"/>
          </p:cNvSpPr>
          <p:nvPr>
            <p:ph type="title"/>
          </p:nvPr>
        </p:nvSpPr>
        <p:spPr>
          <a:xfrm>
            <a:off x="184012" y="167054"/>
            <a:ext cx="9549073" cy="553915"/>
          </a:xfrm>
        </p:spPr>
        <p:txBody>
          <a:bodyPr>
            <a:normAutofit/>
          </a:bodyPr>
          <a:lstStyle/>
          <a:p>
            <a:r>
              <a:rPr lang="es-ES" sz="2400" b="1" dirty="0">
                <a:solidFill>
                  <a:schemeClr val="tx1"/>
                </a:solidFill>
              </a:rPr>
              <a:t>VARIABLES DEPENDIENTES E INDEPENDIENTES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C566080-CBE1-460F-9801-2ABEC2BCCA08}"/>
                  </a:ext>
                </a:extLst>
              </p:cNvPr>
              <p:cNvSpPr>
                <a:spLocks noGrp="1"/>
              </p:cNvSpPr>
              <p:nvPr>
                <p:ph idx="1"/>
              </p:nvPr>
            </p:nvSpPr>
            <p:spPr>
              <a:xfrm>
                <a:off x="544797" y="1002324"/>
                <a:ext cx="11465495" cy="5292969"/>
              </a:xfrm>
            </p:spPr>
            <p:txBody>
              <a:bodyPr>
                <a:normAutofit/>
              </a:bodyPr>
              <a:lstStyle/>
              <a:p>
                <a:pPr algn="just">
                  <a:lnSpc>
                    <a:spcPct val="90000"/>
                  </a:lnSpc>
                </a:pPr>
                <a:r>
                  <a:rPr lang="es-ES" sz="2200" dirty="0"/>
                  <a:t>Variables dependientes:</a:t>
                </a:r>
              </a:p>
              <a:p>
                <a:pPr lvl="1" algn="just">
                  <a:lnSpc>
                    <a:spcPct val="90000"/>
                  </a:lnSpc>
                </a:pPr>
                <a:r>
                  <a:rPr lang="es-ES" sz="2000" dirty="0"/>
                  <a:t>Tasa de incidencia por COVID-19 (TIC). Cálculo: </a:t>
                </a:r>
                <a:r>
                  <a:rPr lang="es-ES" sz="2000" i="1" dirty="0"/>
                  <a:t>(Nº de casos/Población) </a:t>
                </a:r>
                <a:r>
                  <a:rPr lang="es-ES" sz="2000" dirty="0"/>
                  <a:t>x 1.000.000 habitantes</a:t>
                </a:r>
              </a:p>
              <a:p>
                <a:pPr lvl="1" algn="just">
                  <a:lnSpc>
                    <a:spcPct val="90000"/>
                  </a:lnSpc>
                </a:pPr>
                <a:r>
                  <a:rPr lang="es-ES" sz="2000" dirty="0"/>
                  <a:t>Tasa de ingresos hospitalarios por COVID-19 (TIHC). Cálculo: </a:t>
                </a:r>
                <a:r>
                  <a:rPr lang="es-ES" sz="2000" i="1" dirty="0"/>
                  <a:t>(Nº de ingresos hospitalarios/Población)</a:t>
                </a:r>
                <a:r>
                  <a:rPr lang="es-ES" sz="2000" dirty="0"/>
                  <a:t> x 1.000.000 </a:t>
                </a:r>
                <a:r>
                  <a:rPr lang="es-ES" sz="2000" dirty="0" smtClean="0"/>
                  <a:t>habitantes</a:t>
                </a:r>
              </a:p>
              <a:p>
                <a:pPr marL="457200" lvl="1" indent="0" algn="just">
                  <a:lnSpc>
                    <a:spcPct val="90000"/>
                  </a:lnSpc>
                  <a:buNone/>
                </a:pPr>
                <a:endParaRPr lang="es-ES" sz="2000" dirty="0"/>
              </a:p>
              <a:p>
                <a:pPr marL="358775" lvl="1" indent="-358775" algn="just">
                  <a:lnSpc>
                    <a:spcPct val="90000"/>
                  </a:lnSpc>
                </a:pPr>
                <a:r>
                  <a:rPr lang="es-ES" sz="2200" dirty="0"/>
                  <a:t>Variables independientes: </a:t>
                </a:r>
              </a:p>
              <a:p>
                <a:pPr marL="758825" lvl="2" indent="-358775" algn="just">
                  <a:lnSpc>
                    <a:spcPct val="90000"/>
                  </a:lnSpc>
                </a:pPr>
                <a:r>
                  <a:rPr lang="es-ES" sz="1800" dirty="0"/>
                  <a:t>Contaminantes atmosféricos (µg/m</a:t>
                </a:r>
                <a:r>
                  <a:rPr lang="es-ES" sz="1800" baseline="30000" dirty="0"/>
                  <a:t>3</a:t>
                </a:r>
                <a:r>
                  <a:rPr lang="es-ES" sz="1800" dirty="0"/>
                  <a:t>) :</a:t>
                </a:r>
              </a:p>
              <a:p>
                <a:pPr marL="1216025" lvl="3" indent="-358775" algn="just">
                  <a:lnSpc>
                    <a:spcPct val="90000"/>
                  </a:lnSpc>
                </a:pPr>
                <a:r>
                  <a:rPr lang="es-ES" sz="1600" dirty="0"/>
                  <a:t>PM10</a:t>
                </a:r>
              </a:p>
              <a:p>
                <a:pPr marL="1216025" lvl="3" indent="-358775" algn="just">
                  <a:lnSpc>
                    <a:spcPct val="90000"/>
                  </a:lnSpc>
                </a:pPr>
                <a:r>
                  <a:rPr lang="es-ES" sz="1600" dirty="0"/>
                  <a:t>NO2</a:t>
                </a:r>
              </a:p>
              <a:p>
                <a:pPr marL="1216025" lvl="3" indent="-358775" algn="just">
                  <a:lnSpc>
                    <a:spcPct val="90000"/>
                  </a:lnSpc>
                </a:pPr>
                <a:r>
                  <a:rPr lang="es-ES" sz="1600" dirty="0"/>
                  <a:t>O3</a:t>
                </a:r>
              </a:p>
              <a:p>
                <a:pPr marL="644525" lvl="3" indent="-285750" algn="just">
                  <a:lnSpc>
                    <a:spcPct val="90000"/>
                  </a:lnSpc>
                </a:pPr>
                <a:r>
                  <a:rPr lang="es-ES" sz="1800" dirty="0"/>
                  <a:t>Variables meteorológicas:</a:t>
                </a:r>
              </a:p>
              <a:p>
                <a:pPr marL="1101725" lvl="4" indent="-285750" algn="just">
                  <a:lnSpc>
                    <a:spcPct val="90000"/>
                  </a:lnSpc>
                </a:pPr>
                <a:r>
                  <a:rPr lang="es-ES" sz="1600" dirty="0"/>
                  <a:t>Temperatura máxima (Tmax) (</a:t>
                </a:r>
                <a:r>
                  <a:rPr lang="es-ES" sz="1600" baseline="30000" dirty="0"/>
                  <a:t>o</a:t>
                </a:r>
                <a:r>
                  <a:rPr lang="es-ES" sz="1600" dirty="0"/>
                  <a:t>C)</a:t>
                </a:r>
              </a:p>
              <a:p>
                <a:pPr marL="1071563" lvl="1" algn="just" defTabSz="506413">
                  <a:tabLst>
                    <a:tab pos="1163638" algn="l"/>
                  </a:tabLst>
                </a:pPr>
                <a:r>
                  <a:rPr lang="es-ES" sz="1600" dirty="0"/>
                  <a:t>Humedad absoluta (HA) (g/m</a:t>
                </a:r>
                <a:r>
                  <a:rPr lang="es-ES" sz="1600" baseline="30000" dirty="0"/>
                  <a:t>3</a:t>
                </a:r>
                <a:r>
                  <a:rPr lang="es-ES" sz="1600" dirty="0"/>
                  <a:t>): calculada a partir de la ecuación de Clausus Clapeyron </a:t>
                </a:r>
                <a:r>
                  <a:rPr lang="en-US" sz="1600" dirty="0"/>
                  <a:t>(</a:t>
                </a:r>
                <a:r>
                  <a:rPr lang="en-US" sz="1600" dirty="0" err="1"/>
                  <a:t>Iribarne</a:t>
                </a:r>
                <a:r>
                  <a:rPr lang="en-US" sz="1600" dirty="0"/>
                  <a:t> and Cho, 1980)</a:t>
                </a:r>
                <a:endParaRPr lang="es-ES" sz="1600" dirty="0"/>
              </a:p>
              <a:p>
                <a:pPr marL="0" indent="0" algn="just">
                  <a:buNone/>
                </a:pPr>
                <a:endParaRPr lang="en-US" sz="2400" dirty="0"/>
              </a:p>
              <a:p>
                <a:pPr marL="0" indent="0" algn="just">
                  <a:buNone/>
                </a:pPr>
                <a14:m>
                  <m:oMathPara xmlns:m="http://schemas.openxmlformats.org/officeDocument/2006/math">
                    <m:oMathParaPr>
                      <m:jc m:val="centerGroup"/>
                    </m:oMathParaPr>
                    <m:oMath xmlns:m="http://schemas.openxmlformats.org/officeDocument/2006/math">
                      <m:r>
                        <a:rPr lang="es-ES" sz="1700" b="0" i="1" smtClean="0">
                          <a:latin typeface="Cambria Math" panose="02040503050406030204" pitchFamily="18" charset="0"/>
                        </a:rPr>
                        <m:t>𝐻𝐴</m:t>
                      </m:r>
                      <m:r>
                        <a:rPr lang="es-ES" sz="1700" b="0" i="1" smtClean="0">
                          <a:latin typeface="Cambria Math" panose="02040503050406030204" pitchFamily="18" charset="0"/>
                        </a:rPr>
                        <m:t>=</m:t>
                      </m:r>
                      <m:f>
                        <m:fPr>
                          <m:ctrlPr>
                            <a:rPr lang="es-ES" sz="1700" b="0" i="1" smtClean="0">
                              <a:latin typeface="Cambria Math" panose="02040503050406030204" pitchFamily="18" charset="0"/>
                            </a:rPr>
                          </m:ctrlPr>
                        </m:fPr>
                        <m:num>
                          <m:r>
                            <a:rPr lang="es-ES" sz="1700" b="0" i="1" smtClean="0">
                              <a:latin typeface="Cambria Math" panose="02040503050406030204" pitchFamily="18" charset="0"/>
                            </a:rPr>
                            <m:t>6,112</m:t>
                          </m:r>
                          <m:r>
                            <a:rPr lang="es-ES" sz="1700" b="0" i="1" smtClean="0">
                              <a:latin typeface="Cambria Math" panose="02040503050406030204" pitchFamily="18" charset="0"/>
                              <a:ea typeface="Cambria Math" panose="02040503050406030204" pitchFamily="18" charset="0"/>
                            </a:rPr>
                            <m:t>×</m:t>
                          </m:r>
                          <m:sSup>
                            <m:sSupPr>
                              <m:ctrlPr>
                                <a:rPr lang="es-ES" sz="1700" b="0" i="1" smtClean="0">
                                  <a:latin typeface="Cambria Math" panose="02040503050406030204" pitchFamily="18" charset="0"/>
                                  <a:ea typeface="Cambria Math" panose="02040503050406030204" pitchFamily="18" charset="0"/>
                                </a:rPr>
                              </m:ctrlPr>
                            </m:sSupPr>
                            <m:e>
                              <m:r>
                                <a:rPr lang="es-ES" sz="1700" b="0" i="1" smtClean="0">
                                  <a:latin typeface="Cambria Math" panose="02040503050406030204" pitchFamily="18" charset="0"/>
                                  <a:ea typeface="Cambria Math" panose="02040503050406030204" pitchFamily="18" charset="0"/>
                                </a:rPr>
                                <m:t>𝑒</m:t>
                              </m:r>
                            </m:e>
                            <m:sup>
                              <m:r>
                                <a:rPr lang="es-ES" sz="1700" b="0" i="1" smtClean="0">
                                  <a:latin typeface="Cambria Math" panose="02040503050406030204" pitchFamily="18" charset="0"/>
                                  <a:ea typeface="Cambria Math" panose="02040503050406030204" pitchFamily="18" charset="0"/>
                                </a:rPr>
                                <m:t>(</m:t>
                              </m:r>
                              <m:f>
                                <m:fPr>
                                  <m:type m:val="lin"/>
                                  <m:ctrlPr>
                                    <a:rPr lang="es-ES" sz="1700" b="0" i="1" smtClean="0">
                                      <a:latin typeface="Cambria Math" panose="02040503050406030204" pitchFamily="18" charset="0"/>
                                      <a:ea typeface="Cambria Math" panose="02040503050406030204" pitchFamily="18" charset="0"/>
                                    </a:rPr>
                                  </m:ctrlPr>
                                </m:fPr>
                                <m:num>
                                  <m:r>
                                    <a:rPr lang="es-ES" sz="1700" b="0" i="1" smtClean="0">
                                      <a:latin typeface="Cambria Math" panose="02040503050406030204" pitchFamily="18" charset="0"/>
                                      <a:ea typeface="Cambria Math" panose="02040503050406030204" pitchFamily="18" charset="0"/>
                                    </a:rPr>
                                    <m:t>17,67</m:t>
                                  </m:r>
                                  <m:r>
                                    <a:rPr lang="es-ES" sz="1700" b="0" i="1" smtClean="0">
                                      <a:latin typeface="Cambria Math" panose="02040503050406030204" pitchFamily="18" charset="0"/>
                                      <a:ea typeface="Cambria Math" panose="02040503050406030204" pitchFamily="18" charset="0"/>
                                    </a:rPr>
                                    <m:t>𝑇</m:t>
                                  </m:r>
                                </m:num>
                                <m:den>
                                  <m:r>
                                    <a:rPr lang="es-ES" sz="1700" b="0" i="1" smtClean="0">
                                      <a:latin typeface="Cambria Math" panose="02040503050406030204" pitchFamily="18" charset="0"/>
                                      <a:ea typeface="Cambria Math" panose="02040503050406030204" pitchFamily="18" charset="0"/>
                                    </a:rPr>
                                    <m:t>243,5</m:t>
                                  </m:r>
                                </m:den>
                              </m:f>
                              <m:r>
                                <a:rPr lang="es-ES" sz="1700" b="0" i="1" smtClean="0">
                                  <a:latin typeface="Cambria Math" panose="02040503050406030204" pitchFamily="18" charset="0"/>
                                  <a:ea typeface="Cambria Math" panose="02040503050406030204" pitchFamily="18" charset="0"/>
                                </a:rPr>
                                <m:t>)</m:t>
                              </m:r>
                            </m:sup>
                          </m:sSup>
                          <m:r>
                            <a:rPr lang="es-ES" sz="1700" b="0" i="1" smtClean="0">
                              <a:latin typeface="Cambria Math" panose="02040503050406030204" pitchFamily="18" charset="0"/>
                              <a:ea typeface="Cambria Math" panose="02040503050406030204" pitchFamily="18" charset="0"/>
                            </a:rPr>
                            <m:t>×</m:t>
                          </m:r>
                          <m:r>
                            <a:rPr lang="es-ES" sz="1700" b="0" i="1" smtClean="0">
                              <a:latin typeface="Cambria Math" panose="02040503050406030204" pitchFamily="18" charset="0"/>
                              <a:ea typeface="Cambria Math" panose="02040503050406030204" pitchFamily="18" charset="0"/>
                            </a:rPr>
                            <m:t>𝐻𝑅</m:t>
                          </m:r>
                          <m:r>
                            <a:rPr lang="es-ES" sz="1700" b="0" i="1" smtClean="0">
                              <a:latin typeface="Cambria Math" panose="02040503050406030204" pitchFamily="18" charset="0"/>
                              <a:ea typeface="Cambria Math" panose="02040503050406030204" pitchFamily="18" charset="0"/>
                            </a:rPr>
                            <m:t>×2,1674</m:t>
                          </m:r>
                        </m:num>
                        <m:den>
                          <m:r>
                            <a:rPr lang="es-ES" sz="1700" b="0" i="1" smtClean="0">
                              <a:latin typeface="Cambria Math" panose="02040503050406030204" pitchFamily="18" charset="0"/>
                            </a:rPr>
                            <m:t>273,15+</m:t>
                          </m:r>
                          <m:r>
                            <a:rPr lang="es-ES" sz="1700" b="0" i="1" smtClean="0">
                              <a:latin typeface="Cambria Math" panose="02040503050406030204" pitchFamily="18" charset="0"/>
                            </a:rPr>
                            <m:t>𝑇</m:t>
                          </m:r>
                        </m:den>
                      </m:f>
                    </m:oMath>
                  </m:oMathPara>
                </a14:m>
                <a:endParaRPr lang="es-ES" sz="2400" dirty="0"/>
              </a:p>
              <a:p>
                <a:pPr marL="1101725" lvl="4" indent="-285750" algn="just">
                  <a:lnSpc>
                    <a:spcPct val="90000"/>
                  </a:lnSpc>
                </a:pPr>
                <a:endParaRPr lang="es-ES" sz="1600" dirty="0"/>
              </a:p>
              <a:p>
                <a:pPr marL="1101725" lvl="4" indent="-285750" algn="just">
                  <a:lnSpc>
                    <a:spcPct val="90000"/>
                  </a:lnSpc>
                </a:pPr>
                <a:endParaRPr lang="es-ES" dirty="0"/>
              </a:p>
              <a:p>
                <a:pPr lvl="1" algn="just">
                  <a:lnSpc>
                    <a:spcPct val="90000"/>
                  </a:lnSpc>
                </a:pPr>
                <a:endParaRPr lang="es-ES" dirty="0"/>
              </a:p>
            </p:txBody>
          </p:sp>
        </mc:Choice>
        <mc:Fallback xmlns="">
          <p:sp>
            <p:nvSpPr>
              <p:cNvPr id="3" name="Marcador de contenido 2">
                <a:extLst>
                  <a:ext uri="{FF2B5EF4-FFF2-40B4-BE49-F238E27FC236}">
                    <a16:creationId xmlns:a16="http://schemas.microsoft.com/office/drawing/2014/main" id="{CC566080-CBE1-460F-9801-2ABEC2BCCA08}"/>
                  </a:ext>
                </a:extLst>
              </p:cNvPr>
              <p:cNvSpPr>
                <a:spLocks noGrp="1" noRot="1" noChangeAspect="1" noMove="1" noResize="1" noEditPoints="1" noAdjustHandles="1" noChangeArrowheads="1" noChangeShapeType="1" noTextEdit="1"/>
              </p:cNvSpPr>
              <p:nvPr>
                <p:ph idx="1"/>
              </p:nvPr>
            </p:nvSpPr>
            <p:spPr>
              <a:xfrm>
                <a:off x="544797" y="1002324"/>
                <a:ext cx="11465495" cy="5292969"/>
              </a:xfrm>
              <a:blipFill>
                <a:blip r:embed="rId2"/>
                <a:stretch>
                  <a:fillRect l="-585" t="-1381" r="-585"/>
                </a:stretch>
              </a:blipFill>
            </p:spPr>
            <p:txBody>
              <a:bodyPr/>
              <a:lstStyle/>
              <a:p>
                <a:r>
                  <a:rPr lang="es-ES">
                    <a:noFill/>
                  </a:rPr>
                  <a:t> </a:t>
                </a:r>
              </a:p>
            </p:txBody>
          </p:sp>
        </mc:Fallback>
      </mc:AlternateContent>
    </p:spTree>
    <p:extLst>
      <p:ext uri="{BB962C8B-B14F-4D97-AF65-F5344CB8AC3E}">
        <p14:creationId xmlns:p14="http://schemas.microsoft.com/office/powerpoint/2010/main" val="183858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55B0FE4-246B-4701-9C6E-64CFE12326FD}"/>
              </a:ext>
            </a:extLst>
          </p:cNvPr>
          <p:cNvGraphicFramePr/>
          <p:nvPr>
            <p:extLst>
              <p:ext uri="{D42A27DB-BD31-4B8C-83A1-F6EECF244321}">
                <p14:modId xmlns:p14="http://schemas.microsoft.com/office/powerpoint/2010/main" val="260151035"/>
              </p:ext>
            </p:extLst>
          </p:nvPr>
        </p:nvGraphicFramePr>
        <p:xfrm>
          <a:off x="1474839" y="845574"/>
          <a:ext cx="9153832" cy="5525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3099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78C171CA-FFC0-41F0-8396-A52851B88274}"/>
              </a:ext>
            </a:extLst>
          </p:cNvPr>
          <p:cNvGraphicFramePr>
            <a:graphicFrameLocks noGrp="1"/>
          </p:cNvGraphicFramePr>
          <p:nvPr>
            <p:ph idx="1"/>
            <p:extLst>
              <p:ext uri="{D42A27DB-BD31-4B8C-83A1-F6EECF244321}">
                <p14:modId xmlns:p14="http://schemas.microsoft.com/office/powerpoint/2010/main" val="1957138810"/>
              </p:ext>
            </p:extLst>
          </p:nvPr>
        </p:nvGraphicFramePr>
        <p:xfrm>
          <a:off x="838200" y="865239"/>
          <a:ext cx="10754032" cy="5311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48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uarios\j.diaz\Desktop\piramide contam.jp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399" y="92075"/>
            <a:ext cx="9832975" cy="66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30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486615E-45A1-4A6F-A260-CE892198D140}"/>
              </a:ext>
            </a:extLst>
          </p:cNvPr>
          <p:cNvGraphicFramePr>
            <a:graphicFrameLocks noGrp="1"/>
          </p:cNvGraphicFramePr>
          <p:nvPr>
            <p:ph idx="1"/>
            <p:extLst>
              <p:ext uri="{D42A27DB-BD31-4B8C-83A1-F6EECF244321}">
                <p14:modId xmlns:p14="http://schemas.microsoft.com/office/powerpoint/2010/main" val="2121502479"/>
              </p:ext>
            </p:extLst>
          </p:nvPr>
        </p:nvGraphicFramePr>
        <p:xfrm>
          <a:off x="560439" y="1039044"/>
          <a:ext cx="11080955" cy="5204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050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00508" y="648929"/>
            <a:ext cx="9902021" cy="5528034"/>
          </a:xfrm>
          <a:prstGeom prst="rect">
            <a:avLst/>
          </a:prstGeom>
        </p:spPr>
      </p:pic>
    </p:spTree>
    <p:extLst>
      <p:ext uri="{BB962C8B-B14F-4D97-AF65-F5344CB8AC3E}">
        <p14:creationId xmlns:p14="http://schemas.microsoft.com/office/powerpoint/2010/main" val="3983505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C59AD-674D-44D5-8C26-F09BD2D4E60A}"/>
              </a:ext>
            </a:extLst>
          </p:cNvPr>
          <p:cNvSpPr>
            <a:spLocks noGrp="1"/>
          </p:cNvSpPr>
          <p:nvPr>
            <p:ph type="title"/>
          </p:nvPr>
        </p:nvSpPr>
        <p:spPr>
          <a:xfrm>
            <a:off x="5224006" y="629266"/>
            <a:ext cx="4985469" cy="1469878"/>
          </a:xfrm>
        </p:spPr>
        <p:txBody>
          <a:bodyPr>
            <a:normAutofit/>
          </a:bodyPr>
          <a:lstStyle/>
          <a:p>
            <a:r>
              <a:rPr lang="es-ES" sz="2400" b="1" dirty="0" smtClean="0"/>
              <a:t>Resultados NO2 y tasa de incidencia por COVID</a:t>
            </a:r>
            <a:br>
              <a:rPr lang="es-ES" sz="2400" b="1" dirty="0" smtClean="0"/>
            </a:br>
            <a:endParaRPr lang="es-ES" sz="2400" b="1" dirty="0"/>
          </a:p>
        </p:txBody>
      </p:sp>
      <p:sp>
        <p:nvSpPr>
          <p:cNvPr id="11" name="Content Placeholder 10">
            <a:extLst>
              <a:ext uri="{FF2B5EF4-FFF2-40B4-BE49-F238E27FC236}">
                <a16:creationId xmlns:a16="http://schemas.microsoft.com/office/drawing/2014/main" id="{AF27D950-98EC-43EC-90E6-D2B178A28477}"/>
              </a:ext>
            </a:extLst>
          </p:cNvPr>
          <p:cNvSpPr>
            <a:spLocks noGrp="1"/>
          </p:cNvSpPr>
          <p:nvPr>
            <p:ph idx="1"/>
          </p:nvPr>
        </p:nvSpPr>
        <p:spPr>
          <a:xfrm>
            <a:off x="5224005" y="2337683"/>
            <a:ext cx="4985470" cy="3910716"/>
          </a:xfrm>
        </p:spPr>
        <p:txBody>
          <a:bodyPr>
            <a:normAutofit/>
          </a:bodyPr>
          <a:lstStyle/>
          <a:p>
            <a:pPr algn="just"/>
            <a:r>
              <a:rPr lang="en-US" sz="2400" dirty="0"/>
              <a:t>Madrid </a:t>
            </a:r>
            <a:r>
              <a:rPr lang="en-US" sz="2400" dirty="0" err="1"/>
              <a:t>debería</a:t>
            </a:r>
            <a:r>
              <a:rPr lang="en-US" sz="2400" dirty="0"/>
              <a:t> </a:t>
            </a:r>
            <a:r>
              <a:rPr lang="en-US" sz="2400" dirty="0" err="1"/>
              <a:t>estar</a:t>
            </a:r>
            <a:r>
              <a:rPr lang="en-US" sz="2400" dirty="0"/>
              <a:t> </a:t>
            </a:r>
            <a:r>
              <a:rPr lang="en-US" sz="2400" dirty="0" err="1"/>
              <a:t>en</a:t>
            </a:r>
            <a:r>
              <a:rPr lang="en-US" sz="2400" dirty="0"/>
              <a:t> </a:t>
            </a:r>
            <a:r>
              <a:rPr lang="en-US" sz="2400" dirty="0" err="1"/>
              <a:t>rojo</a:t>
            </a:r>
            <a:r>
              <a:rPr lang="en-US" sz="2400" dirty="0"/>
              <a:t> </a:t>
            </a:r>
            <a:r>
              <a:rPr lang="en-US" sz="2400" dirty="0" err="1"/>
              <a:t>oscuro</a:t>
            </a:r>
            <a:r>
              <a:rPr lang="en-US" sz="2400" dirty="0"/>
              <a:t>. </a:t>
            </a:r>
          </a:p>
          <a:p>
            <a:pPr algn="just"/>
            <a:r>
              <a:rPr lang="en-US" sz="2400" dirty="0" smtClean="0"/>
              <a:t>Se </a:t>
            </a:r>
            <a:r>
              <a:rPr lang="en-US" sz="2400" dirty="0" err="1" smtClean="0"/>
              <a:t>encontraron</a:t>
            </a:r>
            <a:r>
              <a:rPr lang="en-US" sz="2400" dirty="0" smtClean="0"/>
              <a:t> </a:t>
            </a:r>
            <a:r>
              <a:rPr lang="en-US" sz="2400" dirty="0" err="1" smtClean="0"/>
              <a:t>asociaciones</a:t>
            </a:r>
            <a:r>
              <a:rPr lang="en-US" sz="2400" dirty="0" smtClean="0"/>
              <a:t> </a:t>
            </a:r>
            <a:r>
              <a:rPr lang="en-US" sz="2400" dirty="0" err="1" smtClean="0"/>
              <a:t>estadísticamente</a:t>
            </a:r>
            <a:r>
              <a:rPr lang="en-US" sz="2400" dirty="0" smtClean="0"/>
              <a:t> </a:t>
            </a:r>
            <a:r>
              <a:rPr lang="en-US" sz="2400" dirty="0" err="1" smtClean="0"/>
              <a:t>significativas</a:t>
            </a:r>
            <a:r>
              <a:rPr lang="en-US" sz="2400" dirty="0" smtClean="0"/>
              <a:t> </a:t>
            </a:r>
            <a:r>
              <a:rPr lang="en-US" sz="2400" dirty="0" err="1" smtClean="0"/>
              <a:t>en</a:t>
            </a:r>
            <a:r>
              <a:rPr lang="en-US" sz="2400" dirty="0" smtClean="0"/>
              <a:t> las 9 </a:t>
            </a:r>
            <a:r>
              <a:rPr lang="en-US" sz="2400" dirty="0" err="1" smtClean="0"/>
              <a:t>provincias</a:t>
            </a:r>
            <a:r>
              <a:rPr lang="en-US" sz="2400" dirty="0" smtClean="0"/>
              <a:t> </a:t>
            </a:r>
            <a:r>
              <a:rPr lang="en-US" sz="2400" dirty="0" err="1" smtClean="0"/>
              <a:t>analizadas</a:t>
            </a:r>
            <a:r>
              <a:rPr lang="en-US" sz="2400" dirty="0" smtClean="0"/>
              <a:t> </a:t>
            </a:r>
            <a:r>
              <a:rPr lang="en-US" sz="2400" dirty="0" err="1" smtClean="0"/>
              <a:t>en</a:t>
            </a:r>
            <a:r>
              <a:rPr lang="en-US" sz="2400" dirty="0" smtClean="0"/>
              <a:t> la </a:t>
            </a:r>
            <a:r>
              <a:rPr lang="en-US" sz="2400" dirty="0" err="1" smtClean="0"/>
              <a:t>primera</a:t>
            </a:r>
            <a:r>
              <a:rPr lang="en-US" sz="2400" dirty="0" smtClean="0"/>
              <a:t> </a:t>
            </a:r>
            <a:r>
              <a:rPr lang="en-US" sz="2400" dirty="0" err="1" smtClean="0"/>
              <a:t>ola</a:t>
            </a:r>
            <a:r>
              <a:rPr lang="en-US" sz="2400" dirty="0" smtClean="0"/>
              <a:t> y  </a:t>
            </a:r>
            <a:r>
              <a:rPr lang="en-US" sz="2400" dirty="0" err="1" smtClean="0"/>
              <a:t>también</a:t>
            </a:r>
            <a:r>
              <a:rPr lang="en-US" sz="2400" dirty="0" smtClean="0"/>
              <a:t> </a:t>
            </a:r>
            <a:r>
              <a:rPr lang="en-US" sz="2400" dirty="0" err="1" smtClean="0"/>
              <a:t>en</a:t>
            </a:r>
            <a:r>
              <a:rPr lang="en-US" sz="2400" dirty="0" smtClean="0"/>
              <a:t> las 9 </a:t>
            </a:r>
            <a:r>
              <a:rPr lang="en-US" sz="2400" dirty="0" err="1" smtClean="0"/>
              <a:t>en</a:t>
            </a:r>
            <a:r>
              <a:rPr lang="en-US" sz="2400" dirty="0" smtClean="0"/>
              <a:t> la </a:t>
            </a:r>
            <a:r>
              <a:rPr lang="en-US" sz="2400" dirty="0" err="1" smtClean="0"/>
              <a:t>segunda</a:t>
            </a:r>
            <a:r>
              <a:rPr lang="en-US" sz="2400" dirty="0" smtClean="0"/>
              <a:t> </a:t>
            </a:r>
            <a:r>
              <a:rPr lang="en-US" sz="2400" dirty="0" err="1" smtClean="0"/>
              <a:t>ola</a:t>
            </a:r>
            <a:r>
              <a:rPr lang="en-US" sz="2400" dirty="0" smtClean="0"/>
              <a:t>.</a:t>
            </a:r>
          </a:p>
          <a:p>
            <a:pPr algn="just"/>
            <a:r>
              <a:rPr lang="en-US" sz="2400" dirty="0" err="1"/>
              <a:t>En</a:t>
            </a:r>
            <a:r>
              <a:rPr lang="en-US" sz="2400" dirty="0"/>
              <a:t> 4 de las </a:t>
            </a:r>
            <a:r>
              <a:rPr lang="en-US" sz="2400" dirty="0" err="1"/>
              <a:t>provincias</a:t>
            </a:r>
            <a:r>
              <a:rPr lang="en-US" sz="2400" dirty="0"/>
              <a:t> el RR no </a:t>
            </a:r>
            <a:r>
              <a:rPr lang="en-US" sz="2400" dirty="0" err="1"/>
              <a:t>varió</a:t>
            </a:r>
            <a:r>
              <a:rPr lang="en-US" sz="2400" dirty="0"/>
              <a:t>; </a:t>
            </a:r>
            <a:r>
              <a:rPr lang="en-US" sz="2400" dirty="0" err="1"/>
              <a:t>en</a:t>
            </a:r>
            <a:r>
              <a:rPr lang="en-US" sz="2400" dirty="0"/>
              <a:t> </a:t>
            </a:r>
            <a:r>
              <a:rPr lang="en-US" sz="2400" dirty="0" smtClean="0"/>
              <a:t>3 </a:t>
            </a:r>
            <a:r>
              <a:rPr lang="en-US" sz="2400" dirty="0" err="1"/>
              <a:t>aumentó</a:t>
            </a:r>
            <a:r>
              <a:rPr lang="en-US" sz="2400" dirty="0"/>
              <a:t> y </a:t>
            </a:r>
            <a:r>
              <a:rPr lang="en-US" sz="2400" dirty="0" err="1" smtClean="0"/>
              <a:t>en</a:t>
            </a:r>
            <a:r>
              <a:rPr lang="en-US" sz="2400" dirty="0" smtClean="0"/>
              <a:t> 2 </a:t>
            </a:r>
            <a:r>
              <a:rPr lang="en-US" sz="2400" dirty="0"/>
              <a:t>(A </a:t>
            </a:r>
            <a:r>
              <a:rPr lang="en-US" sz="2400" dirty="0" err="1" smtClean="0"/>
              <a:t>Coruña</a:t>
            </a:r>
            <a:r>
              <a:rPr lang="en-US" sz="2400" dirty="0" smtClean="0"/>
              <a:t> y Madrid) </a:t>
            </a:r>
            <a:r>
              <a:rPr lang="en-US" sz="2400" dirty="0" err="1" smtClean="0"/>
              <a:t>disminuyó</a:t>
            </a:r>
            <a:endParaRPr lang="en-US" sz="2400" dirty="0" smtClean="0"/>
          </a:p>
        </p:txBody>
      </p:sp>
      <p:grpSp>
        <p:nvGrpSpPr>
          <p:cNvPr id="13" name="Grupo 12">
            <a:extLst>
              <a:ext uri="{FF2B5EF4-FFF2-40B4-BE49-F238E27FC236}">
                <a16:creationId xmlns:a16="http://schemas.microsoft.com/office/drawing/2014/main" id="{7262507B-2F6E-41E0-B57A-F59E0005EF54}"/>
              </a:ext>
            </a:extLst>
          </p:cNvPr>
          <p:cNvGrpSpPr/>
          <p:nvPr/>
        </p:nvGrpSpPr>
        <p:grpSpPr>
          <a:xfrm>
            <a:off x="216131" y="60417"/>
            <a:ext cx="4503650" cy="6623016"/>
            <a:chOff x="216131" y="60417"/>
            <a:chExt cx="4503650" cy="6623016"/>
          </a:xfrm>
        </p:grpSpPr>
        <p:pic>
          <p:nvPicPr>
            <p:cNvPr id="7" name="Marcador de contenido 6" descr="Mapa, Pizarra&#10;&#10;Descripción generada automáticamente">
              <a:extLst>
                <a:ext uri="{FF2B5EF4-FFF2-40B4-BE49-F238E27FC236}">
                  <a16:creationId xmlns:a16="http://schemas.microsoft.com/office/drawing/2014/main" id="{D28AC9A8-EF6A-4507-850F-3AFF54AD20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131" y="60417"/>
              <a:ext cx="4503650" cy="6623016"/>
            </a:xfrm>
            <a:prstGeom prst="rect">
              <a:avLst/>
            </a:prstGeom>
            <a:effectLst>
              <a:outerShdw blurRad="50800" dist="38100" dir="5400000" algn="t" rotWithShape="0">
                <a:prstClr val="black">
                  <a:alpha val="43000"/>
                </a:prstClr>
              </a:outerShdw>
            </a:effectLst>
          </p:spPr>
        </p:pic>
        <p:sp>
          <p:nvSpPr>
            <p:cNvPr id="8" name="Flecha: curvada hacia la izquierda 7">
              <a:extLst>
                <a:ext uri="{FF2B5EF4-FFF2-40B4-BE49-F238E27FC236}">
                  <a16:creationId xmlns:a16="http://schemas.microsoft.com/office/drawing/2014/main" id="{29499CB5-9F66-4889-985B-8C38C46540E1}"/>
                </a:ext>
              </a:extLst>
            </p:cNvPr>
            <p:cNvSpPr/>
            <p:nvPr/>
          </p:nvSpPr>
          <p:spPr>
            <a:xfrm>
              <a:off x="2161309" y="1371600"/>
              <a:ext cx="606829" cy="35994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Flecha: curvada hacia la izquierda 9">
              <a:extLst>
                <a:ext uri="{FF2B5EF4-FFF2-40B4-BE49-F238E27FC236}">
                  <a16:creationId xmlns:a16="http://schemas.microsoft.com/office/drawing/2014/main" id="{33FD695D-51C5-4346-80DF-0702F524F755}"/>
                </a:ext>
              </a:extLst>
            </p:cNvPr>
            <p:cNvSpPr/>
            <p:nvPr/>
          </p:nvSpPr>
          <p:spPr>
            <a:xfrm>
              <a:off x="3075709" y="1729047"/>
              <a:ext cx="415636" cy="34996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259986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93FDB-567E-4C09-A27C-580982F9C93D}"/>
              </a:ext>
            </a:extLst>
          </p:cNvPr>
          <p:cNvSpPr>
            <a:spLocks noGrp="1"/>
          </p:cNvSpPr>
          <p:nvPr>
            <p:ph type="title"/>
          </p:nvPr>
        </p:nvSpPr>
        <p:spPr>
          <a:xfrm>
            <a:off x="5282381" y="629266"/>
            <a:ext cx="4767471" cy="1641986"/>
          </a:xfrm>
        </p:spPr>
        <p:txBody>
          <a:bodyPr>
            <a:normAutofit/>
          </a:bodyPr>
          <a:lstStyle/>
          <a:p>
            <a:r>
              <a:rPr lang="es-ES" sz="2400" b="1" dirty="0"/>
              <a:t>Resultados NO2 y tasa de </a:t>
            </a:r>
            <a:r>
              <a:rPr lang="es-ES" sz="2400" b="1" dirty="0" smtClean="0"/>
              <a:t>ingresos hospitalarios </a:t>
            </a:r>
            <a:r>
              <a:rPr lang="es-ES" sz="2400" b="1" dirty="0"/>
              <a:t>por COVID</a:t>
            </a:r>
            <a:endParaRPr lang="es-ES" sz="2400" dirty="0"/>
          </a:p>
        </p:txBody>
      </p:sp>
      <p:sp>
        <p:nvSpPr>
          <p:cNvPr id="9" name="Content Placeholder 8">
            <a:extLst>
              <a:ext uri="{FF2B5EF4-FFF2-40B4-BE49-F238E27FC236}">
                <a16:creationId xmlns:a16="http://schemas.microsoft.com/office/drawing/2014/main" id="{9E26BCF2-666F-4625-B202-B179C5BB3B88}"/>
              </a:ext>
            </a:extLst>
          </p:cNvPr>
          <p:cNvSpPr>
            <a:spLocks noGrp="1"/>
          </p:cNvSpPr>
          <p:nvPr>
            <p:ph idx="1"/>
          </p:nvPr>
        </p:nvSpPr>
        <p:spPr>
          <a:xfrm>
            <a:off x="5282381" y="2438400"/>
            <a:ext cx="4767471" cy="3809999"/>
          </a:xfrm>
        </p:spPr>
        <p:txBody>
          <a:bodyPr>
            <a:normAutofit/>
          </a:bodyPr>
          <a:lstStyle/>
          <a:p>
            <a:pPr algn="just"/>
            <a:r>
              <a:rPr lang="en-US" sz="2400" dirty="0" smtClean="0"/>
              <a:t>Durante la </a:t>
            </a:r>
            <a:r>
              <a:rPr lang="en-US" sz="2400" dirty="0" err="1" smtClean="0"/>
              <a:t>primera</a:t>
            </a:r>
            <a:r>
              <a:rPr lang="en-US" sz="2400" dirty="0" smtClean="0"/>
              <a:t> </a:t>
            </a:r>
            <a:r>
              <a:rPr lang="en-US" sz="2400" dirty="0" err="1" smtClean="0"/>
              <a:t>ola</a:t>
            </a:r>
            <a:r>
              <a:rPr lang="en-US" sz="2400" dirty="0" smtClean="0"/>
              <a:t> hay </a:t>
            </a:r>
            <a:r>
              <a:rPr lang="en-US" sz="2400" dirty="0" err="1" smtClean="0"/>
              <a:t>asociación</a:t>
            </a:r>
            <a:r>
              <a:rPr lang="en-US" sz="2400" dirty="0" smtClean="0"/>
              <a:t> solo </a:t>
            </a:r>
            <a:r>
              <a:rPr lang="en-US" sz="2400" dirty="0" err="1" smtClean="0"/>
              <a:t>en</a:t>
            </a:r>
            <a:r>
              <a:rPr lang="en-US" sz="2400" dirty="0" smtClean="0"/>
              <a:t> 4 de las 9 </a:t>
            </a:r>
            <a:r>
              <a:rPr lang="en-US" sz="2400" dirty="0" err="1" smtClean="0"/>
              <a:t>povincias</a:t>
            </a:r>
            <a:r>
              <a:rPr lang="en-US" sz="2400" dirty="0" smtClean="0"/>
              <a:t>, </a:t>
            </a:r>
            <a:r>
              <a:rPr lang="en-US" sz="2400" dirty="0" err="1" smtClean="0"/>
              <a:t>en</a:t>
            </a:r>
            <a:r>
              <a:rPr lang="en-US" sz="2400" dirty="0" smtClean="0"/>
              <a:t> la </a:t>
            </a:r>
            <a:r>
              <a:rPr lang="en-US" sz="2400" dirty="0" err="1" smtClean="0"/>
              <a:t>segunda</a:t>
            </a:r>
            <a:r>
              <a:rPr lang="en-US" sz="2400" dirty="0" smtClean="0"/>
              <a:t> </a:t>
            </a:r>
            <a:r>
              <a:rPr lang="en-US" sz="2400" dirty="0" err="1" smtClean="0"/>
              <a:t>en</a:t>
            </a:r>
            <a:r>
              <a:rPr lang="en-US" sz="2400" dirty="0" smtClean="0"/>
              <a:t> 8.</a:t>
            </a:r>
          </a:p>
          <a:p>
            <a:pPr algn="just"/>
            <a:r>
              <a:rPr lang="en-US" sz="2400" dirty="0" err="1" smtClean="0"/>
              <a:t>Aumenta</a:t>
            </a:r>
            <a:r>
              <a:rPr lang="en-US" sz="2400" dirty="0" smtClean="0"/>
              <a:t> el </a:t>
            </a:r>
            <a:r>
              <a:rPr lang="en-US" sz="2400" dirty="0" err="1" smtClean="0"/>
              <a:t>efecto</a:t>
            </a:r>
            <a:r>
              <a:rPr lang="en-US" sz="2400" dirty="0" smtClean="0"/>
              <a:t> </a:t>
            </a:r>
            <a:r>
              <a:rPr lang="en-US" sz="2400" dirty="0" err="1" smtClean="0"/>
              <a:t>en</a:t>
            </a:r>
            <a:r>
              <a:rPr lang="en-US" sz="2400" dirty="0" smtClean="0"/>
              <a:t> 5 de las </a:t>
            </a:r>
            <a:r>
              <a:rPr lang="en-US" sz="2400" dirty="0" err="1" smtClean="0"/>
              <a:t>provincias</a:t>
            </a:r>
            <a:r>
              <a:rPr lang="en-US" sz="2400" dirty="0" smtClean="0"/>
              <a:t>, </a:t>
            </a:r>
            <a:r>
              <a:rPr lang="en-US" sz="2400" dirty="0" err="1" smtClean="0"/>
              <a:t>disminuye</a:t>
            </a:r>
            <a:r>
              <a:rPr lang="en-US" sz="2400" dirty="0" smtClean="0"/>
              <a:t> </a:t>
            </a:r>
            <a:r>
              <a:rPr lang="en-US" sz="2400" dirty="0" err="1" smtClean="0"/>
              <a:t>en</a:t>
            </a:r>
            <a:r>
              <a:rPr lang="en-US" sz="2400" dirty="0" smtClean="0"/>
              <a:t> 2 (A </a:t>
            </a:r>
            <a:r>
              <a:rPr lang="en-US" sz="2400" dirty="0" err="1" smtClean="0"/>
              <a:t>Coruña</a:t>
            </a:r>
            <a:r>
              <a:rPr lang="en-US" sz="2400" dirty="0" smtClean="0"/>
              <a:t> y Zaragoza) y no </a:t>
            </a:r>
            <a:r>
              <a:rPr lang="en-US" sz="2400" dirty="0" err="1" smtClean="0"/>
              <a:t>varía</a:t>
            </a:r>
            <a:r>
              <a:rPr lang="en-US" sz="2400" dirty="0" smtClean="0"/>
              <a:t> </a:t>
            </a:r>
            <a:r>
              <a:rPr lang="en-US" sz="2400" dirty="0" err="1" smtClean="0"/>
              <a:t>en</a:t>
            </a:r>
            <a:r>
              <a:rPr lang="en-US" sz="2400" dirty="0" smtClean="0"/>
              <a:t> 1 (las Palmas)</a:t>
            </a:r>
            <a:endParaRPr lang="en-US" sz="2400" dirty="0"/>
          </a:p>
        </p:txBody>
      </p:sp>
      <p:grpSp>
        <p:nvGrpSpPr>
          <p:cNvPr id="8" name="Grupo 7">
            <a:extLst>
              <a:ext uri="{FF2B5EF4-FFF2-40B4-BE49-F238E27FC236}">
                <a16:creationId xmlns:a16="http://schemas.microsoft.com/office/drawing/2014/main" id="{CD1ED7E0-A275-4DE2-B6AB-0ADCC1A7F3FB}"/>
              </a:ext>
            </a:extLst>
          </p:cNvPr>
          <p:cNvGrpSpPr/>
          <p:nvPr/>
        </p:nvGrpSpPr>
        <p:grpSpPr>
          <a:xfrm>
            <a:off x="-1" y="10"/>
            <a:ext cx="4634680" cy="6857990"/>
            <a:chOff x="-1" y="10"/>
            <a:chExt cx="4634680" cy="6857990"/>
          </a:xfrm>
        </p:grpSpPr>
        <p:pic>
          <p:nvPicPr>
            <p:cNvPr id="5" name="Marcador de contenido 4" descr="Mapa&#10;&#10;Descripción generada automáticamente">
              <a:extLst>
                <a:ext uri="{FF2B5EF4-FFF2-40B4-BE49-F238E27FC236}">
                  <a16:creationId xmlns:a16="http://schemas.microsoft.com/office/drawing/2014/main" id="{2A5A17EF-ED17-4353-ACC5-9609244B15E5}"/>
                </a:ext>
              </a:extLst>
            </p:cNvPr>
            <p:cNvPicPr>
              <a:picLocks noChangeAspect="1"/>
            </p:cNvPicPr>
            <p:nvPr/>
          </p:nvPicPr>
          <p:blipFill rotWithShape="1">
            <a:blip r:embed="rId3">
              <a:extLst>
                <a:ext uri="{28A0092B-C50C-407E-A947-70E740481C1C}">
                  <a14:useLocalDpi xmlns:a14="http://schemas.microsoft.com/office/drawing/2010/main"/>
                </a:ext>
              </a:extLst>
            </a:blip>
            <a:srcRect r="2762"/>
            <a:stretch/>
          </p:blipFill>
          <p:spPr>
            <a:xfrm>
              <a:off x="-1" y="10"/>
              <a:ext cx="4634680" cy="6857990"/>
            </a:xfrm>
            <a:prstGeom prst="rect">
              <a:avLst/>
            </a:prstGeom>
          </p:spPr>
        </p:pic>
        <p:sp>
          <p:nvSpPr>
            <p:cNvPr id="6" name="Flecha: curvada hacia la izquierda 5">
              <a:extLst>
                <a:ext uri="{FF2B5EF4-FFF2-40B4-BE49-F238E27FC236}">
                  <a16:creationId xmlns:a16="http://schemas.microsoft.com/office/drawing/2014/main" id="{DC15FB66-D4C5-4F08-A051-73A74144F5E5}"/>
                </a:ext>
              </a:extLst>
            </p:cNvPr>
            <p:cNvSpPr/>
            <p:nvPr/>
          </p:nvSpPr>
          <p:spPr>
            <a:xfrm>
              <a:off x="1911927" y="2438400"/>
              <a:ext cx="631768" cy="35717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Flecha: curvada hacia la izquierda 6">
              <a:extLst>
                <a:ext uri="{FF2B5EF4-FFF2-40B4-BE49-F238E27FC236}">
                  <a16:creationId xmlns:a16="http://schemas.microsoft.com/office/drawing/2014/main" id="{A266B3DC-AF76-4A18-8AA9-9FA971FFDD17}"/>
                </a:ext>
              </a:extLst>
            </p:cNvPr>
            <p:cNvSpPr/>
            <p:nvPr/>
          </p:nvSpPr>
          <p:spPr>
            <a:xfrm>
              <a:off x="3973484" y="1641996"/>
              <a:ext cx="382385" cy="35717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540646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07059" y="642883"/>
            <a:ext cx="9788528" cy="5435757"/>
          </a:xfrm>
          <a:prstGeom prst="rect">
            <a:avLst/>
          </a:prstGeom>
        </p:spPr>
      </p:pic>
    </p:spTree>
    <p:extLst>
      <p:ext uri="{BB962C8B-B14F-4D97-AF65-F5344CB8AC3E}">
        <p14:creationId xmlns:p14="http://schemas.microsoft.com/office/powerpoint/2010/main" val="2921514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C7CD7-AB38-4F2E-8646-10C06BE91B8C}"/>
              </a:ext>
            </a:extLst>
          </p:cNvPr>
          <p:cNvSpPr>
            <a:spLocks noGrp="1"/>
          </p:cNvSpPr>
          <p:nvPr>
            <p:ph type="title"/>
          </p:nvPr>
        </p:nvSpPr>
        <p:spPr>
          <a:xfrm>
            <a:off x="5257435" y="948879"/>
            <a:ext cx="4284244" cy="917666"/>
          </a:xfrm>
        </p:spPr>
        <p:txBody>
          <a:bodyPr>
            <a:normAutofit fontScale="90000"/>
          </a:bodyPr>
          <a:lstStyle/>
          <a:p>
            <a:r>
              <a:rPr lang="es-ES" sz="2700" b="1" dirty="0"/>
              <a:t>Resultados </a:t>
            </a:r>
            <a:r>
              <a:rPr lang="es-ES" sz="2700" b="1" dirty="0" smtClean="0"/>
              <a:t>PM10 </a:t>
            </a:r>
            <a:r>
              <a:rPr lang="es-ES" sz="2700" b="1" dirty="0"/>
              <a:t>y tasa de incidencia por COVID</a:t>
            </a:r>
            <a:br>
              <a:rPr lang="es-ES" sz="2700" b="1" dirty="0"/>
            </a:br>
            <a:endParaRPr lang="es-ES" sz="2700" baseline="-25000" dirty="0">
              <a:solidFill>
                <a:schemeClr val="tx1"/>
              </a:solidFill>
            </a:endParaRPr>
          </a:p>
        </p:txBody>
      </p:sp>
      <p:sp>
        <p:nvSpPr>
          <p:cNvPr id="3" name="Marcador de contenido 2">
            <a:extLst>
              <a:ext uri="{FF2B5EF4-FFF2-40B4-BE49-F238E27FC236}">
                <a16:creationId xmlns:a16="http://schemas.microsoft.com/office/drawing/2014/main" id="{3F02445C-ED87-4E7E-8D40-6E95D56923A8}"/>
              </a:ext>
            </a:extLst>
          </p:cNvPr>
          <p:cNvSpPr>
            <a:spLocks noGrp="1"/>
          </p:cNvSpPr>
          <p:nvPr>
            <p:ph idx="1"/>
          </p:nvPr>
        </p:nvSpPr>
        <p:spPr>
          <a:xfrm>
            <a:off x="5107188" y="2162552"/>
            <a:ext cx="5280233" cy="3078042"/>
          </a:xfrm>
        </p:spPr>
        <p:txBody>
          <a:bodyPr>
            <a:noAutofit/>
          </a:bodyPr>
          <a:lstStyle/>
          <a:p>
            <a:pPr algn="just"/>
            <a:r>
              <a:rPr lang="en-US" sz="2400" dirty="0"/>
              <a:t>Se </a:t>
            </a:r>
            <a:r>
              <a:rPr lang="en-US" sz="2400" dirty="0" err="1"/>
              <a:t>encontraron</a:t>
            </a:r>
            <a:r>
              <a:rPr lang="en-US" sz="2400" dirty="0"/>
              <a:t> </a:t>
            </a:r>
            <a:r>
              <a:rPr lang="en-US" sz="2400" dirty="0" err="1"/>
              <a:t>asociaciones</a:t>
            </a:r>
            <a:r>
              <a:rPr lang="en-US" sz="2400" dirty="0"/>
              <a:t> </a:t>
            </a:r>
            <a:r>
              <a:rPr lang="en-US" sz="2400" dirty="0" err="1"/>
              <a:t>estadísticamente</a:t>
            </a:r>
            <a:r>
              <a:rPr lang="en-US" sz="2400" dirty="0"/>
              <a:t> </a:t>
            </a:r>
            <a:r>
              <a:rPr lang="en-US" sz="2400" dirty="0" err="1"/>
              <a:t>significativas</a:t>
            </a:r>
            <a:r>
              <a:rPr lang="en-US" sz="2400" dirty="0"/>
              <a:t> </a:t>
            </a:r>
            <a:r>
              <a:rPr lang="en-US" sz="2400" dirty="0" err="1"/>
              <a:t>en</a:t>
            </a:r>
            <a:r>
              <a:rPr lang="en-US" sz="2400" dirty="0"/>
              <a:t> 4</a:t>
            </a:r>
            <a:r>
              <a:rPr lang="en-US" sz="2400" dirty="0" smtClean="0"/>
              <a:t> de las </a:t>
            </a:r>
            <a:r>
              <a:rPr lang="en-US" sz="2400" dirty="0"/>
              <a:t>9 </a:t>
            </a:r>
            <a:r>
              <a:rPr lang="en-US" sz="2400" dirty="0" err="1"/>
              <a:t>provincias</a:t>
            </a:r>
            <a:r>
              <a:rPr lang="en-US" sz="2400" dirty="0"/>
              <a:t> </a:t>
            </a:r>
            <a:r>
              <a:rPr lang="en-US" sz="2400" dirty="0" err="1"/>
              <a:t>analizadas</a:t>
            </a:r>
            <a:r>
              <a:rPr lang="en-US" sz="2400" dirty="0"/>
              <a:t> </a:t>
            </a:r>
            <a:r>
              <a:rPr lang="en-US" sz="2400" dirty="0" err="1"/>
              <a:t>en</a:t>
            </a:r>
            <a:r>
              <a:rPr lang="en-US" sz="2400" dirty="0"/>
              <a:t> la </a:t>
            </a:r>
            <a:r>
              <a:rPr lang="en-US" sz="2400" dirty="0" err="1"/>
              <a:t>primera</a:t>
            </a:r>
            <a:r>
              <a:rPr lang="en-US" sz="2400" dirty="0"/>
              <a:t> </a:t>
            </a:r>
            <a:r>
              <a:rPr lang="en-US" sz="2400" dirty="0" err="1"/>
              <a:t>ola</a:t>
            </a:r>
            <a:r>
              <a:rPr lang="en-US" sz="2400" dirty="0"/>
              <a:t> y  </a:t>
            </a:r>
            <a:r>
              <a:rPr lang="en-US" sz="2400" dirty="0" err="1"/>
              <a:t>también</a:t>
            </a:r>
            <a:r>
              <a:rPr lang="en-US" sz="2400" dirty="0"/>
              <a:t> </a:t>
            </a:r>
            <a:r>
              <a:rPr lang="en-US" sz="2400" dirty="0" err="1"/>
              <a:t>en</a:t>
            </a:r>
            <a:r>
              <a:rPr lang="en-US" sz="2400" dirty="0"/>
              <a:t> 4</a:t>
            </a:r>
            <a:r>
              <a:rPr lang="en-US" sz="2400" dirty="0" smtClean="0"/>
              <a:t> </a:t>
            </a:r>
            <a:r>
              <a:rPr lang="en-US" sz="2400" dirty="0" err="1"/>
              <a:t>en</a:t>
            </a:r>
            <a:r>
              <a:rPr lang="en-US" sz="2400" dirty="0"/>
              <a:t> la </a:t>
            </a:r>
            <a:r>
              <a:rPr lang="en-US" sz="2400" dirty="0" err="1"/>
              <a:t>segunda</a:t>
            </a:r>
            <a:r>
              <a:rPr lang="en-US" sz="2400" dirty="0"/>
              <a:t> </a:t>
            </a:r>
            <a:r>
              <a:rPr lang="en-US" sz="2400" dirty="0" err="1"/>
              <a:t>ola</a:t>
            </a:r>
            <a:r>
              <a:rPr lang="en-US" sz="2400" dirty="0"/>
              <a:t>.</a:t>
            </a:r>
          </a:p>
          <a:p>
            <a:pPr algn="just"/>
            <a:r>
              <a:rPr lang="en-US" sz="2400" dirty="0" err="1"/>
              <a:t>En</a:t>
            </a:r>
            <a:r>
              <a:rPr lang="en-US" sz="2400" dirty="0"/>
              <a:t> </a:t>
            </a:r>
            <a:r>
              <a:rPr lang="en-US" sz="2400" dirty="0" smtClean="0"/>
              <a:t>5 </a:t>
            </a:r>
            <a:r>
              <a:rPr lang="en-US" sz="2400" dirty="0"/>
              <a:t>de las </a:t>
            </a:r>
            <a:r>
              <a:rPr lang="en-US" sz="2400" dirty="0" err="1"/>
              <a:t>provincias</a:t>
            </a:r>
            <a:r>
              <a:rPr lang="en-US" sz="2400" dirty="0"/>
              <a:t> el RR no </a:t>
            </a:r>
            <a:r>
              <a:rPr lang="en-US" sz="2400" dirty="0" err="1"/>
              <a:t>varió</a:t>
            </a:r>
            <a:r>
              <a:rPr lang="en-US" sz="2400" dirty="0"/>
              <a:t>; </a:t>
            </a:r>
            <a:r>
              <a:rPr lang="en-US" sz="2400" dirty="0" err="1"/>
              <a:t>en</a:t>
            </a:r>
            <a:r>
              <a:rPr lang="en-US" sz="2400" dirty="0"/>
              <a:t> </a:t>
            </a:r>
            <a:r>
              <a:rPr lang="en-US" sz="2400" dirty="0" smtClean="0"/>
              <a:t>2 </a:t>
            </a:r>
            <a:r>
              <a:rPr lang="en-US" sz="2400" dirty="0" err="1" smtClean="0"/>
              <a:t>aumentó</a:t>
            </a:r>
            <a:r>
              <a:rPr lang="en-US" sz="2400" dirty="0" smtClean="0"/>
              <a:t> (Madrid y Zaragoza) </a:t>
            </a:r>
            <a:r>
              <a:rPr lang="en-US" sz="2400" dirty="0"/>
              <a:t>y </a:t>
            </a:r>
            <a:r>
              <a:rPr lang="en-US" sz="2400" dirty="0" err="1"/>
              <a:t>en</a:t>
            </a:r>
            <a:r>
              <a:rPr lang="en-US" sz="2400" dirty="0"/>
              <a:t> 2 (A </a:t>
            </a:r>
            <a:r>
              <a:rPr lang="en-US" sz="2400" dirty="0" err="1"/>
              <a:t>Coruña</a:t>
            </a:r>
            <a:r>
              <a:rPr lang="en-US" sz="2400" dirty="0"/>
              <a:t> y </a:t>
            </a:r>
            <a:r>
              <a:rPr lang="en-US" sz="2400" dirty="0" smtClean="0"/>
              <a:t>Valencia) </a:t>
            </a:r>
            <a:r>
              <a:rPr lang="en-US" sz="2400" dirty="0" err="1"/>
              <a:t>disminuyó</a:t>
            </a:r>
            <a:endParaRPr lang="en-US" sz="2400" dirty="0"/>
          </a:p>
        </p:txBody>
      </p:sp>
      <p:grpSp>
        <p:nvGrpSpPr>
          <p:cNvPr id="19" name="Grupo 18">
            <a:extLst>
              <a:ext uri="{FF2B5EF4-FFF2-40B4-BE49-F238E27FC236}">
                <a16:creationId xmlns:a16="http://schemas.microsoft.com/office/drawing/2014/main" id="{2FE0AB47-87FE-46AB-A167-C67008145779}"/>
              </a:ext>
            </a:extLst>
          </p:cNvPr>
          <p:cNvGrpSpPr/>
          <p:nvPr/>
        </p:nvGrpSpPr>
        <p:grpSpPr>
          <a:xfrm>
            <a:off x="123092" y="193430"/>
            <a:ext cx="4684565" cy="6506309"/>
            <a:chOff x="86607" y="-19512"/>
            <a:chExt cx="4870520" cy="6897024"/>
          </a:xfrm>
        </p:grpSpPr>
        <p:pic>
          <p:nvPicPr>
            <p:cNvPr id="7" name="Imagen 6" descr="Mapa&#10;&#10;Descripción generada automáticamente">
              <a:extLst>
                <a:ext uri="{FF2B5EF4-FFF2-40B4-BE49-F238E27FC236}">
                  <a16:creationId xmlns:a16="http://schemas.microsoft.com/office/drawing/2014/main" id="{760B5B1C-08FD-4DCC-B7BE-087F2F7B13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07" y="-19512"/>
              <a:ext cx="4870520" cy="6897024"/>
            </a:xfrm>
            <a:prstGeom prst="rect">
              <a:avLst/>
            </a:prstGeom>
          </p:spPr>
        </p:pic>
        <p:sp>
          <p:nvSpPr>
            <p:cNvPr id="13" name="Flecha: curvada hacia la izquierda 12">
              <a:extLst>
                <a:ext uri="{FF2B5EF4-FFF2-40B4-BE49-F238E27FC236}">
                  <a16:creationId xmlns:a16="http://schemas.microsoft.com/office/drawing/2014/main" id="{82D2EF02-22DC-4351-94A3-6C162084C307}"/>
                </a:ext>
              </a:extLst>
            </p:cNvPr>
            <p:cNvSpPr/>
            <p:nvPr/>
          </p:nvSpPr>
          <p:spPr>
            <a:xfrm>
              <a:off x="3232674" y="945684"/>
              <a:ext cx="550495" cy="3719946"/>
            </a:xfrm>
            <a:prstGeom prst="curved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Flecha: curvada hacia la izquierda 13">
              <a:extLst>
                <a:ext uri="{FF2B5EF4-FFF2-40B4-BE49-F238E27FC236}">
                  <a16:creationId xmlns:a16="http://schemas.microsoft.com/office/drawing/2014/main" id="{BB8948BF-F3DE-4C43-B613-99185D3DCBA0}"/>
                </a:ext>
              </a:extLst>
            </p:cNvPr>
            <p:cNvSpPr/>
            <p:nvPr/>
          </p:nvSpPr>
          <p:spPr>
            <a:xfrm>
              <a:off x="3261587" y="1590618"/>
              <a:ext cx="712891" cy="3862531"/>
            </a:xfrm>
            <a:prstGeom prst="curved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urvada hacia la izquierda 15">
              <a:extLst>
                <a:ext uri="{FF2B5EF4-FFF2-40B4-BE49-F238E27FC236}">
                  <a16:creationId xmlns:a16="http://schemas.microsoft.com/office/drawing/2014/main" id="{B112460D-197D-4318-8D1D-0BFE9F6D34A0}"/>
                </a:ext>
              </a:extLst>
            </p:cNvPr>
            <p:cNvSpPr/>
            <p:nvPr/>
          </p:nvSpPr>
          <p:spPr>
            <a:xfrm>
              <a:off x="2441086" y="1267690"/>
              <a:ext cx="629192" cy="3803074"/>
            </a:xfrm>
            <a:prstGeom prst="curved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645578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08A0B-5B1B-4A51-9729-CA3240F47005}"/>
              </a:ext>
            </a:extLst>
          </p:cNvPr>
          <p:cNvSpPr>
            <a:spLocks noGrp="1"/>
          </p:cNvSpPr>
          <p:nvPr>
            <p:ph type="title"/>
          </p:nvPr>
        </p:nvSpPr>
        <p:spPr>
          <a:xfrm>
            <a:off x="5352720" y="875451"/>
            <a:ext cx="4767471" cy="1641986"/>
          </a:xfrm>
        </p:spPr>
        <p:txBody>
          <a:bodyPr>
            <a:normAutofit/>
          </a:bodyPr>
          <a:lstStyle/>
          <a:p>
            <a:r>
              <a:rPr lang="es-ES" sz="2400" b="1" dirty="0"/>
              <a:t>Resultados </a:t>
            </a:r>
            <a:r>
              <a:rPr lang="es-ES" sz="2400" b="1" dirty="0" smtClean="0"/>
              <a:t>PM10 </a:t>
            </a:r>
            <a:r>
              <a:rPr lang="es-ES" sz="2400" b="1" dirty="0"/>
              <a:t>y tasa de ingresos hospitalarios por COVID</a:t>
            </a:r>
            <a:endParaRPr lang="es-ES" sz="2400" dirty="0"/>
          </a:p>
        </p:txBody>
      </p:sp>
      <p:pic>
        <p:nvPicPr>
          <p:cNvPr id="4" name="Imagen 3" descr="Mapa&#10;&#10;Descripción generada automáticamente">
            <a:extLst>
              <a:ext uri="{FF2B5EF4-FFF2-40B4-BE49-F238E27FC236}">
                <a16:creationId xmlns:a16="http://schemas.microsoft.com/office/drawing/2014/main" id="{282CC5E9-CFD0-4F04-8496-971A91585395}"/>
              </a:ext>
            </a:extLst>
          </p:cNvPr>
          <p:cNvPicPr>
            <a:picLocks noChangeAspect="1"/>
          </p:cNvPicPr>
          <p:nvPr/>
        </p:nvPicPr>
        <p:blipFill rotWithShape="1">
          <a:blip r:embed="rId2">
            <a:extLst>
              <a:ext uri="{28A0092B-C50C-407E-A947-70E740481C1C}">
                <a14:useLocalDpi xmlns:a14="http://schemas.microsoft.com/office/drawing/2010/main"/>
              </a:ext>
            </a:extLst>
          </a:blip>
          <a:srcRect l="1830" r="4955"/>
          <a:stretch/>
        </p:blipFill>
        <p:spPr>
          <a:xfrm>
            <a:off x="70339" y="131885"/>
            <a:ext cx="4545558" cy="6726115"/>
          </a:xfrm>
          <a:prstGeom prst="rect">
            <a:avLst/>
          </a:prstGeom>
        </p:spPr>
      </p:pic>
      <p:sp>
        <p:nvSpPr>
          <p:cNvPr id="3" name="Marcador de contenido 2">
            <a:extLst>
              <a:ext uri="{FF2B5EF4-FFF2-40B4-BE49-F238E27FC236}">
                <a16:creationId xmlns:a16="http://schemas.microsoft.com/office/drawing/2014/main" id="{A9780145-1D37-4FF0-A998-4E8602421009}"/>
              </a:ext>
            </a:extLst>
          </p:cNvPr>
          <p:cNvSpPr>
            <a:spLocks noGrp="1"/>
          </p:cNvSpPr>
          <p:nvPr>
            <p:ph idx="1"/>
          </p:nvPr>
        </p:nvSpPr>
        <p:spPr>
          <a:xfrm>
            <a:off x="5262716" y="2841523"/>
            <a:ext cx="4767471" cy="1917469"/>
          </a:xfrm>
        </p:spPr>
        <p:txBody>
          <a:bodyPr>
            <a:normAutofit fontScale="92500" lnSpcReduction="20000"/>
          </a:bodyPr>
          <a:lstStyle/>
          <a:p>
            <a:pPr algn="just"/>
            <a:r>
              <a:rPr lang="es-ES" sz="2600" dirty="0" smtClean="0"/>
              <a:t>Se </a:t>
            </a:r>
            <a:r>
              <a:rPr lang="es-ES" sz="2600" dirty="0"/>
              <a:t>identificaron asociaciones significativas en 3 de las provincias para la primera y segunda </a:t>
            </a:r>
            <a:r>
              <a:rPr lang="es-ES" sz="2600" dirty="0" smtClean="0"/>
              <a:t>ola.</a:t>
            </a:r>
          </a:p>
          <a:p>
            <a:pPr algn="just"/>
            <a:r>
              <a:rPr lang="es-ES" sz="2600" dirty="0" smtClean="0"/>
              <a:t>El impacto disminuyó en las 3 provincias anteriores y aumentó en 2 (Vizcaya y Las Palmas)</a:t>
            </a:r>
            <a:endParaRPr lang="es-ES" sz="2600" dirty="0"/>
          </a:p>
          <a:p>
            <a:endParaRPr lang="es-ES" dirty="0"/>
          </a:p>
        </p:txBody>
      </p:sp>
      <p:sp>
        <p:nvSpPr>
          <p:cNvPr id="5" name="Flecha: curvada hacia la izquierda 4">
            <a:extLst>
              <a:ext uri="{FF2B5EF4-FFF2-40B4-BE49-F238E27FC236}">
                <a16:creationId xmlns:a16="http://schemas.microsoft.com/office/drawing/2014/main" id="{5747CF9B-0309-4F72-93FE-EE983C9E51A3}"/>
              </a:ext>
            </a:extLst>
          </p:cNvPr>
          <p:cNvSpPr/>
          <p:nvPr/>
        </p:nvSpPr>
        <p:spPr>
          <a:xfrm>
            <a:off x="4145807" y="1474119"/>
            <a:ext cx="511566" cy="3909751"/>
          </a:xfrm>
          <a:prstGeom prst="curved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Flecha: curvada hacia la izquierda 5">
            <a:extLst>
              <a:ext uri="{FF2B5EF4-FFF2-40B4-BE49-F238E27FC236}">
                <a16:creationId xmlns:a16="http://schemas.microsoft.com/office/drawing/2014/main" id="{14A8B16C-21BE-47FC-8EDE-F928CC15A88D}"/>
              </a:ext>
            </a:extLst>
          </p:cNvPr>
          <p:cNvSpPr/>
          <p:nvPr/>
        </p:nvSpPr>
        <p:spPr>
          <a:xfrm>
            <a:off x="1995055" y="2438400"/>
            <a:ext cx="689956" cy="3640975"/>
          </a:xfrm>
          <a:prstGeom prst="curved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84856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776871" y="757084"/>
            <a:ext cx="9773141" cy="5419879"/>
          </a:xfrm>
          <a:prstGeom prst="rect">
            <a:avLst/>
          </a:prstGeom>
        </p:spPr>
      </p:pic>
    </p:spTree>
    <p:extLst>
      <p:ext uri="{BB962C8B-B14F-4D97-AF65-F5344CB8AC3E}">
        <p14:creationId xmlns:p14="http://schemas.microsoft.com/office/powerpoint/2010/main" val="1194869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2FAA36-BCA2-4E81-A78F-5BBB34E5D7BF}"/>
              </a:ext>
            </a:extLst>
          </p:cNvPr>
          <p:cNvSpPr>
            <a:spLocks noGrp="1"/>
          </p:cNvSpPr>
          <p:nvPr>
            <p:ph type="title"/>
          </p:nvPr>
        </p:nvSpPr>
        <p:spPr>
          <a:xfrm>
            <a:off x="5396681" y="1009878"/>
            <a:ext cx="4767471" cy="1641986"/>
          </a:xfrm>
        </p:spPr>
        <p:txBody>
          <a:bodyPr>
            <a:normAutofit/>
          </a:bodyPr>
          <a:lstStyle/>
          <a:p>
            <a:r>
              <a:rPr lang="es-ES" sz="2400" b="1" dirty="0"/>
              <a:t>Resultados </a:t>
            </a:r>
            <a:r>
              <a:rPr lang="es-ES" sz="2400" b="1" dirty="0" smtClean="0"/>
              <a:t>O</a:t>
            </a:r>
            <a:r>
              <a:rPr lang="es-ES" sz="2400" b="1" baseline="-25000" dirty="0" smtClean="0"/>
              <a:t>3</a:t>
            </a:r>
            <a:r>
              <a:rPr lang="es-ES" sz="2400" b="1" dirty="0" smtClean="0"/>
              <a:t> </a:t>
            </a:r>
            <a:r>
              <a:rPr lang="es-ES" sz="2400" b="1" dirty="0"/>
              <a:t>y tasa de </a:t>
            </a:r>
            <a:r>
              <a:rPr lang="es-ES" sz="2400" b="1" dirty="0" smtClean="0"/>
              <a:t>incidencia  </a:t>
            </a:r>
            <a:r>
              <a:rPr lang="es-ES" sz="2400" b="1" dirty="0"/>
              <a:t>por COVID</a:t>
            </a:r>
          </a:p>
        </p:txBody>
      </p:sp>
      <p:sp>
        <p:nvSpPr>
          <p:cNvPr id="9" name="Content Placeholder 8">
            <a:extLst>
              <a:ext uri="{FF2B5EF4-FFF2-40B4-BE49-F238E27FC236}">
                <a16:creationId xmlns:a16="http://schemas.microsoft.com/office/drawing/2014/main" id="{A3475E4D-8280-467A-825F-B57A43049FEC}"/>
              </a:ext>
            </a:extLst>
          </p:cNvPr>
          <p:cNvSpPr>
            <a:spLocks noGrp="1"/>
          </p:cNvSpPr>
          <p:nvPr>
            <p:ph idx="1"/>
          </p:nvPr>
        </p:nvSpPr>
        <p:spPr>
          <a:xfrm>
            <a:off x="5282381" y="2438400"/>
            <a:ext cx="4767471" cy="2045677"/>
          </a:xfrm>
        </p:spPr>
        <p:txBody>
          <a:bodyPr>
            <a:normAutofit fontScale="92500"/>
          </a:bodyPr>
          <a:lstStyle/>
          <a:p>
            <a:pPr algn="just"/>
            <a:r>
              <a:rPr lang="en-US" sz="2400" dirty="0" smtClean="0"/>
              <a:t>Durante la </a:t>
            </a:r>
            <a:r>
              <a:rPr lang="en-US" sz="2400" dirty="0" err="1" smtClean="0"/>
              <a:t>primera</a:t>
            </a:r>
            <a:r>
              <a:rPr lang="en-US" sz="2400" dirty="0" smtClean="0"/>
              <a:t> </a:t>
            </a:r>
            <a:r>
              <a:rPr lang="en-US" sz="2400" dirty="0" err="1" smtClean="0"/>
              <a:t>ola</a:t>
            </a:r>
            <a:r>
              <a:rPr lang="en-US" sz="2400" dirty="0" smtClean="0"/>
              <a:t> se </a:t>
            </a:r>
            <a:r>
              <a:rPr lang="en-US" sz="2400" dirty="0" err="1" smtClean="0"/>
              <a:t>encontraron</a:t>
            </a:r>
            <a:r>
              <a:rPr lang="en-US" sz="2400" dirty="0" smtClean="0"/>
              <a:t> 5 </a:t>
            </a:r>
            <a:r>
              <a:rPr lang="en-US" sz="2400" dirty="0" err="1" smtClean="0"/>
              <a:t>asociaciones</a:t>
            </a:r>
            <a:r>
              <a:rPr lang="en-US" sz="2400" dirty="0" smtClean="0"/>
              <a:t> </a:t>
            </a:r>
            <a:r>
              <a:rPr lang="en-US" sz="2400" dirty="0" err="1" smtClean="0"/>
              <a:t>estadísticamente</a:t>
            </a:r>
            <a:r>
              <a:rPr lang="en-US" sz="2400" dirty="0" smtClean="0"/>
              <a:t> </a:t>
            </a:r>
            <a:r>
              <a:rPr lang="en-US" sz="2400" dirty="0" err="1" smtClean="0"/>
              <a:t>significativas</a:t>
            </a:r>
            <a:r>
              <a:rPr lang="en-US" sz="2400" dirty="0" smtClean="0"/>
              <a:t> y solo 3 </a:t>
            </a:r>
            <a:r>
              <a:rPr lang="en-US" sz="2400" dirty="0" err="1" smtClean="0"/>
              <a:t>en</a:t>
            </a:r>
            <a:r>
              <a:rPr lang="en-US" sz="2400" dirty="0" smtClean="0"/>
              <a:t> la </a:t>
            </a:r>
            <a:r>
              <a:rPr lang="en-US" sz="2400" dirty="0" err="1" smtClean="0"/>
              <a:t>segunda</a:t>
            </a:r>
            <a:r>
              <a:rPr lang="en-US" sz="2400" dirty="0" smtClean="0"/>
              <a:t>.</a:t>
            </a:r>
          </a:p>
          <a:p>
            <a:pPr algn="just"/>
            <a:r>
              <a:rPr lang="en-US" sz="2400" dirty="0" err="1" smtClean="0"/>
              <a:t>Aumenta</a:t>
            </a:r>
            <a:r>
              <a:rPr lang="en-US" sz="2400" dirty="0" smtClean="0"/>
              <a:t> el RR </a:t>
            </a:r>
            <a:r>
              <a:rPr lang="en-US" sz="2400" dirty="0" err="1" smtClean="0"/>
              <a:t>en</a:t>
            </a:r>
            <a:r>
              <a:rPr lang="en-US" sz="2400" dirty="0" smtClean="0"/>
              <a:t> Madrid, </a:t>
            </a:r>
            <a:r>
              <a:rPr lang="en-US" sz="2400" dirty="0" err="1" smtClean="0"/>
              <a:t>Sevilla</a:t>
            </a:r>
            <a:r>
              <a:rPr lang="en-US" sz="2400" dirty="0" smtClean="0"/>
              <a:t> y Zaragoza y </a:t>
            </a:r>
            <a:r>
              <a:rPr lang="en-US" sz="2400" dirty="0" err="1" smtClean="0"/>
              <a:t>disminuye</a:t>
            </a:r>
            <a:r>
              <a:rPr lang="en-US" sz="2400" dirty="0" smtClean="0"/>
              <a:t> </a:t>
            </a:r>
            <a:r>
              <a:rPr lang="en-US" sz="2400" dirty="0" err="1" smtClean="0"/>
              <a:t>en</a:t>
            </a:r>
            <a:r>
              <a:rPr lang="en-US" sz="2400" dirty="0" smtClean="0"/>
              <a:t> A </a:t>
            </a:r>
            <a:r>
              <a:rPr lang="en-US" sz="2400" dirty="0" err="1" smtClean="0"/>
              <a:t>Coruña</a:t>
            </a:r>
            <a:r>
              <a:rPr lang="en-US" sz="2400" dirty="0" smtClean="0"/>
              <a:t>, Valencia y Baleares.</a:t>
            </a:r>
            <a:endParaRPr lang="en-US" sz="2400" dirty="0"/>
          </a:p>
        </p:txBody>
      </p:sp>
      <p:grpSp>
        <p:nvGrpSpPr>
          <p:cNvPr id="7" name="Grupo 6">
            <a:extLst>
              <a:ext uri="{FF2B5EF4-FFF2-40B4-BE49-F238E27FC236}">
                <a16:creationId xmlns:a16="http://schemas.microsoft.com/office/drawing/2014/main" id="{303A859C-DCFE-4730-B144-7FDDD2643D60}"/>
              </a:ext>
            </a:extLst>
          </p:cNvPr>
          <p:cNvGrpSpPr/>
          <p:nvPr/>
        </p:nvGrpSpPr>
        <p:grpSpPr>
          <a:xfrm>
            <a:off x="140677" y="114300"/>
            <a:ext cx="4494002" cy="6743700"/>
            <a:chOff x="-1" y="10"/>
            <a:chExt cx="4634680" cy="6857990"/>
          </a:xfrm>
        </p:grpSpPr>
        <p:pic>
          <p:nvPicPr>
            <p:cNvPr id="5" name="Marcador de contenido 4" descr="Mapa&#10;&#10;Descripción generada automáticamente">
              <a:extLst>
                <a:ext uri="{FF2B5EF4-FFF2-40B4-BE49-F238E27FC236}">
                  <a16:creationId xmlns:a16="http://schemas.microsoft.com/office/drawing/2014/main" id="{FE536947-0888-4680-A44A-071B18BF7BC2}"/>
                </a:ext>
              </a:extLst>
            </p:cNvPr>
            <p:cNvPicPr>
              <a:picLocks noChangeAspect="1"/>
            </p:cNvPicPr>
            <p:nvPr/>
          </p:nvPicPr>
          <p:blipFill rotWithShape="1">
            <a:blip r:embed="rId3">
              <a:extLst>
                <a:ext uri="{28A0092B-C50C-407E-A947-70E740481C1C}">
                  <a14:useLocalDpi xmlns:a14="http://schemas.microsoft.com/office/drawing/2010/main"/>
                </a:ext>
              </a:extLst>
            </a:blip>
            <a:srcRect r="2" b="3081"/>
            <a:stretch/>
          </p:blipFill>
          <p:spPr>
            <a:xfrm>
              <a:off x="-1" y="10"/>
              <a:ext cx="4634680" cy="6857990"/>
            </a:xfrm>
            <a:prstGeom prst="rect">
              <a:avLst/>
            </a:prstGeom>
          </p:spPr>
        </p:pic>
        <p:sp>
          <p:nvSpPr>
            <p:cNvPr id="6" name="Flecha: curvada hacia la izquierda 5">
              <a:extLst>
                <a:ext uri="{FF2B5EF4-FFF2-40B4-BE49-F238E27FC236}">
                  <a16:creationId xmlns:a16="http://schemas.microsoft.com/office/drawing/2014/main" id="{49991193-E72A-4292-8048-C9C35A3AF1BD}"/>
                </a:ext>
              </a:extLst>
            </p:cNvPr>
            <p:cNvSpPr/>
            <p:nvPr/>
          </p:nvSpPr>
          <p:spPr>
            <a:xfrm>
              <a:off x="2975956" y="1745673"/>
              <a:ext cx="498764" cy="3532909"/>
            </a:xfrm>
            <a:prstGeom prst="curvedLeftArrow">
              <a:avLst/>
            </a:prstGeom>
            <a:solidFill>
              <a:srgbClr val="7B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357640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48584-750C-40FE-BA0A-F0E0494619BB}"/>
              </a:ext>
            </a:extLst>
          </p:cNvPr>
          <p:cNvSpPr>
            <a:spLocks noGrp="1"/>
          </p:cNvSpPr>
          <p:nvPr>
            <p:ph type="title"/>
          </p:nvPr>
        </p:nvSpPr>
        <p:spPr>
          <a:xfrm>
            <a:off x="5282381" y="629266"/>
            <a:ext cx="4767471" cy="1641986"/>
          </a:xfrm>
        </p:spPr>
        <p:txBody>
          <a:bodyPr>
            <a:normAutofit/>
          </a:bodyPr>
          <a:lstStyle/>
          <a:p>
            <a:r>
              <a:rPr lang="es-ES" sz="2400" b="1" dirty="0"/>
              <a:t>Resultados O</a:t>
            </a:r>
            <a:r>
              <a:rPr lang="es-ES" sz="2400" b="1" baseline="-25000" dirty="0"/>
              <a:t>3</a:t>
            </a:r>
            <a:r>
              <a:rPr lang="es-ES" sz="2400" b="1" dirty="0"/>
              <a:t> y tasa de </a:t>
            </a:r>
            <a:r>
              <a:rPr lang="es-ES" sz="2400" b="1" dirty="0" smtClean="0"/>
              <a:t>ingresos </a:t>
            </a:r>
            <a:r>
              <a:rPr lang="es-ES" sz="2400" b="1" dirty="0" err="1" smtClean="0"/>
              <a:t>hsopitalarios</a:t>
            </a:r>
            <a:r>
              <a:rPr lang="es-ES" sz="2400" b="1" dirty="0" smtClean="0"/>
              <a:t>  </a:t>
            </a:r>
            <a:r>
              <a:rPr lang="es-ES" sz="2400" b="1" dirty="0"/>
              <a:t>por COVID</a:t>
            </a:r>
            <a:endParaRPr lang="es-ES" sz="2400" dirty="0"/>
          </a:p>
        </p:txBody>
      </p:sp>
      <p:sp>
        <p:nvSpPr>
          <p:cNvPr id="9" name="Content Placeholder 8">
            <a:extLst>
              <a:ext uri="{FF2B5EF4-FFF2-40B4-BE49-F238E27FC236}">
                <a16:creationId xmlns:a16="http://schemas.microsoft.com/office/drawing/2014/main" id="{538F7842-0E3F-4ABA-88E9-E1A9026E3D74}"/>
              </a:ext>
            </a:extLst>
          </p:cNvPr>
          <p:cNvSpPr>
            <a:spLocks noGrp="1"/>
          </p:cNvSpPr>
          <p:nvPr>
            <p:ph idx="1"/>
          </p:nvPr>
        </p:nvSpPr>
        <p:spPr>
          <a:xfrm>
            <a:off x="5282381" y="2438400"/>
            <a:ext cx="4767471" cy="3809999"/>
          </a:xfrm>
        </p:spPr>
        <p:txBody>
          <a:bodyPr>
            <a:normAutofit/>
          </a:bodyPr>
          <a:lstStyle/>
          <a:p>
            <a:pPr algn="just"/>
            <a:r>
              <a:rPr lang="en-US" sz="2400" dirty="0" smtClean="0"/>
              <a:t>Se </a:t>
            </a:r>
            <a:r>
              <a:rPr lang="en-US" sz="2400" dirty="0" err="1"/>
              <a:t>asociaron</a:t>
            </a:r>
            <a:r>
              <a:rPr lang="en-US" sz="2400" dirty="0"/>
              <a:t> </a:t>
            </a:r>
            <a:r>
              <a:rPr lang="en-US" sz="2400" dirty="0" err="1"/>
              <a:t>significativamente</a:t>
            </a:r>
            <a:r>
              <a:rPr lang="en-US" sz="2400" dirty="0"/>
              <a:t> 5 </a:t>
            </a:r>
            <a:r>
              <a:rPr lang="en-US" sz="2400" dirty="0" err="1"/>
              <a:t>provincias</a:t>
            </a:r>
            <a:r>
              <a:rPr lang="en-US" sz="2400" dirty="0"/>
              <a:t> </a:t>
            </a:r>
            <a:r>
              <a:rPr lang="en-US" sz="2400" dirty="0" err="1"/>
              <a:t>en</a:t>
            </a:r>
            <a:r>
              <a:rPr lang="en-US" sz="2400" dirty="0"/>
              <a:t> la </a:t>
            </a:r>
            <a:r>
              <a:rPr lang="en-US" sz="2400" dirty="0" err="1"/>
              <a:t>primera</a:t>
            </a:r>
            <a:r>
              <a:rPr lang="en-US" sz="2400" dirty="0"/>
              <a:t> ola y 4 </a:t>
            </a:r>
            <a:r>
              <a:rPr lang="en-US" sz="2400" dirty="0" err="1"/>
              <a:t>en</a:t>
            </a:r>
            <a:r>
              <a:rPr lang="en-US" sz="2400" dirty="0"/>
              <a:t> la </a:t>
            </a:r>
            <a:r>
              <a:rPr lang="en-US" sz="2400" dirty="0" err="1" smtClean="0"/>
              <a:t>segunda</a:t>
            </a:r>
            <a:r>
              <a:rPr lang="en-US" sz="2400" dirty="0" smtClean="0"/>
              <a:t>.</a:t>
            </a:r>
          </a:p>
          <a:p>
            <a:pPr algn="just"/>
            <a:r>
              <a:rPr lang="en-US" sz="2400" dirty="0" smtClean="0"/>
              <a:t>Solo Madrid </a:t>
            </a:r>
            <a:r>
              <a:rPr lang="en-US" sz="2400" dirty="0" err="1" smtClean="0"/>
              <a:t>mostró</a:t>
            </a:r>
            <a:r>
              <a:rPr lang="en-US" sz="2400" dirty="0" smtClean="0"/>
              <a:t> un </a:t>
            </a:r>
            <a:r>
              <a:rPr lang="en-US" sz="2400" dirty="0" err="1" smtClean="0"/>
              <a:t>aumento</a:t>
            </a:r>
            <a:r>
              <a:rPr lang="en-US" sz="2400" dirty="0" smtClean="0"/>
              <a:t> </a:t>
            </a:r>
            <a:r>
              <a:rPr lang="en-US" sz="2400" dirty="0" err="1" smtClean="0"/>
              <a:t>en</a:t>
            </a:r>
            <a:r>
              <a:rPr lang="en-US" sz="2400" dirty="0" smtClean="0"/>
              <a:t> </a:t>
            </a:r>
            <a:r>
              <a:rPr lang="en-US" sz="2400" dirty="0" err="1" smtClean="0"/>
              <a:t>su</a:t>
            </a:r>
            <a:r>
              <a:rPr lang="en-US" sz="2400" dirty="0" smtClean="0"/>
              <a:t> RR entre la </a:t>
            </a:r>
            <a:r>
              <a:rPr lang="en-US" sz="2400" dirty="0" err="1" smtClean="0"/>
              <a:t>primera</a:t>
            </a:r>
            <a:r>
              <a:rPr lang="en-US" sz="2400" dirty="0" smtClean="0"/>
              <a:t> y  la </a:t>
            </a:r>
            <a:r>
              <a:rPr lang="en-US" sz="2400" dirty="0" err="1" smtClean="0"/>
              <a:t>segunda</a:t>
            </a:r>
            <a:r>
              <a:rPr lang="en-US" sz="2400" dirty="0" smtClean="0"/>
              <a:t> </a:t>
            </a:r>
            <a:r>
              <a:rPr lang="en-US" sz="2400" dirty="0" err="1" smtClean="0"/>
              <a:t>ola</a:t>
            </a:r>
            <a:r>
              <a:rPr lang="en-US" sz="2400" dirty="0" smtClean="0"/>
              <a:t> y </a:t>
            </a:r>
            <a:r>
              <a:rPr lang="en-US" sz="2400" dirty="0" err="1" smtClean="0"/>
              <a:t>disminuyó</a:t>
            </a:r>
            <a:r>
              <a:rPr lang="en-US" sz="2400" dirty="0" smtClean="0"/>
              <a:t>  </a:t>
            </a:r>
            <a:r>
              <a:rPr lang="en-US" sz="2400" dirty="0" err="1" smtClean="0"/>
              <a:t>en</a:t>
            </a:r>
            <a:r>
              <a:rPr lang="en-US" sz="2400" dirty="0" smtClean="0"/>
              <a:t> Vitoria, Las Palmas y </a:t>
            </a:r>
            <a:r>
              <a:rPr lang="en-US" sz="2400" dirty="0" err="1" smtClean="0"/>
              <a:t>Sevilla</a:t>
            </a:r>
            <a:r>
              <a:rPr lang="en-US" sz="2400" dirty="0" smtClean="0"/>
              <a:t>.</a:t>
            </a:r>
            <a:endParaRPr lang="en-US" sz="2400" dirty="0"/>
          </a:p>
        </p:txBody>
      </p:sp>
      <p:grpSp>
        <p:nvGrpSpPr>
          <p:cNvPr id="8" name="Grupo 7">
            <a:extLst>
              <a:ext uri="{FF2B5EF4-FFF2-40B4-BE49-F238E27FC236}">
                <a16:creationId xmlns:a16="http://schemas.microsoft.com/office/drawing/2014/main" id="{EA316BFA-C849-4CF2-B54F-2AECE9DE4F02}"/>
              </a:ext>
            </a:extLst>
          </p:cNvPr>
          <p:cNvGrpSpPr/>
          <p:nvPr/>
        </p:nvGrpSpPr>
        <p:grpSpPr>
          <a:xfrm>
            <a:off x="70337" y="123092"/>
            <a:ext cx="4598378" cy="6734908"/>
            <a:chOff x="-1" y="10"/>
            <a:chExt cx="4634680" cy="6857990"/>
          </a:xfrm>
        </p:grpSpPr>
        <p:pic>
          <p:nvPicPr>
            <p:cNvPr id="5" name="Marcador de contenido 4" descr="Mapa&#10;&#10;Descripción generada automáticamente">
              <a:extLst>
                <a:ext uri="{FF2B5EF4-FFF2-40B4-BE49-F238E27FC236}">
                  <a16:creationId xmlns:a16="http://schemas.microsoft.com/office/drawing/2014/main" id="{3CA2F013-F345-4774-AD52-0C7922110530}"/>
                </a:ext>
              </a:extLst>
            </p:cNvPr>
            <p:cNvPicPr>
              <a:picLocks noChangeAspect="1"/>
            </p:cNvPicPr>
            <p:nvPr/>
          </p:nvPicPr>
          <p:blipFill rotWithShape="1">
            <a:blip r:embed="rId2">
              <a:extLst>
                <a:ext uri="{28A0092B-C50C-407E-A947-70E740481C1C}">
                  <a14:useLocalDpi xmlns:a14="http://schemas.microsoft.com/office/drawing/2010/main"/>
                </a:ext>
              </a:extLst>
            </a:blip>
            <a:srcRect r="3456"/>
            <a:stretch/>
          </p:blipFill>
          <p:spPr>
            <a:xfrm>
              <a:off x="-1" y="10"/>
              <a:ext cx="4634680" cy="6857990"/>
            </a:xfrm>
            <a:prstGeom prst="rect">
              <a:avLst/>
            </a:prstGeom>
          </p:spPr>
        </p:pic>
        <p:sp>
          <p:nvSpPr>
            <p:cNvPr id="6" name="Flecha: curvada hacia la izquierda 5">
              <a:extLst>
                <a:ext uri="{FF2B5EF4-FFF2-40B4-BE49-F238E27FC236}">
                  <a16:creationId xmlns:a16="http://schemas.microsoft.com/office/drawing/2014/main" id="{0375D2BC-9984-4B7C-8BF7-12156F478F38}"/>
                </a:ext>
              </a:extLst>
            </p:cNvPr>
            <p:cNvSpPr/>
            <p:nvPr/>
          </p:nvSpPr>
          <p:spPr>
            <a:xfrm>
              <a:off x="2169622" y="1363287"/>
              <a:ext cx="648393" cy="3557848"/>
            </a:xfrm>
            <a:prstGeom prst="curvedLeftArrow">
              <a:avLst/>
            </a:prstGeom>
            <a:solidFill>
              <a:srgbClr val="7B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Flecha: curvada hacia la izquierda 6">
              <a:extLst>
                <a:ext uri="{FF2B5EF4-FFF2-40B4-BE49-F238E27FC236}">
                  <a16:creationId xmlns:a16="http://schemas.microsoft.com/office/drawing/2014/main" id="{AAC0BBFB-332B-476B-B8B2-E3537C7BDB87}"/>
                </a:ext>
              </a:extLst>
            </p:cNvPr>
            <p:cNvSpPr/>
            <p:nvPr/>
          </p:nvSpPr>
          <p:spPr>
            <a:xfrm>
              <a:off x="847898" y="3017520"/>
              <a:ext cx="515389" cy="3557848"/>
            </a:xfrm>
            <a:prstGeom prst="curvedLeftArrow">
              <a:avLst/>
            </a:prstGeom>
            <a:solidFill>
              <a:srgbClr val="7B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393164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2061" y="242886"/>
            <a:ext cx="8474039" cy="661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172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E6A1B2-8C5D-48D8-8172-4AF2A96E788A}"/>
              </a:ext>
            </a:extLst>
          </p:cNvPr>
          <p:cNvSpPr>
            <a:spLocks noGrp="1"/>
          </p:cNvSpPr>
          <p:nvPr>
            <p:ph idx="1"/>
          </p:nvPr>
        </p:nvSpPr>
        <p:spPr>
          <a:xfrm>
            <a:off x="1438091" y="1089532"/>
            <a:ext cx="8946541" cy="4195481"/>
          </a:xfrm>
        </p:spPr>
        <p:txBody>
          <a:bodyPr>
            <a:normAutofit fontScale="70000" lnSpcReduction="20000"/>
          </a:bodyPr>
          <a:lstStyle/>
          <a:p>
            <a:pPr algn="just"/>
            <a:r>
              <a:rPr lang="es-ES" dirty="0"/>
              <a:t>La conclusión principal de este estudio es la confirmación del papel principal en relación al resto de contaminantes y variables atmosféricas que juega el NO</a:t>
            </a:r>
            <a:r>
              <a:rPr lang="es-ES" baseline="-25000" dirty="0"/>
              <a:t>2</a:t>
            </a:r>
            <a:r>
              <a:rPr lang="es-ES" dirty="0"/>
              <a:t> en la transmisión y gravedad de la COVID-19, tanto en la primera ola como en la </a:t>
            </a:r>
            <a:r>
              <a:rPr lang="es-ES" dirty="0" smtClean="0"/>
              <a:t>segunda.</a:t>
            </a:r>
          </a:p>
          <a:p>
            <a:pPr marL="0" indent="0" algn="just">
              <a:buNone/>
            </a:pPr>
            <a:endParaRPr lang="es-ES" dirty="0"/>
          </a:p>
          <a:p>
            <a:pPr algn="just"/>
            <a:r>
              <a:rPr lang="es-ES" dirty="0"/>
              <a:t>Los contaminantes atmosféricos y las variables meteorológicas juegan un rol modulador en la incidencia y severidad de la COVID, pudiendo influenciarlas </a:t>
            </a:r>
            <a:r>
              <a:rPr lang="es-ES" dirty="0" smtClean="0"/>
              <a:t>limitadamente.</a:t>
            </a:r>
          </a:p>
          <a:p>
            <a:pPr algn="just"/>
            <a:endParaRPr lang="es-ES" dirty="0"/>
          </a:p>
          <a:p>
            <a:pPr algn="just"/>
            <a:r>
              <a:rPr lang="es-ES" dirty="0" smtClean="0"/>
              <a:t>Condiciones muy diferentes en las tasa de incidencia e ingresos en ambas olas por lo que es difícil extraer conclusiones sobre en cuál de ellas fue mayor el efecto.</a:t>
            </a:r>
          </a:p>
          <a:p>
            <a:pPr algn="just"/>
            <a:endParaRPr lang="es-ES" dirty="0"/>
          </a:p>
          <a:p>
            <a:pPr algn="just"/>
            <a:r>
              <a:rPr lang="es-ES" dirty="0"/>
              <a:t>No se han encontrado puntos calientes (</a:t>
            </a:r>
            <a:r>
              <a:rPr lang="es-ES" dirty="0" err="1"/>
              <a:t>hotspots</a:t>
            </a:r>
            <a:r>
              <a:rPr lang="es-ES" dirty="0"/>
              <a:t>) en la distribución de las tasas de incidencia e ingresos y los contaminantes ambientales y variables meteorológicas</a:t>
            </a:r>
          </a:p>
        </p:txBody>
      </p:sp>
    </p:spTree>
    <p:extLst>
      <p:ext uri="{BB962C8B-B14F-4D97-AF65-F5344CB8AC3E}">
        <p14:creationId xmlns:p14="http://schemas.microsoft.com/office/powerpoint/2010/main" val="2109266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5061"/>
            <a:ext cx="12192000" cy="1079500"/>
          </a:xfrm>
        </p:spPr>
        <p:txBody>
          <a:bodyPr>
            <a:normAutofit/>
          </a:bodyPr>
          <a:lstStyle/>
          <a:p>
            <a:pPr algn="ctr"/>
            <a:r>
              <a:rPr lang="es-ES" sz="2600" b="1" dirty="0">
                <a:solidFill>
                  <a:schemeClr val="accent5">
                    <a:lumMod val="75000"/>
                  </a:schemeClr>
                </a:solidFill>
                <a:latin typeface="+mn-lt"/>
                <a:ea typeface="+mn-ea"/>
                <a:cs typeface="+mn-cs"/>
              </a:rPr>
              <a:t>¿Influye la exposición a ruido ambiental en la incidencia y gravedad de la COVID-19?</a:t>
            </a: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8362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5355264" y="1889458"/>
            <a:ext cx="6383079" cy="3547061"/>
          </a:xfrm>
          <a:prstGeom prst="rect">
            <a:avLst/>
          </a:prstGeom>
        </p:spPr>
        <p:txBody>
          <a:bodyPr wrap="square">
            <a:spAutoFit/>
          </a:bodyPr>
          <a:lstStyle/>
          <a:p>
            <a:pPr marL="171450" indent="-171450" algn="just">
              <a:lnSpc>
                <a:spcPct val="150000"/>
              </a:lnSpc>
              <a:spcAft>
                <a:spcPts val="1000"/>
              </a:spcAft>
              <a:buFont typeface="Arial" panose="020B060402020202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Los </a:t>
            </a:r>
            <a:r>
              <a:rPr lang="es-ES" sz="1400" b="1" dirty="0">
                <a:latin typeface="Calibri" panose="020F0502020204030204" pitchFamily="34" charset="0"/>
                <a:ea typeface="Calibri" panose="020F0502020204030204" pitchFamily="34" charset="0"/>
                <a:cs typeface="Times New Roman" panose="02020603050405020304" pitchFamily="18" charset="0"/>
              </a:rPr>
              <a:t>datos de ruido </a:t>
            </a:r>
            <a:r>
              <a:rPr lang="es-ES" sz="1400" dirty="0">
                <a:latin typeface="Calibri" panose="020F0502020204030204" pitchFamily="34" charset="0"/>
                <a:ea typeface="Calibri" panose="020F0502020204030204" pitchFamily="34" charset="0"/>
                <a:cs typeface="Times New Roman" panose="02020603050405020304" pitchFamily="18" charset="0"/>
              </a:rPr>
              <a:t>se refieren a los valores promedio en 24 h (Leq24h) en </a:t>
            </a:r>
            <a:r>
              <a:rPr lang="es-ES" sz="1400" dirty="0" smtClean="0">
                <a:latin typeface="Calibri" panose="020F0502020204030204" pitchFamily="34" charset="0"/>
                <a:ea typeface="Calibri" panose="020F0502020204030204" pitchFamily="34" charset="0"/>
                <a:cs typeface="Times New Roman" panose="02020603050405020304" pitchFamily="18" charset="0"/>
              </a:rPr>
              <a:t>dB(A</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smtClean="0">
                <a:latin typeface="Calibri" panose="020F0502020204030204" pitchFamily="34" charset="0"/>
                <a:ea typeface="Calibri" panose="020F0502020204030204" pitchFamily="34" charset="0"/>
                <a:cs typeface="Times New Roman" panose="02020603050405020304" pitchFamily="18" charset="0"/>
              </a:rPr>
              <a:t>obtenidos </a:t>
            </a:r>
            <a:r>
              <a:rPr lang="es-ES" sz="1400" dirty="0">
                <a:latin typeface="Calibri" panose="020F0502020204030204" pitchFamily="34" charset="0"/>
                <a:ea typeface="Calibri" panose="020F0502020204030204" pitchFamily="34" charset="0"/>
                <a:cs typeface="Times New Roman" panose="02020603050405020304" pitchFamily="18" charset="0"/>
              </a:rPr>
              <a:t>a partir de la información obtenida de dos fuentes </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La </a:t>
            </a:r>
            <a:r>
              <a:rPr lang="es-ES" sz="1400" b="1" dirty="0">
                <a:latin typeface="Calibri" panose="020F0502020204030204" pitchFamily="34" charset="0"/>
                <a:ea typeface="Calibri" panose="020F0502020204030204" pitchFamily="34" charset="0"/>
                <a:cs typeface="Times New Roman" panose="02020603050405020304" pitchFamily="18" charset="0"/>
              </a:rPr>
              <a:t>red de monitorizado de ruido del Ayuntamiento de Madrid</a:t>
            </a:r>
            <a:r>
              <a:rPr lang="es-ES" sz="1400" dirty="0">
                <a:latin typeface="Calibri" panose="020F0502020204030204" pitchFamily="34" charset="0"/>
                <a:ea typeface="Calibri" panose="020F0502020204030204" pitchFamily="34" charset="0"/>
                <a:cs typeface="Times New Roman" panose="02020603050405020304" pitchFamily="18" charset="0"/>
              </a:rPr>
              <a:t>, compuesta por un total de 30 estaciones </a:t>
            </a:r>
            <a:r>
              <a:rPr lang="es-ES" sz="1400" dirty="0" smtClean="0">
                <a:latin typeface="Calibri" panose="020F0502020204030204" pitchFamily="34" charset="0"/>
                <a:ea typeface="Calibri" panose="020F0502020204030204" pitchFamily="34" charset="0"/>
                <a:cs typeface="Times New Roman" panose="02020603050405020304" pitchFamily="18" charset="0"/>
              </a:rPr>
              <a:t>operativas.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Calibri" panose="020F050202020403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La </a:t>
            </a:r>
            <a:r>
              <a:rPr lang="es-ES" sz="1400" b="1" dirty="0">
                <a:latin typeface="Calibri" panose="020F0502020204030204" pitchFamily="34" charset="0"/>
                <a:ea typeface="Calibri" panose="020F0502020204030204" pitchFamily="34" charset="0"/>
                <a:cs typeface="Times New Roman" panose="02020603050405020304" pitchFamily="18" charset="0"/>
              </a:rPr>
              <a:t>red de monitorizado de ruido de la Agencia Española de Navegación Aérea </a:t>
            </a:r>
            <a:r>
              <a:rPr lang="es-ES" sz="1400" dirty="0">
                <a:latin typeface="Calibri" panose="020F0502020204030204" pitchFamily="34" charset="0"/>
                <a:ea typeface="Calibri" panose="020F0502020204030204" pitchFamily="34" charset="0"/>
                <a:cs typeface="Times New Roman" panose="02020603050405020304" pitchFamily="18" charset="0"/>
              </a:rPr>
              <a:t>(AENA), compuesta por un total de 22 estaciones distribuidas por diferentes municipios de la Comunidad de </a:t>
            </a:r>
            <a:r>
              <a:rPr lang="es-ES" sz="1400" dirty="0" smtClean="0">
                <a:latin typeface="Calibri" panose="020F0502020204030204" pitchFamily="34" charset="0"/>
                <a:ea typeface="Calibri" panose="020F0502020204030204" pitchFamily="34" charset="0"/>
                <a:cs typeface="Times New Roman" panose="02020603050405020304" pitchFamily="18" charset="0"/>
              </a:rPr>
              <a:t>Madrid.</a:t>
            </a:r>
          </a:p>
          <a:p>
            <a:pPr marL="342900" lvl="0" indent="-342900" algn="just">
              <a:lnSpc>
                <a:spcPct val="150000"/>
              </a:lnSpc>
              <a:spcAft>
                <a:spcPts val="1000"/>
              </a:spcAft>
              <a:buFont typeface="Calibri" panose="020F0502020204030204" pitchFamily="34" charset="0"/>
              <a:buChar char="-"/>
            </a:pPr>
            <a:r>
              <a:rPr lang="es-ES" sz="1400" dirty="0" smtClean="0">
                <a:latin typeface="Calibri" panose="020F0502020204030204" pitchFamily="34" charset="0"/>
                <a:ea typeface="Calibri" panose="020F0502020204030204" pitchFamily="34" charset="0"/>
                <a:cs typeface="Times New Roman" panose="02020603050405020304" pitchFamily="18" charset="0"/>
              </a:rPr>
              <a:t>Cada </a:t>
            </a:r>
            <a:r>
              <a:rPr lang="es-ES" sz="1400" dirty="0">
                <a:latin typeface="Calibri" panose="020F0502020204030204" pitchFamily="34" charset="0"/>
                <a:ea typeface="Calibri" panose="020F0502020204030204" pitchFamily="34" charset="0"/>
                <a:cs typeface="Times New Roman" panose="02020603050405020304" pitchFamily="18" charset="0"/>
              </a:rPr>
              <a:t>elemento de la serie de datos consiste en el promedio aritmético de los indicadores obtenidos para las 52 estaciones de monitorizado, quedando caracterizado el ruido total, sin separación de fuentes sonoras.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9489" y="1375879"/>
            <a:ext cx="4869711" cy="4907110"/>
          </a:xfrm>
          <a:prstGeom prst="rect">
            <a:avLst/>
          </a:prstGeom>
          <a:noFill/>
          <a:ln>
            <a:noFill/>
          </a:ln>
        </p:spPr>
      </p:pic>
    </p:spTree>
    <p:extLst>
      <p:ext uri="{BB962C8B-B14F-4D97-AF65-F5344CB8AC3E}">
        <p14:creationId xmlns:p14="http://schemas.microsoft.com/office/powerpoint/2010/main" val="3048892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714" y="0"/>
            <a:ext cx="9142571" cy="6858000"/>
          </a:xfrm>
          <a:prstGeom prst="rect">
            <a:avLst/>
          </a:prstGeom>
        </p:spPr>
      </p:pic>
    </p:spTree>
    <p:extLst>
      <p:ext uri="{BB962C8B-B14F-4D97-AF65-F5344CB8AC3E}">
        <p14:creationId xmlns:p14="http://schemas.microsoft.com/office/powerpoint/2010/main" val="1675827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27123" y="115584"/>
            <a:ext cx="6459793" cy="6737837"/>
          </a:xfrm>
        </p:spPr>
      </p:pic>
    </p:spTree>
    <p:extLst>
      <p:ext uri="{BB962C8B-B14F-4D97-AF65-F5344CB8AC3E}">
        <p14:creationId xmlns:p14="http://schemas.microsoft.com/office/powerpoint/2010/main" val="2109326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5061"/>
            <a:ext cx="12192000" cy="1079500"/>
          </a:xfrm>
        </p:spPr>
        <p:txBody>
          <a:bodyPr>
            <a:normAutofit/>
          </a:bodyPr>
          <a:lstStyle/>
          <a:p>
            <a:pPr algn="ctr"/>
            <a:r>
              <a:rPr lang="es-ES" sz="2600" b="1" dirty="0">
                <a:solidFill>
                  <a:schemeClr val="accent5">
                    <a:lumMod val="75000"/>
                  </a:schemeClr>
                </a:solidFill>
                <a:latin typeface="+mn-lt"/>
                <a:ea typeface="+mn-ea"/>
                <a:cs typeface="+mn-cs"/>
              </a:rPr>
              <a:t>¿Influye la exposición a ruido ambiental en la incidencia y gravedad de la COVID-19?</a:t>
            </a: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6" name="Conector recto 5"/>
          <p:cNvCxnSpPr/>
          <p:nvPr/>
        </p:nvCxnSpPr>
        <p:spPr>
          <a:xfrm>
            <a:off x="0" y="8362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2567194493"/>
              </p:ext>
            </p:extLst>
          </p:nvPr>
        </p:nvGraphicFramePr>
        <p:xfrm>
          <a:off x="2509283" y="1461069"/>
          <a:ext cx="7152381" cy="4174188"/>
        </p:xfrm>
        <a:graphic>
          <a:graphicData uri="http://schemas.openxmlformats.org/drawingml/2006/table">
            <a:tbl>
              <a:tblPr firstRow="1" firstCol="1" bandRow="1">
                <a:tableStyleId>{5C22544A-7EE6-4342-B048-85BDC9FD1C3A}</a:tableStyleId>
              </a:tblPr>
              <a:tblGrid>
                <a:gridCol w="1977069">
                  <a:extLst>
                    <a:ext uri="{9D8B030D-6E8A-4147-A177-3AD203B41FA5}">
                      <a16:colId xmlns:a16="http://schemas.microsoft.com/office/drawing/2014/main" val="20000"/>
                    </a:ext>
                  </a:extLst>
                </a:gridCol>
                <a:gridCol w="2541202">
                  <a:extLst>
                    <a:ext uri="{9D8B030D-6E8A-4147-A177-3AD203B41FA5}">
                      <a16:colId xmlns:a16="http://schemas.microsoft.com/office/drawing/2014/main" val="20001"/>
                    </a:ext>
                  </a:extLst>
                </a:gridCol>
                <a:gridCol w="2634110">
                  <a:extLst>
                    <a:ext uri="{9D8B030D-6E8A-4147-A177-3AD203B41FA5}">
                      <a16:colId xmlns:a16="http://schemas.microsoft.com/office/drawing/2014/main" val="20002"/>
                    </a:ext>
                  </a:extLst>
                </a:gridCol>
              </a:tblGrid>
              <a:tr h="433197">
                <a:tc>
                  <a:txBody>
                    <a:bodyPr/>
                    <a:lstStyle/>
                    <a:p>
                      <a:pPr algn="ctr">
                        <a:lnSpc>
                          <a:spcPct val="115000"/>
                        </a:lnSpc>
                        <a:spcAft>
                          <a:spcPts val="0"/>
                        </a:spcAft>
                      </a:pPr>
                      <a:r>
                        <a:rPr lang="en-US"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effectLst/>
                        </a:rPr>
                        <a:t> </a:t>
                      </a:r>
                      <a:endParaRPr lang="es-ES" sz="1100" dirty="0">
                        <a:effectLst/>
                      </a:endParaRPr>
                    </a:p>
                    <a:p>
                      <a:pPr algn="ctr">
                        <a:lnSpc>
                          <a:spcPct val="115000"/>
                        </a:lnSpc>
                        <a:spcAft>
                          <a:spcPts val="0"/>
                        </a:spcAft>
                      </a:pPr>
                      <a:r>
                        <a:rPr lang="es-ES" sz="1200" dirty="0">
                          <a:effectLst/>
                        </a:rPr>
                        <a:t>DAILY VALUES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1100">
                        <a:effectLst/>
                      </a:endParaRPr>
                    </a:p>
                    <a:p>
                      <a:pPr algn="ctr">
                        <a:lnSpc>
                          <a:spcPct val="115000"/>
                        </a:lnSpc>
                        <a:spcAft>
                          <a:spcPts val="0"/>
                        </a:spcAft>
                      </a:pPr>
                      <a:r>
                        <a:rPr lang="es-ES" sz="1200">
                          <a:effectLst/>
                        </a:rPr>
                        <a:t>AVERAGED VALUES (0-14 DAYS)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02598">
                <a:tc>
                  <a:txBody>
                    <a:bodyPr/>
                    <a:lstStyle/>
                    <a:p>
                      <a:pPr algn="ctr">
                        <a:lnSpc>
                          <a:spcPct val="115000"/>
                        </a:lnSpc>
                        <a:spcAft>
                          <a:spcPts val="0"/>
                        </a:spcAft>
                      </a:pPr>
                      <a:r>
                        <a:rPr lang="es-ES" sz="1200" dirty="0">
                          <a:effectLst/>
                        </a:rPr>
                        <a:t> </a:t>
                      </a:r>
                      <a:r>
                        <a:rPr lang="es-ES" sz="1200" dirty="0" err="1" smtClean="0">
                          <a:effectLst/>
                        </a:rPr>
                        <a:t>Incidence</a:t>
                      </a:r>
                      <a:r>
                        <a:rPr lang="es-ES" sz="1200" dirty="0" smtClean="0">
                          <a:effectLst/>
                        </a:rPr>
                        <a:t> </a:t>
                      </a:r>
                      <a:r>
                        <a:rPr lang="es-ES" sz="1200" dirty="0" err="1">
                          <a:effectLst/>
                        </a:rPr>
                        <a:t>rate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rPr>
                        <a:t> </a:t>
                      </a:r>
                      <a:endParaRPr lang="es-ES" sz="1100">
                        <a:effectLst/>
                      </a:endParaRPr>
                    </a:p>
                    <a:p>
                      <a:pPr algn="ctr">
                        <a:lnSpc>
                          <a:spcPct val="115000"/>
                        </a:lnSpc>
                        <a:spcAft>
                          <a:spcPts val="0"/>
                        </a:spcAft>
                      </a:pPr>
                      <a:r>
                        <a:rPr lang="en-US" sz="1200">
                          <a:effectLst/>
                        </a:rPr>
                        <a:t>Leq24 (7)     RR: 1.24 (1.18  1.30)</a:t>
                      </a:r>
                      <a:endParaRPr lang="es-ES" sz="1100">
                        <a:effectLst/>
                      </a:endParaRPr>
                    </a:p>
                    <a:p>
                      <a:pPr algn="ctr">
                        <a:lnSpc>
                          <a:spcPct val="115000"/>
                        </a:lnSpc>
                        <a:spcAft>
                          <a:spcPts val="0"/>
                        </a:spcAft>
                      </a:pPr>
                      <a:r>
                        <a:rPr lang="en-US" sz="1200">
                          <a:effectLst/>
                        </a:rPr>
                        <a:t>Leq24 (10)   RR: 1.07 (1.03  1.13)</a:t>
                      </a:r>
                      <a:endParaRPr lang="es-ES" sz="1100">
                        <a:effectLst/>
                      </a:endParaRPr>
                    </a:p>
                    <a:p>
                      <a:pPr algn="ctr">
                        <a:lnSpc>
                          <a:spcPct val="115000"/>
                        </a:lnSpc>
                        <a:spcAft>
                          <a:spcPts val="0"/>
                        </a:spcAft>
                      </a:pPr>
                      <a:r>
                        <a:rPr lang="en-U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rPr>
                        <a:t> </a:t>
                      </a:r>
                      <a:endParaRPr lang="es-ES" sz="1100">
                        <a:effectLst/>
                      </a:endParaRPr>
                    </a:p>
                    <a:p>
                      <a:pPr algn="ctr">
                        <a:lnSpc>
                          <a:spcPct val="115000"/>
                        </a:lnSpc>
                        <a:spcAft>
                          <a:spcPts val="0"/>
                        </a:spcAft>
                      </a:pPr>
                      <a:r>
                        <a:rPr lang="en-US" sz="1200">
                          <a:effectLst/>
                        </a:rPr>
                        <a:t>Leq24 (7)   RR: 1.29 (1.11 1.50)</a:t>
                      </a:r>
                      <a:endParaRPr lang="es-ES" sz="1100">
                        <a:effectLst/>
                      </a:endParaRPr>
                    </a:p>
                    <a:p>
                      <a:pPr algn="ctr">
                        <a:lnSpc>
                          <a:spcPct val="115000"/>
                        </a:lnSpc>
                        <a:spcAft>
                          <a:spcPts val="0"/>
                        </a:spcAft>
                      </a:pPr>
                      <a:r>
                        <a:rPr lang="en-US" sz="1200">
                          <a:effectLst/>
                        </a:rPr>
                        <a:t>PM</a:t>
                      </a:r>
                      <a:r>
                        <a:rPr lang="en-US" sz="1200" baseline="-25000">
                          <a:effectLst/>
                        </a:rPr>
                        <a:t>10 </a:t>
                      </a:r>
                      <a:r>
                        <a:rPr lang="en-US" sz="1200">
                          <a:effectLst/>
                        </a:rPr>
                        <a:t>(11)   RR: 1.33 (1.03  1.73)</a:t>
                      </a:r>
                      <a:endParaRPr lang="es-ES" sz="1100">
                        <a:effectLst/>
                      </a:endParaRPr>
                    </a:p>
                    <a:p>
                      <a:pPr algn="ctr">
                        <a:lnSpc>
                          <a:spcPct val="115000"/>
                        </a:lnSpc>
                        <a:spcAft>
                          <a:spcPts val="0"/>
                        </a:spcAft>
                      </a:pPr>
                      <a:r>
                        <a:rPr lang="en-US" sz="1200">
                          <a:effectLst/>
                        </a:rPr>
                        <a:t>NO</a:t>
                      </a:r>
                      <a:r>
                        <a:rPr lang="en-US" sz="1200" baseline="-25000">
                          <a:effectLst/>
                        </a:rPr>
                        <a:t>2</a:t>
                      </a:r>
                      <a:r>
                        <a:rPr lang="en-US" sz="1200">
                          <a:effectLst/>
                        </a:rPr>
                        <a:t> (13)    RR: 1,45 (1,14  1,76)</a:t>
                      </a:r>
                      <a:endParaRPr lang="es-ES" sz="1100">
                        <a:effectLst/>
                      </a:endParaRPr>
                    </a:p>
                    <a:p>
                      <a:pPr algn="ctr">
                        <a:lnSpc>
                          <a:spcPct val="115000"/>
                        </a:lnSpc>
                        <a:spcAft>
                          <a:spcPts val="0"/>
                        </a:spcAft>
                      </a:pPr>
                      <a:r>
                        <a:rPr lang="en-U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79464">
                <a:tc>
                  <a:txBody>
                    <a:bodyPr/>
                    <a:lstStyle/>
                    <a:p>
                      <a:pPr algn="ctr">
                        <a:lnSpc>
                          <a:spcPct val="115000"/>
                        </a:lnSpc>
                        <a:spcAft>
                          <a:spcPts val="0"/>
                        </a:spcAft>
                      </a:pPr>
                      <a:r>
                        <a:rPr lang="en-US" sz="1200" dirty="0">
                          <a:effectLst/>
                        </a:rPr>
                        <a:t>Accumulate incidence average in 14 </a:t>
                      </a:r>
                      <a:r>
                        <a:rPr lang="en-US" sz="1200" dirty="0" smtClean="0">
                          <a:effectLst/>
                        </a:rPr>
                        <a:t>days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rPr>
                        <a:t>Leq24 (17)   RR: 1.01 (1.00  1.02)</a:t>
                      </a:r>
                      <a:endParaRPr lang="es-ES" sz="1100">
                        <a:effectLst/>
                      </a:endParaRPr>
                    </a:p>
                    <a:p>
                      <a:pPr algn="ctr">
                        <a:lnSpc>
                          <a:spcPct val="115000"/>
                        </a:lnSpc>
                        <a:spcAft>
                          <a:spcPts val="0"/>
                        </a:spcAft>
                      </a:pPr>
                      <a:r>
                        <a:rPr lang="en-US" sz="1200">
                          <a:effectLst/>
                        </a:rPr>
                        <a:t>PM</a:t>
                      </a:r>
                      <a:r>
                        <a:rPr lang="en-US" sz="1200" baseline="-25000">
                          <a:effectLst/>
                        </a:rPr>
                        <a:t>10 </a:t>
                      </a:r>
                      <a:r>
                        <a:rPr lang="en-US" sz="1200">
                          <a:effectLst/>
                        </a:rPr>
                        <a:t>(25)     RR: 1.01 (1.00  1.01)</a:t>
                      </a:r>
                      <a:endParaRPr lang="es-ES" sz="1100">
                        <a:effectLst/>
                      </a:endParaRPr>
                    </a:p>
                    <a:p>
                      <a:pPr algn="ctr">
                        <a:lnSpc>
                          <a:spcPct val="115000"/>
                        </a:lnSpc>
                        <a:spcAft>
                          <a:spcPts val="0"/>
                        </a:spcAft>
                      </a:pPr>
                      <a:r>
                        <a:rPr lang="en-US" sz="1200">
                          <a:effectLst/>
                        </a:rPr>
                        <a:t>PM</a:t>
                      </a:r>
                      <a:r>
                        <a:rPr lang="en-US" sz="1200" baseline="-25000">
                          <a:effectLst/>
                        </a:rPr>
                        <a:t>10</a:t>
                      </a:r>
                      <a:r>
                        <a:rPr lang="en-US" sz="1200">
                          <a:effectLst/>
                        </a:rPr>
                        <a:t> (28)    RR: 1.01 (1.00  1.01)</a:t>
                      </a:r>
                      <a:endParaRPr lang="es-ES" sz="1100">
                        <a:effectLst/>
                      </a:endParaRPr>
                    </a:p>
                    <a:p>
                      <a:pPr algn="ctr">
                        <a:lnSpc>
                          <a:spcPct val="115000"/>
                        </a:lnSpc>
                        <a:spcAft>
                          <a:spcPts val="0"/>
                        </a:spcAft>
                      </a:pPr>
                      <a:r>
                        <a:rPr lang="en-U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rPr>
                        <a:t>Leq24 (11) RR: 1.28 (1.20 1.36)</a:t>
                      </a:r>
                      <a:endParaRPr lang="es-ES" sz="1100">
                        <a:effectLst/>
                      </a:endParaRPr>
                    </a:p>
                    <a:p>
                      <a:pPr algn="ctr">
                        <a:lnSpc>
                          <a:spcPct val="115000"/>
                        </a:lnSpc>
                        <a:spcAft>
                          <a:spcPts val="0"/>
                        </a:spcAft>
                      </a:pPr>
                      <a:r>
                        <a:rPr lang="en-US" sz="1200">
                          <a:effectLst/>
                        </a:rPr>
                        <a:t>PM</a:t>
                      </a:r>
                      <a:r>
                        <a:rPr lang="en-US" sz="1200" baseline="-25000">
                          <a:effectLst/>
                        </a:rPr>
                        <a:t>10 </a:t>
                      </a:r>
                      <a:r>
                        <a:rPr lang="en-US" sz="1200">
                          <a:effectLst/>
                        </a:rPr>
                        <a:t>(15)   RR: 1.09 (1.06  1.12)</a:t>
                      </a:r>
                      <a:endParaRPr lang="es-ES" sz="1100">
                        <a:effectLst/>
                      </a:endParaRPr>
                    </a:p>
                    <a:p>
                      <a:pPr algn="ctr">
                        <a:lnSpc>
                          <a:spcPct val="115000"/>
                        </a:lnSpc>
                        <a:spcAft>
                          <a:spcPts val="0"/>
                        </a:spcAft>
                      </a:pPr>
                      <a:r>
                        <a:rPr lang="en-U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102598">
                <a:tc>
                  <a:txBody>
                    <a:bodyPr/>
                    <a:lstStyle/>
                    <a:p>
                      <a:pPr algn="ctr">
                        <a:lnSpc>
                          <a:spcPct val="115000"/>
                        </a:lnSpc>
                        <a:spcAft>
                          <a:spcPts val="0"/>
                        </a:spcAft>
                      </a:pPr>
                      <a:r>
                        <a:rPr lang="en-US" sz="1200" dirty="0" smtClean="0">
                          <a:effectLst/>
                        </a:rPr>
                        <a:t>Hospital </a:t>
                      </a:r>
                      <a:r>
                        <a:rPr lang="en-US" sz="1200" dirty="0">
                          <a:effectLst/>
                        </a:rPr>
                        <a:t>Admissions rate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rPr>
                        <a:t> </a:t>
                      </a:r>
                      <a:endParaRPr lang="es-ES" sz="1100">
                        <a:effectLst/>
                      </a:endParaRPr>
                    </a:p>
                    <a:p>
                      <a:pPr algn="ctr">
                        <a:lnSpc>
                          <a:spcPct val="115000"/>
                        </a:lnSpc>
                        <a:spcAft>
                          <a:spcPts val="0"/>
                        </a:spcAft>
                      </a:pPr>
                      <a:r>
                        <a:rPr lang="en-US" sz="1200">
                          <a:effectLst/>
                        </a:rPr>
                        <a:t>Leq24 (17)   RR: 1.07 (1.00  1.02)</a:t>
                      </a:r>
                      <a:endParaRPr lang="es-ES" sz="1100">
                        <a:effectLst/>
                      </a:endParaRPr>
                    </a:p>
                    <a:p>
                      <a:pPr algn="ctr">
                        <a:lnSpc>
                          <a:spcPct val="115000"/>
                        </a:lnSpc>
                        <a:spcAft>
                          <a:spcPts val="0"/>
                        </a:spcAft>
                      </a:pPr>
                      <a:r>
                        <a:rPr lang="en-US" sz="1200">
                          <a:effectLst/>
                        </a:rPr>
                        <a:t>NO</a:t>
                      </a:r>
                      <a:r>
                        <a:rPr lang="en-US" sz="1200" baseline="-25000">
                          <a:effectLst/>
                        </a:rPr>
                        <a:t>2 </a:t>
                      </a:r>
                      <a:r>
                        <a:rPr lang="en-US" sz="1200">
                          <a:effectLst/>
                        </a:rPr>
                        <a:t>(5)         RR: 1.12 (1.01  1.24)</a:t>
                      </a:r>
                      <a:endParaRPr lang="es-ES" sz="1100">
                        <a:effectLst/>
                      </a:endParaRPr>
                    </a:p>
                    <a:p>
                      <a:pPr algn="ctr">
                        <a:lnSpc>
                          <a:spcPct val="115000"/>
                        </a:lnSpc>
                        <a:spcAft>
                          <a:spcPts val="0"/>
                        </a:spcAft>
                      </a:pPr>
                      <a:r>
                        <a:rPr lang="en-US" sz="1200">
                          <a:effectLst/>
                        </a:rPr>
                        <a:t> </a:t>
                      </a:r>
                      <a:endParaRPr lang="es-ES" sz="1100">
                        <a:effectLst/>
                      </a:endParaRPr>
                    </a:p>
                    <a:p>
                      <a:pPr algn="ctr">
                        <a:lnSpc>
                          <a:spcPct val="115000"/>
                        </a:lnSpc>
                        <a:spcAft>
                          <a:spcPts val="0"/>
                        </a:spcAft>
                      </a:pPr>
                      <a:r>
                        <a:rPr lang="en-US" sz="12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rPr>
                        <a:t>Leq24 (12)   RR: 1.22 (1.01 1.48)</a:t>
                      </a:r>
                      <a:endParaRPr lang="es-ES" sz="1100" dirty="0">
                        <a:effectLst/>
                      </a:endParaRPr>
                    </a:p>
                    <a:p>
                      <a:pPr algn="ctr">
                        <a:lnSpc>
                          <a:spcPct val="115000"/>
                        </a:lnSpc>
                        <a:spcAft>
                          <a:spcPts val="0"/>
                        </a:spcAft>
                      </a:pPr>
                      <a:r>
                        <a:rPr lang="en-US" sz="1200" dirty="0">
                          <a:effectLst/>
                        </a:rPr>
                        <a:t>PM</a:t>
                      </a:r>
                      <a:r>
                        <a:rPr lang="en-US" sz="1200" baseline="-25000" dirty="0">
                          <a:effectLst/>
                        </a:rPr>
                        <a:t>10 </a:t>
                      </a:r>
                      <a:r>
                        <a:rPr lang="en-US" sz="1200" dirty="0">
                          <a:effectLst/>
                        </a:rPr>
                        <a:t>(14)     RR: 1.56 (1.06  2.20)</a:t>
                      </a:r>
                      <a:endParaRPr lang="es-ES" sz="1100" dirty="0">
                        <a:effectLst/>
                      </a:endParaRPr>
                    </a:p>
                    <a:p>
                      <a:pPr algn="ctr">
                        <a:lnSpc>
                          <a:spcPct val="115000"/>
                        </a:lnSpc>
                        <a:spcAft>
                          <a:spcPts val="0"/>
                        </a:spcAft>
                      </a:pPr>
                      <a:r>
                        <a:rPr lang="en-US" sz="12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56331">
                <a:tc>
                  <a:txBody>
                    <a:bodyPr/>
                    <a:lstStyle/>
                    <a:p>
                      <a:pPr algn="ctr">
                        <a:lnSpc>
                          <a:spcPct val="115000"/>
                        </a:lnSpc>
                        <a:spcAft>
                          <a:spcPts val="0"/>
                        </a:spcAft>
                      </a:pPr>
                      <a:r>
                        <a:rPr lang="en-US" sz="1200" dirty="0" smtClean="0">
                          <a:effectLst/>
                        </a:rPr>
                        <a:t>Intensive </a:t>
                      </a:r>
                      <a:r>
                        <a:rPr lang="en-US" sz="1200" dirty="0">
                          <a:effectLst/>
                        </a:rPr>
                        <a:t>Care Unit Admissions rate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a:effectLst/>
                        </a:rPr>
                        <a:t>Leq24 (22)   RR: 1.13 (1.04 1.22)</a:t>
                      </a:r>
                      <a:endParaRPr lang="es-ES" sz="1100">
                        <a:effectLst/>
                      </a:endParaRPr>
                    </a:p>
                    <a:p>
                      <a:pPr algn="ctr">
                        <a:lnSpc>
                          <a:spcPct val="115000"/>
                        </a:lnSpc>
                        <a:spcAft>
                          <a:spcPts val="0"/>
                        </a:spcAft>
                      </a:pPr>
                      <a:r>
                        <a:rPr lang="en-US" sz="1200">
                          <a:effectLst/>
                        </a:rPr>
                        <a:t>NO</a:t>
                      </a:r>
                      <a:r>
                        <a:rPr lang="en-US" sz="1200" baseline="-25000">
                          <a:effectLst/>
                        </a:rPr>
                        <a:t>2 </a:t>
                      </a:r>
                      <a:r>
                        <a:rPr lang="en-US" sz="1200">
                          <a:effectLst/>
                        </a:rPr>
                        <a:t>(28)       RR: 1.12 (1.02  1.22)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dirty="0">
                          <a:effectLst/>
                        </a:rPr>
                        <a:t>Leq24 (12)   RR: 1.73 (1.38 2.19)</a:t>
                      </a:r>
                      <a:endParaRPr lang="es-ES" sz="1100" dirty="0">
                        <a:effectLst/>
                      </a:endParaRPr>
                    </a:p>
                    <a:p>
                      <a:pPr algn="ctr">
                        <a:lnSpc>
                          <a:spcPct val="115000"/>
                        </a:lnSpc>
                        <a:spcAft>
                          <a:spcPts val="0"/>
                        </a:spcAft>
                      </a:pPr>
                      <a:r>
                        <a:rPr lang="en-US" sz="1200" dirty="0">
                          <a:effectLst/>
                        </a:rPr>
                        <a:t>NO</a:t>
                      </a:r>
                      <a:r>
                        <a:rPr lang="en-US" sz="1200" baseline="-25000" dirty="0">
                          <a:effectLst/>
                        </a:rPr>
                        <a:t>2 </a:t>
                      </a:r>
                      <a:r>
                        <a:rPr lang="en-US" sz="1200" dirty="0">
                          <a:effectLst/>
                        </a:rPr>
                        <a:t> (21)      RR: 1.43 (1.08 1.89)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4722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100" y="352427"/>
            <a:ext cx="10515600" cy="511174"/>
          </a:xfrm>
        </p:spPr>
        <p:txBody>
          <a:bodyPr>
            <a:normAutofit fontScale="90000"/>
          </a:bodyPr>
          <a:lstStyle/>
          <a:p>
            <a:r>
              <a:rPr lang="es-ES" sz="3600" b="1" dirty="0"/>
              <a:t>C</a:t>
            </a:r>
            <a:r>
              <a:rPr lang="es-ES" sz="3600" b="1" dirty="0" smtClean="0"/>
              <a:t>onclusiones</a:t>
            </a:r>
            <a:endParaRPr lang="es-ES" sz="3600" b="1" dirty="0"/>
          </a:p>
        </p:txBody>
      </p:sp>
      <p:cxnSp>
        <p:nvCxnSpPr>
          <p:cNvPr id="4" name="Conector recto 3"/>
          <p:cNvCxnSpPr/>
          <p:nvPr/>
        </p:nvCxnSpPr>
        <p:spPr>
          <a:xfrm>
            <a:off x="0" y="8362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2 Marcador de contenido"/>
          <p:cNvSpPr>
            <a:spLocks noGrp="1"/>
          </p:cNvSpPr>
          <p:nvPr>
            <p:ph idx="1"/>
          </p:nvPr>
        </p:nvSpPr>
        <p:spPr>
          <a:xfrm>
            <a:off x="196849" y="1543087"/>
            <a:ext cx="5157665" cy="3705922"/>
          </a:xfrm>
        </p:spPr>
        <p:txBody>
          <a:bodyPr>
            <a:noAutofit/>
          </a:bodyPr>
          <a:lstStyle/>
          <a:p>
            <a:pPr algn="just"/>
            <a:r>
              <a:rPr lang="es-ES" sz="2400" b="1" u="sng" dirty="0" smtClean="0">
                <a:solidFill>
                  <a:schemeClr val="accent1">
                    <a:lumMod val="75000"/>
                  </a:schemeClr>
                </a:solidFill>
              </a:rPr>
              <a:t>Niveles de ruido Leq24h </a:t>
            </a:r>
          </a:p>
          <a:p>
            <a:r>
              <a:rPr lang="es-ES" sz="2400" dirty="0" smtClean="0"/>
              <a:t>Se asocian de forma estadísticamente significativa (p&lt;0,05) con todas las variables de Covid-19 analizadas excepto con la mortalidad diaria. </a:t>
            </a:r>
          </a:p>
          <a:p>
            <a:r>
              <a:rPr lang="es-ES" sz="2400" dirty="0" smtClean="0"/>
              <a:t>Es el único contaminante atmosférico que presenta ese comportamiento.</a:t>
            </a:r>
          </a:p>
          <a:p>
            <a:pPr algn="just"/>
            <a:endParaRPr lang="es-ES" sz="2400" dirty="0"/>
          </a:p>
          <a:p>
            <a:pPr marL="0" indent="0" algn="just">
              <a:buNone/>
            </a:pPr>
            <a:endParaRPr lang="es-ES" sz="2400" dirty="0" smtClean="0"/>
          </a:p>
          <a:p>
            <a:pPr algn="just"/>
            <a:endParaRPr lang="es-ES" sz="2400" b="1" u="sng" dirty="0" smtClean="0">
              <a:solidFill>
                <a:schemeClr val="accent1">
                  <a:lumMod val="75000"/>
                </a:schemeClr>
              </a:solidFill>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6613" y="242367"/>
            <a:ext cx="4956909" cy="6477027"/>
          </a:xfrm>
          <a:prstGeom prst="rect">
            <a:avLst/>
          </a:prstGeom>
        </p:spPr>
      </p:pic>
    </p:spTree>
    <p:extLst>
      <p:ext uri="{BB962C8B-B14F-4D97-AF65-F5344CB8AC3E}">
        <p14:creationId xmlns:p14="http://schemas.microsoft.com/office/powerpoint/2010/main" val="3185677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700" y="1100137"/>
            <a:ext cx="5715000" cy="4200525"/>
          </a:xfrm>
          <a:prstGeom prst="rect">
            <a:avLst/>
          </a:prstGeom>
        </p:spPr>
      </p:pic>
      <p:sp>
        <p:nvSpPr>
          <p:cNvPr id="5" name="CuadroTexto 4"/>
          <p:cNvSpPr txBox="1"/>
          <p:nvPr/>
        </p:nvSpPr>
        <p:spPr>
          <a:xfrm>
            <a:off x="6451600" y="2052448"/>
            <a:ext cx="4610100" cy="461665"/>
          </a:xfrm>
          <a:prstGeom prst="rect">
            <a:avLst/>
          </a:prstGeom>
          <a:noFill/>
        </p:spPr>
        <p:txBody>
          <a:bodyPr wrap="square" rtlCol="0">
            <a:spAutoFit/>
          </a:bodyPr>
          <a:lstStyle/>
          <a:p>
            <a:pPr algn="ctr"/>
            <a:r>
              <a:rPr lang="es-ES" sz="2400" b="1" dirty="0" smtClean="0"/>
              <a:t>GRACIAS POR SU ATENCIÓN</a:t>
            </a:r>
            <a:endParaRPr lang="es-ES" sz="2400" b="1" dirty="0"/>
          </a:p>
        </p:txBody>
      </p:sp>
      <p:sp>
        <p:nvSpPr>
          <p:cNvPr id="6" name="CuadroTexto 5"/>
          <p:cNvSpPr txBox="1"/>
          <p:nvPr/>
        </p:nvSpPr>
        <p:spPr>
          <a:xfrm>
            <a:off x="7073900" y="2724865"/>
            <a:ext cx="3365500" cy="707886"/>
          </a:xfrm>
          <a:prstGeom prst="rect">
            <a:avLst/>
          </a:prstGeom>
          <a:noFill/>
        </p:spPr>
        <p:txBody>
          <a:bodyPr wrap="square" rtlCol="0">
            <a:spAutoFit/>
          </a:bodyPr>
          <a:lstStyle/>
          <a:p>
            <a:pPr algn="ctr"/>
            <a:r>
              <a:rPr lang="es-ES" sz="2000" b="1" dirty="0" smtClean="0">
                <a:hlinkClick r:id="rId3"/>
              </a:rPr>
              <a:t>clinares@isciii.es</a:t>
            </a:r>
            <a:r>
              <a:rPr lang="es-ES" sz="2000" b="1" dirty="0" smtClean="0"/>
              <a:t>      </a:t>
            </a:r>
            <a:r>
              <a:rPr lang="es-ES" sz="2000" b="1" dirty="0" smtClean="0">
                <a:hlinkClick r:id="rId4"/>
              </a:rPr>
              <a:t>j.diaz@isciii.es</a:t>
            </a:r>
            <a:r>
              <a:rPr lang="es-ES" sz="2000" b="1" dirty="0" smtClean="0"/>
              <a:t> </a:t>
            </a:r>
            <a:endParaRPr lang="es-ES" sz="2000" b="1" dirty="0"/>
          </a:p>
        </p:txBody>
      </p:sp>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152" y="5604722"/>
            <a:ext cx="4048095" cy="957155"/>
          </a:xfrm>
          <a:prstGeom prst="rect">
            <a:avLst/>
          </a:prstGeom>
        </p:spPr>
      </p:pic>
      <p:grpSp>
        <p:nvGrpSpPr>
          <p:cNvPr id="2" name="Grupo 1"/>
          <p:cNvGrpSpPr/>
          <p:nvPr/>
        </p:nvGrpSpPr>
        <p:grpSpPr>
          <a:xfrm>
            <a:off x="7620001" y="3405089"/>
            <a:ext cx="2425700" cy="730860"/>
            <a:chOff x="7620000" y="3405088"/>
            <a:chExt cx="2236411" cy="547234"/>
          </a:xfrm>
        </p:grpSpPr>
        <p:pic>
          <p:nvPicPr>
            <p:cNvPr id="11" name="Imagen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000" y="3405088"/>
              <a:ext cx="495300" cy="495300"/>
            </a:xfrm>
            <a:prstGeom prst="rect">
              <a:avLst/>
            </a:prstGeom>
          </p:spPr>
        </p:pic>
        <p:sp>
          <p:nvSpPr>
            <p:cNvPr id="12" name="CuadroTexto 11"/>
            <p:cNvSpPr txBox="1"/>
            <p:nvPr/>
          </p:nvSpPr>
          <p:spPr>
            <a:xfrm>
              <a:off x="7867650" y="3652738"/>
              <a:ext cx="1988761" cy="299584"/>
            </a:xfrm>
            <a:prstGeom prst="rect">
              <a:avLst/>
            </a:prstGeom>
            <a:noFill/>
          </p:spPr>
          <p:txBody>
            <a:bodyPr wrap="square" rtlCol="0">
              <a:spAutoFit/>
            </a:bodyPr>
            <a:lstStyle/>
            <a:p>
              <a:r>
                <a:rPr lang="es-ES" sz="2000" b="1" dirty="0" smtClean="0"/>
                <a:t>@</a:t>
              </a:r>
              <a:r>
                <a:rPr lang="es-ES" sz="2000" b="1" dirty="0" err="1" smtClean="0"/>
                <a:t>ensgismau</a:t>
              </a:r>
              <a:endParaRPr lang="es-ES" sz="2000" b="1" dirty="0"/>
            </a:p>
          </p:txBody>
        </p:sp>
      </p:grpSp>
    </p:spTree>
    <p:extLst>
      <p:ext uri="{BB962C8B-B14F-4D97-AF65-F5344CB8AC3E}">
        <p14:creationId xmlns:p14="http://schemas.microsoft.com/office/powerpoint/2010/main" val="329160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97000"/>
            <a:ext cx="7073045" cy="3528716"/>
          </a:xfrm>
          <a:prstGeom prst="rect">
            <a:avLst/>
          </a:prstGeom>
        </p:spPr>
      </p:pic>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1225" y="2836761"/>
            <a:ext cx="5963698" cy="3931427"/>
          </a:xfrm>
          <a:prstGeom prst="rect">
            <a:avLst/>
          </a:prstGeom>
        </p:spPr>
      </p:pic>
    </p:spTree>
    <p:extLst>
      <p:ext uri="{BB962C8B-B14F-4D97-AF65-F5344CB8AC3E}">
        <p14:creationId xmlns:p14="http://schemas.microsoft.com/office/powerpoint/2010/main" val="416604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707"/>
            <a:ext cx="10515600" cy="1325563"/>
          </a:xfrm>
        </p:spPr>
        <p:txBody>
          <a:bodyPr>
            <a:normAutofit/>
          </a:bodyPr>
          <a:lstStyle/>
          <a:p>
            <a:r>
              <a:rPr lang="es-ES" sz="2400" b="1" dirty="0" smtClean="0"/>
              <a:t>1. La contaminación aumenta la transmisibilidad de la COVID-19</a:t>
            </a:r>
            <a:endParaRPr lang="es-ES" sz="2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77671"/>
            <a:ext cx="92011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4531" y="4149777"/>
            <a:ext cx="10614509" cy="222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ector recto 4"/>
          <p:cNvCxnSpPr/>
          <p:nvPr/>
        </p:nvCxnSpPr>
        <p:spPr>
          <a:xfrm>
            <a:off x="0" y="8616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727200" y="5041900"/>
            <a:ext cx="10248900"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727200" y="5693056"/>
            <a:ext cx="698500" cy="92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1727200" y="5372100"/>
            <a:ext cx="10248900" cy="127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927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515600" cy="1325563"/>
          </a:xfrm>
        </p:spPr>
        <p:txBody>
          <a:bodyPr>
            <a:normAutofit/>
          </a:bodyPr>
          <a:lstStyle/>
          <a:p>
            <a:r>
              <a:rPr lang="es-ES" sz="2400" b="1" dirty="0" smtClean="0"/>
              <a:t>1. La contaminación aumenta la transmisibilidad de la COVID-19</a:t>
            </a:r>
            <a:endParaRPr lang="es-ES"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4452" y="965712"/>
            <a:ext cx="10181148" cy="371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452" y="5024284"/>
            <a:ext cx="11644621" cy="62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ector recto 4"/>
          <p:cNvCxnSpPr/>
          <p:nvPr/>
        </p:nvCxnSpPr>
        <p:spPr>
          <a:xfrm>
            <a:off x="0" y="8616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76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515600" cy="1325563"/>
          </a:xfrm>
        </p:spPr>
        <p:txBody>
          <a:bodyPr>
            <a:normAutofit/>
          </a:bodyPr>
          <a:lstStyle/>
          <a:p>
            <a:r>
              <a:rPr lang="es-ES" sz="2400" b="1" dirty="0" smtClean="0"/>
              <a:t>1. La contaminación aumenta la transmisibilidad de la COVID-19</a:t>
            </a:r>
            <a:endParaRPr lang="es-ES" sz="2400" b="1"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9732" y="1000996"/>
            <a:ext cx="7546668" cy="276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732" y="4049896"/>
            <a:ext cx="11413261" cy="1754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Conector recto 4"/>
          <p:cNvCxnSpPr/>
          <p:nvPr/>
        </p:nvCxnSpPr>
        <p:spPr>
          <a:xfrm>
            <a:off x="0" y="8616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7467600" y="5427316"/>
            <a:ext cx="41783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800100" y="5715001"/>
            <a:ext cx="10109200" cy="2539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7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515600" cy="1325563"/>
          </a:xfrm>
        </p:spPr>
        <p:txBody>
          <a:bodyPr>
            <a:normAutofit/>
          </a:bodyPr>
          <a:lstStyle/>
          <a:p>
            <a:r>
              <a:rPr lang="es-ES" sz="2400" b="1" dirty="0" smtClean="0"/>
              <a:t>2. La contaminación aumenta la gravedad y letalidad de la COVID-19.</a:t>
            </a:r>
            <a:endParaRPr lang="es-ES" sz="2400" b="1"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712" y="861644"/>
            <a:ext cx="6282256" cy="268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24700" y="1080217"/>
            <a:ext cx="4340737" cy="582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ector recto 4"/>
          <p:cNvCxnSpPr/>
          <p:nvPr/>
        </p:nvCxnSpPr>
        <p:spPr>
          <a:xfrm>
            <a:off x="0" y="861644"/>
            <a:ext cx="12192000" cy="195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1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1429</TotalTime>
  <Words>2613</Words>
  <Application>Microsoft Office PowerPoint</Application>
  <PresentationFormat>Panorámica</PresentationFormat>
  <Paragraphs>186</Paragraphs>
  <Slides>46</Slides>
  <Notes>4</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46</vt:i4>
      </vt:variant>
    </vt:vector>
  </HeadingPairs>
  <TitlesOfParts>
    <vt:vector size="59" baseType="lpstr">
      <vt:lpstr>ＭＳ Ｐゴシック</vt:lpstr>
      <vt:lpstr>Arial</vt:lpstr>
      <vt:lpstr>Calibri</vt:lpstr>
      <vt:lpstr>Calibri Light</vt:lpstr>
      <vt:lpstr>Cambria Math</vt:lpstr>
      <vt:lpstr>Symbol</vt:lpstr>
      <vt:lpstr>Times New Roman</vt:lpstr>
      <vt:lpstr>Wingdings</vt:lpstr>
      <vt:lpstr>Wingdings 3</vt:lpstr>
      <vt:lpstr>Tema de Office</vt:lpstr>
      <vt:lpstr>Diseño predeterminado</vt:lpstr>
      <vt:lpstr>3_Tema de Office</vt:lpstr>
      <vt:lpstr>1_Tema de Office</vt:lpstr>
      <vt:lpstr>Presentación de PowerPoint</vt:lpstr>
      <vt:lpstr>Contaminación Atmosférica</vt:lpstr>
      <vt:lpstr>Presentación de PowerPoint</vt:lpstr>
      <vt:lpstr>Presentación de PowerPoint</vt:lpstr>
      <vt:lpstr>Presentación de PowerPoint</vt:lpstr>
      <vt:lpstr>1. La contaminación aumenta la transmisibilidad de la COVID-19</vt:lpstr>
      <vt:lpstr>1. La contaminación aumenta la transmisibilidad de la COVID-19</vt:lpstr>
      <vt:lpstr>1. La contaminación aumenta la transmisibilidad de la COVID-19</vt:lpstr>
      <vt:lpstr>2. La contaminación aumenta la gravedad y letalidad de la COVID-19.</vt:lpstr>
      <vt:lpstr>2. La contaminación aumenta la gravedad y letalidad de la COVID-19</vt:lpstr>
      <vt:lpstr>2. La contaminación aumenta la gravedad y letalidad de la COVID-19</vt:lpstr>
      <vt:lpstr>2. La contaminación aumenta la gravedad y letalidad de la COVID-19.</vt:lpstr>
      <vt:lpstr>¿Es el SARS-CoV-2 Un virus estacional como otros coronavirus?</vt:lpstr>
      <vt:lpstr>Influencia de las Variables Meteorológicas y de Contaminación Atmosférica en la incidencia y propagación de la enfermedad COVID-19 en Madrid</vt:lpstr>
      <vt:lpstr>Influencia de las Variables Meteorológicas y de Contaminación Atmosférica en la incidencia y propagación de la enfermedad COVID-19 en Madrid</vt:lpstr>
      <vt:lpstr>Influencia de las Variables Meteorológicas y de Contaminación Atmosférica en la incidencia y propagación de la enfermedad COVID-19 en Madrid</vt:lpstr>
      <vt:lpstr>Influencia de las Variables Meteorológicas y de Contaminación Atmosférica en la incidencia y propagación de la enfermedad COVID-19 en Madrid</vt:lpstr>
      <vt:lpstr>Influencia de las Variables Meteorológicas y de Contaminación Atmosférica en la incidencia y propagación de la enfermedad COVID-19 en Madrid</vt:lpstr>
      <vt:lpstr>Conclusiones </vt:lpstr>
      <vt:lpstr>Presentación de PowerPoint</vt:lpstr>
      <vt:lpstr>¿Influyen las intrusiones del polvo del Sahara en la incidencia y gravedad  de la COVID-19 en España?</vt:lpstr>
      <vt:lpstr>¿Influyen las intrusiones del polvo del Sahara en la incidencia y gravedad  de la COVID-19 en España?</vt:lpstr>
      <vt:lpstr>¿Influyen las intrusiones del polvo del Sahara en la incidencia y gravedad  de la COVID-19 en España?</vt:lpstr>
      <vt:lpstr>Conclusiones</vt:lpstr>
      <vt:lpstr>Presentación de PowerPoint</vt:lpstr>
      <vt:lpstr>Presentación de PowerPoint</vt:lpstr>
      <vt:lpstr>VARIABLES DEPENDIENTES E INDEPENDIENTES</vt:lpstr>
      <vt:lpstr>Presentación de PowerPoint</vt:lpstr>
      <vt:lpstr>Presentación de PowerPoint</vt:lpstr>
      <vt:lpstr>Presentación de PowerPoint</vt:lpstr>
      <vt:lpstr>Presentación de PowerPoint</vt:lpstr>
      <vt:lpstr>Resultados NO2 y tasa de incidencia por COVID </vt:lpstr>
      <vt:lpstr>Resultados NO2 y tasa de ingresos hospitalarios por COVID</vt:lpstr>
      <vt:lpstr>Presentación de PowerPoint</vt:lpstr>
      <vt:lpstr>Resultados PM10 y tasa de incidencia por COVID </vt:lpstr>
      <vt:lpstr>Resultados PM10 y tasa de ingresos hospitalarios por COVID</vt:lpstr>
      <vt:lpstr>Presentación de PowerPoint</vt:lpstr>
      <vt:lpstr>Resultados O3 y tasa de incidencia  por COVID</vt:lpstr>
      <vt:lpstr>Resultados O3 y tasa de ingresos hsopitalarios  por COVID</vt:lpstr>
      <vt:lpstr>Presentación de PowerPoint</vt:lpstr>
      <vt:lpstr>¿Influye la exposición a ruido ambiental en la incidencia y gravedad de la COVID-19?</vt:lpstr>
      <vt:lpstr>Presentación de PowerPoint</vt:lpstr>
      <vt:lpstr>Presentación de PowerPoint</vt:lpstr>
      <vt:lpstr>¿Influye la exposición a ruido ambiental en la incidencia y gravedad de la COVID-19?</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Linares Gil</dc:creator>
  <cp:lastModifiedBy>Cristina Linares Gil</cp:lastModifiedBy>
  <cp:revision>166</cp:revision>
  <dcterms:created xsi:type="dcterms:W3CDTF">2020-05-29T06:53:42Z</dcterms:created>
  <dcterms:modified xsi:type="dcterms:W3CDTF">2023-09-05T09:19:04Z</dcterms:modified>
</cp:coreProperties>
</file>