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1"/>
  </p:notesMasterIdLst>
  <p:sldIdLst>
    <p:sldId id="256" r:id="rId2"/>
    <p:sldId id="261" r:id="rId3"/>
    <p:sldId id="257" r:id="rId4"/>
    <p:sldId id="258" r:id="rId5"/>
    <p:sldId id="263" r:id="rId6"/>
    <p:sldId id="293" r:id="rId7"/>
    <p:sldId id="294" r:id="rId8"/>
    <p:sldId id="260" r:id="rId9"/>
    <p:sldId id="264" r:id="rId10"/>
    <p:sldId id="265" r:id="rId11"/>
    <p:sldId id="282" r:id="rId12"/>
    <p:sldId id="289" r:id="rId13"/>
    <p:sldId id="288" r:id="rId14"/>
    <p:sldId id="287" r:id="rId15"/>
    <p:sldId id="290" r:id="rId16"/>
    <p:sldId id="292" r:id="rId17"/>
    <p:sldId id="268" r:id="rId18"/>
    <p:sldId id="280" r:id="rId19"/>
    <p:sldId id="285" r:id="rId20"/>
    <p:sldId id="300" r:id="rId21"/>
    <p:sldId id="299" r:id="rId22"/>
    <p:sldId id="301" r:id="rId23"/>
    <p:sldId id="295" r:id="rId24"/>
    <p:sldId id="269" r:id="rId25"/>
    <p:sldId id="270" r:id="rId26"/>
    <p:sldId id="273" r:id="rId27"/>
    <p:sldId id="271" r:id="rId28"/>
    <p:sldId id="276" r:id="rId29"/>
    <p:sldId id="274" r:id="rId30"/>
    <p:sldId id="275" r:id="rId31"/>
    <p:sldId id="302" r:id="rId32"/>
    <p:sldId id="305" r:id="rId33"/>
    <p:sldId id="291" r:id="rId34"/>
    <p:sldId id="303" r:id="rId35"/>
    <p:sldId id="304" r:id="rId36"/>
    <p:sldId id="281" r:id="rId37"/>
    <p:sldId id="296" r:id="rId38"/>
    <p:sldId id="297" r:id="rId39"/>
    <p:sldId id="298" r:id="rId4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6" autoAdjust="0"/>
    <p:restoredTop sz="86410" autoAdjust="0"/>
  </p:normalViewPr>
  <p:slideViewPr>
    <p:cSldViewPr snapToGrid="0">
      <p:cViewPr varScale="1">
        <p:scale>
          <a:sx n="100" d="100"/>
          <a:sy n="100" d="100"/>
        </p:scale>
        <p:origin x="804" y="114"/>
      </p:cViewPr>
      <p:guideLst/>
    </p:cSldViewPr>
  </p:slideViewPr>
  <p:outlineViewPr>
    <p:cViewPr>
      <p:scale>
        <a:sx n="33" d="100"/>
        <a:sy n="33" d="100"/>
      </p:scale>
      <p:origin x="0" y="-2005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4BA93-78BF-4597-B051-3CCB07788117}" type="datetimeFigureOut">
              <a:rPr lang="en-GB" smtClean="0"/>
              <a:t>02/09/2023</a:t>
            </a:fld>
            <a:endParaRPr lang="en-GB"/>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D893B-BD2C-4EE7-8AAF-388385984EC5}" type="slidenum">
              <a:rPr lang="en-GB" smtClean="0"/>
              <a:t>‹Nº›</a:t>
            </a:fld>
            <a:endParaRPr lang="en-GB"/>
          </a:p>
        </p:txBody>
      </p:sp>
    </p:spTree>
    <p:extLst>
      <p:ext uri="{BB962C8B-B14F-4D97-AF65-F5344CB8AC3E}">
        <p14:creationId xmlns:p14="http://schemas.microsoft.com/office/powerpoint/2010/main" val="3973031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70D893B-BD2C-4EE7-8AAF-388385984EC5}" type="slidenum">
              <a:rPr lang="en-GB" smtClean="0"/>
              <a:t>8</a:t>
            </a:fld>
            <a:endParaRPr lang="en-GB"/>
          </a:p>
        </p:txBody>
      </p:sp>
    </p:spTree>
    <p:extLst>
      <p:ext uri="{BB962C8B-B14F-4D97-AF65-F5344CB8AC3E}">
        <p14:creationId xmlns:p14="http://schemas.microsoft.com/office/powerpoint/2010/main" val="112208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GCOS sistema mundial de</a:t>
            </a:r>
            <a:r>
              <a:rPr lang="es-ES" baseline="0" dirty="0" smtClean="0"/>
              <a:t> observación  del clima</a:t>
            </a:r>
          </a:p>
          <a:p>
            <a:r>
              <a:rPr lang="es-ES" baseline="0" dirty="0" smtClean="0"/>
              <a:t>IPCC panel internacional de cambio climático</a:t>
            </a:r>
          </a:p>
          <a:p>
            <a:r>
              <a:rPr lang="es-ES" baseline="0" dirty="0" smtClean="0"/>
              <a:t>COPERNICUS programa, iniciativa de la unión europea de servicios de observación y predicción en todo el globo</a:t>
            </a:r>
            <a:endParaRPr lang="en-GB" dirty="0"/>
          </a:p>
        </p:txBody>
      </p:sp>
      <p:sp>
        <p:nvSpPr>
          <p:cNvPr id="4" name="Marcador de número de diapositiva 3"/>
          <p:cNvSpPr>
            <a:spLocks noGrp="1"/>
          </p:cNvSpPr>
          <p:nvPr>
            <p:ph type="sldNum" sz="quarter" idx="10"/>
          </p:nvPr>
        </p:nvSpPr>
        <p:spPr/>
        <p:txBody>
          <a:bodyPr/>
          <a:lstStyle/>
          <a:p>
            <a:fld id="{270D893B-BD2C-4EE7-8AAF-388385984EC5}" type="slidenum">
              <a:rPr lang="en-GB" smtClean="0"/>
              <a:t>18</a:t>
            </a:fld>
            <a:endParaRPr lang="en-GB"/>
          </a:p>
        </p:txBody>
      </p:sp>
    </p:spTree>
    <p:extLst>
      <p:ext uri="{BB962C8B-B14F-4D97-AF65-F5344CB8AC3E}">
        <p14:creationId xmlns:p14="http://schemas.microsoft.com/office/powerpoint/2010/main" val="3095899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smtClean="0">
                <a:solidFill>
                  <a:schemeClr val="tx1"/>
                </a:solidFill>
                <a:effectLst/>
                <a:latin typeface="+mn-lt"/>
                <a:ea typeface="+mn-ea"/>
                <a:cs typeface="+mn-cs"/>
              </a:rPr>
              <a:t>Los Centros de Control de Área (CCA) de ENAIRE son unidades encargadas de prestar el servicio de control de tráfico aéreo en un área de control terminal, en áreas de control o</a:t>
            </a:r>
          </a:p>
          <a:p>
            <a:r>
              <a:rPr lang="es-ES" sz="1200" b="0" i="0" kern="1200" dirty="0" smtClean="0">
                <a:solidFill>
                  <a:schemeClr val="tx1"/>
                </a:solidFill>
                <a:effectLst/>
                <a:latin typeface="+mn-lt"/>
                <a:ea typeface="+mn-ea"/>
                <a:cs typeface="+mn-cs"/>
              </a:rPr>
              <a:t>en aerovías. ENAIRE tiene cinco CCA desde los que se presta este servicio: Madrid, Barcelona, Sevilla, Palma de Mallorca y Gran Canaria. </a:t>
            </a:r>
          </a:p>
          <a:p>
            <a:pPr rtl="0"/>
            <a:r>
              <a:rPr lang="es-ES" sz="1200" kern="1200" dirty="0" smtClean="0">
                <a:solidFill>
                  <a:schemeClr val="tx1"/>
                </a:solidFill>
                <a:effectLst/>
                <a:latin typeface="+mn-lt"/>
                <a:ea typeface="+mn-ea"/>
                <a:cs typeface="+mn-cs"/>
              </a:rPr>
              <a:t>se ha comprobado que esta actividad contribuye a la seguridad del tráfico y mejora su eficiencia, en particular en situaciones meteorológicamente complejas. En 2022 ha entrado en operación el servicio de </a:t>
            </a:r>
            <a:r>
              <a:rPr lang="es-ES" sz="1200" kern="1200" dirty="0" smtClean="0">
                <a:solidFill>
                  <a:schemeClr val="tx1"/>
                </a:solidFill>
                <a:effectLst/>
                <a:latin typeface="+mn-lt"/>
                <a:ea typeface="+mn-ea"/>
                <a:cs typeface="+mn-cs"/>
              </a:rPr>
              <a:t>asesoramiento </a:t>
            </a:r>
            <a:r>
              <a:rPr lang="es-ES" sz="1200" kern="1200" dirty="0" smtClean="0">
                <a:solidFill>
                  <a:schemeClr val="tx1"/>
                </a:solidFill>
                <a:effectLst/>
                <a:latin typeface="+mn-lt"/>
                <a:ea typeface="+mn-ea"/>
                <a:cs typeface="+mn-cs"/>
              </a:rPr>
              <a:t>para los CCA de </a:t>
            </a:r>
            <a:r>
              <a:rPr lang="es-ES" sz="1200" kern="1200" dirty="0" err="1" smtClean="0">
                <a:solidFill>
                  <a:schemeClr val="tx1"/>
                </a:solidFill>
                <a:effectLst/>
                <a:latin typeface="+mn-lt"/>
                <a:ea typeface="+mn-ea"/>
                <a:cs typeface="+mn-cs"/>
              </a:rPr>
              <a:t>Gavá</a:t>
            </a:r>
            <a:r>
              <a:rPr lang="es-ES" sz="1200" kern="1200" dirty="0" smtClean="0">
                <a:solidFill>
                  <a:schemeClr val="tx1"/>
                </a:solidFill>
                <a:effectLst/>
                <a:latin typeface="+mn-lt"/>
                <a:ea typeface="+mn-ea"/>
                <a:cs typeface="+mn-cs"/>
              </a:rPr>
              <a:t> (Barcelona) y Sevilla, tras la firma del contrato con ENAIRE y la instalación completa de la infraestructura necesaria para su funcionamiento.</a:t>
            </a:r>
          </a:p>
          <a:p>
            <a:pPr rtl="0"/>
            <a:r>
              <a:rPr lang="es-ES" sz="1200" kern="1200" dirty="0" smtClean="0">
                <a:solidFill>
                  <a:schemeClr val="tx1"/>
                </a:solidFill>
                <a:effectLst/>
                <a:latin typeface="+mn-lt"/>
                <a:ea typeface="+mn-ea"/>
                <a:cs typeface="+mn-cs"/>
              </a:rPr>
              <a:t>Para mejorar la coordinación del servicio con ENAIRE y maximizar su eficacia, en 2022 se </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han planificado acciones de formación para el personal de control aéreo a medida de las necesidades detectadas y se ha avanzado en el diseño del siguiente ciclo formativo.</a:t>
            </a:r>
          </a:p>
          <a:p>
            <a:pPr rtl="0"/>
            <a:endParaRPr lang="es-ES" sz="1200" kern="1200" dirty="0" smtClean="0">
              <a:solidFill>
                <a:schemeClr val="tx1"/>
              </a:solidFill>
              <a:effectLst/>
              <a:latin typeface="+mn-lt"/>
              <a:ea typeface="+mn-ea"/>
              <a:cs typeface="+mn-cs"/>
            </a:endParaRPr>
          </a:p>
          <a:p>
            <a:pPr rtl="0"/>
            <a:r>
              <a:rPr lang="es-ES" sz="1200" b="1" kern="1200" dirty="0" smtClean="0">
                <a:solidFill>
                  <a:schemeClr val="tx1"/>
                </a:solidFill>
                <a:effectLst/>
                <a:latin typeface="+mn-lt"/>
                <a:ea typeface="+mn-ea"/>
                <a:cs typeface="+mn-cs"/>
              </a:rPr>
              <a:t>El proyecto AVSAF (</a:t>
            </a:r>
            <a:r>
              <a:rPr lang="es-ES" sz="1200" b="1" kern="1200" dirty="0" err="1" smtClean="0">
                <a:solidFill>
                  <a:schemeClr val="tx1"/>
                </a:solidFill>
                <a:effectLst/>
                <a:latin typeface="+mn-lt"/>
                <a:ea typeface="+mn-ea"/>
                <a:cs typeface="+mn-cs"/>
              </a:rPr>
              <a:t>AViation</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SAFety</a:t>
            </a:r>
            <a:r>
              <a:rPr lang="es-ES" sz="1200" b="1" kern="120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es una iniciativa conjunta y coordinada de los gestores aeroportuarios, las empresas que desarrollan su actividad en los aeropuertos y la Agencia Estatal de Seguridad Aérea (AESA) para mejorar y hacer más accesible la formación en seguridad operacional en los aeropuertos, de manera estandarizada y dando cobertura a los requisitos impuestos por la actual normativa europea.</a:t>
            </a:r>
          </a:p>
          <a:p>
            <a:pPr rtl="0"/>
            <a:r>
              <a:rPr lang="es-ES" sz="1200" kern="1200" dirty="0" smtClean="0">
                <a:solidFill>
                  <a:schemeClr val="tx1"/>
                </a:solidFill>
                <a:effectLst/>
                <a:latin typeface="+mn-lt"/>
                <a:ea typeface="+mn-ea"/>
                <a:cs typeface="+mn-cs"/>
              </a:rPr>
              <a:t>Con fecha 20 de diciembre de 2021, AESA concedió a AEMET el reconocimiento oficial como Organización de Formación AVSAF (OFA), con una plantilla propia de cuatro trabajadores de AEMET instructores AVSAF (certificados como tales por AESA a lo largo del año 2021), que cumple estrictamente con los criterios de paridad, al estar constituida, en la actualidad, por dos mujeres y dos hombres.</a:t>
            </a:r>
          </a:p>
          <a:p>
            <a:pPr rtl="0"/>
            <a:r>
              <a:rPr lang="es-ES" sz="1200" kern="1200" dirty="0" smtClean="0">
                <a:solidFill>
                  <a:schemeClr val="tx1"/>
                </a:solidFill>
                <a:effectLst/>
                <a:latin typeface="+mn-lt"/>
                <a:ea typeface="+mn-ea"/>
                <a:cs typeface="+mn-cs"/>
              </a:rPr>
              <a:t>Con la entrada en servicio del asesoramiento meteorológico  en Centros de Control de Área de ENAIRE, se aumentó la eficacia y la seguridad de las operaciones aeronáuticas </a:t>
            </a:r>
          </a:p>
        </p:txBody>
      </p:sp>
      <p:sp>
        <p:nvSpPr>
          <p:cNvPr id="4" name="Marcador de número de diapositiva 3"/>
          <p:cNvSpPr>
            <a:spLocks noGrp="1"/>
          </p:cNvSpPr>
          <p:nvPr>
            <p:ph type="sldNum" sz="quarter" idx="10"/>
          </p:nvPr>
        </p:nvSpPr>
        <p:spPr/>
        <p:txBody>
          <a:bodyPr/>
          <a:lstStyle/>
          <a:p>
            <a:fld id="{270D893B-BD2C-4EE7-8AAF-388385984EC5}" type="slidenum">
              <a:rPr lang="en-GB" smtClean="0"/>
              <a:t>20</a:t>
            </a:fld>
            <a:endParaRPr lang="en-GB"/>
          </a:p>
        </p:txBody>
      </p:sp>
    </p:spTree>
    <p:extLst>
      <p:ext uri="{BB962C8B-B14F-4D97-AF65-F5344CB8AC3E}">
        <p14:creationId xmlns:p14="http://schemas.microsoft.com/office/powerpoint/2010/main" val="1944636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270D893B-BD2C-4EE7-8AAF-388385984EC5}" type="slidenum">
              <a:rPr lang="en-GB" smtClean="0"/>
              <a:t>23</a:t>
            </a:fld>
            <a:endParaRPr lang="en-GB"/>
          </a:p>
        </p:txBody>
      </p:sp>
    </p:spTree>
    <p:extLst>
      <p:ext uri="{BB962C8B-B14F-4D97-AF65-F5344CB8AC3E}">
        <p14:creationId xmlns:p14="http://schemas.microsoft.com/office/powerpoint/2010/main" val="454990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AEMET tiene representación en todo el territorio nacional, cuenta con una estructura que abarca una unidad en Madrid SSCC</a:t>
            </a:r>
            <a:r>
              <a:rPr lang="es-ES" baseline="0" dirty="0" smtClean="0"/>
              <a:t> y 17  delegaciones territoriales </a:t>
            </a:r>
          </a:p>
          <a:p>
            <a:r>
              <a:rPr lang="es-ES" baseline="0" dirty="0" smtClean="0"/>
              <a:t>más dos centros meteorológicos territoriales en Málaga y Tenerife. </a:t>
            </a:r>
          </a:p>
          <a:p>
            <a:r>
              <a:rPr lang="es-ES" baseline="0" dirty="0" smtClean="0"/>
              <a:t>Un observatorio atmosférico en </a:t>
            </a:r>
            <a:r>
              <a:rPr lang="es-ES" baseline="0" dirty="0" err="1" smtClean="0"/>
              <a:t>Izaña</a:t>
            </a:r>
            <a:endParaRPr lang="es-ES" baseline="0" dirty="0" smtClean="0"/>
          </a:p>
          <a:p>
            <a:r>
              <a:rPr lang="es-ES" baseline="0" dirty="0" smtClean="0"/>
              <a:t>40 oficinas en aeropuertos</a:t>
            </a:r>
          </a:p>
          <a:p>
            <a:r>
              <a:rPr lang="es-ES" baseline="0" dirty="0" smtClean="0"/>
              <a:t>26 oficinas en bases aéreas militares</a:t>
            </a:r>
          </a:p>
          <a:p>
            <a:r>
              <a:rPr lang="es-ES" baseline="0" dirty="0" smtClean="0"/>
              <a:t>38 observatorios meteorológicos</a:t>
            </a:r>
          </a:p>
          <a:p>
            <a:endParaRPr lang="en-GB" dirty="0"/>
          </a:p>
        </p:txBody>
      </p:sp>
      <p:sp>
        <p:nvSpPr>
          <p:cNvPr id="4" name="Marcador de número de diapositiva 3"/>
          <p:cNvSpPr>
            <a:spLocks noGrp="1"/>
          </p:cNvSpPr>
          <p:nvPr>
            <p:ph type="sldNum" sz="quarter" idx="10"/>
          </p:nvPr>
        </p:nvSpPr>
        <p:spPr/>
        <p:txBody>
          <a:bodyPr/>
          <a:lstStyle/>
          <a:p>
            <a:fld id="{270D893B-BD2C-4EE7-8AAF-388385984EC5}" type="slidenum">
              <a:rPr lang="en-GB" smtClean="0"/>
              <a:t>24</a:t>
            </a:fld>
            <a:endParaRPr lang="en-GB"/>
          </a:p>
        </p:txBody>
      </p:sp>
    </p:spTree>
    <p:extLst>
      <p:ext uri="{BB962C8B-B14F-4D97-AF65-F5344CB8AC3E}">
        <p14:creationId xmlns:p14="http://schemas.microsoft.com/office/powerpoint/2010/main" val="2627795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Grp="1" noRot="1" noChangeAspect="1" noChangeArrowheads="1" noTextEdit="1"/>
          </p:cNvSpPr>
          <p:nvPr>
            <p:ph type="sldImg"/>
          </p:nvPr>
        </p:nvSpPr>
        <p:spPr>
          <a:xfrm>
            <a:off x="1087438" y="871538"/>
            <a:ext cx="4629150" cy="34734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9" name="Rectangle 2"/>
          <p:cNvSpPr>
            <a:spLocks noGrp="1" noChangeArrowheads="1"/>
          </p:cNvSpPr>
          <p:nvPr>
            <p:ph type="body" idx="1"/>
          </p:nvPr>
        </p:nvSpPr>
        <p:spPr>
          <a:xfrm>
            <a:off x="908050" y="4725988"/>
            <a:ext cx="4986338" cy="3913187"/>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smtClean="0"/>
          </a:p>
        </p:txBody>
      </p:sp>
    </p:spTree>
    <p:extLst>
      <p:ext uri="{BB962C8B-B14F-4D97-AF65-F5344CB8AC3E}">
        <p14:creationId xmlns:p14="http://schemas.microsoft.com/office/powerpoint/2010/main" val="954992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270D893B-BD2C-4EE7-8AAF-388385984EC5}" type="slidenum">
              <a:rPr lang="en-GB" smtClean="0"/>
              <a:t>32</a:t>
            </a:fld>
            <a:endParaRPr lang="en-GB"/>
          </a:p>
        </p:txBody>
      </p:sp>
    </p:spTree>
    <p:extLst>
      <p:ext uri="{BB962C8B-B14F-4D97-AF65-F5344CB8AC3E}">
        <p14:creationId xmlns:p14="http://schemas.microsoft.com/office/powerpoint/2010/main" val="373564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Como Servicio Meteorológico Nacional y autoridad meteorológica del Estado, a la Agencia le compete</a:t>
            </a:r>
            <a:r>
              <a:rPr lang="es-ES" sz="1200" b="1" kern="1200" baseline="0" dirty="0" smtClean="0">
                <a:solidFill>
                  <a:schemeClr val="tx1"/>
                </a:solidFill>
                <a:effectLst/>
                <a:latin typeface="+mn-lt"/>
                <a:ea typeface="+mn-ea"/>
                <a:cs typeface="+mn-cs"/>
              </a:rPr>
              <a:t> a</a:t>
            </a:r>
            <a:r>
              <a:rPr lang="es-ES" sz="1200" b="1" kern="1200" dirty="0" smtClean="0">
                <a:solidFill>
                  <a:schemeClr val="tx1"/>
                </a:solidFill>
                <a:effectLst/>
                <a:latin typeface="+mn-lt"/>
                <a:ea typeface="+mn-ea"/>
                <a:cs typeface="+mn-cs"/>
              </a:rPr>
              <a:t>demás, </a:t>
            </a:r>
          </a:p>
          <a:p>
            <a:r>
              <a:rPr lang="es-ES" sz="1200" b="1" kern="1200" dirty="0" smtClean="0">
                <a:solidFill>
                  <a:schemeClr val="tx1"/>
                </a:solidFill>
                <a:effectLst/>
                <a:latin typeface="+mn-lt"/>
                <a:ea typeface="+mn-ea"/>
                <a:cs typeface="+mn-cs"/>
              </a:rPr>
              <a:t>la representación de España a nivel internacional en materia de meteorología y climatología, participando en los grupos internacionales de investigación y representando a España </a:t>
            </a:r>
            <a:r>
              <a:rPr lang="es-ES" sz="1200" b="1" kern="1200" dirty="0" smtClean="0">
                <a:solidFill>
                  <a:schemeClr val="tx1"/>
                </a:solidFill>
                <a:effectLst/>
                <a:latin typeface="+mn-lt"/>
                <a:ea typeface="+mn-ea"/>
                <a:cs typeface="+mn-cs"/>
              </a:rPr>
              <a:t>en:</a:t>
            </a:r>
            <a:endParaRPr lang="es-ES" sz="1200" b="1" kern="1200" dirty="0" smtClean="0">
              <a:solidFill>
                <a:schemeClr val="tx1"/>
              </a:solidFill>
              <a:effectLst/>
              <a:latin typeface="+mn-lt"/>
              <a:ea typeface="+mn-ea"/>
              <a:cs typeface="+mn-cs"/>
            </a:endParaRP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 la Organización Meteorológica Mundial, OMM</a:t>
            </a:r>
          </a:p>
          <a:p>
            <a:r>
              <a:rPr lang="es-ES" sz="1200" b="1" kern="1200" dirty="0" smtClean="0">
                <a:solidFill>
                  <a:schemeClr val="tx1"/>
                </a:solidFill>
                <a:effectLst/>
                <a:latin typeface="+mn-lt"/>
                <a:ea typeface="+mn-ea"/>
                <a:cs typeface="+mn-cs"/>
              </a:rPr>
              <a:t>la Organización Europea para la Explotación de Satélites Meteorológicos, EUMETSAT</a:t>
            </a:r>
          </a:p>
          <a:p>
            <a:r>
              <a:rPr lang="es-ES" sz="1200" b="1" kern="1200" dirty="0" smtClean="0">
                <a:solidFill>
                  <a:schemeClr val="tx1"/>
                </a:solidFill>
                <a:effectLst/>
                <a:latin typeface="+mn-lt"/>
                <a:ea typeface="+mn-ea"/>
                <a:cs typeface="+mn-cs"/>
              </a:rPr>
              <a:t> y en </a:t>
            </a:r>
            <a:r>
              <a:rPr lang="es-ES" sz="1200" b="1" kern="1200" dirty="0" err="1" smtClean="0">
                <a:solidFill>
                  <a:schemeClr val="tx1"/>
                </a:solidFill>
                <a:effectLst/>
                <a:latin typeface="+mn-lt"/>
                <a:ea typeface="+mn-ea"/>
                <a:cs typeface="+mn-cs"/>
              </a:rPr>
              <a:t>elCentro</a:t>
            </a:r>
            <a:r>
              <a:rPr lang="es-ES" sz="1200" b="1" kern="1200" dirty="0" smtClean="0">
                <a:solidFill>
                  <a:schemeClr val="tx1"/>
                </a:solidFill>
                <a:effectLst/>
                <a:latin typeface="+mn-lt"/>
                <a:ea typeface="+mn-ea"/>
                <a:cs typeface="+mn-cs"/>
              </a:rPr>
              <a:t> Europeo de Predicción del tiempo a Plazo Medio, CEPPM (ECMWF por sus siglas en inglés), Para el cumplimiento de todos estos servicios dispone de </a:t>
            </a:r>
            <a:r>
              <a:rPr lang="es-ES" sz="1200" b="1" kern="1200" dirty="0" smtClean="0">
                <a:solidFill>
                  <a:schemeClr val="tx1"/>
                </a:solidFill>
                <a:effectLst/>
                <a:latin typeface="+mn-lt"/>
                <a:ea typeface="+mn-ea"/>
                <a:cs typeface="+mn-cs"/>
              </a:rPr>
              <a:t>una infraestructura </a:t>
            </a:r>
            <a:r>
              <a:rPr lang="es-ES" sz="1200" b="1" kern="1200" dirty="0" smtClean="0">
                <a:solidFill>
                  <a:schemeClr val="tx1"/>
                </a:solidFill>
                <a:effectLst/>
                <a:latin typeface="+mn-lt"/>
                <a:ea typeface="+mn-ea"/>
                <a:cs typeface="+mn-cs"/>
              </a:rPr>
              <a:t>meteorológica con cobertura estatal, debidamente coordinada y con altos niveles de exigencia técnica.</a:t>
            </a:r>
          </a:p>
          <a:p>
            <a:r>
              <a:rPr lang="es-ES" sz="1200" b="1" kern="1200" dirty="0" smtClean="0">
                <a:solidFill>
                  <a:schemeClr val="tx1"/>
                </a:solidFill>
                <a:effectLst/>
                <a:latin typeface="+mn-lt"/>
                <a:ea typeface="+mn-ea"/>
                <a:cs typeface="+mn-cs"/>
              </a:rPr>
              <a:t>En una política obligada de transparencia y evaluación de la eficiencia y efectividad delos servicios públicos, se realizan informes anuales que tienen por objeto informar a todos los ciudadanos acerca de la evolución de los principales indicadores de prestación y mejora de la gestión de AEMET</a:t>
            </a:r>
          </a:p>
          <a:p>
            <a:endParaRPr lang="en-GB" dirty="0"/>
          </a:p>
        </p:txBody>
      </p:sp>
      <p:sp>
        <p:nvSpPr>
          <p:cNvPr id="4" name="Marcador de número de diapositiva 3"/>
          <p:cNvSpPr>
            <a:spLocks noGrp="1"/>
          </p:cNvSpPr>
          <p:nvPr>
            <p:ph type="sldNum" sz="quarter" idx="10"/>
          </p:nvPr>
        </p:nvSpPr>
        <p:spPr/>
        <p:txBody>
          <a:bodyPr/>
          <a:lstStyle/>
          <a:p>
            <a:fld id="{270D893B-BD2C-4EE7-8AAF-388385984EC5}" type="slidenum">
              <a:rPr lang="en-GB" smtClean="0"/>
              <a:t>9</a:t>
            </a:fld>
            <a:endParaRPr lang="en-GB"/>
          </a:p>
        </p:txBody>
      </p:sp>
    </p:spTree>
    <p:extLst>
      <p:ext uri="{BB962C8B-B14F-4D97-AF65-F5344CB8AC3E}">
        <p14:creationId xmlns:p14="http://schemas.microsoft.com/office/powerpoint/2010/main" val="665677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qué </a:t>
            </a:r>
            <a:r>
              <a:rPr lang="es-ES" dirty="0" err="1" smtClean="0"/>
              <a:t>setraduce</a:t>
            </a:r>
            <a:r>
              <a:rPr lang="es-ES" dirty="0" smtClean="0"/>
              <a:t> la misión de AEMET?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la satisfacción de las necesidades básicas de información meteorológica y climatológica de la sociedad, mediante el suministro de avisos de fenómenos adversos, predicciones de carácter general, y de información climatológica</a:t>
            </a:r>
          </a:p>
          <a:p>
            <a:r>
              <a:rPr lang="es-ES" sz="1200" b="1" kern="1200" dirty="0" smtClean="0">
                <a:solidFill>
                  <a:schemeClr val="tx1"/>
                </a:solidFill>
                <a:effectLst/>
                <a:latin typeface="+mn-lt"/>
                <a:ea typeface="+mn-ea"/>
                <a:cs typeface="+mn-cs"/>
              </a:rPr>
              <a:t> la provisión de servicios meteorológicos a la navegación aérea, como proveedor </a:t>
            </a:r>
            <a:r>
              <a:rPr lang="es-ES" sz="1200" b="1" kern="1200" dirty="0" smtClean="0">
                <a:solidFill>
                  <a:schemeClr val="tx1"/>
                </a:solidFill>
                <a:effectLst/>
                <a:latin typeface="+mn-lt"/>
                <a:ea typeface="+mn-ea"/>
                <a:cs typeface="+mn-cs"/>
              </a:rPr>
              <a:t>certificado  (En virtud del artículo 7 de la Ley 21/2003, de 7 de julio, de Seguridad Aérea, AEMET es la autoridad meteorológica aeronáutica en el territorio nacional.) </a:t>
            </a: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También  a la navegación marítima</a:t>
            </a:r>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el apoyo meteorológico a la defensa nacional, tanto en las operaciones nacionales como internacionales.</a:t>
            </a:r>
          </a:p>
          <a:p>
            <a:r>
              <a:rPr lang="es-ES" sz="1200" b="1" kern="1200" dirty="0" smtClean="0">
                <a:solidFill>
                  <a:schemeClr val="tx1"/>
                </a:solidFill>
                <a:effectLst/>
                <a:latin typeface="+mn-lt"/>
                <a:ea typeface="+mn-ea"/>
                <a:cs typeface="+mn-cs"/>
              </a:rPr>
              <a:t>la atención a las instituciones públicas competentes en materia de protección civil,</a:t>
            </a:r>
          </a:p>
          <a:p>
            <a:endParaRPr lang="en-GB" dirty="0"/>
          </a:p>
        </p:txBody>
      </p:sp>
      <p:sp>
        <p:nvSpPr>
          <p:cNvPr id="4" name="Marcador de número de diapositiva 3"/>
          <p:cNvSpPr>
            <a:spLocks noGrp="1"/>
          </p:cNvSpPr>
          <p:nvPr>
            <p:ph type="sldNum" sz="quarter" idx="10"/>
          </p:nvPr>
        </p:nvSpPr>
        <p:spPr/>
        <p:txBody>
          <a:bodyPr/>
          <a:lstStyle/>
          <a:p>
            <a:fld id="{270D893B-BD2C-4EE7-8AAF-388385984EC5}" type="slidenum">
              <a:rPr lang="en-GB" smtClean="0"/>
              <a:t>10</a:t>
            </a:fld>
            <a:endParaRPr lang="en-GB"/>
          </a:p>
        </p:txBody>
      </p:sp>
    </p:spTree>
    <p:extLst>
      <p:ext uri="{BB962C8B-B14F-4D97-AF65-F5344CB8AC3E}">
        <p14:creationId xmlns:p14="http://schemas.microsoft.com/office/powerpoint/2010/main" val="80689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r>
              <a:rPr lang="es-ES" altLang="en-US" dirty="0" smtClean="0"/>
              <a:t>AEMET</a:t>
            </a:r>
            <a:r>
              <a:rPr lang="es-ES" altLang="en-US" baseline="0" dirty="0" smtClean="0"/>
              <a:t> proporciona </a:t>
            </a:r>
            <a:r>
              <a:rPr lang="es-ES" altLang="en-US" dirty="0" smtClean="0"/>
              <a:t>todo </a:t>
            </a:r>
            <a:r>
              <a:rPr lang="es-ES" altLang="en-US" dirty="0" smtClean="0"/>
              <a:t>el apoyo meteorológico que necesita el Ministerio de Defensa; todas las operaciones realizadas por la defensa, en todas las áreas y en todo el mundo. Una de las cosas que defensa demanda es el estudio de la situación del país, con lo que respecta a los cambios en las variables climáticas que se están produciendo en España</a:t>
            </a:r>
            <a:endParaRPr lang="en-GB" altLang="en-US" dirty="0" smtClean="0"/>
          </a:p>
        </p:txBody>
      </p:sp>
      <p:sp>
        <p:nvSpPr>
          <p:cNvPr id="4403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A28B5A5-C37B-4E65-B917-4780B3F02432}" type="slidenum">
              <a:rPr lang="es-ES" altLang="en-US" smtClean="0"/>
              <a:pPr/>
              <a:t>12</a:t>
            </a:fld>
            <a:endParaRPr lang="es-ES" altLang="en-US" smtClean="0"/>
          </a:p>
        </p:txBody>
      </p:sp>
    </p:spTree>
    <p:extLst>
      <p:ext uri="{BB962C8B-B14F-4D97-AF65-F5344CB8AC3E}">
        <p14:creationId xmlns:p14="http://schemas.microsoft.com/office/powerpoint/2010/main" val="3437393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dirty="0" smtClean="0"/>
              <a:t>Realizamos una vigilancia continua, eficaz y sostenible de las condiciones meteorológicas y climáticas y de la estructura y composición físico-química de la atmósfera sobre el territorio nacional.</a:t>
            </a:r>
          </a:p>
          <a:p>
            <a:pPr eaLnBrk="1" hangingPunct="1">
              <a:spcBef>
                <a:spcPct val="0"/>
              </a:spcBef>
            </a:pPr>
            <a:r>
              <a:rPr lang="es-ES" altLang="en-US" dirty="0" smtClean="0"/>
              <a:t> En la web AEMET podemos encontrar, resúmenes climatológicos, análisis estacionales, seguimiento de sequías, mapas de balance hídrico e informes mensuales sobre la distribución espacial y temporal de la radiación solar y el ozono. También se puede encontrar la composición atmosférica en el observatorio de </a:t>
            </a:r>
            <a:r>
              <a:rPr lang="es-ES" altLang="en-US" dirty="0" err="1" smtClean="0"/>
              <a:t>Izaña</a:t>
            </a:r>
            <a:r>
              <a:rPr lang="es-ES" altLang="en-US" dirty="0" smtClean="0"/>
              <a:t>,</a:t>
            </a:r>
            <a:r>
              <a:rPr lang="es-ES" altLang="en-US" baseline="0" dirty="0" smtClean="0"/>
              <a:t> que es un centro mundial de referencia para la medida en atmósfera libre de los gases de efecto invernadero  . Dióxido de carbono, metano, óxido nitroso, </a:t>
            </a:r>
            <a:r>
              <a:rPr lang="es-ES" altLang="en-US" baseline="0" dirty="0" err="1" smtClean="0"/>
              <a:t>hexafluoruro</a:t>
            </a:r>
            <a:r>
              <a:rPr lang="es-ES" altLang="en-US" baseline="0" dirty="0" smtClean="0"/>
              <a:t> de azufre, gases reactivos (ozono superficial, monóxido de carbono), ozono total en columna, ácido clorhídrico, ácido nítrico,  y aerosoles atmosféricos (espesor óptico de aerosoles)</a:t>
            </a:r>
            <a:endParaRPr lang="es-ES" altLang="en-US" dirty="0" smtClean="0"/>
          </a:p>
        </p:txBody>
      </p:sp>
      <p:sp>
        <p:nvSpPr>
          <p:cNvPr id="3994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0A2E779-45A3-4039-8959-49284700565C}" type="slidenum">
              <a:rPr lang="es-ES" altLang="en-US" smtClean="0"/>
              <a:pPr/>
              <a:t>13</a:t>
            </a:fld>
            <a:endParaRPr lang="es-ES" altLang="en-US" smtClean="0"/>
          </a:p>
        </p:txBody>
      </p:sp>
    </p:spTree>
    <p:extLst>
      <p:ext uri="{BB962C8B-B14F-4D97-AF65-F5344CB8AC3E}">
        <p14:creationId xmlns:p14="http://schemas.microsoft.com/office/powerpoint/2010/main" val="1543503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dirty="0" smtClean="0"/>
              <a:t>AEMET tiene importantes responsabilidades en el campo del cambio climático.</a:t>
            </a:r>
          </a:p>
          <a:p>
            <a:r>
              <a:rPr lang="es-ES" altLang="en-US" dirty="0" smtClean="0"/>
              <a:t>Es responsable del mantenimiento y actualización permanente de los datos meteorológicos y climatológicos. En la página web de AEMET se pueden encontrar y descargar los valores normales, extremos y efemérides, información fenológica y el atlas climático de España</a:t>
            </a:r>
            <a:r>
              <a:rPr lang="es-ES" altLang="en-US" baseline="0" dirty="0" smtClean="0"/>
              <a:t> y las series centenarias</a:t>
            </a:r>
            <a:endParaRPr lang="es-ES" altLang="en-US" dirty="0" smtClean="0"/>
          </a:p>
        </p:txBody>
      </p:sp>
      <p:sp>
        <p:nvSpPr>
          <p:cNvPr id="378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A4B9AE7-7BAF-413C-9B14-2BB6E51E5ED7}" type="slidenum">
              <a:rPr lang="es-ES" altLang="en-US" smtClean="0"/>
              <a:pPr/>
              <a:t>14</a:t>
            </a:fld>
            <a:endParaRPr lang="es-ES" altLang="en-US" smtClean="0"/>
          </a:p>
        </p:txBody>
      </p:sp>
    </p:spTree>
    <p:extLst>
      <p:ext uri="{BB962C8B-B14F-4D97-AF65-F5344CB8AC3E}">
        <p14:creationId xmlns:p14="http://schemas.microsoft.com/office/powerpoint/2010/main" val="2942228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n-US" dirty="0" smtClean="0"/>
              <a:t>Otra RESPONSABILIDAD es la prestación de asesoramiento científico sobre cuestiones relacionadas con la variabilidad climática y el cambio climático.</a:t>
            </a:r>
          </a:p>
          <a:p>
            <a:r>
              <a:rPr lang="es-ES" altLang="en-US" dirty="0" smtClean="0"/>
              <a:t>Imagen de la sección de la web de AEMET con información sobre proyecciones climáticas para el siglo XXI. Podéis encontrar </a:t>
            </a:r>
            <a:r>
              <a:rPr lang="es-ES" altLang="en-US" dirty="0" err="1" smtClean="0"/>
              <a:t>resolutados</a:t>
            </a:r>
            <a:r>
              <a:rPr lang="es-ES" altLang="en-US" baseline="0" dirty="0" smtClean="0"/>
              <a:t> gráficos y datos de todo tipo.</a:t>
            </a:r>
            <a:endParaRPr lang="es-ES" altLang="en-US" dirty="0" smtClean="0"/>
          </a:p>
          <a:p>
            <a:endParaRPr lang="es-ES" altLang="en-US" dirty="0" smtClean="0"/>
          </a:p>
          <a:p>
            <a:r>
              <a:rPr lang="es-ES" altLang="en-US" dirty="0" smtClean="0"/>
              <a:t>En este apartado se incluye información tanto numérica como gráfica relacionada con las proyecciones de cambio climático para el siglo XXI regionalizadas en España y correspondientes a diferentes escenarios de emisión, para ser utilizados en los trabajos de evaluación de impacto y vulnerabilidad, en el marco del Plan Nacional de Adaptación al Cambio Climático. (PNACC). También hay resultados gráficos de proyecciones regionalizadas de cambio climático.</a:t>
            </a:r>
          </a:p>
          <a:p>
            <a:endParaRPr lang="es-ES" altLang="en-US" dirty="0" smtClean="0"/>
          </a:p>
          <a:p>
            <a:r>
              <a:rPr lang="es-ES" altLang="en-US" dirty="0" smtClean="0"/>
              <a:t>Las proyecciones regionalizadas de cambio climático (también llamadas escenarios) brindan información detallada sobre las mejores estimaciones del clima futuro de nuestro país, las cuales constituyen un elemento fundamental para realizar evaluaciones de impacto y vulnerabilidad en los diferentes sectores sensibles a las condiciones climáticas. y por tanto diseñar políticas de adaptación adecuadas a sus efectos.</a:t>
            </a:r>
          </a:p>
          <a:p>
            <a:endParaRPr lang="es-ES" altLang="en-US" dirty="0" smtClean="0"/>
          </a:p>
          <a:p>
            <a:r>
              <a:rPr lang="es-ES" altLang="en-US" dirty="0" smtClean="0"/>
              <a:t>En el marco del Plan Nacional de Adaptación (PNACC), se ha elaborado una colección completa y actualizada de proyecciones (escenarios) regionalizados de cambio climático para España y productos derivados, denominado PNACC Escenarios-Datos Mensuales, que se pone a disposición de todas esas organizaciones de forma gratuita, instituciones, empresas y personas interesadas en evaluar los impactos, la vulnerabilidad y las opciones de adaptación al cambio climático en su área de actividad o interés, y constituyen los escenarios de referencia del PNACC.</a:t>
            </a:r>
          </a:p>
        </p:txBody>
      </p:sp>
      <p:sp>
        <p:nvSpPr>
          <p:cNvPr id="4198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297A6DE-29C4-42A5-A6F2-54EBF1F5B19C}" type="slidenum">
              <a:rPr lang="es-ES" altLang="en-US" smtClean="0"/>
              <a:pPr/>
              <a:t>15</a:t>
            </a:fld>
            <a:endParaRPr lang="es-ES" altLang="en-US" smtClean="0"/>
          </a:p>
        </p:txBody>
      </p:sp>
    </p:spTree>
    <p:extLst>
      <p:ext uri="{BB962C8B-B14F-4D97-AF65-F5344CB8AC3E}">
        <p14:creationId xmlns:p14="http://schemas.microsoft.com/office/powerpoint/2010/main" val="2985243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Algunas de las áreas que</a:t>
            </a:r>
            <a:r>
              <a:rPr lang="es-ES" baseline="0" dirty="0" smtClean="0"/>
              <a:t> se pueden ver en la web de AEMET</a:t>
            </a:r>
            <a:endParaRPr lang="en-GB" dirty="0"/>
          </a:p>
        </p:txBody>
      </p:sp>
      <p:sp>
        <p:nvSpPr>
          <p:cNvPr id="4" name="Marcador de número de diapositiva 3"/>
          <p:cNvSpPr>
            <a:spLocks noGrp="1"/>
          </p:cNvSpPr>
          <p:nvPr>
            <p:ph type="sldNum" sz="quarter" idx="10"/>
          </p:nvPr>
        </p:nvSpPr>
        <p:spPr/>
        <p:txBody>
          <a:bodyPr/>
          <a:lstStyle/>
          <a:p>
            <a:fld id="{270D893B-BD2C-4EE7-8AAF-388385984EC5}" type="slidenum">
              <a:rPr lang="en-GB" smtClean="0"/>
              <a:t>16</a:t>
            </a:fld>
            <a:endParaRPr lang="en-GB"/>
          </a:p>
        </p:txBody>
      </p:sp>
    </p:spTree>
    <p:extLst>
      <p:ext uri="{BB962C8B-B14F-4D97-AF65-F5344CB8AC3E}">
        <p14:creationId xmlns:p14="http://schemas.microsoft.com/office/powerpoint/2010/main" val="12949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Conferencia de directores de servicios meteorológicos de Iberoamérica y </a:t>
            </a:r>
            <a:r>
              <a:rPr lang="es-ES" dirty="0" smtClean="0"/>
              <a:t>África </a:t>
            </a:r>
            <a:r>
              <a:rPr lang="es-ES" dirty="0" smtClean="0"/>
              <a:t>para coordinar</a:t>
            </a:r>
            <a:r>
              <a:rPr lang="es-ES" baseline="0" dirty="0" smtClean="0"/>
              <a:t> programas de cooperación entre los diferentes servicios meteorológicos e hidrológicos</a:t>
            </a:r>
            <a:endParaRPr lang="en-GB" dirty="0"/>
          </a:p>
        </p:txBody>
      </p:sp>
      <p:sp>
        <p:nvSpPr>
          <p:cNvPr id="4" name="Marcador de número de diapositiva 3"/>
          <p:cNvSpPr>
            <a:spLocks noGrp="1"/>
          </p:cNvSpPr>
          <p:nvPr>
            <p:ph type="sldNum" sz="quarter" idx="10"/>
          </p:nvPr>
        </p:nvSpPr>
        <p:spPr/>
        <p:txBody>
          <a:bodyPr/>
          <a:lstStyle/>
          <a:p>
            <a:fld id="{270D893B-BD2C-4EE7-8AAF-388385984EC5}" type="slidenum">
              <a:rPr lang="en-GB" smtClean="0"/>
              <a:t>17</a:t>
            </a:fld>
            <a:endParaRPr lang="en-GB"/>
          </a:p>
        </p:txBody>
      </p:sp>
    </p:spTree>
    <p:extLst>
      <p:ext uri="{BB962C8B-B14F-4D97-AF65-F5344CB8AC3E}">
        <p14:creationId xmlns:p14="http://schemas.microsoft.com/office/powerpoint/2010/main" val="1176394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D7195F8-4730-4A15-ADBB-A8E0BE37257E}" type="datetime1">
              <a:rPr lang="es-ES" smtClean="0"/>
              <a:t>02/09/2023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242513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0F1347A-D45D-4C48-927A-909ADEC4D6FB}" type="datetime1">
              <a:rPr lang="es-ES" smtClean="0"/>
              <a:t>02/09/2023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21291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F091996-CC99-4A71-A90C-D380DD935695}" type="datetime1">
              <a:rPr lang="es-ES" smtClean="0"/>
              <a:t>02/09/2023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194065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0BAEF58-B864-475E-A406-12D8F5374982}" type="datetime1">
              <a:rPr lang="es-ES" smtClean="0"/>
              <a:t>02/09/2023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250834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D7F2B29-9E91-4B22-A5C2-D0406152DB41}" type="datetime1">
              <a:rPr lang="es-ES" smtClean="0"/>
              <a:t>02/09/2023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410525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3328E95-4BA4-410D-BAEB-2060D88B8AA7}" type="datetime1">
              <a:rPr lang="es-ES" smtClean="0"/>
              <a:t>02/09/2023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960871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586792F-9E0E-49B0-8C89-68FC42A0ADA2}" type="datetime1">
              <a:rPr lang="es-ES" smtClean="0"/>
              <a:t>02/09/2023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108914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5D7CEB9-2B51-46B1-84B3-AD4E7EE8439E}" type="datetime1">
              <a:rPr lang="es-ES" smtClean="0"/>
              <a:t>02/09/2023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265334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5E706F-2622-4143-BD0D-55E039BE9C77}" type="datetime1">
              <a:rPr lang="es-ES" smtClean="0"/>
              <a:t>02/09/2023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2160197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6F7A46F-ABFA-476F-A614-0B5EE621A6EF}" type="datetime1">
              <a:rPr lang="es-ES" smtClean="0"/>
              <a:t>02/09/2023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64136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9578E6F-53D9-4601-A8C4-11497F046885}" type="datetime1">
              <a:rPr lang="es-ES" smtClean="0"/>
              <a:t>02/09/2023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ED3DB1A-D0E2-4BE9-A08E-D8246573DA0A}" type="slidenum">
              <a:rPr lang="es-ES" smtClean="0"/>
              <a:t>‹Nº›</a:t>
            </a:fld>
            <a:endParaRPr lang="es-ES"/>
          </a:p>
        </p:txBody>
      </p:sp>
    </p:spTree>
    <p:extLst>
      <p:ext uri="{BB962C8B-B14F-4D97-AF65-F5344CB8AC3E}">
        <p14:creationId xmlns:p14="http://schemas.microsoft.com/office/powerpoint/2010/main" val="406307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C9354-6E83-4603-A431-789A3EF00A4E}" type="datetime1">
              <a:rPr lang="es-ES" smtClean="0"/>
              <a:t>02/09/2023</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3DB1A-D0E2-4BE9-A08E-D8246573DA0A}" type="slidenum">
              <a:rPr lang="es-ES" smtClean="0"/>
              <a:t>‹Nº›</a:t>
            </a:fld>
            <a:endParaRPr lang="es-ES"/>
          </a:p>
        </p:txBody>
      </p:sp>
    </p:spTree>
    <p:extLst>
      <p:ext uri="{BB962C8B-B14F-4D97-AF65-F5344CB8AC3E}">
        <p14:creationId xmlns:p14="http://schemas.microsoft.com/office/powerpoint/2010/main" val="4149252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799" y="1764915"/>
            <a:ext cx="7772400" cy="2387600"/>
          </a:xfrm>
        </p:spPr>
        <p:txBody>
          <a:bodyPr>
            <a:normAutofit fontScale="90000"/>
          </a:bodyPr>
          <a:lstStyle/>
          <a:p>
            <a:r>
              <a:rPr lang="es-ES" b="1" dirty="0" smtClean="0">
                <a:effectLst>
                  <a:outerShdw blurRad="38100" dist="38100" dir="2700000" algn="tl">
                    <a:srgbClr val="000000">
                      <a:alpha val="43137"/>
                    </a:srgbClr>
                  </a:outerShdw>
                </a:effectLst>
              </a:rPr>
              <a:t>AEMET:</a:t>
            </a:r>
            <a:br>
              <a:rPr lang="es-ES" b="1" dirty="0" smtClean="0">
                <a:effectLst>
                  <a:outerShdw blurRad="38100" dist="38100" dir="2700000" algn="tl">
                    <a:srgbClr val="000000">
                      <a:alpha val="43137"/>
                    </a:srgbClr>
                  </a:outerShdw>
                </a:effectLst>
              </a:rPr>
            </a:br>
            <a:r>
              <a:rPr lang="es-ES" b="1" dirty="0" smtClean="0">
                <a:effectLst>
                  <a:outerShdw blurRad="38100" dist="38100" dir="2700000" algn="tl">
                    <a:srgbClr val="000000">
                      <a:alpha val="43137"/>
                    </a:srgbClr>
                  </a:outerShdw>
                </a:effectLst>
              </a:rPr>
              <a:t>SERVICIO PÚBLICO Y ESTRUCTURA</a:t>
            </a:r>
            <a:endParaRPr lang="es-ES" b="1" dirty="0">
              <a:effectLst>
                <a:outerShdw blurRad="38100" dist="38100" dir="2700000" algn="tl">
                  <a:srgbClr val="000000">
                    <a:alpha val="43137"/>
                  </a:srgbClr>
                </a:outerShdw>
              </a:effectLst>
            </a:endParaRPr>
          </a:p>
        </p:txBody>
      </p:sp>
      <p:sp>
        <p:nvSpPr>
          <p:cNvPr id="3" name="Subtítulo 2"/>
          <p:cNvSpPr>
            <a:spLocks noGrp="1"/>
          </p:cNvSpPr>
          <p:nvPr>
            <p:ph type="subTitle" idx="1"/>
          </p:nvPr>
        </p:nvSpPr>
        <p:spPr>
          <a:xfrm>
            <a:off x="1522970" y="5894172"/>
            <a:ext cx="6098059" cy="512805"/>
          </a:xfrm>
        </p:spPr>
        <p:txBody>
          <a:bodyPr>
            <a:normAutofit fontScale="55000" lnSpcReduction="20000"/>
          </a:bodyPr>
          <a:lstStyle/>
          <a:p>
            <a:r>
              <a:rPr lang="es-ES" dirty="0" smtClean="0"/>
              <a:t>Ana Casals Carro</a:t>
            </a:r>
          </a:p>
          <a:p>
            <a:r>
              <a:rPr lang="es-ES" dirty="0" smtClean="0"/>
              <a:t>Directora de Planificación, Estrategia y Desarrollo Comercial.</a:t>
            </a:r>
          </a:p>
          <a:p>
            <a:endParaRPr lang="es-ES" dirty="0"/>
          </a:p>
        </p:txBody>
      </p:sp>
    </p:spTree>
    <p:extLst>
      <p:ext uri="{BB962C8B-B14F-4D97-AF65-F5344CB8AC3E}">
        <p14:creationId xmlns:p14="http://schemas.microsoft.com/office/powerpoint/2010/main" val="39929948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t>FUNCIONES</a:t>
            </a:r>
            <a:endParaRPr lang="en-GB" b="1" dirty="0"/>
          </a:p>
        </p:txBody>
      </p:sp>
      <p:pic>
        <p:nvPicPr>
          <p:cNvPr id="4" name="Marcador de contenido 3"/>
          <p:cNvPicPr>
            <a:picLocks noGrp="1" noChangeAspect="1"/>
          </p:cNvPicPr>
          <p:nvPr>
            <p:ph idx="1"/>
          </p:nvPr>
        </p:nvPicPr>
        <p:blipFill>
          <a:blip r:embed="rId3"/>
          <a:stretch>
            <a:fillRect/>
          </a:stretch>
        </p:blipFill>
        <p:spPr>
          <a:xfrm>
            <a:off x="0" y="1690689"/>
            <a:ext cx="8831634" cy="4719255"/>
          </a:xfrm>
          <a:prstGeom prst="rect">
            <a:avLst/>
          </a:prstGeom>
        </p:spPr>
      </p:pic>
      <p:sp>
        <p:nvSpPr>
          <p:cNvPr id="5" name="Rectángulo 4"/>
          <p:cNvSpPr/>
          <p:nvPr/>
        </p:nvSpPr>
        <p:spPr>
          <a:xfrm>
            <a:off x="0" y="575121"/>
            <a:ext cx="8275320" cy="1115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smtClean="0">
                <a:solidFill>
                  <a:srgbClr val="FF0000"/>
                </a:solidFill>
              </a:rPr>
              <a:t>AEMET  es el Servicio Meteorológico Nacional y  la Autoridad Meteorológica Aeronáutica en todo el territorio nacional</a:t>
            </a:r>
            <a:r>
              <a:rPr lang="es-ES" sz="2400" b="1" dirty="0" smtClean="0"/>
              <a:t> </a:t>
            </a:r>
            <a:endParaRPr lang="es-ES" sz="2400" b="1" dirty="0"/>
          </a:p>
        </p:txBody>
      </p:sp>
      <p:sp>
        <p:nvSpPr>
          <p:cNvPr id="3" name="Marcador de número de diapositiva 2"/>
          <p:cNvSpPr>
            <a:spLocks noGrp="1"/>
          </p:cNvSpPr>
          <p:nvPr>
            <p:ph type="sldNum" sz="quarter" idx="12"/>
          </p:nvPr>
        </p:nvSpPr>
        <p:spPr/>
        <p:txBody>
          <a:bodyPr/>
          <a:lstStyle/>
          <a:p>
            <a:fld id="{3ED3DB1A-D0E2-4BE9-A08E-D8246573DA0A}" type="slidenum">
              <a:rPr lang="es-ES" smtClean="0"/>
              <a:t>10</a:t>
            </a:fld>
            <a:endParaRPr lang="es-ES"/>
          </a:p>
        </p:txBody>
      </p:sp>
    </p:spTree>
    <p:extLst>
      <p:ext uri="{BB962C8B-B14F-4D97-AF65-F5344CB8AC3E}">
        <p14:creationId xmlns:p14="http://schemas.microsoft.com/office/powerpoint/2010/main" val="1163034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110" y="0"/>
            <a:ext cx="5525044" cy="940526"/>
          </a:xfrm>
        </p:spPr>
        <p:txBody>
          <a:bodyPr>
            <a:normAutofit fontScale="90000"/>
          </a:bodyPr>
          <a:lstStyle/>
          <a:p>
            <a:r>
              <a:rPr lang="es-ES" sz="3200" b="1" dirty="0" smtClean="0">
                <a:solidFill>
                  <a:srgbClr val="FF0000"/>
                </a:solidFill>
              </a:rPr>
              <a:t>FUNCIONES COMO AUTORIDAD METEOROLÓGICA DEL ESTADO I</a:t>
            </a:r>
            <a:endParaRPr lang="en-GB" sz="3200" b="1" dirty="0">
              <a:solidFill>
                <a:srgbClr val="FF0000"/>
              </a:solidFill>
            </a:endParaRPr>
          </a:p>
        </p:txBody>
      </p:sp>
      <p:sp>
        <p:nvSpPr>
          <p:cNvPr id="3" name="Marcador de contenido 2"/>
          <p:cNvSpPr>
            <a:spLocks noGrp="1"/>
          </p:cNvSpPr>
          <p:nvPr>
            <p:ph idx="1"/>
          </p:nvPr>
        </p:nvSpPr>
        <p:spPr>
          <a:xfrm>
            <a:off x="118110" y="796834"/>
            <a:ext cx="8906620" cy="5857965"/>
          </a:xfrm>
        </p:spPr>
        <p:txBody>
          <a:bodyPr>
            <a:noAutofit/>
          </a:bodyPr>
          <a:lstStyle/>
          <a:p>
            <a:pPr marL="0" indent="0">
              <a:buNone/>
            </a:pPr>
            <a:r>
              <a:rPr lang="es-ES" sz="2000" dirty="0"/>
              <a:t>Emisión de avisos y predicciones de fenómenos meteorológicos que puedan afectar a la seguridad de las personas y a los bienes materiales.</a:t>
            </a:r>
          </a:p>
          <a:p>
            <a:pPr marL="0" indent="0">
              <a:buNone/>
            </a:pPr>
            <a:r>
              <a:rPr lang="es-ES" sz="2000" dirty="0"/>
              <a:t>Elaboración, suministro y difusión de informaciones meteorológicas y predicciones de interés general en el ámbito nacional.</a:t>
            </a:r>
          </a:p>
          <a:p>
            <a:pPr marL="0" indent="0">
              <a:buNone/>
            </a:pPr>
            <a:r>
              <a:rPr lang="es-ES" sz="2000" dirty="0"/>
              <a:t>Servicios meteorológicos de apoyo a la navegación aérea y marítima necesarios para la seguridad, regularidad y eficiencia del tránsito aéreo y la seguridad del tráfico marítimo.</a:t>
            </a:r>
          </a:p>
          <a:p>
            <a:pPr marL="0" indent="0">
              <a:buNone/>
            </a:pPr>
            <a:r>
              <a:rPr lang="es-ES" sz="2000" dirty="0"/>
              <a:t>Suministro de información meteorológica necesaria para la defensa nacional.</a:t>
            </a:r>
          </a:p>
          <a:p>
            <a:pPr marL="0" indent="0">
              <a:buNone/>
            </a:pPr>
            <a:r>
              <a:rPr lang="es-ES" sz="2000" dirty="0"/>
              <a:t>Vigilancia de las condiciones meteorológicas, climáticas y de la estructura y composición física y química de la atmósfera sobre el territorio nacional.</a:t>
            </a:r>
          </a:p>
          <a:p>
            <a:pPr marL="0" indent="0">
              <a:buNone/>
            </a:pPr>
            <a:r>
              <a:rPr lang="es-ES" sz="2000" dirty="0"/>
              <a:t>Mantenimiento y actualización del registro histórico de datos meteorológicos y climatológicos.</a:t>
            </a:r>
          </a:p>
          <a:p>
            <a:pPr marL="0" indent="0">
              <a:buNone/>
            </a:pPr>
            <a:r>
              <a:rPr lang="es-ES" sz="2000" dirty="0"/>
              <a:t>Realización de estudios e investigaciones en los campos de las ciencias atmosféricas y desarrollo de técnicas y aplicaciones necesarios para la mejora de nuestros servicios.</a:t>
            </a:r>
          </a:p>
          <a:p>
            <a:pPr marL="0" indent="0">
              <a:buNone/>
            </a:pPr>
            <a:r>
              <a:rPr lang="es-ES" sz="2000" dirty="0"/>
              <a:t>Elaboración y actualización de los escenarios de cambio climático</a:t>
            </a:r>
            <a:r>
              <a:rPr lang="es-ES" sz="2000" dirty="0" smtClean="0"/>
              <a:t>. </a:t>
            </a:r>
          </a:p>
          <a:p>
            <a:pPr marL="0" indent="0">
              <a:buNone/>
            </a:pPr>
            <a:r>
              <a:rPr lang="es-ES" sz="2000" dirty="0"/>
              <a:t>Actividades en materia de formación, documentación, y comunicación en materia meteorológica y climatológica</a:t>
            </a:r>
          </a:p>
        </p:txBody>
      </p:sp>
      <p:sp>
        <p:nvSpPr>
          <p:cNvPr id="4" name="Marcador de número de diapositiva 3"/>
          <p:cNvSpPr>
            <a:spLocks noGrp="1"/>
          </p:cNvSpPr>
          <p:nvPr>
            <p:ph type="sldNum" sz="quarter" idx="12"/>
          </p:nvPr>
        </p:nvSpPr>
        <p:spPr/>
        <p:txBody>
          <a:bodyPr/>
          <a:lstStyle/>
          <a:p>
            <a:fld id="{3ED3DB1A-D0E2-4BE9-A08E-D8246573DA0A}" type="slidenum">
              <a:rPr lang="es-ES" smtClean="0"/>
              <a:t>11</a:t>
            </a:fld>
            <a:endParaRPr lang="es-ES"/>
          </a:p>
        </p:txBody>
      </p:sp>
    </p:spTree>
    <p:extLst>
      <p:ext uri="{BB962C8B-B14F-4D97-AF65-F5344CB8AC3E}">
        <p14:creationId xmlns:p14="http://schemas.microsoft.com/office/powerpoint/2010/main" val="1536997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Imagen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46638"/>
            <a:ext cx="285115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8" y="2860675"/>
            <a:ext cx="3476625" cy="1955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3012"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0" y="2933700"/>
            <a:ext cx="3052763" cy="17097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3013" name="Imagen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05500" y="1268413"/>
            <a:ext cx="3238500" cy="22161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3014" name="Imagen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16563" y="3038475"/>
            <a:ext cx="3627437" cy="2489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3015" name="Imagen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3413" y="4618038"/>
            <a:ext cx="3979862" cy="22399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3016" name="Imagen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11525" y="1276350"/>
            <a:ext cx="2668588" cy="17716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3017" name="Imagen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808038"/>
            <a:ext cx="337502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Imagen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913438" y="5356225"/>
            <a:ext cx="3230562" cy="15017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0" y="0"/>
            <a:ext cx="9144000" cy="1077913"/>
          </a:xfrm>
          <a:prstGeom prst="rect">
            <a:avLst/>
          </a:prstGeom>
          <a:solidFill>
            <a:schemeClr val="tx2">
              <a:lumMod val="40000"/>
              <a:lumOff val="60000"/>
            </a:schemeClr>
          </a:solidFill>
        </p:spPr>
        <p:txBody>
          <a:bodyPr>
            <a:spAutoFit/>
          </a:bodyPr>
          <a:lstStyle/>
          <a:p>
            <a:pPr algn="ctr">
              <a:defRPr/>
            </a:pPr>
            <a:r>
              <a:rPr lang="es-ES" sz="3200" b="1" dirty="0">
                <a:solidFill>
                  <a:srgbClr val="003399"/>
                </a:solidFill>
              </a:rPr>
              <a:t>AEMET ES EL  PROVEEDOR DE APOYO METEOROLÓGICO PARA LA DEFENSA</a:t>
            </a:r>
          </a:p>
        </p:txBody>
      </p:sp>
      <p:sp>
        <p:nvSpPr>
          <p:cNvPr id="2" name="Marcador de número de diapositiva 1"/>
          <p:cNvSpPr>
            <a:spLocks noGrp="1"/>
          </p:cNvSpPr>
          <p:nvPr>
            <p:ph type="sldNum" sz="quarter" idx="12"/>
          </p:nvPr>
        </p:nvSpPr>
        <p:spPr/>
        <p:txBody>
          <a:bodyPr/>
          <a:lstStyle/>
          <a:p>
            <a:fld id="{3ED3DB1A-D0E2-4BE9-A08E-D8246573DA0A}" type="slidenum">
              <a:rPr lang="es-ES" smtClean="0"/>
              <a:t>12</a:t>
            </a:fld>
            <a:endParaRPr lang="es-ES"/>
          </a:p>
        </p:txBody>
      </p:sp>
    </p:spTree>
    <p:extLst>
      <p:ext uri="{BB962C8B-B14F-4D97-AF65-F5344CB8AC3E}">
        <p14:creationId xmlns:p14="http://schemas.microsoft.com/office/powerpoint/2010/main" val="314531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230629" y="1493929"/>
            <a:ext cx="1991576" cy="3667679"/>
          </a:xfrm>
          <a:prstGeom prst="rect">
            <a:avLst/>
          </a:prstGeom>
          <a:noFill/>
          <a:ln>
            <a:noFill/>
          </a:ln>
          <a:effectLst/>
        </p:spPr>
        <p:txBody>
          <a:bodyPr wrap="square" lIns="0" tIns="-12696" rIns="0" bIns="-12696" anchor="ctr">
            <a:spAutoFit/>
          </a:bodyPr>
          <a:lstStyle/>
          <a:p>
            <a:pPr algn="just">
              <a:defRPr/>
            </a:pPr>
            <a:r>
              <a:rPr lang="es-ES" altLang="es-ES" sz="2000" b="1" dirty="0">
                <a:solidFill>
                  <a:schemeClr val="accent1">
                    <a:lumMod val="50000"/>
                  </a:schemeClr>
                </a:solidFill>
                <a:latin typeface="+mn-lt"/>
              </a:rPr>
              <a:t>VIGILANCIA CONTINUA DE LAS CONDICIONES METEOROLÓGICAS Y CLIMÁTICAS </a:t>
            </a:r>
            <a:endParaRPr lang="es-ES" altLang="es-ES" sz="2000" b="1" dirty="0" smtClean="0">
              <a:solidFill>
                <a:schemeClr val="accent1">
                  <a:lumMod val="50000"/>
                </a:schemeClr>
              </a:solidFill>
              <a:latin typeface="+mn-lt"/>
            </a:endParaRPr>
          </a:p>
          <a:p>
            <a:pPr algn="just">
              <a:defRPr/>
            </a:pPr>
            <a:r>
              <a:rPr lang="es-ES" altLang="es-ES" sz="2000" b="1" dirty="0" smtClean="0">
                <a:solidFill>
                  <a:schemeClr val="accent1">
                    <a:lumMod val="50000"/>
                  </a:schemeClr>
                </a:solidFill>
                <a:latin typeface="+mn-lt"/>
              </a:rPr>
              <a:t>ASÍ </a:t>
            </a:r>
            <a:r>
              <a:rPr lang="es-ES" altLang="es-ES" sz="2000" b="1" dirty="0">
                <a:solidFill>
                  <a:schemeClr val="accent1">
                    <a:lumMod val="50000"/>
                  </a:schemeClr>
                </a:solidFill>
                <a:latin typeface="+mn-lt"/>
              </a:rPr>
              <a:t>COMO DE </a:t>
            </a:r>
            <a:endParaRPr lang="es-ES" altLang="es-ES" sz="2000" b="1" dirty="0" smtClean="0">
              <a:solidFill>
                <a:schemeClr val="accent1">
                  <a:lumMod val="50000"/>
                </a:schemeClr>
              </a:solidFill>
              <a:latin typeface="+mn-lt"/>
            </a:endParaRPr>
          </a:p>
          <a:p>
            <a:pPr algn="just">
              <a:defRPr/>
            </a:pPr>
            <a:r>
              <a:rPr lang="es-ES" altLang="es-ES" sz="2000" b="1" dirty="0" smtClean="0">
                <a:solidFill>
                  <a:schemeClr val="accent1">
                    <a:lumMod val="50000"/>
                  </a:schemeClr>
                </a:solidFill>
                <a:latin typeface="+mn-lt"/>
              </a:rPr>
              <a:t>LA COMPOSICIÓN </a:t>
            </a:r>
            <a:r>
              <a:rPr lang="es-ES" altLang="es-ES" sz="2000" b="1" dirty="0">
                <a:solidFill>
                  <a:schemeClr val="accent1">
                    <a:lumMod val="50000"/>
                  </a:schemeClr>
                </a:solidFill>
                <a:latin typeface="+mn-lt"/>
              </a:rPr>
              <a:t>QUÍMICA DE </a:t>
            </a:r>
            <a:endParaRPr lang="es-ES" altLang="es-ES" sz="2000" b="1" dirty="0" smtClean="0">
              <a:solidFill>
                <a:schemeClr val="accent1">
                  <a:lumMod val="50000"/>
                </a:schemeClr>
              </a:solidFill>
              <a:latin typeface="+mn-lt"/>
            </a:endParaRPr>
          </a:p>
          <a:p>
            <a:pPr algn="just">
              <a:defRPr/>
            </a:pPr>
            <a:r>
              <a:rPr lang="es-ES" altLang="es-ES" sz="2000" b="1" dirty="0" smtClean="0">
                <a:solidFill>
                  <a:schemeClr val="accent1">
                    <a:lumMod val="50000"/>
                  </a:schemeClr>
                </a:solidFill>
                <a:latin typeface="+mn-lt"/>
              </a:rPr>
              <a:t>LA </a:t>
            </a:r>
            <a:r>
              <a:rPr lang="es-ES" altLang="es-ES" sz="2000" b="1" dirty="0">
                <a:solidFill>
                  <a:schemeClr val="accent1">
                    <a:lumMod val="50000"/>
                  </a:schemeClr>
                </a:solidFill>
                <a:latin typeface="+mn-lt"/>
              </a:rPr>
              <a:t>ATMÓSFERA </a:t>
            </a:r>
            <a:endParaRPr lang="es-ES" altLang="es-ES" sz="2000" b="1" dirty="0" smtClean="0">
              <a:solidFill>
                <a:schemeClr val="accent1">
                  <a:lumMod val="50000"/>
                </a:schemeClr>
              </a:solidFill>
              <a:latin typeface="+mn-lt"/>
            </a:endParaRPr>
          </a:p>
          <a:p>
            <a:pPr algn="just">
              <a:defRPr/>
            </a:pPr>
            <a:r>
              <a:rPr lang="es-ES" altLang="es-ES" sz="2000" b="1" dirty="0" smtClean="0">
                <a:solidFill>
                  <a:schemeClr val="accent1">
                    <a:lumMod val="50000"/>
                  </a:schemeClr>
                </a:solidFill>
                <a:latin typeface="+mn-lt"/>
              </a:rPr>
              <a:t>EN TODO EL</a:t>
            </a:r>
          </a:p>
          <a:p>
            <a:pPr algn="just">
              <a:defRPr/>
            </a:pPr>
            <a:r>
              <a:rPr lang="es-ES" altLang="es-ES" sz="2000" b="1" dirty="0" smtClean="0">
                <a:solidFill>
                  <a:schemeClr val="accent1">
                    <a:lumMod val="50000"/>
                  </a:schemeClr>
                </a:solidFill>
                <a:latin typeface="+mn-lt"/>
              </a:rPr>
              <a:t>TERRITORIO </a:t>
            </a:r>
            <a:r>
              <a:rPr lang="es-ES" altLang="es-ES" sz="2000" b="1" dirty="0">
                <a:solidFill>
                  <a:schemeClr val="accent1">
                    <a:lumMod val="50000"/>
                  </a:schemeClr>
                </a:solidFill>
                <a:latin typeface="+mn-lt"/>
              </a:rPr>
              <a:t>NACIONAL</a:t>
            </a:r>
            <a:r>
              <a:rPr lang="es-ES" altLang="es-ES" sz="2000" dirty="0">
                <a:solidFill>
                  <a:srgbClr val="202124"/>
                </a:solidFill>
                <a:latin typeface="+mn-lt"/>
              </a:rPr>
              <a:t>.</a:t>
            </a:r>
            <a:r>
              <a:rPr lang="es-ES" altLang="es-ES" sz="2000" dirty="0">
                <a:latin typeface="+mn-lt"/>
              </a:rPr>
              <a:t> </a:t>
            </a:r>
          </a:p>
        </p:txBody>
      </p:sp>
      <p:pic>
        <p:nvPicPr>
          <p:cNvPr id="2" name="Imagen 1"/>
          <p:cNvPicPr>
            <a:picLocks noChangeAspect="1"/>
          </p:cNvPicPr>
          <p:nvPr/>
        </p:nvPicPr>
        <p:blipFill>
          <a:blip r:embed="rId3"/>
          <a:stretch>
            <a:fillRect/>
          </a:stretch>
        </p:blipFill>
        <p:spPr>
          <a:xfrm>
            <a:off x="2690035" y="5095"/>
            <a:ext cx="6674590" cy="6645348"/>
          </a:xfrm>
          <a:prstGeom prst="rect">
            <a:avLst/>
          </a:prstGeom>
        </p:spPr>
      </p:pic>
      <p:sp>
        <p:nvSpPr>
          <p:cNvPr id="5" name="Rectangle 4"/>
          <p:cNvSpPr>
            <a:spLocks noChangeArrowheads="1"/>
          </p:cNvSpPr>
          <p:nvPr/>
        </p:nvSpPr>
        <p:spPr bwMode="auto">
          <a:xfrm>
            <a:off x="0" y="5095"/>
            <a:ext cx="3417888" cy="755650"/>
          </a:xfrm>
          <a:prstGeom prst="rect">
            <a:avLst/>
          </a:prstGeom>
          <a:solidFill>
            <a:srgbClr val="0B3579"/>
          </a:solidFill>
          <a:ln>
            <a:noFill/>
          </a:ln>
          <a:extLst/>
        </p:spPr>
        <p:txBody>
          <a:bodyPr anchor="ctr"/>
          <a:lstStyle>
            <a:lvl1pPr>
              <a:defRPr sz="1200">
                <a:solidFill>
                  <a:srgbClr val="BD3632"/>
                </a:solidFill>
                <a:latin typeface="Trebuchet MS" panose="020B0603020202020204" pitchFamily="34" charset="0"/>
              </a:defRPr>
            </a:lvl1pPr>
            <a:lvl2pPr>
              <a:defRPr sz="1200">
                <a:solidFill>
                  <a:srgbClr val="BD3632"/>
                </a:solidFill>
                <a:latin typeface="Trebuchet MS" panose="020B0603020202020204" pitchFamily="34" charset="0"/>
              </a:defRPr>
            </a:lvl2pPr>
            <a:lvl3pPr>
              <a:defRPr sz="1200">
                <a:solidFill>
                  <a:srgbClr val="BD3632"/>
                </a:solidFill>
                <a:latin typeface="Trebuchet MS" panose="020B0603020202020204" pitchFamily="34" charset="0"/>
              </a:defRPr>
            </a:lvl3pPr>
            <a:lvl4pPr>
              <a:defRPr sz="1200">
                <a:solidFill>
                  <a:srgbClr val="BD3632"/>
                </a:solidFill>
                <a:latin typeface="Trebuchet MS" panose="020B0603020202020204" pitchFamily="34" charset="0"/>
              </a:defRPr>
            </a:lvl4pPr>
            <a:lvl5pPr>
              <a:defRPr sz="1200">
                <a:solidFill>
                  <a:srgbClr val="BD3632"/>
                </a:solidFill>
                <a:latin typeface="Trebuchet MS" panose="020B0603020202020204" pitchFamily="34" charset="0"/>
              </a:defRPr>
            </a:lvl5pPr>
            <a:lvl6pPr marL="457200" eaLnBrk="0" fontAlgn="base" hangingPunct="0">
              <a:spcBef>
                <a:spcPct val="0"/>
              </a:spcBef>
              <a:spcAft>
                <a:spcPct val="0"/>
              </a:spcAft>
              <a:defRPr sz="1200">
                <a:solidFill>
                  <a:srgbClr val="BD3632"/>
                </a:solidFill>
                <a:latin typeface="Trebuchet MS" panose="020B0603020202020204" pitchFamily="34" charset="0"/>
              </a:defRPr>
            </a:lvl6pPr>
            <a:lvl7pPr marL="914400" eaLnBrk="0" fontAlgn="base" hangingPunct="0">
              <a:spcBef>
                <a:spcPct val="0"/>
              </a:spcBef>
              <a:spcAft>
                <a:spcPct val="0"/>
              </a:spcAft>
              <a:defRPr sz="1200">
                <a:solidFill>
                  <a:srgbClr val="BD3632"/>
                </a:solidFill>
                <a:latin typeface="Trebuchet MS" panose="020B0603020202020204" pitchFamily="34" charset="0"/>
              </a:defRPr>
            </a:lvl7pPr>
            <a:lvl8pPr marL="1371600" eaLnBrk="0" fontAlgn="base" hangingPunct="0">
              <a:spcBef>
                <a:spcPct val="0"/>
              </a:spcBef>
              <a:spcAft>
                <a:spcPct val="0"/>
              </a:spcAft>
              <a:defRPr sz="1200">
                <a:solidFill>
                  <a:srgbClr val="BD3632"/>
                </a:solidFill>
                <a:latin typeface="Trebuchet MS" panose="020B0603020202020204" pitchFamily="34" charset="0"/>
              </a:defRPr>
            </a:lvl8pPr>
            <a:lvl9pPr marL="1828800" eaLnBrk="0" fontAlgn="base" hangingPunct="0">
              <a:spcBef>
                <a:spcPct val="0"/>
              </a:spcBef>
              <a:spcAft>
                <a:spcPct val="0"/>
              </a:spcAft>
              <a:defRPr sz="1200">
                <a:solidFill>
                  <a:srgbClr val="BD3632"/>
                </a:solidFill>
                <a:latin typeface="Trebuchet MS" panose="020B0603020202020204" pitchFamily="34" charset="0"/>
              </a:defRPr>
            </a:lvl9pPr>
          </a:lstStyle>
          <a:p>
            <a:pPr algn="ctr" eaLnBrk="1" hangingPunct="1">
              <a:defRPr/>
            </a:pPr>
            <a:r>
              <a:rPr lang="es-ES" altLang="es-ES" sz="2000" b="1" dirty="0" smtClean="0">
                <a:solidFill>
                  <a:schemeClr val="bg1"/>
                </a:solidFill>
                <a:effectLst>
                  <a:outerShdw blurRad="38100" dist="38100" dir="2700000" algn="tl">
                    <a:srgbClr val="000000"/>
                  </a:outerShdw>
                </a:effectLst>
                <a:latin typeface="+mn-lt"/>
              </a:rPr>
              <a:t>COMPETENCIAS DE AEMET</a:t>
            </a:r>
          </a:p>
        </p:txBody>
      </p:sp>
      <p:sp>
        <p:nvSpPr>
          <p:cNvPr id="3" name="Marcador de número de diapositiva 2"/>
          <p:cNvSpPr>
            <a:spLocks noGrp="1"/>
          </p:cNvSpPr>
          <p:nvPr>
            <p:ph type="sldNum" sz="quarter" idx="12"/>
          </p:nvPr>
        </p:nvSpPr>
        <p:spPr/>
        <p:txBody>
          <a:bodyPr/>
          <a:lstStyle/>
          <a:p>
            <a:fld id="{3ED3DB1A-D0E2-4BE9-A08E-D8246573DA0A}" type="slidenum">
              <a:rPr lang="es-ES" smtClean="0"/>
              <a:t>13</a:t>
            </a:fld>
            <a:endParaRPr lang="es-ES"/>
          </a:p>
        </p:txBody>
      </p:sp>
    </p:spTree>
    <p:extLst>
      <p:ext uri="{BB962C8B-B14F-4D97-AF65-F5344CB8AC3E}">
        <p14:creationId xmlns:p14="http://schemas.microsoft.com/office/powerpoint/2010/main" val="249877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3498542" y="0"/>
            <a:ext cx="5825781" cy="6858000"/>
          </a:xfrm>
          <a:prstGeom prst="rect">
            <a:avLst/>
          </a:prstGeom>
        </p:spPr>
      </p:pic>
      <p:sp>
        <p:nvSpPr>
          <p:cNvPr id="5" name="Rectangle 4"/>
          <p:cNvSpPr>
            <a:spLocks noChangeArrowheads="1"/>
          </p:cNvSpPr>
          <p:nvPr/>
        </p:nvSpPr>
        <p:spPr bwMode="auto">
          <a:xfrm>
            <a:off x="33509" y="25106"/>
            <a:ext cx="3251200" cy="598487"/>
          </a:xfrm>
          <a:prstGeom prst="rect">
            <a:avLst/>
          </a:prstGeom>
          <a:solidFill>
            <a:srgbClr val="0B3579"/>
          </a:solidFill>
          <a:ln>
            <a:noFill/>
          </a:ln>
          <a:extLst/>
        </p:spPr>
        <p:txBody>
          <a:bodyPr anchor="ctr"/>
          <a:lstStyle>
            <a:lvl1pPr>
              <a:defRPr sz="1200">
                <a:solidFill>
                  <a:srgbClr val="BD3632"/>
                </a:solidFill>
                <a:latin typeface="Trebuchet MS" panose="020B0603020202020204" pitchFamily="34" charset="0"/>
              </a:defRPr>
            </a:lvl1pPr>
            <a:lvl2pPr>
              <a:defRPr sz="1200">
                <a:solidFill>
                  <a:srgbClr val="BD3632"/>
                </a:solidFill>
                <a:latin typeface="Trebuchet MS" panose="020B0603020202020204" pitchFamily="34" charset="0"/>
              </a:defRPr>
            </a:lvl2pPr>
            <a:lvl3pPr>
              <a:defRPr sz="1200">
                <a:solidFill>
                  <a:srgbClr val="BD3632"/>
                </a:solidFill>
                <a:latin typeface="Trebuchet MS" panose="020B0603020202020204" pitchFamily="34" charset="0"/>
              </a:defRPr>
            </a:lvl3pPr>
            <a:lvl4pPr>
              <a:defRPr sz="1200">
                <a:solidFill>
                  <a:srgbClr val="BD3632"/>
                </a:solidFill>
                <a:latin typeface="Trebuchet MS" panose="020B0603020202020204" pitchFamily="34" charset="0"/>
              </a:defRPr>
            </a:lvl4pPr>
            <a:lvl5pPr>
              <a:defRPr sz="1200">
                <a:solidFill>
                  <a:srgbClr val="BD3632"/>
                </a:solidFill>
                <a:latin typeface="Trebuchet MS" panose="020B0603020202020204" pitchFamily="34" charset="0"/>
              </a:defRPr>
            </a:lvl5pPr>
            <a:lvl6pPr marL="457200" eaLnBrk="0" fontAlgn="base" hangingPunct="0">
              <a:spcBef>
                <a:spcPct val="0"/>
              </a:spcBef>
              <a:spcAft>
                <a:spcPct val="0"/>
              </a:spcAft>
              <a:defRPr sz="1200">
                <a:solidFill>
                  <a:srgbClr val="BD3632"/>
                </a:solidFill>
                <a:latin typeface="Trebuchet MS" panose="020B0603020202020204" pitchFamily="34" charset="0"/>
              </a:defRPr>
            </a:lvl6pPr>
            <a:lvl7pPr marL="914400" eaLnBrk="0" fontAlgn="base" hangingPunct="0">
              <a:spcBef>
                <a:spcPct val="0"/>
              </a:spcBef>
              <a:spcAft>
                <a:spcPct val="0"/>
              </a:spcAft>
              <a:defRPr sz="1200">
                <a:solidFill>
                  <a:srgbClr val="BD3632"/>
                </a:solidFill>
                <a:latin typeface="Trebuchet MS" panose="020B0603020202020204" pitchFamily="34" charset="0"/>
              </a:defRPr>
            </a:lvl7pPr>
            <a:lvl8pPr marL="1371600" eaLnBrk="0" fontAlgn="base" hangingPunct="0">
              <a:spcBef>
                <a:spcPct val="0"/>
              </a:spcBef>
              <a:spcAft>
                <a:spcPct val="0"/>
              </a:spcAft>
              <a:defRPr sz="1200">
                <a:solidFill>
                  <a:srgbClr val="BD3632"/>
                </a:solidFill>
                <a:latin typeface="Trebuchet MS" panose="020B0603020202020204" pitchFamily="34" charset="0"/>
              </a:defRPr>
            </a:lvl8pPr>
            <a:lvl9pPr marL="1828800" eaLnBrk="0" fontAlgn="base" hangingPunct="0">
              <a:spcBef>
                <a:spcPct val="0"/>
              </a:spcBef>
              <a:spcAft>
                <a:spcPct val="0"/>
              </a:spcAft>
              <a:defRPr sz="1200">
                <a:solidFill>
                  <a:srgbClr val="BD3632"/>
                </a:solidFill>
                <a:latin typeface="Trebuchet MS" panose="020B0603020202020204" pitchFamily="34" charset="0"/>
              </a:defRPr>
            </a:lvl9pPr>
          </a:lstStyle>
          <a:p>
            <a:pPr algn="ctr" eaLnBrk="1" hangingPunct="1">
              <a:defRPr/>
            </a:pPr>
            <a:r>
              <a:rPr lang="es-ES" altLang="es-ES" sz="2000" b="1" dirty="0" smtClean="0">
                <a:solidFill>
                  <a:schemeClr val="bg1"/>
                </a:solidFill>
                <a:effectLst>
                  <a:outerShdw blurRad="38100" dist="38100" dir="2700000" algn="tl">
                    <a:srgbClr val="000000"/>
                  </a:outerShdw>
                </a:effectLst>
                <a:latin typeface="+mn-lt"/>
              </a:rPr>
              <a:t>COMPETENCIAS DE AEMET</a:t>
            </a:r>
          </a:p>
        </p:txBody>
      </p:sp>
      <p:sp>
        <p:nvSpPr>
          <p:cNvPr id="7" name="Rectangle 1"/>
          <p:cNvSpPr>
            <a:spLocks noChangeArrowheads="1"/>
          </p:cNvSpPr>
          <p:nvPr/>
        </p:nvSpPr>
        <p:spPr bwMode="auto">
          <a:xfrm>
            <a:off x="345596" y="1133007"/>
            <a:ext cx="2440135" cy="897690"/>
          </a:xfrm>
          <a:prstGeom prst="rect">
            <a:avLst/>
          </a:prstGeom>
          <a:noFill/>
          <a:ln>
            <a:noFill/>
          </a:ln>
          <a:effectLst/>
        </p:spPr>
        <p:txBody>
          <a:bodyPr wrap="square" lIns="0" tIns="-12696" rIns="0" bIns="-12696" anchor="ctr">
            <a:spAutoFit/>
          </a:bodyPr>
          <a:lstStyle/>
          <a:p>
            <a:pPr algn="just">
              <a:defRPr/>
            </a:pPr>
            <a:r>
              <a:rPr lang="es-ES" altLang="es-ES" sz="2000" b="1" dirty="0">
                <a:solidFill>
                  <a:srgbClr val="003399"/>
                </a:solidFill>
                <a:latin typeface="+mn-lt"/>
              </a:rPr>
              <a:t>MANTENIMIENDO DE LA BASE DE DATOS CLIMATOLÓGICOS</a:t>
            </a:r>
          </a:p>
        </p:txBody>
      </p:sp>
      <p:sp>
        <p:nvSpPr>
          <p:cNvPr id="3" name="Marcador de número de diapositiva 2"/>
          <p:cNvSpPr>
            <a:spLocks noGrp="1"/>
          </p:cNvSpPr>
          <p:nvPr>
            <p:ph type="sldNum" sz="quarter" idx="12"/>
          </p:nvPr>
        </p:nvSpPr>
        <p:spPr/>
        <p:txBody>
          <a:bodyPr/>
          <a:lstStyle/>
          <a:p>
            <a:fld id="{3ED3DB1A-D0E2-4BE9-A08E-D8246573DA0A}" type="slidenum">
              <a:rPr lang="es-ES" smtClean="0"/>
              <a:t>14</a:t>
            </a:fld>
            <a:endParaRPr lang="es-ES"/>
          </a:p>
        </p:txBody>
      </p:sp>
    </p:spTree>
    <p:extLst>
      <p:ext uri="{BB962C8B-B14F-4D97-AF65-F5344CB8AC3E}">
        <p14:creationId xmlns:p14="http://schemas.microsoft.com/office/powerpoint/2010/main" val="2952951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988" y="1758950"/>
            <a:ext cx="8053387"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48419"/>
            <a:ext cx="3251200" cy="598487"/>
          </a:xfrm>
          <a:prstGeom prst="rect">
            <a:avLst/>
          </a:prstGeom>
          <a:solidFill>
            <a:srgbClr val="0B3579"/>
          </a:solidFill>
          <a:ln>
            <a:noFill/>
          </a:ln>
          <a:extLst/>
        </p:spPr>
        <p:txBody>
          <a:bodyPr anchor="ctr"/>
          <a:lstStyle>
            <a:lvl1pPr>
              <a:defRPr sz="1200">
                <a:solidFill>
                  <a:srgbClr val="BD3632"/>
                </a:solidFill>
                <a:latin typeface="Trebuchet MS" panose="020B0603020202020204" pitchFamily="34" charset="0"/>
              </a:defRPr>
            </a:lvl1pPr>
            <a:lvl2pPr>
              <a:defRPr sz="1200">
                <a:solidFill>
                  <a:srgbClr val="BD3632"/>
                </a:solidFill>
                <a:latin typeface="Trebuchet MS" panose="020B0603020202020204" pitchFamily="34" charset="0"/>
              </a:defRPr>
            </a:lvl2pPr>
            <a:lvl3pPr>
              <a:defRPr sz="1200">
                <a:solidFill>
                  <a:srgbClr val="BD3632"/>
                </a:solidFill>
                <a:latin typeface="Trebuchet MS" panose="020B0603020202020204" pitchFamily="34" charset="0"/>
              </a:defRPr>
            </a:lvl3pPr>
            <a:lvl4pPr>
              <a:defRPr sz="1200">
                <a:solidFill>
                  <a:srgbClr val="BD3632"/>
                </a:solidFill>
                <a:latin typeface="Trebuchet MS" panose="020B0603020202020204" pitchFamily="34" charset="0"/>
              </a:defRPr>
            </a:lvl4pPr>
            <a:lvl5pPr>
              <a:defRPr sz="1200">
                <a:solidFill>
                  <a:srgbClr val="BD3632"/>
                </a:solidFill>
                <a:latin typeface="Trebuchet MS" panose="020B0603020202020204" pitchFamily="34" charset="0"/>
              </a:defRPr>
            </a:lvl5pPr>
            <a:lvl6pPr marL="457200" eaLnBrk="0" fontAlgn="base" hangingPunct="0">
              <a:spcBef>
                <a:spcPct val="0"/>
              </a:spcBef>
              <a:spcAft>
                <a:spcPct val="0"/>
              </a:spcAft>
              <a:defRPr sz="1200">
                <a:solidFill>
                  <a:srgbClr val="BD3632"/>
                </a:solidFill>
                <a:latin typeface="Trebuchet MS" panose="020B0603020202020204" pitchFamily="34" charset="0"/>
              </a:defRPr>
            </a:lvl6pPr>
            <a:lvl7pPr marL="914400" eaLnBrk="0" fontAlgn="base" hangingPunct="0">
              <a:spcBef>
                <a:spcPct val="0"/>
              </a:spcBef>
              <a:spcAft>
                <a:spcPct val="0"/>
              </a:spcAft>
              <a:defRPr sz="1200">
                <a:solidFill>
                  <a:srgbClr val="BD3632"/>
                </a:solidFill>
                <a:latin typeface="Trebuchet MS" panose="020B0603020202020204" pitchFamily="34" charset="0"/>
              </a:defRPr>
            </a:lvl7pPr>
            <a:lvl8pPr marL="1371600" eaLnBrk="0" fontAlgn="base" hangingPunct="0">
              <a:spcBef>
                <a:spcPct val="0"/>
              </a:spcBef>
              <a:spcAft>
                <a:spcPct val="0"/>
              </a:spcAft>
              <a:defRPr sz="1200">
                <a:solidFill>
                  <a:srgbClr val="BD3632"/>
                </a:solidFill>
                <a:latin typeface="Trebuchet MS" panose="020B0603020202020204" pitchFamily="34" charset="0"/>
              </a:defRPr>
            </a:lvl8pPr>
            <a:lvl9pPr marL="1828800" eaLnBrk="0" fontAlgn="base" hangingPunct="0">
              <a:spcBef>
                <a:spcPct val="0"/>
              </a:spcBef>
              <a:spcAft>
                <a:spcPct val="0"/>
              </a:spcAft>
              <a:defRPr sz="1200">
                <a:solidFill>
                  <a:srgbClr val="BD3632"/>
                </a:solidFill>
                <a:latin typeface="Trebuchet MS" panose="020B0603020202020204" pitchFamily="34" charset="0"/>
              </a:defRPr>
            </a:lvl9pPr>
          </a:lstStyle>
          <a:p>
            <a:pPr algn="ctr" eaLnBrk="1" hangingPunct="1">
              <a:defRPr/>
            </a:pPr>
            <a:r>
              <a:rPr lang="es-ES" altLang="es-ES" sz="2000" b="1" dirty="0" smtClean="0">
                <a:solidFill>
                  <a:schemeClr val="bg1"/>
                </a:solidFill>
                <a:effectLst>
                  <a:outerShdw blurRad="38100" dist="38100" dir="2700000" algn="tl">
                    <a:srgbClr val="000000"/>
                  </a:outerShdw>
                </a:effectLst>
                <a:latin typeface="+mn-lt"/>
              </a:rPr>
              <a:t>COMPETENCIAS DE AEMET</a:t>
            </a:r>
          </a:p>
        </p:txBody>
      </p:sp>
      <p:sp>
        <p:nvSpPr>
          <p:cNvPr id="40964" name="Rectángulo 1"/>
          <p:cNvSpPr>
            <a:spLocks noChangeArrowheads="1"/>
          </p:cNvSpPr>
          <p:nvPr/>
        </p:nvSpPr>
        <p:spPr bwMode="auto">
          <a:xfrm>
            <a:off x="-10319" y="741068"/>
            <a:ext cx="51990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ES" altLang="en-US" sz="2000" b="1" dirty="0">
                <a:solidFill>
                  <a:srgbClr val="003399"/>
                </a:solidFill>
              </a:rPr>
              <a:t>PRESTACIÓN DE ASESORAMIENTO CIENTÍFICO SOBRE CUESTIONES RELACIONADAS CON LA VARIABILIDAD Y EL CAMBIO </a:t>
            </a:r>
            <a:r>
              <a:rPr lang="es-ES" altLang="en-US" sz="2000" b="1" dirty="0" smtClean="0">
                <a:solidFill>
                  <a:srgbClr val="003399"/>
                </a:solidFill>
              </a:rPr>
              <a:t>CLIMÁTICO.</a:t>
            </a:r>
            <a:endParaRPr lang="en-GB" altLang="en-US" sz="2000" b="1" dirty="0">
              <a:solidFill>
                <a:srgbClr val="003399"/>
              </a:solidFill>
            </a:endParaRPr>
          </a:p>
        </p:txBody>
      </p:sp>
      <p:sp>
        <p:nvSpPr>
          <p:cNvPr id="2" name="Marcador de número de diapositiva 1"/>
          <p:cNvSpPr>
            <a:spLocks noGrp="1"/>
          </p:cNvSpPr>
          <p:nvPr>
            <p:ph type="sldNum" sz="quarter" idx="12"/>
          </p:nvPr>
        </p:nvSpPr>
        <p:spPr/>
        <p:txBody>
          <a:bodyPr/>
          <a:lstStyle/>
          <a:p>
            <a:fld id="{3ED3DB1A-D0E2-4BE9-A08E-D8246573DA0A}" type="slidenum">
              <a:rPr lang="es-ES" smtClean="0"/>
              <a:t>15</a:t>
            </a:fld>
            <a:endParaRPr lang="es-ES"/>
          </a:p>
        </p:txBody>
      </p:sp>
    </p:spTree>
    <p:extLst>
      <p:ext uri="{BB962C8B-B14F-4D97-AF65-F5344CB8AC3E}">
        <p14:creationId xmlns:p14="http://schemas.microsoft.com/office/powerpoint/2010/main" val="2384316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7420084" y="111392"/>
            <a:ext cx="1543129" cy="4045158"/>
          </a:xfrm>
          <a:prstGeom prst="rect">
            <a:avLst/>
          </a:prstGeom>
        </p:spPr>
      </p:pic>
      <p:pic>
        <p:nvPicPr>
          <p:cNvPr id="4" name="Marcador de contenido 3"/>
          <p:cNvPicPr>
            <a:picLocks noGrp="1" noChangeAspect="1"/>
          </p:cNvPicPr>
          <p:nvPr>
            <p:ph idx="1"/>
          </p:nvPr>
        </p:nvPicPr>
        <p:blipFill>
          <a:blip r:embed="rId4"/>
          <a:stretch>
            <a:fillRect/>
          </a:stretch>
        </p:blipFill>
        <p:spPr>
          <a:xfrm>
            <a:off x="14814" y="0"/>
            <a:ext cx="5010802" cy="4351338"/>
          </a:xfrm>
          <a:prstGeom prst="rect">
            <a:avLst/>
          </a:prstGeom>
        </p:spPr>
      </p:pic>
      <p:pic>
        <p:nvPicPr>
          <p:cNvPr id="7" name="Imagen 6"/>
          <p:cNvPicPr>
            <a:picLocks noChangeAspect="1"/>
          </p:cNvPicPr>
          <p:nvPr/>
        </p:nvPicPr>
        <p:blipFill>
          <a:blip r:embed="rId5"/>
          <a:stretch>
            <a:fillRect/>
          </a:stretch>
        </p:blipFill>
        <p:spPr>
          <a:xfrm>
            <a:off x="405763" y="6183733"/>
            <a:ext cx="6693244" cy="577880"/>
          </a:xfrm>
          <a:prstGeom prst="rect">
            <a:avLst/>
          </a:prstGeom>
        </p:spPr>
      </p:pic>
      <p:pic>
        <p:nvPicPr>
          <p:cNvPr id="9" name="Imagen 8"/>
          <p:cNvPicPr>
            <a:picLocks noChangeAspect="1"/>
          </p:cNvPicPr>
          <p:nvPr/>
        </p:nvPicPr>
        <p:blipFill>
          <a:blip r:embed="rId6"/>
          <a:stretch>
            <a:fillRect/>
          </a:stretch>
        </p:blipFill>
        <p:spPr>
          <a:xfrm>
            <a:off x="4360244" y="3937757"/>
            <a:ext cx="4711942" cy="1530429"/>
          </a:xfrm>
          <a:prstGeom prst="rect">
            <a:avLst/>
          </a:prstGeom>
        </p:spPr>
      </p:pic>
      <p:pic>
        <p:nvPicPr>
          <p:cNvPr id="10" name="Imagen 9"/>
          <p:cNvPicPr>
            <a:picLocks noChangeAspect="1"/>
          </p:cNvPicPr>
          <p:nvPr/>
        </p:nvPicPr>
        <p:blipFill>
          <a:blip r:embed="rId7"/>
          <a:stretch>
            <a:fillRect/>
          </a:stretch>
        </p:blipFill>
        <p:spPr>
          <a:xfrm>
            <a:off x="266811" y="5521144"/>
            <a:ext cx="6750397" cy="609631"/>
          </a:xfrm>
          <a:prstGeom prst="rect">
            <a:avLst/>
          </a:prstGeom>
        </p:spPr>
      </p:pic>
      <p:pic>
        <p:nvPicPr>
          <p:cNvPr id="11" name="Imagen 10"/>
          <p:cNvPicPr>
            <a:picLocks noChangeAspect="1"/>
          </p:cNvPicPr>
          <p:nvPr/>
        </p:nvPicPr>
        <p:blipFill>
          <a:blip r:embed="rId8"/>
          <a:stretch>
            <a:fillRect/>
          </a:stretch>
        </p:blipFill>
        <p:spPr>
          <a:xfrm>
            <a:off x="5705496" y="6236691"/>
            <a:ext cx="3257717" cy="577880"/>
          </a:xfrm>
          <a:prstGeom prst="rect">
            <a:avLst/>
          </a:prstGeom>
        </p:spPr>
      </p:pic>
      <p:sp>
        <p:nvSpPr>
          <p:cNvPr id="2" name="Marcador de número de diapositiva 1"/>
          <p:cNvSpPr>
            <a:spLocks noGrp="1"/>
          </p:cNvSpPr>
          <p:nvPr>
            <p:ph type="sldNum" sz="quarter" idx="12"/>
          </p:nvPr>
        </p:nvSpPr>
        <p:spPr/>
        <p:txBody>
          <a:bodyPr/>
          <a:lstStyle/>
          <a:p>
            <a:fld id="{3ED3DB1A-D0E2-4BE9-A08E-D8246573DA0A}" type="slidenum">
              <a:rPr lang="es-ES" smtClean="0"/>
              <a:t>16</a:t>
            </a:fld>
            <a:endParaRPr lang="es-ES"/>
          </a:p>
        </p:txBody>
      </p:sp>
    </p:spTree>
    <p:extLst>
      <p:ext uri="{BB962C8B-B14F-4D97-AF65-F5344CB8AC3E}">
        <p14:creationId xmlns:p14="http://schemas.microsoft.com/office/powerpoint/2010/main" val="2874319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4978" y="-139700"/>
            <a:ext cx="7886700" cy="1325563"/>
          </a:xfrm>
        </p:spPr>
        <p:txBody>
          <a:bodyPr/>
          <a:lstStyle/>
          <a:p>
            <a:r>
              <a:rPr lang="es-ES" sz="3200" b="1" dirty="0">
                <a:solidFill>
                  <a:srgbClr val="FF0000"/>
                </a:solidFill>
              </a:rPr>
              <a:t>FUNCIONES COMO AUTORIDAD METEOROLÓGICA DEL </a:t>
            </a:r>
            <a:r>
              <a:rPr lang="es-ES" sz="3200" b="1" dirty="0" smtClean="0">
                <a:solidFill>
                  <a:srgbClr val="FF0000"/>
                </a:solidFill>
              </a:rPr>
              <a:t>ESTADO II</a:t>
            </a:r>
            <a:endParaRPr lang="en-GB" dirty="0"/>
          </a:p>
        </p:txBody>
      </p:sp>
      <p:sp>
        <p:nvSpPr>
          <p:cNvPr id="4" name="Marcador de contenido 2"/>
          <p:cNvSpPr>
            <a:spLocks noGrp="1"/>
          </p:cNvSpPr>
          <p:nvPr>
            <p:ph idx="1"/>
          </p:nvPr>
        </p:nvSpPr>
        <p:spPr>
          <a:xfrm>
            <a:off x="349250" y="1185862"/>
            <a:ext cx="8794750" cy="5672138"/>
          </a:xfrm>
        </p:spPr>
        <p:txBody>
          <a:bodyPr>
            <a:normAutofit fontScale="85000" lnSpcReduction="20000"/>
          </a:bodyPr>
          <a:lstStyle/>
          <a:p>
            <a:pPr>
              <a:lnSpc>
                <a:spcPct val="110000"/>
              </a:lnSpc>
            </a:pPr>
            <a:r>
              <a:rPr lang="es-ES" dirty="0" smtClean="0"/>
              <a:t>Representación </a:t>
            </a:r>
            <a:r>
              <a:rPr lang="es-ES" dirty="0"/>
              <a:t>del Estado en los organismos  nacionales, supranacionales e intergubernamentales relacionados con la observación, la predicción meteorológica y el estudio y modelización del clima y su </a:t>
            </a:r>
            <a:r>
              <a:rPr lang="es-ES" dirty="0" smtClean="0"/>
              <a:t>evolución:</a:t>
            </a:r>
          </a:p>
          <a:p>
            <a:pPr marL="457200" lvl="1" indent="0">
              <a:lnSpc>
                <a:spcPct val="110000"/>
              </a:lnSpc>
              <a:buNone/>
            </a:pPr>
            <a:r>
              <a:rPr lang="es-ES" dirty="0" smtClean="0"/>
              <a:t>Organización </a:t>
            </a:r>
            <a:r>
              <a:rPr lang="es-ES" dirty="0"/>
              <a:t>Meteorológica Mundial (OMM</a:t>
            </a:r>
            <a:r>
              <a:rPr lang="es-ES" dirty="0" smtClean="0"/>
              <a:t>). </a:t>
            </a:r>
            <a:r>
              <a:rPr lang="es-ES" dirty="0"/>
              <a:t>Organización Europea para la Explotación de Satélites </a:t>
            </a:r>
            <a:r>
              <a:rPr lang="es-ES" dirty="0" smtClean="0"/>
              <a:t>Meteorológicos (EUMETSAT</a:t>
            </a:r>
            <a:r>
              <a:rPr lang="es-ES" dirty="0"/>
              <a:t>).</a:t>
            </a:r>
            <a:br>
              <a:rPr lang="es-ES" dirty="0"/>
            </a:br>
            <a:r>
              <a:rPr lang="es-ES" dirty="0" smtClean="0"/>
              <a:t>Centro </a:t>
            </a:r>
            <a:r>
              <a:rPr lang="es-ES" dirty="0"/>
              <a:t>Europeo de Predicciones Meteorológicas a Plazo Medio (CEPPM</a:t>
            </a:r>
            <a:r>
              <a:rPr lang="es-ES" dirty="0" smtClean="0"/>
              <a:t>).</a:t>
            </a:r>
            <a:r>
              <a:rPr lang="en-GB" dirty="0" smtClean="0"/>
              <a:t> </a:t>
            </a:r>
          </a:p>
          <a:p>
            <a:pPr marL="457200" lvl="1" indent="0">
              <a:lnSpc>
                <a:spcPct val="110000"/>
              </a:lnSpc>
              <a:buNone/>
            </a:pPr>
            <a:r>
              <a:rPr lang="es-ES" dirty="0"/>
              <a:t>Grupo para la Observación de la Tierra (</a:t>
            </a:r>
            <a:r>
              <a:rPr lang="es-ES" dirty="0" smtClean="0"/>
              <a:t>GEO)</a:t>
            </a:r>
          </a:p>
          <a:p>
            <a:pPr>
              <a:lnSpc>
                <a:spcPct val="110000"/>
              </a:lnSpc>
            </a:pPr>
            <a:r>
              <a:rPr lang="es-ES" dirty="0"/>
              <a:t>Programas de cooperación </a:t>
            </a:r>
            <a:r>
              <a:rPr lang="es-ES" dirty="0" smtClean="0"/>
              <a:t>en </a:t>
            </a:r>
            <a:r>
              <a:rPr lang="es-ES" dirty="0"/>
              <a:t>materia de meteorología </a:t>
            </a:r>
            <a:r>
              <a:rPr lang="es-ES" dirty="0" smtClean="0"/>
              <a:t>y climatología</a:t>
            </a:r>
            <a:r>
              <a:rPr lang="es-ES" dirty="0"/>
              <a:t>: Iberoamérica (CIMHET) y África del Oeste (AFRIMET</a:t>
            </a:r>
            <a:r>
              <a:rPr lang="es-ES" dirty="0" smtClean="0"/>
              <a:t>).</a:t>
            </a:r>
          </a:p>
          <a:p>
            <a:pPr>
              <a:lnSpc>
                <a:spcPct val="110000"/>
              </a:lnSpc>
            </a:pPr>
            <a:r>
              <a:rPr lang="es-ES" dirty="0"/>
              <a:t>Contribución a la planificación y ejecución de la política del Estado en materia de cooperación internacional al desarrollo en materia de meteorología y climatología</a:t>
            </a:r>
            <a:r>
              <a:rPr lang="es-ES" dirty="0" smtClean="0"/>
              <a:t>.</a:t>
            </a:r>
          </a:p>
          <a:p>
            <a:pPr>
              <a:lnSpc>
                <a:spcPct val="110000"/>
              </a:lnSpc>
            </a:pPr>
            <a:r>
              <a:rPr lang="es-ES" dirty="0"/>
              <a:t>Asesoramiento y servicios meteorológicos y climatológicos adaptados a los requerimientos específicos de distintos sectores de </a:t>
            </a:r>
            <a:r>
              <a:rPr lang="es-ES" dirty="0" smtClean="0"/>
              <a:t>actividad</a:t>
            </a:r>
            <a:endParaRPr lang="es-ES" dirty="0"/>
          </a:p>
        </p:txBody>
      </p:sp>
      <p:sp>
        <p:nvSpPr>
          <p:cNvPr id="3" name="Marcador de número de diapositiva 2"/>
          <p:cNvSpPr>
            <a:spLocks noGrp="1"/>
          </p:cNvSpPr>
          <p:nvPr>
            <p:ph type="sldNum" sz="quarter" idx="12"/>
          </p:nvPr>
        </p:nvSpPr>
        <p:spPr/>
        <p:txBody>
          <a:bodyPr/>
          <a:lstStyle/>
          <a:p>
            <a:fld id="{3ED3DB1A-D0E2-4BE9-A08E-D8246573DA0A}" type="slidenum">
              <a:rPr lang="es-ES" smtClean="0"/>
              <a:t>17</a:t>
            </a:fld>
            <a:endParaRPr lang="es-ES"/>
          </a:p>
        </p:txBody>
      </p:sp>
    </p:spTree>
    <p:extLst>
      <p:ext uri="{BB962C8B-B14F-4D97-AF65-F5344CB8AC3E}">
        <p14:creationId xmlns:p14="http://schemas.microsoft.com/office/powerpoint/2010/main" val="24444811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33935"/>
            <a:ext cx="5586984" cy="1079626"/>
          </a:xfrm>
        </p:spPr>
        <p:txBody>
          <a:bodyPr>
            <a:normAutofit fontScale="90000"/>
          </a:bodyPr>
          <a:lstStyle/>
          <a:p>
            <a:r>
              <a:rPr lang="es-ES" sz="2700" b="1" dirty="0">
                <a:effectLst>
                  <a:outerShdw blurRad="38100" dist="38100" dir="2700000" algn="tl">
                    <a:srgbClr val="000000">
                      <a:alpha val="43137"/>
                    </a:srgbClr>
                  </a:outerShdw>
                </a:effectLst>
              </a:rPr>
              <a:t>A</a:t>
            </a:r>
            <a:r>
              <a:rPr lang="es-ES" sz="2700" b="1" dirty="0" smtClean="0">
                <a:effectLst>
                  <a:outerShdw blurRad="38100" dist="38100" dir="2700000" algn="tl">
                    <a:srgbClr val="000000">
                      <a:alpha val="43137"/>
                    </a:srgbClr>
                  </a:outerShdw>
                </a:effectLst>
              </a:rPr>
              <a:t>ctividad </a:t>
            </a:r>
            <a:r>
              <a:rPr lang="es-ES" sz="2700" b="1" dirty="0">
                <a:effectLst>
                  <a:outerShdw blurRad="38100" dist="38100" dir="2700000" algn="tl">
                    <a:srgbClr val="000000">
                      <a:alpha val="43137"/>
                    </a:srgbClr>
                  </a:outerShdw>
                </a:effectLst>
              </a:rPr>
              <a:t>internacional de </a:t>
            </a:r>
            <a:r>
              <a:rPr lang="es-ES" sz="2700" b="1" dirty="0" smtClean="0">
                <a:effectLst>
                  <a:outerShdw blurRad="38100" dist="38100" dir="2700000" algn="tl">
                    <a:srgbClr val="000000">
                      <a:alpha val="43137"/>
                    </a:srgbClr>
                  </a:outerShdw>
                </a:effectLst>
              </a:rPr>
              <a:t>AEMET: grandes </a:t>
            </a:r>
            <a:r>
              <a:rPr lang="es-ES" sz="2700" b="1" dirty="0">
                <a:effectLst>
                  <a:outerShdw blurRad="38100" dist="38100" dir="2700000" algn="tl">
                    <a:srgbClr val="000000">
                      <a:alpha val="43137"/>
                    </a:srgbClr>
                  </a:outerShdw>
                </a:effectLst>
              </a:rPr>
              <a:t>ejes de </a:t>
            </a:r>
            <a:r>
              <a:rPr lang="es-ES" sz="2700" b="1" dirty="0" smtClean="0">
                <a:effectLst>
                  <a:outerShdw blurRad="38100" dist="38100" dir="2700000" algn="tl">
                    <a:srgbClr val="000000">
                      <a:alpha val="43137"/>
                    </a:srgbClr>
                  </a:outerShdw>
                </a:effectLst>
              </a:rPr>
              <a:t>actuación 1</a:t>
            </a:r>
            <a:r>
              <a:rPr lang="es-ES" dirty="0"/>
              <a:t/>
            </a:r>
            <a:br>
              <a:rPr lang="es-ES" dirty="0"/>
            </a:br>
            <a:endParaRPr lang="en-GB" dirty="0"/>
          </a:p>
        </p:txBody>
      </p:sp>
      <p:sp>
        <p:nvSpPr>
          <p:cNvPr id="3" name="Marcador de contenido 2"/>
          <p:cNvSpPr>
            <a:spLocks noGrp="1"/>
          </p:cNvSpPr>
          <p:nvPr>
            <p:ph idx="1"/>
          </p:nvPr>
        </p:nvSpPr>
        <p:spPr>
          <a:xfrm>
            <a:off x="0" y="989648"/>
            <a:ext cx="9144000" cy="5754052"/>
          </a:xfrm>
        </p:spPr>
        <p:txBody>
          <a:bodyPr>
            <a:noAutofit/>
          </a:bodyPr>
          <a:lstStyle/>
          <a:p>
            <a:pPr>
              <a:lnSpc>
                <a:spcPct val="120000"/>
              </a:lnSpc>
            </a:pPr>
            <a:r>
              <a:rPr lang="es-ES" sz="2000" dirty="0" smtClean="0"/>
              <a:t> Ejercer la </a:t>
            </a:r>
            <a:r>
              <a:rPr lang="es-ES" sz="2000" dirty="0"/>
              <a:t>representación del </a:t>
            </a:r>
            <a:r>
              <a:rPr lang="es-ES" sz="2000" dirty="0" smtClean="0"/>
              <a:t>Estado en </a:t>
            </a:r>
            <a:r>
              <a:rPr lang="es-ES" sz="2000" dirty="0"/>
              <a:t>los organismos internacionales, supranacionales e </a:t>
            </a:r>
            <a:r>
              <a:rPr lang="es-ES" sz="2000" dirty="0" smtClean="0"/>
              <a:t>intergubernamentales relacionados </a:t>
            </a:r>
            <a:r>
              <a:rPr lang="es-ES" sz="2000" dirty="0"/>
              <a:t>con la observación, la </a:t>
            </a:r>
            <a:r>
              <a:rPr lang="es-ES" sz="2000" dirty="0" smtClean="0"/>
              <a:t>predicción meteorológica </a:t>
            </a:r>
            <a:r>
              <a:rPr lang="es-ES" sz="2000" dirty="0"/>
              <a:t>y el estudio y la modelización del </a:t>
            </a:r>
            <a:r>
              <a:rPr lang="es-ES" sz="2000" dirty="0" smtClean="0"/>
              <a:t>clima y </a:t>
            </a:r>
            <a:r>
              <a:rPr lang="es-ES" sz="2000" dirty="0"/>
              <a:t>su evolución</a:t>
            </a:r>
            <a:r>
              <a:rPr lang="es-ES" sz="2000" dirty="0" smtClean="0"/>
              <a:t>:</a:t>
            </a:r>
          </a:p>
          <a:p>
            <a:pPr lvl="1">
              <a:lnSpc>
                <a:spcPct val="120000"/>
              </a:lnSpc>
            </a:pPr>
            <a:r>
              <a:rPr lang="es-ES" sz="2000" dirty="0" smtClean="0"/>
              <a:t> </a:t>
            </a:r>
            <a:r>
              <a:rPr lang="es-ES" sz="2000" dirty="0"/>
              <a:t>la Organización Meteorológica Mundial (OMM</a:t>
            </a:r>
            <a:r>
              <a:rPr lang="es-ES" sz="2000" dirty="0" smtClean="0"/>
              <a:t>) </a:t>
            </a:r>
          </a:p>
          <a:p>
            <a:pPr lvl="1">
              <a:lnSpc>
                <a:spcPct val="120000"/>
              </a:lnSpc>
            </a:pPr>
            <a:r>
              <a:rPr lang="es-ES" sz="2000" dirty="0" smtClean="0"/>
              <a:t>la </a:t>
            </a:r>
            <a:r>
              <a:rPr lang="es-ES" sz="2000" dirty="0"/>
              <a:t>Organización Europea para la Explotación de Satélites </a:t>
            </a:r>
            <a:r>
              <a:rPr lang="es-ES" sz="2000" dirty="0" smtClean="0"/>
              <a:t>Meteorológicos (</a:t>
            </a:r>
            <a:r>
              <a:rPr lang="es-ES" sz="2000" dirty="0"/>
              <a:t>EUMETSAT</a:t>
            </a:r>
            <a:r>
              <a:rPr lang="es-ES" sz="2000" dirty="0" smtClean="0"/>
              <a:t>)</a:t>
            </a:r>
          </a:p>
          <a:p>
            <a:pPr lvl="1">
              <a:lnSpc>
                <a:spcPct val="120000"/>
              </a:lnSpc>
            </a:pPr>
            <a:r>
              <a:rPr lang="es-ES" sz="2000" dirty="0" smtClean="0"/>
              <a:t> </a:t>
            </a:r>
            <a:r>
              <a:rPr lang="es-ES" sz="2000" dirty="0"/>
              <a:t>el Centro Europeo de </a:t>
            </a:r>
            <a:r>
              <a:rPr lang="es-ES" sz="2000" dirty="0" smtClean="0"/>
              <a:t>Predicciones Meteorológicas </a:t>
            </a:r>
            <a:r>
              <a:rPr lang="es-ES" sz="2000" dirty="0"/>
              <a:t>a Plazo Medio (CEPPM</a:t>
            </a:r>
            <a:r>
              <a:rPr lang="es-ES" sz="2000" dirty="0" smtClean="0"/>
              <a:t>)</a:t>
            </a:r>
          </a:p>
          <a:p>
            <a:pPr lvl="1">
              <a:lnSpc>
                <a:spcPct val="120000"/>
              </a:lnSpc>
            </a:pPr>
            <a:r>
              <a:rPr lang="es-ES" sz="2000" dirty="0" smtClean="0"/>
              <a:t>el </a:t>
            </a:r>
            <a:r>
              <a:rPr lang="es-ES" sz="2000" dirty="0"/>
              <a:t>Grupo para la </a:t>
            </a:r>
            <a:r>
              <a:rPr lang="es-ES" sz="2000" dirty="0" smtClean="0"/>
              <a:t>Observación de </a:t>
            </a:r>
            <a:r>
              <a:rPr lang="es-ES" sz="2000" dirty="0"/>
              <a:t>la Tierra (GEO). </a:t>
            </a:r>
            <a:endParaRPr lang="es-ES" sz="2000" dirty="0" smtClean="0"/>
          </a:p>
          <a:p>
            <a:pPr lvl="1">
              <a:lnSpc>
                <a:spcPct val="120000"/>
              </a:lnSpc>
            </a:pPr>
            <a:r>
              <a:rPr lang="es-ES" sz="2000" dirty="0" smtClean="0"/>
              <a:t>Otros grupos internacionales como ICAO (OACI), NATO (OTAN) </a:t>
            </a:r>
            <a:r>
              <a:rPr lang="es-ES" sz="2000" dirty="0"/>
              <a:t>y otras organizaciones intergubernamentales</a:t>
            </a:r>
          </a:p>
          <a:p>
            <a:pPr lvl="1">
              <a:lnSpc>
                <a:spcPct val="120000"/>
              </a:lnSpc>
            </a:pPr>
            <a:r>
              <a:rPr lang="es-ES" sz="2000" dirty="0" smtClean="0"/>
              <a:t>GCOS </a:t>
            </a:r>
            <a:r>
              <a:rPr lang="es-ES" sz="2000" dirty="0"/>
              <a:t>y IPCC</a:t>
            </a:r>
          </a:p>
          <a:p>
            <a:pPr lvl="1">
              <a:lnSpc>
                <a:spcPct val="120000"/>
              </a:lnSpc>
            </a:pPr>
            <a:r>
              <a:rPr lang="es-ES" sz="2000" dirty="0" smtClean="0"/>
              <a:t>COPERNICUS</a:t>
            </a:r>
            <a:endParaRPr lang="es-ES" sz="2000" dirty="0"/>
          </a:p>
          <a:p>
            <a:pPr>
              <a:lnSpc>
                <a:spcPct val="120000"/>
              </a:lnSpc>
            </a:pPr>
            <a:r>
              <a:rPr lang="es-ES" sz="2000" dirty="0" smtClean="0"/>
              <a:t>Programas </a:t>
            </a:r>
            <a:r>
              <a:rPr lang="es-ES" sz="2000" dirty="0"/>
              <a:t>de investigación de la Unión </a:t>
            </a:r>
            <a:r>
              <a:rPr lang="es-ES" sz="2000" dirty="0" smtClean="0"/>
              <a:t>Europea</a:t>
            </a:r>
          </a:p>
          <a:p>
            <a:pPr>
              <a:lnSpc>
                <a:spcPct val="120000"/>
              </a:lnSpc>
            </a:pPr>
            <a:endParaRPr lang="es-ES" sz="2000" dirty="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18</a:t>
            </a:fld>
            <a:endParaRPr lang="es-ES"/>
          </a:p>
        </p:txBody>
      </p:sp>
    </p:spTree>
    <p:extLst>
      <p:ext uri="{BB962C8B-B14F-4D97-AF65-F5344CB8AC3E}">
        <p14:creationId xmlns:p14="http://schemas.microsoft.com/office/powerpoint/2010/main" val="464939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33935"/>
            <a:ext cx="5586984" cy="1079626"/>
          </a:xfrm>
        </p:spPr>
        <p:txBody>
          <a:bodyPr>
            <a:normAutofit fontScale="90000"/>
          </a:bodyPr>
          <a:lstStyle/>
          <a:p>
            <a:r>
              <a:rPr lang="es-ES" sz="2700" b="1" dirty="0">
                <a:effectLst>
                  <a:outerShdw blurRad="38100" dist="38100" dir="2700000" algn="tl">
                    <a:srgbClr val="000000">
                      <a:alpha val="43137"/>
                    </a:srgbClr>
                  </a:outerShdw>
                </a:effectLst>
              </a:rPr>
              <a:t>A</a:t>
            </a:r>
            <a:r>
              <a:rPr lang="es-ES" sz="2700" b="1" dirty="0" smtClean="0">
                <a:effectLst>
                  <a:outerShdw blurRad="38100" dist="38100" dir="2700000" algn="tl">
                    <a:srgbClr val="000000">
                      <a:alpha val="43137"/>
                    </a:srgbClr>
                  </a:outerShdw>
                </a:effectLst>
              </a:rPr>
              <a:t>ctividad </a:t>
            </a:r>
            <a:r>
              <a:rPr lang="es-ES" sz="2700" b="1" dirty="0">
                <a:effectLst>
                  <a:outerShdw blurRad="38100" dist="38100" dir="2700000" algn="tl">
                    <a:srgbClr val="000000">
                      <a:alpha val="43137"/>
                    </a:srgbClr>
                  </a:outerShdw>
                </a:effectLst>
              </a:rPr>
              <a:t>internacional de </a:t>
            </a:r>
            <a:r>
              <a:rPr lang="es-ES" sz="2700" b="1" dirty="0" smtClean="0">
                <a:effectLst>
                  <a:outerShdw blurRad="38100" dist="38100" dir="2700000" algn="tl">
                    <a:srgbClr val="000000">
                      <a:alpha val="43137"/>
                    </a:srgbClr>
                  </a:outerShdw>
                </a:effectLst>
              </a:rPr>
              <a:t>AEMET: grandes </a:t>
            </a:r>
            <a:r>
              <a:rPr lang="es-ES" sz="2700" b="1" dirty="0">
                <a:effectLst>
                  <a:outerShdw blurRad="38100" dist="38100" dir="2700000" algn="tl">
                    <a:srgbClr val="000000">
                      <a:alpha val="43137"/>
                    </a:srgbClr>
                  </a:outerShdw>
                </a:effectLst>
              </a:rPr>
              <a:t>ejes de </a:t>
            </a:r>
            <a:r>
              <a:rPr lang="es-ES" sz="2700" b="1" dirty="0" smtClean="0">
                <a:effectLst>
                  <a:outerShdw blurRad="38100" dist="38100" dir="2700000" algn="tl">
                    <a:srgbClr val="000000">
                      <a:alpha val="43137"/>
                    </a:srgbClr>
                  </a:outerShdw>
                </a:effectLst>
              </a:rPr>
              <a:t>actuación 2</a:t>
            </a:r>
            <a:r>
              <a:rPr lang="es-ES" dirty="0"/>
              <a:t/>
            </a:r>
            <a:br>
              <a:rPr lang="es-ES" dirty="0"/>
            </a:br>
            <a:endParaRPr lang="en-GB" dirty="0"/>
          </a:p>
        </p:txBody>
      </p:sp>
      <p:sp>
        <p:nvSpPr>
          <p:cNvPr id="3" name="Marcador de contenido 2"/>
          <p:cNvSpPr>
            <a:spLocks noGrp="1"/>
          </p:cNvSpPr>
          <p:nvPr>
            <p:ph idx="1"/>
          </p:nvPr>
        </p:nvSpPr>
        <p:spPr>
          <a:xfrm>
            <a:off x="0" y="989648"/>
            <a:ext cx="9144000" cy="5754052"/>
          </a:xfrm>
        </p:spPr>
        <p:txBody>
          <a:bodyPr>
            <a:noAutofit/>
          </a:bodyPr>
          <a:lstStyle/>
          <a:p>
            <a:pPr>
              <a:lnSpc>
                <a:spcPct val="120000"/>
              </a:lnSpc>
            </a:pPr>
            <a:r>
              <a:rPr lang="es-ES" sz="2000" dirty="0"/>
              <a:t> Cooperación Europea entre Servicios Meteorológicos: </a:t>
            </a:r>
          </a:p>
          <a:p>
            <a:pPr lvl="1">
              <a:lnSpc>
                <a:spcPct val="120000"/>
              </a:lnSpc>
            </a:pPr>
            <a:r>
              <a:rPr lang="es-ES" sz="1600" dirty="0"/>
              <a:t> EUMETNET (</a:t>
            </a:r>
            <a:r>
              <a:rPr lang="es-ES" sz="1600" dirty="0" err="1"/>
              <a:t>network</a:t>
            </a:r>
            <a:r>
              <a:rPr lang="es-ES" sz="1600" dirty="0"/>
              <a:t> of </a:t>
            </a:r>
            <a:r>
              <a:rPr lang="es-ES" sz="1600" dirty="0" err="1"/>
              <a:t>European</a:t>
            </a:r>
            <a:r>
              <a:rPr lang="es-ES" sz="1600" dirty="0"/>
              <a:t> </a:t>
            </a:r>
            <a:r>
              <a:rPr lang="es-ES" sz="1600" dirty="0" err="1"/>
              <a:t>NMSs</a:t>
            </a:r>
            <a:r>
              <a:rPr lang="es-ES" sz="1600" dirty="0"/>
              <a:t>)</a:t>
            </a:r>
          </a:p>
          <a:p>
            <a:pPr lvl="1">
              <a:lnSpc>
                <a:spcPct val="120000"/>
              </a:lnSpc>
            </a:pPr>
            <a:r>
              <a:rPr lang="es-ES" sz="1600" dirty="0" smtClean="0"/>
              <a:t>ECOMET (agrupación de interés económico de los SMHN, con catálogo de sus productos)</a:t>
            </a:r>
          </a:p>
          <a:p>
            <a:pPr lvl="1">
              <a:lnSpc>
                <a:spcPct val="120000"/>
              </a:lnSpc>
            </a:pPr>
            <a:r>
              <a:rPr lang="es-ES" sz="1600" dirty="0" smtClean="0"/>
              <a:t>UWC</a:t>
            </a:r>
            <a:endParaRPr lang="es-ES" sz="1600" dirty="0"/>
          </a:p>
          <a:p>
            <a:pPr>
              <a:lnSpc>
                <a:spcPct val="120000"/>
              </a:lnSpc>
            </a:pPr>
            <a:r>
              <a:rPr lang="es-ES" sz="2000" dirty="0"/>
              <a:t>Cooperación con Servicios Meteorológicos Iberoamericanos - CIMHET</a:t>
            </a:r>
          </a:p>
          <a:p>
            <a:pPr>
              <a:lnSpc>
                <a:spcPct val="120000"/>
              </a:lnSpc>
            </a:pPr>
            <a:r>
              <a:rPr lang="es-ES" sz="2000" dirty="0"/>
              <a:t>Cooperación con Servicios Meteorológicos del Norte de África - AFRIMET</a:t>
            </a:r>
          </a:p>
          <a:p>
            <a:pPr>
              <a:lnSpc>
                <a:spcPct val="120000"/>
              </a:lnSpc>
            </a:pPr>
            <a:r>
              <a:rPr lang="es-ES" sz="2000" dirty="0"/>
              <a:t>Colaboración con otros Servicios Meteorológicos Nacionales, en asociaciones o de forma bilateral, para Cooperación técnica o en proyectos de interés común.</a:t>
            </a:r>
          </a:p>
          <a:p>
            <a:pPr>
              <a:lnSpc>
                <a:spcPct val="120000"/>
              </a:lnSpc>
            </a:pPr>
            <a:r>
              <a:rPr lang="es-ES" sz="2000" dirty="0"/>
              <a:t>Participación en otros proyectos internacionales </a:t>
            </a:r>
            <a:r>
              <a:rPr lang="es-ES" sz="2000" dirty="0" smtClean="0"/>
              <a:t>científico-técnicos </a:t>
            </a:r>
            <a:r>
              <a:rPr lang="es-ES" sz="2000" dirty="0"/>
              <a:t>y/o de cooperación.</a:t>
            </a:r>
          </a:p>
          <a:p>
            <a:pPr>
              <a:lnSpc>
                <a:spcPct val="120000"/>
              </a:lnSpc>
            </a:pPr>
            <a:r>
              <a:rPr lang="es-ES" sz="2000" dirty="0" smtClean="0"/>
              <a:t>Gestión </a:t>
            </a:r>
            <a:r>
              <a:rPr lang="es-ES" sz="2000" dirty="0"/>
              <a:t>de las contribuciones de los organismos internacionales, y de los pagos e ingresos a organismos y usuarios internacionales.</a:t>
            </a:r>
          </a:p>
        </p:txBody>
      </p:sp>
      <p:sp>
        <p:nvSpPr>
          <p:cNvPr id="4" name="Marcador de número de diapositiva 3"/>
          <p:cNvSpPr>
            <a:spLocks noGrp="1"/>
          </p:cNvSpPr>
          <p:nvPr>
            <p:ph type="sldNum" sz="quarter" idx="12"/>
          </p:nvPr>
        </p:nvSpPr>
        <p:spPr/>
        <p:txBody>
          <a:bodyPr/>
          <a:lstStyle/>
          <a:p>
            <a:fld id="{3ED3DB1A-D0E2-4BE9-A08E-D8246573DA0A}" type="slidenum">
              <a:rPr lang="es-ES" smtClean="0"/>
              <a:t>19</a:t>
            </a:fld>
            <a:endParaRPr lang="es-ES"/>
          </a:p>
        </p:txBody>
      </p:sp>
    </p:spTree>
    <p:extLst>
      <p:ext uri="{BB962C8B-B14F-4D97-AF65-F5344CB8AC3E}">
        <p14:creationId xmlns:p14="http://schemas.microsoft.com/office/powerpoint/2010/main" val="14075255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INDICE DE LA PRESENTACIÓN</a:t>
            </a:r>
            <a:endParaRPr lang="en-GB" dirty="0"/>
          </a:p>
        </p:txBody>
      </p:sp>
      <p:sp>
        <p:nvSpPr>
          <p:cNvPr id="3" name="Marcador de contenido 2"/>
          <p:cNvSpPr>
            <a:spLocks noGrp="1"/>
          </p:cNvSpPr>
          <p:nvPr>
            <p:ph idx="1"/>
          </p:nvPr>
        </p:nvSpPr>
        <p:spPr/>
        <p:txBody>
          <a:bodyPr>
            <a:normAutofit fontScale="92500" lnSpcReduction="10000"/>
          </a:bodyPr>
          <a:lstStyle/>
          <a:p>
            <a:r>
              <a:rPr lang="es-ES" dirty="0" smtClean="0"/>
              <a:t>BREVE HISTORIA DE AEMET</a:t>
            </a:r>
          </a:p>
          <a:p>
            <a:r>
              <a:rPr lang="es-ES" dirty="0" smtClean="0"/>
              <a:t>CONCEPTO DE SERVICIO METEOROLÓGICO E HIDROLÓGICO DE LA OMM. SU MISIÓN.</a:t>
            </a:r>
          </a:p>
          <a:p>
            <a:r>
              <a:rPr lang="es-ES" dirty="0" smtClean="0"/>
              <a:t>MISIÓN DE AEMET COMO SMHN. ESTATUTO DE CREACIÓN.</a:t>
            </a:r>
          </a:p>
          <a:p>
            <a:r>
              <a:rPr lang="es-ES" dirty="0" smtClean="0"/>
              <a:t>PRINCIPALES FUNCIONES RECOGIDAS EN LA CARTA DE SERVICIOS.</a:t>
            </a:r>
          </a:p>
          <a:p>
            <a:r>
              <a:rPr lang="es-ES" dirty="0" smtClean="0"/>
              <a:t>ORGANIZACIÓN DE AEMET</a:t>
            </a:r>
          </a:p>
          <a:p>
            <a:r>
              <a:rPr lang="es-ES" dirty="0" smtClean="0"/>
              <a:t>DESPLIEGUE DE RECURSOS DE AEMET</a:t>
            </a:r>
          </a:p>
          <a:p>
            <a:r>
              <a:rPr lang="es-ES" dirty="0" smtClean="0"/>
              <a:t>RESULTADOS EN GRANDES NÚMEROS</a:t>
            </a:r>
          </a:p>
        </p:txBody>
      </p:sp>
      <p:sp>
        <p:nvSpPr>
          <p:cNvPr id="4" name="Marcador de número de diapositiva 3"/>
          <p:cNvSpPr>
            <a:spLocks noGrp="1"/>
          </p:cNvSpPr>
          <p:nvPr>
            <p:ph type="sldNum" sz="quarter" idx="12"/>
          </p:nvPr>
        </p:nvSpPr>
        <p:spPr/>
        <p:txBody>
          <a:bodyPr/>
          <a:lstStyle/>
          <a:p>
            <a:fld id="{3ED3DB1A-D0E2-4BE9-A08E-D8246573DA0A}" type="slidenum">
              <a:rPr lang="es-ES" smtClean="0"/>
              <a:t>2</a:t>
            </a:fld>
            <a:endParaRPr lang="es-ES"/>
          </a:p>
        </p:txBody>
      </p:sp>
    </p:spTree>
    <p:extLst>
      <p:ext uri="{BB962C8B-B14F-4D97-AF65-F5344CB8AC3E}">
        <p14:creationId xmlns:p14="http://schemas.microsoft.com/office/powerpoint/2010/main" val="871361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529" y="-142102"/>
            <a:ext cx="7094321" cy="1260389"/>
          </a:xfrm>
        </p:spPr>
        <p:txBody>
          <a:bodyPr>
            <a:normAutofit/>
          </a:bodyPr>
          <a:lstStyle/>
          <a:p>
            <a:r>
              <a:rPr lang="es-ES" sz="2800" b="1" dirty="0">
                <a:effectLst>
                  <a:outerShdw blurRad="38100" dist="38100" dir="2700000" algn="tl">
                    <a:srgbClr val="000000">
                      <a:alpha val="43137"/>
                    </a:srgbClr>
                  </a:outerShdw>
                </a:effectLst>
              </a:rPr>
              <a:t>LOGROS DESTACADOS EN </a:t>
            </a:r>
            <a:r>
              <a:rPr lang="es-ES" sz="2800" b="1" dirty="0" smtClean="0">
                <a:effectLst>
                  <a:outerShdw blurRad="38100" dist="38100" dir="2700000" algn="tl">
                    <a:srgbClr val="000000">
                      <a:alpha val="43137"/>
                    </a:srgbClr>
                  </a:outerShdw>
                </a:effectLst>
              </a:rPr>
              <a:t>2022 (1)</a:t>
            </a:r>
            <a:endParaRPr lang="en-GB" sz="2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46736" y="954472"/>
            <a:ext cx="8688345" cy="5699641"/>
          </a:xfrm>
        </p:spPr>
        <p:txBody>
          <a:bodyPr>
            <a:normAutofit fontScale="62500" lnSpcReduction="20000"/>
          </a:bodyPr>
          <a:lstStyle/>
          <a:p>
            <a:pPr marL="0" indent="0">
              <a:buNone/>
            </a:pPr>
            <a:r>
              <a:rPr lang="es-ES" sz="3400" b="1" dirty="0" smtClean="0"/>
              <a:t>Aviación</a:t>
            </a:r>
          </a:p>
          <a:p>
            <a:pPr>
              <a:lnSpc>
                <a:spcPct val="120000"/>
              </a:lnSpc>
            </a:pPr>
            <a:r>
              <a:rPr lang="es-ES" dirty="0" smtClean="0"/>
              <a:t>Firma </a:t>
            </a:r>
            <a:r>
              <a:rPr lang="es-ES" dirty="0"/>
              <a:t>del contrato de colaboración con </a:t>
            </a:r>
            <a:r>
              <a:rPr lang="es-ES" dirty="0" smtClean="0"/>
              <a:t>ENAIRE </a:t>
            </a:r>
            <a:r>
              <a:rPr lang="es-ES" dirty="0"/>
              <a:t>y entrada en funcionamiento </a:t>
            </a:r>
            <a:r>
              <a:rPr lang="es-ES" dirty="0" smtClean="0"/>
              <a:t>del servicio </a:t>
            </a:r>
            <a:r>
              <a:rPr lang="es-ES" dirty="0"/>
              <a:t>de asesoría meteorológica para el Centro de Control de Área de </a:t>
            </a:r>
            <a:r>
              <a:rPr lang="es-ES" dirty="0" err="1" smtClean="0"/>
              <a:t>Gavá</a:t>
            </a:r>
            <a:r>
              <a:rPr lang="es-ES" dirty="0" smtClean="0"/>
              <a:t> (Barcelona). </a:t>
            </a:r>
            <a:endParaRPr lang="es-ES" dirty="0"/>
          </a:p>
          <a:p>
            <a:r>
              <a:rPr lang="es-ES" dirty="0"/>
              <a:t>Reconocimiento de AEMET como Organización de Formación AVSAF (OFA) por AESA</a:t>
            </a:r>
            <a:r>
              <a:rPr lang="es-ES" dirty="0" smtClean="0"/>
              <a:t>.</a:t>
            </a:r>
          </a:p>
          <a:p>
            <a:endParaRPr lang="es-ES" dirty="0" smtClean="0"/>
          </a:p>
          <a:p>
            <a:pPr marL="0" indent="0">
              <a:buNone/>
            </a:pPr>
            <a:r>
              <a:rPr lang="es-ES" sz="3400" b="1" dirty="0"/>
              <a:t>Observación e </a:t>
            </a:r>
            <a:r>
              <a:rPr lang="es-ES" sz="3400" b="1" dirty="0" smtClean="0"/>
              <a:t>infraestructuras</a:t>
            </a:r>
            <a:endParaRPr lang="es-ES" b="1" dirty="0"/>
          </a:p>
          <a:p>
            <a:pPr>
              <a:lnSpc>
                <a:spcPct val="120000"/>
              </a:lnSpc>
            </a:pPr>
            <a:r>
              <a:rPr lang="es-ES" dirty="0"/>
              <a:t>El CIAI/AEMET asume parte de las responsabilidades de </a:t>
            </a:r>
            <a:r>
              <a:rPr lang="es-ES" dirty="0" err="1" smtClean="0"/>
              <a:t>Mauna</a:t>
            </a:r>
            <a:r>
              <a:rPr lang="es-ES" dirty="0" smtClean="0"/>
              <a:t> </a:t>
            </a:r>
            <a:r>
              <a:rPr lang="es-ES" dirty="0"/>
              <a:t>Loa y prosigue </a:t>
            </a:r>
            <a:r>
              <a:rPr lang="es-ES" dirty="0" smtClean="0"/>
              <a:t>con sus </a:t>
            </a:r>
            <a:r>
              <a:rPr lang="es-ES" dirty="0"/>
              <a:t>medidas de CO2, en una actividad que resulta crucial para la continuidad de </a:t>
            </a:r>
            <a:r>
              <a:rPr lang="es-ES" dirty="0" smtClean="0"/>
              <a:t>los registros </a:t>
            </a:r>
            <a:r>
              <a:rPr lang="es-ES" dirty="0"/>
              <a:t>históricos.</a:t>
            </a:r>
          </a:p>
          <a:p>
            <a:pPr>
              <a:lnSpc>
                <a:spcPct val="120000"/>
              </a:lnSpc>
            </a:pPr>
            <a:r>
              <a:rPr lang="es-ES" dirty="0"/>
              <a:t>Renovación de los sensores de la red de detección de descargas, llegando a </a:t>
            </a:r>
            <a:r>
              <a:rPr lang="es-ES" dirty="0" smtClean="0"/>
              <a:t>triplicar su </a:t>
            </a:r>
            <a:r>
              <a:rPr lang="es-ES" dirty="0"/>
              <a:t>eficacia en la detección y reduciendo a la mitad el error en la exactitud de </a:t>
            </a:r>
            <a:r>
              <a:rPr lang="es-ES" dirty="0" smtClean="0"/>
              <a:t>la localización</a:t>
            </a:r>
            <a:r>
              <a:rPr lang="es-ES" dirty="0"/>
              <a:t>.</a:t>
            </a:r>
          </a:p>
          <a:p>
            <a:r>
              <a:rPr lang="es-ES" dirty="0"/>
              <a:t>Renovación del equipamiento de la red de contaminación de </a:t>
            </a:r>
            <a:r>
              <a:rPr lang="es-ES" dirty="0" smtClean="0"/>
              <a:t>fondo EMEP/VAG/CAMP</a:t>
            </a:r>
            <a:r>
              <a:rPr lang="es-ES" dirty="0"/>
              <a:t>.</a:t>
            </a:r>
          </a:p>
          <a:p>
            <a:r>
              <a:rPr lang="es-ES" dirty="0"/>
              <a:t>Contribución de </a:t>
            </a:r>
            <a:r>
              <a:rPr lang="es-ES" dirty="0" err="1"/>
              <a:t>Izaña</a:t>
            </a:r>
            <a:r>
              <a:rPr lang="es-ES" dirty="0"/>
              <a:t> a ICOS-ERIC con su serie de datos de </a:t>
            </a:r>
            <a:r>
              <a:rPr lang="es-ES" dirty="0" smtClean="0"/>
              <a:t>concentración atmosférica </a:t>
            </a:r>
            <a:r>
              <a:rPr lang="es-ES" dirty="0"/>
              <a:t>de CO2 y CH4.</a:t>
            </a:r>
          </a:p>
          <a:p>
            <a:pPr>
              <a:lnSpc>
                <a:spcPct val="120000"/>
              </a:lnSpc>
            </a:pPr>
            <a:r>
              <a:rPr lang="es-ES" dirty="0"/>
              <a:t>Inicio del registro de concentraciones atmosféricas de los principales gases </a:t>
            </a:r>
            <a:r>
              <a:rPr lang="es-ES" dirty="0" smtClean="0"/>
              <a:t>de efecto </a:t>
            </a:r>
            <a:r>
              <a:rPr lang="es-ES" dirty="0"/>
              <a:t>invernadero en la base antártica Juan Carlos I</a:t>
            </a:r>
            <a:r>
              <a:rPr lang="es-ES" dirty="0" smtClean="0"/>
              <a:t>.</a:t>
            </a:r>
          </a:p>
          <a:p>
            <a:pPr marL="0" indent="0">
              <a:buNone/>
            </a:pPr>
            <a:endParaRPr lang="es-ES" dirty="0" smtClean="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20</a:t>
            </a:fld>
            <a:endParaRPr lang="es-ES"/>
          </a:p>
        </p:txBody>
      </p:sp>
    </p:spTree>
    <p:extLst>
      <p:ext uri="{BB962C8B-B14F-4D97-AF65-F5344CB8AC3E}">
        <p14:creationId xmlns:p14="http://schemas.microsoft.com/office/powerpoint/2010/main" val="2630635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778" y="-185350"/>
            <a:ext cx="7094321" cy="1260389"/>
          </a:xfrm>
        </p:spPr>
        <p:txBody>
          <a:bodyPr>
            <a:normAutofit/>
          </a:bodyPr>
          <a:lstStyle/>
          <a:p>
            <a:r>
              <a:rPr lang="es-ES" sz="2800" b="1" dirty="0">
                <a:effectLst>
                  <a:outerShdw blurRad="38100" dist="38100" dir="2700000" algn="tl">
                    <a:srgbClr val="000000">
                      <a:alpha val="43137"/>
                    </a:srgbClr>
                  </a:outerShdw>
                </a:effectLst>
              </a:rPr>
              <a:t>LOGROS DESTACADOS EN </a:t>
            </a:r>
            <a:r>
              <a:rPr lang="es-ES" sz="2800" b="1" dirty="0" smtClean="0">
                <a:effectLst>
                  <a:outerShdw blurRad="38100" dist="38100" dir="2700000" algn="tl">
                    <a:srgbClr val="000000">
                      <a:alpha val="43137"/>
                    </a:srgbClr>
                  </a:outerShdw>
                </a:effectLst>
              </a:rPr>
              <a:t>2022 (2)</a:t>
            </a:r>
            <a:endParaRPr lang="en-GB" sz="2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71450" y="1075039"/>
            <a:ext cx="8688345" cy="5912708"/>
          </a:xfrm>
        </p:spPr>
        <p:txBody>
          <a:bodyPr>
            <a:normAutofit fontScale="70000" lnSpcReduction="20000"/>
          </a:bodyPr>
          <a:lstStyle/>
          <a:p>
            <a:pPr marL="0" indent="0">
              <a:buNone/>
            </a:pPr>
            <a:r>
              <a:rPr lang="es-ES" sz="3400" b="1" dirty="0" smtClean="0"/>
              <a:t>Predicción</a:t>
            </a:r>
            <a:r>
              <a:rPr lang="es-ES" sz="3400" dirty="0" smtClean="0"/>
              <a:t> </a:t>
            </a:r>
          </a:p>
          <a:p>
            <a:pPr>
              <a:lnSpc>
                <a:spcPct val="120000"/>
              </a:lnSpc>
            </a:pPr>
            <a:r>
              <a:rPr lang="es-ES" dirty="0" smtClean="0"/>
              <a:t>Revisión </a:t>
            </a:r>
            <a:r>
              <a:rPr lang="es-ES" dirty="0"/>
              <a:t>del Plan </a:t>
            </a:r>
            <a:r>
              <a:rPr lang="es-ES" dirty="0" err="1"/>
              <a:t>Meteoalerta</a:t>
            </a:r>
            <a:r>
              <a:rPr lang="es-ES" dirty="0"/>
              <a:t> de Predicción y Vigilancia de </a:t>
            </a:r>
            <a:r>
              <a:rPr lang="es-ES" dirty="0" smtClean="0"/>
              <a:t>Fenómenos Meteorológicos </a:t>
            </a:r>
            <a:r>
              <a:rPr lang="es-ES" dirty="0"/>
              <a:t>Adversos.</a:t>
            </a:r>
          </a:p>
          <a:p>
            <a:pPr>
              <a:lnSpc>
                <a:spcPct val="120000"/>
              </a:lnSpc>
            </a:pPr>
            <a:r>
              <a:rPr lang="es-ES" dirty="0"/>
              <a:t>Desarrollo del sistema </a:t>
            </a:r>
            <a:r>
              <a:rPr lang="es-ES" dirty="0" smtClean="0"/>
              <a:t>AEMET </a:t>
            </a:r>
            <a:r>
              <a:rPr lang="es-ES" dirty="0"/>
              <a:t>ALCIF, un visor de información meteorológica </a:t>
            </a:r>
            <a:r>
              <a:rPr lang="es-ES" dirty="0" smtClean="0"/>
              <a:t>específico para </a:t>
            </a:r>
            <a:r>
              <a:rPr lang="es-ES" dirty="0"/>
              <a:t>el apoyo a la lucha contra incendios forestales.</a:t>
            </a:r>
          </a:p>
          <a:p>
            <a:pPr>
              <a:lnSpc>
                <a:spcPct val="120000"/>
              </a:lnSpc>
            </a:pPr>
            <a:r>
              <a:rPr lang="es-ES" dirty="0"/>
              <a:t>Incorporación de datos de </a:t>
            </a:r>
            <a:r>
              <a:rPr lang="es-ES" dirty="0" err="1"/>
              <a:t>radiancias</a:t>
            </a:r>
            <a:r>
              <a:rPr lang="es-ES" dirty="0"/>
              <a:t> SEVIRI a la asimilación de datos del </a:t>
            </a:r>
            <a:r>
              <a:rPr lang="es-ES" dirty="0" smtClean="0"/>
              <a:t>modelo operativo </a:t>
            </a:r>
            <a:r>
              <a:rPr lang="es-ES" dirty="0"/>
              <a:t>HARMONIE-AROME.</a:t>
            </a:r>
          </a:p>
          <a:p>
            <a:r>
              <a:rPr lang="es-ES" dirty="0"/>
              <a:t>Inicio del servicio de información de meteorología espacial en internet</a:t>
            </a:r>
            <a:r>
              <a:rPr lang="es-ES" dirty="0" smtClean="0"/>
              <a:t>.</a:t>
            </a:r>
          </a:p>
          <a:p>
            <a:pPr marL="0" indent="0">
              <a:buNone/>
            </a:pPr>
            <a:r>
              <a:rPr lang="es-ES" b="1" dirty="0" err="1" smtClean="0"/>
              <a:t>I+D+i</a:t>
            </a:r>
            <a:endParaRPr lang="es-ES" b="1" dirty="0" smtClean="0"/>
          </a:p>
          <a:p>
            <a:pPr>
              <a:lnSpc>
                <a:spcPct val="120000"/>
              </a:lnSpc>
            </a:pPr>
            <a:r>
              <a:rPr lang="es-ES" dirty="0"/>
              <a:t>Participación, junto con 27 instituciones, en el desarrollo del gemelo digital </a:t>
            </a:r>
            <a:r>
              <a:rPr lang="es-ES" dirty="0" smtClean="0"/>
              <a:t>de extremos </a:t>
            </a:r>
            <a:r>
              <a:rPr lang="es-ES" dirty="0"/>
              <a:t>a demanda (DE_330), dentro de la iniciativa </a:t>
            </a:r>
            <a:r>
              <a:rPr lang="es-ES" dirty="0" err="1"/>
              <a:t>Destination</a:t>
            </a:r>
            <a:r>
              <a:rPr lang="es-ES" dirty="0"/>
              <a:t> </a:t>
            </a:r>
            <a:r>
              <a:rPr lang="es-ES" dirty="0" err="1"/>
              <a:t>Earth</a:t>
            </a:r>
            <a:r>
              <a:rPr lang="es-ES" dirty="0"/>
              <a:t> de la UE.</a:t>
            </a:r>
          </a:p>
          <a:p>
            <a:r>
              <a:rPr lang="es-ES" dirty="0"/>
              <a:t>Inicio de la fase CDOP 4 en el SAF de </a:t>
            </a:r>
            <a:r>
              <a:rPr lang="es-ES" dirty="0" err="1"/>
              <a:t>Nowcasting</a:t>
            </a:r>
            <a:r>
              <a:rPr lang="es-ES" dirty="0"/>
              <a:t>.</a:t>
            </a:r>
          </a:p>
          <a:p>
            <a:pPr>
              <a:lnSpc>
                <a:spcPct val="120000"/>
              </a:lnSpc>
            </a:pPr>
            <a:r>
              <a:rPr lang="es-ES" dirty="0"/>
              <a:t>Liderazgo del consorcio HCLIM, para el desarrollo de una versión climática del </a:t>
            </a:r>
            <a:r>
              <a:rPr lang="es-ES" dirty="0" smtClean="0"/>
              <a:t>modelo HARMONIE</a:t>
            </a:r>
            <a:r>
              <a:rPr lang="es-ES" dirty="0"/>
              <a:t>.</a:t>
            </a:r>
          </a:p>
          <a:p>
            <a:pPr marL="0" indent="0">
              <a:lnSpc>
                <a:spcPct val="120000"/>
              </a:lnSpc>
              <a:buNone/>
            </a:pPr>
            <a:endParaRPr lang="es-ES" b="1" dirty="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21</a:t>
            </a:fld>
            <a:endParaRPr lang="es-ES"/>
          </a:p>
        </p:txBody>
      </p:sp>
    </p:spTree>
    <p:extLst>
      <p:ext uri="{BB962C8B-B14F-4D97-AF65-F5344CB8AC3E}">
        <p14:creationId xmlns:p14="http://schemas.microsoft.com/office/powerpoint/2010/main" val="3536164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093" y="-166815"/>
            <a:ext cx="7094321" cy="1260389"/>
          </a:xfrm>
        </p:spPr>
        <p:txBody>
          <a:bodyPr>
            <a:normAutofit/>
          </a:bodyPr>
          <a:lstStyle/>
          <a:p>
            <a:r>
              <a:rPr lang="es-ES" sz="2800" b="1" dirty="0">
                <a:effectLst>
                  <a:outerShdw blurRad="38100" dist="38100" dir="2700000" algn="tl">
                    <a:srgbClr val="000000">
                      <a:alpha val="43137"/>
                    </a:srgbClr>
                  </a:outerShdw>
                </a:effectLst>
              </a:rPr>
              <a:t>LOGROS DESTACADOS EN </a:t>
            </a:r>
            <a:r>
              <a:rPr lang="es-ES" sz="2800" b="1" dirty="0" smtClean="0">
                <a:effectLst>
                  <a:outerShdw blurRad="38100" dist="38100" dir="2700000" algn="tl">
                    <a:srgbClr val="000000">
                      <a:alpha val="43137"/>
                    </a:srgbClr>
                  </a:outerShdw>
                </a:effectLst>
              </a:rPr>
              <a:t>2022 (3)</a:t>
            </a:r>
            <a:endParaRPr lang="en-GB" sz="2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59093" y="1396315"/>
            <a:ext cx="8842804" cy="4967415"/>
          </a:xfrm>
        </p:spPr>
        <p:txBody>
          <a:bodyPr>
            <a:normAutofit fontScale="55000" lnSpcReduction="20000"/>
          </a:bodyPr>
          <a:lstStyle/>
          <a:p>
            <a:pPr marL="0" indent="0">
              <a:buNone/>
            </a:pPr>
            <a:r>
              <a:rPr lang="es-ES" sz="3400" b="1" dirty="0" smtClean="0"/>
              <a:t>Comunicación y </a:t>
            </a:r>
            <a:r>
              <a:rPr lang="es-ES" sz="3400" b="1" dirty="0" err="1" smtClean="0"/>
              <a:t>difusiónd</a:t>
            </a:r>
            <a:r>
              <a:rPr lang="es-ES" sz="3400" b="1" dirty="0" smtClean="0"/>
              <a:t> e datos e información</a:t>
            </a:r>
            <a:r>
              <a:rPr lang="es-ES" sz="3400" dirty="0" smtClean="0"/>
              <a:t> </a:t>
            </a:r>
          </a:p>
          <a:p>
            <a:pPr>
              <a:lnSpc>
                <a:spcPct val="120000"/>
              </a:lnSpc>
            </a:pPr>
            <a:r>
              <a:rPr lang="es-ES" dirty="0" smtClean="0"/>
              <a:t>La página </a:t>
            </a:r>
            <a:r>
              <a:rPr lang="es-ES" dirty="0" smtClean="0"/>
              <a:t>web de AEMET continúa su crecimiento en media de visitas diarias (10,7 millones/día) y en el </a:t>
            </a:r>
            <a:r>
              <a:rPr lang="es-ES" dirty="0" smtClean="0"/>
              <a:t>máximo </a:t>
            </a:r>
            <a:r>
              <a:rPr lang="es-ES" dirty="0" smtClean="0"/>
              <a:t>de visitas en un día (33,5 millones)</a:t>
            </a:r>
          </a:p>
          <a:p>
            <a:pPr>
              <a:lnSpc>
                <a:spcPct val="120000"/>
              </a:lnSpc>
            </a:pPr>
            <a:r>
              <a:rPr lang="es-ES" dirty="0" smtClean="0"/>
              <a:t>Se ha superado el millón de seguidores de AEMET en redes sociales. </a:t>
            </a:r>
            <a:endParaRPr lang="es-ES" dirty="0" smtClean="0"/>
          </a:p>
          <a:p>
            <a:pPr marL="0" indent="0">
              <a:lnSpc>
                <a:spcPct val="120000"/>
              </a:lnSpc>
              <a:buNone/>
            </a:pPr>
            <a:r>
              <a:rPr lang="es-ES" sz="3400" b="1" dirty="0" smtClean="0"/>
              <a:t>Cooperación </a:t>
            </a:r>
            <a:r>
              <a:rPr lang="es-ES" sz="3400" b="1" dirty="0" smtClean="0"/>
              <a:t>internacional</a:t>
            </a:r>
            <a:endParaRPr lang="es-ES" sz="3400" b="1" dirty="0"/>
          </a:p>
          <a:p>
            <a:pPr>
              <a:lnSpc>
                <a:spcPct val="120000"/>
              </a:lnSpc>
            </a:pPr>
            <a:r>
              <a:rPr lang="es-ES" dirty="0" smtClean="0"/>
              <a:t>El </a:t>
            </a:r>
            <a:r>
              <a:rPr lang="es-ES" dirty="0"/>
              <a:t>Presidente de AEMET asume la presidencia de la Junta Directiva del </a:t>
            </a:r>
            <a:r>
              <a:rPr lang="es-ES" dirty="0" smtClean="0"/>
              <a:t>Centro Internacional </a:t>
            </a:r>
            <a:r>
              <a:rPr lang="es-ES" dirty="0"/>
              <a:t>para la Investigación del fenómeno de El Niño (CIIFEN).</a:t>
            </a:r>
          </a:p>
          <a:p>
            <a:pPr>
              <a:lnSpc>
                <a:spcPct val="120000"/>
              </a:lnSpc>
            </a:pPr>
            <a:r>
              <a:rPr lang="es-ES" dirty="0"/>
              <a:t>Participación en diversos proyectos de cooperación con África para apoyar </a:t>
            </a:r>
            <a:r>
              <a:rPr lang="es-ES" dirty="0" smtClean="0"/>
              <a:t>el desarrollo </a:t>
            </a:r>
            <a:r>
              <a:rPr lang="es-ES" dirty="0"/>
              <a:t>de sistemas de aviso de tormentas de polvo y arena.</a:t>
            </a:r>
          </a:p>
          <a:p>
            <a:pPr>
              <a:lnSpc>
                <a:spcPct val="120000"/>
              </a:lnSpc>
            </a:pPr>
            <a:r>
              <a:rPr lang="es-ES" dirty="0"/>
              <a:t>Realización de 23 actividades de cooperación internacional al desarrollo, 16 de </a:t>
            </a:r>
            <a:r>
              <a:rPr lang="es-ES" dirty="0" smtClean="0"/>
              <a:t>ellas orientadas </a:t>
            </a:r>
            <a:r>
              <a:rPr lang="es-ES" dirty="0"/>
              <a:t>a la capacitación desde el CRF de España.</a:t>
            </a:r>
          </a:p>
          <a:p>
            <a:pPr>
              <a:lnSpc>
                <a:spcPct val="120000"/>
              </a:lnSpc>
            </a:pPr>
            <a:r>
              <a:rPr lang="es-ES" dirty="0"/>
              <a:t>Impartición de la fase presencial del PIB-M (Paquete de Instrucción Básica </a:t>
            </a:r>
            <a:r>
              <a:rPr lang="es-ES" dirty="0" smtClean="0"/>
              <a:t>para Meteorólogos </a:t>
            </a:r>
            <a:r>
              <a:rPr lang="es-ES" dirty="0"/>
              <a:t>de la OMM</a:t>
            </a:r>
            <a:r>
              <a:rPr lang="es-ES" dirty="0" smtClean="0"/>
              <a:t>), superada </a:t>
            </a:r>
            <a:r>
              <a:rPr lang="es-ES" dirty="0"/>
              <a:t>por 12 alumnos de 10 países </a:t>
            </a:r>
            <a:r>
              <a:rPr lang="es-ES" dirty="0" smtClean="0"/>
              <a:t>iberoamericanos en </a:t>
            </a:r>
            <a:r>
              <a:rPr lang="es-ES" dirty="0"/>
              <a:t>su tercera edición, tras dos años de interrupción por la crisis del COVID 19.</a:t>
            </a:r>
          </a:p>
          <a:p>
            <a:pPr marL="0" indent="0">
              <a:buNone/>
            </a:pPr>
            <a:r>
              <a:rPr lang="es-ES" dirty="0"/>
              <a:t/>
            </a:r>
            <a:br>
              <a:rPr lang="es-ES" dirty="0"/>
            </a:br>
            <a:endParaRPr lang="es-ES" b="1" dirty="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22</a:t>
            </a:fld>
            <a:endParaRPr lang="es-ES"/>
          </a:p>
        </p:txBody>
      </p:sp>
    </p:spTree>
    <p:extLst>
      <p:ext uri="{BB962C8B-B14F-4D97-AF65-F5344CB8AC3E}">
        <p14:creationId xmlns:p14="http://schemas.microsoft.com/office/powerpoint/2010/main" val="3376208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8295" y="683919"/>
            <a:ext cx="8268462" cy="1052116"/>
          </a:xfrm>
        </p:spPr>
        <p:txBody>
          <a:bodyPr>
            <a:normAutofit fontScale="90000"/>
          </a:bodyPr>
          <a:lstStyle/>
          <a:p>
            <a:r>
              <a:rPr lang="es-ES" sz="3600" b="1" dirty="0"/>
              <a:t>PRINCIPALES FUNCIONES RECOGIDAS EN LA CARTA DE SERVICIOS.</a:t>
            </a:r>
          </a:p>
        </p:txBody>
      </p:sp>
      <p:sp>
        <p:nvSpPr>
          <p:cNvPr id="3" name="Marcador de contenido 2"/>
          <p:cNvSpPr>
            <a:spLocks noGrp="1"/>
          </p:cNvSpPr>
          <p:nvPr>
            <p:ph idx="1"/>
          </p:nvPr>
        </p:nvSpPr>
        <p:spPr>
          <a:xfrm>
            <a:off x="3101010" y="1866132"/>
            <a:ext cx="5737744" cy="5042452"/>
          </a:xfrm>
        </p:spPr>
        <p:txBody>
          <a:bodyPr>
            <a:normAutofit fontScale="92500" lnSpcReduction="10000"/>
          </a:bodyPr>
          <a:lstStyle/>
          <a:p>
            <a:pPr marL="0" lvl="0" indent="0">
              <a:lnSpc>
                <a:spcPct val="100000"/>
              </a:lnSpc>
              <a:buNone/>
            </a:pPr>
            <a:r>
              <a:rPr lang="es-ES" sz="2200" dirty="0">
                <a:solidFill>
                  <a:prstClr val="black"/>
                </a:solidFill>
              </a:rPr>
              <a:t>La </a:t>
            </a:r>
            <a:r>
              <a:rPr lang="es-ES" sz="2200" dirty="0" smtClean="0">
                <a:solidFill>
                  <a:prstClr val="black"/>
                </a:solidFill>
              </a:rPr>
              <a:t>Carta de Servicios recoge el compromiso de AEMET en </a:t>
            </a:r>
            <a:r>
              <a:rPr lang="es-ES" sz="2200" u="sng" dirty="0" smtClean="0">
                <a:solidFill>
                  <a:prstClr val="black"/>
                </a:solidFill>
              </a:rPr>
              <a:t>su relación con el ciudadano </a:t>
            </a:r>
            <a:r>
              <a:rPr lang="es-ES" sz="2200" dirty="0" smtClean="0">
                <a:solidFill>
                  <a:prstClr val="black"/>
                </a:solidFill>
              </a:rPr>
              <a:t>en cuanto a los servicios que presta y a su calidad y a como acceder a ellos. De forma general agrupa los servicios en:</a:t>
            </a:r>
          </a:p>
          <a:p>
            <a:pPr>
              <a:lnSpc>
                <a:spcPct val="100000"/>
              </a:lnSpc>
            </a:pPr>
            <a:r>
              <a:rPr lang="es-ES" sz="2200" dirty="0">
                <a:solidFill>
                  <a:prstClr val="black"/>
                </a:solidFill>
              </a:rPr>
              <a:t>Servicios </a:t>
            </a:r>
            <a:r>
              <a:rPr lang="es-ES" sz="2200" dirty="0" smtClean="0">
                <a:solidFill>
                  <a:prstClr val="black"/>
                </a:solidFill>
              </a:rPr>
              <a:t>esenciales. Están </a:t>
            </a:r>
            <a:r>
              <a:rPr lang="es-ES" sz="2200" dirty="0">
                <a:solidFill>
                  <a:prstClr val="black"/>
                </a:solidFill>
              </a:rPr>
              <a:t>orientados a la protección de vidas y bienes</a:t>
            </a:r>
            <a:r>
              <a:rPr lang="es-ES" sz="2200" dirty="0" smtClean="0">
                <a:solidFill>
                  <a:prstClr val="black"/>
                </a:solidFill>
              </a:rPr>
              <a:t>;</a:t>
            </a:r>
          </a:p>
          <a:p>
            <a:pPr>
              <a:lnSpc>
                <a:spcPct val="100000"/>
              </a:lnSpc>
            </a:pPr>
            <a:r>
              <a:rPr lang="en-GB" sz="2200" dirty="0" err="1">
                <a:solidFill>
                  <a:prstClr val="black"/>
                </a:solidFill>
              </a:rPr>
              <a:t>Servicios</a:t>
            </a:r>
            <a:r>
              <a:rPr lang="en-GB" sz="2200" dirty="0">
                <a:solidFill>
                  <a:prstClr val="black"/>
                </a:solidFill>
              </a:rPr>
              <a:t> </a:t>
            </a:r>
            <a:r>
              <a:rPr lang="en-GB" sz="2200" dirty="0" err="1" smtClean="0">
                <a:solidFill>
                  <a:prstClr val="black"/>
                </a:solidFill>
              </a:rPr>
              <a:t>climáticos</a:t>
            </a:r>
            <a:r>
              <a:rPr lang="en-GB" sz="2200" dirty="0" smtClean="0">
                <a:solidFill>
                  <a:prstClr val="black"/>
                </a:solidFill>
              </a:rPr>
              <a:t>;</a:t>
            </a:r>
          </a:p>
          <a:p>
            <a:pPr>
              <a:lnSpc>
                <a:spcPct val="100000"/>
              </a:lnSpc>
            </a:pPr>
            <a:r>
              <a:rPr lang="es-ES" sz="2200" dirty="0">
                <a:solidFill>
                  <a:prstClr val="black"/>
                </a:solidFill>
              </a:rPr>
              <a:t>Servicios de información </a:t>
            </a:r>
            <a:r>
              <a:rPr lang="es-ES" sz="2200" dirty="0" smtClean="0">
                <a:solidFill>
                  <a:prstClr val="black"/>
                </a:solidFill>
              </a:rPr>
              <a:t>meteorológica. Orientados </a:t>
            </a:r>
            <a:r>
              <a:rPr lang="es-ES" sz="2200" dirty="0">
                <a:solidFill>
                  <a:prstClr val="black"/>
                </a:solidFill>
              </a:rPr>
              <a:t>a la difusión de las observaciones y las </a:t>
            </a:r>
            <a:r>
              <a:rPr lang="es-ES" sz="2200" dirty="0" smtClean="0">
                <a:solidFill>
                  <a:prstClr val="black"/>
                </a:solidFill>
              </a:rPr>
              <a:t>predicciones </a:t>
            </a:r>
            <a:r>
              <a:rPr lang="es-ES" sz="2200" dirty="0">
                <a:solidFill>
                  <a:prstClr val="black"/>
                </a:solidFill>
              </a:rPr>
              <a:t>en la página de AEMET en </a:t>
            </a:r>
            <a:r>
              <a:rPr lang="es-ES" sz="2200" dirty="0" smtClean="0">
                <a:solidFill>
                  <a:prstClr val="black"/>
                </a:solidFill>
              </a:rPr>
              <a:t>internet.</a:t>
            </a:r>
          </a:p>
          <a:p>
            <a:pPr>
              <a:lnSpc>
                <a:spcPct val="100000"/>
              </a:lnSpc>
            </a:pPr>
            <a:r>
              <a:rPr lang="es-ES" sz="2200" dirty="0">
                <a:solidFill>
                  <a:prstClr val="black"/>
                </a:solidFill>
              </a:rPr>
              <a:t>Servicios de certificación y emisión de </a:t>
            </a:r>
            <a:r>
              <a:rPr lang="es-ES" sz="2200" dirty="0" smtClean="0">
                <a:solidFill>
                  <a:prstClr val="black"/>
                </a:solidFill>
              </a:rPr>
              <a:t>informes.</a:t>
            </a:r>
          </a:p>
          <a:p>
            <a:pPr>
              <a:lnSpc>
                <a:spcPct val="100000"/>
              </a:lnSpc>
            </a:pPr>
            <a:r>
              <a:rPr lang="es-ES" sz="2200" dirty="0">
                <a:solidFill>
                  <a:prstClr val="black"/>
                </a:solidFill>
              </a:rPr>
              <a:t>Servicios de apoyo al desarrollo de </a:t>
            </a:r>
            <a:r>
              <a:rPr lang="es-ES" sz="2200" dirty="0" smtClean="0">
                <a:solidFill>
                  <a:prstClr val="black"/>
                </a:solidFill>
              </a:rPr>
              <a:t>competencias. Creados </a:t>
            </a:r>
            <a:r>
              <a:rPr lang="es-ES" sz="2200" dirty="0">
                <a:solidFill>
                  <a:prstClr val="black"/>
                </a:solidFill>
              </a:rPr>
              <a:t>para la difusión del conocimiento acumulado por la </a:t>
            </a:r>
            <a:r>
              <a:rPr lang="es-ES" sz="2200" dirty="0" smtClean="0">
                <a:solidFill>
                  <a:prstClr val="black"/>
                </a:solidFill>
              </a:rPr>
              <a:t>organización.</a:t>
            </a:r>
          </a:p>
          <a:p>
            <a:pPr>
              <a:lnSpc>
                <a:spcPct val="100000"/>
              </a:lnSpc>
            </a:pPr>
            <a:endParaRPr lang="es-ES" sz="2200" dirty="0" smtClean="0">
              <a:solidFill>
                <a:prstClr val="black"/>
              </a:solidFill>
            </a:endParaRPr>
          </a:p>
          <a:p>
            <a:pPr>
              <a:lnSpc>
                <a:spcPct val="100000"/>
              </a:lnSpc>
            </a:pPr>
            <a:endParaRPr lang="en-GB" sz="2200" dirty="0" smtClean="0">
              <a:solidFill>
                <a:prstClr val="black"/>
              </a:solidFill>
            </a:endParaRPr>
          </a:p>
          <a:p>
            <a:pPr>
              <a:lnSpc>
                <a:spcPct val="100000"/>
              </a:lnSpc>
            </a:pPr>
            <a:endParaRPr lang="en-GB" sz="2200" dirty="0">
              <a:solidFill>
                <a:prstClr val="black"/>
              </a:solidFill>
            </a:endParaRPr>
          </a:p>
          <a:p>
            <a:pPr marL="0" indent="0">
              <a:buNone/>
            </a:pPr>
            <a:endParaRPr lang="en-GB" dirty="0"/>
          </a:p>
        </p:txBody>
      </p:sp>
      <p:pic>
        <p:nvPicPr>
          <p:cNvPr id="4" name="Imagen 3"/>
          <p:cNvPicPr>
            <a:picLocks noChangeAspect="1"/>
          </p:cNvPicPr>
          <p:nvPr/>
        </p:nvPicPr>
        <p:blipFill>
          <a:blip r:embed="rId3"/>
          <a:stretch>
            <a:fillRect/>
          </a:stretch>
        </p:blipFill>
        <p:spPr>
          <a:xfrm>
            <a:off x="278295" y="1916716"/>
            <a:ext cx="2424833" cy="4941284"/>
          </a:xfrm>
          <a:prstGeom prst="rect">
            <a:avLst/>
          </a:prstGeom>
        </p:spPr>
      </p:pic>
      <p:sp>
        <p:nvSpPr>
          <p:cNvPr id="5" name="Marcador de número de diapositiva 4"/>
          <p:cNvSpPr>
            <a:spLocks noGrp="1"/>
          </p:cNvSpPr>
          <p:nvPr>
            <p:ph type="sldNum" sz="quarter" idx="12"/>
          </p:nvPr>
        </p:nvSpPr>
        <p:spPr/>
        <p:txBody>
          <a:bodyPr/>
          <a:lstStyle/>
          <a:p>
            <a:fld id="{3ED3DB1A-D0E2-4BE9-A08E-D8246573DA0A}" type="slidenum">
              <a:rPr lang="es-ES" smtClean="0"/>
              <a:t>23</a:t>
            </a:fld>
            <a:endParaRPr lang="es-ES"/>
          </a:p>
        </p:txBody>
      </p:sp>
    </p:spTree>
    <p:extLst>
      <p:ext uri="{BB962C8B-B14F-4D97-AF65-F5344CB8AC3E}">
        <p14:creationId xmlns:p14="http://schemas.microsoft.com/office/powerpoint/2010/main" val="22229929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dirty="0" smtClean="0">
                <a:effectLst>
                  <a:outerShdw blurRad="38100" dist="38100" dir="2700000" algn="tl">
                    <a:srgbClr val="000000">
                      <a:alpha val="43137"/>
                    </a:srgbClr>
                  </a:outerShdw>
                </a:effectLst>
              </a:rPr>
              <a:t>ESTRUCTURA BÁSICA DE AEMET</a:t>
            </a:r>
            <a:endParaRPr lang="en-GB" b="1" dirty="0">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3"/>
          <a:stretch>
            <a:fillRect/>
          </a:stretch>
        </p:blipFill>
        <p:spPr>
          <a:xfrm>
            <a:off x="303372" y="1723328"/>
            <a:ext cx="8691451" cy="4600383"/>
          </a:xfrm>
          <a:prstGeom prst="rect">
            <a:avLst/>
          </a:prstGeom>
        </p:spPr>
      </p:pic>
      <p:sp>
        <p:nvSpPr>
          <p:cNvPr id="3" name="Marcador de número de diapositiva 2"/>
          <p:cNvSpPr>
            <a:spLocks noGrp="1"/>
          </p:cNvSpPr>
          <p:nvPr>
            <p:ph type="sldNum" sz="quarter" idx="12"/>
          </p:nvPr>
        </p:nvSpPr>
        <p:spPr/>
        <p:txBody>
          <a:bodyPr/>
          <a:lstStyle/>
          <a:p>
            <a:fld id="{3ED3DB1A-D0E2-4BE9-A08E-D8246573DA0A}" type="slidenum">
              <a:rPr lang="es-ES" smtClean="0"/>
              <a:t>24</a:t>
            </a:fld>
            <a:endParaRPr lang="es-ES"/>
          </a:p>
        </p:txBody>
      </p:sp>
    </p:spTree>
    <p:extLst>
      <p:ext uri="{BB962C8B-B14F-4D97-AF65-F5344CB8AC3E}">
        <p14:creationId xmlns:p14="http://schemas.microsoft.com/office/powerpoint/2010/main" val="4131866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922" y="954213"/>
            <a:ext cx="8133733" cy="537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uadroTexto 4"/>
          <p:cNvSpPr txBox="1"/>
          <p:nvPr/>
        </p:nvSpPr>
        <p:spPr>
          <a:xfrm>
            <a:off x="137160" y="160058"/>
            <a:ext cx="4972195" cy="523220"/>
          </a:xfrm>
          <a:prstGeom prst="rect">
            <a:avLst/>
          </a:prstGeom>
          <a:noFill/>
        </p:spPr>
        <p:txBody>
          <a:bodyPr wrap="none" rtlCol="0">
            <a:spAutoFit/>
          </a:bodyPr>
          <a:lstStyle/>
          <a:p>
            <a:r>
              <a:rPr lang="es-ES" sz="2800" b="1" dirty="0">
                <a:solidFill>
                  <a:prstClr val="black"/>
                </a:solidFill>
                <a:effectLst>
                  <a:outerShdw blurRad="38100" dist="38100" dir="2700000" algn="tl">
                    <a:srgbClr val="000000">
                      <a:alpha val="43137"/>
                    </a:srgbClr>
                  </a:outerShdw>
                </a:effectLst>
                <a:latin typeface="Calibri Light" panose="020F0302020204030204"/>
                <a:ea typeface="+mj-ea"/>
                <a:cs typeface="+mj-cs"/>
              </a:rPr>
              <a:t>ESTRUCTURA BÁSICA DE </a:t>
            </a:r>
            <a:r>
              <a:rPr lang="es-ES" sz="2800" b="1" dirty="0" smtClean="0">
                <a:solidFill>
                  <a:prstClr val="black"/>
                </a:solidFill>
                <a:effectLst>
                  <a:outerShdw blurRad="38100" dist="38100" dir="2700000" algn="tl">
                    <a:srgbClr val="000000">
                      <a:alpha val="43137"/>
                    </a:srgbClr>
                  </a:outerShdw>
                </a:effectLst>
                <a:latin typeface="Calibri Light" panose="020F0302020204030204"/>
                <a:ea typeface="+mj-ea"/>
                <a:cs typeface="+mj-cs"/>
              </a:rPr>
              <a:t>AEMET II</a:t>
            </a:r>
            <a:endParaRPr lang="en-GB" sz="2800" dirty="0">
              <a:effectLst>
                <a:outerShdw blurRad="38100" dist="38100" dir="2700000" algn="tl">
                  <a:srgbClr val="000000">
                    <a:alpha val="43137"/>
                  </a:srgbClr>
                </a:outerShdw>
              </a:effectLst>
            </a:endParaRPr>
          </a:p>
        </p:txBody>
      </p:sp>
      <p:sp>
        <p:nvSpPr>
          <p:cNvPr id="2" name="Marcador de número de diapositiva 1"/>
          <p:cNvSpPr>
            <a:spLocks noGrp="1"/>
          </p:cNvSpPr>
          <p:nvPr>
            <p:ph type="sldNum" sz="quarter" idx="12"/>
          </p:nvPr>
        </p:nvSpPr>
        <p:spPr/>
        <p:txBody>
          <a:bodyPr/>
          <a:lstStyle/>
          <a:p>
            <a:fld id="{3ED3DB1A-D0E2-4BE9-A08E-D8246573DA0A}" type="slidenum">
              <a:rPr lang="es-ES" smtClean="0"/>
              <a:t>25</a:t>
            </a:fld>
            <a:endParaRPr lang="es-ES"/>
          </a:p>
        </p:txBody>
      </p:sp>
    </p:spTree>
    <p:extLst>
      <p:ext uri="{BB962C8B-B14F-4D97-AF65-F5344CB8AC3E}">
        <p14:creationId xmlns:p14="http://schemas.microsoft.com/office/powerpoint/2010/main" val="728409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flipV="1">
            <a:off x="3285407" y="4790004"/>
            <a:ext cx="1800225" cy="500063"/>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endParaRPr lang="es-ES" altLang="es-ES" sz="1000" dirty="0">
              <a:solidFill>
                <a:srgbClr val="4C74B5"/>
              </a:solidFill>
              <a:latin typeface="AvantGarde Bk BT" pitchFamily="34" charset="0"/>
            </a:endParaRPr>
          </a:p>
          <a:p>
            <a:pPr algn="ctr" eaLnBrk="1" hangingPunct="1">
              <a:lnSpc>
                <a:spcPct val="100000"/>
              </a:lnSpc>
              <a:spcBef>
                <a:spcPct val="0"/>
              </a:spcBef>
              <a:buClrTx/>
              <a:buFontTx/>
              <a:buNone/>
            </a:pPr>
            <a:r>
              <a:rPr lang="es-ES" altLang="es-ES" sz="1000" dirty="0">
                <a:solidFill>
                  <a:srgbClr val="4C74B5"/>
                </a:solidFill>
                <a:latin typeface="AvantGarde Bk BT" pitchFamily="34" charset="0"/>
              </a:rPr>
              <a:t>Área de Operación de las</a:t>
            </a:r>
          </a:p>
          <a:p>
            <a:pPr algn="ctr" eaLnBrk="1" hangingPunct="1">
              <a:lnSpc>
                <a:spcPct val="100000"/>
              </a:lnSpc>
              <a:spcBef>
                <a:spcPct val="0"/>
              </a:spcBef>
              <a:buClrTx/>
              <a:buFontTx/>
              <a:buNone/>
            </a:pPr>
            <a:r>
              <a:rPr lang="es-ES" altLang="es-ES" sz="1000" dirty="0">
                <a:solidFill>
                  <a:srgbClr val="4C74B5"/>
                </a:solidFill>
                <a:latin typeface="AvantGarde Bk BT" pitchFamily="34" charset="0"/>
              </a:rPr>
              <a:t> redes de observación</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Samuel </a:t>
            </a:r>
            <a:r>
              <a:rPr lang="es-ES" altLang="es-ES" sz="900" dirty="0" err="1">
                <a:solidFill>
                  <a:srgbClr val="4C74B5"/>
                </a:solidFill>
                <a:latin typeface="AvantGarde Bk BT" pitchFamily="34" charset="0"/>
              </a:rPr>
              <a:t>Buisán</a:t>
            </a:r>
            <a:r>
              <a:rPr lang="es-ES" altLang="es-ES" sz="900" dirty="0">
                <a:solidFill>
                  <a:srgbClr val="4C74B5"/>
                </a:solidFill>
                <a:latin typeface="AvantGarde Bk BT" pitchFamily="34" charset="0"/>
              </a:rPr>
              <a:t> Sanz</a:t>
            </a:r>
          </a:p>
          <a:p>
            <a:pPr algn="ctr" eaLnBrk="1" hangingPunct="1">
              <a:lnSpc>
                <a:spcPct val="100000"/>
              </a:lnSpc>
              <a:spcBef>
                <a:spcPct val="0"/>
              </a:spcBef>
              <a:buClrTx/>
              <a:buFontTx/>
              <a:buNone/>
            </a:pPr>
            <a:endParaRPr lang="es-ES" altLang="es-ES" sz="1000" dirty="0">
              <a:solidFill>
                <a:srgbClr val="4C74B5"/>
              </a:solidFill>
              <a:latin typeface="AvantGarde Bk BT" pitchFamily="34" charset="0"/>
            </a:endParaRPr>
          </a:p>
        </p:txBody>
      </p:sp>
      <p:sp>
        <p:nvSpPr>
          <p:cNvPr id="3075" name="Rectangle 2"/>
          <p:cNvSpPr>
            <a:spLocks noChangeArrowheads="1"/>
          </p:cNvSpPr>
          <p:nvPr/>
        </p:nvSpPr>
        <p:spPr bwMode="auto">
          <a:xfrm>
            <a:off x="3736975" y="71438"/>
            <a:ext cx="2016125" cy="539750"/>
          </a:xfrm>
          <a:prstGeom prst="rect">
            <a:avLst/>
          </a:prstGeom>
          <a:solidFill>
            <a:srgbClr val="4C74B5"/>
          </a:solidFill>
          <a:ln w="19080" cap="sq">
            <a:solidFill>
              <a:srgbClr val="4C74B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a:solidFill>
                  <a:srgbClr val="FFFFFF"/>
                </a:solidFill>
                <a:latin typeface="AvantGarde Bk BT" pitchFamily="34" charset="0"/>
              </a:rPr>
              <a:t>PRESIDENCIA AEMET</a:t>
            </a:r>
          </a:p>
          <a:p>
            <a:pPr algn="ctr" eaLnBrk="1" hangingPunct="1">
              <a:lnSpc>
                <a:spcPct val="100000"/>
              </a:lnSpc>
              <a:spcBef>
                <a:spcPct val="0"/>
              </a:spcBef>
              <a:buClrTx/>
              <a:buFontTx/>
              <a:buNone/>
            </a:pPr>
            <a:r>
              <a:rPr lang="es-ES" altLang="es-ES" sz="900">
                <a:solidFill>
                  <a:srgbClr val="FFFFFF"/>
                </a:solidFill>
                <a:latin typeface="AvantGarde Bk BT" pitchFamily="34" charset="0"/>
              </a:rPr>
              <a:t>Miguel Ángel López González</a:t>
            </a:r>
          </a:p>
        </p:txBody>
      </p:sp>
      <p:sp>
        <p:nvSpPr>
          <p:cNvPr id="3076" name="Line 3"/>
          <p:cNvSpPr>
            <a:spLocks noChangeShapeType="1"/>
          </p:cNvSpPr>
          <p:nvPr/>
        </p:nvSpPr>
        <p:spPr bwMode="auto">
          <a:xfrm>
            <a:off x="6586538" y="4038600"/>
            <a:ext cx="1587" cy="1588"/>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77" name="Rectangle 4"/>
          <p:cNvSpPr>
            <a:spLocks noChangeArrowheads="1"/>
          </p:cNvSpPr>
          <p:nvPr/>
        </p:nvSpPr>
        <p:spPr bwMode="auto">
          <a:xfrm>
            <a:off x="5989638" y="1604963"/>
            <a:ext cx="2016125" cy="539750"/>
          </a:xfrm>
          <a:prstGeom prst="rect">
            <a:avLst/>
          </a:prstGeom>
          <a:solidFill>
            <a:srgbClr val="4C74B5"/>
          </a:solidFill>
          <a:ln w="19080" cap="sq">
            <a:solidFill>
              <a:srgbClr val="4C74B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a:solidFill>
                  <a:srgbClr val="FFFFFF"/>
                </a:solidFill>
                <a:latin typeface="AvantGarde Bk BT" pitchFamily="34" charset="0"/>
              </a:rPr>
              <a:t>Dirección de </a:t>
            </a:r>
          </a:p>
          <a:p>
            <a:pPr algn="ctr" eaLnBrk="1" hangingPunct="1">
              <a:lnSpc>
                <a:spcPct val="100000"/>
              </a:lnSpc>
              <a:spcBef>
                <a:spcPct val="0"/>
              </a:spcBef>
              <a:buClrTx/>
              <a:buFontTx/>
              <a:buNone/>
            </a:pPr>
            <a:r>
              <a:rPr lang="es-ES" altLang="es-ES" sz="1200">
                <a:solidFill>
                  <a:srgbClr val="FFFFFF"/>
                </a:solidFill>
                <a:latin typeface="AvantGarde Bk BT" pitchFamily="34" charset="0"/>
              </a:rPr>
              <a:t>Administración</a:t>
            </a:r>
          </a:p>
          <a:p>
            <a:pPr algn="ctr" eaLnBrk="1" hangingPunct="1">
              <a:lnSpc>
                <a:spcPct val="100000"/>
              </a:lnSpc>
              <a:spcBef>
                <a:spcPct val="0"/>
              </a:spcBef>
              <a:buClrTx/>
              <a:buFontTx/>
              <a:buNone/>
            </a:pPr>
            <a:r>
              <a:rPr lang="es-ES" altLang="es-ES" sz="900">
                <a:solidFill>
                  <a:srgbClr val="FFFFFF"/>
                </a:solidFill>
                <a:latin typeface="AvantGarde Bk BT" pitchFamily="34" charset="0"/>
              </a:rPr>
              <a:t>Ana Madrid</a:t>
            </a:r>
          </a:p>
        </p:txBody>
      </p:sp>
      <p:sp>
        <p:nvSpPr>
          <p:cNvPr id="3078" name="Line 5"/>
          <p:cNvSpPr>
            <a:spLocks noChangeShapeType="1"/>
          </p:cNvSpPr>
          <p:nvPr/>
        </p:nvSpPr>
        <p:spPr bwMode="auto">
          <a:xfrm>
            <a:off x="4716463" y="625475"/>
            <a:ext cx="6350" cy="971550"/>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79" name="Rectangle 6"/>
          <p:cNvSpPr>
            <a:spLocks noChangeArrowheads="1"/>
          </p:cNvSpPr>
          <p:nvPr/>
        </p:nvSpPr>
        <p:spPr bwMode="auto">
          <a:xfrm>
            <a:off x="106363" y="255588"/>
            <a:ext cx="1008062" cy="739775"/>
          </a:xfrm>
          <a:prstGeom prst="rect">
            <a:avLst/>
          </a:prstGeom>
          <a:noFill/>
          <a:ln w="19080" cap="sq">
            <a:solidFill>
              <a:srgbClr val="00338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a:solidFill>
                  <a:srgbClr val="4C74B5"/>
                </a:solidFill>
                <a:latin typeface="AvantGarde Bk BT" pitchFamily="34" charset="0"/>
              </a:rPr>
              <a:t>17</a:t>
            </a:r>
          </a:p>
          <a:p>
            <a:pPr algn="ctr" eaLnBrk="1" hangingPunct="1">
              <a:lnSpc>
                <a:spcPct val="100000"/>
              </a:lnSpc>
              <a:spcBef>
                <a:spcPct val="0"/>
              </a:spcBef>
              <a:buClrTx/>
              <a:buFontTx/>
              <a:buNone/>
            </a:pPr>
            <a:r>
              <a:rPr lang="es-ES" altLang="es-ES" sz="1000">
                <a:solidFill>
                  <a:srgbClr val="4C74B5"/>
                </a:solidFill>
                <a:latin typeface="AvantGarde Bk BT" pitchFamily="34" charset="0"/>
              </a:rPr>
              <a:t> Delegaciones</a:t>
            </a:r>
          </a:p>
          <a:p>
            <a:pPr algn="ctr" eaLnBrk="1" hangingPunct="1">
              <a:lnSpc>
                <a:spcPct val="100000"/>
              </a:lnSpc>
              <a:spcBef>
                <a:spcPct val="0"/>
              </a:spcBef>
              <a:buClrTx/>
              <a:buFontTx/>
              <a:buNone/>
            </a:pPr>
            <a:r>
              <a:rPr lang="es-ES" altLang="es-ES" sz="1000">
                <a:solidFill>
                  <a:srgbClr val="4C74B5"/>
                </a:solidFill>
                <a:latin typeface="AvantGarde Bk BT" pitchFamily="34" charset="0"/>
              </a:rPr>
              <a:t>Territoriales</a:t>
            </a:r>
            <a:endParaRPr lang="es-ES" altLang="es-ES" sz="900">
              <a:solidFill>
                <a:srgbClr val="4C74B5"/>
              </a:solidFill>
              <a:latin typeface="AvantGarde Bk BT" pitchFamily="34" charset="0"/>
            </a:endParaRPr>
          </a:p>
        </p:txBody>
      </p:sp>
      <p:sp>
        <p:nvSpPr>
          <p:cNvPr id="3080" name="Rectangle 7"/>
          <p:cNvSpPr>
            <a:spLocks noChangeArrowheads="1"/>
          </p:cNvSpPr>
          <p:nvPr/>
        </p:nvSpPr>
        <p:spPr bwMode="auto">
          <a:xfrm>
            <a:off x="5940425" y="620713"/>
            <a:ext cx="1800225" cy="409574"/>
          </a:xfrm>
          <a:prstGeom prst="rect">
            <a:avLst/>
          </a:prstGeom>
          <a:noFill/>
          <a:ln w="19080" cap="sq">
            <a:solidFill>
              <a:srgbClr val="00338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dirty="0">
                <a:solidFill>
                  <a:srgbClr val="4C74B5"/>
                </a:solidFill>
                <a:latin typeface="AvantGarde Bk BT" pitchFamily="34" charset="0"/>
              </a:rPr>
              <a:t>Difusión e Información</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Cayetano Torres </a:t>
            </a:r>
            <a:r>
              <a:rPr lang="es-ES" altLang="es-ES" sz="900" dirty="0" err="1">
                <a:solidFill>
                  <a:srgbClr val="4C74B5"/>
                </a:solidFill>
                <a:latin typeface="AvantGarde Bk BT" pitchFamily="34" charset="0"/>
              </a:rPr>
              <a:t>Moreta</a:t>
            </a:r>
            <a:endParaRPr lang="es-ES" altLang="es-ES" sz="900" dirty="0">
              <a:solidFill>
                <a:srgbClr val="4C74B5"/>
              </a:solidFill>
              <a:latin typeface="AvantGarde Bk BT" pitchFamily="34" charset="0"/>
            </a:endParaRPr>
          </a:p>
        </p:txBody>
      </p:sp>
      <p:sp>
        <p:nvSpPr>
          <p:cNvPr id="3081" name="Line 8"/>
          <p:cNvSpPr>
            <a:spLocks noChangeShapeType="1"/>
          </p:cNvSpPr>
          <p:nvPr/>
        </p:nvSpPr>
        <p:spPr bwMode="auto">
          <a:xfrm>
            <a:off x="2389188" y="1465263"/>
            <a:ext cx="4641850" cy="1587"/>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82" name="Line 9"/>
          <p:cNvSpPr>
            <a:spLocks noChangeShapeType="1"/>
          </p:cNvSpPr>
          <p:nvPr/>
        </p:nvSpPr>
        <p:spPr bwMode="auto">
          <a:xfrm>
            <a:off x="2387600" y="1454150"/>
            <a:ext cx="1588" cy="14446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83" name="Rectangle 10"/>
          <p:cNvSpPr>
            <a:spLocks noChangeArrowheads="1"/>
          </p:cNvSpPr>
          <p:nvPr/>
        </p:nvSpPr>
        <p:spPr bwMode="auto">
          <a:xfrm>
            <a:off x="1238250" y="369888"/>
            <a:ext cx="1938338" cy="539750"/>
          </a:xfrm>
          <a:prstGeom prst="rect">
            <a:avLst/>
          </a:prstGeom>
          <a:solidFill>
            <a:srgbClr val="4C74B5"/>
          </a:solidFill>
          <a:ln w="19080" cap="sq">
            <a:solidFill>
              <a:srgbClr val="4C74B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a:solidFill>
                  <a:srgbClr val="FFFFFF"/>
                </a:solidFill>
                <a:latin typeface="AvantGarde Bk BT" pitchFamily="34" charset="0"/>
              </a:rPr>
              <a:t>Dpto. Coordinación </a:t>
            </a:r>
          </a:p>
          <a:p>
            <a:pPr algn="ctr" eaLnBrk="1" hangingPunct="1">
              <a:lnSpc>
                <a:spcPct val="100000"/>
              </a:lnSpc>
              <a:spcBef>
                <a:spcPct val="0"/>
              </a:spcBef>
              <a:buClrTx/>
              <a:buFontTx/>
              <a:buNone/>
            </a:pPr>
            <a:r>
              <a:rPr lang="es-ES" altLang="es-ES" sz="1200">
                <a:solidFill>
                  <a:srgbClr val="FFFFFF"/>
                </a:solidFill>
                <a:latin typeface="AvantGarde Bk BT" pitchFamily="34" charset="0"/>
              </a:rPr>
              <a:t>DT</a:t>
            </a:r>
          </a:p>
          <a:p>
            <a:pPr algn="ctr" eaLnBrk="1" hangingPunct="1">
              <a:lnSpc>
                <a:spcPct val="100000"/>
              </a:lnSpc>
              <a:spcBef>
                <a:spcPct val="0"/>
              </a:spcBef>
              <a:buClrTx/>
              <a:buFontTx/>
              <a:buNone/>
            </a:pPr>
            <a:r>
              <a:rPr lang="es-ES" altLang="es-ES" sz="900">
                <a:solidFill>
                  <a:srgbClr val="FFFFFF"/>
                </a:solidFill>
                <a:latin typeface="AvantGarde Bk BT" pitchFamily="34" charset="0"/>
              </a:rPr>
              <a:t>Estrella Gutierrez</a:t>
            </a:r>
          </a:p>
        </p:txBody>
      </p:sp>
      <p:sp>
        <p:nvSpPr>
          <p:cNvPr id="3084" name="Rectangle 11"/>
          <p:cNvSpPr>
            <a:spLocks noChangeArrowheads="1"/>
          </p:cNvSpPr>
          <p:nvPr/>
        </p:nvSpPr>
        <p:spPr bwMode="auto">
          <a:xfrm>
            <a:off x="66675" y="2990850"/>
            <a:ext cx="1271588" cy="671513"/>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6000" tIns="46800" rIns="36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900">
                <a:solidFill>
                  <a:srgbClr val="4C74B5"/>
                </a:solidFill>
                <a:latin typeface="AvantGarde Bk BT" pitchFamily="34" charset="0"/>
              </a:rPr>
              <a:t>Área de </a:t>
            </a:r>
          </a:p>
          <a:p>
            <a:pPr algn="ctr" eaLnBrk="1" hangingPunct="1">
              <a:lnSpc>
                <a:spcPct val="100000"/>
              </a:lnSpc>
              <a:spcBef>
                <a:spcPct val="0"/>
              </a:spcBef>
              <a:buClrTx/>
              <a:buFontTx/>
              <a:buNone/>
            </a:pPr>
            <a:r>
              <a:rPr lang="es-ES" altLang="es-ES" sz="900">
                <a:solidFill>
                  <a:srgbClr val="4C74B5"/>
                </a:solidFill>
                <a:latin typeface="AvantGarde Bk BT" pitchFamily="34" charset="0"/>
              </a:rPr>
              <a:t>Relaciones</a:t>
            </a:r>
          </a:p>
          <a:p>
            <a:pPr algn="ctr" eaLnBrk="1" hangingPunct="1">
              <a:lnSpc>
                <a:spcPct val="100000"/>
              </a:lnSpc>
              <a:spcBef>
                <a:spcPct val="0"/>
              </a:spcBef>
              <a:buClrTx/>
              <a:buFontTx/>
              <a:buNone/>
            </a:pPr>
            <a:r>
              <a:rPr lang="es-ES" altLang="es-ES" sz="900">
                <a:solidFill>
                  <a:srgbClr val="4C74B5"/>
                </a:solidFill>
                <a:latin typeface="AvantGarde Bk BT" pitchFamily="34" charset="0"/>
              </a:rPr>
              <a:t>Internacionales</a:t>
            </a:r>
          </a:p>
          <a:p>
            <a:pPr algn="ctr" eaLnBrk="1" hangingPunct="1">
              <a:lnSpc>
                <a:spcPct val="100000"/>
              </a:lnSpc>
              <a:spcBef>
                <a:spcPct val="0"/>
              </a:spcBef>
              <a:buClrTx/>
              <a:buFontTx/>
              <a:buNone/>
            </a:pPr>
            <a:r>
              <a:rPr lang="es-ES" altLang="es-ES" sz="900">
                <a:solidFill>
                  <a:srgbClr val="4C74B5"/>
                </a:solidFill>
                <a:latin typeface="AvantGarde Bk BT" pitchFamily="34" charset="0"/>
              </a:rPr>
              <a:t>Andrea Grande</a:t>
            </a:r>
          </a:p>
        </p:txBody>
      </p:sp>
      <p:sp>
        <p:nvSpPr>
          <p:cNvPr id="3085" name="Rectangle 12"/>
          <p:cNvSpPr>
            <a:spLocks noChangeArrowheads="1"/>
          </p:cNvSpPr>
          <p:nvPr/>
        </p:nvSpPr>
        <p:spPr bwMode="auto">
          <a:xfrm>
            <a:off x="1416050" y="3005138"/>
            <a:ext cx="1009650" cy="671512"/>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46800" rIns="36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900">
                <a:solidFill>
                  <a:srgbClr val="4C74B5"/>
                </a:solidFill>
                <a:latin typeface="AvantGarde Bk BT" pitchFamily="34" charset="0"/>
              </a:rPr>
              <a:t>Área de Atención a Usuarios</a:t>
            </a:r>
          </a:p>
          <a:p>
            <a:pPr algn="ctr" eaLnBrk="1" hangingPunct="1">
              <a:lnSpc>
                <a:spcPct val="100000"/>
              </a:lnSpc>
              <a:spcBef>
                <a:spcPct val="0"/>
              </a:spcBef>
              <a:buClrTx/>
              <a:buFontTx/>
              <a:buNone/>
            </a:pPr>
            <a:r>
              <a:rPr lang="es-ES" altLang="es-ES" sz="900">
                <a:solidFill>
                  <a:srgbClr val="4C74B5"/>
                </a:solidFill>
                <a:latin typeface="AvantGarde Bk BT" pitchFamily="34" charset="0"/>
              </a:rPr>
              <a:t>Elia Díez  Muyo</a:t>
            </a:r>
          </a:p>
        </p:txBody>
      </p:sp>
      <p:sp useBgFill="1">
        <p:nvSpPr>
          <p:cNvPr id="3086" name="Rectangle 13"/>
          <p:cNvSpPr>
            <a:spLocks noChangeArrowheads="1"/>
          </p:cNvSpPr>
          <p:nvPr/>
        </p:nvSpPr>
        <p:spPr bwMode="auto">
          <a:xfrm>
            <a:off x="107950" y="1639888"/>
            <a:ext cx="1008063" cy="925512"/>
          </a:xfrm>
          <a:prstGeom prst="rect">
            <a:avLst/>
          </a:prstGeom>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dirty="0">
                <a:solidFill>
                  <a:srgbClr val="4C74B5"/>
                </a:solidFill>
                <a:latin typeface="AvantGarde Bk BT" pitchFamily="34" charset="0"/>
              </a:rPr>
              <a:t>Centro de Investigación</a:t>
            </a:r>
          </a:p>
          <a:p>
            <a:pPr algn="ctr" eaLnBrk="1" hangingPunct="1">
              <a:lnSpc>
                <a:spcPct val="100000"/>
              </a:lnSpc>
              <a:spcBef>
                <a:spcPct val="0"/>
              </a:spcBef>
              <a:buClrTx/>
              <a:buFontTx/>
              <a:buNone/>
            </a:pPr>
            <a:r>
              <a:rPr lang="es-ES" altLang="es-ES" sz="1000" dirty="0">
                <a:solidFill>
                  <a:srgbClr val="4C74B5"/>
                </a:solidFill>
                <a:latin typeface="AvantGarde Bk BT" pitchFamily="34" charset="0"/>
              </a:rPr>
              <a:t>Atmosférica </a:t>
            </a:r>
          </a:p>
          <a:p>
            <a:pPr algn="ctr" eaLnBrk="1" hangingPunct="1">
              <a:lnSpc>
                <a:spcPct val="100000"/>
              </a:lnSpc>
              <a:spcBef>
                <a:spcPct val="0"/>
              </a:spcBef>
              <a:buClrTx/>
              <a:buFontTx/>
              <a:buNone/>
            </a:pPr>
            <a:r>
              <a:rPr lang="es-ES" altLang="es-ES" sz="1000" dirty="0">
                <a:solidFill>
                  <a:srgbClr val="4C74B5"/>
                </a:solidFill>
                <a:latin typeface="AvantGarde Bk BT" pitchFamily="34" charset="0"/>
              </a:rPr>
              <a:t>De </a:t>
            </a:r>
            <a:r>
              <a:rPr lang="es-ES" altLang="es-ES" sz="1000" dirty="0" err="1">
                <a:solidFill>
                  <a:srgbClr val="4C74B5"/>
                </a:solidFill>
                <a:latin typeface="AvantGarde Bk BT" pitchFamily="34" charset="0"/>
              </a:rPr>
              <a:t>Izaña</a:t>
            </a:r>
            <a:endParaRPr lang="es-ES" altLang="es-ES" sz="1000" dirty="0">
              <a:solidFill>
                <a:srgbClr val="4C74B5"/>
              </a:solidFill>
              <a:latin typeface="AvantGarde Bk BT" pitchFamily="34" charset="0"/>
            </a:endParaRPr>
          </a:p>
          <a:p>
            <a:pPr algn="ctr" eaLnBrk="1" hangingPunct="1">
              <a:lnSpc>
                <a:spcPct val="100000"/>
              </a:lnSpc>
              <a:spcBef>
                <a:spcPct val="0"/>
              </a:spcBef>
              <a:buClrTx/>
              <a:buFontTx/>
              <a:buNone/>
            </a:pPr>
            <a:r>
              <a:rPr lang="es-ES" altLang="es-ES" sz="900" dirty="0" smtClean="0">
                <a:solidFill>
                  <a:srgbClr val="4C74B5"/>
                </a:solidFill>
                <a:latin typeface="AvantGarde Bk BT" pitchFamily="34" charset="0"/>
              </a:rPr>
              <a:t>Carlos Javier Torres García</a:t>
            </a:r>
            <a:endParaRPr lang="es-ES" altLang="es-ES" sz="900" dirty="0">
              <a:solidFill>
                <a:srgbClr val="4C74B5"/>
              </a:solidFill>
              <a:latin typeface="AvantGarde Bk BT" pitchFamily="34" charset="0"/>
            </a:endParaRPr>
          </a:p>
        </p:txBody>
      </p:sp>
      <p:sp>
        <p:nvSpPr>
          <p:cNvPr id="3087" name="Rectangle 14"/>
          <p:cNvSpPr>
            <a:spLocks noChangeArrowheads="1"/>
          </p:cNvSpPr>
          <p:nvPr/>
        </p:nvSpPr>
        <p:spPr bwMode="auto">
          <a:xfrm>
            <a:off x="2706688" y="979488"/>
            <a:ext cx="1800225" cy="446087"/>
          </a:xfrm>
          <a:prstGeom prst="rect">
            <a:avLst/>
          </a:prstGeom>
          <a:solidFill>
            <a:srgbClr val="4C74B5"/>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a:solidFill>
                  <a:srgbClr val="FFFFFF"/>
                </a:solidFill>
                <a:latin typeface="AvantGarde Bk BT" pitchFamily="34" charset="0"/>
              </a:rPr>
              <a:t>Vocal Asesor: </a:t>
            </a:r>
          </a:p>
          <a:p>
            <a:pPr algn="ctr" eaLnBrk="1" hangingPunct="1">
              <a:lnSpc>
                <a:spcPct val="100000"/>
              </a:lnSpc>
              <a:spcBef>
                <a:spcPct val="0"/>
              </a:spcBef>
              <a:buClrTx/>
              <a:buFontTx/>
              <a:buNone/>
            </a:pPr>
            <a:r>
              <a:rPr lang="es-ES" altLang="es-ES" sz="900">
                <a:solidFill>
                  <a:srgbClr val="FFFFFF"/>
                </a:solidFill>
                <a:latin typeface="AvantGarde Bk BT" pitchFamily="34" charset="0"/>
              </a:rPr>
              <a:t>Irene Sanz Zoydo</a:t>
            </a:r>
            <a:endParaRPr lang="es-ES" altLang="es-ES" sz="1200">
              <a:solidFill>
                <a:srgbClr val="FFFFFF"/>
              </a:solidFill>
              <a:latin typeface="AvantGarde Bk BT" pitchFamily="34" charset="0"/>
            </a:endParaRPr>
          </a:p>
        </p:txBody>
      </p:sp>
      <p:sp>
        <p:nvSpPr>
          <p:cNvPr id="3088" name="Line 15"/>
          <p:cNvSpPr>
            <a:spLocks noChangeShapeType="1"/>
          </p:cNvSpPr>
          <p:nvPr/>
        </p:nvSpPr>
        <p:spPr bwMode="auto">
          <a:xfrm flipH="1">
            <a:off x="3201988" y="693738"/>
            <a:ext cx="1514475" cy="1587"/>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89" name="Line 16"/>
          <p:cNvSpPr>
            <a:spLocks noChangeShapeType="1"/>
          </p:cNvSpPr>
          <p:nvPr/>
        </p:nvSpPr>
        <p:spPr bwMode="auto">
          <a:xfrm flipH="1">
            <a:off x="1114425" y="622300"/>
            <a:ext cx="147638" cy="1588"/>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90" name="Line 17"/>
          <p:cNvSpPr>
            <a:spLocks noChangeShapeType="1"/>
          </p:cNvSpPr>
          <p:nvPr/>
        </p:nvSpPr>
        <p:spPr bwMode="auto">
          <a:xfrm flipH="1">
            <a:off x="4714875" y="801688"/>
            <a:ext cx="1227138" cy="1587"/>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91" name="Line 18"/>
          <p:cNvSpPr>
            <a:spLocks noChangeShapeType="1"/>
          </p:cNvSpPr>
          <p:nvPr/>
        </p:nvSpPr>
        <p:spPr bwMode="auto">
          <a:xfrm flipH="1">
            <a:off x="4722813" y="1230313"/>
            <a:ext cx="1219200" cy="0"/>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92" name="Rectangle 19"/>
          <p:cNvSpPr>
            <a:spLocks noChangeArrowheads="1"/>
          </p:cNvSpPr>
          <p:nvPr/>
        </p:nvSpPr>
        <p:spPr bwMode="auto">
          <a:xfrm>
            <a:off x="7818438" y="1049338"/>
            <a:ext cx="1325562" cy="360362"/>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a:solidFill>
                  <a:srgbClr val="4C74B5"/>
                </a:solidFill>
                <a:latin typeface="AvantGarde Bk BT" pitchFamily="34" charset="0"/>
              </a:rPr>
              <a:t>Área de Calidad</a:t>
            </a:r>
          </a:p>
          <a:p>
            <a:pPr algn="ctr" eaLnBrk="1" hangingPunct="1">
              <a:lnSpc>
                <a:spcPct val="100000"/>
              </a:lnSpc>
              <a:spcBef>
                <a:spcPct val="0"/>
              </a:spcBef>
              <a:buClrTx/>
              <a:buFontTx/>
              <a:buNone/>
            </a:pPr>
            <a:r>
              <a:rPr lang="es-ES" altLang="es-ES" sz="1000">
                <a:solidFill>
                  <a:srgbClr val="4C74B5"/>
                </a:solidFill>
                <a:latin typeface="AvantGarde Bk BT" pitchFamily="34" charset="0"/>
              </a:rPr>
              <a:t>Mercedes Velázquez</a:t>
            </a:r>
          </a:p>
        </p:txBody>
      </p:sp>
      <p:sp>
        <p:nvSpPr>
          <p:cNvPr id="3093" name="Line 20"/>
          <p:cNvSpPr>
            <a:spLocks noChangeShapeType="1"/>
          </p:cNvSpPr>
          <p:nvPr/>
        </p:nvSpPr>
        <p:spPr bwMode="auto">
          <a:xfrm flipH="1">
            <a:off x="7739063" y="1230313"/>
            <a:ext cx="79375" cy="1587"/>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94" name="Line 21"/>
          <p:cNvSpPr>
            <a:spLocks noChangeShapeType="1"/>
          </p:cNvSpPr>
          <p:nvPr/>
        </p:nvSpPr>
        <p:spPr bwMode="auto">
          <a:xfrm flipH="1">
            <a:off x="1114425" y="1844675"/>
            <a:ext cx="363538" cy="1588"/>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95" name="Line 23"/>
          <p:cNvSpPr>
            <a:spLocks noChangeShapeType="1"/>
          </p:cNvSpPr>
          <p:nvPr/>
        </p:nvSpPr>
        <p:spPr bwMode="auto">
          <a:xfrm>
            <a:off x="4716463" y="2149475"/>
            <a:ext cx="1587" cy="1893888"/>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097" name="Rectangle 26"/>
          <p:cNvSpPr>
            <a:spLocks noChangeArrowheads="1"/>
          </p:cNvSpPr>
          <p:nvPr/>
        </p:nvSpPr>
        <p:spPr bwMode="auto">
          <a:xfrm flipV="1">
            <a:off x="887413" y="4208463"/>
            <a:ext cx="1800225" cy="539750"/>
          </a:xfrm>
          <a:prstGeom prst="rect">
            <a:avLst/>
          </a:prstGeom>
          <a:solidFill>
            <a:srgbClr val="4C74B5"/>
          </a:solidFill>
          <a:ln w="19080" cap="sq">
            <a:solidFill>
              <a:srgbClr val="4C74B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a:solidFill>
                  <a:srgbClr val="FFFFFF"/>
                </a:solidFill>
                <a:latin typeface="AvantGarde Bk BT" pitchFamily="34" charset="0"/>
              </a:rPr>
              <a:t>Dpto. de</a:t>
            </a:r>
          </a:p>
          <a:p>
            <a:pPr algn="ctr" eaLnBrk="1" hangingPunct="1">
              <a:lnSpc>
                <a:spcPct val="100000"/>
              </a:lnSpc>
              <a:spcBef>
                <a:spcPct val="0"/>
              </a:spcBef>
              <a:buClrTx/>
              <a:buFontTx/>
              <a:buNone/>
            </a:pPr>
            <a:r>
              <a:rPr lang="es-ES" altLang="es-ES" sz="1200">
                <a:solidFill>
                  <a:srgbClr val="FFFFFF"/>
                </a:solidFill>
                <a:latin typeface="AvantGarde Bk BT" pitchFamily="34" charset="0"/>
              </a:rPr>
              <a:t>Producción</a:t>
            </a:r>
          </a:p>
          <a:p>
            <a:pPr algn="ctr" eaLnBrk="1" hangingPunct="1">
              <a:lnSpc>
                <a:spcPct val="100000"/>
              </a:lnSpc>
              <a:spcBef>
                <a:spcPct val="0"/>
              </a:spcBef>
              <a:buClrTx/>
              <a:buFontTx/>
              <a:buNone/>
            </a:pPr>
            <a:r>
              <a:rPr lang="es-ES" altLang="es-ES" sz="900">
                <a:solidFill>
                  <a:srgbClr val="FFFFFF"/>
                </a:solidFill>
                <a:latin typeface="AvantGarde Bk BT" pitchFamily="34" charset="0"/>
              </a:rPr>
              <a:t>Jaime Rey Vidaurrazaga</a:t>
            </a:r>
          </a:p>
        </p:txBody>
      </p:sp>
      <p:sp>
        <p:nvSpPr>
          <p:cNvPr id="3098" name="Rectangle 27"/>
          <p:cNvSpPr>
            <a:spLocks noChangeArrowheads="1"/>
          </p:cNvSpPr>
          <p:nvPr/>
        </p:nvSpPr>
        <p:spPr bwMode="auto">
          <a:xfrm>
            <a:off x="3336207" y="4151571"/>
            <a:ext cx="1800225" cy="539750"/>
          </a:xfrm>
          <a:prstGeom prst="rect">
            <a:avLst/>
          </a:prstGeom>
          <a:solidFill>
            <a:srgbClr val="4C74B5"/>
          </a:solidFill>
          <a:ln w="19080" cap="sq">
            <a:solidFill>
              <a:srgbClr val="4C74B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dirty="0">
                <a:solidFill>
                  <a:srgbClr val="FFFFFF"/>
                </a:solidFill>
                <a:latin typeface="AvantGarde Bk BT" pitchFamily="34" charset="0"/>
              </a:rPr>
              <a:t>Dpto. Infraestructura y</a:t>
            </a:r>
          </a:p>
          <a:p>
            <a:pPr algn="ctr" eaLnBrk="1" hangingPunct="1">
              <a:lnSpc>
                <a:spcPct val="100000"/>
              </a:lnSpc>
              <a:spcBef>
                <a:spcPct val="0"/>
              </a:spcBef>
              <a:buClrTx/>
              <a:buFontTx/>
              <a:buNone/>
            </a:pPr>
            <a:r>
              <a:rPr lang="es-ES" altLang="es-ES" sz="1200" dirty="0">
                <a:solidFill>
                  <a:srgbClr val="FFFFFF"/>
                </a:solidFill>
                <a:latin typeface="AvantGarde Bk BT" pitchFamily="34" charset="0"/>
              </a:rPr>
              <a:t>Sistemas</a:t>
            </a:r>
            <a:endParaRPr lang="es-ES" altLang="es-ES" sz="900" dirty="0">
              <a:solidFill>
                <a:srgbClr val="FFFFFF"/>
              </a:solidFill>
              <a:latin typeface="AvantGarde Bk BT" pitchFamily="34" charset="0"/>
            </a:endParaRPr>
          </a:p>
          <a:p>
            <a:pPr algn="ctr" eaLnBrk="1" hangingPunct="1">
              <a:lnSpc>
                <a:spcPct val="100000"/>
              </a:lnSpc>
              <a:spcBef>
                <a:spcPct val="0"/>
              </a:spcBef>
              <a:buClrTx/>
              <a:buFontTx/>
              <a:buNone/>
            </a:pPr>
            <a:r>
              <a:rPr lang="es-ES" altLang="es-ES" sz="900" dirty="0">
                <a:solidFill>
                  <a:srgbClr val="FFFFFF"/>
                </a:solidFill>
                <a:latin typeface="AvantGarde Bk BT" pitchFamily="34" charset="0"/>
              </a:rPr>
              <a:t>José Antonio Fernández </a:t>
            </a:r>
            <a:r>
              <a:rPr lang="es-ES" altLang="es-ES" sz="900" dirty="0" err="1">
                <a:solidFill>
                  <a:srgbClr val="FFFFFF"/>
                </a:solidFill>
                <a:latin typeface="AvantGarde Bk BT" pitchFamily="34" charset="0"/>
              </a:rPr>
              <a:t>Monistrol</a:t>
            </a:r>
            <a:endParaRPr lang="es-ES" altLang="es-ES" sz="1200" dirty="0">
              <a:solidFill>
                <a:srgbClr val="FFFFFF"/>
              </a:solidFill>
              <a:latin typeface="AvantGarde Bk BT" pitchFamily="34" charset="0"/>
            </a:endParaRPr>
          </a:p>
        </p:txBody>
      </p:sp>
      <p:sp>
        <p:nvSpPr>
          <p:cNvPr id="3099" name="Rectangle 28"/>
          <p:cNvSpPr>
            <a:spLocks noChangeArrowheads="1"/>
          </p:cNvSpPr>
          <p:nvPr/>
        </p:nvSpPr>
        <p:spPr bwMode="auto">
          <a:xfrm>
            <a:off x="7056438" y="4225925"/>
            <a:ext cx="1800225" cy="539750"/>
          </a:xfrm>
          <a:prstGeom prst="rect">
            <a:avLst/>
          </a:prstGeom>
          <a:solidFill>
            <a:srgbClr val="4C74B5"/>
          </a:solidFill>
          <a:ln w="19080" cap="sq">
            <a:solidFill>
              <a:srgbClr val="4C74B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a:solidFill>
                  <a:srgbClr val="FFFFFF"/>
                </a:solidFill>
                <a:latin typeface="AvantGarde Bk BT" pitchFamily="34" charset="0"/>
              </a:rPr>
              <a:t>Dpto. Desarrollo y</a:t>
            </a:r>
          </a:p>
          <a:p>
            <a:pPr algn="ctr" eaLnBrk="1" hangingPunct="1">
              <a:lnSpc>
                <a:spcPct val="100000"/>
              </a:lnSpc>
              <a:spcBef>
                <a:spcPct val="0"/>
              </a:spcBef>
              <a:buClrTx/>
              <a:buFontTx/>
              <a:buNone/>
            </a:pPr>
            <a:r>
              <a:rPr lang="es-ES" altLang="es-ES" sz="1200">
                <a:solidFill>
                  <a:srgbClr val="FFFFFF"/>
                </a:solidFill>
                <a:latin typeface="AvantGarde Bk BT" pitchFamily="34" charset="0"/>
              </a:rPr>
              <a:t>Aplicaciones</a:t>
            </a:r>
          </a:p>
          <a:p>
            <a:pPr algn="ctr" eaLnBrk="1" hangingPunct="1">
              <a:lnSpc>
                <a:spcPct val="100000"/>
              </a:lnSpc>
              <a:spcBef>
                <a:spcPct val="0"/>
              </a:spcBef>
              <a:buClrTx/>
              <a:buFontTx/>
              <a:buNone/>
            </a:pPr>
            <a:r>
              <a:rPr lang="es-ES" altLang="es-ES" sz="900">
                <a:solidFill>
                  <a:srgbClr val="FFFFFF"/>
                </a:solidFill>
                <a:latin typeface="AvantGarde Bk BT" pitchFamily="34" charset="0"/>
              </a:rPr>
              <a:t>Yolanda Luna</a:t>
            </a:r>
          </a:p>
        </p:txBody>
      </p:sp>
      <p:sp>
        <p:nvSpPr>
          <p:cNvPr id="3100" name="Line 29"/>
          <p:cNvSpPr>
            <a:spLocks noChangeShapeType="1"/>
          </p:cNvSpPr>
          <p:nvPr/>
        </p:nvSpPr>
        <p:spPr bwMode="auto">
          <a:xfrm>
            <a:off x="1774825" y="4051300"/>
            <a:ext cx="5851525" cy="1588"/>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01" name="Line 30"/>
          <p:cNvSpPr>
            <a:spLocks noChangeShapeType="1"/>
          </p:cNvSpPr>
          <p:nvPr/>
        </p:nvSpPr>
        <p:spPr bwMode="auto">
          <a:xfrm>
            <a:off x="1787525" y="4056063"/>
            <a:ext cx="1588" cy="144462"/>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02" name="Line 31"/>
          <p:cNvSpPr>
            <a:spLocks noChangeShapeType="1"/>
          </p:cNvSpPr>
          <p:nvPr/>
        </p:nvSpPr>
        <p:spPr bwMode="auto">
          <a:xfrm>
            <a:off x="7629525" y="4051300"/>
            <a:ext cx="1588" cy="14446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useBgFill="1">
        <p:nvSpPr>
          <p:cNvPr id="3103" name="Rectangle 32"/>
          <p:cNvSpPr>
            <a:spLocks noChangeArrowheads="1"/>
          </p:cNvSpPr>
          <p:nvPr/>
        </p:nvSpPr>
        <p:spPr bwMode="auto">
          <a:xfrm flipV="1">
            <a:off x="5368926" y="4303895"/>
            <a:ext cx="1574800" cy="555382"/>
          </a:xfrm>
          <a:prstGeom prst="rect">
            <a:avLst/>
          </a:prstGeom>
          <a:ln w="19080" cap="sq">
            <a:solidFill>
              <a:srgbClr val="00338D"/>
            </a:solidFill>
            <a:miter lim="800000"/>
            <a:headEnd/>
            <a:tailEnd/>
          </a:ln>
          <a:effectLs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dirty="0">
                <a:solidFill>
                  <a:srgbClr val="4C74B5"/>
                </a:solidFill>
                <a:latin typeface="AvantGarde Bk BT" pitchFamily="34" charset="0"/>
              </a:rPr>
              <a:t>Unidad Coordinación</a:t>
            </a:r>
          </a:p>
          <a:p>
            <a:pPr algn="ctr" eaLnBrk="1" hangingPunct="1">
              <a:lnSpc>
                <a:spcPct val="100000"/>
              </a:lnSpc>
              <a:spcBef>
                <a:spcPct val="0"/>
              </a:spcBef>
              <a:buClrTx/>
              <a:buFontTx/>
              <a:buNone/>
            </a:pPr>
            <a:r>
              <a:rPr lang="es-ES" altLang="es-ES" sz="1200" dirty="0">
                <a:solidFill>
                  <a:srgbClr val="4C74B5"/>
                </a:solidFill>
                <a:latin typeface="AvantGarde Bk BT" pitchFamily="34" charset="0"/>
              </a:rPr>
              <a:t>Telemática</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Jesús Montero</a:t>
            </a:r>
          </a:p>
        </p:txBody>
      </p:sp>
      <p:sp>
        <p:nvSpPr>
          <p:cNvPr id="3104" name="Line 33"/>
          <p:cNvSpPr>
            <a:spLocks noChangeShapeType="1"/>
          </p:cNvSpPr>
          <p:nvPr/>
        </p:nvSpPr>
        <p:spPr bwMode="auto">
          <a:xfrm flipH="1">
            <a:off x="4211638" y="4071938"/>
            <a:ext cx="1587" cy="158750"/>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05" name="Line 34"/>
          <p:cNvSpPr>
            <a:spLocks noChangeShapeType="1"/>
          </p:cNvSpPr>
          <p:nvPr/>
        </p:nvSpPr>
        <p:spPr bwMode="auto">
          <a:xfrm flipH="1">
            <a:off x="6098533" y="4097337"/>
            <a:ext cx="5406" cy="23336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06" name="Line 35"/>
          <p:cNvSpPr>
            <a:spLocks noChangeShapeType="1"/>
          </p:cNvSpPr>
          <p:nvPr/>
        </p:nvSpPr>
        <p:spPr bwMode="auto">
          <a:xfrm>
            <a:off x="7026275" y="1450975"/>
            <a:ext cx="1588" cy="14446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07" name="Line 36"/>
          <p:cNvSpPr>
            <a:spLocks noChangeShapeType="1"/>
          </p:cNvSpPr>
          <p:nvPr/>
        </p:nvSpPr>
        <p:spPr bwMode="auto">
          <a:xfrm flipV="1">
            <a:off x="827088" y="2746375"/>
            <a:ext cx="3321050" cy="476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08" name="Line 38"/>
          <p:cNvSpPr>
            <a:spLocks noChangeShapeType="1"/>
          </p:cNvSpPr>
          <p:nvPr/>
        </p:nvSpPr>
        <p:spPr bwMode="auto">
          <a:xfrm>
            <a:off x="825500" y="2724150"/>
            <a:ext cx="1588" cy="266700"/>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09" name="Line 39"/>
          <p:cNvSpPr>
            <a:spLocks noChangeShapeType="1"/>
          </p:cNvSpPr>
          <p:nvPr/>
        </p:nvSpPr>
        <p:spPr bwMode="auto">
          <a:xfrm>
            <a:off x="2193925" y="2330450"/>
            <a:ext cx="15875" cy="415925"/>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10" name="Rectangle 40"/>
          <p:cNvSpPr>
            <a:spLocks noChangeArrowheads="1"/>
          </p:cNvSpPr>
          <p:nvPr/>
        </p:nvSpPr>
        <p:spPr bwMode="auto">
          <a:xfrm flipV="1">
            <a:off x="450850" y="4837113"/>
            <a:ext cx="2063750" cy="360362"/>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900" dirty="0">
                <a:solidFill>
                  <a:srgbClr val="4C74B5"/>
                </a:solidFill>
                <a:latin typeface="AvantGarde Bk BT" pitchFamily="34" charset="0"/>
              </a:rPr>
              <a:t>Área de Predicción </a:t>
            </a:r>
            <a:r>
              <a:rPr lang="es-ES" altLang="es-ES" sz="900" dirty="0" smtClean="0">
                <a:solidFill>
                  <a:srgbClr val="4C74B5"/>
                </a:solidFill>
                <a:latin typeface="AvantGarde Bk BT" pitchFamily="34" charset="0"/>
              </a:rPr>
              <a:t>Operativa</a:t>
            </a:r>
          </a:p>
          <a:p>
            <a:pPr algn="ctr" eaLnBrk="1" hangingPunct="1">
              <a:lnSpc>
                <a:spcPct val="100000"/>
              </a:lnSpc>
              <a:spcBef>
                <a:spcPct val="0"/>
              </a:spcBef>
              <a:buClrTx/>
              <a:buFontTx/>
              <a:buNone/>
            </a:pPr>
            <a:r>
              <a:rPr lang="es-ES" altLang="es-ES" sz="900" dirty="0" smtClean="0">
                <a:solidFill>
                  <a:srgbClr val="4C74B5"/>
                </a:solidFill>
                <a:latin typeface="AvantGarde Bk BT" pitchFamily="34" charset="0"/>
              </a:rPr>
              <a:t>Tomás Gutiérrez </a:t>
            </a:r>
            <a:endParaRPr lang="es-ES" altLang="es-ES" sz="900" dirty="0">
              <a:solidFill>
                <a:srgbClr val="4C74B5"/>
              </a:solidFill>
              <a:latin typeface="AvantGarde Bk BT" pitchFamily="34" charset="0"/>
            </a:endParaRPr>
          </a:p>
        </p:txBody>
      </p:sp>
      <p:sp>
        <p:nvSpPr>
          <p:cNvPr id="3111" name="Line 41"/>
          <p:cNvSpPr>
            <a:spLocks noChangeShapeType="1"/>
          </p:cNvSpPr>
          <p:nvPr/>
        </p:nvSpPr>
        <p:spPr bwMode="auto">
          <a:xfrm>
            <a:off x="1787525" y="4748213"/>
            <a:ext cx="0" cy="96837"/>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12" name="Line 42"/>
          <p:cNvSpPr>
            <a:spLocks noChangeShapeType="1"/>
          </p:cNvSpPr>
          <p:nvPr/>
        </p:nvSpPr>
        <p:spPr bwMode="auto">
          <a:xfrm>
            <a:off x="4200289" y="4717084"/>
            <a:ext cx="11349" cy="127966"/>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13" name="Rectangle 43"/>
          <p:cNvSpPr>
            <a:spLocks noChangeArrowheads="1"/>
          </p:cNvSpPr>
          <p:nvPr/>
        </p:nvSpPr>
        <p:spPr bwMode="auto">
          <a:xfrm flipV="1">
            <a:off x="7158038" y="4908550"/>
            <a:ext cx="1800225" cy="360363"/>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a:solidFill>
                  <a:srgbClr val="4C74B5"/>
                </a:solidFill>
                <a:latin typeface="AvantGarde Bk BT" pitchFamily="34" charset="0"/>
              </a:rPr>
              <a:t>Área de Modelización</a:t>
            </a:r>
          </a:p>
          <a:p>
            <a:pPr algn="ctr" eaLnBrk="1" hangingPunct="1">
              <a:lnSpc>
                <a:spcPct val="100000"/>
              </a:lnSpc>
              <a:spcBef>
                <a:spcPct val="0"/>
              </a:spcBef>
              <a:buClrTx/>
              <a:buFontTx/>
              <a:buNone/>
            </a:pPr>
            <a:r>
              <a:rPr lang="es-ES" altLang="es-ES" sz="900">
                <a:solidFill>
                  <a:srgbClr val="4C74B5"/>
                </a:solidFill>
                <a:latin typeface="AvantGarde Bk BT" pitchFamily="34" charset="0"/>
              </a:rPr>
              <a:t>Fco Javier Calvo Sanchez</a:t>
            </a:r>
          </a:p>
        </p:txBody>
      </p:sp>
      <p:sp>
        <p:nvSpPr>
          <p:cNvPr id="3114" name="Line 44"/>
          <p:cNvSpPr>
            <a:spLocks noChangeShapeType="1"/>
          </p:cNvSpPr>
          <p:nvPr/>
        </p:nvSpPr>
        <p:spPr bwMode="auto">
          <a:xfrm>
            <a:off x="7956550" y="4772025"/>
            <a:ext cx="1588" cy="130175"/>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15" name="Rectangle 45"/>
          <p:cNvSpPr>
            <a:spLocks noChangeArrowheads="1"/>
          </p:cNvSpPr>
          <p:nvPr/>
        </p:nvSpPr>
        <p:spPr bwMode="auto">
          <a:xfrm flipV="1">
            <a:off x="468313" y="5256213"/>
            <a:ext cx="2046287" cy="414337"/>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a:solidFill>
                  <a:srgbClr val="4C74B5"/>
                </a:solidFill>
                <a:latin typeface="AvantGarde Bk BT" pitchFamily="34" charset="0"/>
              </a:rPr>
              <a:t>Área de Climatología y</a:t>
            </a:r>
          </a:p>
          <a:p>
            <a:pPr algn="ctr" eaLnBrk="1" hangingPunct="1">
              <a:lnSpc>
                <a:spcPct val="100000"/>
              </a:lnSpc>
              <a:spcBef>
                <a:spcPct val="0"/>
              </a:spcBef>
              <a:buClrTx/>
              <a:buFontTx/>
              <a:buNone/>
            </a:pPr>
            <a:r>
              <a:rPr lang="es-ES" altLang="es-ES" sz="1000">
                <a:solidFill>
                  <a:srgbClr val="4C74B5"/>
                </a:solidFill>
                <a:latin typeface="AvantGarde Bk BT" pitchFamily="34" charset="0"/>
              </a:rPr>
              <a:t> Aplic Operativas </a:t>
            </a:r>
          </a:p>
          <a:p>
            <a:pPr algn="ctr" eaLnBrk="1" hangingPunct="1">
              <a:lnSpc>
                <a:spcPct val="100000"/>
              </a:lnSpc>
              <a:spcBef>
                <a:spcPct val="0"/>
              </a:spcBef>
              <a:buClrTx/>
              <a:buFontTx/>
              <a:buNone/>
            </a:pPr>
            <a:r>
              <a:rPr lang="es-ES" altLang="es-ES" sz="900">
                <a:solidFill>
                  <a:srgbClr val="4C74B5"/>
                </a:solidFill>
                <a:latin typeface="AvantGarde Bk BT" pitchFamily="34" charset="0"/>
              </a:rPr>
              <a:t>Ana Belén Morata Gasca</a:t>
            </a:r>
          </a:p>
        </p:txBody>
      </p:sp>
      <p:sp>
        <p:nvSpPr>
          <p:cNvPr id="3116" name="Line 46"/>
          <p:cNvSpPr>
            <a:spLocks noChangeShapeType="1"/>
          </p:cNvSpPr>
          <p:nvPr/>
        </p:nvSpPr>
        <p:spPr bwMode="auto">
          <a:xfrm>
            <a:off x="1797050" y="5197475"/>
            <a:ext cx="0" cy="66675"/>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18" name="Line 48"/>
          <p:cNvSpPr>
            <a:spLocks noChangeShapeType="1"/>
          </p:cNvSpPr>
          <p:nvPr/>
        </p:nvSpPr>
        <p:spPr bwMode="auto">
          <a:xfrm>
            <a:off x="4193671" y="5322611"/>
            <a:ext cx="12700" cy="144462"/>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19" name="Rectangle 49"/>
          <p:cNvSpPr>
            <a:spLocks noChangeArrowheads="1"/>
          </p:cNvSpPr>
          <p:nvPr/>
        </p:nvSpPr>
        <p:spPr bwMode="auto">
          <a:xfrm flipV="1">
            <a:off x="7154863" y="5354638"/>
            <a:ext cx="1800225" cy="436562"/>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a:solidFill>
                  <a:srgbClr val="4C74B5"/>
                </a:solidFill>
                <a:latin typeface="AvantGarde Bk BT" pitchFamily="34" charset="0"/>
              </a:rPr>
              <a:t>Área de Evaluación y </a:t>
            </a:r>
          </a:p>
          <a:p>
            <a:pPr algn="ctr" eaLnBrk="1" hangingPunct="1">
              <a:lnSpc>
                <a:spcPct val="100000"/>
              </a:lnSpc>
              <a:spcBef>
                <a:spcPct val="0"/>
              </a:spcBef>
              <a:buClrTx/>
              <a:buFontTx/>
              <a:buNone/>
            </a:pPr>
            <a:r>
              <a:rPr lang="es-ES" altLang="es-ES" sz="1000">
                <a:solidFill>
                  <a:srgbClr val="4C74B5"/>
                </a:solidFill>
                <a:latin typeface="AvantGarde Bk BT" pitchFamily="34" charset="0"/>
              </a:rPr>
              <a:t>Modelización del Clima</a:t>
            </a:r>
          </a:p>
          <a:p>
            <a:pPr algn="ctr" eaLnBrk="1" hangingPunct="1">
              <a:lnSpc>
                <a:spcPct val="100000"/>
              </a:lnSpc>
              <a:spcBef>
                <a:spcPct val="0"/>
              </a:spcBef>
              <a:buClrTx/>
              <a:buFontTx/>
              <a:buNone/>
            </a:pPr>
            <a:r>
              <a:rPr lang="es-ES" altLang="es-ES" sz="900">
                <a:solidFill>
                  <a:srgbClr val="4C74B5"/>
                </a:solidFill>
                <a:latin typeface="AvantGarde Bk BT" pitchFamily="34" charset="0"/>
              </a:rPr>
              <a:t>Esteban Rodriguez Guisado</a:t>
            </a:r>
          </a:p>
        </p:txBody>
      </p:sp>
      <p:sp>
        <p:nvSpPr>
          <p:cNvPr id="3120" name="Line 50"/>
          <p:cNvSpPr>
            <a:spLocks noChangeShapeType="1"/>
          </p:cNvSpPr>
          <p:nvPr/>
        </p:nvSpPr>
        <p:spPr bwMode="auto">
          <a:xfrm>
            <a:off x="7956550" y="5268913"/>
            <a:ext cx="0" cy="85725"/>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22" name="Line 52"/>
          <p:cNvSpPr>
            <a:spLocks noChangeShapeType="1"/>
          </p:cNvSpPr>
          <p:nvPr/>
        </p:nvSpPr>
        <p:spPr bwMode="auto">
          <a:xfrm>
            <a:off x="1798638" y="5683250"/>
            <a:ext cx="0" cy="92075"/>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24" name="Line 54"/>
          <p:cNvSpPr>
            <a:spLocks noChangeShapeType="1"/>
          </p:cNvSpPr>
          <p:nvPr/>
        </p:nvSpPr>
        <p:spPr bwMode="auto">
          <a:xfrm>
            <a:off x="4213225" y="5807924"/>
            <a:ext cx="7933" cy="131764"/>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25" name="Rectangle 55"/>
          <p:cNvSpPr>
            <a:spLocks noChangeArrowheads="1"/>
          </p:cNvSpPr>
          <p:nvPr/>
        </p:nvSpPr>
        <p:spPr bwMode="auto">
          <a:xfrm flipV="1">
            <a:off x="7143750" y="5910263"/>
            <a:ext cx="1800225" cy="357187"/>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a:solidFill>
                  <a:srgbClr val="4C74B5"/>
                </a:solidFill>
                <a:latin typeface="AvantGarde Bk BT" pitchFamily="34" charset="0"/>
              </a:rPr>
              <a:t>Área de Aplicaciones</a:t>
            </a:r>
          </a:p>
          <a:p>
            <a:pPr algn="ctr" eaLnBrk="1" hangingPunct="1">
              <a:lnSpc>
                <a:spcPct val="100000"/>
              </a:lnSpc>
              <a:spcBef>
                <a:spcPct val="0"/>
              </a:spcBef>
              <a:buClrTx/>
              <a:buFontTx/>
              <a:buNone/>
            </a:pPr>
            <a:r>
              <a:rPr lang="es-ES" altLang="es-ES" sz="900">
                <a:solidFill>
                  <a:srgbClr val="4C74B5"/>
                </a:solidFill>
                <a:latin typeface="AvantGarde Bk BT" pitchFamily="34" charset="0"/>
              </a:rPr>
              <a:t>Isabel Martinez Marco</a:t>
            </a:r>
          </a:p>
        </p:txBody>
      </p:sp>
      <p:sp>
        <p:nvSpPr>
          <p:cNvPr id="3126" name="Line 56"/>
          <p:cNvSpPr>
            <a:spLocks noChangeShapeType="1"/>
          </p:cNvSpPr>
          <p:nvPr/>
        </p:nvSpPr>
        <p:spPr bwMode="auto">
          <a:xfrm>
            <a:off x="7956550" y="5797550"/>
            <a:ext cx="0" cy="95250"/>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27" name="Rectangle 57"/>
          <p:cNvSpPr>
            <a:spLocks noChangeArrowheads="1"/>
          </p:cNvSpPr>
          <p:nvPr/>
        </p:nvSpPr>
        <p:spPr bwMode="auto">
          <a:xfrm flipV="1">
            <a:off x="515034" y="5758849"/>
            <a:ext cx="2078038" cy="454025"/>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dirty="0">
                <a:solidFill>
                  <a:srgbClr val="4C74B5"/>
                </a:solidFill>
                <a:latin typeface="AvantGarde Bk BT" pitchFamily="34" charset="0"/>
              </a:rPr>
              <a:t>Área de Técnicas y</a:t>
            </a:r>
          </a:p>
          <a:p>
            <a:pPr algn="ctr" eaLnBrk="1" hangingPunct="1">
              <a:lnSpc>
                <a:spcPct val="100000"/>
              </a:lnSpc>
              <a:spcBef>
                <a:spcPct val="0"/>
              </a:spcBef>
              <a:buClrTx/>
              <a:buFontTx/>
              <a:buNone/>
            </a:pPr>
            <a:r>
              <a:rPr lang="es-ES" altLang="es-ES" sz="1000" dirty="0">
                <a:solidFill>
                  <a:srgbClr val="4C74B5"/>
                </a:solidFill>
                <a:latin typeface="AvantGarde Bk BT" pitchFamily="34" charset="0"/>
              </a:rPr>
              <a:t> Aplicaciones de Predicción</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Juan Andrés García Valero</a:t>
            </a:r>
          </a:p>
        </p:txBody>
      </p:sp>
      <p:sp>
        <p:nvSpPr>
          <p:cNvPr id="3131" name="Rectangle 64"/>
          <p:cNvSpPr>
            <a:spLocks noChangeArrowheads="1"/>
          </p:cNvSpPr>
          <p:nvPr/>
        </p:nvSpPr>
        <p:spPr bwMode="auto">
          <a:xfrm>
            <a:off x="5762625" y="3236913"/>
            <a:ext cx="1006475" cy="719137"/>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defRPr/>
            </a:pPr>
            <a:r>
              <a:rPr lang="es-ES" altLang="es-ES" sz="1000" dirty="0" smtClean="0">
                <a:solidFill>
                  <a:srgbClr val="4C74B5"/>
                </a:solidFill>
                <a:latin typeface="AvantGarde Bk BT" pitchFamily="32" charset="0"/>
              </a:rPr>
              <a:t>Área de Formación</a:t>
            </a:r>
          </a:p>
        </p:txBody>
      </p:sp>
      <p:sp>
        <p:nvSpPr>
          <p:cNvPr id="3132" name="Rectangle 65"/>
          <p:cNvSpPr>
            <a:spLocks noChangeArrowheads="1"/>
          </p:cNvSpPr>
          <p:nvPr/>
        </p:nvSpPr>
        <p:spPr bwMode="auto">
          <a:xfrm>
            <a:off x="4762500" y="3236913"/>
            <a:ext cx="955675" cy="719137"/>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a:solidFill>
                  <a:srgbClr val="4C74B5"/>
                </a:solidFill>
                <a:latin typeface="AvantGarde Bk BT" pitchFamily="34" charset="0"/>
              </a:rPr>
              <a:t>Área de Recursos Humanos</a:t>
            </a:r>
          </a:p>
          <a:p>
            <a:pPr algn="ctr" eaLnBrk="1" hangingPunct="1">
              <a:lnSpc>
                <a:spcPct val="100000"/>
              </a:lnSpc>
              <a:spcBef>
                <a:spcPct val="0"/>
              </a:spcBef>
              <a:buClrTx/>
              <a:buFontTx/>
              <a:buNone/>
            </a:pPr>
            <a:r>
              <a:rPr lang="es-ES" altLang="es-ES" sz="900">
                <a:solidFill>
                  <a:srgbClr val="4C74B5"/>
                </a:solidFill>
                <a:latin typeface="AvantGarde Bk BT" pitchFamily="34" charset="0"/>
              </a:rPr>
              <a:t>Inés Santos</a:t>
            </a:r>
          </a:p>
        </p:txBody>
      </p:sp>
      <p:sp>
        <p:nvSpPr>
          <p:cNvPr id="3133" name="Rectangle 66"/>
          <p:cNvSpPr>
            <a:spLocks noChangeArrowheads="1"/>
          </p:cNvSpPr>
          <p:nvPr/>
        </p:nvSpPr>
        <p:spPr bwMode="auto">
          <a:xfrm>
            <a:off x="6905625" y="3265488"/>
            <a:ext cx="1001713" cy="719137"/>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dirty="0">
                <a:solidFill>
                  <a:srgbClr val="4C74B5"/>
                </a:solidFill>
                <a:latin typeface="AvantGarde Bk BT" pitchFamily="34" charset="0"/>
              </a:rPr>
              <a:t>Área Jurídica, Patrimonial</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Miguel Ángel Iniesta Molina</a:t>
            </a:r>
          </a:p>
        </p:txBody>
      </p:sp>
      <p:sp>
        <p:nvSpPr>
          <p:cNvPr id="3134" name="Line 67"/>
          <p:cNvSpPr>
            <a:spLocks noChangeShapeType="1"/>
          </p:cNvSpPr>
          <p:nvPr/>
        </p:nvSpPr>
        <p:spPr bwMode="auto">
          <a:xfrm>
            <a:off x="7451725" y="2316163"/>
            <a:ext cx="1588" cy="931862"/>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35" name="Rectangle 68"/>
          <p:cNvSpPr>
            <a:spLocks noChangeArrowheads="1"/>
          </p:cNvSpPr>
          <p:nvPr/>
        </p:nvSpPr>
        <p:spPr bwMode="auto">
          <a:xfrm>
            <a:off x="4926013" y="2459038"/>
            <a:ext cx="2247900" cy="539750"/>
          </a:xfrm>
          <a:prstGeom prst="rect">
            <a:avLst/>
          </a:prstGeom>
          <a:noFill/>
          <a:ln w="19080" cap="sq">
            <a:solidFill>
              <a:srgbClr val="00338D"/>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a:solidFill>
                  <a:srgbClr val="4C74B5"/>
                </a:solidFill>
                <a:latin typeface="AvantGarde Bk BT" pitchFamily="34" charset="0"/>
              </a:rPr>
              <a:t>División de Recursos </a:t>
            </a:r>
          </a:p>
          <a:p>
            <a:pPr algn="ctr" eaLnBrk="1" hangingPunct="1">
              <a:lnSpc>
                <a:spcPct val="100000"/>
              </a:lnSpc>
              <a:spcBef>
                <a:spcPct val="0"/>
              </a:spcBef>
              <a:buClrTx/>
              <a:buFontTx/>
              <a:buNone/>
            </a:pPr>
            <a:r>
              <a:rPr lang="es-ES" altLang="es-ES" sz="1200">
                <a:solidFill>
                  <a:srgbClr val="4C74B5"/>
                </a:solidFill>
                <a:latin typeface="AvantGarde Bk BT" pitchFamily="34" charset="0"/>
              </a:rPr>
              <a:t>Humanos y Formación</a:t>
            </a:r>
          </a:p>
          <a:p>
            <a:pPr algn="ctr" eaLnBrk="1" hangingPunct="1">
              <a:lnSpc>
                <a:spcPct val="100000"/>
              </a:lnSpc>
              <a:spcBef>
                <a:spcPct val="0"/>
              </a:spcBef>
              <a:buClrTx/>
              <a:buFontTx/>
              <a:buNone/>
            </a:pPr>
            <a:r>
              <a:rPr lang="es-ES" altLang="es-ES" sz="900">
                <a:solidFill>
                  <a:srgbClr val="4C74B5"/>
                </a:solidFill>
                <a:latin typeface="AvantGarde Bk BT" pitchFamily="34" charset="0"/>
              </a:rPr>
              <a:t>Lucía Gestal</a:t>
            </a:r>
          </a:p>
        </p:txBody>
      </p:sp>
      <p:sp>
        <p:nvSpPr>
          <p:cNvPr id="3136" name="Rectangle 69"/>
          <p:cNvSpPr>
            <a:spLocks noChangeArrowheads="1"/>
          </p:cNvSpPr>
          <p:nvPr/>
        </p:nvSpPr>
        <p:spPr bwMode="auto">
          <a:xfrm>
            <a:off x="3614739" y="1604962"/>
            <a:ext cx="2308224" cy="648771"/>
          </a:xfrm>
          <a:prstGeom prst="rect">
            <a:avLst/>
          </a:prstGeom>
          <a:solidFill>
            <a:srgbClr val="4C74B5"/>
          </a:solidFill>
          <a:ln w="19080" cap="sq">
            <a:solidFill>
              <a:srgbClr val="4C74B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dirty="0">
                <a:solidFill>
                  <a:srgbClr val="FFFFFF"/>
                </a:solidFill>
                <a:latin typeface="AvantGarde Bk BT" pitchFamily="34" charset="0"/>
              </a:rPr>
              <a:t>Dirección de Producción e Infraestructuras</a:t>
            </a:r>
          </a:p>
          <a:p>
            <a:pPr algn="ctr" eaLnBrk="1" hangingPunct="1">
              <a:lnSpc>
                <a:spcPct val="100000"/>
              </a:lnSpc>
              <a:spcBef>
                <a:spcPct val="0"/>
              </a:spcBef>
              <a:buClrTx/>
              <a:buFontTx/>
              <a:buNone/>
            </a:pPr>
            <a:r>
              <a:rPr lang="es-ES" altLang="es-ES" sz="900" dirty="0" smtClean="0">
                <a:solidFill>
                  <a:srgbClr val="FFFFFF"/>
                </a:solidFill>
                <a:latin typeface="AvantGarde Bk BT" pitchFamily="34" charset="0"/>
              </a:rPr>
              <a:t>Fernando </a:t>
            </a:r>
            <a:r>
              <a:rPr lang="es-ES" altLang="es-ES" sz="900" dirty="0" err="1" smtClean="0">
                <a:solidFill>
                  <a:srgbClr val="FFFFFF"/>
                </a:solidFill>
                <a:latin typeface="AvantGarde Bk BT" pitchFamily="34" charset="0"/>
              </a:rPr>
              <a:t>Belda</a:t>
            </a:r>
            <a:r>
              <a:rPr lang="es-ES" altLang="es-ES" sz="900" dirty="0" smtClean="0">
                <a:solidFill>
                  <a:srgbClr val="FFFFFF"/>
                </a:solidFill>
                <a:latin typeface="AvantGarde Bk BT" pitchFamily="34" charset="0"/>
              </a:rPr>
              <a:t> </a:t>
            </a:r>
            <a:r>
              <a:rPr lang="es-ES" altLang="es-ES" sz="900" dirty="0" err="1" smtClean="0">
                <a:solidFill>
                  <a:srgbClr val="FFFFFF"/>
                </a:solidFill>
                <a:latin typeface="AvantGarde Bk BT" pitchFamily="34" charset="0"/>
              </a:rPr>
              <a:t>Esplugues</a:t>
            </a:r>
            <a:r>
              <a:rPr lang="es-ES" altLang="es-ES" sz="900" dirty="0" smtClean="0">
                <a:solidFill>
                  <a:srgbClr val="FFFFFF"/>
                </a:solidFill>
                <a:latin typeface="AvantGarde Bk BT" pitchFamily="34" charset="0"/>
              </a:rPr>
              <a:t> </a:t>
            </a:r>
          </a:p>
          <a:p>
            <a:pPr algn="ctr" eaLnBrk="1" hangingPunct="1">
              <a:lnSpc>
                <a:spcPct val="100000"/>
              </a:lnSpc>
              <a:spcBef>
                <a:spcPct val="0"/>
              </a:spcBef>
              <a:buClrTx/>
              <a:buFontTx/>
              <a:buNone/>
            </a:pPr>
            <a:r>
              <a:rPr lang="es-ES" altLang="es-ES" sz="900" dirty="0" smtClean="0">
                <a:solidFill>
                  <a:srgbClr val="FFFFFF"/>
                </a:solidFill>
                <a:latin typeface="AvantGarde Bk BT" pitchFamily="34" charset="0"/>
              </a:rPr>
              <a:t>(en funciones</a:t>
            </a:r>
            <a:endParaRPr lang="es-ES" altLang="es-ES" sz="900" dirty="0">
              <a:solidFill>
                <a:srgbClr val="FFFFFF"/>
              </a:solidFill>
              <a:latin typeface="AvantGarde Bk BT" pitchFamily="34" charset="0"/>
            </a:endParaRPr>
          </a:p>
        </p:txBody>
      </p:sp>
      <p:sp>
        <p:nvSpPr>
          <p:cNvPr id="3137" name="Line 70"/>
          <p:cNvSpPr>
            <a:spLocks noChangeShapeType="1"/>
          </p:cNvSpPr>
          <p:nvPr/>
        </p:nvSpPr>
        <p:spPr bwMode="auto">
          <a:xfrm>
            <a:off x="5815013" y="2305050"/>
            <a:ext cx="2716212" cy="3175"/>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38" name="Line 71"/>
          <p:cNvSpPr>
            <a:spLocks noChangeShapeType="1"/>
          </p:cNvSpPr>
          <p:nvPr/>
        </p:nvSpPr>
        <p:spPr bwMode="auto">
          <a:xfrm flipV="1">
            <a:off x="5286375" y="3116263"/>
            <a:ext cx="1074738" cy="3175"/>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39" name="Line 72"/>
          <p:cNvSpPr>
            <a:spLocks noChangeShapeType="1"/>
          </p:cNvSpPr>
          <p:nvPr/>
        </p:nvSpPr>
        <p:spPr bwMode="auto">
          <a:xfrm>
            <a:off x="6367463" y="3119438"/>
            <a:ext cx="4762" cy="133350"/>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40" name="Line 73"/>
          <p:cNvSpPr>
            <a:spLocks noChangeShapeType="1"/>
          </p:cNvSpPr>
          <p:nvPr/>
        </p:nvSpPr>
        <p:spPr bwMode="auto">
          <a:xfrm>
            <a:off x="5281613" y="3119438"/>
            <a:ext cx="0" cy="131762"/>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41" name="Line 74"/>
          <p:cNvSpPr>
            <a:spLocks noChangeShapeType="1"/>
          </p:cNvSpPr>
          <p:nvPr/>
        </p:nvSpPr>
        <p:spPr bwMode="auto">
          <a:xfrm>
            <a:off x="5822950" y="2998788"/>
            <a:ext cx="4763" cy="120650"/>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42" name="Line 75"/>
          <p:cNvSpPr>
            <a:spLocks noChangeShapeType="1"/>
          </p:cNvSpPr>
          <p:nvPr/>
        </p:nvSpPr>
        <p:spPr bwMode="auto">
          <a:xfrm>
            <a:off x="5813425" y="2314575"/>
            <a:ext cx="1588" cy="14446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43" name="Line 76"/>
          <p:cNvSpPr>
            <a:spLocks noChangeShapeType="1"/>
          </p:cNvSpPr>
          <p:nvPr/>
        </p:nvSpPr>
        <p:spPr bwMode="auto">
          <a:xfrm>
            <a:off x="8531225" y="2316163"/>
            <a:ext cx="1588" cy="931862"/>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44" name="Line 77"/>
          <p:cNvSpPr>
            <a:spLocks noChangeShapeType="1"/>
          </p:cNvSpPr>
          <p:nvPr/>
        </p:nvSpPr>
        <p:spPr bwMode="auto">
          <a:xfrm>
            <a:off x="7024688" y="2149475"/>
            <a:ext cx="1587" cy="14446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45" name="Rectangle 78"/>
          <p:cNvSpPr>
            <a:spLocks noChangeArrowheads="1"/>
          </p:cNvSpPr>
          <p:nvPr/>
        </p:nvSpPr>
        <p:spPr bwMode="auto">
          <a:xfrm>
            <a:off x="1474788" y="1604963"/>
            <a:ext cx="2016125" cy="719137"/>
          </a:xfrm>
          <a:prstGeom prst="rect">
            <a:avLst/>
          </a:prstGeom>
          <a:solidFill>
            <a:srgbClr val="4C74B5"/>
          </a:solidFill>
          <a:ln w="19080" cap="sq">
            <a:solidFill>
              <a:srgbClr val="4C74B5"/>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endParaRPr lang="es-ES" altLang="es-ES" sz="1200">
              <a:solidFill>
                <a:srgbClr val="FFFFFF"/>
              </a:solidFill>
              <a:latin typeface="AvantGarde Bk BT" pitchFamily="34" charset="0"/>
            </a:endParaRPr>
          </a:p>
          <a:p>
            <a:pPr algn="ctr" eaLnBrk="1" hangingPunct="1">
              <a:lnSpc>
                <a:spcPct val="100000"/>
              </a:lnSpc>
              <a:spcBef>
                <a:spcPct val="0"/>
              </a:spcBef>
              <a:buClrTx/>
              <a:buFontTx/>
              <a:buNone/>
            </a:pPr>
            <a:r>
              <a:rPr lang="es-ES" altLang="es-ES" sz="1200">
                <a:solidFill>
                  <a:srgbClr val="FFFFFF"/>
                </a:solidFill>
                <a:latin typeface="AvantGarde Bk BT" pitchFamily="34" charset="0"/>
              </a:rPr>
              <a:t>Dirección de Planificación,</a:t>
            </a:r>
          </a:p>
          <a:p>
            <a:pPr algn="ctr" eaLnBrk="1" hangingPunct="1">
              <a:lnSpc>
                <a:spcPct val="100000"/>
              </a:lnSpc>
              <a:spcBef>
                <a:spcPct val="0"/>
              </a:spcBef>
              <a:buClrTx/>
              <a:buFontTx/>
              <a:buNone/>
            </a:pPr>
            <a:r>
              <a:rPr lang="es-ES" altLang="es-ES" sz="1200">
                <a:solidFill>
                  <a:srgbClr val="FFFFFF"/>
                </a:solidFill>
                <a:latin typeface="AvantGarde Bk BT" pitchFamily="34" charset="0"/>
              </a:rPr>
              <a:t>Estrategia y Desarrollo</a:t>
            </a:r>
          </a:p>
          <a:p>
            <a:pPr algn="ctr" eaLnBrk="1" hangingPunct="1">
              <a:lnSpc>
                <a:spcPct val="100000"/>
              </a:lnSpc>
              <a:spcBef>
                <a:spcPct val="0"/>
              </a:spcBef>
              <a:buClrTx/>
              <a:buFontTx/>
              <a:buNone/>
            </a:pPr>
            <a:r>
              <a:rPr lang="es-ES" altLang="es-ES" sz="1200">
                <a:solidFill>
                  <a:srgbClr val="FFFFFF"/>
                </a:solidFill>
                <a:latin typeface="AvantGarde Bk BT" pitchFamily="34" charset="0"/>
              </a:rPr>
              <a:t>Comercial</a:t>
            </a:r>
          </a:p>
          <a:p>
            <a:pPr algn="ctr" eaLnBrk="1" hangingPunct="1">
              <a:lnSpc>
                <a:spcPct val="100000"/>
              </a:lnSpc>
              <a:spcBef>
                <a:spcPct val="0"/>
              </a:spcBef>
              <a:buClrTx/>
              <a:buFontTx/>
              <a:buNone/>
            </a:pPr>
            <a:r>
              <a:rPr lang="es-ES" altLang="es-ES" sz="900">
                <a:solidFill>
                  <a:srgbClr val="FFFFFF"/>
                </a:solidFill>
                <a:latin typeface="AvantGarde Bk BT" pitchFamily="34" charset="0"/>
              </a:rPr>
              <a:t>Ana Casals Carro</a:t>
            </a:r>
          </a:p>
          <a:p>
            <a:pPr algn="ctr" eaLnBrk="1" hangingPunct="1">
              <a:lnSpc>
                <a:spcPct val="100000"/>
              </a:lnSpc>
              <a:spcBef>
                <a:spcPct val="0"/>
              </a:spcBef>
              <a:buClrTx/>
              <a:buFontTx/>
              <a:buNone/>
            </a:pPr>
            <a:endParaRPr lang="es-ES" altLang="es-ES" sz="1200">
              <a:solidFill>
                <a:srgbClr val="FFFFFF"/>
              </a:solidFill>
              <a:latin typeface="AvantGarde Bk BT" pitchFamily="34" charset="0"/>
            </a:endParaRPr>
          </a:p>
        </p:txBody>
      </p:sp>
      <p:sp>
        <p:nvSpPr>
          <p:cNvPr id="3146" name="Line 79"/>
          <p:cNvSpPr>
            <a:spLocks noChangeShapeType="1"/>
          </p:cNvSpPr>
          <p:nvPr/>
        </p:nvSpPr>
        <p:spPr bwMode="auto">
          <a:xfrm flipH="1">
            <a:off x="4506913" y="1166813"/>
            <a:ext cx="207962" cy="4762"/>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47" name="Rectangle 80"/>
          <p:cNvSpPr>
            <a:spLocks noChangeArrowheads="1"/>
          </p:cNvSpPr>
          <p:nvPr/>
        </p:nvSpPr>
        <p:spPr bwMode="auto">
          <a:xfrm>
            <a:off x="5940425" y="1050925"/>
            <a:ext cx="1800225" cy="360363"/>
          </a:xfrm>
          <a:prstGeom prst="rect">
            <a:avLst/>
          </a:prstGeom>
          <a:solidFill>
            <a:srgbClr val="4C74B5"/>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200">
                <a:solidFill>
                  <a:srgbClr val="FFFFFF"/>
                </a:solidFill>
                <a:latin typeface="AvantGarde Bk BT" pitchFamily="34" charset="0"/>
              </a:rPr>
              <a:t>Adjunta Dirección </a:t>
            </a:r>
          </a:p>
        </p:txBody>
      </p:sp>
      <p:sp>
        <p:nvSpPr>
          <p:cNvPr id="3148" name="Rectangle 81"/>
          <p:cNvSpPr>
            <a:spLocks noChangeArrowheads="1"/>
          </p:cNvSpPr>
          <p:nvPr/>
        </p:nvSpPr>
        <p:spPr bwMode="auto">
          <a:xfrm>
            <a:off x="7956550" y="3251200"/>
            <a:ext cx="1120775" cy="719138"/>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dirty="0">
                <a:solidFill>
                  <a:srgbClr val="4C74B5"/>
                </a:solidFill>
                <a:latin typeface="AvantGarde Bk BT" pitchFamily="34" charset="0"/>
              </a:rPr>
              <a:t>Área de Gestión Económica y Financiera</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Alberto Alonso</a:t>
            </a:r>
          </a:p>
        </p:txBody>
      </p:sp>
      <p:sp>
        <p:nvSpPr>
          <p:cNvPr id="3150" name="Line 83"/>
          <p:cNvSpPr>
            <a:spLocks noChangeShapeType="1"/>
          </p:cNvSpPr>
          <p:nvPr/>
        </p:nvSpPr>
        <p:spPr bwMode="auto">
          <a:xfrm flipH="1">
            <a:off x="1847850" y="2746375"/>
            <a:ext cx="0" cy="25241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51" name="Line 25"/>
          <p:cNvSpPr>
            <a:spLocks noChangeShapeType="1"/>
          </p:cNvSpPr>
          <p:nvPr/>
        </p:nvSpPr>
        <p:spPr bwMode="auto">
          <a:xfrm>
            <a:off x="6137214" y="4873303"/>
            <a:ext cx="5406" cy="28599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3152" name="Rectangle 12"/>
          <p:cNvSpPr>
            <a:spLocks noChangeArrowheads="1"/>
          </p:cNvSpPr>
          <p:nvPr/>
        </p:nvSpPr>
        <p:spPr bwMode="auto">
          <a:xfrm>
            <a:off x="3603625" y="2990850"/>
            <a:ext cx="1044575" cy="723900"/>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46800" rIns="36000" bIns="46800" anchor="ctr"/>
          <a:lstStyle>
            <a:lvl1pPr>
              <a:lnSpc>
                <a:spcPct val="89000"/>
              </a:lnSpc>
              <a:spcBef>
                <a:spcPts val="900"/>
              </a:spcBef>
              <a:buClr>
                <a:srgbClr val="000000"/>
              </a:buClr>
              <a:buSzPct val="100000"/>
              <a:buFont typeface="Times New Roman" panose="02020603050405020304" pitchFamily="18" charset="0"/>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SzTx/>
            </a:pPr>
            <a:r>
              <a:rPr lang="es-ES" altLang="es-ES" sz="1000">
                <a:solidFill>
                  <a:srgbClr val="4C74B5"/>
                </a:solidFill>
                <a:latin typeface="AvantGarde Bk BT" pitchFamily="34" charset="0"/>
              </a:rPr>
              <a:t>Unidad de </a:t>
            </a:r>
          </a:p>
          <a:p>
            <a:pPr algn="ctr" eaLnBrk="1" hangingPunct="1">
              <a:lnSpc>
                <a:spcPct val="100000"/>
              </a:lnSpc>
              <a:spcBef>
                <a:spcPct val="0"/>
              </a:spcBef>
              <a:buClrTx/>
              <a:buSzTx/>
            </a:pPr>
            <a:r>
              <a:rPr lang="es-ES" altLang="es-ES" sz="1000">
                <a:solidFill>
                  <a:srgbClr val="4C74B5"/>
                </a:solidFill>
                <a:latin typeface="AvantGarde Bk BT" pitchFamily="34" charset="0"/>
              </a:rPr>
              <a:t>Documentación</a:t>
            </a:r>
          </a:p>
          <a:p>
            <a:pPr algn="ctr" eaLnBrk="1" hangingPunct="1">
              <a:lnSpc>
                <a:spcPct val="100000"/>
              </a:lnSpc>
              <a:spcBef>
                <a:spcPct val="0"/>
              </a:spcBef>
              <a:buClrTx/>
              <a:buSzTx/>
            </a:pPr>
            <a:r>
              <a:rPr lang="es-ES" altLang="es-ES" sz="1000">
                <a:solidFill>
                  <a:srgbClr val="4C74B5"/>
                </a:solidFill>
                <a:latin typeface="AvantGarde Bk BT" pitchFamily="34" charset="0"/>
              </a:rPr>
              <a:t>M. Ángel García Couto</a:t>
            </a:r>
          </a:p>
        </p:txBody>
      </p:sp>
      <p:sp>
        <p:nvSpPr>
          <p:cNvPr id="3154" name="Rectángulo 1"/>
          <p:cNvSpPr>
            <a:spLocks noChangeArrowheads="1"/>
          </p:cNvSpPr>
          <p:nvPr/>
        </p:nvSpPr>
        <p:spPr bwMode="auto">
          <a:xfrm>
            <a:off x="2476500" y="2990850"/>
            <a:ext cx="1084263" cy="681038"/>
          </a:xfrm>
          <a:prstGeom prst="rect">
            <a:avLst/>
          </a:prstGeom>
          <a:solidFill>
            <a:schemeClr val="bg1"/>
          </a:solidFill>
          <a:ln w="9525" algn="ctr">
            <a:solidFill>
              <a:srgbClr val="002060"/>
            </a:solidFill>
            <a:round/>
            <a:headEnd/>
            <a:tailEnd/>
          </a:ln>
        </p:spPr>
        <p:txBody>
          <a:bodyPr anchor="ctr"/>
          <a:lstStyle/>
          <a:p>
            <a:pPr eaLnBrk="1" hangingPunct="1">
              <a:buClr>
                <a:srgbClr val="000000"/>
              </a:buClr>
              <a:buSzPct val="100000"/>
              <a:buFont typeface="Times New Roman" panose="02020603050405020304" pitchFamily="18" charset="0"/>
              <a:buNone/>
            </a:pPr>
            <a:endParaRPr lang="es-ES" altLang="es-ES" dirty="0"/>
          </a:p>
        </p:txBody>
      </p:sp>
      <p:cxnSp>
        <p:nvCxnSpPr>
          <p:cNvPr id="3155" name="Conector recto 3"/>
          <p:cNvCxnSpPr>
            <a:cxnSpLocks noChangeShapeType="1"/>
            <a:stCxn id="3154" idx="0"/>
          </p:cNvCxnSpPr>
          <p:nvPr/>
        </p:nvCxnSpPr>
        <p:spPr bwMode="auto">
          <a:xfrm flipH="1" flipV="1">
            <a:off x="3006725" y="2757488"/>
            <a:ext cx="12700" cy="233362"/>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56" name="Conector recto 10"/>
          <p:cNvCxnSpPr>
            <a:cxnSpLocks noChangeShapeType="1"/>
            <a:stCxn id="3107" idx="1"/>
            <a:endCxn id="3152" idx="0"/>
          </p:cNvCxnSpPr>
          <p:nvPr/>
        </p:nvCxnSpPr>
        <p:spPr bwMode="auto">
          <a:xfrm flipH="1">
            <a:off x="4125913" y="2746375"/>
            <a:ext cx="22225" cy="244475"/>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57" name="CuadroTexto 24"/>
          <p:cNvSpPr txBox="1">
            <a:spLocks noChangeArrowheads="1"/>
          </p:cNvSpPr>
          <p:nvPr/>
        </p:nvSpPr>
        <p:spPr bwMode="auto">
          <a:xfrm>
            <a:off x="2481264" y="3022669"/>
            <a:ext cx="10540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s-ES" altLang="es-ES" sz="1000" b="1" dirty="0">
                <a:solidFill>
                  <a:srgbClr val="4C74B5"/>
                </a:solidFill>
                <a:latin typeface="AvantGarde Bk BT" pitchFamily="34" charset="0"/>
              </a:rPr>
              <a:t>Oficina </a:t>
            </a:r>
            <a:r>
              <a:rPr lang="es-ES" altLang="es-ES" sz="1000" b="1" dirty="0" smtClean="0">
                <a:solidFill>
                  <a:srgbClr val="4C74B5"/>
                </a:solidFill>
                <a:latin typeface="AvantGarde Bk BT" pitchFamily="34" charset="0"/>
              </a:rPr>
              <a:t>Cielo </a:t>
            </a:r>
            <a:r>
              <a:rPr lang="es-ES" altLang="es-ES" sz="1000" b="1" dirty="0">
                <a:solidFill>
                  <a:srgbClr val="4C74B5"/>
                </a:solidFill>
                <a:latin typeface="AvantGarde Bk BT" pitchFamily="34" charset="0"/>
              </a:rPr>
              <a:t>Único</a:t>
            </a:r>
          </a:p>
          <a:p>
            <a:pPr algn="ctr" eaLnBrk="1" hangingPunct="1"/>
            <a:r>
              <a:rPr lang="es-ES" altLang="es-ES" sz="1000" b="1" dirty="0">
                <a:solidFill>
                  <a:srgbClr val="4C74B5"/>
                </a:solidFill>
                <a:latin typeface="AvantGarde Bk BT" pitchFamily="34" charset="0"/>
              </a:rPr>
              <a:t>Mariona Pons </a:t>
            </a:r>
            <a:r>
              <a:rPr lang="es-ES" altLang="es-ES" sz="1000" b="1" dirty="0" err="1">
                <a:solidFill>
                  <a:srgbClr val="4C74B5"/>
                </a:solidFill>
                <a:latin typeface="AvantGarde Bk BT" pitchFamily="34" charset="0"/>
              </a:rPr>
              <a:t>Reynés</a:t>
            </a:r>
            <a:endParaRPr lang="es-ES" altLang="es-ES" sz="1000" b="1" dirty="0">
              <a:solidFill>
                <a:srgbClr val="4C74B5"/>
              </a:solidFill>
              <a:latin typeface="AvantGarde Bk BT" pitchFamily="34" charset="0"/>
            </a:endParaRPr>
          </a:p>
        </p:txBody>
      </p:sp>
      <p:sp>
        <p:nvSpPr>
          <p:cNvPr id="86" name="Line 54"/>
          <p:cNvSpPr>
            <a:spLocks noChangeShapeType="1"/>
          </p:cNvSpPr>
          <p:nvPr/>
        </p:nvSpPr>
        <p:spPr bwMode="auto">
          <a:xfrm>
            <a:off x="4193671" y="6337298"/>
            <a:ext cx="6618" cy="57402"/>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pic>
        <p:nvPicPr>
          <p:cNvPr id="2" name="Imagen 1"/>
          <p:cNvPicPr>
            <a:picLocks noChangeAspect="1"/>
          </p:cNvPicPr>
          <p:nvPr/>
        </p:nvPicPr>
        <p:blipFill>
          <a:blip r:embed="rId3"/>
          <a:stretch>
            <a:fillRect/>
          </a:stretch>
        </p:blipFill>
        <p:spPr>
          <a:xfrm>
            <a:off x="4553710" y="3270490"/>
            <a:ext cx="36579" cy="317019"/>
          </a:xfrm>
          <a:prstGeom prst="rect">
            <a:avLst/>
          </a:prstGeom>
        </p:spPr>
      </p:pic>
      <p:sp>
        <p:nvSpPr>
          <p:cNvPr id="88" name="Line 25"/>
          <p:cNvSpPr>
            <a:spLocks noChangeShapeType="1"/>
          </p:cNvSpPr>
          <p:nvPr/>
        </p:nvSpPr>
        <p:spPr bwMode="auto">
          <a:xfrm>
            <a:off x="6093127" y="5544572"/>
            <a:ext cx="5406" cy="285993"/>
          </a:xfrm>
          <a:prstGeom prst="line">
            <a:avLst/>
          </a:prstGeom>
          <a:noFill/>
          <a:ln w="19080" cap="sq">
            <a:solidFill>
              <a:srgbClr val="00338D"/>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89" name="Rectangle 59"/>
          <p:cNvSpPr>
            <a:spLocks noChangeArrowheads="1"/>
          </p:cNvSpPr>
          <p:nvPr/>
        </p:nvSpPr>
        <p:spPr bwMode="auto">
          <a:xfrm flipV="1">
            <a:off x="3306258" y="6398156"/>
            <a:ext cx="1800225" cy="434975"/>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dirty="0">
                <a:solidFill>
                  <a:srgbClr val="4C74B5"/>
                </a:solidFill>
                <a:latin typeface="AvantGarde Bk BT" pitchFamily="34" charset="0"/>
              </a:rPr>
              <a:t>Área de </a:t>
            </a:r>
            <a:r>
              <a:rPr lang="es-ES" altLang="es-ES" sz="1000" dirty="0" smtClean="0">
                <a:solidFill>
                  <a:srgbClr val="4C74B5"/>
                </a:solidFill>
                <a:latin typeface="AvantGarde Bk BT" pitchFamily="34" charset="0"/>
              </a:rPr>
              <a:t>Desarrollos Satelitales</a:t>
            </a:r>
            <a:endParaRPr lang="es-ES" altLang="es-ES" sz="1000" dirty="0">
              <a:solidFill>
                <a:srgbClr val="4C74B5"/>
              </a:solidFill>
              <a:latin typeface="AvantGarde Bk BT" pitchFamily="34" charset="0"/>
            </a:endParaRPr>
          </a:p>
          <a:p>
            <a:pPr algn="ctr" eaLnBrk="1" hangingPunct="1">
              <a:lnSpc>
                <a:spcPct val="100000"/>
              </a:lnSpc>
              <a:spcBef>
                <a:spcPct val="0"/>
              </a:spcBef>
              <a:buClrTx/>
              <a:buFontTx/>
              <a:buNone/>
            </a:pPr>
            <a:r>
              <a:rPr lang="es-ES" altLang="es-ES" sz="900" dirty="0" smtClean="0">
                <a:solidFill>
                  <a:srgbClr val="4C74B5"/>
                </a:solidFill>
                <a:latin typeface="AvantGarde Bk BT" pitchFamily="34" charset="0"/>
              </a:rPr>
              <a:t>Pilar </a:t>
            </a:r>
            <a:r>
              <a:rPr lang="es-ES" altLang="es-ES" sz="900" dirty="0" err="1" smtClean="0">
                <a:solidFill>
                  <a:srgbClr val="4C74B5"/>
                </a:solidFill>
                <a:latin typeface="AvantGarde Bk BT" pitchFamily="34" charset="0"/>
              </a:rPr>
              <a:t>Rípodas</a:t>
            </a:r>
            <a:endParaRPr lang="es-ES" altLang="es-ES" sz="900" dirty="0">
              <a:solidFill>
                <a:srgbClr val="4C74B5"/>
              </a:solidFill>
              <a:latin typeface="AvantGarde Bk BT" pitchFamily="34" charset="0"/>
            </a:endParaRPr>
          </a:p>
        </p:txBody>
      </p:sp>
      <p:sp>
        <p:nvSpPr>
          <p:cNvPr id="3117" name="Rectangle 47"/>
          <p:cNvSpPr>
            <a:spLocks noChangeArrowheads="1"/>
          </p:cNvSpPr>
          <p:nvPr/>
        </p:nvSpPr>
        <p:spPr bwMode="auto">
          <a:xfrm flipV="1">
            <a:off x="3319722" y="5352912"/>
            <a:ext cx="1800225" cy="476250"/>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dirty="0">
                <a:solidFill>
                  <a:srgbClr val="4C74B5"/>
                </a:solidFill>
                <a:latin typeface="AvantGarde Bk BT" pitchFamily="34" charset="0"/>
              </a:rPr>
              <a:t>Área de Equipamiento</a:t>
            </a:r>
          </a:p>
          <a:p>
            <a:pPr algn="ctr" eaLnBrk="1" hangingPunct="1">
              <a:lnSpc>
                <a:spcPct val="100000"/>
              </a:lnSpc>
              <a:spcBef>
                <a:spcPct val="0"/>
              </a:spcBef>
              <a:buClrTx/>
              <a:buFontTx/>
              <a:buNone/>
            </a:pPr>
            <a:r>
              <a:rPr lang="es-ES" altLang="es-ES" sz="1000" dirty="0">
                <a:solidFill>
                  <a:srgbClr val="4C74B5"/>
                </a:solidFill>
                <a:latin typeface="AvantGarde Bk BT" pitchFamily="34" charset="0"/>
              </a:rPr>
              <a:t> e Infraestructura</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Alberto Lavín </a:t>
            </a:r>
            <a:r>
              <a:rPr lang="es-ES" altLang="es-ES" sz="900" dirty="0" err="1">
                <a:solidFill>
                  <a:srgbClr val="4C74B5"/>
                </a:solidFill>
                <a:latin typeface="AvantGarde Bk BT" pitchFamily="34" charset="0"/>
              </a:rPr>
              <a:t>Brualla</a:t>
            </a:r>
            <a:endParaRPr lang="es-ES" altLang="es-ES" sz="900" dirty="0">
              <a:solidFill>
                <a:srgbClr val="4C74B5"/>
              </a:solidFill>
              <a:latin typeface="AvantGarde Bk BT" pitchFamily="34" charset="0"/>
            </a:endParaRPr>
          </a:p>
        </p:txBody>
      </p:sp>
      <p:sp>
        <p:nvSpPr>
          <p:cNvPr id="3123" name="Rectangle 53"/>
          <p:cNvSpPr>
            <a:spLocks noChangeArrowheads="1"/>
          </p:cNvSpPr>
          <p:nvPr/>
        </p:nvSpPr>
        <p:spPr bwMode="auto">
          <a:xfrm flipV="1">
            <a:off x="3299908" y="5873746"/>
            <a:ext cx="1800225" cy="453959"/>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dirty="0">
                <a:solidFill>
                  <a:srgbClr val="4C74B5"/>
                </a:solidFill>
                <a:latin typeface="AvantGarde Bk BT" pitchFamily="34" charset="0"/>
              </a:rPr>
              <a:t>Consejería Técnica Nuevos</a:t>
            </a:r>
          </a:p>
          <a:p>
            <a:pPr algn="ctr" eaLnBrk="1" hangingPunct="1">
              <a:lnSpc>
                <a:spcPct val="100000"/>
              </a:lnSpc>
              <a:spcBef>
                <a:spcPct val="0"/>
              </a:spcBef>
              <a:buClrTx/>
              <a:buFontTx/>
              <a:buNone/>
            </a:pPr>
            <a:r>
              <a:rPr lang="es-ES" altLang="es-ES" sz="1000" dirty="0">
                <a:solidFill>
                  <a:srgbClr val="4C74B5"/>
                </a:solidFill>
                <a:latin typeface="AvantGarde Bk BT" pitchFamily="34" charset="0"/>
              </a:rPr>
              <a:t>Desarrollos en Observación</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Marcelino Manso </a:t>
            </a:r>
            <a:r>
              <a:rPr lang="es-ES" altLang="es-ES" sz="900" dirty="0" err="1">
                <a:solidFill>
                  <a:srgbClr val="4C74B5"/>
                </a:solidFill>
                <a:latin typeface="AvantGarde Bk BT" pitchFamily="34" charset="0"/>
              </a:rPr>
              <a:t>Rejon</a:t>
            </a:r>
            <a:endParaRPr lang="es-ES" altLang="es-ES" sz="900" dirty="0">
              <a:solidFill>
                <a:srgbClr val="4C74B5"/>
              </a:solidFill>
              <a:latin typeface="AvantGarde Bk BT" pitchFamily="34" charset="0"/>
            </a:endParaRPr>
          </a:p>
        </p:txBody>
      </p:sp>
      <p:sp>
        <p:nvSpPr>
          <p:cNvPr id="3096" name="Rectangle 24"/>
          <p:cNvSpPr>
            <a:spLocks noChangeArrowheads="1"/>
          </p:cNvSpPr>
          <p:nvPr/>
        </p:nvSpPr>
        <p:spPr bwMode="auto">
          <a:xfrm flipV="1">
            <a:off x="5473701" y="5032190"/>
            <a:ext cx="1470025" cy="482600"/>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defRPr/>
            </a:pPr>
            <a:r>
              <a:rPr lang="es-ES" altLang="es-ES" sz="1000" dirty="0" smtClean="0">
                <a:solidFill>
                  <a:srgbClr val="4C74B5"/>
                </a:solidFill>
                <a:latin typeface="AvantGarde Bk BT" pitchFamily="32" charset="0"/>
              </a:rPr>
              <a:t>Área de Sistemas y </a:t>
            </a:r>
          </a:p>
          <a:p>
            <a:pPr algn="ctr" eaLnBrk="1" hangingPunct="1">
              <a:lnSpc>
                <a:spcPct val="100000"/>
              </a:lnSpc>
              <a:spcBef>
                <a:spcPct val="0"/>
              </a:spcBef>
              <a:buClrTx/>
              <a:buFontTx/>
              <a:buNone/>
              <a:defRPr/>
            </a:pPr>
            <a:r>
              <a:rPr lang="es-ES" altLang="es-ES" sz="1000" dirty="0" smtClean="0">
                <a:solidFill>
                  <a:srgbClr val="4C74B5"/>
                </a:solidFill>
                <a:latin typeface="AvantGarde Bk BT" pitchFamily="32" charset="0"/>
              </a:rPr>
              <a:t>Comunicaciones</a:t>
            </a:r>
          </a:p>
        </p:txBody>
      </p:sp>
      <p:sp>
        <p:nvSpPr>
          <p:cNvPr id="87" name="Rectangle 51"/>
          <p:cNvSpPr>
            <a:spLocks noChangeArrowheads="1"/>
          </p:cNvSpPr>
          <p:nvPr/>
        </p:nvSpPr>
        <p:spPr bwMode="auto">
          <a:xfrm flipV="1">
            <a:off x="5314908" y="5656195"/>
            <a:ext cx="1753755" cy="508136"/>
          </a:xfrm>
          <a:prstGeom prst="rect">
            <a:avLst/>
          </a:prstGeom>
          <a:solidFill>
            <a:srgbClr val="FFFFFF"/>
          </a:solidFill>
          <a:ln w="19080" cap="sq">
            <a:solidFill>
              <a:srgbClr val="00338D"/>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lIns="54000" tIns="46800" rIns="54000" bIns="46800" anchor="ctr"/>
          <a:lstStyle>
            <a:lvl1pPr>
              <a:lnSpc>
                <a:spcPct val="89000"/>
              </a:lnSpc>
              <a:spcBef>
                <a:spcPts val="9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279F"/>
                </a:solidFill>
                <a:latin typeface="Arial" panose="020B0604020202020204" pitchFamily="34" charset="0"/>
                <a:ea typeface="Microsoft YaHei" panose="020B0503020204020204" pitchFamily="34" charset="-122"/>
              </a:defRPr>
            </a:lvl1pPr>
            <a:lvl2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2pPr>
            <a:lvl3pPr>
              <a:lnSpc>
                <a:spcPct val="89000"/>
              </a:lnSpc>
              <a:spcBef>
                <a:spcPts val="67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b="1">
                <a:solidFill>
                  <a:srgbClr val="00279F"/>
                </a:solidFill>
                <a:latin typeface="Arial" panose="020B0604020202020204" pitchFamily="34" charset="0"/>
                <a:ea typeface="Microsoft YaHei" panose="020B0503020204020204" pitchFamily="34" charset="-122"/>
              </a:defRPr>
            </a:lvl3pPr>
            <a:lvl4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4pPr>
            <a:lvl5pPr>
              <a:lnSpc>
                <a:spcPct val="89000"/>
              </a:lnSpc>
              <a:spcBef>
                <a:spcPts val="525"/>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89000"/>
              </a:lnSpc>
              <a:spcBef>
                <a:spcPts val="525"/>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rgbClr val="00279F"/>
                </a:solidFill>
                <a:latin typeface="Arial" panose="020B0604020202020204" pitchFamily="34" charset="0"/>
                <a:ea typeface="Microsoft YaHei" panose="020B0503020204020204" pitchFamily="34" charset="-122"/>
              </a:defRPr>
            </a:lvl9pPr>
          </a:lstStyle>
          <a:p>
            <a:pPr algn="ctr" eaLnBrk="1" hangingPunct="1">
              <a:lnSpc>
                <a:spcPct val="100000"/>
              </a:lnSpc>
              <a:spcBef>
                <a:spcPct val="0"/>
              </a:spcBef>
              <a:buClrTx/>
              <a:buFontTx/>
              <a:buNone/>
            </a:pPr>
            <a:r>
              <a:rPr lang="es-ES" altLang="es-ES" sz="1000" dirty="0">
                <a:solidFill>
                  <a:srgbClr val="4C74B5"/>
                </a:solidFill>
                <a:latin typeface="AvantGarde Bk BT" pitchFamily="34" charset="0"/>
              </a:rPr>
              <a:t>Área de Explotación y</a:t>
            </a:r>
          </a:p>
          <a:p>
            <a:pPr algn="ctr" eaLnBrk="1" hangingPunct="1">
              <a:lnSpc>
                <a:spcPct val="100000"/>
              </a:lnSpc>
              <a:spcBef>
                <a:spcPct val="0"/>
              </a:spcBef>
              <a:buClrTx/>
              <a:buFontTx/>
              <a:buNone/>
            </a:pPr>
            <a:r>
              <a:rPr lang="es-ES" altLang="es-ES" sz="1000" dirty="0">
                <a:solidFill>
                  <a:srgbClr val="4C74B5"/>
                </a:solidFill>
                <a:latin typeface="AvantGarde Bk BT" pitchFamily="34" charset="0"/>
              </a:rPr>
              <a:t> Gestión de Datos </a:t>
            </a:r>
          </a:p>
          <a:p>
            <a:pPr algn="ctr" eaLnBrk="1" hangingPunct="1">
              <a:lnSpc>
                <a:spcPct val="100000"/>
              </a:lnSpc>
              <a:spcBef>
                <a:spcPct val="0"/>
              </a:spcBef>
              <a:buClrTx/>
              <a:buFontTx/>
              <a:buNone/>
            </a:pPr>
            <a:r>
              <a:rPr lang="es-ES" altLang="es-ES" sz="900" dirty="0">
                <a:solidFill>
                  <a:srgbClr val="4C74B5"/>
                </a:solidFill>
                <a:latin typeface="AvantGarde Bk BT" pitchFamily="34" charset="0"/>
              </a:rPr>
              <a:t>Fco Javier </a:t>
            </a:r>
            <a:r>
              <a:rPr lang="es-ES" altLang="es-ES" sz="900" dirty="0" err="1">
                <a:solidFill>
                  <a:srgbClr val="4C74B5"/>
                </a:solidFill>
                <a:latin typeface="AvantGarde Bk BT" pitchFamily="34" charset="0"/>
              </a:rPr>
              <a:t>Mendez</a:t>
            </a:r>
            <a:r>
              <a:rPr lang="es-ES" altLang="es-ES" sz="900" dirty="0">
                <a:solidFill>
                  <a:srgbClr val="4C74B5"/>
                </a:solidFill>
                <a:latin typeface="AvantGarde Bk BT" pitchFamily="34" charset="0"/>
              </a:rPr>
              <a:t> Rio</a:t>
            </a:r>
          </a:p>
        </p:txBody>
      </p:sp>
      <p:sp>
        <p:nvSpPr>
          <p:cNvPr id="3" name="Marcador de número de diapositiva 2"/>
          <p:cNvSpPr>
            <a:spLocks noGrp="1"/>
          </p:cNvSpPr>
          <p:nvPr>
            <p:ph type="sldNum" sz="quarter" idx="12"/>
          </p:nvPr>
        </p:nvSpPr>
        <p:spPr/>
        <p:txBody>
          <a:bodyPr/>
          <a:lstStyle/>
          <a:p>
            <a:fld id="{3ED3DB1A-D0E2-4BE9-A08E-D8246573DA0A}" type="slidenum">
              <a:rPr lang="es-ES" smtClean="0"/>
              <a:t>26</a:t>
            </a:fld>
            <a:endParaRPr lang="es-ES"/>
          </a:p>
        </p:txBody>
      </p:sp>
    </p:spTree>
    <p:extLst>
      <p:ext uri="{BB962C8B-B14F-4D97-AF65-F5344CB8AC3E}">
        <p14:creationId xmlns:p14="http://schemas.microsoft.com/office/powerpoint/2010/main" val="15604947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154" y="666878"/>
            <a:ext cx="7886700" cy="1325563"/>
          </a:xfrm>
        </p:spPr>
        <p:txBody>
          <a:bodyPr/>
          <a:lstStyle/>
          <a:p>
            <a:r>
              <a:rPr lang="es-ES" sz="3600" b="1" dirty="0">
                <a:effectLst>
                  <a:outerShdw blurRad="38100" dist="38100" dir="2700000" algn="tl">
                    <a:srgbClr val="000000">
                      <a:alpha val="43137"/>
                    </a:srgbClr>
                  </a:outerShdw>
                </a:effectLst>
              </a:rPr>
              <a:t>Sede central de AEMET en Madrid</a:t>
            </a:r>
            <a:r>
              <a:rPr lang="es-ES" dirty="0"/>
              <a:t/>
            </a:r>
            <a:br>
              <a:rPr lang="es-ES" dirty="0"/>
            </a:br>
            <a:endParaRPr lang="en-GB" dirty="0"/>
          </a:p>
        </p:txBody>
      </p:sp>
      <p:pic>
        <p:nvPicPr>
          <p:cNvPr id="4"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6968" y="1210787"/>
            <a:ext cx="6967728" cy="558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número de diapositiva 2"/>
          <p:cNvSpPr>
            <a:spLocks noGrp="1"/>
          </p:cNvSpPr>
          <p:nvPr>
            <p:ph type="sldNum" sz="quarter" idx="12"/>
          </p:nvPr>
        </p:nvSpPr>
        <p:spPr/>
        <p:txBody>
          <a:bodyPr/>
          <a:lstStyle/>
          <a:p>
            <a:fld id="{3ED3DB1A-D0E2-4BE9-A08E-D8246573DA0A}" type="slidenum">
              <a:rPr lang="es-ES" smtClean="0"/>
              <a:t>27</a:t>
            </a:fld>
            <a:endParaRPr lang="es-ES"/>
          </a:p>
        </p:txBody>
      </p:sp>
    </p:spTree>
    <p:extLst>
      <p:ext uri="{BB962C8B-B14F-4D97-AF65-F5344CB8AC3E}">
        <p14:creationId xmlns:p14="http://schemas.microsoft.com/office/powerpoint/2010/main" val="20691296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5071732" y="849450"/>
            <a:ext cx="4072268" cy="3054201"/>
          </a:xfrm>
          <a:prstGeom prst="rect">
            <a:avLst/>
          </a:prstGeom>
        </p:spPr>
      </p:pic>
      <p:pic>
        <p:nvPicPr>
          <p:cNvPr id="4" name="Marcador de contenido 3"/>
          <p:cNvPicPr>
            <a:picLocks noGrp="1" noChangeAspect="1"/>
          </p:cNvPicPr>
          <p:nvPr>
            <p:ph idx="1"/>
          </p:nvPr>
        </p:nvPicPr>
        <p:blipFill>
          <a:blip r:embed="rId3"/>
          <a:stretch>
            <a:fillRect/>
          </a:stretch>
        </p:blipFill>
        <p:spPr>
          <a:xfrm>
            <a:off x="0" y="3970027"/>
            <a:ext cx="6517189" cy="2395936"/>
          </a:xfrm>
          <a:prstGeom prst="rect">
            <a:avLst/>
          </a:prstGeom>
        </p:spPr>
      </p:pic>
      <p:pic>
        <p:nvPicPr>
          <p:cNvPr id="5" name="Imagen 4"/>
          <p:cNvPicPr>
            <a:picLocks noChangeAspect="1"/>
          </p:cNvPicPr>
          <p:nvPr/>
        </p:nvPicPr>
        <p:blipFill>
          <a:blip r:embed="rId4"/>
          <a:stretch>
            <a:fillRect/>
          </a:stretch>
        </p:blipFill>
        <p:spPr>
          <a:xfrm>
            <a:off x="60959" y="504701"/>
            <a:ext cx="4896973" cy="2896867"/>
          </a:xfrm>
          <a:prstGeom prst="rect">
            <a:avLst/>
          </a:prstGeom>
        </p:spPr>
      </p:pic>
      <p:sp>
        <p:nvSpPr>
          <p:cNvPr id="7" name="CuadroTexto 6"/>
          <p:cNvSpPr txBox="1"/>
          <p:nvPr/>
        </p:nvSpPr>
        <p:spPr>
          <a:xfrm>
            <a:off x="155448" y="3467944"/>
            <a:ext cx="4644926" cy="369332"/>
          </a:xfrm>
          <a:prstGeom prst="rect">
            <a:avLst/>
          </a:prstGeom>
          <a:noFill/>
        </p:spPr>
        <p:txBody>
          <a:bodyPr wrap="none" rtlCol="0">
            <a:spAutoFit/>
          </a:bodyPr>
          <a:lstStyle/>
          <a:p>
            <a:r>
              <a:rPr lang="es-ES" dirty="0" smtClean="0"/>
              <a:t>Delegación Territorial en Barcelona (CATALUÑA)</a:t>
            </a:r>
            <a:endParaRPr lang="en-GB" dirty="0"/>
          </a:p>
        </p:txBody>
      </p:sp>
      <p:sp>
        <p:nvSpPr>
          <p:cNvPr id="9" name="CuadroTexto 8"/>
          <p:cNvSpPr txBox="1"/>
          <p:nvPr/>
        </p:nvSpPr>
        <p:spPr>
          <a:xfrm>
            <a:off x="6793992" y="3970027"/>
            <a:ext cx="2267712" cy="923330"/>
          </a:xfrm>
          <a:prstGeom prst="rect">
            <a:avLst/>
          </a:prstGeom>
          <a:noFill/>
        </p:spPr>
        <p:txBody>
          <a:bodyPr wrap="square" rtlCol="0">
            <a:spAutoFit/>
          </a:bodyPr>
          <a:lstStyle/>
          <a:p>
            <a:r>
              <a:rPr lang="es-ES" dirty="0" smtClean="0"/>
              <a:t>Delegación Territorial en Valencia (PAIS VALENCIANO)</a:t>
            </a:r>
            <a:endParaRPr lang="en-GB" dirty="0"/>
          </a:p>
        </p:txBody>
      </p:sp>
      <p:sp>
        <p:nvSpPr>
          <p:cNvPr id="10" name="CuadroTexto 9"/>
          <p:cNvSpPr txBox="1"/>
          <p:nvPr/>
        </p:nvSpPr>
        <p:spPr>
          <a:xfrm>
            <a:off x="155448" y="6390726"/>
            <a:ext cx="4917115" cy="369332"/>
          </a:xfrm>
          <a:prstGeom prst="rect">
            <a:avLst/>
          </a:prstGeom>
          <a:noFill/>
        </p:spPr>
        <p:txBody>
          <a:bodyPr wrap="none" rtlCol="0">
            <a:spAutoFit/>
          </a:bodyPr>
          <a:lstStyle/>
          <a:p>
            <a:r>
              <a:rPr lang="es-ES" dirty="0"/>
              <a:t>Delegación Territorial </a:t>
            </a:r>
            <a:r>
              <a:rPr lang="es-ES" dirty="0" smtClean="0"/>
              <a:t>en Badajoz (EXTREMADURA)</a:t>
            </a:r>
            <a:endParaRPr lang="en-GB" dirty="0"/>
          </a:p>
        </p:txBody>
      </p:sp>
      <p:sp>
        <p:nvSpPr>
          <p:cNvPr id="2" name="Marcador de número de diapositiva 1"/>
          <p:cNvSpPr>
            <a:spLocks noGrp="1"/>
          </p:cNvSpPr>
          <p:nvPr>
            <p:ph type="sldNum" sz="quarter" idx="12"/>
          </p:nvPr>
        </p:nvSpPr>
        <p:spPr/>
        <p:txBody>
          <a:bodyPr/>
          <a:lstStyle/>
          <a:p>
            <a:fld id="{3ED3DB1A-D0E2-4BE9-A08E-D8246573DA0A}" type="slidenum">
              <a:rPr lang="es-ES" smtClean="0"/>
              <a:t>28</a:t>
            </a:fld>
            <a:endParaRPr lang="es-ES"/>
          </a:p>
        </p:txBody>
      </p:sp>
    </p:spTree>
    <p:extLst>
      <p:ext uri="{BB962C8B-B14F-4D97-AF65-F5344CB8AC3E}">
        <p14:creationId xmlns:p14="http://schemas.microsoft.com/office/powerpoint/2010/main" val="39968585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87983" y="886968"/>
            <a:ext cx="8663409" cy="5709975"/>
          </a:xfrm>
          <a:prstGeom prst="rect">
            <a:avLst/>
          </a:prstGeom>
        </p:spPr>
      </p:pic>
      <p:sp>
        <p:nvSpPr>
          <p:cNvPr id="2" name="Marcador de número de diapositiva 1"/>
          <p:cNvSpPr>
            <a:spLocks noGrp="1"/>
          </p:cNvSpPr>
          <p:nvPr>
            <p:ph type="sldNum" sz="quarter" idx="12"/>
          </p:nvPr>
        </p:nvSpPr>
        <p:spPr/>
        <p:txBody>
          <a:bodyPr/>
          <a:lstStyle/>
          <a:p>
            <a:fld id="{3ED3DB1A-D0E2-4BE9-A08E-D8246573DA0A}" type="slidenum">
              <a:rPr lang="es-ES" smtClean="0"/>
              <a:t>29</a:t>
            </a:fld>
            <a:endParaRPr lang="es-ES"/>
          </a:p>
        </p:txBody>
      </p:sp>
    </p:spTree>
    <p:extLst>
      <p:ext uri="{BB962C8B-B14F-4D97-AF65-F5344CB8AC3E}">
        <p14:creationId xmlns:p14="http://schemas.microsoft.com/office/powerpoint/2010/main" val="2545293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BREVE HISTORIA DE AEMET</a:t>
            </a:r>
            <a:endParaRPr lang="en-GB" dirty="0"/>
          </a:p>
        </p:txBody>
      </p:sp>
      <p:sp>
        <p:nvSpPr>
          <p:cNvPr id="3" name="Marcador de contenido 2"/>
          <p:cNvSpPr>
            <a:spLocks noGrp="1"/>
          </p:cNvSpPr>
          <p:nvPr>
            <p:ph idx="1"/>
          </p:nvPr>
        </p:nvSpPr>
        <p:spPr>
          <a:xfrm>
            <a:off x="299466" y="1505585"/>
            <a:ext cx="7886700" cy="3057271"/>
          </a:xfrm>
        </p:spPr>
        <p:txBody>
          <a:bodyPr>
            <a:noAutofit/>
          </a:bodyPr>
          <a:lstStyle/>
          <a:p>
            <a:r>
              <a:rPr lang="es-ES" sz="1800" dirty="0" smtClean="0"/>
              <a:t>En el año </a:t>
            </a:r>
            <a:r>
              <a:rPr lang="es-ES" sz="1800" dirty="0"/>
              <a:t>1865 se fundó el Observatorio </a:t>
            </a:r>
            <a:r>
              <a:rPr lang="es-ES" sz="1800" dirty="0" smtClean="0"/>
              <a:t>Astronómico Meteorológico </a:t>
            </a:r>
            <a:r>
              <a:rPr lang="es-ES" sz="1800" dirty="0"/>
              <a:t>de </a:t>
            </a:r>
            <a:r>
              <a:rPr lang="es-ES" sz="1800" dirty="0" smtClean="0"/>
              <a:t>Madrid, cuya construcción data de 1790. Estaba ubicado </a:t>
            </a:r>
            <a:r>
              <a:rPr lang="es-ES" sz="1800" dirty="0"/>
              <a:t>en un montículo cercano a una de las </a:t>
            </a:r>
            <a:r>
              <a:rPr lang="es-ES" sz="1800" dirty="0" smtClean="0"/>
              <a:t>entradas del </a:t>
            </a:r>
            <a:r>
              <a:rPr lang="es-ES" sz="1800" dirty="0"/>
              <a:t>Parque del Retiro</a:t>
            </a:r>
            <a:r>
              <a:rPr lang="es-ES" sz="1800" dirty="0" smtClean="0"/>
              <a:t>.</a:t>
            </a:r>
          </a:p>
          <a:p>
            <a:r>
              <a:rPr lang="es-ES" sz="1800" dirty="0" smtClean="0"/>
              <a:t> El </a:t>
            </a:r>
            <a:r>
              <a:rPr lang="es-ES" sz="1800" dirty="0"/>
              <a:t>11 de agosto de 1887 un Decreto de la </a:t>
            </a:r>
            <a:r>
              <a:rPr lang="es-ES" sz="1800" dirty="0" smtClean="0"/>
              <a:t>Reina                                             Regente </a:t>
            </a:r>
            <a:r>
              <a:rPr lang="es-ES" sz="1800" dirty="0"/>
              <a:t>María Cristina creó el Instituto </a:t>
            </a:r>
            <a:r>
              <a:rPr lang="es-ES" sz="1800" dirty="0" smtClean="0"/>
              <a:t>Central                                         Meteorológico</a:t>
            </a:r>
            <a:r>
              <a:rPr lang="es-ES" sz="1800" dirty="0"/>
              <a:t>.</a:t>
            </a:r>
          </a:p>
          <a:p>
            <a:r>
              <a:rPr lang="es-ES" sz="1800" dirty="0" smtClean="0"/>
              <a:t>Posteriormente</a:t>
            </a:r>
            <a:r>
              <a:rPr lang="es-ES" sz="1800" dirty="0"/>
              <a:t>, en 1911, </a:t>
            </a:r>
            <a:r>
              <a:rPr lang="es-ES" sz="1800" dirty="0" smtClean="0"/>
              <a:t>se creó                                                                                  el  Observatorio </a:t>
            </a:r>
            <a:r>
              <a:rPr lang="es-ES" sz="1800" dirty="0"/>
              <a:t>Central </a:t>
            </a:r>
            <a:r>
              <a:rPr lang="es-ES" sz="1800" dirty="0" smtClean="0"/>
              <a:t>Meteorológico</a:t>
            </a:r>
          </a:p>
          <a:p>
            <a:r>
              <a:rPr lang="es-ES" sz="1800" dirty="0" smtClean="0"/>
              <a:t>El </a:t>
            </a:r>
            <a:r>
              <a:rPr lang="es-ES" sz="1800" dirty="0"/>
              <a:t>cuerpo </a:t>
            </a:r>
            <a:r>
              <a:rPr lang="es-ES" sz="1800" dirty="0" smtClean="0"/>
              <a:t>de Meteorólogos </a:t>
            </a:r>
            <a:r>
              <a:rPr lang="es-ES" sz="1800" dirty="0"/>
              <a:t>del Estado se creó en 1913. </a:t>
            </a:r>
            <a:endParaRPr lang="es-ES" sz="1800" dirty="0" smtClean="0"/>
          </a:p>
          <a:p>
            <a:r>
              <a:rPr lang="es-ES" sz="1800" dirty="0" smtClean="0"/>
              <a:t>Las observaciones </a:t>
            </a:r>
            <a:r>
              <a:rPr lang="es-ES" sz="1800" dirty="0"/>
              <a:t>en altura comenzaron en esos años</a:t>
            </a:r>
            <a:r>
              <a:rPr lang="es-ES" sz="1800" dirty="0" smtClean="0"/>
              <a:t>.</a:t>
            </a:r>
          </a:p>
          <a:p>
            <a:endParaRPr lang="en-GB" sz="1800" dirty="0"/>
          </a:p>
        </p:txBody>
      </p:sp>
      <p:pic>
        <p:nvPicPr>
          <p:cNvPr id="5" name="Imagen 4"/>
          <p:cNvPicPr>
            <a:picLocks noChangeAspect="1"/>
          </p:cNvPicPr>
          <p:nvPr/>
        </p:nvPicPr>
        <p:blipFill>
          <a:blip r:embed="rId2"/>
          <a:stretch>
            <a:fillRect/>
          </a:stretch>
        </p:blipFill>
        <p:spPr>
          <a:xfrm>
            <a:off x="5888735" y="2174494"/>
            <a:ext cx="3133945" cy="3906457"/>
          </a:xfrm>
          <a:prstGeom prst="rect">
            <a:avLst/>
          </a:prstGeom>
        </p:spPr>
      </p:pic>
      <p:sp>
        <p:nvSpPr>
          <p:cNvPr id="6" name="Rectángulo 5"/>
          <p:cNvSpPr/>
          <p:nvPr/>
        </p:nvSpPr>
        <p:spPr>
          <a:xfrm>
            <a:off x="299466" y="4754879"/>
            <a:ext cx="5589270" cy="1477328"/>
          </a:xfrm>
          <a:prstGeom prst="rect">
            <a:avLst/>
          </a:prstGeom>
        </p:spPr>
        <p:txBody>
          <a:bodyPr wrap="square">
            <a:spAutoFit/>
          </a:bodyPr>
          <a:lstStyle/>
          <a:p>
            <a:pPr marL="285750" indent="-285750">
              <a:buFont typeface="Arial" panose="020B0604020202020204" pitchFamily="34" charset="0"/>
              <a:buChar char="•"/>
            </a:pPr>
            <a:r>
              <a:rPr lang="es-ES" dirty="0"/>
              <a:t>En la década de 1920 el Observatorio Central Meteorológico se transformó en el Servicio Meteorológico Español y se comenzó a crear la red de observatorios y oficinas regionales repartidas por todo el </a:t>
            </a:r>
            <a:r>
              <a:rPr lang="es-ES" dirty="0" smtClean="0"/>
              <a:t>territorio</a:t>
            </a:r>
          </a:p>
        </p:txBody>
      </p:sp>
      <p:sp>
        <p:nvSpPr>
          <p:cNvPr id="7" name="Rectángulo 6"/>
          <p:cNvSpPr/>
          <p:nvPr/>
        </p:nvSpPr>
        <p:spPr>
          <a:xfrm>
            <a:off x="299465" y="6176963"/>
            <a:ext cx="8723215" cy="646331"/>
          </a:xfrm>
          <a:prstGeom prst="rect">
            <a:avLst/>
          </a:prstGeom>
        </p:spPr>
        <p:txBody>
          <a:bodyPr wrap="square">
            <a:spAutoFit/>
          </a:bodyPr>
          <a:lstStyle/>
          <a:p>
            <a:pPr marL="285750" indent="-285750">
              <a:buFont typeface="Arial" panose="020B0604020202020204" pitchFamily="34" charset="0"/>
              <a:buChar char="•"/>
            </a:pPr>
            <a:r>
              <a:rPr lang="es-ES" dirty="0"/>
              <a:t>En 1932 con el rápido desarrollo de la aviación, se creo el Servicio  Meteorológico Nacional. Este nombre permaneció hasta 1978.</a:t>
            </a:r>
          </a:p>
        </p:txBody>
      </p:sp>
      <p:sp>
        <p:nvSpPr>
          <p:cNvPr id="4" name="Marcador de número de diapositiva 3"/>
          <p:cNvSpPr>
            <a:spLocks noGrp="1"/>
          </p:cNvSpPr>
          <p:nvPr>
            <p:ph type="sldNum" sz="quarter" idx="12"/>
          </p:nvPr>
        </p:nvSpPr>
        <p:spPr/>
        <p:txBody>
          <a:bodyPr/>
          <a:lstStyle/>
          <a:p>
            <a:fld id="{3ED3DB1A-D0E2-4BE9-A08E-D8246573DA0A}" type="slidenum">
              <a:rPr lang="es-ES" smtClean="0"/>
              <a:t>3</a:t>
            </a:fld>
            <a:endParaRPr lang="es-ES"/>
          </a:p>
        </p:txBody>
      </p:sp>
    </p:spTree>
    <p:extLst>
      <p:ext uri="{BB962C8B-B14F-4D97-AF65-F5344CB8AC3E}">
        <p14:creationId xmlns:p14="http://schemas.microsoft.com/office/powerpoint/2010/main" val="4044671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674370" y="975904"/>
            <a:ext cx="7418070" cy="5131365"/>
          </a:xfrm>
          <a:prstGeom prst="rect">
            <a:avLst/>
          </a:prstGeom>
        </p:spPr>
      </p:pic>
      <p:sp>
        <p:nvSpPr>
          <p:cNvPr id="5" name="Rectángulo 4"/>
          <p:cNvSpPr/>
          <p:nvPr/>
        </p:nvSpPr>
        <p:spPr>
          <a:xfrm>
            <a:off x="585216" y="6220813"/>
            <a:ext cx="7918704" cy="369332"/>
          </a:xfrm>
          <a:prstGeom prst="rect">
            <a:avLst/>
          </a:prstGeom>
        </p:spPr>
        <p:txBody>
          <a:bodyPr wrap="square">
            <a:spAutoFit/>
          </a:bodyPr>
          <a:lstStyle/>
          <a:p>
            <a:r>
              <a:rPr lang="en-GB" dirty="0" err="1"/>
              <a:t>Observatorio</a:t>
            </a:r>
            <a:r>
              <a:rPr lang="en-GB" dirty="0"/>
              <a:t> de </a:t>
            </a:r>
            <a:r>
              <a:rPr lang="en-GB" dirty="0" err="1"/>
              <a:t>Tortosa</a:t>
            </a:r>
            <a:r>
              <a:rPr lang="en-GB" dirty="0"/>
              <a:t> </a:t>
            </a:r>
            <a:r>
              <a:rPr lang="en-GB" dirty="0" err="1"/>
              <a:t>dentro</a:t>
            </a:r>
            <a:r>
              <a:rPr lang="en-GB" dirty="0"/>
              <a:t> del </a:t>
            </a:r>
            <a:r>
              <a:rPr lang="en-GB" dirty="0" err="1"/>
              <a:t>Observatorio</a:t>
            </a:r>
            <a:r>
              <a:rPr lang="en-GB" dirty="0"/>
              <a:t> del Ebro (</a:t>
            </a:r>
            <a:r>
              <a:rPr lang="en-GB" dirty="0" err="1"/>
              <a:t>Roquetes</a:t>
            </a:r>
            <a:r>
              <a:rPr lang="en-GB" dirty="0"/>
              <a:t>, Tarragona)</a:t>
            </a:r>
          </a:p>
        </p:txBody>
      </p:sp>
      <p:sp>
        <p:nvSpPr>
          <p:cNvPr id="2" name="Marcador de número de diapositiva 1"/>
          <p:cNvSpPr>
            <a:spLocks noGrp="1"/>
          </p:cNvSpPr>
          <p:nvPr>
            <p:ph type="sldNum" sz="quarter" idx="12"/>
          </p:nvPr>
        </p:nvSpPr>
        <p:spPr/>
        <p:txBody>
          <a:bodyPr/>
          <a:lstStyle/>
          <a:p>
            <a:fld id="{3ED3DB1A-D0E2-4BE9-A08E-D8246573DA0A}" type="slidenum">
              <a:rPr lang="es-ES" smtClean="0"/>
              <a:t>30</a:t>
            </a:fld>
            <a:endParaRPr lang="es-ES"/>
          </a:p>
        </p:txBody>
      </p:sp>
    </p:spTree>
    <p:extLst>
      <p:ext uri="{BB962C8B-B14F-4D97-AF65-F5344CB8AC3E}">
        <p14:creationId xmlns:p14="http://schemas.microsoft.com/office/powerpoint/2010/main" val="534815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n-GB" dirty="0"/>
          </a:p>
        </p:txBody>
      </p:sp>
      <p:pic>
        <p:nvPicPr>
          <p:cNvPr id="2" name="Imagen 1"/>
          <p:cNvPicPr>
            <a:picLocks noChangeAspect="1"/>
          </p:cNvPicPr>
          <p:nvPr/>
        </p:nvPicPr>
        <p:blipFill>
          <a:blip r:embed="rId2"/>
          <a:stretch>
            <a:fillRect/>
          </a:stretch>
        </p:blipFill>
        <p:spPr>
          <a:xfrm>
            <a:off x="47305" y="957649"/>
            <a:ext cx="8985483" cy="5752070"/>
          </a:xfrm>
          <a:prstGeom prst="rect">
            <a:avLst/>
          </a:prstGeom>
        </p:spPr>
      </p:pic>
      <p:sp>
        <p:nvSpPr>
          <p:cNvPr id="5" name="CuadroTexto 4"/>
          <p:cNvSpPr txBox="1"/>
          <p:nvPr/>
        </p:nvSpPr>
        <p:spPr>
          <a:xfrm>
            <a:off x="497304" y="202795"/>
            <a:ext cx="4283243" cy="523220"/>
          </a:xfrm>
          <a:prstGeom prst="rect">
            <a:avLst/>
          </a:prstGeom>
          <a:noFill/>
        </p:spPr>
        <p:txBody>
          <a:bodyPr wrap="square" rtlCol="0">
            <a:spAutoFit/>
          </a:bodyPr>
          <a:lstStyle/>
          <a:p>
            <a:r>
              <a:rPr lang="es-ES" sz="2800" b="1" dirty="0" smtClean="0"/>
              <a:t>CIFRAS CLAVE 2022-2021</a:t>
            </a:r>
            <a:endParaRPr lang="en-GB" sz="2800" b="1" dirty="0"/>
          </a:p>
        </p:txBody>
      </p:sp>
      <p:sp>
        <p:nvSpPr>
          <p:cNvPr id="6" name="Marcador de número de diapositiva 5"/>
          <p:cNvSpPr>
            <a:spLocks noGrp="1"/>
          </p:cNvSpPr>
          <p:nvPr>
            <p:ph type="sldNum" sz="quarter" idx="12"/>
          </p:nvPr>
        </p:nvSpPr>
        <p:spPr/>
        <p:txBody>
          <a:bodyPr/>
          <a:lstStyle/>
          <a:p>
            <a:fld id="{3ED3DB1A-D0E2-4BE9-A08E-D8246573DA0A}" type="slidenum">
              <a:rPr lang="es-ES" smtClean="0"/>
              <a:t>31</a:t>
            </a:fld>
            <a:endParaRPr lang="es-ES"/>
          </a:p>
        </p:txBody>
      </p:sp>
    </p:spTree>
    <p:extLst>
      <p:ext uri="{BB962C8B-B14F-4D97-AF65-F5344CB8AC3E}">
        <p14:creationId xmlns:p14="http://schemas.microsoft.com/office/powerpoint/2010/main" val="2599611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stretch>
            <a:fillRect/>
          </a:stretch>
        </p:blipFill>
        <p:spPr>
          <a:xfrm>
            <a:off x="174410" y="1724024"/>
            <a:ext cx="4422045" cy="4752428"/>
          </a:xfrm>
          <a:prstGeom prst="rect">
            <a:avLst/>
          </a:prstGeom>
        </p:spPr>
      </p:pic>
      <p:sp>
        <p:nvSpPr>
          <p:cNvPr id="5" name="CuadroTexto 4"/>
          <p:cNvSpPr txBox="1"/>
          <p:nvPr/>
        </p:nvSpPr>
        <p:spPr>
          <a:xfrm>
            <a:off x="0" y="190439"/>
            <a:ext cx="5579076" cy="954107"/>
          </a:xfrm>
          <a:prstGeom prst="rect">
            <a:avLst/>
          </a:prstGeom>
          <a:noFill/>
        </p:spPr>
        <p:txBody>
          <a:bodyPr wrap="square" rtlCol="0">
            <a:spAutoFit/>
          </a:bodyPr>
          <a:lstStyle/>
          <a:p>
            <a:r>
              <a:rPr lang="es-ES" sz="2800" b="1" dirty="0" smtClean="0"/>
              <a:t>CIFRAS CLAVE:</a:t>
            </a:r>
          </a:p>
          <a:p>
            <a:r>
              <a:rPr lang="es-ES" sz="2800" b="1" dirty="0" smtClean="0"/>
              <a:t>Contribuciones internacionales 2022</a:t>
            </a:r>
            <a:endParaRPr lang="en-GB" sz="2800" b="1" dirty="0"/>
          </a:p>
        </p:txBody>
      </p:sp>
      <p:sp>
        <p:nvSpPr>
          <p:cNvPr id="6" name="Marcador de número de diapositiva 5"/>
          <p:cNvSpPr>
            <a:spLocks noGrp="1"/>
          </p:cNvSpPr>
          <p:nvPr>
            <p:ph type="sldNum" sz="quarter" idx="12"/>
          </p:nvPr>
        </p:nvSpPr>
        <p:spPr/>
        <p:txBody>
          <a:bodyPr/>
          <a:lstStyle/>
          <a:p>
            <a:fld id="{3ED3DB1A-D0E2-4BE9-A08E-D8246573DA0A}" type="slidenum">
              <a:rPr lang="es-ES" smtClean="0"/>
              <a:t>32</a:t>
            </a:fld>
            <a:endParaRPr lang="es-ES"/>
          </a:p>
        </p:txBody>
      </p:sp>
      <p:pic>
        <p:nvPicPr>
          <p:cNvPr id="2" name="Imagen 1"/>
          <p:cNvPicPr>
            <a:picLocks noChangeAspect="1"/>
          </p:cNvPicPr>
          <p:nvPr/>
        </p:nvPicPr>
        <p:blipFill>
          <a:blip r:embed="rId4"/>
          <a:stretch>
            <a:fillRect/>
          </a:stretch>
        </p:blipFill>
        <p:spPr>
          <a:xfrm>
            <a:off x="4891731" y="1724024"/>
            <a:ext cx="4202408" cy="4218489"/>
          </a:xfrm>
          <a:prstGeom prst="rect">
            <a:avLst/>
          </a:prstGeom>
        </p:spPr>
      </p:pic>
      <p:pic>
        <p:nvPicPr>
          <p:cNvPr id="7" name="Imagen 6"/>
          <p:cNvPicPr>
            <a:picLocks noChangeAspect="1"/>
          </p:cNvPicPr>
          <p:nvPr/>
        </p:nvPicPr>
        <p:blipFill>
          <a:blip r:embed="rId5"/>
          <a:stretch>
            <a:fillRect/>
          </a:stretch>
        </p:blipFill>
        <p:spPr>
          <a:xfrm>
            <a:off x="4891730" y="5981802"/>
            <a:ext cx="4202409" cy="876198"/>
          </a:xfrm>
          <a:prstGeom prst="rect">
            <a:avLst/>
          </a:prstGeom>
        </p:spPr>
      </p:pic>
    </p:spTree>
    <p:extLst>
      <p:ext uri="{BB962C8B-B14F-4D97-AF65-F5344CB8AC3E}">
        <p14:creationId xmlns:p14="http://schemas.microsoft.com/office/powerpoint/2010/main" val="30222413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173" y="426909"/>
            <a:ext cx="5758248" cy="653777"/>
          </a:xfrm>
        </p:spPr>
        <p:txBody>
          <a:bodyPr>
            <a:noAutofit/>
          </a:bodyPr>
          <a:lstStyle/>
          <a:p>
            <a:r>
              <a:rPr lang="es-ES" sz="2800" b="1" dirty="0">
                <a:effectLst>
                  <a:outerShdw blurRad="38100" dist="38100" dir="2700000" algn="tl">
                    <a:srgbClr val="000000">
                      <a:alpha val="43137"/>
                    </a:srgbClr>
                  </a:outerShdw>
                </a:effectLst>
              </a:rPr>
              <a:t>DESPLIEGUE DE </a:t>
            </a:r>
            <a:r>
              <a:rPr lang="es-ES" sz="2800" b="1" dirty="0" smtClean="0">
                <a:effectLst>
                  <a:outerShdw blurRad="38100" dist="38100" dir="2700000" algn="tl">
                    <a:srgbClr val="000000">
                      <a:alpha val="43137"/>
                    </a:srgbClr>
                  </a:outerShdw>
                </a:effectLst>
              </a:rPr>
              <a:t>RECURSOS</a:t>
            </a:r>
            <a:br>
              <a:rPr lang="es-ES" sz="2800" b="1" dirty="0" smtClean="0">
                <a:effectLst>
                  <a:outerShdw blurRad="38100" dist="38100" dir="2700000" algn="tl">
                    <a:srgbClr val="000000">
                      <a:alpha val="43137"/>
                    </a:srgbClr>
                  </a:outerShdw>
                </a:effectLst>
              </a:rPr>
            </a:br>
            <a:r>
              <a:rPr lang="es-ES" sz="2800" b="1" dirty="0" smtClean="0">
                <a:effectLst>
                  <a:outerShdw blurRad="38100" dist="38100" dir="2700000" algn="tl">
                    <a:srgbClr val="000000">
                      <a:alpha val="43137"/>
                    </a:srgbClr>
                  </a:outerShdw>
                </a:effectLst>
              </a:rPr>
              <a:t> </a:t>
            </a:r>
            <a:r>
              <a:rPr lang="es-ES" sz="2800" b="1" dirty="0">
                <a:effectLst>
                  <a:outerShdw blurRad="38100" dist="38100" dir="2700000" algn="tl">
                    <a:srgbClr val="000000">
                      <a:alpha val="43137"/>
                    </a:srgbClr>
                  </a:outerShdw>
                </a:effectLst>
              </a:rPr>
              <a:t>DE </a:t>
            </a:r>
            <a:r>
              <a:rPr lang="es-ES" sz="2800" b="1" dirty="0" smtClean="0">
                <a:effectLst>
                  <a:outerShdw blurRad="38100" dist="38100" dir="2700000" algn="tl">
                    <a:srgbClr val="000000">
                      <a:alpha val="43137"/>
                    </a:srgbClr>
                  </a:outerShdw>
                </a:effectLst>
              </a:rPr>
              <a:t>AEMET (1)</a:t>
            </a:r>
            <a:endParaRPr lang="en-GB" sz="2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135924" y="1594023"/>
            <a:ext cx="9008076" cy="5603788"/>
          </a:xfrm>
        </p:spPr>
        <p:txBody>
          <a:bodyPr>
            <a:normAutofit fontScale="55000" lnSpcReduction="20000"/>
          </a:bodyPr>
          <a:lstStyle/>
          <a:p>
            <a:pPr marL="0" indent="0">
              <a:lnSpc>
                <a:spcPct val="120000"/>
              </a:lnSpc>
              <a:buNone/>
            </a:pPr>
            <a:r>
              <a:rPr lang="es-ES" sz="2900" b="1" dirty="0"/>
              <a:t>Tecnologías de la información y telecomunicaciones (TIC): </a:t>
            </a:r>
            <a:endParaRPr lang="es-ES" sz="2900" b="1" dirty="0" smtClean="0"/>
          </a:p>
          <a:p>
            <a:pPr>
              <a:lnSpc>
                <a:spcPct val="120000"/>
              </a:lnSpc>
            </a:pPr>
            <a:r>
              <a:rPr lang="es-ES" dirty="0" smtClean="0"/>
              <a:t>AEMET </a:t>
            </a:r>
            <a:r>
              <a:rPr lang="es-ES" dirty="0"/>
              <a:t>posee una red de comunicaciones de alta velocidad que conecta todas las instalaciones de AEMET en estrella con un nudo central instalado en los servicios centrales.</a:t>
            </a:r>
          </a:p>
          <a:p>
            <a:pPr>
              <a:lnSpc>
                <a:spcPct val="120000"/>
              </a:lnSpc>
            </a:pPr>
            <a:r>
              <a:rPr lang="es-ES" dirty="0"/>
              <a:t>También se dispone de dos conexiones de acceso a Internet de 100 y 200 Mbps garantizados.  La elaboración de las predicciones y avisos de fenómenos adversos se realizan con las salidas del modelo global del Centro Europeo de Predicción a Plazo Medio (CEPPM), que es un organismo internacional al que contribuye España, a través de AEMET, con una cuota anual de 4 millones de euros.</a:t>
            </a:r>
          </a:p>
          <a:p>
            <a:pPr>
              <a:lnSpc>
                <a:spcPct val="120000"/>
              </a:lnSpc>
            </a:pPr>
            <a:r>
              <a:rPr lang="es-ES" dirty="0"/>
              <a:t>Estos modelos numéricos se utilizan como entrada de los modelos de área limitada de AEMET, como son HIRLAM v7.2 con asimilación de datos (resolución 16 y 5 km) y HARMONIE (en experimentación) con resolución 2,5 km.</a:t>
            </a:r>
          </a:p>
          <a:p>
            <a:pPr>
              <a:lnSpc>
                <a:spcPct val="120000"/>
              </a:lnSpc>
            </a:pPr>
            <a:r>
              <a:rPr lang="es-ES" dirty="0"/>
              <a:t>El centro de proceso de datos cuenta con un superordenador </a:t>
            </a:r>
            <a:r>
              <a:rPr lang="es-ES" dirty="0" err="1"/>
              <a:t>Bullx</a:t>
            </a:r>
            <a:r>
              <a:rPr lang="es-ES" dirty="0"/>
              <a:t> B710, cuya configuración final consistirá en 8 armarios </a:t>
            </a:r>
            <a:r>
              <a:rPr lang="es-ES" dirty="0" err="1"/>
              <a:t>Bullx</a:t>
            </a:r>
            <a:r>
              <a:rPr lang="es-ES" dirty="0"/>
              <a:t> 1200 DLC, con una potencia pico de cálculo de 168 </a:t>
            </a:r>
            <a:r>
              <a:rPr lang="es-ES" dirty="0" err="1"/>
              <a:t>Tflops</a:t>
            </a:r>
            <a:r>
              <a:rPr lang="es-ES" dirty="0"/>
              <a:t> (unas 75 veces más potente que el ordenador sustituido). Se utilizan también los recursos computacionales del CEPPM para correr modelos en desarrollo (HARMONIE y otros).</a:t>
            </a:r>
          </a:p>
          <a:p>
            <a:pPr>
              <a:lnSpc>
                <a:spcPct val="120000"/>
              </a:lnSpc>
            </a:pPr>
            <a:r>
              <a:rPr lang="es-ES" dirty="0"/>
              <a:t>También posee un área de almacenamiento tipo NAS en nodos distribuidos, para almacenamiento de información meteorológica (incluyendo archivo histórico) con unos 700 Terabytes de capacidad neta en discos magnéticos</a:t>
            </a:r>
            <a:r>
              <a:rPr lang="es-ES" dirty="0" smtClean="0"/>
              <a:t>.</a:t>
            </a:r>
            <a:endParaRPr lang="es-ES" dirty="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33</a:t>
            </a:fld>
            <a:endParaRPr lang="es-ES"/>
          </a:p>
        </p:txBody>
      </p:sp>
    </p:spTree>
    <p:extLst>
      <p:ext uri="{BB962C8B-B14F-4D97-AF65-F5344CB8AC3E}">
        <p14:creationId xmlns:p14="http://schemas.microsoft.com/office/powerpoint/2010/main" val="22121323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3595569"/>
            <a:ext cx="8948087" cy="2199749"/>
          </a:xfrm>
          <a:prstGeom prst="rect">
            <a:avLst/>
          </a:prstGeom>
        </p:spPr>
      </p:pic>
      <p:sp>
        <p:nvSpPr>
          <p:cNvPr id="2" name="Marcador de contenido 1"/>
          <p:cNvSpPr>
            <a:spLocks noGrp="1"/>
          </p:cNvSpPr>
          <p:nvPr>
            <p:ph idx="1"/>
          </p:nvPr>
        </p:nvSpPr>
        <p:spPr/>
        <p:txBody>
          <a:bodyPr/>
          <a:lstStyle/>
          <a:p>
            <a:endParaRPr lang="en-GB" dirty="0"/>
          </a:p>
        </p:txBody>
      </p:sp>
      <p:pic>
        <p:nvPicPr>
          <p:cNvPr id="3" name="Imagen 2"/>
          <p:cNvPicPr>
            <a:picLocks noChangeAspect="1"/>
          </p:cNvPicPr>
          <p:nvPr/>
        </p:nvPicPr>
        <p:blipFill>
          <a:blip r:embed="rId3"/>
          <a:stretch>
            <a:fillRect/>
          </a:stretch>
        </p:blipFill>
        <p:spPr>
          <a:xfrm>
            <a:off x="0" y="813949"/>
            <a:ext cx="9144000" cy="4981369"/>
          </a:xfrm>
          <a:prstGeom prst="rect">
            <a:avLst/>
          </a:prstGeom>
        </p:spPr>
      </p:pic>
      <p:sp>
        <p:nvSpPr>
          <p:cNvPr id="6" name="CuadroTexto 5"/>
          <p:cNvSpPr txBox="1"/>
          <p:nvPr/>
        </p:nvSpPr>
        <p:spPr>
          <a:xfrm>
            <a:off x="6181557" y="813949"/>
            <a:ext cx="866275" cy="369332"/>
          </a:xfrm>
          <a:prstGeom prst="rect">
            <a:avLst/>
          </a:prstGeom>
          <a:noFill/>
        </p:spPr>
        <p:txBody>
          <a:bodyPr wrap="square" rtlCol="0">
            <a:spAutoFit/>
          </a:bodyPr>
          <a:lstStyle/>
          <a:p>
            <a:r>
              <a:rPr lang="es-ES" b="1" dirty="0" smtClean="0"/>
              <a:t>2022</a:t>
            </a:r>
            <a:endParaRPr lang="en-GB" b="1" dirty="0"/>
          </a:p>
        </p:txBody>
      </p:sp>
      <p:sp>
        <p:nvSpPr>
          <p:cNvPr id="7" name="CuadroTexto 6"/>
          <p:cNvSpPr txBox="1"/>
          <p:nvPr/>
        </p:nvSpPr>
        <p:spPr>
          <a:xfrm>
            <a:off x="7943515" y="813949"/>
            <a:ext cx="866275" cy="369332"/>
          </a:xfrm>
          <a:prstGeom prst="rect">
            <a:avLst/>
          </a:prstGeom>
          <a:noFill/>
        </p:spPr>
        <p:txBody>
          <a:bodyPr wrap="square" rtlCol="0">
            <a:spAutoFit/>
          </a:bodyPr>
          <a:lstStyle/>
          <a:p>
            <a:r>
              <a:rPr lang="es-ES" b="1" dirty="0" smtClean="0"/>
              <a:t>2021</a:t>
            </a:r>
            <a:endParaRPr lang="en-GB" b="1" dirty="0"/>
          </a:p>
        </p:txBody>
      </p:sp>
      <p:sp>
        <p:nvSpPr>
          <p:cNvPr id="8" name="Marcador de número de diapositiva 7"/>
          <p:cNvSpPr>
            <a:spLocks noGrp="1"/>
          </p:cNvSpPr>
          <p:nvPr>
            <p:ph type="sldNum" sz="quarter" idx="12"/>
          </p:nvPr>
        </p:nvSpPr>
        <p:spPr/>
        <p:txBody>
          <a:bodyPr/>
          <a:lstStyle/>
          <a:p>
            <a:fld id="{3ED3DB1A-D0E2-4BE9-A08E-D8246573DA0A}" type="slidenum">
              <a:rPr lang="es-ES" smtClean="0"/>
              <a:t>34</a:t>
            </a:fld>
            <a:endParaRPr lang="es-ES"/>
          </a:p>
        </p:txBody>
      </p:sp>
    </p:spTree>
    <p:extLst>
      <p:ext uri="{BB962C8B-B14F-4D97-AF65-F5344CB8AC3E}">
        <p14:creationId xmlns:p14="http://schemas.microsoft.com/office/powerpoint/2010/main" val="28558585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6"/>
            <a:ext cx="4674870" cy="653777"/>
          </a:xfrm>
        </p:spPr>
        <p:txBody>
          <a:bodyPr>
            <a:normAutofit fontScale="90000"/>
          </a:bodyPr>
          <a:lstStyle/>
          <a:p>
            <a:r>
              <a:rPr lang="es-ES" sz="3600" b="1" dirty="0">
                <a:effectLst>
                  <a:outerShdw blurRad="38100" dist="38100" dir="2700000" algn="tl">
                    <a:srgbClr val="000000">
                      <a:alpha val="43137"/>
                    </a:srgbClr>
                  </a:outerShdw>
                </a:effectLst>
              </a:rPr>
              <a:t>DESPLIEGUE DE RECURSOS</a:t>
            </a:r>
            <a:br>
              <a:rPr lang="es-ES" sz="3600" b="1" dirty="0">
                <a:effectLst>
                  <a:outerShdw blurRad="38100" dist="38100" dir="2700000" algn="tl">
                    <a:srgbClr val="000000">
                      <a:alpha val="43137"/>
                    </a:srgbClr>
                  </a:outerShdw>
                </a:effectLst>
              </a:rPr>
            </a:br>
            <a:r>
              <a:rPr lang="es-ES" sz="3600" b="1" dirty="0">
                <a:effectLst>
                  <a:outerShdw blurRad="38100" dist="38100" dir="2700000" algn="tl">
                    <a:srgbClr val="000000">
                      <a:alpha val="43137"/>
                    </a:srgbClr>
                  </a:outerShdw>
                </a:effectLst>
              </a:rPr>
              <a:t> DE AEMET </a:t>
            </a:r>
            <a:r>
              <a:rPr lang="es-ES" sz="3600" b="1" dirty="0" smtClean="0">
                <a:effectLst>
                  <a:outerShdw blurRad="38100" dist="38100" dir="2700000" algn="tl">
                    <a:srgbClr val="000000">
                      <a:alpha val="43137"/>
                    </a:srgbClr>
                  </a:outerShdw>
                </a:effectLst>
              </a:rPr>
              <a:t>(2)</a:t>
            </a:r>
            <a:endParaRPr lang="en-GB" sz="3600" b="1" dirty="0"/>
          </a:p>
        </p:txBody>
      </p:sp>
      <p:sp>
        <p:nvSpPr>
          <p:cNvPr id="3" name="Marcador de contenido 2"/>
          <p:cNvSpPr>
            <a:spLocks noGrp="1"/>
          </p:cNvSpPr>
          <p:nvPr>
            <p:ph idx="1"/>
          </p:nvPr>
        </p:nvSpPr>
        <p:spPr>
          <a:xfrm>
            <a:off x="135924" y="1639389"/>
            <a:ext cx="8612660" cy="4766174"/>
          </a:xfrm>
        </p:spPr>
        <p:txBody>
          <a:bodyPr>
            <a:normAutofit fontScale="77500" lnSpcReduction="20000"/>
          </a:bodyPr>
          <a:lstStyle/>
          <a:p>
            <a:pPr marL="0" indent="0">
              <a:buNone/>
            </a:pPr>
            <a:r>
              <a:rPr lang="es-ES" sz="2000" b="1" dirty="0"/>
              <a:t>Datos de satélites meteorológicos</a:t>
            </a:r>
            <a:r>
              <a:rPr lang="es-ES" sz="2000" dirty="0"/>
              <a:t>. </a:t>
            </a:r>
            <a:endParaRPr lang="es-ES" sz="2000" dirty="0" smtClean="0"/>
          </a:p>
          <a:p>
            <a:pPr>
              <a:lnSpc>
                <a:spcPct val="120000"/>
              </a:lnSpc>
            </a:pPr>
            <a:r>
              <a:rPr lang="es-ES" sz="2000" dirty="0" smtClean="0"/>
              <a:t>Recepción </a:t>
            </a:r>
            <a:r>
              <a:rPr lang="es-ES" sz="2000" dirty="0"/>
              <a:t>y proceso de imágenes y datos de los satélites geoestacionarios METEOSAT y GOES-este y de los polares TIROS-NOAA y METOP</a:t>
            </a:r>
            <a:r>
              <a:rPr lang="es-ES" sz="2000" dirty="0" smtClean="0"/>
              <a:t>.</a:t>
            </a:r>
            <a:r>
              <a:rPr lang="es-ES" sz="2000" dirty="0"/>
              <a:t> </a:t>
            </a:r>
          </a:p>
          <a:p>
            <a:pPr marL="0" indent="0">
              <a:buNone/>
            </a:pPr>
            <a:r>
              <a:rPr lang="es-ES" sz="2000" b="1" dirty="0"/>
              <a:t>Red de observación</a:t>
            </a:r>
            <a:endParaRPr lang="es-ES" sz="2000" dirty="0"/>
          </a:p>
          <a:p>
            <a:r>
              <a:rPr lang="es-ES" sz="2000" dirty="0"/>
              <a:t>96 observatorios con personal propio de la Agencia.</a:t>
            </a:r>
          </a:p>
          <a:p>
            <a:r>
              <a:rPr lang="es-ES" sz="2000" dirty="0"/>
              <a:t>814 estaciones automáticas de observación.</a:t>
            </a:r>
          </a:p>
          <a:p>
            <a:r>
              <a:rPr lang="es-ES" sz="2000" dirty="0"/>
              <a:t>Red de 2.335 estaciones pluviométricas y </a:t>
            </a:r>
            <a:r>
              <a:rPr lang="es-ES" sz="2000" dirty="0" err="1"/>
              <a:t>termopluviométricas</a:t>
            </a:r>
            <a:r>
              <a:rPr lang="es-ES" sz="2000" dirty="0"/>
              <a:t> atendidas por colaboradores altruistas.</a:t>
            </a:r>
          </a:p>
          <a:p>
            <a:r>
              <a:rPr lang="es-ES" sz="2000" dirty="0"/>
              <a:t>Red de 15 radares meteorológicos con capacidad </a:t>
            </a:r>
            <a:r>
              <a:rPr lang="es-ES" sz="2000" dirty="0" err="1"/>
              <a:t>doppler</a:t>
            </a:r>
            <a:r>
              <a:rPr lang="es-ES" sz="2000" dirty="0"/>
              <a:t>.</a:t>
            </a:r>
          </a:p>
          <a:p>
            <a:r>
              <a:rPr lang="es-ES" sz="2000" dirty="0"/>
              <a:t>Red de detección de rayos con 15 equipos detectores en la Península y 5 en las Islas Canarias.</a:t>
            </a:r>
          </a:p>
          <a:p>
            <a:pPr>
              <a:lnSpc>
                <a:spcPct val="120000"/>
              </a:lnSpc>
            </a:pPr>
            <a:r>
              <a:rPr lang="es-ES" sz="2000" dirty="0"/>
              <a:t>7 estaciones de </a:t>
            </a:r>
            <a:r>
              <a:rPr lang="es-ES" sz="2000" dirty="0" err="1"/>
              <a:t>radiosondeo</a:t>
            </a:r>
            <a:r>
              <a:rPr lang="es-ES" sz="2000" dirty="0"/>
              <a:t> en tierra, 1 en el buque "Esperanza del Mar" y 2 en las oficinas meteorológicas móviles de Defensa.</a:t>
            </a:r>
          </a:p>
          <a:p>
            <a:r>
              <a:rPr lang="es-ES" sz="2000" dirty="0"/>
              <a:t>60 estaciones de medida de radiación.</a:t>
            </a:r>
          </a:p>
          <a:p>
            <a:r>
              <a:rPr lang="es-ES" sz="2000" dirty="0"/>
              <a:t>6 </a:t>
            </a:r>
            <a:r>
              <a:rPr lang="es-ES" sz="2000" dirty="0" err="1"/>
              <a:t>espectofotómetros</a:t>
            </a:r>
            <a:r>
              <a:rPr lang="es-ES" sz="2000" dirty="0"/>
              <a:t> </a:t>
            </a:r>
            <a:r>
              <a:rPr lang="es-ES" sz="2000" dirty="0" err="1"/>
              <a:t>Brewer</a:t>
            </a:r>
            <a:r>
              <a:rPr lang="es-ES" sz="2000" dirty="0"/>
              <a:t>.</a:t>
            </a:r>
          </a:p>
          <a:p>
            <a:r>
              <a:rPr lang="es-ES" sz="2000" dirty="0"/>
              <a:t>5 fotómetros </a:t>
            </a:r>
            <a:r>
              <a:rPr lang="es-ES" sz="2000" dirty="0" err="1"/>
              <a:t>Cimel</a:t>
            </a:r>
            <a:r>
              <a:rPr lang="es-ES" sz="2000" dirty="0"/>
              <a:t>.</a:t>
            </a:r>
          </a:p>
          <a:p>
            <a:r>
              <a:rPr lang="es-ES" sz="2000" dirty="0"/>
              <a:t>15 estaciones EMEP/VAG/CAMP de medida de la contaminación de fondo.</a:t>
            </a:r>
          </a:p>
          <a:p>
            <a:endParaRPr lang="es-ES" sz="2000" dirty="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35</a:t>
            </a:fld>
            <a:endParaRPr lang="es-ES"/>
          </a:p>
        </p:txBody>
      </p:sp>
    </p:spTree>
    <p:extLst>
      <p:ext uri="{BB962C8B-B14F-4D97-AF65-F5344CB8AC3E}">
        <p14:creationId xmlns:p14="http://schemas.microsoft.com/office/powerpoint/2010/main" val="1143499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073" y="103870"/>
            <a:ext cx="4139293" cy="457834"/>
          </a:xfrm>
        </p:spPr>
        <p:txBody>
          <a:bodyPr>
            <a:normAutofit fontScale="90000"/>
          </a:bodyPr>
          <a:lstStyle/>
          <a:p>
            <a:r>
              <a:rPr lang="es-ES" sz="3600" b="1" dirty="0" smtClean="0"/>
              <a:t>INFRAESTRUCTURAS</a:t>
            </a:r>
            <a:endParaRPr lang="en-GB" sz="3600" b="1" dirty="0"/>
          </a:p>
        </p:txBody>
      </p:sp>
      <p:pic>
        <p:nvPicPr>
          <p:cNvPr id="6" name="Marcador de contenido 5"/>
          <p:cNvPicPr>
            <a:picLocks noGrp="1" noChangeAspect="1"/>
          </p:cNvPicPr>
          <p:nvPr>
            <p:ph idx="1"/>
          </p:nvPr>
        </p:nvPicPr>
        <p:blipFill>
          <a:blip r:embed="rId2"/>
          <a:stretch>
            <a:fillRect/>
          </a:stretch>
        </p:blipFill>
        <p:spPr>
          <a:xfrm>
            <a:off x="236693" y="1690689"/>
            <a:ext cx="8278657" cy="4945474"/>
          </a:xfrm>
          <a:prstGeom prst="rect">
            <a:avLst/>
          </a:prstGeom>
        </p:spPr>
      </p:pic>
      <p:sp>
        <p:nvSpPr>
          <p:cNvPr id="7" name="CuadroTexto 6"/>
          <p:cNvSpPr txBox="1"/>
          <p:nvPr/>
        </p:nvSpPr>
        <p:spPr>
          <a:xfrm>
            <a:off x="236693" y="900544"/>
            <a:ext cx="8697447" cy="646331"/>
          </a:xfrm>
          <a:prstGeom prst="rect">
            <a:avLst/>
          </a:prstGeom>
          <a:noFill/>
        </p:spPr>
        <p:txBody>
          <a:bodyPr wrap="square" rtlCol="0">
            <a:spAutoFit/>
          </a:bodyPr>
          <a:lstStyle/>
          <a:p>
            <a:r>
              <a:rPr lang="es-ES" dirty="0" err="1" smtClean="0"/>
              <a:t>Aemet</a:t>
            </a:r>
            <a:r>
              <a:rPr lang="es-ES" dirty="0" smtClean="0"/>
              <a:t> posee una infraestructura especializada a partir de la cual se elaboran los productos y servicios que proporciona a todos los usuarios</a:t>
            </a:r>
            <a:endParaRPr lang="en-GB" dirty="0"/>
          </a:p>
        </p:txBody>
      </p:sp>
      <p:sp>
        <p:nvSpPr>
          <p:cNvPr id="3" name="Marcador de número de diapositiva 2"/>
          <p:cNvSpPr>
            <a:spLocks noGrp="1"/>
          </p:cNvSpPr>
          <p:nvPr>
            <p:ph type="sldNum" sz="quarter" idx="12"/>
          </p:nvPr>
        </p:nvSpPr>
        <p:spPr/>
        <p:txBody>
          <a:bodyPr/>
          <a:lstStyle/>
          <a:p>
            <a:fld id="{3ED3DB1A-D0E2-4BE9-A08E-D8246573DA0A}" type="slidenum">
              <a:rPr lang="es-ES" smtClean="0"/>
              <a:t>36</a:t>
            </a:fld>
            <a:endParaRPr lang="es-ES"/>
          </a:p>
        </p:txBody>
      </p:sp>
    </p:spTree>
    <p:extLst>
      <p:ext uri="{BB962C8B-B14F-4D97-AF65-F5344CB8AC3E}">
        <p14:creationId xmlns:p14="http://schemas.microsoft.com/office/powerpoint/2010/main" val="28723479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99" y="636104"/>
            <a:ext cx="7845839" cy="689459"/>
          </a:xfrm>
        </p:spPr>
        <p:txBody>
          <a:bodyPr>
            <a:noAutofit/>
          </a:bodyPr>
          <a:lstStyle/>
          <a:p>
            <a:r>
              <a:rPr lang="es-ES" sz="1800" b="1" dirty="0" smtClean="0">
                <a:effectLst>
                  <a:outerShdw blurRad="38100" dist="38100" dir="2700000" algn="tl">
                    <a:srgbClr val="000000">
                      <a:alpha val="43137"/>
                    </a:srgbClr>
                  </a:outerShdw>
                </a:effectLst>
              </a:rPr>
              <a:t>CADA AÑO SE REALIZAN APROXIMADAMENTE LOS SIGUIENTES </a:t>
            </a:r>
            <a:r>
              <a:rPr lang="es-ES" sz="1800" b="1" dirty="0" smtClean="0">
                <a:effectLst>
                  <a:outerShdw blurRad="38100" dist="38100" dir="2700000" algn="tl">
                    <a:srgbClr val="000000">
                      <a:alpha val="43137"/>
                    </a:srgbClr>
                  </a:outerShdw>
                </a:effectLst>
              </a:rPr>
              <a:t>PRODUCTOS  1</a:t>
            </a:r>
            <a:endParaRPr lang="en-GB" sz="18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41300" y="1325563"/>
            <a:ext cx="8686800" cy="5532437"/>
          </a:xfrm>
        </p:spPr>
        <p:txBody>
          <a:bodyPr>
            <a:normAutofit fontScale="92500" lnSpcReduction="10000"/>
          </a:bodyPr>
          <a:lstStyle/>
          <a:p>
            <a:r>
              <a:rPr lang="es-ES" dirty="0" smtClean="0"/>
              <a:t>30.000 </a:t>
            </a:r>
            <a:r>
              <a:rPr lang="es-ES" dirty="0"/>
              <a:t>avisos de fenómenos meteorológicos adversos para unas 200 zonas provinciales</a:t>
            </a:r>
          </a:p>
          <a:p>
            <a:r>
              <a:rPr lang="es-ES" dirty="0"/>
              <a:t>4.000 predicciones a nivel estatal.</a:t>
            </a:r>
          </a:p>
          <a:p>
            <a:r>
              <a:rPr lang="es-ES" dirty="0"/>
              <a:t>40.000 predicciones para Comunidades Autónomas</a:t>
            </a:r>
          </a:p>
          <a:p>
            <a:r>
              <a:rPr lang="es-ES" dirty="0"/>
              <a:t>70.000 predicciones provinciales</a:t>
            </a:r>
          </a:p>
          <a:p>
            <a:r>
              <a:rPr lang="es-ES" dirty="0"/>
              <a:t>100.000 predicciones específicas para aeródromos</a:t>
            </a:r>
          </a:p>
          <a:p>
            <a:r>
              <a:rPr lang="es-ES" dirty="0"/>
              <a:t>3.000 mapas aeronáuticos</a:t>
            </a:r>
          </a:p>
          <a:p>
            <a:r>
              <a:rPr lang="es-ES" dirty="0"/>
              <a:t>6.000 productos aeronáuticos GAMET</a:t>
            </a:r>
          </a:p>
          <a:p>
            <a:r>
              <a:rPr lang="es-ES" dirty="0"/>
              <a:t>3.000 predicciones para zonas de alta mar</a:t>
            </a:r>
          </a:p>
          <a:p>
            <a:r>
              <a:rPr lang="es-ES" dirty="0"/>
              <a:t>15.000 predicciones para zonas marítimas cercanas a la costa</a:t>
            </a:r>
          </a:p>
          <a:p>
            <a:r>
              <a:rPr lang="es-ES" dirty="0"/>
              <a:t>3.000 predicciones para zonas de montaña</a:t>
            </a:r>
          </a:p>
          <a:p>
            <a:r>
              <a:rPr lang="es-ES" dirty="0"/>
              <a:t>20.000 predicciones específicas para </a:t>
            </a:r>
            <a:r>
              <a:rPr lang="es-ES" dirty="0" smtClean="0"/>
              <a:t>Defensa</a:t>
            </a:r>
            <a:endParaRPr lang="es-ES" dirty="0"/>
          </a:p>
        </p:txBody>
      </p:sp>
      <p:sp>
        <p:nvSpPr>
          <p:cNvPr id="4" name="Rectángulo 3"/>
          <p:cNvSpPr/>
          <p:nvPr/>
        </p:nvSpPr>
        <p:spPr>
          <a:xfrm>
            <a:off x="12699" y="112884"/>
            <a:ext cx="5774979" cy="523220"/>
          </a:xfrm>
          <a:prstGeom prst="rect">
            <a:avLst/>
          </a:prstGeom>
        </p:spPr>
        <p:txBody>
          <a:bodyPr wrap="none">
            <a:spAutoFit/>
          </a:bodyPr>
          <a:lstStyle/>
          <a:p>
            <a:r>
              <a:rPr lang="es-ES" sz="2800" b="1" dirty="0"/>
              <a:t>RESULTADOS EN GRANDES NÚMEROS</a:t>
            </a:r>
            <a:endParaRPr lang="en-GB" sz="2800" b="1" dirty="0"/>
          </a:p>
        </p:txBody>
      </p:sp>
      <p:sp>
        <p:nvSpPr>
          <p:cNvPr id="5" name="Marcador de número de diapositiva 4"/>
          <p:cNvSpPr>
            <a:spLocks noGrp="1"/>
          </p:cNvSpPr>
          <p:nvPr>
            <p:ph type="sldNum" sz="quarter" idx="12"/>
          </p:nvPr>
        </p:nvSpPr>
        <p:spPr/>
        <p:txBody>
          <a:bodyPr/>
          <a:lstStyle/>
          <a:p>
            <a:fld id="{3ED3DB1A-D0E2-4BE9-A08E-D8246573DA0A}" type="slidenum">
              <a:rPr lang="es-ES" smtClean="0"/>
              <a:t>37</a:t>
            </a:fld>
            <a:endParaRPr lang="es-ES"/>
          </a:p>
        </p:txBody>
      </p:sp>
    </p:spTree>
    <p:extLst>
      <p:ext uri="{BB962C8B-B14F-4D97-AF65-F5344CB8AC3E}">
        <p14:creationId xmlns:p14="http://schemas.microsoft.com/office/powerpoint/2010/main" val="3467004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925" y="-340112"/>
            <a:ext cx="5921375" cy="1325563"/>
          </a:xfrm>
        </p:spPr>
        <p:txBody>
          <a:bodyPr>
            <a:normAutofit/>
          </a:bodyPr>
          <a:lstStyle/>
          <a:p>
            <a:r>
              <a:rPr lang="es-ES" sz="2800" b="1" dirty="0"/>
              <a:t>RESULTADOS EN GRANDES NÚMEROS</a:t>
            </a:r>
          </a:p>
        </p:txBody>
      </p:sp>
      <p:sp>
        <p:nvSpPr>
          <p:cNvPr id="3" name="Marcador de contenido 2"/>
          <p:cNvSpPr>
            <a:spLocks noGrp="1"/>
          </p:cNvSpPr>
          <p:nvPr>
            <p:ph idx="1"/>
          </p:nvPr>
        </p:nvSpPr>
        <p:spPr>
          <a:xfrm>
            <a:off x="241300" y="1566863"/>
            <a:ext cx="8686800" cy="5189537"/>
          </a:xfrm>
        </p:spPr>
        <p:txBody>
          <a:bodyPr>
            <a:normAutofit fontScale="92500" lnSpcReduction="10000"/>
          </a:bodyPr>
          <a:lstStyle/>
          <a:p>
            <a:r>
              <a:rPr lang="es-ES" dirty="0"/>
              <a:t>Informes climatológicos mensuales y anuales</a:t>
            </a:r>
          </a:p>
          <a:p>
            <a:r>
              <a:rPr lang="es-ES" dirty="0"/>
              <a:t>Balances hídricos decenales.</a:t>
            </a:r>
          </a:p>
          <a:p>
            <a:r>
              <a:rPr lang="es-ES" dirty="0"/>
              <a:t>El volumen de datos del Banco Nacional de Datos Climatológicos es de 1.800 millones de datos horarios y de 2.400 millones de datos </a:t>
            </a:r>
            <a:r>
              <a:rPr lang="es-ES" dirty="0" err="1"/>
              <a:t>diezminutales</a:t>
            </a:r>
            <a:endParaRPr lang="es-ES" dirty="0"/>
          </a:p>
          <a:p>
            <a:r>
              <a:rPr lang="es-ES" dirty="0"/>
              <a:t>Se atienden 9000 solicitudes de prestaciones meteorológicas que realizan usuarios específicos y 5000 solicitudes de certificados e informes que elabora la Agencia como autoridad meteorológica del Estado</a:t>
            </a:r>
          </a:p>
          <a:p>
            <a:r>
              <a:rPr lang="es-ES" dirty="0"/>
              <a:t>Se reciben 1.300 millones de visitas de páginas en  www.aemet.es</a:t>
            </a:r>
          </a:p>
          <a:p>
            <a:r>
              <a:rPr lang="es-ES" dirty="0"/>
              <a:t>Se presta una cobertura adecuada y creciente a las múltiples demandas de los medios de comunicación social.</a:t>
            </a:r>
            <a:endParaRPr lang="en-GB" dirty="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38</a:t>
            </a:fld>
            <a:endParaRPr lang="es-ES"/>
          </a:p>
        </p:txBody>
      </p:sp>
      <p:sp>
        <p:nvSpPr>
          <p:cNvPr id="6" name="Rectángulo 5"/>
          <p:cNvSpPr/>
          <p:nvPr/>
        </p:nvSpPr>
        <p:spPr>
          <a:xfrm>
            <a:off x="0" y="800785"/>
            <a:ext cx="7772400" cy="369332"/>
          </a:xfrm>
          <a:prstGeom prst="rect">
            <a:avLst/>
          </a:prstGeom>
        </p:spPr>
        <p:txBody>
          <a:bodyPr wrap="square">
            <a:spAutoFit/>
          </a:bodyPr>
          <a:lstStyle/>
          <a:p>
            <a:r>
              <a:rPr lang="es-ES" b="1" dirty="0">
                <a:effectLst>
                  <a:outerShdw blurRad="38100" dist="38100" dir="2700000" algn="tl">
                    <a:srgbClr val="000000">
                      <a:alpha val="43137"/>
                    </a:srgbClr>
                  </a:outerShdw>
                </a:effectLst>
              </a:rPr>
              <a:t>CADA AÑO SE REALIZAN APROXIMADAMENTE LOS SIGUIENTES PRODUCTOS  </a:t>
            </a:r>
            <a:r>
              <a:rPr lang="es-ES" b="1" dirty="0" smtClean="0">
                <a:effectLst>
                  <a:outerShdw blurRad="38100" dist="38100" dir="2700000" algn="tl">
                    <a:srgbClr val="000000">
                      <a:alpha val="43137"/>
                    </a:srgbClr>
                  </a:outerShdw>
                </a:effectLst>
              </a:rPr>
              <a:t>2</a:t>
            </a:r>
            <a:endParaRPr lang="en-GB"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97382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999654" y="1741463"/>
            <a:ext cx="5663675" cy="2517866"/>
          </a:xfrm>
          <a:prstGeom prst="rect">
            <a:avLst/>
          </a:prstGeom>
        </p:spPr>
      </p:pic>
      <p:sp>
        <p:nvSpPr>
          <p:cNvPr id="5" name="CuadroTexto 4"/>
          <p:cNvSpPr txBox="1"/>
          <p:nvPr/>
        </p:nvSpPr>
        <p:spPr>
          <a:xfrm>
            <a:off x="1541929" y="4936825"/>
            <a:ext cx="6121400" cy="1108075"/>
          </a:xfrm>
          <a:prstGeom prst="rect">
            <a:avLst/>
          </a:prstGeom>
          <a:noFill/>
        </p:spPr>
        <p:txBody>
          <a:bodyPr>
            <a:spAutoFit/>
          </a:bodyPr>
          <a:lstStyle/>
          <a:p>
            <a:pPr algn="ctr">
              <a:defRPr/>
            </a:pPr>
            <a:r>
              <a:rPr lang="es-ES" sz="6600" dirty="0">
                <a:solidFill>
                  <a:schemeClr val="accent1">
                    <a:lumMod val="75000"/>
                  </a:schemeClr>
                </a:solidFill>
                <a:latin typeface="Broadway" panose="04040905080B02020502" pitchFamily="82" charset="0"/>
              </a:rPr>
              <a:t>GRACIAS</a:t>
            </a:r>
            <a:endParaRPr lang="en-GB" sz="6600" dirty="0">
              <a:solidFill>
                <a:schemeClr val="accent1">
                  <a:lumMod val="75000"/>
                </a:schemeClr>
              </a:solidFill>
              <a:latin typeface="Broadway" panose="04040905080B02020502" pitchFamily="82" charset="0"/>
            </a:endParaRPr>
          </a:p>
        </p:txBody>
      </p:sp>
      <p:sp>
        <p:nvSpPr>
          <p:cNvPr id="2" name="Marcador de número de diapositiva 1"/>
          <p:cNvSpPr>
            <a:spLocks noGrp="1"/>
          </p:cNvSpPr>
          <p:nvPr>
            <p:ph type="sldNum" sz="quarter" idx="12"/>
          </p:nvPr>
        </p:nvSpPr>
        <p:spPr/>
        <p:txBody>
          <a:bodyPr/>
          <a:lstStyle/>
          <a:p>
            <a:fld id="{3ED3DB1A-D0E2-4BE9-A08E-D8246573DA0A}" type="slidenum">
              <a:rPr lang="es-ES" smtClean="0"/>
              <a:t>39</a:t>
            </a:fld>
            <a:endParaRPr lang="es-ES"/>
          </a:p>
        </p:txBody>
      </p:sp>
    </p:spTree>
    <p:extLst>
      <p:ext uri="{BB962C8B-B14F-4D97-AF65-F5344CB8AC3E}">
        <p14:creationId xmlns:p14="http://schemas.microsoft.com/office/powerpoint/2010/main" val="2259036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73736" y="969264"/>
            <a:ext cx="8668512" cy="5698235"/>
          </a:xfrm>
        </p:spPr>
        <p:txBody>
          <a:bodyPr>
            <a:noAutofit/>
          </a:bodyPr>
          <a:lstStyle/>
          <a:p>
            <a:r>
              <a:rPr lang="es-ES" sz="2000" dirty="0" smtClean="0"/>
              <a:t>Durante la Guerra Civil Española(1936-1939) funcionaron dos servicios  meteorológicos, uno en cada uno de los bandos.</a:t>
            </a:r>
          </a:p>
          <a:p>
            <a:r>
              <a:rPr lang="es-ES" sz="2000" dirty="0" smtClean="0"/>
              <a:t>Terminada la guerra, Finalmente, el Servicio pasó a depender del Ministerio del Aire. El apoyo a la navegación aérea tanto civil como militar fue el principal objetivo del Servicio Meteorológico durante muchos años. Aún así mantuvo otras actividades con universidades e instituciones de investigación en otras </a:t>
            </a:r>
            <a:r>
              <a:rPr lang="es-ES" sz="2000" dirty="0"/>
              <a:t>áreas. </a:t>
            </a:r>
            <a:endParaRPr lang="es-ES" sz="2000" dirty="0" smtClean="0"/>
          </a:p>
          <a:p>
            <a:r>
              <a:rPr lang="es-ES" sz="2000" dirty="0" smtClean="0"/>
              <a:t>En </a:t>
            </a:r>
            <a:r>
              <a:rPr lang="es-ES" sz="2000" dirty="0"/>
              <a:t>1978 terminó la dependencia militar de AEMET. El Servicio fue reorganizado y pasó a depender del Ministerio de Transporte recibiendo el nombre de Instituto Nacional de Meteorología - INM</a:t>
            </a:r>
          </a:p>
          <a:p>
            <a:r>
              <a:rPr lang="es-ES" sz="2000" dirty="0"/>
              <a:t>En la década de 1980 se renovó técnicamente con la instalación de radares, satélites, supercomputadores,... Se reorganizó territorialmente en los denominados Grupos de Predicción y Vigilancia con un aumento significativo de personal y recursos.</a:t>
            </a:r>
          </a:p>
          <a:p>
            <a:r>
              <a:rPr lang="es-ES" sz="2000" dirty="0"/>
              <a:t>En 1996 el INM pasó a depender del Ministerio de Medio Ambiente.</a:t>
            </a:r>
          </a:p>
          <a:p>
            <a:r>
              <a:rPr lang="es-ES" sz="2000" dirty="0"/>
              <a:t>En febrero de 2008 el INM fue reestructurado como una Agencia Estatal bajo la Ley de Agencias Estatales y recibió el nombre actual: Agencia Estatal de Meteorología - AEMET</a:t>
            </a:r>
            <a:endParaRPr lang="en-GB" sz="2000" dirty="0"/>
          </a:p>
        </p:txBody>
      </p:sp>
      <p:sp>
        <p:nvSpPr>
          <p:cNvPr id="2" name="Marcador de número de diapositiva 1"/>
          <p:cNvSpPr>
            <a:spLocks noGrp="1"/>
          </p:cNvSpPr>
          <p:nvPr>
            <p:ph type="sldNum" sz="quarter" idx="12"/>
          </p:nvPr>
        </p:nvSpPr>
        <p:spPr/>
        <p:txBody>
          <a:bodyPr/>
          <a:lstStyle/>
          <a:p>
            <a:fld id="{3ED3DB1A-D0E2-4BE9-A08E-D8246573DA0A}" type="slidenum">
              <a:rPr lang="es-ES" smtClean="0"/>
              <a:t>4</a:t>
            </a:fld>
            <a:endParaRPr lang="es-ES"/>
          </a:p>
        </p:txBody>
      </p:sp>
    </p:spTree>
    <p:extLst>
      <p:ext uri="{BB962C8B-B14F-4D97-AF65-F5344CB8AC3E}">
        <p14:creationId xmlns:p14="http://schemas.microsoft.com/office/powerpoint/2010/main" val="881369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a:off x="453456" y="-82296"/>
            <a:ext cx="2783391" cy="3246120"/>
          </a:xfrm>
          <a:prstGeom prst="rect">
            <a:avLst/>
          </a:prstGeom>
        </p:spPr>
      </p:pic>
      <p:pic>
        <p:nvPicPr>
          <p:cNvPr id="6" name="Imagen 5"/>
          <p:cNvPicPr>
            <a:picLocks noChangeAspect="1"/>
          </p:cNvPicPr>
          <p:nvPr/>
        </p:nvPicPr>
        <p:blipFill>
          <a:blip r:embed="rId3"/>
          <a:stretch>
            <a:fillRect/>
          </a:stretch>
        </p:blipFill>
        <p:spPr>
          <a:xfrm>
            <a:off x="4206240" y="781302"/>
            <a:ext cx="4931001" cy="3098433"/>
          </a:xfrm>
          <a:prstGeom prst="rect">
            <a:avLst/>
          </a:prstGeom>
        </p:spPr>
      </p:pic>
      <p:pic>
        <p:nvPicPr>
          <p:cNvPr id="7" name="Imagen 6"/>
          <p:cNvPicPr>
            <a:picLocks noChangeAspect="1"/>
          </p:cNvPicPr>
          <p:nvPr/>
        </p:nvPicPr>
        <p:blipFill>
          <a:blip r:embed="rId4"/>
          <a:stretch>
            <a:fillRect/>
          </a:stretch>
        </p:blipFill>
        <p:spPr>
          <a:xfrm>
            <a:off x="-1" y="3668441"/>
            <a:ext cx="4150666" cy="2805078"/>
          </a:xfrm>
          <a:prstGeom prst="rect">
            <a:avLst/>
          </a:prstGeom>
        </p:spPr>
      </p:pic>
      <p:sp>
        <p:nvSpPr>
          <p:cNvPr id="8" name="CuadroTexto 7"/>
          <p:cNvSpPr txBox="1"/>
          <p:nvPr/>
        </p:nvSpPr>
        <p:spPr>
          <a:xfrm>
            <a:off x="0" y="3111746"/>
            <a:ext cx="3935794" cy="646331"/>
          </a:xfrm>
          <a:prstGeom prst="rect">
            <a:avLst/>
          </a:prstGeom>
          <a:noFill/>
        </p:spPr>
        <p:txBody>
          <a:bodyPr wrap="square" rtlCol="0">
            <a:spAutoFit/>
          </a:bodyPr>
          <a:lstStyle/>
          <a:p>
            <a:r>
              <a:rPr lang="es-ES" dirty="0" smtClean="0"/>
              <a:t> Sede del Servicio Meteorológico Español (hacia 1900)</a:t>
            </a:r>
            <a:endParaRPr lang="en-GB" dirty="0"/>
          </a:p>
        </p:txBody>
      </p:sp>
      <p:sp>
        <p:nvSpPr>
          <p:cNvPr id="9" name="CuadroTexto 8"/>
          <p:cNvSpPr txBox="1"/>
          <p:nvPr/>
        </p:nvSpPr>
        <p:spPr>
          <a:xfrm>
            <a:off x="4150665" y="3879735"/>
            <a:ext cx="5042150" cy="369332"/>
          </a:xfrm>
          <a:prstGeom prst="rect">
            <a:avLst/>
          </a:prstGeom>
          <a:noFill/>
        </p:spPr>
        <p:txBody>
          <a:bodyPr wrap="none" rtlCol="0">
            <a:spAutoFit/>
          </a:bodyPr>
          <a:lstStyle/>
          <a:p>
            <a:r>
              <a:rPr lang="es-ES" dirty="0" smtClean="0"/>
              <a:t>(Años 70) centro de análisis y pronóstico del tiempo</a:t>
            </a:r>
            <a:endParaRPr lang="en-GB" dirty="0"/>
          </a:p>
        </p:txBody>
      </p:sp>
      <p:sp>
        <p:nvSpPr>
          <p:cNvPr id="10" name="CuadroTexto 9"/>
          <p:cNvSpPr txBox="1"/>
          <p:nvPr/>
        </p:nvSpPr>
        <p:spPr>
          <a:xfrm>
            <a:off x="0" y="6478631"/>
            <a:ext cx="8590172" cy="369332"/>
          </a:xfrm>
          <a:prstGeom prst="rect">
            <a:avLst/>
          </a:prstGeom>
          <a:noFill/>
        </p:spPr>
        <p:txBody>
          <a:bodyPr wrap="none" rtlCol="0">
            <a:spAutoFit/>
          </a:bodyPr>
          <a:lstStyle/>
          <a:p>
            <a:r>
              <a:rPr lang="es-ES" dirty="0" smtClean="0"/>
              <a:t>Primera unidad de cálculo electrónico del INM (hoy AEMET), un computador IBM de 1966</a:t>
            </a:r>
            <a:endParaRPr lang="en-GB" dirty="0"/>
          </a:p>
        </p:txBody>
      </p:sp>
      <p:sp>
        <p:nvSpPr>
          <p:cNvPr id="2" name="Marcador de número de diapositiva 1"/>
          <p:cNvSpPr>
            <a:spLocks noGrp="1"/>
          </p:cNvSpPr>
          <p:nvPr>
            <p:ph type="sldNum" sz="quarter" idx="12"/>
          </p:nvPr>
        </p:nvSpPr>
        <p:spPr/>
        <p:txBody>
          <a:bodyPr/>
          <a:lstStyle/>
          <a:p>
            <a:fld id="{3ED3DB1A-D0E2-4BE9-A08E-D8246573DA0A}" type="slidenum">
              <a:rPr lang="es-ES" smtClean="0"/>
              <a:t>5</a:t>
            </a:fld>
            <a:endParaRPr lang="es-ES"/>
          </a:p>
        </p:txBody>
      </p:sp>
    </p:spTree>
    <p:extLst>
      <p:ext uri="{BB962C8B-B14F-4D97-AF65-F5344CB8AC3E}">
        <p14:creationId xmlns:p14="http://schemas.microsoft.com/office/powerpoint/2010/main" val="25770858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9465" y="530644"/>
            <a:ext cx="5618922" cy="948436"/>
          </a:xfrm>
        </p:spPr>
        <p:txBody>
          <a:bodyPr>
            <a:normAutofit fontScale="90000"/>
          </a:bodyPr>
          <a:lstStyle/>
          <a:p>
            <a:r>
              <a:rPr lang="es-ES" sz="3600" b="1" dirty="0"/>
              <a:t>CONCEPTO DE SERVICIO </a:t>
            </a:r>
            <a:r>
              <a:rPr lang="es-ES" sz="3600" b="1" dirty="0" smtClean="0"/>
              <a:t>METEOROLÓGICO </a:t>
            </a:r>
            <a:r>
              <a:rPr lang="es-ES" sz="3600" b="1" dirty="0"/>
              <a:t>E HIDROLÓGICO DE LA OMM. </a:t>
            </a:r>
            <a:r>
              <a:rPr lang="es-ES" sz="3600" b="1" dirty="0" smtClean="0"/>
              <a:t/>
            </a:r>
            <a:br>
              <a:rPr lang="es-ES" sz="3600" b="1" dirty="0" smtClean="0"/>
            </a:br>
            <a:r>
              <a:rPr lang="es-ES" sz="3600" b="1" dirty="0" smtClean="0"/>
              <a:t>SU </a:t>
            </a:r>
            <a:r>
              <a:rPr lang="es-ES" sz="3600" b="1" dirty="0"/>
              <a:t>MISIÓN</a:t>
            </a:r>
            <a:r>
              <a:rPr lang="es-ES" b="1" dirty="0"/>
              <a:t>.</a:t>
            </a:r>
          </a:p>
        </p:txBody>
      </p:sp>
      <p:sp>
        <p:nvSpPr>
          <p:cNvPr id="3" name="Marcador de contenido 2"/>
          <p:cNvSpPr>
            <a:spLocks noGrp="1"/>
          </p:cNvSpPr>
          <p:nvPr>
            <p:ph idx="1"/>
          </p:nvPr>
        </p:nvSpPr>
        <p:spPr>
          <a:xfrm>
            <a:off x="299465" y="1916403"/>
            <a:ext cx="8473473" cy="3057271"/>
          </a:xfrm>
        </p:spPr>
        <p:txBody>
          <a:bodyPr>
            <a:noAutofit/>
          </a:bodyPr>
          <a:lstStyle/>
          <a:p>
            <a:pPr marL="0" indent="0">
              <a:buNone/>
            </a:pPr>
            <a:r>
              <a:rPr lang="es-ES" sz="1800" dirty="0" smtClean="0"/>
              <a:t>En </a:t>
            </a:r>
            <a:r>
              <a:rPr lang="es-ES" sz="1800" dirty="0"/>
              <a:t>el Convenio de la </a:t>
            </a:r>
            <a:r>
              <a:rPr lang="es-ES" sz="1800" dirty="0" smtClean="0"/>
              <a:t>OMM (1947 </a:t>
            </a:r>
            <a:r>
              <a:rPr lang="es-ES" sz="1800" dirty="0"/>
              <a:t>y modificado en </a:t>
            </a:r>
            <a:r>
              <a:rPr lang="es-ES" sz="1800" dirty="0" smtClean="0"/>
              <a:t>2007), </a:t>
            </a:r>
            <a:r>
              <a:rPr lang="es-ES" sz="1800" dirty="0"/>
              <a:t>se reafirmó </a:t>
            </a:r>
            <a:r>
              <a:rPr lang="es-ES" sz="1800" dirty="0" smtClean="0"/>
              <a:t>que</a:t>
            </a:r>
          </a:p>
          <a:p>
            <a:pPr marL="0" indent="0">
              <a:buNone/>
            </a:pPr>
            <a:r>
              <a:rPr lang="es-ES" sz="1800" dirty="0" smtClean="0"/>
              <a:t> </a:t>
            </a:r>
            <a:r>
              <a:rPr lang="es-ES" sz="1800" dirty="0"/>
              <a:t>“la </a:t>
            </a:r>
            <a:r>
              <a:rPr lang="es-ES" sz="1800" dirty="0" smtClean="0"/>
              <a:t>misión </a:t>
            </a:r>
            <a:r>
              <a:rPr lang="es-ES" sz="1800" dirty="0"/>
              <a:t>de los Servicios Meteorológicos, </a:t>
            </a:r>
            <a:r>
              <a:rPr lang="es-ES" sz="1800" dirty="0" err="1"/>
              <a:t>Hidrometeorológicos</a:t>
            </a:r>
            <a:r>
              <a:rPr lang="es-ES" sz="1800" dirty="0"/>
              <a:t> e Hidrológicos Nacionales tiene una </a:t>
            </a:r>
            <a:r>
              <a:rPr lang="es-ES" sz="1800" u="sng" dirty="0" smtClean="0"/>
              <a:t>importancia vital </a:t>
            </a:r>
            <a:r>
              <a:rPr lang="es-ES" sz="1800" u="sng" dirty="0"/>
              <a:t>para la observación y la comprensión del tiempo y del clima y para el suministro de servicios meteorológicos, </a:t>
            </a:r>
            <a:r>
              <a:rPr lang="es-ES" sz="1800" u="sng" dirty="0" smtClean="0"/>
              <a:t>hidrológicos </a:t>
            </a:r>
            <a:r>
              <a:rPr lang="es-ES" sz="1800" u="sng" dirty="0"/>
              <a:t>y otros </a:t>
            </a:r>
            <a:r>
              <a:rPr lang="es-ES" sz="1800" dirty="0"/>
              <a:t>conexos en apoyo de las necesidades nacionales correspondientes, y que </a:t>
            </a:r>
            <a:r>
              <a:rPr lang="es-ES" sz="1800" u="sng" dirty="0"/>
              <a:t>esa misión debería </a:t>
            </a:r>
            <a:r>
              <a:rPr lang="es-ES" sz="1800" u="sng" dirty="0" smtClean="0"/>
              <a:t>abarcar </a:t>
            </a:r>
            <a:r>
              <a:rPr lang="es-ES" sz="1800" u="sng" dirty="0"/>
              <a:t>las siguientes esferas:</a:t>
            </a:r>
          </a:p>
          <a:p>
            <a:r>
              <a:rPr lang="es-ES" sz="1800" dirty="0">
                <a:solidFill>
                  <a:schemeClr val="accent1">
                    <a:lumMod val="75000"/>
                  </a:schemeClr>
                </a:solidFill>
              </a:rPr>
              <a:t>a) la protección de la vida y los bienes;</a:t>
            </a:r>
          </a:p>
          <a:p>
            <a:r>
              <a:rPr lang="es-ES" sz="1800" dirty="0">
                <a:solidFill>
                  <a:schemeClr val="accent1">
                    <a:lumMod val="75000"/>
                  </a:schemeClr>
                </a:solidFill>
              </a:rPr>
              <a:t>b) la protección del medio ambiente;</a:t>
            </a:r>
          </a:p>
          <a:p>
            <a:r>
              <a:rPr lang="es-ES" sz="1800" dirty="0">
                <a:solidFill>
                  <a:schemeClr val="accent1">
                    <a:lumMod val="75000"/>
                  </a:schemeClr>
                </a:solidFill>
              </a:rPr>
              <a:t>c) la contribución al desarrollo sostenible;</a:t>
            </a:r>
          </a:p>
          <a:p>
            <a:r>
              <a:rPr lang="es-ES" sz="1800" dirty="0">
                <a:solidFill>
                  <a:schemeClr val="accent1">
                    <a:lumMod val="75000"/>
                  </a:schemeClr>
                </a:solidFill>
              </a:rPr>
              <a:t>d) la promoción de las observaciones y la recopilación de datos meteorológicos, hidrológicos y climatológicos a </a:t>
            </a:r>
            <a:r>
              <a:rPr lang="es-ES" sz="1800" dirty="0" smtClean="0">
                <a:solidFill>
                  <a:schemeClr val="accent1">
                    <a:lumMod val="75000"/>
                  </a:schemeClr>
                </a:solidFill>
              </a:rPr>
              <a:t>largo </a:t>
            </a:r>
            <a:r>
              <a:rPr lang="es-ES" sz="1800" dirty="0">
                <a:solidFill>
                  <a:schemeClr val="accent1">
                    <a:lumMod val="75000"/>
                  </a:schemeClr>
                </a:solidFill>
              </a:rPr>
              <a:t>plazo, incluidos los datos medioambientales conexos;</a:t>
            </a:r>
          </a:p>
          <a:p>
            <a:r>
              <a:rPr lang="es-ES" sz="1800" dirty="0">
                <a:solidFill>
                  <a:schemeClr val="accent1">
                    <a:lumMod val="75000"/>
                  </a:schemeClr>
                </a:solidFill>
              </a:rPr>
              <a:t>e) el fomento de la creación de capacidad endógena;</a:t>
            </a:r>
          </a:p>
          <a:p>
            <a:r>
              <a:rPr lang="es-ES" sz="1800" dirty="0">
                <a:solidFill>
                  <a:schemeClr val="accent1">
                    <a:lumMod val="75000"/>
                  </a:schemeClr>
                </a:solidFill>
              </a:rPr>
              <a:t>f) el cumplimiento de los compromisos internacionales;</a:t>
            </a:r>
          </a:p>
          <a:p>
            <a:r>
              <a:rPr lang="es-ES" sz="1800" dirty="0">
                <a:solidFill>
                  <a:schemeClr val="accent1">
                    <a:lumMod val="75000"/>
                  </a:schemeClr>
                </a:solidFill>
              </a:rPr>
              <a:t>g) la contribución a la cooperación internacional.</a:t>
            </a:r>
            <a:endParaRPr lang="en-GB" sz="1800" dirty="0">
              <a:solidFill>
                <a:schemeClr val="accent1">
                  <a:lumMod val="75000"/>
                </a:schemeClr>
              </a:solidFill>
            </a:endParaRPr>
          </a:p>
        </p:txBody>
      </p:sp>
      <p:sp>
        <p:nvSpPr>
          <p:cNvPr id="4" name="Marcador de número de diapositiva 3"/>
          <p:cNvSpPr>
            <a:spLocks noGrp="1"/>
          </p:cNvSpPr>
          <p:nvPr>
            <p:ph type="sldNum" sz="quarter" idx="12"/>
          </p:nvPr>
        </p:nvSpPr>
        <p:spPr/>
        <p:txBody>
          <a:bodyPr/>
          <a:lstStyle/>
          <a:p>
            <a:fld id="{3ED3DB1A-D0E2-4BE9-A08E-D8246573DA0A}" type="slidenum">
              <a:rPr lang="es-ES" smtClean="0"/>
              <a:t>6</a:t>
            </a:fld>
            <a:endParaRPr lang="es-ES"/>
          </a:p>
        </p:txBody>
      </p:sp>
    </p:spTree>
    <p:extLst>
      <p:ext uri="{BB962C8B-B14F-4D97-AF65-F5344CB8AC3E}">
        <p14:creationId xmlns:p14="http://schemas.microsoft.com/office/powerpoint/2010/main" val="3568772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192" y="0"/>
            <a:ext cx="4957504" cy="948436"/>
          </a:xfrm>
        </p:spPr>
        <p:txBody>
          <a:bodyPr>
            <a:noAutofit/>
          </a:bodyPr>
          <a:lstStyle/>
          <a:p>
            <a:r>
              <a:rPr lang="es-ES" sz="2000" b="1" dirty="0"/>
              <a:t>CONCEPTO DE SERVICIO METEOROLÓGICO E HIDROLÓGICO DE LA OMM. SU MISIÓN</a:t>
            </a:r>
            <a:r>
              <a:rPr lang="es-ES" sz="2800" b="1" dirty="0"/>
              <a:t>.</a:t>
            </a:r>
          </a:p>
        </p:txBody>
      </p:sp>
      <p:pic>
        <p:nvPicPr>
          <p:cNvPr id="5" name="Imagen 4"/>
          <p:cNvPicPr>
            <a:picLocks noChangeAspect="1"/>
          </p:cNvPicPr>
          <p:nvPr/>
        </p:nvPicPr>
        <p:blipFill>
          <a:blip r:embed="rId2"/>
          <a:stretch>
            <a:fillRect/>
          </a:stretch>
        </p:blipFill>
        <p:spPr>
          <a:xfrm>
            <a:off x="5070763" y="127411"/>
            <a:ext cx="3982665" cy="5666213"/>
          </a:xfrm>
          <a:prstGeom prst="rect">
            <a:avLst/>
          </a:prstGeom>
        </p:spPr>
      </p:pic>
      <p:pic>
        <p:nvPicPr>
          <p:cNvPr id="6" name="Imagen 5"/>
          <p:cNvPicPr>
            <a:picLocks noChangeAspect="1"/>
          </p:cNvPicPr>
          <p:nvPr/>
        </p:nvPicPr>
        <p:blipFill>
          <a:blip r:embed="rId3"/>
          <a:stretch>
            <a:fillRect/>
          </a:stretch>
        </p:blipFill>
        <p:spPr>
          <a:xfrm>
            <a:off x="350302" y="839345"/>
            <a:ext cx="4105319" cy="5055177"/>
          </a:xfrm>
          <a:prstGeom prst="rect">
            <a:avLst/>
          </a:prstGeom>
        </p:spPr>
      </p:pic>
      <p:sp>
        <p:nvSpPr>
          <p:cNvPr id="3" name="Marcador de número de diapositiva 2"/>
          <p:cNvSpPr>
            <a:spLocks noGrp="1"/>
          </p:cNvSpPr>
          <p:nvPr>
            <p:ph type="sldNum" sz="quarter" idx="12"/>
          </p:nvPr>
        </p:nvSpPr>
        <p:spPr/>
        <p:txBody>
          <a:bodyPr/>
          <a:lstStyle/>
          <a:p>
            <a:fld id="{3ED3DB1A-D0E2-4BE9-A08E-D8246573DA0A}" type="slidenum">
              <a:rPr lang="es-ES" smtClean="0"/>
              <a:t>7</a:t>
            </a:fld>
            <a:endParaRPr lang="es-ES"/>
          </a:p>
        </p:txBody>
      </p:sp>
    </p:spTree>
    <p:extLst>
      <p:ext uri="{BB962C8B-B14F-4D97-AF65-F5344CB8AC3E}">
        <p14:creationId xmlns:p14="http://schemas.microsoft.com/office/powerpoint/2010/main" val="1833348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7769" y="618934"/>
            <a:ext cx="8268462" cy="1325563"/>
          </a:xfrm>
        </p:spPr>
        <p:txBody>
          <a:bodyPr>
            <a:normAutofit/>
          </a:bodyPr>
          <a:lstStyle/>
          <a:p>
            <a:r>
              <a:rPr lang="es-ES" sz="3600" b="1" dirty="0">
                <a:effectLst>
                  <a:outerShdw blurRad="38100" dist="38100" dir="2700000" algn="tl">
                    <a:srgbClr val="000000">
                      <a:alpha val="43137"/>
                    </a:srgbClr>
                  </a:outerShdw>
                </a:effectLst>
              </a:rPr>
              <a:t>MISIÓN DE AEMET COMO </a:t>
            </a:r>
            <a:r>
              <a:rPr lang="es-ES" sz="3600" b="1" dirty="0" smtClean="0">
                <a:effectLst>
                  <a:outerShdw blurRad="38100" dist="38100" dir="2700000" algn="tl">
                    <a:srgbClr val="000000">
                      <a:alpha val="43137"/>
                    </a:srgbClr>
                  </a:outerShdw>
                </a:effectLst>
              </a:rPr>
              <a:t>SMN </a:t>
            </a:r>
            <a:br>
              <a:rPr lang="es-ES" sz="3600" b="1" dirty="0" smtClean="0">
                <a:effectLst>
                  <a:outerShdw blurRad="38100" dist="38100" dir="2700000" algn="tl">
                    <a:srgbClr val="000000">
                      <a:alpha val="43137"/>
                    </a:srgbClr>
                  </a:outerShdw>
                </a:effectLst>
              </a:rPr>
            </a:br>
            <a:r>
              <a:rPr lang="es-ES" sz="3600" b="1" dirty="0" smtClean="0">
                <a:effectLst>
                  <a:outerShdw blurRad="38100" dist="38100" dir="2700000" algn="tl">
                    <a:srgbClr val="000000">
                      <a:alpha val="43137"/>
                    </a:srgbClr>
                  </a:outerShdw>
                </a:effectLst>
              </a:rPr>
              <a:t>ESTATUTO </a:t>
            </a:r>
            <a:r>
              <a:rPr lang="es-ES" sz="3600" b="1" dirty="0">
                <a:effectLst>
                  <a:outerShdw blurRad="38100" dist="38100" dir="2700000" algn="tl">
                    <a:srgbClr val="000000">
                      <a:alpha val="43137"/>
                    </a:srgbClr>
                  </a:outerShdw>
                </a:effectLst>
              </a:rPr>
              <a:t>DE </a:t>
            </a:r>
            <a:r>
              <a:rPr lang="es-ES" sz="3600" b="1" dirty="0" smtClean="0">
                <a:effectLst>
                  <a:outerShdw blurRad="38100" dist="38100" dir="2700000" algn="tl">
                    <a:srgbClr val="000000">
                      <a:alpha val="43137"/>
                    </a:srgbClr>
                  </a:outerShdw>
                </a:effectLst>
              </a:rPr>
              <a:t>CREACIÓN</a:t>
            </a:r>
            <a:endParaRPr lang="es-ES" sz="3600" b="1" dirty="0">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21207" y="1883664"/>
            <a:ext cx="8185023" cy="4974336"/>
          </a:xfrm>
        </p:spPr>
        <p:txBody>
          <a:bodyPr>
            <a:normAutofit/>
          </a:bodyPr>
          <a:lstStyle/>
          <a:p>
            <a:pPr marL="0" lvl="0" indent="0">
              <a:lnSpc>
                <a:spcPct val="100000"/>
              </a:lnSpc>
              <a:buNone/>
            </a:pPr>
            <a:r>
              <a:rPr lang="es-ES" sz="2200" dirty="0">
                <a:solidFill>
                  <a:prstClr val="black"/>
                </a:solidFill>
              </a:rPr>
              <a:t>La Agencia Estatal de Meteorología, AEMET, es un organismo </a:t>
            </a:r>
            <a:r>
              <a:rPr lang="es-ES" sz="2200" dirty="0" smtClean="0">
                <a:solidFill>
                  <a:prstClr val="black"/>
                </a:solidFill>
              </a:rPr>
              <a:t>público que </a:t>
            </a:r>
            <a:r>
              <a:rPr lang="es-ES" sz="2200" dirty="0">
                <a:solidFill>
                  <a:prstClr val="black"/>
                </a:solidFill>
              </a:rPr>
              <a:t>se rige por el Real Decreto 186/2008, de 8 de febrero, por el </a:t>
            </a:r>
            <a:r>
              <a:rPr lang="es-ES" sz="2200" dirty="0" smtClean="0">
                <a:solidFill>
                  <a:prstClr val="black"/>
                </a:solidFill>
              </a:rPr>
              <a:t>que se </a:t>
            </a:r>
            <a:r>
              <a:rPr lang="es-ES" sz="2200" dirty="0">
                <a:solidFill>
                  <a:prstClr val="black"/>
                </a:solidFill>
              </a:rPr>
              <a:t>aprueba el Estatuto de la Agencia Estatal de Meteorología, </a:t>
            </a:r>
            <a:r>
              <a:rPr lang="es-ES" sz="2200" dirty="0" smtClean="0">
                <a:solidFill>
                  <a:prstClr val="black"/>
                </a:solidFill>
              </a:rPr>
              <a:t>adscrito al </a:t>
            </a:r>
            <a:r>
              <a:rPr lang="es-ES" sz="2200" dirty="0">
                <a:solidFill>
                  <a:prstClr val="black"/>
                </a:solidFill>
              </a:rPr>
              <a:t>Ministerio para la Transición Ecológica y el Reto Demográfico, a través de la Secretaría de Estado de Medio Ambiente. Tiene </a:t>
            </a:r>
            <a:r>
              <a:rPr lang="es-ES" sz="2200" dirty="0" smtClean="0">
                <a:solidFill>
                  <a:prstClr val="black"/>
                </a:solidFill>
              </a:rPr>
              <a:t>su sede </a:t>
            </a:r>
            <a:r>
              <a:rPr lang="es-ES" sz="2200" dirty="0">
                <a:solidFill>
                  <a:prstClr val="black"/>
                </a:solidFill>
              </a:rPr>
              <a:t>en Madrid y está presente en las 17 comunidades </a:t>
            </a:r>
            <a:r>
              <a:rPr lang="es-ES" sz="2200" dirty="0" smtClean="0">
                <a:solidFill>
                  <a:prstClr val="black"/>
                </a:solidFill>
              </a:rPr>
              <a:t>autónomas del </a:t>
            </a:r>
            <a:r>
              <a:rPr lang="es-ES" sz="2200" dirty="0">
                <a:solidFill>
                  <a:prstClr val="black"/>
                </a:solidFill>
              </a:rPr>
              <a:t>Estado español.</a:t>
            </a:r>
          </a:p>
          <a:p>
            <a:pPr marL="0" lvl="0" indent="0">
              <a:lnSpc>
                <a:spcPct val="100000"/>
              </a:lnSpc>
              <a:buNone/>
            </a:pPr>
            <a:r>
              <a:rPr lang="es-ES" sz="2200" dirty="0">
                <a:solidFill>
                  <a:prstClr val="black"/>
                </a:solidFill>
              </a:rPr>
              <a:t>AEMET tiene como </a:t>
            </a:r>
            <a:r>
              <a:rPr lang="es-ES" sz="2200" b="1" dirty="0" smtClean="0">
                <a:solidFill>
                  <a:srgbClr val="FF0000"/>
                </a:solidFill>
              </a:rPr>
              <a:t>misión:</a:t>
            </a:r>
          </a:p>
          <a:p>
            <a:pPr marL="0" lvl="0" indent="0">
              <a:lnSpc>
                <a:spcPct val="100000"/>
              </a:lnSpc>
              <a:buNone/>
            </a:pPr>
            <a:r>
              <a:rPr lang="es-ES" sz="2200" dirty="0" smtClean="0">
                <a:solidFill>
                  <a:prstClr val="black"/>
                </a:solidFill>
              </a:rPr>
              <a:t> </a:t>
            </a:r>
            <a:r>
              <a:rPr lang="es-ES" sz="2200" dirty="0">
                <a:solidFill>
                  <a:prstClr val="black"/>
                </a:solidFill>
              </a:rPr>
              <a:t>“</a:t>
            </a:r>
            <a:r>
              <a:rPr lang="es-ES" sz="2400" b="1" dirty="0">
                <a:solidFill>
                  <a:prstClr val="black"/>
                </a:solidFill>
              </a:rPr>
              <a:t>el desarrollo, implantación, y </a:t>
            </a:r>
            <a:r>
              <a:rPr lang="es-ES" sz="2400" b="1" dirty="0" smtClean="0">
                <a:solidFill>
                  <a:prstClr val="black"/>
                </a:solidFill>
              </a:rPr>
              <a:t>prestación de </a:t>
            </a:r>
            <a:r>
              <a:rPr lang="es-ES" sz="2400" b="1" dirty="0">
                <a:solidFill>
                  <a:prstClr val="black"/>
                </a:solidFill>
              </a:rPr>
              <a:t>los servicios meteorológicos de competencia del Estado y </a:t>
            </a:r>
            <a:r>
              <a:rPr lang="es-ES" sz="2400" b="1" dirty="0" smtClean="0">
                <a:solidFill>
                  <a:prstClr val="black"/>
                </a:solidFill>
              </a:rPr>
              <a:t>el apoyo </a:t>
            </a:r>
            <a:r>
              <a:rPr lang="es-ES" sz="2400" b="1" dirty="0">
                <a:solidFill>
                  <a:prstClr val="black"/>
                </a:solidFill>
              </a:rPr>
              <a:t>al ejercicio de otras políticas públicas y actividades privadas</a:t>
            </a:r>
            <a:r>
              <a:rPr lang="es-ES" sz="2400" b="1" dirty="0" smtClean="0">
                <a:solidFill>
                  <a:prstClr val="black"/>
                </a:solidFill>
              </a:rPr>
              <a:t>, contribuyendo </a:t>
            </a:r>
            <a:r>
              <a:rPr lang="es-ES" sz="2400" b="1" dirty="0">
                <a:solidFill>
                  <a:prstClr val="black"/>
                </a:solidFill>
              </a:rPr>
              <a:t>a la seguridad de personas y bienes, y al </a:t>
            </a:r>
            <a:r>
              <a:rPr lang="es-ES" sz="2400" b="1" dirty="0" smtClean="0">
                <a:solidFill>
                  <a:prstClr val="black"/>
                </a:solidFill>
              </a:rPr>
              <a:t>bienestar y </a:t>
            </a:r>
            <a:r>
              <a:rPr lang="es-ES" sz="2400" b="1" dirty="0">
                <a:solidFill>
                  <a:prstClr val="black"/>
                </a:solidFill>
              </a:rPr>
              <a:t>desarrollo sostenible de la sociedad española</a:t>
            </a:r>
            <a:r>
              <a:rPr lang="es-ES" sz="2200" dirty="0">
                <a:solidFill>
                  <a:prstClr val="black"/>
                </a:solidFill>
              </a:rPr>
              <a:t>”.</a:t>
            </a:r>
            <a:endParaRPr lang="en-GB" sz="2200" dirty="0">
              <a:solidFill>
                <a:prstClr val="black"/>
              </a:solidFill>
            </a:endParaRPr>
          </a:p>
          <a:p>
            <a:pPr marL="0" indent="0">
              <a:buNone/>
            </a:pPr>
            <a:endParaRPr lang="en-GB" dirty="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8</a:t>
            </a:fld>
            <a:endParaRPr lang="es-ES"/>
          </a:p>
        </p:txBody>
      </p:sp>
    </p:spTree>
    <p:extLst>
      <p:ext uri="{BB962C8B-B14F-4D97-AF65-F5344CB8AC3E}">
        <p14:creationId xmlns:p14="http://schemas.microsoft.com/office/powerpoint/2010/main" val="1781734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8378" y="81662"/>
            <a:ext cx="7886700" cy="1325563"/>
          </a:xfrm>
        </p:spPr>
        <p:txBody>
          <a:bodyPr/>
          <a:lstStyle/>
          <a:p>
            <a:r>
              <a:rPr lang="es-ES" b="1" dirty="0" smtClean="0"/>
              <a:t>OBJETIVOS</a:t>
            </a:r>
            <a:endParaRPr lang="en-GB" b="1" dirty="0"/>
          </a:p>
        </p:txBody>
      </p:sp>
      <p:sp>
        <p:nvSpPr>
          <p:cNvPr id="3" name="Marcador de contenido 2"/>
          <p:cNvSpPr>
            <a:spLocks noGrp="1"/>
          </p:cNvSpPr>
          <p:nvPr>
            <p:ph idx="1"/>
          </p:nvPr>
        </p:nvSpPr>
        <p:spPr>
          <a:xfrm>
            <a:off x="438912" y="1514729"/>
            <a:ext cx="8531352" cy="4351338"/>
          </a:xfrm>
        </p:spPr>
        <p:txBody>
          <a:bodyPr>
            <a:normAutofit/>
          </a:bodyPr>
          <a:lstStyle/>
          <a:p>
            <a:pPr marL="0" indent="0">
              <a:buNone/>
            </a:pPr>
            <a:r>
              <a:rPr lang="es-ES" dirty="0" smtClean="0"/>
              <a:t>• </a:t>
            </a:r>
            <a:r>
              <a:rPr lang="es-ES" sz="2600" dirty="0"/>
              <a:t>Servicio público: atención a instituciones </a:t>
            </a:r>
            <a:r>
              <a:rPr lang="es-ES" sz="2600" dirty="0" smtClean="0"/>
              <a:t>públicas competentes </a:t>
            </a:r>
            <a:r>
              <a:rPr lang="es-ES" sz="2600" dirty="0"/>
              <a:t>en materia de protección civil, defensa </a:t>
            </a:r>
            <a:r>
              <a:rPr lang="es-ES" sz="2600" dirty="0" smtClean="0"/>
              <a:t>y seguridad </a:t>
            </a:r>
            <a:r>
              <a:rPr lang="es-ES" sz="2600" dirty="0"/>
              <a:t>del </a:t>
            </a:r>
            <a:r>
              <a:rPr lang="es-ES" sz="2600" dirty="0" smtClean="0"/>
              <a:t>Estado.</a:t>
            </a:r>
            <a:endParaRPr lang="es-ES" sz="2600" dirty="0"/>
          </a:p>
          <a:p>
            <a:pPr marL="0" indent="0">
              <a:buNone/>
            </a:pPr>
            <a:r>
              <a:rPr lang="es-ES" sz="2600" dirty="0"/>
              <a:t>• Ejercicio de la autoridad meteorológica del </a:t>
            </a:r>
            <a:r>
              <a:rPr lang="es-ES" sz="2600" dirty="0" smtClean="0"/>
              <a:t>Estado.</a:t>
            </a:r>
            <a:endParaRPr lang="es-ES" sz="2600" dirty="0"/>
          </a:p>
          <a:p>
            <a:pPr marL="0" indent="0">
              <a:buNone/>
            </a:pPr>
            <a:r>
              <a:rPr lang="es-ES" sz="2600" dirty="0"/>
              <a:t>• Mantenimiento y conservación de las redes </a:t>
            </a:r>
            <a:r>
              <a:rPr lang="es-ES" sz="2600" dirty="0" smtClean="0"/>
              <a:t>de  observación</a:t>
            </a:r>
            <a:r>
              <a:rPr lang="es-ES" sz="2600" dirty="0"/>
              <a:t>, infraestructuras y sistemas </a:t>
            </a:r>
            <a:r>
              <a:rPr lang="es-ES" sz="2600" dirty="0" smtClean="0"/>
              <a:t>de telecomunicaciones </a:t>
            </a:r>
            <a:r>
              <a:rPr lang="es-ES" sz="2600" dirty="0"/>
              <a:t>indispensables.</a:t>
            </a:r>
          </a:p>
          <a:p>
            <a:pPr marL="0" indent="0">
              <a:buNone/>
            </a:pPr>
            <a:r>
              <a:rPr lang="es-ES" sz="2600" dirty="0"/>
              <a:t>• Representación de España en organismos y </a:t>
            </a:r>
            <a:r>
              <a:rPr lang="es-ES" sz="2600" dirty="0" smtClean="0"/>
              <a:t>ámbitos internacionales </a:t>
            </a:r>
            <a:r>
              <a:rPr lang="es-ES" sz="2600" dirty="0"/>
              <a:t>relacionados con la Meteorología (OMM</a:t>
            </a:r>
            <a:r>
              <a:rPr lang="es-ES" sz="2600" dirty="0" smtClean="0"/>
              <a:t>, EUMETSAT</a:t>
            </a:r>
            <a:r>
              <a:rPr lang="es-ES" sz="2600" dirty="0"/>
              <a:t>, EUMETNET...)</a:t>
            </a:r>
            <a:endParaRPr lang="en-GB" sz="2600" dirty="0"/>
          </a:p>
        </p:txBody>
      </p:sp>
      <p:sp>
        <p:nvSpPr>
          <p:cNvPr id="4" name="Marcador de número de diapositiva 3"/>
          <p:cNvSpPr>
            <a:spLocks noGrp="1"/>
          </p:cNvSpPr>
          <p:nvPr>
            <p:ph type="sldNum" sz="quarter" idx="12"/>
          </p:nvPr>
        </p:nvSpPr>
        <p:spPr/>
        <p:txBody>
          <a:bodyPr/>
          <a:lstStyle/>
          <a:p>
            <a:fld id="{3ED3DB1A-D0E2-4BE9-A08E-D8246573DA0A}" type="slidenum">
              <a:rPr lang="es-ES" smtClean="0"/>
              <a:t>9</a:t>
            </a:fld>
            <a:endParaRPr lang="es-ES"/>
          </a:p>
        </p:txBody>
      </p:sp>
    </p:spTree>
    <p:extLst>
      <p:ext uri="{BB962C8B-B14F-4D97-AF65-F5344CB8AC3E}">
        <p14:creationId xmlns:p14="http://schemas.microsoft.com/office/powerpoint/2010/main" val="3207892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9669</TotalTime>
  <Words>3759</Words>
  <Application>Microsoft Office PowerPoint</Application>
  <PresentationFormat>Presentación en pantalla (4:3)</PresentationFormat>
  <Paragraphs>390</Paragraphs>
  <Slides>39</Slides>
  <Notes>15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39</vt:i4>
      </vt:variant>
    </vt:vector>
  </HeadingPairs>
  <TitlesOfParts>
    <vt:vector size="47" baseType="lpstr">
      <vt:lpstr>Microsoft YaHei</vt:lpstr>
      <vt:lpstr>Arial</vt:lpstr>
      <vt:lpstr>AvantGarde Bk BT</vt:lpstr>
      <vt:lpstr>Broadway</vt:lpstr>
      <vt:lpstr>Calibri</vt:lpstr>
      <vt:lpstr>Calibri Light</vt:lpstr>
      <vt:lpstr>Times New Roman</vt:lpstr>
      <vt:lpstr>Tema de Office</vt:lpstr>
      <vt:lpstr>AEMET: SERVICIO PÚBLICO Y ESTRUCTURA</vt:lpstr>
      <vt:lpstr>INDICE DE LA PRESENTACIÓN</vt:lpstr>
      <vt:lpstr>BREVE HISTORIA DE AEMET</vt:lpstr>
      <vt:lpstr>Presentación de PowerPoint</vt:lpstr>
      <vt:lpstr>Presentación de PowerPoint</vt:lpstr>
      <vt:lpstr>CONCEPTO DE SERVICIO METEOROLÓGICO E HIDROLÓGICO DE LA OMM.  SU MISIÓN.</vt:lpstr>
      <vt:lpstr>CONCEPTO DE SERVICIO METEOROLÓGICO E HIDROLÓGICO DE LA OMM. SU MISIÓN.</vt:lpstr>
      <vt:lpstr>MISIÓN DE AEMET COMO SMN  ESTATUTO DE CREACIÓN</vt:lpstr>
      <vt:lpstr>OBJETIVOS</vt:lpstr>
      <vt:lpstr>FUNCIONES</vt:lpstr>
      <vt:lpstr>FUNCIONES COMO AUTORIDAD METEOROLÓGICA DEL ESTADO I</vt:lpstr>
      <vt:lpstr>Presentación de PowerPoint</vt:lpstr>
      <vt:lpstr>Presentación de PowerPoint</vt:lpstr>
      <vt:lpstr>Presentación de PowerPoint</vt:lpstr>
      <vt:lpstr>Presentación de PowerPoint</vt:lpstr>
      <vt:lpstr>Presentación de PowerPoint</vt:lpstr>
      <vt:lpstr>FUNCIONES COMO AUTORIDAD METEOROLÓGICA DEL ESTADO II</vt:lpstr>
      <vt:lpstr>Actividad internacional de AEMET: grandes ejes de actuación 1 </vt:lpstr>
      <vt:lpstr>Actividad internacional de AEMET: grandes ejes de actuación 2 </vt:lpstr>
      <vt:lpstr>LOGROS DESTACADOS EN 2022 (1)</vt:lpstr>
      <vt:lpstr>LOGROS DESTACADOS EN 2022 (2)</vt:lpstr>
      <vt:lpstr>LOGROS DESTACADOS EN 2022 (3)</vt:lpstr>
      <vt:lpstr>PRINCIPALES FUNCIONES RECOGIDAS EN LA CARTA DE SERVICIOS.</vt:lpstr>
      <vt:lpstr>ESTRUCTURA BÁSICA DE AEMET</vt:lpstr>
      <vt:lpstr>Presentación de PowerPoint</vt:lpstr>
      <vt:lpstr>Presentación de PowerPoint</vt:lpstr>
      <vt:lpstr>Sede central de AEMET en Madrid </vt:lpstr>
      <vt:lpstr>Presentación de PowerPoint</vt:lpstr>
      <vt:lpstr>Presentación de PowerPoint</vt:lpstr>
      <vt:lpstr>Presentación de PowerPoint</vt:lpstr>
      <vt:lpstr>Presentación de PowerPoint</vt:lpstr>
      <vt:lpstr>Presentación de PowerPoint</vt:lpstr>
      <vt:lpstr>DESPLIEGUE DE RECURSOS  DE AEMET (1)</vt:lpstr>
      <vt:lpstr>Presentación de PowerPoint</vt:lpstr>
      <vt:lpstr>DESPLIEGUE DE RECURSOS  DE AEMET (2)</vt:lpstr>
      <vt:lpstr>INFRAESTRUCTURAS</vt:lpstr>
      <vt:lpstr>CADA AÑO SE REALIZAN APROXIMADAMENTE LOS SIGUIENTES PRODUCTOS  1</vt:lpstr>
      <vt:lpstr>RESULTADOS EN GRANDES NÚMEROS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Jesús del Pino Padrón</dc:creator>
  <cp:lastModifiedBy>Usuario AEMet</cp:lastModifiedBy>
  <cp:revision>85</cp:revision>
  <dcterms:created xsi:type="dcterms:W3CDTF">2021-08-02T11:55:44Z</dcterms:created>
  <dcterms:modified xsi:type="dcterms:W3CDTF">2023-09-02T10:51:03Z</dcterms:modified>
</cp:coreProperties>
</file>