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58" r:id="rId3"/>
    <p:sldId id="259" r:id="rId4"/>
    <p:sldId id="260" r:id="rId5"/>
    <p:sldId id="261" r:id="rId6"/>
    <p:sldId id="262" r:id="rId7"/>
    <p:sldId id="263" r:id="rId8"/>
    <p:sldId id="264" r:id="rId9"/>
    <p:sldId id="265" r:id="rId10"/>
    <p:sldId id="266" r:id="rId11"/>
    <p:sldId id="267" r:id="rId12"/>
    <p:sldId id="291" r:id="rId13"/>
    <p:sldId id="292" r:id="rId14"/>
    <p:sldId id="295" r:id="rId15"/>
    <p:sldId id="296" r:id="rId16"/>
    <p:sldId id="293" r:id="rId17"/>
    <p:sldId id="268" r:id="rId18"/>
    <p:sldId id="269" r:id="rId19"/>
    <p:sldId id="272" r:id="rId20"/>
    <p:sldId id="270" r:id="rId21"/>
    <p:sldId id="271" r:id="rId22"/>
    <p:sldId id="294"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9" r:id="rId37"/>
    <p:sldId id="298" r:id="rId38"/>
    <p:sldId id="297" r:id="rId39"/>
    <p:sldId id="288" r:id="rId4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ES" dirty="0" smtClean="0"/>
              <a:t>Ingresos Urgentes atribuibles a PM</a:t>
            </a:r>
            <a:r>
              <a:rPr lang="es-ES" baseline="-25000" dirty="0" smtClean="0"/>
              <a:t>2,5</a:t>
            </a:r>
            <a:r>
              <a:rPr lang="es-ES" dirty="0" smtClean="0"/>
              <a:t> (2003-2005)</a:t>
            </a:r>
            <a:endParaRPr lang="es-E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Hoja1!$B$1</c:f>
              <c:strCache>
                <c:ptCount val="1"/>
                <c:pt idx="0">
                  <c:v>Orgánicas</c:v>
                </c:pt>
              </c:strCache>
            </c:strRef>
          </c:tx>
          <c:spPr>
            <a:solidFill>
              <a:schemeClr val="accent1"/>
            </a:solidFill>
            <a:ln>
              <a:noFill/>
            </a:ln>
            <a:effectLst/>
          </c:spPr>
          <c:invertIfNegative val="0"/>
          <c:cat>
            <c:strRef>
              <c:f>Hoja1!$A$2:$A$5</c:f>
              <c:strCache>
                <c:ptCount val="4"/>
                <c:pt idx="0">
                  <c:v>&lt;10 años</c:v>
                </c:pt>
                <c:pt idx="1">
                  <c:v>&lt;1 año</c:v>
                </c:pt>
                <c:pt idx="2">
                  <c:v>Población general</c:v>
                </c:pt>
                <c:pt idx="3">
                  <c:v>&gt;75 años</c:v>
                </c:pt>
              </c:strCache>
            </c:strRef>
          </c:cat>
          <c:val>
            <c:numRef>
              <c:f>Hoja1!$B$2:$B$5</c:f>
              <c:numCache>
                <c:formatCode>General</c:formatCode>
                <c:ptCount val="4"/>
                <c:pt idx="0">
                  <c:v>2.7</c:v>
                </c:pt>
                <c:pt idx="1">
                  <c:v>2.8</c:v>
                </c:pt>
                <c:pt idx="2">
                  <c:v>2.6</c:v>
                </c:pt>
                <c:pt idx="3">
                  <c:v>3.6</c:v>
                </c:pt>
              </c:numCache>
            </c:numRef>
          </c:val>
          <c:extLst>
            <c:ext xmlns:c16="http://schemas.microsoft.com/office/drawing/2014/chart" uri="{C3380CC4-5D6E-409C-BE32-E72D297353CC}">
              <c16:uniqueId val="{00000000-CA25-4779-AEB4-7034837AE655}"/>
            </c:ext>
          </c:extLst>
        </c:ser>
        <c:ser>
          <c:idx val="1"/>
          <c:order val="1"/>
          <c:tx>
            <c:strRef>
              <c:f>Hoja1!$C$1</c:f>
              <c:strCache>
                <c:ptCount val="1"/>
                <c:pt idx="0">
                  <c:v>Circulatorias</c:v>
                </c:pt>
              </c:strCache>
            </c:strRef>
          </c:tx>
          <c:spPr>
            <a:solidFill>
              <a:schemeClr val="accent2"/>
            </a:solidFill>
            <a:ln>
              <a:noFill/>
            </a:ln>
            <a:effectLst/>
          </c:spPr>
          <c:invertIfNegative val="0"/>
          <c:cat>
            <c:strRef>
              <c:f>Hoja1!$A$2:$A$5</c:f>
              <c:strCache>
                <c:ptCount val="4"/>
                <c:pt idx="0">
                  <c:v>&lt;10 años</c:v>
                </c:pt>
                <c:pt idx="1">
                  <c:v>&lt;1 año</c:v>
                </c:pt>
                <c:pt idx="2">
                  <c:v>Población general</c:v>
                </c:pt>
                <c:pt idx="3">
                  <c:v>&gt;75 años</c:v>
                </c:pt>
              </c:strCache>
            </c:strRef>
          </c:cat>
          <c:val>
            <c:numRef>
              <c:f>Hoja1!$C$2:$C$5</c:f>
              <c:numCache>
                <c:formatCode>General</c:formatCode>
                <c:ptCount val="4"/>
                <c:pt idx="2">
                  <c:v>3</c:v>
                </c:pt>
                <c:pt idx="3">
                  <c:v>5.9</c:v>
                </c:pt>
              </c:numCache>
            </c:numRef>
          </c:val>
          <c:extLst>
            <c:ext xmlns:c16="http://schemas.microsoft.com/office/drawing/2014/chart" uri="{C3380CC4-5D6E-409C-BE32-E72D297353CC}">
              <c16:uniqueId val="{00000001-CA25-4779-AEB4-7034837AE655}"/>
            </c:ext>
          </c:extLst>
        </c:ser>
        <c:ser>
          <c:idx val="2"/>
          <c:order val="2"/>
          <c:tx>
            <c:strRef>
              <c:f>Hoja1!$D$1</c:f>
              <c:strCache>
                <c:ptCount val="1"/>
                <c:pt idx="0">
                  <c:v>Respiratorias</c:v>
                </c:pt>
              </c:strCache>
            </c:strRef>
          </c:tx>
          <c:spPr>
            <a:solidFill>
              <a:schemeClr val="accent6">
                <a:lumMod val="40000"/>
                <a:lumOff val="60000"/>
              </a:schemeClr>
            </a:solidFill>
            <a:ln>
              <a:noFill/>
            </a:ln>
            <a:effectLst/>
          </c:spPr>
          <c:invertIfNegative val="0"/>
          <c:cat>
            <c:strRef>
              <c:f>Hoja1!$A$2:$A$5</c:f>
              <c:strCache>
                <c:ptCount val="4"/>
                <c:pt idx="0">
                  <c:v>&lt;10 años</c:v>
                </c:pt>
                <c:pt idx="1">
                  <c:v>&lt;1 año</c:v>
                </c:pt>
                <c:pt idx="2">
                  <c:v>Población general</c:v>
                </c:pt>
                <c:pt idx="3">
                  <c:v>&gt;75 años</c:v>
                </c:pt>
              </c:strCache>
            </c:strRef>
          </c:cat>
          <c:val>
            <c:numRef>
              <c:f>Hoja1!$D$2:$D$5</c:f>
              <c:numCache>
                <c:formatCode>General</c:formatCode>
                <c:ptCount val="4"/>
                <c:pt idx="2">
                  <c:v>2.6</c:v>
                </c:pt>
                <c:pt idx="3">
                  <c:v>4.5999999999999996</c:v>
                </c:pt>
              </c:numCache>
            </c:numRef>
          </c:val>
          <c:extLst>
            <c:ext xmlns:c16="http://schemas.microsoft.com/office/drawing/2014/chart" uri="{C3380CC4-5D6E-409C-BE32-E72D297353CC}">
              <c16:uniqueId val="{00000002-CA25-4779-AEB4-7034837AE655}"/>
            </c:ext>
          </c:extLst>
        </c:ser>
        <c:dLbls>
          <c:showLegendKey val="0"/>
          <c:showVal val="0"/>
          <c:showCatName val="0"/>
          <c:showSerName val="0"/>
          <c:showPercent val="0"/>
          <c:showBubbleSize val="0"/>
        </c:dLbls>
        <c:gapWidth val="219"/>
        <c:overlap val="-27"/>
        <c:axId val="362558224"/>
        <c:axId val="362558784"/>
      </c:barChart>
      <c:catAx>
        <c:axId val="362558224"/>
        <c:scaling>
          <c:orientation val="minMax"/>
        </c:scaling>
        <c:delete val="0"/>
        <c:axPos val="b"/>
        <c:title>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362558784"/>
        <c:crosses val="autoZero"/>
        <c:auto val="1"/>
        <c:lblAlgn val="ctr"/>
        <c:lblOffset val="100"/>
        <c:noMultiLvlLbl val="0"/>
      </c:catAx>
      <c:valAx>
        <c:axId val="362558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s-ES" dirty="0" smtClean="0"/>
                  <a:t>RA %</a:t>
                </a:r>
                <a:endParaRPr lang="es-ES" dirty="0"/>
              </a:p>
            </c:rich>
          </c:tx>
          <c:layout>
            <c:manualLayout>
              <c:xMode val="edge"/>
              <c:yMode val="edge"/>
              <c:x val="7.8125E-3"/>
              <c:y val="0.41820820508069606"/>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3625582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S"/>
        </a:p>
      </c:txPr>
    </c:title>
    <c:autoTitleDeleted val="0"/>
    <c:plotArea>
      <c:layout/>
      <c:pieChart>
        <c:varyColors val="1"/>
        <c:ser>
          <c:idx val="0"/>
          <c:order val="0"/>
          <c:tx>
            <c:strRef>
              <c:f>Hoja1!$B$1</c:f>
              <c:strCache>
                <c:ptCount val="1"/>
                <c:pt idx="0">
                  <c:v>Nacidos 2001-2009</c:v>
                </c:pt>
              </c:strCache>
            </c:strRef>
          </c:tx>
          <c:explosion val="48"/>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glow rad="127000">
                  <a:schemeClr val="accent1">
                    <a:alpha val="96000"/>
                  </a:schemeClr>
                </a:glow>
              </a:effectLst>
            </c:spPr>
            <c:extLst>
              <c:ext xmlns:c16="http://schemas.microsoft.com/office/drawing/2014/chart" uri="{C3380CC4-5D6E-409C-BE32-E72D297353CC}">
                <c16:uniqueId val="{00000001-DD58-4B91-A6AC-591FF8C8348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DD58-4B91-A6AC-591FF8C83488}"/>
              </c:ext>
            </c:extLst>
          </c:dPt>
          <c:dPt>
            <c:idx val="2"/>
            <c:bubble3D val="0"/>
            <c:spPr>
              <a:solidFill>
                <a:srgbClr val="C00000"/>
              </a:solidFill>
              <a:ln>
                <a:noFill/>
              </a:ln>
              <a:effectLst/>
            </c:spPr>
            <c:extLst>
              <c:ext xmlns:c16="http://schemas.microsoft.com/office/drawing/2014/chart" uri="{C3380CC4-5D6E-409C-BE32-E72D297353CC}">
                <c16:uniqueId val="{00000005-DD58-4B91-A6AC-591FF8C8348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DD58-4B91-A6AC-591FF8C8348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15:layout/>
              </c:ext>
            </c:extLst>
          </c:dLbls>
          <c:cat>
            <c:strRef>
              <c:f>Hoja1!$A$2:$A$5</c:f>
              <c:strCache>
                <c:ptCount val="3"/>
                <c:pt idx="0">
                  <c:v>Total</c:v>
                </c:pt>
                <c:pt idx="1">
                  <c:v>Bajo Peso</c:v>
                </c:pt>
                <c:pt idx="2">
                  <c:v>Prematuros</c:v>
                </c:pt>
              </c:strCache>
            </c:strRef>
          </c:cat>
          <c:val>
            <c:numRef>
              <c:f>Hoja1!$B$2:$B$5</c:f>
              <c:numCache>
                <c:formatCode>General</c:formatCode>
                <c:ptCount val="4"/>
                <c:pt idx="0">
                  <c:v>359835</c:v>
                </c:pt>
                <c:pt idx="1">
                  <c:v>27360</c:v>
                </c:pt>
                <c:pt idx="2">
                  <c:v>28852</c:v>
                </c:pt>
              </c:numCache>
            </c:numRef>
          </c:val>
          <c:extLst>
            <c:ext xmlns:c16="http://schemas.microsoft.com/office/drawing/2014/chart" uri="{C3380CC4-5D6E-409C-BE32-E72D297353CC}">
              <c16:uniqueId val="{00000008-DD58-4B91-A6AC-591FF8C83488}"/>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ayout>
        <c:manualLayout>
          <c:xMode val="edge"/>
          <c:yMode val="edge"/>
          <c:x val="0.59063699080958532"/>
          <c:y val="0.8129705502913831"/>
          <c:w val="0.20940728562775804"/>
          <c:h val="0.1451342780040807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0594C-7A47-4221-9A81-EADFED900ECB}" type="datetimeFigureOut">
              <a:rPr lang="es-ES" smtClean="0"/>
              <a:t>30/08/2023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8C6E9-F5CE-48FF-9B64-353292FF6D16}" type="slidenum">
              <a:rPr lang="es-ES" smtClean="0"/>
              <a:t>‹Nº›</a:t>
            </a:fld>
            <a:endParaRPr lang="es-ES"/>
          </a:p>
        </p:txBody>
      </p:sp>
    </p:spTree>
    <p:extLst>
      <p:ext uri="{BB962C8B-B14F-4D97-AF65-F5344CB8AC3E}">
        <p14:creationId xmlns:p14="http://schemas.microsoft.com/office/powerpoint/2010/main" val="1100008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Marcador de imagen de diapositiva 1"/>
          <p:cNvSpPr>
            <a:spLocks noGrp="1" noRot="1" noChangeAspect="1" noTextEdit="1"/>
          </p:cNvSpPr>
          <p:nvPr>
            <p:ph type="sldImg"/>
          </p:nvPr>
        </p:nvSpPr>
        <p:spPr>
          <a:ln/>
        </p:spPr>
      </p:sp>
      <p:sp>
        <p:nvSpPr>
          <p:cNvPr id="83971" name="Marcador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latin typeface="Arial" panose="020B0604020202020204" pitchFamily="34" charset="0"/>
            </a:endParaRPr>
          </a:p>
        </p:txBody>
      </p:sp>
      <p:sp>
        <p:nvSpPr>
          <p:cNvPr id="83972" name="Marcador de número de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803275" indent="-307975">
              <a:defRPr sz="2400">
                <a:solidFill>
                  <a:schemeClr val="tx1"/>
                </a:solidFill>
                <a:latin typeface="Arial" panose="020B0604020202020204" pitchFamily="34" charset="0"/>
                <a:ea typeface="MS PGothic" panose="020B0600070205080204" pitchFamily="34" charset="-128"/>
              </a:defRPr>
            </a:lvl2pPr>
            <a:lvl3pPr marL="1236663" indent="-246063">
              <a:defRPr sz="2400">
                <a:solidFill>
                  <a:schemeClr val="tx1"/>
                </a:solidFill>
                <a:latin typeface="Arial" panose="020B0604020202020204" pitchFamily="34" charset="0"/>
                <a:ea typeface="MS PGothic" panose="020B0600070205080204" pitchFamily="34" charset="-128"/>
              </a:defRPr>
            </a:lvl3pPr>
            <a:lvl4pPr marL="1731963" indent="-246063">
              <a:defRPr sz="2400">
                <a:solidFill>
                  <a:schemeClr val="tx1"/>
                </a:solidFill>
                <a:latin typeface="Arial" panose="020B0604020202020204" pitchFamily="34" charset="0"/>
                <a:ea typeface="MS PGothic" panose="020B0600070205080204" pitchFamily="34" charset="-128"/>
              </a:defRPr>
            </a:lvl4pPr>
            <a:lvl5pPr marL="2227263" indent="-246063">
              <a:defRPr sz="2400">
                <a:solidFill>
                  <a:schemeClr val="tx1"/>
                </a:solidFill>
                <a:latin typeface="Arial" panose="020B0604020202020204" pitchFamily="34" charset="0"/>
                <a:ea typeface="MS PGothic" panose="020B0600070205080204" pitchFamily="34" charset="-128"/>
              </a:defRPr>
            </a:lvl5pPr>
            <a:lvl6pPr marL="26844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1416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5988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40560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CB33201-79FE-4911-AF14-0F7DA6B6726F}" type="slidenum">
              <a:rPr lang="en-US" altLang="es-ES" sz="1300" smtClean="0">
                <a:solidFill>
                  <a:srgbClr val="000000"/>
                </a:solidFill>
              </a:rPr>
              <a:pPr/>
              <a:t>1</a:t>
            </a:fld>
            <a:endParaRPr lang="en-US" altLang="es-ES" sz="1300" smtClean="0">
              <a:solidFill>
                <a:srgbClr val="000000"/>
              </a:solidFill>
            </a:endParaRPr>
          </a:p>
        </p:txBody>
      </p:sp>
    </p:spTree>
    <p:extLst>
      <p:ext uri="{BB962C8B-B14F-4D97-AF65-F5344CB8AC3E}">
        <p14:creationId xmlns:p14="http://schemas.microsoft.com/office/powerpoint/2010/main" val="1333720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Marcador de imagen de diapositiva"/>
          <p:cNvSpPr>
            <a:spLocks noGrp="1" noRot="1" noChangeAspect="1" noTextEdit="1"/>
          </p:cNvSpPr>
          <p:nvPr>
            <p:ph type="sldImg"/>
          </p:nvPr>
        </p:nvSpPr>
        <p:spPr>
          <a:ln/>
        </p:spPr>
      </p:sp>
      <p:sp>
        <p:nvSpPr>
          <p:cNvPr id="96259"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smtClean="0">
                <a:latin typeface="Arial" panose="020B0604020202020204" pitchFamily="34" charset="0"/>
              </a:rPr>
              <a:t>Así mismo, está publicado otro trabajo en Madrid de similares características pero que relaciona las concentraciones de Pm2,5 e ingresos por ALZHEIMER en Madrid. Donde se ve de forma similar a la anterior gráfica mostrada que el riesgo de ingreso aumenta significativamente cuando se superan los niveles de la OMS. </a:t>
            </a:r>
          </a:p>
          <a:p>
            <a:endParaRPr lang="es-ES" altLang="es-ES" smtClean="0">
              <a:latin typeface="Arial" panose="020B0604020202020204" pitchFamily="34" charset="0"/>
            </a:endParaRPr>
          </a:p>
        </p:txBody>
      </p:sp>
      <p:sp>
        <p:nvSpPr>
          <p:cNvPr id="96260"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spcBef>
                <a:spcPct val="30000"/>
              </a:spcBef>
              <a:defRPr sz="1200">
                <a:solidFill>
                  <a:schemeClr val="tx1"/>
                </a:solidFill>
                <a:latin typeface="Arial" panose="020B0604020202020204" pitchFamily="34" charset="0"/>
                <a:ea typeface="MS PGothic" panose="020B0600070205080204" pitchFamily="34" charset="-128"/>
              </a:defRPr>
            </a:lvl1pPr>
            <a:lvl2pPr marL="803275" indent="-307975" defTabSz="1023938">
              <a:spcBef>
                <a:spcPct val="30000"/>
              </a:spcBef>
              <a:defRPr sz="1200">
                <a:solidFill>
                  <a:schemeClr val="tx1"/>
                </a:solidFill>
                <a:latin typeface="Arial" panose="020B0604020202020204" pitchFamily="34" charset="0"/>
                <a:ea typeface="MS PGothic" panose="020B0600070205080204" pitchFamily="34" charset="-128"/>
              </a:defRPr>
            </a:lvl2pPr>
            <a:lvl3pPr marL="1236663" indent="-246063" defTabSz="1023938">
              <a:spcBef>
                <a:spcPct val="30000"/>
              </a:spcBef>
              <a:defRPr sz="1200">
                <a:solidFill>
                  <a:schemeClr val="tx1"/>
                </a:solidFill>
                <a:latin typeface="Arial" panose="020B0604020202020204" pitchFamily="34" charset="0"/>
                <a:ea typeface="MS PGothic" panose="020B0600070205080204" pitchFamily="34" charset="-128"/>
              </a:defRPr>
            </a:lvl3pPr>
            <a:lvl4pPr marL="1731963" indent="-246063" defTabSz="1023938">
              <a:spcBef>
                <a:spcPct val="30000"/>
              </a:spcBef>
              <a:defRPr sz="1200">
                <a:solidFill>
                  <a:schemeClr val="tx1"/>
                </a:solidFill>
                <a:latin typeface="Arial" panose="020B0604020202020204" pitchFamily="34" charset="0"/>
                <a:ea typeface="MS PGothic" panose="020B0600070205080204" pitchFamily="34" charset="-128"/>
              </a:defRPr>
            </a:lvl4pPr>
            <a:lvl5pPr marL="2227263" indent="-246063" defTabSz="1023938">
              <a:spcBef>
                <a:spcPct val="30000"/>
              </a:spcBef>
              <a:defRPr sz="1200">
                <a:solidFill>
                  <a:schemeClr val="tx1"/>
                </a:solidFill>
                <a:latin typeface="Arial" panose="020B0604020202020204" pitchFamily="34" charset="0"/>
                <a:ea typeface="MS PGothic" panose="020B0600070205080204" pitchFamily="34" charset="-128"/>
              </a:defRPr>
            </a:lvl5pPr>
            <a:lvl6pPr marL="26844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1416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988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0560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B3D38C78-6BBF-4D9C-B8B9-C9371662EB60}" type="slidenum">
              <a:rPr lang="es-ES" altLang="es-ES" sz="1300" smtClean="0">
                <a:solidFill>
                  <a:srgbClr val="000000"/>
                </a:solidFill>
                <a:latin typeface="Times New Roman" panose="02020603050405020304" pitchFamily="18" charset="0"/>
              </a:rPr>
              <a:pPr eaLnBrk="1" hangingPunct="1">
                <a:spcBef>
                  <a:spcPct val="0"/>
                </a:spcBef>
              </a:pPr>
              <a:t>11</a:t>
            </a:fld>
            <a:endParaRPr lang="es-ES" altLang="es-ES" sz="13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67999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B795635-4D83-43A2-BD4F-26D096692590}" type="slidenum">
              <a:rPr lang="es-ES" smtClean="0"/>
              <a:t>14</a:t>
            </a:fld>
            <a:endParaRPr lang="es-ES"/>
          </a:p>
        </p:txBody>
      </p:sp>
    </p:spTree>
    <p:extLst>
      <p:ext uri="{BB962C8B-B14F-4D97-AF65-F5344CB8AC3E}">
        <p14:creationId xmlns:p14="http://schemas.microsoft.com/office/powerpoint/2010/main" val="277776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Por lo tanto se ven afectados de forma muy importante por</a:t>
            </a:r>
            <a:r>
              <a:rPr lang="es-ES" baseline="0" dirty="0" smtClean="0"/>
              <a:t> los contaminantes </a:t>
            </a:r>
            <a:endParaRPr lang="es-ES" dirty="0"/>
          </a:p>
        </p:txBody>
      </p:sp>
      <p:sp>
        <p:nvSpPr>
          <p:cNvPr id="4" name="Marcador de número de diapositiva 3"/>
          <p:cNvSpPr>
            <a:spLocks noGrp="1"/>
          </p:cNvSpPr>
          <p:nvPr>
            <p:ph type="sldNum" sz="quarter" idx="10"/>
          </p:nvPr>
        </p:nvSpPr>
        <p:spPr/>
        <p:txBody>
          <a:bodyPr/>
          <a:lstStyle/>
          <a:p>
            <a:fld id="{0B795635-4D83-43A2-BD4F-26D096692590}" type="slidenum">
              <a:rPr lang="es-ES" smtClean="0"/>
              <a:t>16</a:t>
            </a:fld>
            <a:endParaRPr lang="es-ES"/>
          </a:p>
        </p:txBody>
      </p:sp>
    </p:spTree>
    <p:extLst>
      <p:ext uri="{BB962C8B-B14F-4D97-AF65-F5344CB8AC3E}">
        <p14:creationId xmlns:p14="http://schemas.microsoft.com/office/powerpoint/2010/main" val="1897427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Marcador de imagen de diapositiva 1"/>
          <p:cNvSpPr>
            <a:spLocks noGrp="1" noRot="1" noChangeAspect="1" noTextEdit="1"/>
          </p:cNvSpPr>
          <p:nvPr>
            <p:ph type="sldImg"/>
          </p:nvPr>
        </p:nvSpPr>
        <p:spPr>
          <a:ln/>
        </p:spPr>
      </p:sp>
      <p:sp>
        <p:nvSpPr>
          <p:cNvPr id="98307" name="Marcador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smtClean="0">
                <a:latin typeface="Arial" panose="020B0604020202020204" pitchFamily="34" charset="0"/>
              </a:rPr>
              <a:t>En efectos de la ca sobre la salud infantil y después de haberse evidenciado epidemiológicamente su participación </a:t>
            </a:r>
            <a:r>
              <a:rPr lang="es-ES" altLang="es-ES" b="1" smtClean="0">
                <a:latin typeface="Arial" panose="020B0604020202020204" pitchFamily="34" charset="0"/>
              </a:rPr>
              <a:t>en procesos de aumento de casos de asma y empeoramiento claro de síntomas de bronquiolitis</a:t>
            </a:r>
            <a:r>
              <a:rPr lang="es-ES" altLang="es-ES" smtClean="0">
                <a:latin typeface="Arial" panose="020B0604020202020204" pitchFamily="34" charset="0"/>
              </a:rPr>
              <a:t>, etc, la investigación se dirige a contaminación atmosférica y problemas en el desarrollo conductual  y aprendizaje en niños. </a:t>
            </a:r>
          </a:p>
          <a:p>
            <a:r>
              <a:rPr lang="es-ES" altLang="es-ES" smtClean="0">
                <a:latin typeface="Arial" panose="020B0604020202020204" pitchFamily="34" charset="0"/>
              </a:rPr>
              <a:t>En este estudio en Barcelona….</a:t>
            </a:r>
          </a:p>
          <a:p>
            <a:r>
              <a:rPr lang="es-ES" altLang="es-ES" smtClean="0">
                <a:latin typeface="Arial" panose="020B0604020202020204" pitchFamily="34" charset="0"/>
              </a:rPr>
              <a:t>También hay una línea de investigación que analiza la participación de las PM en el desarrollo del espectro autista. A través de la afectación mediante inflamación sistema del sist nervioso central durante su desarrollo en el útero. </a:t>
            </a:r>
          </a:p>
          <a:p>
            <a:endParaRPr lang="es-ES" altLang="es-ES" smtClean="0">
              <a:latin typeface="Arial" panose="020B0604020202020204" pitchFamily="34" charset="0"/>
            </a:endParaRPr>
          </a:p>
        </p:txBody>
      </p:sp>
      <p:sp>
        <p:nvSpPr>
          <p:cNvPr id="98308" name="Marcador de número de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803275" indent="-307975">
              <a:defRPr sz="2400">
                <a:solidFill>
                  <a:schemeClr val="tx1"/>
                </a:solidFill>
                <a:latin typeface="Arial" panose="020B0604020202020204" pitchFamily="34" charset="0"/>
                <a:ea typeface="MS PGothic" panose="020B0600070205080204" pitchFamily="34" charset="-128"/>
              </a:defRPr>
            </a:lvl2pPr>
            <a:lvl3pPr marL="1236663" indent="-246063">
              <a:defRPr sz="2400">
                <a:solidFill>
                  <a:schemeClr val="tx1"/>
                </a:solidFill>
                <a:latin typeface="Arial" panose="020B0604020202020204" pitchFamily="34" charset="0"/>
                <a:ea typeface="MS PGothic" panose="020B0600070205080204" pitchFamily="34" charset="-128"/>
              </a:defRPr>
            </a:lvl3pPr>
            <a:lvl4pPr marL="1731963" indent="-246063">
              <a:defRPr sz="2400">
                <a:solidFill>
                  <a:schemeClr val="tx1"/>
                </a:solidFill>
                <a:latin typeface="Arial" panose="020B0604020202020204" pitchFamily="34" charset="0"/>
                <a:ea typeface="MS PGothic" panose="020B0600070205080204" pitchFamily="34" charset="-128"/>
              </a:defRPr>
            </a:lvl4pPr>
            <a:lvl5pPr marL="2227263" indent="-246063">
              <a:defRPr sz="2400">
                <a:solidFill>
                  <a:schemeClr val="tx1"/>
                </a:solidFill>
                <a:latin typeface="Arial" panose="020B0604020202020204" pitchFamily="34" charset="0"/>
                <a:ea typeface="MS PGothic" panose="020B0600070205080204" pitchFamily="34" charset="-128"/>
              </a:defRPr>
            </a:lvl5pPr>
            <a:lvl6pPr marL="26844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1416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5988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40560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2E206D4-B205-4D72-BE37-D024A8E4377E}" type="slidenum">
              <a:rPr lang="en-US" altLang="es-ES" sz="1300" smtClean="0">
                <a:solidFill>
                  <a:srgbClr val="000000"/>
                </a:solidFill>
              </a:rPr>
              <a:pPr/>
              <a:t>17</a:t>
            </a:fld>
            <a:endParaRPr lang="en-US" altLang="es-ES" sz="1300" smtClean="0">
              <a:solidFill>
                <a:srgbClr val="000000"/>
              </a:solidFill>
            </a:endParaRPr>
          </a:p>
        </p:txBody>
      </p:sp>
    </p:spTree>
    <p:extLst>
      <p:ext uri="{BB962C8B-B14F-4D97-AF65-F5344CB8AC3E}">
        <p14:creationId xmlns:p14="http://schemas.microsoft.com/office/powerpoint/2010/main" val="3788781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Marcador de imagen de diapositiva 1"/>
          <p:cNvSpPr>
            <a:spLocks noGrp="1" noRot="1" noChangeAspect="1" noTextEdit="1"/>
          </p:cNvSpPr>
          <p:nvPr>
            <p:ph type="sldImg"/>
          </p:nvPr>
        </p:nvSpPr>
        <p:spPr>
          <a:ln/>
        </p:spPr>
      </p:sp>
      <p:sp>
        <p:nvSpPr>
          <p:cNvPr id="100355" name="Marcador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dirty="0" smtClean="0">
                <a:latin typeface="Arial" panose="020B0604020202020204" pitchFamily="34" charset="0"/>
              </a:rPr>
              <a:t>Actualmente la línea de más relevancia a nivel de investigación atmosférica es la desarrollada sobre cómo afectan los contaminantes al desarrollo fetal y qué ventanas temporales dentro de la gestación son las más susceptibles. Se ha demostrado que la etapa de desarrollo intrauterino no está exenta de riesgos para el feto puesto que </a:t>
            </a:r>
            <a:r>
              <a:rPr lang="es-ES" altLang="es-ES" b="1" dirty="0" smtClean="0">
                <a:latin typeface="Arial" panose="020B0604020202020204" pitchFamily="34" charset="0"/>
              </a:rPr>
              <a:t>la placenta por ejemplo, no protege de la exposición de contaminantes ambientales presentes en la sangre materna</a:t>
            </a:r>
            <a:r>
              <a:rPr lang="es-ES" altLang="es-ES" dirty="0" smtClean="0">
                <a:latin typeface="Arial" panose="020B0604020202020204" pitchFamily="34" charset="0"/>
              </a:rPr>
              <a:t>, acarreando además esta exposición intrauterina resultados adversos a corto plazo como son muerte fetal intrauterina, malformaciones congénitas y a largo plazo </a:t>
            </a:r>
            <a:r>
              <a:rPr lang="es-ES" altLang="es-ES" dirty="0" err="1" smtClean="0">
                <a:latin typeface="Arial" panose="020B0604020202020204" pitchFamily="34" charset="0"/>
              </a:rPr>
              <a:t>morbi</a:t>
            </a:r>
            <a:r>
              <a:rPr lang="es-ES" altLang="es-ES" dirty="0" smtClean="0">
                <a:latin typeface="Arial" panose="020B0604020202020204" pitchFamily="34" charset="0"/>
              </a:rPr>
              <a:t>-mortalidades derivadas principalmente de los efectos adversos al nacimiento como prematuridad y bajo peso al nacer.</a:t>
            </a:r>
          </a:p>
          <a:p>
            <a:r>
              <a:rPr lang="es-ES" altLang="es-ES" dirty="0" smtClean="0">
                <a:latin typeface="Arial" panose="020B0604020202020204" pitchFamily="34" charset="0"/>
              </a:rPr>
              <a:t>La importancia de todo ello se debe a que el estrés oxidativo, el estado pro-inflamatorio y pro-</a:t>
            </a:r>
            <a:r>
              <a:rPr lang="es-ES" altLang="es-ES" dirty="0" err="1" smtClean="0">
                <a:latin typeface="Arial" panose="020B0604020202020204" pitchFamily="34" charset="0"/>
              </a:rPr>
              <a:t>trombótico</a:t>
            </a:r>
            <a:r>
              <a:rPr lang="es-ES" altLang="es-ES" dirty="0" smtClean="0">
                <a:latin typeface="Arial" panose="020B0604020202020204" pitchFamily="34" charset="0"/>
              </a:rPr>
              <a:t> pueden provocar hipoperfusión placentaria que si es grave puede llegar a suponer incluso la muerte del feto, pero que si es leve puede provocar hipertensión materna para hacer frente al flujo sanguíneo placentario disminuido, y retraso del crecimiento intrauterino debido a un menor aporte de oxígeno y nutrientes al feto en desarrollo.</a:t>
            </a:r>
          </a:p>
        </p:txBody>
      </p:sp>
      <p:sp>
        <p:nvSpPr>
          <p:cNvPr id="100356" name="Marcador de número de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803275" indent="-307975">
              <a:defRPr sz="2400">
                <a:solidFill>
                  <a:schemeClr val="tx1"/>
                </a:solidFill>
                <a:latin typeface="Arial" panose="020B0604020202020204" pitchFamily="34" charset="0"/>
                <a:ea typeface="MS PGothic" panose="020B0600070205080204" pitchFamily="34" charset="-128"/>
              </a:defRPr>
            </a:lvl2pPr>
            <a:lvl3pPr marL="1236663" indent="-246063">
              <a:defRPr sz="2400">
                <a:solidFill>
                  <a:schemeClr val="tx1"/>
                </a:solidFill>
                <a:latin typeface="Arial" panose="020B0604020202020204" pitchFamily="34" charset="0"/>
                <a:ea typeface="MS PGothic" panose="020B0600070205080204" pitchFamily="34" charset="-128"/>
              </a:defRPr>
            </a:lvl3pPr>
            <a:lvl4pPr marL="1731963" indent="-246063">
              <a:defRPr sz="2400">
                <a:solidFill>
                  <a:schemeClr val="tx1"/>
                </a:solidFill>
                <a:latin typeface="Arial" panose="020B0604020202020204" pitchFamily="34" charset="0"/>
                <a:ea typeface="MS PGothic" panose="020B0600070205080204" pitchFamily="34" charset="-128"/>
              </a:defRPr>
            </a:lvl4pPr>
            <a:lvl5pPr marL="2227263" indent="-246063">
              <a:defRPr sz="2400">
                <a:solidFill>
                  <a:schemeClr val="tx1"/>
                </a:solidFill>
                <a:latin typeface="Arial" panose="020B0604020202020204" pitchFamily="34" charset="0"/>
                <a:ea typeface="MS PGothic" panose="020B0600070205080204" pitchFamily="34" charset="-128"/>
              </a:defRPr>
            </a:lvl5pPr>
            <a:lvl6pPr marL="26844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1416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5988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40560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3D5E015-64E8-417E-B900-412D6CF6DCE9}" type="slidenum">
              <a:rPr lang="en-US" altLang="es-ES" sz="1300" smtClean="0">
                <a:solidFill>
                  <a:srgbClr val="000000"/>
                </a:solidFill>
              </a:rPr>
              <a:pPr/>
              <a:t>18</a:t>
            </a:fld>
            <a:endParaRPr lang="en-US" altLang="es-ES" sz="1300" smtClean="0">
              <a:solidFill>
                <a:srgbClr val="000000"/>
              </a:solidFill>
            </a:endParaRPr>
          </a:p>
        </p:txBody>
      </p:sp>
    </p:spTree>
    <p:extLst>
      <p:ext uri="{BB962C8B-B14F-4D97-AF65-F5344CB8AC3E}">
        <p14:creationId xmlns:p14="http://schemas.microsoft.com/office/powerpoint/2010/main" val="2122642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A0C7CD3-FA31-4481-984A-55338C1F9B9A}" type="slidenum">
              <a:rPr lang="es-ES" smtClean="0"/>
              <a:t>19</a:t>
            </a:fld>
            <a:endParaRPr lang="es-ES"/>
          </a:p>
        </p:txBody>
      </p:sp>
    </p:spTree>
    <p:extLst>
      <p:ext uri="{BB962C8B-B14F-4D97-AF65-F5344CB8AC3E}">
        <p14:creationId xmlns:p14="http://schemas.microsoft.com/office/powerpoint/2010/main" val="2176937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placenta</a:t>
            </a:r>
            <a:r>
              <a:rPr lang="es-ES" baseline="0" dirty="0" smtClean="0"/>
              <a:t> no es una barrera que protege del efecto nocivo de los contaminantes atmosféricos.</a:t>
            </a:r>
          </a:p>
          <a:p>
            <a:r>
              <a:rPr lang="es-ES" altLang="es-ES" dirty="0" smtClean="0">
                <a:latin typeface="Arial" panose="020B0604020202020204" pitchFamily="34" charset="0"/>
              </a:rPr>
              <a:t>Este efectos de las variables adversas al nacimiento es altamente importante porque un bebé que nace ya con defectos en sus órganos o con algunas de las variables adversas al nacimiento como son bajo peso o </a:t>
            </a:r>
            <a:r>
              <a:rPr lang="es-ES" altLang="es-ES" dirty="0" err="1" smtClean="0">
                <a:latin typeface="Arial" panose="020B0604020202020204" pitchFamily="34" charset="0"/>
              </a:rPr>
              <a:t>part</a:t>
            </a:r>
            <a:r>
              <a:rPr lang="es-ES" altLang="es-ES" dirty="0" smtClean="0">
                <a:latin typeface="Arial" panose="020B0604020202020204" pitchFamily="34" charset="0"/>
              </a:rPr>
              <a:t> prematuro, pueden quedar discapacitados para todo el desarrollo posterior. Lo cual desde el punto de vista de atención sanitaria es muy importante. </a:t>
            </a:r>
          </a:p>
          <a:p>
            <a:r>
              <a:rPr lang="es-ES" dirty="0" smtClean="0"/>
              <a:t>La placenta no protege de la contaminación del</a:t>
            </a:r>
            <a:r>
              <a:rPr lang="es-ES" baseline="0" dirty="0" smtClean="0"/>
              <a:t> aire, es permeable a muchas sustancias y si una embarazada no debe beber alcohol o fumar porque los tóxicos contenidos en estas sustancias pueden alcanzar y comprometer el correcto desarrollo del feto, los metales pesados contenidos en las partículas también, así mismo las reacciones de oxidación e inflamación que promueven gases como el NO2 y el ozono producen que se comprometa el correcto flujo de nutrientes al bebe en desarrollo. </a:t>
            </a:r>
          </a:p>
          <a:p>
            <a:r>
              <a:rPr lang="es-ES" baseline="0" dirty="0" smtClean="0"/>
              <a:t>Artículos sobre el estudio de las </a:t>
            </a:r>
            <a:r>
              <a:rPr lang="es-ES" baseline="0" dirty="0" err="1" smtClean="0"/>
              <a:t>nanoparticulas</a:t>
            </a:r>
            <a:r>
              <a:rPr lang="es-ES" baseline="0" dirty="0" smtClean="0"/>
              <a:t> encontradas en células de la placenta revelan que se han encontrado trazas de metales como sílice, fósforo, hierro, cromo y también titanio, cobalto y zinc entre otros metales pesado. El análisis de estas </a:t>
            </a:r>
            <a:r>
              <a:rPr lang="es-ES" baseline="0" dirty="0" err="1" smtClean="0"/>
              <a:t>nanopartículas</a:t>
            </a:r>
            <a:r>
              <a:rPr lang="es-ES" baseline="0" dirty="0" smtClean="0"/>
              <a:t> sugiere firmemente que se originaron en fuentes relacionadas con el tráfico . Muchos de estos metales están asociados a la combustión de combustibles fósiles que surgen de los aditivos de los combustibles y el petróleo, a la </a:t>
            </a:r>
            <a:r>
              <a:rPr lang="es-ES" baseline="0" dirty="0" err="1" smtClean="0"/>
              <a:t>barasión</a:t>
            </a:r>
            <a:r>
              <a:rPr lang="es-ES" baseline="0" dirty="0" smtClean="0"/>
              <a:t> de los frenos y al desgaste de los neumáticos sobre el asfalto. </a:t>
            </a:r>
          </a:p>
          <a:p>
            <a:endParaRPr lang="es-ES" dirty="0"/>
          </a:p>
        </p:txBody>
      </p:sp>
      <p:sp>
        <p:nvSpPr>
          <p:cNvPr id="4" name="Marcador de número de diapositiva 3"/>
          <p:cNvSpPr>
            <a:spLocks noGrp="1"/>
          </p:cNvSpPr>
          <p:nvPr>
            <p:ph type="sldNum" sz="quarter" idx="10"/>
          </p:nvPr>
        </p:nvSpPr>
        <p:spPr/>
        <p:txBody>
          <a:bodyPr/>
          <a:lstStyle/>
          <a:p>
            <a:fld id="{FA0C7CD3-FA31-4481-984A-55338C1F9B9A}" type="slidenum">
              <a:rPr lang="es-ES" smtClean="0"/>
              <a:t>20</a:t>
            </a:fld>
            <a:endParaRPr lang="es-ES"/>
          </a:p>
        </p:txBody>
      </p:sp>
    </p:spTree>
    <p:extLst>
      <p:ext uri="{BB962C8B-B14F-4D97-AF65-F5344CB8AC3E}">
        <p14:creationId xmlns:p14="http://schemas.microsoft.com/office/powerpoint/2010/main" val="885783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smtClean="0"/>
          </a:p>
        </p:txBody>
      </p:sp>
      <p:sp>
        <p:nvSpPr>
          <p:cNvPr id="4" name="Marcador de número de diapositiva 3"/>
          <p:cNvSpPr>
            <a:spLocks noGrp="1"/>
          </p:cNvSpPr>
          <p:nvPr>
            <p:ph type="sldNum" sz="quarter" idx="10"/>
          </p:nvPr>
        </p:nvSpPr>
        <p:spPr/>
        <p:txBody>
          <a:bodyPr/>
          <a:lstStyle/>
          <a:p>
            <a:fld id="{37174720-B07D-442B-91A3-009A31F2F1C9}" type="slidenum">
              <a:rPr lang="es-ES" smtClean="0"/>
              <a:t>21</a:t>
            </a:fld>
            <a:endParaRPr lang="es-ES"/>
          </a:p>
        </p:txBody>
      </p:sp>
    </p:spTree>
    <p:extLst>
      <p:ext uri="{BB962C8B-B14F-4D97-AF65-F5344CB8AC3E}">
        <p14:creationId xmlns:p14="http://schemas.microsoft.com/office/powerpoint/2010/main" val="6848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E486061D-FA11-4A20-9D81-D53B9BBF6CC4}" type="slidenum">
              <a:rPr lang="en-GB" altLang="es-ES">
                <a:solidFill>
                  <a:prstClr val="black"/>
                </a:solidFill>
              </a:rPr>
              <a:pPr/>
              <a:t>23</a:t>
            </a:fld>
            <a:endParaRPr lang="en-GB" altLang="es-ES">
              <a:solidFill>
                <a:prstClr val="black"/>
              </a:solidFill>
            </a:endParaRPr>
          </a:p>
        </p:txBody>
      </p:sp>
      <p:sp>
        <p:nvSpPr>
          <p:cNvPr id="944130" name="Rectangle 2"/>
          <p:cNvSpPr>
            <a:spLocks noGrp="1" noRot="1" noChangeAspect="1" noChangeArrowheads="1" noTextEdit="1"/>
          </p:cNvSpPr>
          <p:nvPr>
            <p:ph type="sldImg"/>
          </p:nvPr>
        </p:nvSpPr>
        <p:spPr>
          <a:xfrm>
            <a:off x="381000" y="685800"/>
            <a:ext cx="6096000" cy="3429000"/>
          </a:xfrm>
          <a:ln/>
        </p:spPr>
      </p:sp>
      <p:sp>
        <p:nvSpPr>
          <p:cNvPr id="944131" name="Rectangle 3"/>
          <p:cNvSpPr>
            <a:spLocks noGrp="1" noChangeArrowheads="1"/>
          </p:cNvSpPr>
          <p:nvPr>
            <p:ph type="body" idx="1"/>
          </p:nvPr>
        </p:nvSpPr>
        <p:spPr/>
        <p:txBody>
          <a:bodyPr lIns="90988" tIns="45494" rIns="90988" bIns="45494"/>
          <a:lstStyle/>
          <a:p>
            <a:endParaRPr lang="en-GB" altLang="es-ES"/>
          </a:p>
        </p:txBody>
      </p:sp>
    </p:spTree>
    <p:extLst>
      <p:ext uri="{BB962C8B-B14F-4D97-AF65-F5344CB8AC3E}">
        <p14:creationId xmlns:p14="http://schemas.microsoft.com/office/powerpoint/2010/main" val="318919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Grp="1" noChangeArrowheads="1"/>
          </p:cNvSpPr>
          <p:nvPr>
            <p:ph type="sldNum" sz="quarter" idx="5"/>
          </p:nvPr>
        </p:nvSpPr>
        <p:spPr>
          <a:ln/>
        </p:spPr>
        <p:txBody>
          <a:bodyPr/>
          <a:lstStyle/>
          <a:p>
            <a:fld id="{9C9F163D-6742-4A6B-A166-18BBFC1E76C8}" type="slidenum">
              <a:rPr lang="en-GB" altLang="es-ES">
                <a:solidFill>
                  <a:prstClr val="black"/>
                </a:solidFill>
              </a:rPr>
              <a:pPr/>
              <a:t>25</a:t>
            </a:fld>
            <a:endParaRPr lang="en-GB" altLang="es-ES">
              <a:solidFill>
                <a:prstClr val="black"/>
              </a:solidFill>
            </a:endParaRPr>
          </a:p>
        </p:txBody>
      </p:sp>
      <p:sp>
        <p:nvSpPr>
          <p:cNvPr id="1012738" name="Rectangle 7"/>
          <p:cNvSpPr txBox="1">
            <a:spLocks noGrp="1" noChangeArrowheads="1"/>
          </p:cNvSpPr>
          <p:nvPr/>
        </p:nvSpPr>
        <p:spPr bwMode="auto">
          <a:xfrm>
            <a:off x="3885453" y="8685331"/>
            <a:ext cx="297094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0"/>
              </a:spcBef>
              <a:defRPr sz="2400">
                <a:solidFill>
                  <a:schemeClr val="tx1"/>
                </a:solidFill>
                <a:latin typeface="Times New Roman" pitchFamily="18" charset="0"/>
              </a:defRPr>
            </a:lvl1pPr>
            <a:lvl2pPr marL="742950" indent="-285750">
              <a:spcBef>
                <a:spcPct val="0"/>
              </a:spcBef>
              <a:defRPr sz="2400">
                <a:solidFill>
                  <a:schemeClr val="tx1"/>
                </a:solidFill>
                <a:latin typeface="Times New Roman" pitchFamily="18" charset="0"/>
              </a:defRPr>
            </a:lvl2pPr>
            <a:lvl3pPr marL="1143000" indent="-228600">
              <a:spcBef>
                <a:spcPct val="0"/>
              </a:spcBef>
              <a:defRPr sz="2400">
                <a:solidFill>
                  <a:schemeClr val="tx1"/>
                </a:solidFill>
                <a:latin typeface="Times New Roman" pitchFamily="18" charset="0"/>
              </a:defRPr>
            </a:lvl3pPr>
            <a:lvl4pPr marL="1600200" indent="-228600">
              <a:spcBef>
                <a:spcPct val="0"/>
              </a:spcBef>
              <a:defRPr sz="2400">
                <a:solidFill>
                  <a:schemeClr val="tx1"/>
                </a:solidFill>
                <a:latin typeface="Times New Roman" pitchFamily="18" charset="0"/>
              </a:defRPr>
            </a:lvl4pPr>
            <a:lvl5pPr marL="2057400" indent="-22860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08602369-9DB9-413F-9737-9203B799428D}" type="slidenum">
              <a:rPr lang="en-GB" altLang="es-ES" sz="1200">
                <a:solidFill>
                  <a:prstClr val="black"/>
                </a:solidFill>
                <a:latin typeface="Arial" charset="0"/>
              </a:rPr>
              <a:pPr algn="r"/>
              <a:t>25</a:t>
            </a:fld>
            <a:endParaRPr lang="en-GB" altLang="es-ES" sz="1200">
              <a:solidFill>
                <a:prstClr val="black"/>
              </a:solidFill>
              <a:latin typeface="Arial" charset="0"/>
            </a:endParaRPr>
          </a:p>
        </p:txBody>
      </p:sp>
      <p:sp>
        <p:nvSpPr>
          <p:cNvPr id="1012739" name="Rectangle 2"/>
          <p:cNvSpPr>
            <a:spLocks noGrp="1" noRot="1" noChangeAspect="1" noChangeArrowheads="1" noTextEdit="1"/>
          </p:cNvSpPr>
          <p:nvPr>
            <p:ph type="sldImg"/>
          </p:nvPr>
        </p:nvSpPr>
        <p:spPr>
          <a:xfrm>
            <a:off x="390525" y="690563"/>
            <a:ext cx="6076950" cy="3419475"/>
          </a:xfrm>
          <a:ln/>
        </p:spPr>
      </p:sp>
      <p:sp>
        <p:nvSpPr>
          <p:cNvPr id="1012740" name="Rectangle 3"/>
          <p:cNvSpPr>
            <a:spLocks noGrp="1" noChangeArrowheads="1"/>
          </p:cNvSpPr>
          <p:nvPr>
            <p:ph type="body" idx="1"/>
          </p:nvPr>
        </p:nvSpPr>
        <p:spPr>
          <a:xfrm>
            <a:off x="912906" y="4341196"/>
            <a:ext cx="5032190" cy="4117740"/>
          </a:xfrm>
        </p:spPr>
        <p:txBody>
          <a:bodyPr lIns="91440" tIns="45720" rIns="91440" bIns="45720"/>
          <a:lstStyle/>
          <a:p>
            <a:pPr defTabSz="914400" eaLnBrk="1" hangingPunct="1"/>
            <a:endParaRPr lang="en-US" altLang="es-ES"/>
          </a:p>
        </p:txBody>
      </p:sp>
    </p:spTree>
    <p:extLst>
      <p:ext uri="{BB962C8B-B14F-4D97-AF65-F5344CB8AC3E}">
        <p14:creationId xmlns:p14="http://schemas.microsoft.com/office/powerpoint/2010/main" val="2694921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7174720-B07D-442B-91A3-009A31F2F1C9}" type="slidenum">
              <a:rPr lang="es-ES" smtClean="0"/>
              <a:t>2</a:t>
            </a:fld>
            <a:endParaRPr lang="es-ES"/>
          </a:p>
        </p:txBody>
      </p:sp>
    </p:spTree>
    <p:extLst>
      <p:ext uri="{BB962C8B-B14F-4D97-AF65-F5344CB8AC3E}">
        <p14:creationId xmlns:p14="http://schemas.microsoft.com/office/powerpoint/2010/main" val="296888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0CE8C1F-8BA1-4BF5-8F12-906BBD8BE60D}" type="slidenum">
              <a:rPr lang="en-GB" altLang="es-ES">
                <a:solidFill>
                  <a:prstClr val="black"/>
                </a:solidFill>
              </a:rPr>
              <a:pPr/>
              <a:t>26</a:t>
            </a:fld>
            <a:endParaRPr lang="en-GB" altLang="es-ES">
              <a:solidFill>
                <a:prstClr val="black"/>
              </a:solidFill>
            </a:endParaRPr>
          </a:p>
        </p:txBody>
      </p:sp>
      <p:sp>
        <p:nvSpPr>
          <p:cNvPr id="1105922" name="Rectangle 2"/>
          <p:cNvSpPr>
            <a:spLocks noGrp="1" noRot="1" noChangeAspect="1" noChangeArrowheads="1" noTextEdit="1"/>
          </p:cNvSpPr>
          <p:nvPr>
            <p:ph type="sldImg"/>
          </p:nvPr>
        </p:nvSpPr>
        <p:spPr>
          <a:xfrm>
            <a:off x="381000" y="685800"/>
            <a:ext cx="6096000" cy="3429000"/>
          </a:xfrm>
          <a:ln/>
        </p:spPr>
      </p:sp>
      <p:sp>
        <p:nvSpPr>
          <p:cNvPr id="1105923" name="Rectangle 3"/>
          <p:cNvSpPr>
            <a:spLocks noGrp="1" noChangeArrowheads="1"/>
          </p:cNvSpPr>
          <p:nvPr>
            <p:ph type="body" idx="1"/>
          </p:nvPr>
        </p:nvSpPr>
        <p:spPr/>
        <p:txBody>
          <a:bodyPr/>
          <a:lstStyle/>
          <a:p>
            <a:endParaRPr lang="es-ES" altLang="es-ES" i="1"/>
          </a:p>
        </p:txBody>
      </p:sp>
    </p:spTree>
    <p:extLst>
      <p:ext uri="{BB962C8B-B14F-4D97-AF65-F5344CB8AC3E}">
        <p14:creationId xmlns:p14="http://schemas.microsoft.com/office/powerpoint/2010/main" val="3184867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4CE2E337-0DB9-4516-83CA-DB7B9B816FB6}" type="slidenum">
              <a:rPr lang="en-GB" altLang="es-ES">
                <a:solidFill>
                  <a:prstClr val="black"/>
                </a:solidFill>
              </a:rPr>
              <a:pPr/>
              <a:t>27</a:t>
            </a:fld>
            <a:endParaRPr lang="en-GB" altLang="es-ES">
              <a:solidFill>
                <a:prstClr val="black"/>
              </a:solidFill>
            </a:endParaRPr>
          </a:p>
        </p:txBody>
      </p:sp>
      <p:sp>
        <p:nvSpPr>
          <p:cNvPr id="1078274" name="Rectangle 2"/>
          <p:cNvSpPr>
            <a:spLocks noGrp="1" noRot="1" noChangeAspect="1" noChangeArrowheads="1" noTextEdit="1"/>
          </p:cNvSpPr>
          <p:nvPr>
            <p:ph type="sldImg"/>
          </p:nvPr>
        </p:nvSpPr>
        <p:spPr bwMode="auto">
          <a:xfrm>
            <a:off x="593725" y="800100"/>
            <a:ext cx="5673725" cy="3192463"/>
          </a:xfrm>
          <a:prstGeom prst="rect">
            <a:avLst/>
          </a:prstGeom>
          <a:solidFill>
            <a:srgbClr val="FFFFFF"/>
          </a:solidFill>
          <a:ln>
            <a:solidFill>
              <a:srgbClr val="000000"/>
            </a:solidFill>
            <a:miter lim="800000"/>
            <a:headEnd/>
            <a:tailEnd/>
          </a:ln>
        </p:spPr>
      </p:sp>
      <p:sp>
        <p:nvSpPr>
          <p:cNvPr id="1078275" name="Rectangle 3"/>
          <p:cNvSpPr>
            <a:spLocks noGrp="1" noChangeArrowheads="1"/>
          </p:cNvSpPr>
          <p:nvPr>
            <p:ph type="body" idx="1"/>
          </p:nvPr>
        </p:nvSpPr>
        <p:spPr bwMode="auto">
          <a:xfrm>
            <a:off x="914508" y="4355896"/>
            <a:ext cx="5028986" cy="4133911"/>
          </a:xfrm>
          <a:prstGeom prst="rect">
            <a:avLst/>
          </a:prstGeom>
          <a:solidFill>
            <a:srgbClr val="FFFFFF"/>
          </a:solidFill>
          <a:ln>
            <a:solidFill>
              <a:srgbClr val="000000"/>
            </a:solidFill>
            <a:miter lim="800000"/>
            <a:headEnd/>
            <a:tailEnd/>
          </a:ln>
        </p:spPr>
        <p:txBody>
          <a:bodyPr lIns="90988" tIns="45494" rIns="90988" bIns="45494"/>
          <a:lstStyle/>
          <a:p>
            <a:endParaRPr lang="en-GB" altLang="es-ES"/>
          </a:p>
        </p:txBody>
      </p:sp>
    </p:spTree>
    <p:extLst>
      <p:ext uri="{BB962C8B-B14F-4D97-AF65-F5344CB8AC3E}">
        <p14:creationId xmlns:p14="http://schemas.microsoft.com/office/powerpoint/2010/main" val="1748975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86CF55B0-84EA-4859-A98E-A45B6A45F431}" type="slidenum">
              <a:rPr lang="en-GB" altLang="es-ES">
                <a:solidFill>
                  <a:prstClr val="black"/>
                </a:solidFill>
              </a:rPr>
              <a:pPr/>
              <a:t>28</a:t>
            </a:fld>
            <a:endParaRPr lang="en-GB" altLang="es-ES">
              <a:solidFill>
                <a:prstClr val="black"/>
              </a:solidFill>
            </a:endParaRPr>
          </a:p>
        </p:txBody>
      </p:sp>
      <p:sp>
        <p:nvSpPr>
          <p:cNvPr id="1103874" name="Rectangle 2"/>
          <p:cNvSpPr>
            <a:spLocks noGrp="1" noRot="1" noChangeAspect="1" noChangeArrowheads="1" noTextEdit="1"/>
          </p:cNvSpPr>
          <p:nvPr>
            <p:ph type="sldImg"/>
          </p:nvPr>
        </p:nvSpPr>
        <p:spPr>
          <a:xfrm>
            <a:off x="381000" y="685800"/>
            <a:ext cx="6096000" cy="3429000"/>
          </a:xfrm>
          <a:ln/>
        </p:spPr>
      </p:sp>
      <p:sp>
        <p:nvSpPr>
          <p:cNvPr id="1103875" name="Rectangle 3"/>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893577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Marcador de imagen de diapositiva 1"/>
          <p:cNvSpPr>
            <a:spLocks noGrp="1" noRot="1" noChangeAspect="1" noTextEdit="1"/>
          </p:cNvSpPr>
          <p:nvPr>
            <p:ph type="sldImg"/>
          </p:nvPr>
        </p:nvSpPr>
        <p:spPr>
          <a:ln/>
        </p:spPr>
      </p:sp>
      <p:sp>
        <p:nvSpPr>
          <p:cNvPr id="126979" name="Marcador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smtClean="0">
              <a:latin typeface="Arial" panose="020B0604020202020204" pitchFamily="34" charset="0"/>
            </a:endParaRPr>
          </a:p>
        </p:txBody>
      </p:sp>
      <p:sp>
        <p:nvSpPr>
          <p:cNvPr id="126980" name="Marcador de número de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803275" indent="-307975">
              <a:defRPr sz="2400">
                <a:solidFill>
                  <a:schemeClr val="tx1"/>
                </a:solidFill>
                <a:latin typeface="Arial" panose="020B0604020202020204" pitchFamily="34" charset="0"/>
                <a:ea typeface="ＭＳ Ｐゴシック" panose="020B0600070205080204" pitchFamily="34" charset="-128"/>
              </a:defRPr>
            </a:lvl2pPr>
            <a:lvl3pPr marL="1236663" indent="-246063">
              <a:defRPr sz="2400">
                <a:solidFill>
                  <a:schemeClr val="tx1"/>
                </a:solidFill>
                <a:latin typeface="Arial" panose="020B0604020202020204" pitchFamily="34" charset="0"/>
                <a:ea typeface="ＭＳ Ｐゴシック" panose="020B0600070205080204" pitchFamily="34" charset="-128"/>
              </a:defRPr>
            </a:lvl3pPr>
            <a:lvl4pPr marL="1731963" indent="-246063">
              <a:defRPr sz="2400">
                <a:solidFill>
                  <a:schemeClr val="tx1"/>
                </a:solidFill>
                <a:latin typeface="Arial" panose="020B0604020202020204" pitchFamily="34" charset="0"/>
                <a:ea typeface="ＭＳ Ｐゴシック" panose="020B0600070205080204" pitchFamily="34" charset="-128"/>
              </a:defRPr>
            </a:lvl4pPr>
            <a:lvl5pPr marL="2227263" indent="-246063">
              <a:defRPr sz="2400">
                <a:solidFill>
                  <a:schemeClr val="tx1"/>
                </a:solidFill>
                <a:latin typeface="Arial" panose="020B0604020202020204" pitchFamily="34" charset="0"/>
                <a:ea typeface="ＭＳ Ｐゴシック" panose="020B0600070205080204" pitchFamily="34" charset="-128"/>
              </a:defRPr>
            </a:lvl5pPr>
            <a:lvl6pPr marL="2684463" indent="-2460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141663" indent="-2460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598863" indent="-2460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056063" indent="-2460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AF5F0E-72AC-44EE-BF1B-BAB0E683035B}" type="slidenum">
              <a:rPr lang="en-US" altLang="es-ES" sz="1300" smtClean="0">
                <a:solidFill>
                  <a:prstClr val="black"/>
                </a:solidFill>
              </a:rPr>
              <a:pPr/>
              <a:t>29</a:t>
            </a:fld>
            <a:endParaRPr lang="en-US" altLang="es-ES" sz="1300" smtClean="0">
              <a:solidFill>
                <a:prstClr val="black"/>
              </a:solidFill>
            </a:endParaRPr>
          </a:p>
        </p:txBody>
      </p:sp>
    </p:spTree>
    <p:extLst>
      <p:ext uri="{BB962C8B-B14F-4D97-AF65-F5344CB8AC3E}">
        <p14:creationId xmlns:p14="http://schemas.microsoft.com/office/powerpoint/2010/main" val="1630920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C6A98725-7FA7-46DB-916D-BCDC2DF41F93}" type="slidenum">
              <a:rPr lang="en-GB" altLang="es-ES">
                <a:solidFill>
                  <a:prstClr val="black"/>
                </a:solidFill>
              </a:rPr>
              <a:pPr/>
              <a:t>30</a:t>
            </a:fld>
            <a:endParaRPr lang="en-GB" altLang="es-ES">
              <a:solidFill>
                <a:prstClr val="black"/>
              </a:solidFill>
            </a:endParaRPr>
          </a:p>
        </p:txBody>
      </p:sp>
      <p:sp>
        <p:nvSpPr>
          <p:cNvPr id="903170" name="Rectangle 2"/>
          <p:cNvSpPr>
            <a:spLocks noGrp="1" noRot="1" noChangeAspect="1" noChangeArrowheads="1"/>
          </p:cNvSpPr>
          <p:nvPr>
            <p:ph type="sldImg"/>
          </p:nvPr>
        </p:nvSpPr>
        <p:spPr bwMode="auto">
          <a:xfrm>
            <a:off x="558800" y="771525"/>
            <a:ext cx="5675313" cy="3194050"/>
          </a:xfrm>
          <a:prstGeom prst="rect">
            <a:avLst/>
          </a:prstGeom>
          <a:solidFill>
            <a:srgbClr val="FFFFFF"/>
          </a:solidFill>
          <a:ln>
            <a:solidFill>
              <a:srgbClr val="000000"/>
            </a:solidFill>
            <a:miter lim="800000"/>
            <a:headEnd/>
            <a:tailEnd/>
          </a:ln>
        </p:spPr>
      </p:sp>
      <p:sp>
        <p:nvSpPr>
          <p:cNvPr id="903171" name="Rectangle 3"/>
          <p:cNvSpPr>
            <a:spLocks noGrp="1" noChangeArrowheads="1"/>
          </p:cNvSpPr>
          <p:nvPr>
            <p:ph type="body" idx="1"/>
          </p:nvPr>
        </p:nvSpPr>
        <p:spPr bwMode="auto">
          <a:xfrm>
            <a:off x="914508" y="4355896"/>
            <a:ext cx="5028986" cy="4133911"/>
          </a:xfrm>
          <a:prstGeom prst="rect">
            <a:avLst/>
          </a:prstGeom>
          <a:solidFill>
            <a:srgbClr val="FFFFFF"/>
          </a:solidFill>
          <a:ln>
            <a:solidFill>
              <a:srgbClr val="000000"/>
            </a:solidFill>
            <a:miter lim="800000"/>
            <a:headEnd/>
            <a:tailEnd/>
          </a:ln>
        </p:spPr>
        <p:txBody>
          <a:bodyPr lIns="92731" tIns="46366" rIns="92731" bIns="46366"/>
          <a:lstStyle/>
          <a:p>
            <a:endParaRPr lang="en-GB" altLang="es-ES" dirty="0">
              <a:ea typeface="MS Mincho" pitchFamily="49" charset="-128"/>
            </a:endParaRPr>
          </a:p>
        </p:txBody>
      </p:sp>
    </p:spTree>
    <p:extLst>
      <p:ext uri="{BB962C8B-B14F-4D97-AF65-F5344CB8AC3E}">
        <p14:creationId xmlns:p14="http://schemas.microsoft.com/office/powerpoint/2010/main" val="1213548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Marcador de imagen de diapositiva 1"/>
          <p:cNvSpPr>
            <a:spLocks noGrp="1" noRot="1" noChangeAspect="1" noTextEdit="1"/>
          </p:cNvSpPr>
          <p:nvPr>
            <p:ph type="sldImg"/>
          </p:nvPr>
        </p:nvSpPr>
        <p:spPr>
          <a:ln/>
        </p:spPr>
      </p:sp>
      <p:sp>
        <p:nvSpPr>
          <p:cNvPr id="76803" name="Marcador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smtClean="0">
              <a:latin typeface="Arial" panose="020B0604020202020204" pitchFamily="34" charset="0"/>
            </a:endParaRPr>
          </a:p>
        </p:txBody>
      </p:sp>
      <p:sp>
        <p:nvSpPr>
          <p:cNvPr id="76804" name="Marcador de número de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803275" indent="-307975">
              <a:defRPr sz="2400">
                <a:solidFill>
                  <a:schemeClr val="tx1"/>
                </a:solidFill>
                <a:latin typeface="Arial" panose="020B0604020202020204" pitchFamily="34" charset="0"/>
                <a:ea typeface="ＭＳ Ｐゴシック" panose="020B0600070205080204" pitchFamily="34" charset="-128"/>
              </a:defRPr>
            </a:lvl2pPr>
            <a:lvl3pPr marL="1236663" indent="-246063">
              <a:defRPr sz="2400">
                <a:solidFill>
                  <a:schemeClr val="tx1"/>
                </a:solidFill>
                <a:latin typeface="Arial" panose="020B0604020202020204" pitchFamily="34" charset="0"/>
                <a:ea typeface="ＭＳ Ｐゴシック" panose="020B0600070205080204" pitchFamily="34" charset="-128"/>
              </a:defRPr>
            </a:lvl3pPr>
            <a:lvl4pPr marL="1731963" indent="-246063">
              <a:defRPr sz="2400">
                <a:solidFill>
                  <a:schemeClr val="tx1"/>
                </a:solidFill>
                <a:latin typeface="Arial" panose="020B0604020202020204" pitchFamily="34" charset="0"/>
                <a:ea typeface="ＭＳ Ｐゴシック" panose="020B0600070205080204" pitchFamily="34" charset="-128"/>
              </a:defRPr>
            </a:lvl4pPr>
            <a:lvl5pPr marL="2227263" indent="-246063">
              <a:defRPr sz="2400">
                <a:solidFill>
                  <a:schemeClr val="tx1"/>
                </a:solidFill>
                <a:latin typeface="Arial" panose="020B0604020202020204" pitchFamily="34" charset="0"/>
                <a:ea typeface="ＭＳ Ｐゴシック" panose="020B0600070205080204" pitchFamily="34" charset="-128"/>
              </a:defRPr>
            </a:lvl5pPr>
            <a:lvl6pPr marL="2684463" indent="-2460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141663" indent="-2460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598863" indent="-2460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056063" indent="-2460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EE95A11-7CA6-462D-9320-D69D4CC1A77D}" type="slidenum">
              <a:rPr lang="en-US" altLang="es-ES" sz="1300" smtClean="0">
                <a:solidFill>
                  <a:prstClr val="black"/>
                </a:solidFill>
              </a:rPr>
              <a:pPr/>
              <a:t>39</a:t>
            </a:fld>
            <a:endParaRPr lang="en-US" altLang="es-ES" sz="1300" smtClean="0">
              <a:solidFill>
                <a:prstClr val="black"/>
              </a:solidFill>
            </a:endParaRPr>
          </a:p>
        </p:txBody>
      </p:sp>
    </p:spTree>
    <p:extLst>
      <p:ext uri="{BB962C8B-B14F-4D97-AF65-F5344CB8AC3E}">
        <p14:creationId xmlns:p14="http://schemas.microsoft.com/office/powerpoint/2010/main" val="144469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latin typeface="Arial" panose="020B0604020202020204" pitchFamily="34" charset="0"/>
            </a:endParaRPr>
          </a:p>
        </p:txBody>
      </p:sp>
      <p:sp>
        <p:nvSpPr>
          <p:cNvPr id="5530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803275" indent="-307975">
              <a:defRPr sz="2400">
                <a:solidFill>
                  <a:schemeClr val="tx1"/>
                </a:solidFill>
                <a:latin typeface="Times New Roman" panose="02020603050405020304" pitchFamily="18" charset="0"/>
                <a:ea typeface="MS PGothic" panose="020B0600070205080204" pitchFamily="34" charset="-128"/>
              </a:defRPr>
            </a:lvl2pPr>
            <a:lvl3pPr marL="1236663" indent="-246063">
              <a:defRPr sz="2400">
                <a:solidFill>
                  <a:schemeClr val="tx1"/>
                </a:solidFill>
                <a:latin typeface="Times New Roman" panose="02020603050405020304" pitchFamily="18" charset="0"/>
                <a:ea typeface="MS PGothic" panose="020B0600070205080204" pitchFamily="34" charset="-128"/>
              </a:defRPr>
            </a:lvl3pPr>
            <a:lvl4pPr marL="1731963" indent="-246063">
              <a:defRPr sz="2400">
                <a:solidFill>
                  <a:schemeClr val="tx1"/>
                </a:solidFill>
                <a:latin typeface="Times New Roman" panose="02020603050405020304" pitchFamily="18" charset="0"/>
                <a:ea typeface="MS PGothic" panose="020B0600070205080204" pitchFamily="34" charset="-128"/>
              </a:defRPr>
            </a:lvl4pPr>
            <a:lvl5pPr marL="2227263" indent="-246063">
              <a:defRPr sz="2400">
                <a:solidFill>
                  <a:schemeClr val="tx1"/>
                </a:solidFill>
                <a:latin typeface="Times New Roman" panose="02020603050405020304" pitchFamily="18" charset="0"/>
                <a:ea typeface="MS PGothic" panose="020B0600070205080204" pitchFamily="34" charset="-128"/>
              </a:defRPr>
            </a:lvl5pPr>
            <a:lvl6pPr marL="2684463" indent="-2460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3141663" indent="-2460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598863" indent="-2460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4056063" indent="-2460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F2BB5E1C-02D5-4A14-BF86-E7FEC2B475F8}" type="slidenum">
              <a:rPr lang="en-US" altLang="es-ES" sz="1300" smtClean="0">
                <a:latin typeface="Arial" panose="020B0604020202020204" pitchFamily="34" charset="0"/>
              </a:rPr>
              <a:pPr/>
              <a:t>3</a:t>
            </a:fld>
            <a:endParaRPr lang="en-US" altLang="es-ES" sz="1300" smtClean="0">
              <a:latin typeface="Arial" panose="020B0604020202020204" pitchFamily="34" charset="0"/>
            </a:endParaRPr>
          </a:p>
        </p:txBody>
      </p:sp>
    </p:spTree>
    <p:extLst>
      <p:ext uri="{BB962C8B-B14F-4D97-AF65-F5344CB8AC3E}">
        <p14:creationId xmlns:p14="http://schemas.microsoft.com/office/powerpoint/2010/main" val="214603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dirty="0" smtClean="0">
                <a:latin typeface="Arial" panose="020B0604020202020204" pitchFamily="34" charset="0"/>
              </a:rPr>
              <a:t>Obteniéndose números como los que muestro en la tabla que representan la mortalidad atribuible a cada contaminante y por las diferentes causas a nivel nacional y así, se puede ver que el nº de muertes atribuibles a NO2 es mayor que el obtenido con PM (casi el triple). Otro dato a resaltar es que la mortalidad total atribuible es de 9267 personas, cifra superior a la que había calculado la OMS en torno a los 7000 y que sumaba los efectos a corto y a largo plazo y calculados con </a:t>
            </a:r>
            <a:r>
              <a:rPr lang="es-ES" altLang="es-ES" b="1" dirty="0" smtClean="0">
                <a:latin typeface="Arial" panose="020B0604020202020204" pitchFamily="34" charset="0"/>
              </a:rPr>
              <a:t>F-C </a:t>
            </a:r>
            <a:r>
              <a:rPr lang="es-ES" altLang="es-ES" dirty="0" smtClean="0">
                <a:latin typeface="Arial" panose="020B0604020202020204" pitchFamily="34" charset="0"/>
              </a:rPr>
              <a:t>no </a:t>
            </a:r>
            <a:r>
              <a:rPr lang="es-ES" altLang="es-ES" b="1" dirty="0" smtClean="0">
                <a:latin typeface="Arial" panose="020B0604020202020204" pitchFamily="34" charset="0"/>
              </a:rPr>
              <a:t>específicas</a:t>
            </a:r>
            <a:r>
              <a:rPr lang="es-ES" altLang="es-ES" dirty="0" smtClean="0">
                <a:latin typeface="Arial" panose="020B0604020202020204" pitchFamily="34" charset="0"/>
              </a:rPr>
              <a:t> como he comentado.</a:t>
            </a:r>
          </a:p>
        </p:txBody>
      </p:sp>
      <p:sp>
        <p:nvSpPr>
          <p:cNvPr id="634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803275" indent="-307975">
              <a:defRPr sz="2400">
                <a:solidFill>
                  <a:schemeClr val="tx1"/>
                </a:solidFill>
                <a:latin typeface="Times New Roman" panose="02020603050405020304" pitchFamily="18" charset="0"/>
                <a:ea typeface="MS PGothic" panose="020B0600070205080204" pitchFamily="34" charset="-128"/>
              </a:defRPr>
            </a:lvl2pPr>
            <a:lvl3pPr marL="1236663" indent="-246063">
              <a:defRPr sz="2400">
                <a:solidFill>
                  <a:schemeClr val="tx1"/>
                </a:solidFill>
                <a:latin typeface="Times New Roman" panose="02020603050405020304" pitchFamily="18" charset="0"/>
                <a:ea typeface="MS PGothic" panose="020B0600070205080204" pitchFamily="34" charset="-128"/>
              </a:defRPr>
            </a:lvl3pPr>
            <a:lvl4pPr marL="1731963" indent="-246063">
              <a:defRPr sz="2400">
                <a:solidFill>
                  <a:schemeClr val="tx1"/>
                </a:solidFill>
                <a:latin typeface="Times New Roman" panose="02020603050405020304" pitchFamily="18" charset="0"/>
                <a:ea typeface="MS PGothic" panose="020B0600070205080204" pitchFamily="34" charset="-128"/>
              </a:defRPr>
            </a:lvl4pPr>
            <a:lvl5pPr marL="2227263" indent="-246063">
              <a:defRPr sz="2400">
                <a:solidFill>
                  <a:schemeClr val="tx1"/>
                </a:solidFill>
                <a:latin typeface="Times New Roman" panose="02020603050405020304" pitchFamily="18" charset="0"/>
                <a:ea typeface="MS PGothic" panose="020B0600070205080204" pitchFamily="34" charset="-128"/>
              </a:defRPr>
            </a:lvl5pPr>
            <a:lvl6pPr marL="2684463" indent="-2460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3141663" indent="-2460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598863" indent="-2460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4056063" indent="-2460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99B012B-EE1F-4DB9-943B-AE7C9AE7BB30}" type="slidenum">
              <a:rPr lang="en-US" altLang="es-ES" sz="1300" smtClean="0">
                <a:latin typeface="Arial" panose="020B0604020202020204" pitchFamily="34" charset="0"/>
              </a:rPr>
              <a:pPr/>
              <a:t>4</a:t>
            </a:fld>
            <a:endParaRPr lang="en-US" altLang="es-ES" sz="1300" smtClean="0">
              <a:latin typeface="Arial" panose="020B0604020202020204" pitchFamily="34" charset="0"/>
            </a:endParaRPr>
          </a:p>
        </p:txBody>
      </p:sp>
    </p:spTree>
    <p:extLst>
      <p:ext uri="{BB962C8B-B14F-4D97-AF65-F5344CB8AC3E}">
        <p14:creationId xmlns:p14="http://schemas.microsoft.com/office/powerpoint/2010/main" val="2069406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Marcador de imagen de diapositiva 1"/>
          <p:cNvSpPr>
            <a:spLocks noGrp="1" noRot="1" noChangeAspect="1" noTextEdit="1"/>
          </p:cNvSpPr>
          <p:nvPr>
            <p:ph type="sldImg"/>
          </p:nvPr>
        </p:nvSpPr>
        <p:spPr>
          <a:ln/>
        </p:spPr>
      </p:sp>
      <p:sp>
        <p:nvSpPr>
          <p:cNvPr id="86019" name="Marcador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smtClean="0">
                <a:latin typeface="Arial" panose="020B0604020202020204" pitchFamily="34" charset="0"/>
              </a:rPr>
              <a:t>Dentro de las líneas de evolución de las líneas de investigación, a nivel internacional, sobre los efectos en salud de la calidad del aire, se está investigando como muestra este artículo del 2016 el efecto del MP no sólo con el cáncer de pulmón sino con otros tipo de cáncer como son el ...</a:t>
            </a:r>
          </a:p>
        </p:txBody>
      </p:sp>
      <p:sp>
        <p:nvSpPr>
          <p:cNvPr id="86020" name="Marcador de número de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803275" indent="-307975">
              <a:defRPr sz="2400">
                <a:solidFill>
                  <a:schemeClr val="tx1"/>
                </a:solidFill>
                <a:latin typeface="Arial" panose="020B0604020202020204" pitchFamily="34" charset="0"/>
                <a:ea typeface="MS PGothic" panose="020B0600070205080204" pitchFamily="34" charset="-128"/>
              </a:defRPr>
            </a:lvl2pPr>
            <a:lvl3pPr marL="1236663" indent="-246063">
              <a:defRPr sz="2400">
                <a:solidFill>
                  <a:schemeClr val="tx1"/>
                </a:solidFill>
                <a:latin typeface="Arial" panose="020B0604020202020204" pitchFamily="34" charset="0"/>
                <a:ea typeface="MS PGothic" panose="020B0600070205080204" pitchFamily="34" charset="-128"/>
              </a:defRPr>
            </a:lvl3pPr>
            <a:lvl4pPr marL="1731963" indent="-246063">
              <a:defRPr sz="2400">
                <a:solidFill>
                  <a:schemeClr val="tx1"/>
                </a:solidFill>
                <a:latin typeface="Arial" panose="020B0604020202020204" pitchFamily="34" charset="0"/>
                <a:ea typeface="MS PGothic" panose="020B0600070205080204" pitchFamily="34" charset="-128"/>
              </a:defRPr>
            </a:lvl4pPr>
            <a:lvl5pPr marL="2227263" indent="-246063">
              <a:defRPr sz="2400">
                <a:solidFill>
                  <a:schemeClr val="tx1"/>
                </a:solidFill>
                <a:latin typeface="Arial" panose="020B0604020202020204" pitchFamily="34" charset="0"/>
                <a:ea typeface="MS PGothic" panose="020B0600070205080204" pitchFamily="34" charset="-128"/>
              </a:defRPr>
            </a:lvl5pPr>
            <a:lvl6pPr marL="26844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1416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5988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40560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D2DBF79-2E83-4E73-8392-4DF335FA7AD7}" type="slidenum">
              <a:rPr lang="en-US" altLang="es-ES" sz="1300" smtClean="0">
                <a:solidFill>
                  <a:srgbClr val="000000"/>
                </a:solidFill>
              </a:rPr>
              <a:pPr/>
              <a:t>6</a:t>
            </a:fld>
            <a:endParaRPr lang="en-US" altLang="es-ES" sz="1300" smtClean="0">
              <a:solidFill>
                <a:srgbClr val="000000"/>
              </a:solidFill>
            </a:endParaRPr>
          </a:p>
        </p:txBody>
      </p:sp>
    </p:spTree>
    <p:extLst>
      <p:ext uri="{BB962C8B-B14F-4D97-AF65-F5344CB8AC3E}">
        <p14:creationId xmlns:p14="http://schemas.microsoft.com/office/powerpoint/2010/main" val="1098792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Marcador de imagen de diapositiva"/>
          <p:cNvSpPr>
            <a:spLocks noGrp="1" noRot="1" noChangeAspect="1" noTextEdit="1"/>
          </p:cNvSpPr>
          <p:nvPr>
            <p:ph type="sldImg"/>
          </p:nvPr>
        </p:nvSpPr>
        <p:spPr>
          <a:ln/>
        </p:spPr>
      </p:sp>
      <p:sp>
        <p:nvSpPr>
          <p:cNvPr id="88067"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smtClean="0">
                <a:latin typeface="Arial" panose="020B0604020202020204" pitchFamily="34" charset="0"/>
              </a:rPr>
              <a:t>Respecto al cáncer de mama ya hay varios trabajos que relacionan al NO2 con el desarrollo de esta enfermedad</a:t>
            </a:r>
          </a:p>
        </p:txBody>
      </p:sp>
      <p:sp>
        <p:nvSpPr>
          <p:cNvPr id="88068"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spcBef>
                <a:spcPct val="30000"/>
              </a:spcBef>
              <a:defRPr sz="1200">
                <a:solidFill>
                  <a:schemeClr val="tx1"/>
                </a:solidFill>
                <a:latin typeface="Arial" panose="020B0604020202020204" pitchFamily="34" charset="0"/>
                <a:ea typeface="MS PGothic" panose="020B0600070205080204" pitchFamily="34" charset="-128"/>
              </a:defRPr>
            </a:lvl1pPr>
            <a:lvl2pPr marL="803275" indent="-307975" defTabSz="1023938">
              <a:spcBef>
                <a:spcPct val="30000"/>
              </a:spcBef>
              <a:defRPr sz="1200">
                <a:solidFill>
                  <a:schemeClr val="tx1"/>
                </a:solidFill>
                <a:latin typeface="Arial" panose="020B0604020202020204" pitchFamily="34" charset="0"/>
                <a:ea typeface="MS PGothic" panose="020B0600070205080204" pitchFamily="34" charset="-128"/>
              </a:defRPr>
            </a:lvl2pPr>
            <a:lvl3pPr marL="1236663" indent="-246063" defTabSz="1023938">
              <a:spcBef>
                <a:spcPct val="30000"/>
              </a:spcBef>
              <a:defRPr sz="1200">
                <a:solidFill>
                  <a:schemeClr val="tx1"/>
                </a:solidFill>
                <a:latin typeface="Arial" panose="020B0604020202020204" pitchFamily="34" charset="0"/>
                <a:ea typeface="MS PGothic" panose="020B0600070205080204" pitchFamily="34" charset="-128"/>
              </a:defRPr>
            </a:lvl3pPr>
            <a:lvl4pPr marL="1731963" indent="-246063" defTabSz="1023938">
              <a:spcBef>
                <a:spcPct val="30000"/>
              </a:spcBef>
              <a:defRPr sz="1200">
                <a:solidFill>
                  <a:schemeClr val="tx1"/>
                </a:solidFill>
                <a:latin typeface="Arial" panose="020B0604020202020204" pitchFamily="34" charset="0"/>
                <a:ea typeface="MS PGothic" panose="020B0600070205080204" pitchFamily="34" charset="-128"/>
              </a:defRPr>
            </a:lvl4pPr>
            <a:lvl5pPr marL="2227263" indent="-246063" defTabSz="1023938">
              <a:spcBef>
                <a:spcPct val="30000"/>
              </a:spcBef>
              <a:defRPr sz="1200">
                <a:solidFill>
                  <a:schemeClr val="tx1"/>
                </a:solidFill>
                <a:latin typeface="Arial" panose="020B0604020202020204" pitchFamily="34" charset="0"/>
                <a:ea typeface="MS PGothic" panose="020B0600070205080204" pitchFamily="34" charset="-128"/>
              </a:defRPr>
            </a:lvl5pPr>
            <a:lvl6pPr marL="26844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1416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988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0560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A2E98B93-4DBA-4B78-8D65-1F847F4AC262}" type="slidenum">
              <a:rPr lang="es-ES" altLang="es-ES" sz="1300" smtClean="0">
                <a:solidFill>
                  <a:srgbClr val="000000"/>
                </a:solidFill>
                <a:latin typeface="Times New Roman" panose="02020603050405020304" pitchFamily="18" charset="0"/>
              </a:rPr>
              <a:pPr eaLnBrk="1" hangingPunct="1">
                <a:spcBef>
                  <a:spcPct val="0"/>
                </a:spcBef>
              </a:pPr>
              <a:t>7</a:t>
            </a:fld>
            <a:endParaRPr lang="es-ES" altLang="es-ES" sz="13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93693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Marcador de imagen de diapositiva 1"/>
          <p:cNvSpPr>
            <a:spLocks noGrp="1" noRot="1" noChangeAspect="1" noTextEdit="1"/>
          </p:cNvSpPr>
          <p:nvPr>
            <p:ph type="sldImg"/>
          </p:nvPr>
        </p:nvSpPr>
        <p:spPr>
          <a:ln/>
        </p:spPr>
      </p:sp>
      <p:sp>
        <p:nvSpPr>
          <p:cNvPr id="90115" name="Marcador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smtClean="0">
                <a:latin typeface="Arial" panose="020B0604020202020204" pitchFamily="34" charset="0"/>
              </a:rPr>
              <a:t>Además recientes trabajos relacionan la exposición de contaminación atmosférica con la exacerbación de enfermedades como la diabetes tipo 2 o la ansiedad y la depresión </a:t>
            </a:r>
          </a:p>
        </p:txBody>
      </p:sp>
      <p:sp>
        <p:nvSpPr>
          <p:cNvPr id="90116" name="Marcador de número de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803275" indent="-307975">
              <a:defRPr sz="2400">
                <a:solidFill>
                  <a:schemeClr val="tx1"/>
                </a:solidFill>
                <a:latin typeface="Arial" panose="020B0604020202020204" pitchFamily="34" charset="0"/>
                <a:ea typeface="MS PGothic" panose="020B0600070205080204" pitchFamily="34" charset="-128"/>
              </a:defRPr>
            </a:lvl2pPr>
            <a:lvl3pPr marL="1236663" indent="-246063">
              <a:defRPr sz="2400">
                <a:solidFill>
                  <a:schemeClr val="tx1"/>
                </a:solidFill>
                <a:latin typeface="Arial" panose="020B0604020202020204" pitchFamily="34" charset="0"/>
                <a:ea typeface="MS PGothic" panose="020B0600070205080204" pitchFamily="34" charset="-128"/>
              </a:defRPr>
            </a:lvl3pPr>
            <a:lvl4pPr marL="1731963" indent="-246063">
              <a:defRPr sz="2400">
                <a:solidFill>
                  <a:schemeClr val="tx1"/>
                </a:solidFill>
                <a:latin typeface="Arial" panose="020B0604020202020204" pitchFamily="34" charset="0"/>
                <a:ea typeface="MS PGothic" panose="020B0600070205080204" pitchFamily="34" charset="-128"/>
              </a:defRPr>
            </a:lvl4pPr>
            <a:lvl5pPr marL="2227263" indent="-246063">
              <a:defRPr sz="2400">
                <a:solidFill>
                  <a:schemeClr val="tx1"/>
                </a:solidFill>
                <a:latin typeface="Arial" panose="020B0604020202020204" pitchFamily="34" charset="0"/>
                <a:ea typeface="MS PGothic" panose="020B0600070205080204" pitchFamily="34" charset="-128"/>
              </a:defRPr>
            </a:lvl5pPr>
            <a:lvl6pPr marL="26844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1416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5988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4056063" indent="-2460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5493C84-C5A8-4B56-85EA-FA78ABE5AC9C}" type="slidenum">
              <a:rPr lang="en-US" altLang="es-ES" sz="1300" smtClean="0">
                <a:solidFill>
                  <a:srgbClr val="000000"/>
                </a:solidFill>
              </a:rPr>
              <a:pPr/>
              <a:t>8</a:t>
            </a:fld>
            <a:endParaRPr lang="en-US" altLang="es-ES" sz="1300" smtClean="0">
              <a:solidFill>
                <a:srgbClr val="000000"/>
              </a:solidFill>
            </a:endParaRPr>
          </a:p>
        </p:txBody>
      </p:sp>
    </p:spTree>
    <p:extLst>
      <p:ext uri="{BB962C8B-B14F-4D97-AF65-F5344CB8AC3E}">
        <p14:creationId xmlns:p14="http://schemas.microsoft.com/office/powerpoint/2010/main" val="1528883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Marcador de imagen de diapositiva"/>
          <p:cNvSpPr>
            <a:spLocks noGrp="1" noRot="1" noChangeAspect="1" noTextEdit="1"/>
          </p:cNvSpPr>
          <p:nvPr>
            <p:ph type="sldImg"/>
          </p:nvPr>
        </p:nvSpPr>
        <p:spPr>
          <a:ln/>
        </p:spPr>
      </p:sp>
      <p:sp>
        <p:nvSpPr>
          <p:cNvPr id="92163"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smtClean="0">
                <a:latin typeface="Arial" panose="020B0604020202020204" pitchFamily="34" charset="0"/>
              </a:rPr>
              <a:t>Respecto a población adulta, la otra línea de relevancia a nivel internacional como muestra el recientemente publicado trabajo de Lancet, es la que investiga la relación entre diversidad enfermedades de las denominadas neurodegenerativas y las contaminación atmosférica derivada del tráfico. Respecto a esto hay dos líneas, una a que apunta que la contaminación es parte o participa en la etiología de la enfermedad, es decir pudiendo participar de su aparición (entre las que obviamente cuentan condiciones genéticas, etc. como el caso del cáncer) y otra línea respecto a efectos a corto plazo que apunta a que los contaminantes exacerban los síntomas de este tipo de enfermedades, via mecanismos inflamatorios y de estrés. </a:t>
            </a:r>
          </a:p>
        </p:txBody>
      </p:sp>
      <p:sp>
        <p:nvSpPr>
          <p:cNvPr id="92164"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spcBef>
                <a:spcPct val="30000"/>
              </a:spcBef>
              <a:defRPr sz="1200">
                <a:solidFill>
                  <a:schemeClr val="tx1"/>
                </a:solidFill>
                <a:latin typeface="Arial" panose="020B0604020202020204" pitchFamily="34" charset="0"/>
                <a:ea typeface="MS PGothic" panose="020B0600070205080204" pitchFamily="34" charset="-128"/>
              </a:defRPr>
            </a:lvl1pPr>
            <a:lvl2pPr marL="803275" indent="-307975" defTabSz="1023938">
              <a:spcBef>
                <a:spcPct val="30000"/>
              </a:spcBef>
              <a:defRPr sz="1200">
                <a:solidFill>
                  <a:schemeClr val="tx1"/>
                </a:solidFill>
                <a:latin typeface="Arial" panose="020B0604020202020204" pitchFamily="34" charset="0"/>
                <a:ea typeface="MS PGothic" panose="020B0600070205080204" pitchFamily="34" charset="-128"/>
              </a:defRPr>
            </a:lvl2pPr>
            <a:lvl3pPr marL="1236663" indent="-246063" defTabSz="1023938">
              <a:spcBef>
                <a:spcPct val="30000"/>
              </a:spcBef>
              <a:defRPr sz="1200">
                <a:solidFill>
                  <a:schemeClr val="tx1"/>
                </a:solidFill>
                <a:latin typeface="Arial" panose="020B0604020202020204" pitchFamily="34" charset="0"/>
                <a:ea typeface="MS PGothic" panose="020B0600070205080204" pitchFamily="34" charset="-128"/>
              </a:defRPr>
            </a:lvl3pPr>
            <a:lvl4pPr marL="1731963" indent="-246063" defTabSz="1023938">
              <a:spcBef>
                <a:spcPct val="30000"/>
              </a:spcBef>
              <a:defRPr sz="1200">
                <a:solidFill>
                  <a:schemeClr val="tx1"/>
                </a:solidFill>
                <a:latin typeface="Arial" panose="020B0604020202020204" pitchFamily="34" charset="0"/>
                <a:ea typeface="MS PGothic" panose="020B0600070205080204" pitchFamily="34" charset="-128"/>
              </a:defRPr>
            </a:lvl4pPr>
            <a:lvl5pPr marL="2227263" indent="-246063" defTabSz="1023938">
              <a:spcBef>
                <a:spcPct val="30000"/>
              </a:spcBef>
              <a:defRPr sz="1200">
                <a:solidFill>
                  <a:schemeClr val="tx1"/>
                </a:solidFill>
                <a:latin typeface="Arial" panose="020B0604020202020204" pitchFamily="34" charset="0"/>
                <a:ea typeface="MS PGothic" panose="020B0600070205080204" pitchFamily="34" charset="-128"/>
              </a:defRPr>
            </a:lvl5pPr>
            <a:lvl6pPr marL="26844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1416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988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0560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2B45D067-8341-4ADB-9F14-0014407B8C96}" type="slidenum">
              <a:rPr lang="es-ES" altLang="es-ES" sz="1300" smtClean="0">
                <a:solidFill>
                  <a:srgbClr val="000000"/>
                </a:solidFill>
                <a:latin typeface="Times New Roman" panose="02020603050405020304" pitchFamily="18" charset="0"/>
              </a:rPr>
              <a:pPr eaLnBrk="1" hangingPunct="1">
                <a:spcBef>
                  <a:spcPct val="0"/>
                </a:spcBef>
              </a:pPr>
              <a:t>9</a:t>
            </a:fld>
            <a:endParaRPr lang="es-ES" altLang="es-ES" sz="13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88001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p:cNvSpPr>
            <a:spLocks noGrp="1" noRot="1" noChangeAspect="1" noTextEdit="1"/>
          </p:cNvSpPr>
          <p:nvPr>
            <p:ph type="sldImg"/>
          </p:nvPr>
        </p:nvSpPr>
        <p:spPr>
          <a:ln/>
        </p:spPr>
      </p:sp>
      <p:sp>
        <p:nvSpPr>
          <p:cNvPr id="94211"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smtClean="0">
                <a:latin typeface="Arial" panose="020B0604020202020204" pitchFamily="34" charset="0"/>
              </a:rPr>
              <a:t>En esta línea de exacerbación de  enfermedades neurodegenerativas, se encuadra nuestro primer trabajo del año ya publicado para Madrid en el que se relacionan los ingresos con carácter de urgencia por demencia en Madrid y los niveles de Ozono. Aumentando significativamente el riesgo como se ve, por encima de un umbral de 45</a:t>
            </a:r>
          </a:p>
        </p:txBody>
      </p:sp>
      <p:sp>
        <p:nvSpPr>
          <p:cNvPr id="94212"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spcBef>
                <a:spcPct val="30000"/>
              </a:spcBef>
              <a:defRPr sz="1200">
                <a:solidFill>
                  <a:schemeClr val="tx1"/>
                </a:solidFill>
                <a:latin typeface="Arial" panose="020B0604020202020204" pitchFamily="34" charset="0"/>
                <a:ea typeface="MS PGothic" panose="020B0600070205080204" pitchFamily="34" charset="-128"/>
              </a:defRPr>
            </a:lvl1pPr>
            <a:lvl2pPr marL="803275" indent="-307975" defTabSz="1023938">
              <a:spcBef>
                <a:spcPct val="30000"/>
              </a:spcBef>
              <a:defRPr sz="1200">
                <a:solidFill>
                  <a:schemeClr val="tx1"/>
                </a:solidFill>
                <a:latin typeface="Arial" panose="020B0604020202020204" pitchFamily="34" charset="0"/>
                <a:ea typeface="MS PGothic" panose="020B0600070205080204" pitchFamily="34" charset="-128"/>
              </a:defRPr>
            </a:lvl2pPr>
            <a:lvl3pPr marL="1236663" indent="-246063" defTabSz="1023938">
              <a:spcBef>
                <a:spcPct val="30000"/>
              </a:spcBef>
              <a:defRPr sz="1200">
                <a:solidFill>
                  <a:schemeClr val="tx1"/>
                </a:solidFill>
                <a:latin typeface="Arial" panose="020B0604020202020204" pitchFamily="34" charset="0"/>
                <a:ea typeface="MS PGothic" panose="020B0600070205080204" pitchFamily="34" charset="-128"/>
              </a:defRPr>
            </a:lvl3pPr>
            <a:lvl4pPr marL="1731963" indent="-246063" defTabSz="1023938">
              <a:spcBef>
                <a:spcPct val="30000"/>
              </a:spcBef>
              <a:defRPr sz="1200">
                <a:solidFill>
                  <a:schemeClr val="tx1"/>
                </a:solidFill>
                <a:latin typeface="Arial" panose="020B0604020202020204" pitchFamily="34" charset="0"/>
                <a:ea typeface="MS PGothic" panose="020B0600070205080204" pitchFamily="34" charset="-128"/>
              </a:defRPr>
            </a:lvl4pPr>
            <a:lvl5pPr marL="2227263" indent="-246063" defTabSz="1023938">
              <a:spcBef>
                <a:spcPct val="30000"/>
              </a:spcBef>
              <a:defRPr sz="1200">
                <a:solidFill>
                  <a:schemeClr val="tx1"/>
                </a:solidFill>
                <a:latin typeface="Arial" panose="020B0604020202020204" pitchFamily="34" charset="0"/>
                <a:ea typeface="MS PGothic" panose="020B0600070205080204" pitchFamily="34" charset="-128"/>
              </a:defRPr>
            </a:lvl5pPr>
            <a:lvl6pPr marL="26844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1416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988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056063" indent="-246063" defTabSz="10239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B1D6775E-76A8-4304-BA21-C95A66AFE5AF}" type="slidenum">
              <a:rPr lang="es-ES" altLang="es-ES" sz="1300" smtClean="0">
                <a:solidFill>
                  <a:srgbClr val="000000"/>
                </a:solidFill>
                <a:latin typeface="Times New Roman" panose="02020603050405020304" pitchFamily="18" charset="0"/>
              </a:rPr>
              <a:pPr eaLnBrk="1" hangingPunct="1">
                <a:spcBef>
                  <a:spcPct val="0"/>
                </a:spcBef>
              </a:pPr>
              <a:t>10</a:t>
            </a:fld>
            <a:endParaRPr lang="es-ES" altLang="es-ES" sz="13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29443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E991C434-3076-47E4-9220-9A5EAF6B68A3}" type="datetimeFigureOut">
              <a:rPr lang="es-ES" smtClean="0"/>
              <a:t>30/08/2023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A7DE422-F5FC-416F-A6EA-E5AFD3E05339}" type="slidenum">
              <a:rPr lang="es-ES" smtClean="0"/>
              <a:t>‹Nº›</a:t>
            </a:fld>
            <a:endParaRPr lang="es-ES"/>
          </a:p>
        </p:txBody>
      </p:sp>
    </p:spTree>
    <p:extLst>
      <p:ext uri="{BB962C8B-B14F-4D97-AF65-F5344CB8AC3E}">
        <p14:creationId xmlns:p14="http://schemas.microsoft.com/office/powerpoint/2010/main" val="2692898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E991C434-3076-47E4-9220-9A5EAF6B68A3}" type="datetimeFigureOut">
              <a:rPr lang="es-ES" smtClean="0"/>
              <a:t>30/08/2023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A7DE422-F5FC-416F-A6EA-E5AFD3E05339}" type="slidenum">
              <a:rPr lang="es-ES" smtClean="0"/>
              <a:t>‹Nº›</a:t>
            </a:fld>
            <a:endParaRPr lang="es-ES"/>
          </a:p>
        </p:txBody>
      </p:sp>
    </p:spTree>
    <p:extLst>
      <p:ext uri="{BB962C8B-B14F-4D97-AF65-F5344CB8AC3E}">
        <p14:creationId xmlns:p14="http://schemas.microsoft.com/office/powerpoint/2010/main" val="383953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E991C434-3076-47E4-9220-9A5EAF6B68A3}" type="datetimeFigureOut">
              <a:rPr lang="es-ES" smtClean="0"/>
              <a:t>30/08/2023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A7DE422-F5FC-416F-A6EA-E5AFD3E05339}" type="slidenum">
              <a:rPr lang="es-ES" smtClean="0"/>
              <a:t>‹Nº›</a:t>
            </a:fld>
            <a:endParaRPr lang="es-ES"/>
          </a:p>
        </p:txBody>
      </p:sp>
    </p:spTree>
    <p:extLst>
      <p:ext uri="{BB962C8B-B14F-4D97-AF65-F5344CB8AC3E}">
        <p14:creationId xmlns:p14="http://schemas.microsoft.com/office/powerpoint/2010/main" val="244873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E991C434-3076-47E4-9220-9A5EAF6B68A3}" type="datetimeFigureOut">
              <a:rPr lang="es-ES" smtClean="0"/>
              <a:t>30/08/2023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A7DE422-F5FC-416F-A6EA-E5AFD3E05339}" type="slidenum">
              <a:rPr lang="es-ES" smtClean="0"/>
              <a:t>‹Nº›</a:t>
            </a:fld>
            <a:endParaRPr lang="es-ES"/>
          </a:p>
        </p:txBody>
      </p:sp>
    </p:spTree>
    <p:extLst>
      <p:ext uri="{BB962C8B-B14F-4D97-AF65-F5344CB8AC3E}">
        <p14:creationId xmlns:p14="http://schemas.microsoft.com/office/powerpoint/2010/main" val="2783664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E991C434-3076-47E4-9220-9A5EAF6B68A3}" type="datetimeFigureOut">
              <a:rPr lang="es-ES" smtClean="0"/>
              <a:t>30/08/2023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A7DE422-F5FC-416F-A6EA-E5AFD3E05339}" type="slidenum">
              <a:rPr lang="es-ES" smtClean="0"/>
              <a:t>‹Nº›</a:t>
            </a:fld>
            <a:endParaRPr lang="es-ES"/>
          </a:p>
        </p:txBody>
      </p:sp>
    </p:spTree>
    <p:extLst>
      <p:ext uri="{BB962C8B-B14F-4D97-AF65-F5344CB8AC3E}">
        <p14:creationId xmlns:p14="http://schemas.microsoft.com/office/powerpoint/2010/main" val="119955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E991C434-3076-47E4-9220-9A5EAF6B68A3}" type="datetimeFigureOut">
              <a:rPr lang="es-ES" smtClean="0"/>
              <a:t>30/08/2023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A7DE422-F5FC-416F-A6EA-E5AFD3E05339}" type="slidenum">
              <a:rPr lang="es-ES" smtClean="0"/>
              <a:t>‹Nº›</a:t>
            </a:fld>
            <a:endParaRPr lang="es-ES"/>
          </a:p>
        </p:txBody>
      </p:sp>
    </p:spTree>
    <p:extLst>
      <p:ext uri="{BB962C8B-B14F-4D97-AF65-F5344CB8AC3E}">
        <p14:creationId xmlns:p14="http://schemas.microsoft.com/office/powerpoint/2010/main" val="2993588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E991C434-3076-47E4-9220-9A5EAF6B68A3}" type="datetimeFigureOut">
              <a:rPr lang="es-ES" smtClean="0"/>
              <a:t>30/08/2023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A7DE422-F5FC-416F-A6EA-E5AFD3E05339}" type="slidenum">
              <a:rPr lang="es-ES" smtClean="0"/>
              <a:t>‹Nº›</a:t>
            </a:fld>
            <a:endParaRPr lang="es-ES"/>
          </a:p>
        </p:txBody>
      </p:sp>
    </p:spTree>
    <p:extLst>
      <p:ext uri="{BB962C8B-B14F-4D97-AF65-F5344CB8AC3E}">
        <p14:creationId xmlns:p14="http://schemas.microsoft.com/office/powerpoint/2010/main" val="1959171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E991C434-3076-47E4-9220-9A5EAF6B68A3}" type="datetimeFigureOut">
              <a:rPr lang="es-ES" smtClean="0"/>
              <a:t>30/08/2023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A7DE422-F5FC-416F-A6EA-E5AFD3E05339}" type="slidenum">
              <a:rPr lang="es-ES" smtClean="0"/>
              <a:t>‹Nº›</a:t>
            </a:fld>
            <a:endParaRPr lang="es-ES"/>
          </a:p>
        </p:txBody>
      </p:sp>
    </p:spTree>
    <p:extLst>
      <p:ext uri="{BB962C8B-B14F-4D97-AF65-F5344CB8AC3E}">
        <p14:creationId xmlns:p14="http://schemas.microsoft.com/office/powerpoint/2010/main" val="3506495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991C434-3076-47E4-9220-9A5EAF6B68A3}" type="datetimeFigureOut">
              <a:rPr lang="es-ES" smtClean="0"/>
              <a:t>30/08/2023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A7DE422-F5FC-416F-A6EA-E5AFD3E05339}" type="slidenum">
              <a:rPr lang="es-ES" smtClean="0"/>
              <a:t>‹Nº›</a:t>
            </a:fld>
            <a:endParaRPr lang="es-ES"/>
          </a:p>
        </p:txBody>
      </p:sp>
    </p:spTree>
    <p:extLst>
      <p:ext uri="{BB962C8B-B14F-4D97-AF65-F5344CB8AC3E}">
        <p14:creationId xmlns:p14="http://schemas.microsoft.com/office/powerpoint/2010/main" val="218022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E991C434-3076-47E4-9220-9A5EAF6B68A3}" type="datetimeFigureOut">
              <a:rPr lang="es-ES" smtClean="0"/>
              <a:t>30/08/2023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A7DE422-F5FC-416F-A6EA-E5AFD3E05339}" type="slidenum">
              <a:rPr lang="es-ES" smtClean="0"/>
              <a:t>‹Nº›</a:t>
            </a:fld>
            <a:endParaRPr lang="es-ES"/>
          </a:p>
        </p:txBody>
      </p:sp>
    </p:spTree>
    <p:extLst>
      <p:ext uri="{BB962C8B-B14F-4D97-AF65-F5344CB8AC3E}">
        <p14:creationId xmlns:p14="http://schemas.microsoft.com/office/powerpoint/2010/main" val="182292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E991C434-3076-47E4-9220-9A5EAF6B68A3}" type="datetimeFigureOut">
              <a:rPr lang="es-ES" smtClean="0"/>
              <a:t>30/08/2023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A7DE422-F5FC-416F-A6EA-E5AFD3E05339}" type="slidenum">
              <a:rPr lang="es-ES" smtClean="0"/>
              <a:t>‹Nº›</a:t>
            </a:fld>
            <a:endParaRPr lang="es-ES"/>
          </a:p>
        </p:txBody>
      </p:sp>
    </p:spTree>
    <p:extLst>
      <p:ext uri="{BB962C8B-B14F-4D97-AF65-F5344CB8AC3E}">
        <p14:creationId xmlns:p14="http://schemas.microsoft.com/office/powerpoint/2010/main" val="2470844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1C434-3076-47E4-9220-9A5EAF6B68A3}" type="datetimeFigureOut">
              <a:rPr lang="es-ES" smtClean="0"/>
              <a:t>30/08/2023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DE422-F5FC-416F-A6EA-E5AFD3E05339}" type="slidenum">
              <a:rPr lang="es-ES" smtClean="0"/>
              <a:t>‹Nº›</a:t>
            </a:fld>
            <a:endParaRPr lang="es-ES"/>
          </a:p>
        </p:txBody>
      </p:sp>
    </p:spTree>
    <p:extLst>
      <p:ext uri="{BB962C8B-B14F-4D97-AF65-F5344CB8AC3E}">
        <p14:creationId xmlns:p14="http://schemas.microsoft.com/office/powerpoint/2010/main" val="1156136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g"/><Relationship Id="rId7" Type="http://schemas.openxmlformats.org/officeDocument/2006/relationships/slide" Target="slide2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emf"/></Relationships>
</file>

<file path=ppt/slides/_rels/slide3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clinares@isciii.es"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3 Grupo"/>
          <p:cNvGrpSpPr>
            <a:grpSpLocks/>
          </p:cNvGrpSpPr>
          <p:nvPr/>
        </p:nvGrpSpPr>
        <p:grpSpPr bwMode="auto">
          <a:xfrm>
            <a:off x="1631950" y="2852739"/>
            <a:ext cx="8382000" cy="649287"/>
            <a:chOff x="304800" y="5836"/>
            <a:chExt cx="8382000" cy="646318"/>
          </a:xfrm>
        </p:grpSpPr>
        <p:sp>
          <p:nvSpPr>
            <p:cNvPr id="82947" name="Line 2"/>
            <p:cNvSpPr>
              <a:spLocks noChangeShapeType="1"/>
            </p:cNvSpPr>
            <p:nvPr/>
          </p:nvSpPr>
          <p:spPr bwMode="auto">
            <a:xfrm>
              <a:off x="304800" y="309563"/>
              <a:ext cx="8382000" cy="1587"/>
            </a:xfrm>
            <a:prstGeom prst="line">
              <a:avLst/>
            </a:prstGeom>
            <a:noFill/>
            <a:ln w="28575">
              <a:solidFill>
                <a:srgbClr val="CC33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S" sz="2400">
                <a:solidFill>
                  <a:srgbClr val="000000"/>
                </a:solidFill>
                <a:latin typeface="Arial" panose="020B0604020202020204" pitchFamily="34" charset="0"/>
                <a:ea typeface="MS PGothic" panose="020B0600070205080204" pitchFamily="34" charset="-128"/>
              </a:endParaRPr>
            </a:p>
          </p:txBody>
        </p:sp>
        <p:sp>
          <p:nvSpPr>
            <p:cNvPr id="82948" name="Text Box 8"/>
            <p:cNvSpPr txBox="1">
              <a:spLocks noChangeArrowheads="1"/>
            </p:cNvSpPr>
            <p:nvPr/>
          </p:nvSpPr>
          <p:spPr bwMode="auto">
            <a:xfrm>
              <a:off x="304800" y="5836"/>
              <a:ext cx="8382000" cy="6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98">
                  <a:solidFill>
                    <a:srgbClr val="000000"/>
                  </a:solidFill>
                  <a:miter lim="800000"/>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anose="02020603050405020304" pitchFamily="18"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9pPr>
            </a:lstStyle>
            <a:p>
              <a:pPr algn="ctr" eaLnBrk="0" fontAlgn="base" hangingPunct="0">
                <a:spcBef>
                  <a:spcPct val="0"/>
                </a:spcBef>
                <a:spcAft>
                  <a:spcPct val="0"/>
                </a:spcAft>
                <a:buClr>
                  <a:srgbClr val="993366"/>
                </a:buClr>
                <a:buFontTx/>
                <a:buNone/>
              </a:pPr>
              <a:r>
                <a:rPr lang="en-GB" altLang="es-ES" sz="1800" b="1">
                  <a:solidFill>
                    <a:srgbClr val="CC3300"/>
                  </a:solidFill>
                  <a:latin typeface="Arial" panose="020B0604020202020204" pitchFamily="34" charset="0"/>
                  <a:ea typeface="MS PGothic" panose="020B0600070205080204" pitchFamily="34" charset="-128"/>
                </a:rPr>
                <a:t>EVOLUCIÓN DE  </a:t>
              </a:r>
              <a:r>
                <a:rPr lang="en-GB" altLang="es-ES" sz="1800" b="1">
                  <a:solidFill>
                    <a:srgbClr val="398DB3"/>
                  </a:solidFill>
                  <a:latin typeface="Arial" panose="020B0604020202020204" pitchFamily="34" charset="0"/>
                  <a:ea typeface="MS PGothic" panose="020B0600070205080204" pitchFamily="34" charset="-128"/>
                </a:rPr>
                <a:t>Líneas De Investigación </a:t>
              </a:r>
              <a:r>
                <a:rPr lang="en-GB" altLang="es-ES" sz="1800" b="1">
                  <a:solidFill>
                    <a:srgbClr val="CC3300"/>
                  </a:solidFill>
                  <a:latin typeface="Arial" panose="020B0604020202020204" pitchFamily="34" charset="0"/>
                  <a:ea typeface="MS PGothic" panose="020B0600070205080204" pitchFamily="34" charset="-128"/>
                </a:rPr>
                <a:t>EN EFECTOS EN SALUD ATRIBUIBLES A  LA CONTAMINACIÓN ATMOSFÉRICA</a:t>
              </a:r>
            </a:p>
          </p:txBody>
        </p:sp>
      </p:grpSp>
    </p:spTree>
    <p:extLst>
      <p:ext uri="{BB962C8B-B14F-4D97-AF65-F5344CB8AC3E}">
        <p14:creationId xmlns:p14="http://schemas.microsoft.com/office/powerpoint/2010/main" val="3441158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3 Grupo"/>
          <p:cNvGrpSpPr>
            <a:grpSpLocks/>
          </p:cNvGrpSpPr>
          <p:nvPr/>
        </p:nvGrpSpPr>
        <p:grpSpPr bwMode="auto">
          <a:xfrm>
            <a:off x="1828800" y="6351"/>
            <a:ext cx="8382000" cy="341313"/>
            <a:chOff x="304800" y="5836"/>
            <a:chExt cx="8382000" cy="340735"/>
          </a:xfrm>
        </p:grpSpPr>
        <p:sp>
          <p:nvSpPr>
            <p:cNvPr id="93191" name="Line 2"/>
            <p:cNvSpPr>
              <a:spLocks noChangeShapeType="1"/>
            </p:cNvSpPr>
            <p:nvPr/>
          </p:nvSpPr>
          <p:spPr bwMode="auto">
            <a:xfrm>
              <a:off x="304800" y="309563"/>
              <a:ext cx="8382000" cy="1587"/>
            </a:xfrm>
            <a:prstGeom prst="line">
              <a:avLst/>
            </a:prstGeom>
            <a:noFill/>
            <a:ln w="28575">
              <a:solidFill>
                <a:srgbClr val="CC33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S" sz="2400">
                <a:solidFill>
                  <a:srgbClr val="000000"/>
                </a:solidFill>
                <a:latin typeface="Arial" panose="020B0604020202020204" pitchFamily="34" charset="0"/>
                <a:ea typeface="MS PGothic" panose="020B0600070205080204" pitchFamily="34" charset="-128"/>
              </a:endParaRPr>
            </a:p>
          </p:txBody>
        </p:sp>
        <p:sp>
          <p:nvSpPr>
            <p:cNvPr id="93192" name="Text Box 8"/>
            <p:cNvSpPr txBox="1">
              <a:spLocks noChangeArrowheads="1"/>
            </p:cNvSpPr>
            <p:nvPr/>
          </p:nvSpPr>
          <p:spPr bwMode="auto">
            <a:xfrm>
              <a:off x="1979833" y="5836"/>
              <a:ext cx="462210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98">
                  <a:solidFill>
                    <a:srgbClr val="000000"/>
                  </a:solidFill>
                  <a:miter lim="800000"/>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anose="02020603050405020304" pitchFamily="18"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9pPr>
            </a:lstStyle>
            <a:p>
              <a:pPr algn="r" eaLnBrk="0" fontAlgn="base" hangingPunct="0">
                <a:spcBef>
                  <a:spcPct val="0"/>
                </a:spcBef>
                <a:spcAft>
                  <a:spcPct val="0"/>
                </a:spcAft>
                <a:buClr>
                  <a:srgbClr val="993366"/>
                </a:buClr>
                <a:buFontTx/>
                <a:buNone/>
              </a:pPr>
              <a:r>
                <a:rPr lang="en-GB" altLang="es-ES" sz="1600" b="1" dirty="0">
                  <a:solidFill>
                    <a:srgbClr val="CC3300"/>
                  </a:solidFill>
                  <a:latin typeface="Arial" panose="020B0604020202020204" pitchFamily="34" charset="0"/>
                  <a:ea typeface="MS PGothic" panose="020B0600070205080204" pitchFamily="34" charset="-128"/>
                </a:rPr>
                <a:t>EVOLUCIÓN EN LÍNEAS DE INVESTIGACIÓN</a:t>
              </a:r>
            </a:p>
          </p:txBody>
        </p:sp>
      </p:grpSp>
      <p:sp>
        <p:nvSpPr>
          <p:cNvPr id="93187" name="CuadroTexto 6"/>
          <p:cNvSpPr txBox="1">
            <a:spLocks noChangeArrowheads="1"/>
          </p:cNvSpPr>
          <p:nvPr/>
        </p:nvSpPr>
        <p:spPr bwMode="auto">
          <a:xfrm>
            <a:off x="1774826" y="858839"/>
            <a:ext cx="7775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pPr>
            <a:r>
              <a:rPr lang="es-ES" altLang="es-ES" sz="1600" b="1">
                <a:solidFill>
                  <a:srgbClr val="0070C0"/>
                </a:solidFill>
                <a:latin typeface="Arial" panose="020B0604020202020204" pitchFamily="34" charset="0"/>
                <a:ea typeface="MS PGothic" panose="020B0600070205080204" pitchFamily="34" charset="-128"/>
              </a:rPr>
              <a:t>ENFERMEDADES NEURODEGENERATIVAS</a:t>
            </a:r>
          </a:p>
        </p:txBody>
      </p:sp>
      <p:pic>
        <p:nvPicPr>
          <p:cNvPr id="9318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1" y="1339851"/>
            <a:ext cx="768667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9" name="4 Imag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80100" y="3500439"/>
            <a:ext cx="3773488"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6"/>
          <p:cNvSpPr txBox="1">
            <a:spLocks noChangeArrowheads="1"/>
          </p:cNvSpPr>
          <p:nvPr/>
        </p:nvSpPr>
        <p:spPr bwMode="auto">
          <a:xfrm>
            <a:off x="1774826" y="404814"/>
            <a:ext cx="777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defRPr/>
            </a:pP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POBLACIÓN</a:t>
            </a:r>
            <a:r>
              <a:rPr lang="es-ES" altLang="es-ES" sz="1800" b="1" dirty="0">
                <a:solidFill>
                  <a:srgbClr val="0070C0"/>
                </a:solidFill>
                <a:latin typeface="Arial" panose="020B0604020202020204" pitchFamily="34" charset="0"/>
                <a:ea typeface="ＭＳ Ｐゴシック" panose="020B0600070205080204" pitchFamily="34" charset="-128"/>
              </a:rPr>
              <a:t> </a:t>
            </a: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ADULTA</a:t>
            </a:r>
          </a:p>
        </p:txBody>
      </p:sp>
    </p:spTree>
    <p:extLst>
      <p:ext uri="{BB962C8B-B14F-4D97-AF65-F5344CB8AC3E}">
        <p14:creationId xmlns:p14="http://schemas.microsoft.com/office/powerpoint/2010/main" val="35746008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3 Grupo"/>
          <p:cNvGrpSpPr>
            <a:grpSpLocks/>
          </p:cNvGrpSpPr>
          <p:nvPr/>
        </p:nvGrpSpPr>
        <p:grpSpPr bwMode="auto">
          <a:xfrm>
            <a:off x="1828800" y="6351"/>
            <a:ext cx="8382000" cy="341313"/>
            <a:chOff x="304800" y="5836"/>
            <a:chExt cx="8382000" cy="340735"/>
          </a:xfrm>
        </p:grpSpPr>
        <p:sp>
          <p:nvSpPr>
            <p:cNvPr id="95239" name="Line 2"/>
            <p:cNvSpPr>
              <a:spLocks noChangeShapeType="1"/>
            </p:cNvSpPr>
            <p:nvPr/>
          </p:nvSpPr>
          <p:spPr bwMode="auto">
            <a:xfrm>
              <a:off x="304800" y="309563"/>
              <a:ext cx="8382000" cy="1587"/>
            </a:xfrm>
            <a:prstGeom prst="line">
              <a:avLst/>
            </a:prstGeom>
            <a:noFill/>
            <a:ln w="28575">
              <a:solidFill>
                <a:srgbClr val="CC33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S" sz="2400">
                <a:solidFill>
                  <a:srgbClr val="000000"/>
                </a:solidFill>
                <a:latin typeface="Arial" panose="020B0604020202020204" pitchFamily="34" charset="0"/>
                <a:ea typeface="MS PGothic" panose="020B0600070205080204" pitchFamily="34" charset="-128"/>
              </a:endParaRPr>
            </a:p>
          </p:txBody>
        </p:sp>
        <p:sp>
          <p:nvSpPr>
            <p:cNvPr id="95240" name="Text Box 8"/>
            <p:cNvSpPr txBox="1">
              <a:spLocks noChangeArrowheads="1"/>
            </p:cNvSpPr>
            <p:nvPr/>
          </p:nvSpPr>
          <p:spPr bwMode="auto">
            <a:xfrm>
              <a:off x="1979833" y="5836"/>
              <a:ext cx="462210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98">
                  <a:solidFill>
                    <a:srgbClr val="000000"/>
                  </a:solidFill>
                  <a:miter lim="800000"/>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anose="02020603050405020304" pitchFamily="18"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9pPr>
            </a:lstStyle>
            <a:p>
              <a:pPr algn="r" eaLnBrk="0" fontAlgn="base" hangingPunct="0">
                <a:spcBef>
                  <a:spcPct val="0"/>
                </a:spcBef>
                <a:spcAft>
                  <a:spcPct val="0"/>
                </a:spcAft>
                <a:buClr>
                  <a:srgbClr val="993366"/>
                </a:buClr>
                <a:buFontTx/>
                <a:buNone/>
              </a:pPr>
              <a:r>
                <a:rPr lang="en-GB" altLang="es-ES" sz="1600" b="1">
                  <a:solidFill>
                    <a:srgbClr val="CC3300"/>
                  </a:solidFill>
                  <a:latin typeface="Arial" panose="020B0604020202020204" pitchFamily="34" charset="0"/>
                  <a:ea typeface="MS PGothic" panose="020B0600070205080204" pitchFamily="34" charset="-128"/>
                </a:rPr>
                <a:t>EVOLUCIÓN EN LÍNEAS DE INVESTIGACIÓN</a:t>
              </a:r>
            </a:p>
          </p:txBody>
        </p:sp>
      </p:grpSp>
      <p:pic>
        <p:nvPicPr>
          <p:cNvPr id="95235" name="5 Imag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9526" y="1281114"/>
            <a:ext cx="40481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CuadroTexto 6"/>
          <p:cNvSpPr txBox="1">
            <a:spLocks noChangeArrowheads="1"/>
          </p:cNvSpPr>
          <p:nvPr/>
        </p:nvSpPr>
        <p:spPr bwMode="auto">
          <a:xfrm>
            <a:off x="1774826" y="858839"/>
            <a:ext cx="7775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pPr>
            <a:r>
              <a:rPr lang="es-ES" altLang="es-ES" sz="1600" b="1">
                <a:solidFill>
                  <a:srgbClr val="0070C0"/>
                </a:solidFill>
                <a:latin typeface="Arial" panose="020B0604020202020204" pitchFamily="34" charset="0"/>
                <a:ea typeface="MS PGothic" panose="020B0600070205080204" pitchFamily="34" charset="-128"/>
              </a:rPr>
              <a:t>ENFERMEDADES NEURODEGENERATIVAS</a:t>
            </a:r>
          </a:p>
        </p:txBody>
      </p:sp>
      <p:sp>
        <p:nvSpPr>
          <p:cNvPr id="8" name="CuadroTexto 6"/>
          <p:cNvSpPr txBox="1">
            <a:spLocks noChangeArrowheads="1"/>
          </p:cNvSpPr>
          <p:nvPr/>
        </p:nvSpPr>
        <p:spPr bwMode="auto">
          <a:xfrm>
            <a:off x="1774826" y="404814"/>
            <a:ext cx="777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defRPr/>
            </a:pP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POBLACIÓN</a:t>
            </a:r>
            <a:r>
              <a:rPr lang="es-ES" altLang="es-ES" sz="1800" b="1" dirty="0">
                <a:solidFill>
                  <a:srgbClr val="0070C0"/>
                </a:solidFill>
                <a:latin typeface="Arial" panose="020B0604020202020204" pitchFamily="34" charset="0"/>
                <a:ea typeface="ＭＳ Ｐゴシック" panose="020B0600070205080204" pitchFamily="34" charset="-128"/>
              </a:rPr>
              <a:t> </a:t>
            </a: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ADULTA</a:t>
            </a:r>
          </a:p>
        </p:txBody>
      </p:sp>
      <p:pic>
        <p:nvPicPr>
          <p:cNvPr id="95238" name="Imagen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8801" y="1281114"/>
            <a:ext cx="4530725"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963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11F5EBD-BE72-A5D8-EB82-186EE449F1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34" t="14519" r="6641"/>
          <a:stretch/>
        </p:blipFill>
        <p:spPr>
          <a:xfrm>
            <a:off x="1080655" y="1249801"/>
            <a:ext cx="10437321" cy="5483911"/>
          </a:xfrm>
          <a:prstGeom prst="rect">
            <a:avLst/>
          </a:prstGeom>
        </p:spPr>
      </p:pic>
      <p:grpSp>
        <p:nvGrpSpPr>
          <p:cNvPr id="6" name="3 Grupo"/>
          <p:cNvGrpSpPr>
            <a:grpSpLocks/>
          </p:cNvGrpSpPr>
          <p:nvPr/>
        </p:nvGrpSpPr>
        <p:grpSpPr bwMode="auto">
          <a:xfrm>
            <a:off x="1828800" y="6351"/>
            <a:ext cx="8382000" cy="341313"/>
            <a:chOff x="304800" y="5836"/>
            <a:chExt cx="8382000" cy="340735"/>
          </a:xfrm>
        </p:grpSpPr>
        <p:sp>
          <p:nvSpPr>
            <p:cNvPr id="7" name="Line 2"/>
            <p:cNvSpPr>
              <a:spLocks noChangeShapeType="1"/>
            </p:cNvSpPr>
            <p:nvPr/>
          </p:nvSpPr>
          <p:spPr bwMode="auto">
            <a:xfrm>
              <a:off x="304800" y="309563"/>
              <a:ext cx="8382000" cy="1587"/>
            </a:xfrm>
            <a:prstGeom prst="line">
              <a:avLst/>
            </a:prstGeom>
            <a:noFill/>
            <a:ln w="28575">
              <a:solidFill>
                <a:srgbClr val="CC33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S" sz="2400">
                <a:solidFill>
                  <a:srgbClr val="000000"/>
                </a:solidFill>
                <a:latin typeface="Arial" panose="020B0604020202020204" pitchFamily="34" charset="0"/>
                <a:ea typeface="MS PGothic" panose="020B0600070205080204" pitchFamily="34" charset="-128"/>
              </a:endParaRPr>
            </a:p>
          </p:txBody>
        </p:sp>
        <p:sp>
          <p:nvSpPr>
            <p:cNvPr id="8" name="Text Box 8"/>
            <p:cNvSpPr txBox="1">
              <a:spLocks noChangeArrowheads="1"/>
            </p:cNvSpPr>
            <p:nvPr/>
          </p:nvSpPr>
          <p:spPr bwMode="auto">
            <a:xfrm>
              <a:off x="1979833" y="5836"/>
              <a:ext cx="462210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98">
                  <a:solidFill>
                    <a:srgbClr val="000000"/>
                  </a:solidFill>
                  <a:miter lim="800000"/>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anose="02020603050405020304" pitchFamily="18"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9pPr>
            </a:lstStyle>
            <a:p>
              <a:pPr algn="r" eaLnBrk="0" fontAlgn="base" hangingPunct="0">
                <a:spcBef>
                  <a:spcPct val="0"/>
                </a:spcBef>
                <a:spcAft>
                  <a:spcPct val="0"/>
                </a:spcAft>
                <a:buClr>
                  <a:srgbClr val="993366"/>
                </a:buClr>
                <a:buFontTx/>
                <a:buNone/>
              </a:pPr>
              <a:r>
                <a:rPr lang="en-GB" altLang="es-ES" sz="1600" b="1" dirty="0">
                  <a:solidFill>
                    <a:srgbClr val="CC3300"/>
                  </a:solidFill>
                  <a:latin typeface="Arial" panose="020B0604020202020204" pitchFamily="34" charset="0"/>
                  <a:ea typeface="MS PGothic" panose="020B0600070205080204" pitchFamily="34" charset="-128"/>
                </a:rPr>
                <a:t>EVOLUCIÓN EN LÍNEAS DE INVESTIGACIÓN</a:t>
              </a:r>
            </a:p>
          </p:txBody>
        </p:sp>
      </p:grpSp>
      <p:sp>
        <p:nvSpPr>
          <p:cNvPr id="9" name="CuadroTexto 6"/>
          <p:cNvSpPr txBox="1">
            <a:spLocks noChangeArrowheads="1"/>
          </p:cNvSpPr>
          <p:nvPr/>
        </p:nvSpPr>
        <p:spPr bwMode="auto">
          <a:xfrm>
            <a:off x="1774826" y="858839"/>
            <a:ext cx="7775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pPr>
            <a:r>
              <a:rPr lang="es-ES" altLang="es-ES" sz="1600" b="1" dirty="0">
                <a:solidFill>
                  <a:srgbClr val="0070C0"/>
                </a:solidFill>
                <a:latin typeface="Arial" panose="020B0604020202020204" pitchFamily="34" charset="0"/>
                <a:ea typeface="MS PGothic" panose="020B0600070205080204" pitchFamily="34" charset="-128"/>
              </a:rPr>
              <a:t>ENFERMEDADES </a:t>
            </a:r>
            <a:r>
              <a:rPr lang="es-ES" altLang="es-ES" sz="1600" b="1" dirty="0" smtClean="0">
                <a:solidFill>
                  <a:srgbClr val="0070C0"/>
                </a:solidFill>
                <a:latin typeface="Arial" panose="020B0604020202020204" pitchFamily="34" charset="0"/>
                <a:ea typeface="MS PGothic" panose="020B0600070205080204" pitchFamily="34" charset="-128"/>
              </a:rPr>
              <a:t>ENDOCRINAS Y METABÓLICAS</a:t>
            </a:r>
            <a:endParaRPr lang="es-ES" altLang="es-ES" sz="1600" b="1" dirty="0">
              <a:solidFill>
                <a:srgbClr val="0070C0"/>
              </a:solidFill>
              <a:latin typeface="Arial" panose="020B0604020202020204" pitchFamily="34" charset="0"/>
              <a:ea typeface="MS PGothic" panose="020B0600070205080204" pitchFamily="34" charset="-128"/>
            </a:endParaRPr>
          </a:p>
        </p:txBody>
      </p:sp>
      <p:sp>
        <p:nvSpPr>
          <p:cNvPr id="10" name="CuadroTexto 6"/>
          <p:cNvSpPr txBox="1">
            <a:spLocks noChangeArrowheads="1"/>
          </p:cNvSpPr>
          <p:nvPr/>
        </p:nvSpPr>
        <p:spPr bwMode="auto">
          <a:xfrm>
            <a:off x="1774826" y="404814"/>
            <a:ext cx="777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defRPr/>
            </a:pP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POBLACIÓN</a:t>
            </a:r>
            <a:r>
              <a:rPr lang="es-ES" altLang="es-ES" sz="1800" b="1" dirty="0">
                <a:solidFill>
                  <a:srgbClr val="0070C0"/>
                </a:solidFill>
                <a:latin typeface="Arial" panose="020B0604020202020204" pitchFamily="34" charset="0"/>
                <a:ea typeface="ＭＳ Ｐゴシック" panose="020B0600070205080204" pitchFamily="34" charset="-128"/>
              </a:rPr>
              <a:t> </a:t>
            </a: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ADULTA</a:t>
            </a:r>
          </a:p>
        </p:txBody>
      </p:sp>
    </p:spTree>
    <p:extLst>
      <p:ext uri="{BB962C8B-B14F-4D97-AF65-F5344CB8AC3E}">
        <p14:creationId xmlns:p14="http://schemas.microsoft.com/office/powerpoint/2010/main" val="357851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1514719-FB91-F7E6-67EB-59C4C81CD0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015" t="10914" r="19766" b="3990"/>
          <a:stretch/>
        </p:blipFill>
        <p:spPr>
          <a:xfrm>
            <a:off x="1790526" y="569248"/>
            <a:ext cx="8263614" cy="5931304"/>
          </a:xfrm>
          <a:prstGeom prst="rect">
            <a:avLst/>
          </a:prstGeom>
        </p:spPr>
      </p:pic>
    </p:spTree>
    <p:extLst>
      <p:ext uri="{BB962C8B-B14F-4D97-AF65-F5344CB8AC3E}">
        <p14:creationId xmlns:p14="http://schemas.microsoft.com/office/powerpoint/2010/main" val="4518683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400" y="213891"/>
            <a:ext cx="6505982" cy="3260830"/>
          </a:xfrm>
          <a:prstGeom prst="rect">
            <a:avLst/>
          </a:prstGeom>
        </p:spPr>
      </p:pic>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5840" y="3553861"/>
            <a:ext cx="4446494" cy="3254188"/>
          </a:xfrm>
          <a:prstGeom prst="rect">
            <a:avLst/>
          </a:prstGeom>
        </p:spPr>
      </p:pic>
      <p:pic>
        <p:nvPicPr>
          <p:cNvPr id="6" name="Imagen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98575" y="382222"/>
            <a:ext cx="4072747" cy="6443086"/>
          </a:xfrm>
          <a:prstGeom prst="rect">
            <a:avLst/>
          </a:prstGeom>
        </p:spPr>
      </p:pic>
    </p:spTree>
    <p:extLst>
      <p:ext uri="{BB962C8B-B14F-4D97-AF65-F5344CB8AC3E}">
        <p14:creationId xmlns:p14="http://schemas.microsoft.com/office/powerpoint/2010/main" val="4099440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40877" y="194791"/>
            <a:ext cx="11510246" cy="6468417"/>
          </a:xfrm>
          <a:prstGeom prst="rect">
            <a:avLst/>
          </a:prstGeom>
        </p:spPr>
      </p:pic>
      <p:sp>
        <p:nvSpPr>
          <p:cNvPr id="3" name="Marcador de contenido 2"/>
          <p:cNvSpPr>
            <a:spLocks noGrp="1"/>
          </p:cNvSpPr>
          <p:nvPr>
            <p:ph idx="1"/>
          </p:nvPr>
        </p:nvSpPr>
        <p:spPr>
          <a:xfrm>
            <a:off x="814122" y="75365"/>
            <a:ext cx="10515600" cy="5662995"/>
          </a:xfrm>
        </p:spPr>
        <p:txBody>
          <a:bodyPr>
            <a:normAutofit/>
          </a:bodyPr>
          <a:lstStyle/>
          <a:p>
            <a:pPr algn="just"/>
            <a:endParaRPr lang="es-ES" sz="2400" dirty="0" smtClean="0"/>
          </a:p>
          <a:p>
            <a:pPr algn="just"/>
            <a:endParaRPr lang="es-ES" sz="2400" dirty="0"/>
          </a:p>
          <a:p>
            <a:pPr algn="just"/>
            <a:r>
              <a:rPr lang="es-ES" sz="2400" dirty="0" smtClean="0"/>
              <a:t>Según </a:t>
            </a:r>
            <a:r>
              <a:rPr lang="es-ES" sz="2400" dirty="0" smtClean="0"/>
              <a:t>un </a:t>
            </a:r>
            <a:r>
              <a:rPr lang="es-ES" sz="2400" dirty="0"/>
              <a:t>estudio desarrollado durante el periodo de tiempo </a:t>
            </a:r>
            <a:r>
              <a:rPr lang="es-ES" sz="2400" dirty="0" smtClean="0"/>
              <a:t>2013-2018 en la Comunidad de Madrid, </a:t>
            </a:r>
            <a:r>
              <a:rPr lang="es-ES" sz="2400" dirty="0"/>
              <a:t>las concentraciones de </a:t>
            </a:r>
            <a:r>
              <a:rPr lang="es-ES" sz="2400" b="1" dirty="0"/>
              <a:t>NO</a:t>
            </a:r>
            <a:r>
              <a:rPr lang="es-ES" sz="2400" b="1" baseline="-25000" dirty="0"/>
              <a:t>2</a:t>
            </a:r>
            <a:r>
              <a:rPr lang="es-ES" sz="2400" b="1" dirty="0"/>
              <a:t> </a:t>
            </a:r>
            <a:r>
              <a:rPr lang="es-ES" sz="2400" dirty="0"/>
              <a:t>se relacionarían con cerca de 8.200 ingresos anuales por todas las causas, cerca del </a:t>
            </a:r>
            <a:r>
              <a:rPr lang="es-ES" sz="2400" b="1" dirty="0"/>
              <a:t>2,5 % de todos los ingresos que se producen en la Comunidad de Madrid</a:t>
            </a:r>
            <a:r>
              <a:rPr lang="es-ES" sz="2400" dirty="0"/>
              <a:t>, lo que supone un coste de unos </a:t>
            </a:r>
            <a:r>
              <a:rPr lang="es-ES" sz="2400" b="1" dirty="0"/>
              <a:t>120 millones de €/año</a:t>
            </a:r>
            <a:r>
              <a:rPr lang="es-ES" sz="2400" dirty="0"/>
              <a:t>. El ozono troposférico se relaciona con 60 ingresos/año por todas las causas lo que supone unos 800.000€/</a:t>
            </a:r>
            <a:r>
              <a:rPr lang="es-ES" sz="2400" dirty="0" smtClean="0"/>
              <a:t>año</a:t>
            </a:r>
            <a:r>
              <a:rPr lang="es-ES" sz="2400" dirty="0" smtClean="0"/>
              <a:t>.</a:t>
            </a:r>
          </a:p>
          <a:p>
            <a:pPr marL="0" indent="0" algn="just">
              <a:buNone/>
            </a:pPr>
            <a:endParaRPr lang="es-ES" dirty="0" smtClean="0"/>
          </a:p>
          <a:p>
            <a:pPr algn="just"/>
            <a:r>
              <a:rPr lang="es-ES" sz="2400" dirty="0" smtClean="0"/>
              <a:t>La </a:t>
            </a:r>
            <a:r>
              <a:rPr lang="es-ES" sz="2400" b="1" dirty="0"/>
              <a:t>contaminación atmosférica </a:t>
            </a:r>
            <a:r>
              <a:rPr lang="es-ES" sz="2400" dirty="0"/>
              <a:t>tanto química como acústica suponen más de </a:t>
            </a:r>
            <a:r>
              <a:rPr lang="es-ES" sz="2400" b="1" dirty="0"/>
              <a:t>14.000 ingresos al año </a:t>
            </a:r>
            <a:r>
              <a:rPr lang="es-ES" sz="2400" dirty="0"/>
              <a:t>lo que implica que más del 4% de los ingresos urgentes que se producen en Madrid con un coste superior a 200 millones de €/año".</a:t>
            </a:r>
          </a:p>
        </p:txBody>
      </p:sp>
    </p:spTree>
    <p:extLst>
      <p:ext uri="{BB962C8B-B14F-4D97-AF65-F5344CB8AC3E}">
        <p14:creationId xmlns:p14="http://schemas.microsoft.com/office/powerpoint/2010/main" val="3745141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2792" y="752726"/>
            <a:ext cx="9939879" cy="6033334"/>
          </a:xfrm>
          <a:prstGeom prst="rect">
            <a:avLst/>
          </a:prstGeom>
        </p:spPr>
      </p:pic>
      <p:grpSp>
        <p:nvGrpSpPr>
          <p:cNvPr id="3" name="3 Grupo"/>
          <p:cNvGrpSpPr>
            <a:grpSpLocks/>
          </p:cNvGrpSpPr>
          <p:nvPr/>
        </p:nvGrpSpPr>
        <p:grpSpPr bwMode="auto">
          <a:xfrm>
            <a:off x="1828800" y="63501"/>
            <a:ext cx="8382000" cy="341313"/>
            <a:chOff x="304800" y="5836"/>
            <a:chExt cx="8382000" cy="340158"/>
          </a:xfrm>
        </p:grpSpPr>
        <p:sp>
          <p:nvSpPr>
            <p:cNvPr id="4" name="Line 2"/>
            <p:cNvSpPr>
              <a:spLocks noChangeShapeType="1"/>
            </p:cNvSpPr>
            <p:nvPr/>
          </p:nvSpPr>
          <p:spPr bwMode="auto">
            <a:xfrm>
              <a:off x="304800" y="309563"/>
              <a:ext cx="8382000" cy="1587"/>
            </a:xfrm>
            <a:prstGeom prst="line">
              <a:avLst/>
            </a:prstGeom>
            <a:noFill/>
            <a:ln w="28575">
              <a:solidFill>
                <a:srgbClr val="CC33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S" sz="2400">
                <a:solidFill>
                  <a:srgbClr val="000000"/>
                </a:solidFill>
                <a:latin typeface="Arial" panose="020B0604020202020204" pitchFamily="34" charset="0"/>
                <a:ea typeface="MS PGothic" panose="020B0600070205080204" pitchFamily="34" charset="-128"/>
              </a:endParaRPr>
            </a:p>
          </p:txBody>
        </p:sp>
        <p:sp>
          <p:nvSpPr>
            <p:cNvPr id="5" name="Text Box 8"/>
            <p:cNvSpPr txBox="1">
              <a:spLocks noChangeArrowheads="1"/>
            </p:cNvSpPr>
            <p:nvPr/>
          </p:nvSpPr>
          <p:spPr bwMode="auto">
            <a:xfrm>
              <a:off x="304800" y="5836"/>
              <a:ext cx="8382000" cy="34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98">
                  <a:solidFill>
                    <a:srgbClr val="000000"/>
                  </a:solidFill>
                  <a:miter lim="800000"/>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anose="02020603050405020304" pitchFamily="18"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9pPr>
            </a:lstStyle>
            <a:p>
              <a:pPr algn="ctr" eaLnBrk="0" fontAlgn="base" hangingPunct="0">
                <a:spcBef>
                  <a:spcPct val="0"/>
                </a:spcBef>
                <a:spcAft>
                  <a:spcPct val="0"/>
                </a:spcAft>
                <a:buClr>
                  <a:srgbClr val="993366"/>
                </a:buClr>
                <a:buFontTx/>
                <a:buNone/>
              </a:pPr>
              <a:r>
                <a:rPr lang="en-GB" altLang="es-ES" sz="1600" b="1" dirty="0">
                  <a:solidFill>
                    <a:srgbClr val="CC3300"/>
                  </a:solidFill>
                  <a:latin typeface="Arial" panose="020B0604020202020204" pitchFamily="34" charset="0"/>
                  <a:ea typeface="MS PGothic" panose="020B0600070205080204" pitchFamily="34" charset="-128"/>
                </a:rPr>
                <a:t>EVOLUCIÓN EN LÍNEAS DE INVESTIGACIÓN</a:t>
              </a:r>
            </a:p>
          </p:txBody>
        </p:sp>
      </p:grpSp>
      <p:sp>
        <p:nvSpPr>
          <p:cNvPr id="6" name="CuadroTexto 6"/>
          <p:cNvSpPr txBox="1">
            <a:spLocks noChangeArrowheads="1"/>
          </p:cNvSpPr>
          <p:nvPr/>
        </p:nvSpPr>
        <p:spPr bwMode="auto">
          <a:xfrm>
            <a:off x="1760538" y="468314"/>
            <a:ext cx="7777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defRPr/>
            </a:pP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POBLACIÓN</a:t>
            </a:r>
            <a:r>
              <a:rPr lang="es-ES" altLang="es-ES" sz="1800" b="1" dirty="0">
                <a:solidFill>
                  <a:srgbClr val="0070C0"/>
                </a:solidFill>
                <a:latin typeface="Arial" panose="020B0604020202020204" pitchFamily="34" charset="0"/>
                <a:ea typeface="ＭＳ Ｐゴシック" panose="020B0600070205080204" pitchFamily="34" charset="-128"/>
              </a:rPr>
              <a:t> </a:t>
            </a: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INFANTIL</a:t>
            </a:r>
          </a:p>
        </p:txBody>
      </p:sp>
    </p:spTree>
    <p:extLst>
      <p:ext uri="{BB962C8B-B14F-4D97-AF65-F5344CB8AC3E}">
        <p14:creationId xmlns:p14="http://schemas.microsoft.com/office/powerpoint/2010/main" val="1089211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3 Grupo"/>
          <p:cNvGrpSpPr>
            <a:grpSpLocks/>
          </p:cNvGrpSpPr>
          <p:nvPr/>
        </p:nvGrpSpPr>
        <p:grpSpPr bwMode="auto">
          <a:xfrm>
            <a:off x="1828800" y="63501"/>
            <a:ext cx="8382000" cy="341313"/>
            <a:chOff x="304800" y="5836"/>
            <a:chExt cx="8382000" cy="340158"/>
          </a:xfrm>
        </p:grpSpPr>
        <p:sp>
          <p:nvSpPr>
            <p:cNvPr id="97287" name="Line 2"/>
            <p:cNvSpPr>
              <a:spLocks noChangeShapeType="1"/>
            </p:cNvSpPr>
            <p:nvPr/>
          </p:nvSpPr>
          <p:spPr bwMode="auto">
            <a:xfrm>
              <a:off x="304800" y="309563"/>
              <a:ext cx="8382000" cy="1587"/>
            </a:xfrm>
            <a:prstGeom prst="line">
              <a:avLst/>
            </a:prstGeom>
            <a:noFill/>
            <a:ln w="28575">
              <a:solidFill>
                <a:srgbClr val="CC33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S" sz="2400">
                <a:solidFill>
                  <a:srgbClr val="000000"/>
                </a:solidFill>
                <a:latin typeface="Arial" panose="020B0604020202020204" pitchFamily="34" charset="0"/>
                <a:ea typeface="MS PGothic" panose="020B0600070205080204" pitchFamily="34" charset="-128"/>
              </a:endParaRPr>
            </a:p>
          </p:txBody>
        </p:sp>
        <p:sp>
          <p:nvSpPr>
            <p:cNvPr id="97288" name="Text Box 8"/>
            <p:cNvSpPr txBox="1">
              <a:spLocks noChangeArrowheads="1"/>
            </p:cNvSpPr>
            <p:nvPr/>
          </p:nvSpPr>
          <p:spPr bwMode="auto">
            <a:xfrm>
              <a:off x="304800" y="5836"/>
              <a:ext cx="8382000" cy="34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98">
                  <a:solidFill>
                    <a:srgbClr val="000000"/>
                  </a:solidFill>
                  <a:miter lim="800000"/>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anose="02020603050405020304" pitchFamily="18"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9pPr>
            </a:lstStyle>
            <a:p>
              <a:pPr algn="ctr" eaLnBrk="0" fontAlgn="base" hangingPunct="0">
                <a:spcBef>
                  <a:spcPct val="0"/>
                </a:spcBef>
                <a:spcAft>
                  <a:spcPct val="0"/>
                </a:spcAft>
                <a:buClr>
                  <a:srgbClr val="993366"/>
                </a:buClr>
                <a:buFontTx/>
                <a:buNone/>
              </a:pPr>
              <a:r>
                <a:rPr lang="en-GB" altLang="es-ES" sz="1600" b="1" dirty="0">
                  <a:solidFill>
                    <a:srgbClr val="CC3300"/>
                  </a:solidFill>
                  <a:latin typeface="Arial" panose="020B0604020202020204" pitchFamily="34" charset="0"/>
                  <a:ea typeface="MS PGothic" panose="020B0600070205080204" pitchFamily="34" charset="-128"/>
                </a:rPr>
                <a:t>EVOLUCIÓN EN LÍNEAS DE INVESTIGACIÓN</a:t>
              </a:r>
            </a:p>
          </p:txBody>
        </p:sp>
      </p:grpSp>
      <p:pic>
        <p:nvPicPr>
          <p:cNvPr id="8601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981076"/>
            <a:ext cx="5018088" cy="39608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6020"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51314" y="2420938"/>
            <a:ext cx="4262437" cy="3657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CuadroTexto 6"/>
          <p:cNvSpPr txBox="1">
            <a:spLocks noChangeArrowheads="1"/>
          </p:cNvSpPr>
          <p:nvPr/>
        </p:nvSpPr>
        <p:spPr bwMode="auto">
          <a:xfrm>
            <a:off x="1760538" y="468314"/>
            <a:ext cx="7777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defRPr/>
            </a:pP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POBLACIÓN</a:t>
            </a:r>
            <a:r>
              <a:rPr lang="es-ES" altLang="es-ES" sz="1800" b="1" dirty="0">
                <a:solidFill>
                  <a:srgbClr val="0070C0"/>
                </a:solidFill>
                <a:latin typeface="Arial" panose="020B0604020202020204" pitchFamily="34" charset="0"/>
                <a:ea typeface="ＭＳ Ｐゴシック" panose="020B0600070205080204" pitchFamily="34" charset="-128"/>
              </a:rPr>
              <a:t> </a:t>
            </a: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INFANTIL</a:t>
            </a:r>
          </a:p>
        </p:txBody>
      </p:sp>
      <p:pic>
        <p:nvPicPr>
          <p:cNvPr id="2" name="Imagen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59376" y="3473451"/>
            <a:ext cx="5338763" cy="3222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382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0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3 Grupo"/>
          <p:cNvGrpSpPr>
            <a:grpSpLocks/>
          </p:cNvGrpSpPr>
          <p:nvPr/>
        </p:nvGrpSpPr>
        <p:grpSpPr bwMode="auto">
          <a:xfrm>
            <a:off x="1828800" y="63501"/>
            <a:ext cx="8382000" cy="341313"/>
            <a:chOff x="304800" y="5836"/>
            <a:chExt cx="8382000" cy="340158"/>
          </a:xfrm>
        </p:grpSpPr>
        <p:sp>
          <p:nvSpPr>
            <p:cNvPr id="99337" name="Line 2"/>
            <p:cNvSpPr>
              <a:spLocks noChangeShapeType="1"/>
            </p:cNvSpPr>
            <p:nvPr/>
          </p:nvSpPr>
          <p:spPr bwMode="auto">
            <a:xfrm>
              <a:off x="304800" y="309563"/>
              <a:ext cx="8382000" cy="1587"/>
            </a:xfrm>
            <a:prstGeom prst="line">
              <a:avLst/>
            </a:prstGeom>
            <a:noFill/>
            <a:ln w="28575">
              <a:solidFill>
                <a:srgbClr val="CC33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S" sz="2400">
                <a:solidFill>
                  <a:srgbClr val="000000"/>
                </a:solidFill>
                <a:latin typeface="Arial" panose="020B0604020202020204" pitchFamily="34" charset="0"/>
                <a:ea typeface="MS PGothic" panose="020B0600070205080204" pitchFamily="34" charset="-128"/>
              </a:endParaRPr>
            </a:p>
          </p:txBody>
        </p:sp>
        <p:sp>
          <p:nvSpPr>
            <p:cNvPr id="99338" name="Text Box 8"/>
            <p:cNvSpPr txBox="1">
              <a:spLocks noChangeArrowheads="1"/>
            </p:cNvSpPr>
            <p:nvPr/>
          </p:nvSpPr>
          <p:spPr bwMode="auto">
            <a:xfrm>
              <a:off x="304800" y="5836"/>
              <a:ext cx="8382000" cy="34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98">
                  <a:solidFill>
                    <a:srgbClr val="000000"/>
                  </a:solidFill>
                  <a:miter lim="800000"/>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anose="02020603050405020304" pitchFamily="18"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9pPr>
            </a:lstStyle>
            <a:p>
              <a:pPr algn="ctr" eaLnBrk="0" fontAlgn="base" hangingPunct="0">
                <a:spcBef>
                  <a:spcPct val="0"/>
                </a:spcBef>
                <a:spcAft>
                  <a:spcPct val="0"/>
                </a:spcAft>
                <a:buClr>
                  <a:srgbClr val="993366"/>
                </a:buClr>
                <a:buFontTx/>
                <a:buNone/>
              </a:pPr>
              <a:r>
                <a:rPr lang="en-GB" altLang="es-ES" sz="1600" b="1">
                  <a:solidFill>
                    <a:srgbClr val="CC3300"/>
                  </a:solidFill>
                  <a:latin typeface="Arial" panose="020B0604020202020204" pitchFamily="34" charset="0"/>
                  <a:ea typeface="MS PGothic" panose="020B0600070205080204" pitchFamily="34" charset="-128"/>
                </a:rPr>
                <a:t>EVOLUCIÓN EN LÍNEAS DE INVESTIGACIÓN</a:t>
              </a:r>
            </a:p>
          </p:txBody>
        </p:sp>
      </p:grpSp>
      <p:sp>
        <p:nvSpPr>
          <p:cNvPr id="9" name="CuadroTexto 6"/>
          <p:cNvSpPr txBox="1">
            <a:spLocks noChangeArrowheads="1"/>
          </p:cNvSpPr>
          <p:nvPr/>
        </p:nvSpPr>
        <p:spPr bwMode="auto">
          <a:xfrm>
            <a:off x="1828801" y="490538"/>
            <a:ext cx="7777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defRPr/>
            </a:pP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POBLACIÓN</a:t>
            </a:r>
            <a:r>
              <a:rPr lang="es-ES" altLang="es-ES" sz="1800" b="1" dirty="0">
                <a:solidFill>
                  <a:srgbClr val="0070C0"/>
                </a:solidFill>
                <a:latin typeface="Arial" panose="020B0604020202020204" pitchFamily="34" charset="0"/>
                <a:ea typeface="ＭＳ Ｐゴシック" panose="020B0600070205080204" pitchFamily="34" charset="-128"/>
              </a:rPr>
              <a:t> </a:t>
            </a: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PRENATAL</a:t>
            </a:r>
          </a:p>
        </p:txBody>
      </p:sp>
      <p:grpSp>
        <p:nvGrpSpPr>
          <p:cNvPr id="99332" name="Grupo 6"/>
          <p:cNvGrpSpPr>
            <a:grpSpLocks/>
          </p:cNvGrpSpPr>
          <p:nvPr/>
        </p:nvGrpSpPr>
        <p:grpSpPr bwMode="auto">
          <a:xfrm>
            <a:off x="1816101" y="1079501"/>
            <a:ext cx="4784725" cy="4138613"/>
            <a:chOff x="292100" y="1042988"/>
            <a:chExt cx="4983163" cy="4237037"/>
          </a:xfrm>
        </p:grpSpPr>
        <p:pic>
          <p:nvPicPr>
            <p:cNvPr id="9933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100" y="1042988"/>
              <a:ext cx="4983163" cy="4237037"/>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9336" name="CuadroTexto 5"/>
            <p:cNvSpPr txBox="1">
              <a:spLocks noChangeArrowheads="1"/>
            </p:cNvSpPr>
            <p:nvPr/>
          </p:nvSpPr>
          <p:spPr bwMode="auto">
            <a:xfrm>
              <a:off x="395536" y="3717032"/>
              <a:ext cx="3797052" cy="47264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endParaRPr lang="es-ES" altLang="es-ES" sz="2400">
                <a:solidFill>
                  <a:srgbClr val="000000"/>
                </a:solidFill>
                <a:latin typeface="Arial" panose="020B0604020202020204" pitchFamily="34" charset="0"/>
                <a:ea typeface="MS PGothic" panose="020B0600070205080204" pitchFamily="34" charset="-128"/>
              </a:endParaRPr>
            </a:p>
          </p:txBody>
        </p:sp>
      </p:grpSp>
      <p:pic>
        <p:nvPicPr>
          <p:cNvPr id="9933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3726" y="3922260"/>
            <a:ext cx="2908300" cy="26781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9334" name="Rectángulo 1"/>
          <p:cNvSpPr>
            <a:spLocks noChangeArrowheads="1"/>
          </p:cNvSpPr>
          <p:nvPr/>
        </p:nvSpPr>
        <p:spPr bwMode="auto">
          <a:xfrm>
            <a:off x="6678614" y="896938"/>
            <a:ext cx="38306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0" fontAlgn="base" hangingPunct="0">
              <a:spcBef>
                <a:spcPct val="0"/>
              </a:spcBef>
              <a:spcAft>
                <a:spcPct val="0"/>
              </a:spcAft>
              <a:buFontTx/>
              <a:buNone/>
            </a:pPr>
            <a:r>
              <a:rPr lang="es-ES" altLang="es-ES" sz="1800">
                <a:solidFill>
                  <a:srgbClr val="000000"/>
                </a:solidFill>
                <a:latin typeface="Calibri" panose="020F0502020204030204" pitchFamily="34" charset="0"/>
                <a:ea typeface="MS PGothic" panose="020B0600070205080204" pitchFamily="34" charset="-128"/>
              </a:rPr>
              <a:t>Los niños tienen un riesgo elevado de enfermedad relacionada con la contaminación e incluso la exposición a dosis extremadamente bajas de contaminantes durante los periodos de especial vulnerabilidad en la vida intrauterina y la primera infancia puede conducir a la enfermedad, invalidez y muerte en la infancia y a lo largo de toda la vida (Lancet 2017)</a:t>
            </a:r>
          </a:p>
        </p:txBody>
      </p:sp>
      <p:pic>
        <p:nvPicPr>
          <p:cNvPr id="11" name="Picture 1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25560" y="5402375"/>
            <a:ext cx="4365805" cy="1197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7904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36232" y="2692450"/>
            <a:ext cx="3833813" cy="20367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Gráfico 7"/>
          <p:cNvGraphicFramePr/>
          <p:nvPr>
            <p:extLst/>
          </p:nvPr>
        </p:nvGraphicFramePr>
        <p:xfrm>
          <a:off x="2047741" y="540913"/>
          <a:ext cx="7997780" cy="55765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8695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2139" y="79375"/>
            <a:ext cx="84677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35189" y="4879976"/>
            <a:ext cx="4071937"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8430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1063" y="2723163"/>
            <a:ext cx="3986214" cy="21176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Gráfico 20"/>
          <p:cNvGraphicFramePr/>
          <p:nvPr>
            <p:extLst/>
          </p:nvPr>
        </p:nvGraphicFramePr>
        <p:xfrm>
          <a:off x="1600200" y="1095375"/>
          <a:ext cx="3467100" cy="4029076"/>
        </p:xfrm>
        <a:graphic>
          <a:graphicData uri="http://schemas.openxmlformats.org/drawingml/2006/chart">
            <c:chart xmlns:c="http://schemas.openxmlformats.org/drawingml/2006/chart" xmlns:r="http://schemas.openxmlformats.org/officeDocument/2006/relationships" r:id="rId4"/>
          </a:graphicData>
        </a:graphic>
      </p:graphicFrame>
      <p:grpSp>
        <p:nvGrpSpPr>
          <p:cNvPr id="33" name="Grupo 32"/>
          <p:cNvGrpSpPr/>
          <p:nvPr/>
        </p:nvGrpSpPr>
        <p:grpSpPr>
          <a:xfrm>
            <a:off x="1895202" y="1843694"/>
            <a:ext cx="2733675" cy="1344588"/>
            <a:chOff x="711200" y="1166316"/>
            <a:chExt cx="3644900" cy="1792784"/>
          </a:xfrm>
        </p:grpSpPr>
        <p:cxnSp>
          <p:nvCxnSpPr>
            <p:cNvPr id="23" name="Conector recto de flecha 22"/>
            <p:cNvCxnSpPr/>
            <p:nvPr/>
          </p:nvCxnSpPr>
          <p:spPr>
            <a:xfrm flipV="1">
              <a:off x="2176462" y="1600200"/>
              <a:ext cx="2179638" cy="127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9" name="Elipse 28"/>
            <p:cNvSpPr/>
            <p:nvPr/>
          </p:nvSpPr>
          <p:spPr>
            <a:xfrm>
              <a:off x="711200" y="1166316"/>
              <a:ext cx="1574800" cy="1792784"/>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pic>
        <p:nvPicPr>
          <p:cNvPr id="34" name="Imagen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99333" y="1117864"/>
            <a:ext cx="1697789" cy="2116931"/>
          </a:xfrm>
          <a:prstGeom prst="rect">
            <a:avLst/>
          </a:prstGeom>
          <a:ln>
            <a:noFill/>
          </a:ln>
          <a:effectLst>
            <a:softEdge rad="112500"/>
          </a:effectLst>
        </p:spPr>
      </p:pic>
      <p:grpSp>
        <p:nvGrpSpPr>
          <p:cNvPr id="41" name="Grupo 40"/>
          <p:cNvGrpSpPr/>
          <p:nvPr/>
        </p:nvGrpSpPr>
        <p:grpSpPr>
          <a:xfrm>
            <a:off x="7464152" y="3381377"/>
            <a:ext cx="3000093" cy="2237471"/>
            <a:chOff x="7920201" y="3365501"/>
            <a:chExt cx="4000125" cy="2983294"/>
          </a:xfrm>
        </p:grpSpPr>
        <p:pic>
          <p:nvPicPr>
            <p:cNvPr id="39" name="Imagen 3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57703" y="3365501"/>
              <a:ext cx="3294588" cy="1797048"/>
            </a:xfrm>
            <a:prstGeom prst="rect">
              <a:avLst/>
            </a:prstGeom>
          </p:spPr>
        </p:pic>
        <p:sp>
          <p:nvSpPr>
            <p:cNvPr id="37" name="CuadroTexto 36"/>
            <p:cNvSpPr txBox="1"/>
            <p:nvPr/>
          </p:nvSpPr>
          <p:spPr>
            <a:xfrm>
              <a:off x="7920201" y="5394687"/>
              <a:ext cx="4000125" cy="954108"/>
            </a:xfrm>
            <a:prstGeom prst="rect">
              <a:avLst/>
            </a:prstGeom>
            <a:noFill/>
          </p:spPr>
          <p:txBody>
            <a:bodyPr wrap="square" rtlCol="0">
              <a:spAutoFit/>
            </a:bodyPr>
            <a:lstStyle/>
            <a:p>
              <a:pPr algn="just"/>
              <a:r>
                <a:rPr lang="es-ES" sz="1350" dirty="0"/>
                <a:t>8.287 bebés nacidos prematuros atribuibles a PM10. </a:t>
              </a:r>
            </a:p>
            <a:p>
              <a:pPr algn="just"/>
              <a:r>
                <a:rPr lang="es-ES" sz="1350" dirty="0"/>
                <a:t>Afectación en el 3 Trimestre.</a:t>
              </a:r>
            </a:p>
          </p:txBody>
        </p:sp>
      </p:grpSp>
      <p:grpSp>
        <p:nvGrpSpPr>
          <p:cNvPr id="40" name="Grupo 39"/>
          <p:cNvGrpSpPr/>
          <p:nvPr/>
        </p:nvGrpSpPr>
        <p:grpSpPr>
          <a:xfrm>
            <a:off x="6961566" y="1351345"/>
            <a:ext cx="3584857" cy="1371819"/>
            <a:chOff x="7399493" y="883787"/>
            <a:chExt cx="4779809" cy="1829092"/>
          </a:xfrm>
        </p:grpSpPr>
        <p:sp>
          <p:nvSpPr>
            <p:cNvPr id="36" name="CuadroTexto 35"/>
            <p:cNvSpPr txBox="1"/>
            <p:nvPr/>
          </p:nvSpPr>
          <p:spPr>
            <a:xfrm>
              <a:off x="7399493" y="1758771"/>
              <a:ext cx="4779809" cy="954108"/>
            </a:xfrm>
            <a:prstGeom prst="rect">
              <a:avLst/>
            </a:prstGeom>
            <a:noFill/>
          </p:spPr>
          <p:txBody>
            <a:bodyPr wrap="square" rtlCol="0">
              <a:spAutoFit/>
            </a:bodyPr>
            <a:lstStyle/>
            <a:p>
              <a:pPr algn="just"/>
              <a:r>
                <a:rPr lang="es-ES" sz="1350" dirty="0"/>
                <a:t>3.982 bebés nacidos con bajo peso atribuibles a NO2. </a:t>
              </a:r>
            </a:p>
            <a:p>
              <a:pPr algn="just"/>
              <a:r>
                <a:rPr lang="es-ES" sz="1350" dirty="0"/>
                <a:t>Afectación en el 2 Trimestre.</a:t>
              </a:r>
            </a:p>
          </p:txBody>
        </p:sp>
        <p:pic>
          <p:nvPicPr>
            <p:cNvPr id="38" name="Imagen 3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99493" y="883787"/>
              <a:ext cx="1271250" cy="875707"/>
            </a:xfrm>
            <a:prstGeom prst="rect">
              <a:avLst/>
            </a:prstGeom>
          </p:spPr>
        </p:pic>
      </p:grpSp>
      <p:sp>
        <p:nvSpPr>
          <p:cNvPr id="14" name="1 CuadroTexto"/>
          <p:cNvSpPr txBox="1"/>
          <p:nvPr/>
        </p:nvSpPr>
        <p:spPr>
          <a:xfrm>
            <a:off x="2021308" y="5792951"/>
            <a:ext cx="7747101" cy="1107996"/>
          </a:xfrm>
          <a:prstGeom prst="rect">
            <a:avLst/>
          </a:prstGeom>
          <a:noFill/>
        </p:spPr>
        <p:txBody>
          <a:bodyPr wrap="square">
            <a:spAutoFit/>
          </a:bodyPr>
          <a:lstStyle/>
          <a:p>
            <a:pPr marL="342900" indent="-342900" algn="just">
              <a:buFont typeface="Arial" panose="020B0604020202020204" pitchFamily="34" charset="0"/>
              <a:buChar char="•"/>
              <a:defRPr/>
            </a:pPr>
            <a:r>
              <a:rPr lang="es-ES" sz="1600" dirty="0">
                <a:latin typeface="Arial" charset="0"/>
                <a:ea typeface="ＭＳ Ｐゴシック" pitchFamily="34" charset="-128"/>
              </a:rPr>
              <a:t>13% de los nacimientos Bajo Peso (&lt;2,5Kg)</a:t>
            </a:r>
          </a:p>
          <a:p>
            <a:pPr algn="just">
              <a:defRPr/>
            </a:pPr>
            <a:endParaRPr lang="es-ES" sz="1600" dirty="0">
              <a:latin typeface="Arial" charset="0"/>
              <a:ea typeface="ＭＳ Ｐゴシック" pitchFamily="34" charset="-128"/>
            </a:endParaRPr>
          </a:p>
          <a:p>
            <a:pPr marL="342900" indent="-342900" algn="just">
              <a:buFont typeface="Arial" panose="020B0604020202020204" pitchFamily="34" charset="0"/>
              <a:buChar char="•"/>
              <a:defRPr/>
            </a:pPr>
            <a:r>
              <a:rPr lang="es-ES" sz="1600" dirty="0">
                <a:latin typeface="Arial" charset="0"/>
                <a:ea typeface="ＭＳ Ｐゴシック" pitchFamily="34" charset="-128"/>
              </a:rPr>
              <a:t>17% de los nacimientos Prematuros (&gt;37 semana)</a:t>
            </a:r>
          </a:p>
          <a:p>
            <a:pPr algn="just">
              <a:defRPr/>
            </a:pPr>
            <a:endParaRPr lang="es-ES" dirty="0">
              <a:latin typeface="Arial" charset="0"/>
              <a:ea typeface="ＭＳ Ｐゴシック" pitchFamily="34" charset="-128"/>
            </a:endParaRPr>
          </a:p>
        </p:txBody>
      </p:sp>
    </p:spTree>
    <p:extLst>
      <p:ext uri="{BB962C8B-B14F-4D97-AF65-F5344CB8AC3E}">
        <p14:creationId xmlns:p14="http://schemas.microsoft.com/office/powerpoint/2010/main" val="270063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3910" y="2424779"/>
            <a:ext cx="2711159" cy="1294216"/>
          </a:xfrm>
          <a:prstGeom prst="rect">
            <a:avLst/>
          </a:prstGeom>
          <a:ln>
            <a:noFill/>
          </a:ln>
          <a:effectLst>
            <a:softEdge rad="112500"/>
          </a:effectLst>
        </p:spPr>
      </p:pic>
      <p:pic>
        <p:nvPicPr>
          <p:cNvPr id="5" name="Imagen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58478" y="366934"/>
            <a:ext cx="2619375" cy="1743075"/>
          </a:xfrm>
          <a:prstGeom prst="rect">
            <a:avLst/>
          </a:prstGeom>
          <a:ln>
            <a:noFill/>
          </a:ln>
          <a:effectLst>
            <a:softEdge rad="112500"/>
          </a:effectLst>
        </p:spPr>
      </p:pic>
      <p:pic>
        <p:nvPicPr>
          <p:cNvPr id="7" name="Imagen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6561" y="765724"/>
            <a:ext cx="2158171" cy="2688569"/>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1692" y="518814"/>
            <a:ext cx="5663675" cy="5870957"/>
          </a:xfrm>
          <a:prstGeom prst="rect">
            <a:avLst/>
          </a:prstGeom>
          <a:ln>
            <a:noFill/>
          </a:ln>
          <a:effectLst>
            <a:outerShdw blurRad="292100" dist="139700" dir="2700000" algn="tl" rotWithShape="0">
              <a:srgbClr val="333333">
                <a:alpha val="65000"/>
              </a:srgbClr>
            </a:outerShdw>
          </a:effectLst>
        </p:spPr>
      </p:pic>
      <p:pic>
        <p:nvPicPr>
          <p:cNvPr id="9" name="Imagen 8">
            <a:hlinkClick r:id="rId7" action="ppaction://hlinksldjump"/>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4683" y="4120182"/>
            <a:ext cx="3243353" cy="23837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89645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0816" y="312980"/>
            <a:ext cx="6589654" cy="5956548"/>
          </a:xfrm>
          <a:prstGeom prst="rect">
            <a:avLst/>
          </a:prstGeom>
        </p:spPr>
      </p:pic>
    </p:spTree>
    <p:extLst>
      <p:ext uri="{BB962C8B-B14F-4D97-AF65-F5344CB8AC3E}">
        <p14:creationId xmlns:p14="http://schemas.microsoft.com/office/powerpoint/2010/main" val="3105695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Text Box 2"/>
          <p:cNvSpPr txBox="1">
            <a:spLocks noChangeArrowheads="1"/>
          </p:cNvSpPr>
          <p:nvPr/>
        </p:nvSpPr>
        <p:spPr bwMode="auto">
          <a:xfrm>
            <a:off x="8500535" y="6248400"/>
            <a:ext cx="189653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GB" altLang="es-ES" sz="1600">
              <a:solidFill>
                <a:srgbClr val="FFFF66"/>
              </a:solidFill>
            </a:endParaRPr>
          </a:p>
        </p:txBody>
      </p:sp>
      <p:sp>
        <p:nvSpPr>
          <p:cNvPr id="943107" name="Text Box 3"/>
          <p:cNvSpPr txBox="1">
            <a:spLocks noChangeArrowheads="1"/>
          </p:cNvSpPr>
          <p:nvPr/>
        </p:nvSpPr>
        <p:spPr bwMode="auto">
          <a:xfrm>
            <a:off x="2423592" y="2564904"/>
            <a:ext cx="7200800" cy="1631216"/>
          </a:xfrm>
          <a:prstGeom prst="rect">
            <a:avLst/>
          </a:prstGeom>
          <a:solidFill>
            <a:schemeClr val="bg1"/>
          </a:solidFill>
          <a:ln>
            <a:noFill/>
          </a:ln>
          <a:effectLst/>
        </p:spPr>
        <p:txBody>
          <a:bodyPr wrap="square">
            <a:spAutoFit/>
          </a:bodyP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buClr>
                <a:srgbClr val="4D5B6B"/>
              </a:buClr>
              <a:buSzPct val="50000"/>
              <a:buFont typeface="Monotype Sorts" pitchFamily="2" charset="2"/>
              <a:buNone/>
            </a:pPr>
            <a:r>
              <a:rPr lang="fr-FR" altLang="es-ES" sz="4000" dirty="0">
                <a:solidFill>
                  <a:srgbClr val="4D5B6B"/>
                </a:solidFill>
                <a:latin typeface="Arial" charset="0"/>
              </a:rPr>
              <a:t>¿</a:t>
            </a:r>
            <a:r>
              <a:rPr lang="fr-FR" altLang="es-ES" sz="4000" dirty="0" err="1">
                <a:solidFill>
                  <a:srgbClr val="4D5B6B"/>
                </a:solidFill>
                <a:latin typeface="Arial" charset="0"/>
              </a:rPr>
              <a:t>Mejora</a:t>
            </a:r>
            <a:r>
              <a:rPr lang="fr-FR" altLang="es-ES" sz="4000" dirty="0">
                <a:solidFill>
                  <a:srgbClr val="4D5B6B"/>
                </a:solidFill>
                <a:latin typeface="Arial" charset="0"/>
              </a:rPr>
              <a:t> la </a:t>
            </a:r>
            <a:r>
              <a:rPr lang="fr-FR" altLang="es-ES" sz="4000" dirty="0" err="1">
                <a:solidFill>
                  <a:srgbClr val="4D5B6B"/>
                </a:solidFill>
                <a:latin typeface="Arial" charset="0"/>
              </a:rPr>
              <a:t>salud</a:t>
            </a:r>
            <a:r>
              <a:rPr lang="fr-FR" altLang="es-ES" sz="4000" dirty="0">
                <a:solidFill>
                  <a:srgbClr val="4D5B6B"/>
                </a:solidFill>
                <a:latin typeface="Arial" charset="0"/>
              </a:rPr>
              <a:t> </a:t>
            </a:r>
            <a:r>
              <a:rPr lang="fr-FR" altLang="es-ES" sz="4000" dirty="0" err="1">
                <a:solidFill>
                  <a:srgbClr val="4D5B6B"/>
                </a:solidFill>
                <a:latin typeface="Arial" charset="0"/>
              </a:rPr>
              <a:t>cuando</a:t>
            </a:r>
            <a:r>
              <a:rPr lang="fr-FR" altLang="es-ES" sz="4000" dirty="0">
                <a:solidFill>
                  <a:srgbClr val="4D5B6B"/>
                </a:solidFill>
                <a:latin typeface="Arial" charset="0"/>
              </a:rPr>
              <a:t> </a:t>
            </a:r>
          </a:p>
          <a:p>
            <a:pPr algn="ctr">
              <a:spcBef>
                <a:spcPct val="50000"/>
              </a:spcBef>
              <a:buClr>
                <a:srgbClr val="4D5B6B"/>
              </a:buClr>
              <a:buSzPct val="50000"/>
              <a:buFont typeface="Monotype Sorts" pitchFamily="2" charset="2"/>
              <a:buNone/>
            </a:pPr>
            <a:r>
              <a:rPr lang="fr-FR" altLang="es-ES" sz="4000" dirty="0">
                <a:solidFill>
                  <a:srgbClr val="4D5B6B"/>
                </a:solidFill>
                <a:latin typeface="Arial" charset="0"/>
              </a:rPr>
              <a:t>se </a:t>
            </a:r>
            <a:r>
              <a:rPr lang="fr-FR" altLang="es-ES" sz="4000" dirty="0" err="1">
                <a:solidFill>
                  <a:srgbClr val="4D5B6B"/>
                </a:solidFill>
                <a:latin typeface="Arial" charset="0"/>
              </a:rPr>
              <a:t>reducen</a:t>
            </a:r>
            <a:r>
              <a:rPr lang="fr-FR" altLang="es-ES" sz="4000" dirty="0">
                <a:solidFill>
                  <a:srgbClr val="4D5B6B"/>
                </a:solidFill>
                <a:latin typeface="Arial" charset="0"/>
              </a:rPr>
              <a:t> las </a:t>
            </a:r>
            <a:r>
              <a:rPr lang="fr-FR" altLang="es-ES" sz="4000" dirty="0" err="1">
                <a:solidFill>
                  <a:srgbClr val="4D5B6B"/>
                </a:solidFill>
                <a:latin typeface="Arial" charset="0"/>
              </a:rPr>
              <a:t>emisiones</a:t>
            </a:r>
            <a:r>
              <a:rPr lang="fr-FR" altLang="es-ES" sz="4000" dirty="0">
                <a:solidFill>
                  <a:srgbClr val="4D5B6B"/>
                </a:solidFill>
                <a:latin typeface="Arial" charset="0"/>
              </a:rPr>
              <a:t>?</a:t>
            </a:r>
            <a:endParaRPr lang="en-GB" altLang="es-ES" sz="4000" dirty="0">
              <a:solidFill>
                <a:srgbClr val="FFFFFF"/>
              </a:solidFill>
              <a:latin typeface="Arial" charset="0"/>
            </a:endParaRPr>
          </a:p>
        </p:txBody>
      </p:sp>
    </p:spTree>
    <p:extLst>
      <p:ext uri="{BB962C8B-B14F-4D97-AF65-F5344CB8AC3E}">
        <p14:creationId xmlns:p14="http://schemas.microsoft.com/office/powerpoint/2010/main" val="3288996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424113" y="549276"/>
            <a:ext cx="7491412" cy="5616575"/>
          </a:xfrm>
        </p:spPr>
      </p:pic>
    </p:spTree>
    <p:extLst>
      <p:ext uri="{BB962C8B-B14F-4D97-AF65-F5344CB8AC3E}">
        <p14:creationId xmlns:p14="http://schemas.microsoft.com/office/powerpoint/2010/main" val="5601593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9513" y="1219200"/>
            <a:ext cx="710494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11717" name="Rectangle 3"/>
          <p:cNvSpPr>
            <a:spLocks noChangeArrowheads="1"/>
          </p:cNvSpPr>
          <p:nvPr/>
        </p:nvSpPr>
        <p:spPr bwMode="auto">
          <a:xfrm>
            <a:off x="3352800" y="1752600"/>
            <a:ext cx="766797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0"/>
              </a:spcBef>
              <a:defRPr sz="2400">
                <a:solidFill>
                  <a:schemeClr val="tx1"/>
                </a:solidFill>
                <a:latin typeface="Times New Roman" pitchFamily="18" charset="0"/>
              </a:defRPr>
            </a:lvl1pPr>
            <a:lvl2pPr marL="742950" indent="-285750">
              <a:spcBef>
                <a:spcPct val="0"/>
              </a:spcBef>
              <a:defRPr sz="2400">
                <a:solidFill>
                  <a:schemeClr val="tx1"/>
                </a:solidFill>
                <a:latin typeface="Times New Roman" pitchFamily="18" charset="0"/>
              </a:defRPr>
            </a:lvl2pPr>
            <a:lvl3pPr marL="1143000" indent="-228600">
              <a:spcBef>
                <a:spcPct val="0"/>
              </a:spcBef>
              <a:defRPr sz="2400">
                <a:solidFill>
                  <a:schemeClr val="tx1"/>
                </a:solidFill>
                <a:latin typeface="Times New Roman" pitchFamily="18" charset="0"/>
              </a:defRPr>
            </a:lvl3pPr>
            <a:lvl4pPr marL="1600200" indent="-228600">
              <a:spcBef>
                <a:spcPct val="0"/>
              </a:spcBef>
              <a:defRPr sz="2400">
                <a:solidFill>
                  <a:schemeClr val="tx1"/>
                </a:solidFill>
                <a:latin typeface="Times New Roman" pitchFamily="18" charset="0"/>
              </a:defRPr>
            </a:lvl4pPr>
            <a:lvl5pPr marL="2057400" indent="-22860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s-ES" sz="1800">
              <a:solidFill>
                <a:srgbClr val="4D5B6B"/>
              </a:solidFill>
              <a:latin typeface="Arial" charset="0"/>
            </a:endParaRPr>
          </a:p>
        </p:txBody>
      </p:sp>
      <p:sp>
        <p:nvSpPr>
          <p:cNvPr id="1011718" name="Freeform 4"/>
          <p:cNvSpPr>
            <a:spLocks/>
          </p:cNvSpPr>
          <p:nvPr/>
        </p:nvSpPr>
        <p:spPr bwMode="auto">
          <a:xfrm>
            <a:off x="3564467" y="2743200"/>
            <a:ext cx="5696656" cy="3124200"/>
          </a:xfrm>
          <a:custGeom>
            <a:avLst/>
            <a:gdLst>
              <a:gd name="T0" fmla="*/ 0 w 3888"/>
              <a:gd name="T1" fmla="*/ 960 h 1968"/>
              <a:gd name="T2" fmla="*/ 96 w 3888"/>
              <a:gd name="T3" fmla="*/ 240 h 1968"/>
              <a:gd name="T4" fmla="*/ 192 w 3888"/>
              <a:gd name="T5" fmla="*/ 1440 h 1968"/>
              <a:gd name="T6" fmla="*/ 288 w 3888"/>
              <a:gd name="T7" fmla="*/ 1872 h 1968"/>
              <a:gd name="T8" fmla="*/ 384 w 3888"/>
              <a:gd name="T9" fmla="*/ 1008 h 1968"/>
              <a:gd name="T10" fmla="*/ 432 w 3888"/>
              <a:gd name="T11" fmla="*/ 864 h 1968"/>
              <a:gd name="T12" fmla="*/ 528 w 3888"/>
              <a:gd name="T13" fmla="*/ 1488 h 1968"/>
              <a:gd name="T14" fmla="*/ 624 w 3888"/>
              <a:gd name="T15" fmla="*/ 1824 h 1968"/>
              <a:gd name="T16" fmla="*/ 720 w 3888"/>
              <a:gd name="T17" fmla="*/ 1152 h 1968"/>
              <a:gd name="T18" fmla="*/ 768 w 3888"/>
              <a:gd name="T19" fmla="*/ 0 h 1968"/>
              <a:gd name="T20" fmla="*/ 864 w 3888"/>
              <a:gd name="T21" fmla="*/ 1200 h 1968"/>
              <a:gd name="T22" fmla="*/ 960 w 3888"/>
              <a:gd name="T23" fmla="*/ 1776 h 1968"/>
              <a:gd name="T24" fmla="*/ 1008 w 3888"/>
              <a:gd name="T25" fmla="*/ 816 h 1968"/>
              <a:gd name="T26" fmla="*/ 1104 w 3888"/>
              <a:gd name="T27" fmla="*/ 432 h 1968"/>
              <a:gd name="T28" fmla="*/ 1200 w 3888"/>
              <a:gd name="T29" fmla="*/ 1200 h 1968"/>
              <a:gd name="T30" fmla="*/ 1248 w 3888"/>
              <a:gd name="T31" fmla="*/ 1728 h 1968"/>
              <a:gd name="T32" fmla="*/ 1344 w 3888"/>
              <a:gd name="T33" fmla="*/ 528 h 1968"/>
              <a:gd name="T34" fmla="*/ 1440 w 3888"/>
              <a:gd name="T35" fmla="*/ 1152 h 1968"/>
              <a:gd name="T36" fmla="*/ 1488 w 3888"/>
              <a:gd name="T37" fmla="*/ 1392 h 1968"/>
              <a:gd name="T38" fmla="*/ 1584 w 3888"/>
              <a:gd name="T39" fmla="*/ 1776 h 1968"/>
              <a:gd name="T40" fmla="*/ 1680 w 3888"/>
              <a:gd name="T41" fmla="*/ 1152 h 1968"/>
              <a:gd name="T42" fmla="*/ 1728 w 3888"/>
              <a:gd name="T43" fmla="*/ 672 h 1968"/>
              <a:gd name="T44" fmla="*/ 1824 w 3888"/>
              <a:gd name="T45" fmla="*/ 1488 h 1968"/>
              <a:gd name="T46" fmla="*/ 1920 w 3888"/>
              <a:gd name="T47" fmla="*/ 1824 h 1968"/>
              <a:gd name="T48" fmla="*/ 2016 w 3888"/>
              <a:gd name="T49" fmla="*/ 1632 h 1968"/>
              <a:gd name="T50" fmla="*/ 2064 w 3888"/>
              <a:gd name="T51" fmla="*/ 1440 h 1968"/>
              <a:gd name="T52" fmla="*/ 2160 w 3888"/>
              <a:gd name="T53" fmla="*/ 1776 h 1968"/>
              <a:gd name="T54" fmla="*/ 2256 w 3888"/>
              <a:gd name="T55" fmla="*/ 1872 h 1968"/>
              <a:gd name="T56" fmla="*/ 2304 w 3888"/>
              <a:gd name="T57" fmla="*/ 1776 h 1968"/>
              <a:gd name="T58" fmla="*/ 2400 w 3888"/>
              <a:gd name="T59" fmla="*/ 1536 h 1968"/>
              <a:gd name="T60" fmla="*/ 2448 w 3888"/>
              <a:gd name="T61" fmla="*/ 1872 h 1968"/>
              <a:gd name="T62" fmla="*/ 2544 w 3888"/>
              <a:gd name="T63" fmla="*/ 1920 h 1968"/>
              <a:gd name="T64" fmla="*/ 2640 w 3888"/>
              <a:gd name="T65" fmla="*/ 1824 h 1968"/>
              <a:gd name="T66" fmla="*/ 2736 w 3888"/>
              <a:gd name="T67" fmla="*/ 1728 h 1968"/>
              <a:gd name="T68" fmla="*/ 2832 w 3888"/>
              <a:gd name="T69" fmla="*/ 1824 h 1968"/>
              <a:gd name="T70" fmla="*/ 2880 w 3888"/>
              <a:gd name="T71" fmla="*/ 1920 h 1968"/>
              <a:gd name="T72" fmla="*/ 2976 w 3888"/>
              <a:gd name="T73" fmla="*/ 1632 h 1968"/>
              <a:gd name="T74" fmla="*/ 3072 w 3888"/>
              <a:gd name="T75" fmla="*/ 1824 h 1968"/>
              <a:gd name="T76" fmla="*/ 3120 w 3888"/>
              <a:gd name="T77" fmla="*/ 1920 h 1968"/>
              <a:gd name="T78" fmla="*/ 3216 w 3888"/>
              <a:gd name="T79" fmla="*/ 1920 h 1968"/>
              <a:gd name="T80" fmla="*/ 3312 w 3888"/>
              <a:gd name="T81" fmla="*/ 1776 h 1968"/>
              <a:gd name="T82" fmla="*/ 3408 w 3888"/>
              <a:gd name="T83" fmla="*/ 1872 h 1968"/>
              <a:gd name="T84" fmla="*/ 3552 w 3888"/>
              <a:gd name="T85" fmla="*/ 1968 h 1968"/>
              <a:gd name="T86" fmla="*/ 3600 w 3888"/>
              <a:gd name="T87" fmla="*/ 1824 h 1968"/>
              <a:gd name="T88" fmla="*/ 3696 w 3888"/>
              <a:gd name="T89" fmla="*/ 1728 h 1968"/>
              <a:gd name="T90" fmla="*/ 3792 w 3888"/>
              <a:gd name="T91" fmla="*/ 1872 h 1968"/>
              <a:gd name="T92" fmla="*/ 3888 w 3888"/>
              <a:gd name="T93" fmla="*/ 1968 h 19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88"/>
              <a:gd name="T142" fmla="*/ 0 h 1968"/>
              <a:gd name="T143" fmla="*/ 3888 w 3888"/>
              <a:gd name="T144" fmla="*/ 1968 h 19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88" h="1968">
                <a:moveTo>
                  <a:pt x="0" y="960"/>
                </a:moveTo>
                <a:lnTo>
                  <a:pt x="96" y="240"/>
                </a:lnTo>
                <a:lnTo>
                  <a:pt x="192" y="1440"/>
                </a:lnTo>
                <a:lnTo>
                  <a:pt x="288" y="1872"/>
                </a:lnTo>
                <a:lnTo>
                  <a:pt x="384" y="1008"/>
                </a:lnTo>
                <a:lnTo>
                  <a:pt x="432" y="864"/>
                </a:lnTo>
                <a:lnTo>
                  <a:pt x="528" y="1488"/>
                </a:lnTo>
                <a:lnTo>
                  <a:pt x="624" y="1824"/>
                </a:lnTo>
                <a:lnTo>
                  <a:pt x="720" y="1152"/>
                </a:lnTo>
                <a:lnTo>
                  <a:pt x="768" y="0"/>
                </a:lnTo>
                <a:lnTo>
                  <a:pt x="864" y="1200"/>
                </a:lnTo>
                <a:lnTo>
                  <a:pt x="960" y="1776"/>
                </a:lnTo>
                <a:lnTo>
                  <a:pt x="1008" y="816"/>
                </a:lnTo>
                <a:lnTo>
                  <a:pt x="1104" y="432"/>
                </a:lnTo>
                <a:lnTo>
                  <a:pt x="1200" y="1200"/>
                </a:lnTo>
                <a:lnTo>
                  <a:pt x="1248" y="1728"/>
                </a:lnTo>
                <a:lnTo>
                  <a:pt x="1344" y="528"/>
                </a:lnTo>
                <a:lnTo>
                  <a:pt x="1440" y="1152"/>
                </a:lnTo>
                <a:lnTo>
                  <a:pt x="1488" y="1392"/>
                </a:lnTo>
                <a:lnTo>
                  <a:pt x="1584" y="1776"/>
                </a:lnTo>
                <a:lnTo>
                  <a:pt x="1680" y="1152"/>
                </a:lnTo>
                <a:lnTo>
                  <a:pt x="1728" y="672"/>
                </a:lnTo>
                <a:lnTo>
                  <a:pt x="1824" y="1488"/>
                </a:lnTo>
                <a:lnTo>
                  <a:pt x="1920" y="1824"/>
                </a:lnTo>
                <a:lnTo>
                  <a:pt x="2016" y="1632"/>
                </a:lnTo>
                <a:lnTo>
                  <a:pt x="2064" y="1440"/>
                </a:lnTo>
                <a:lnTo>
                  <a:pt x="2160" y="1776"/>
                </a:lnTo>
                <a:lnTo>
                  <a:pt x="2256" y="1872"/>
                </a:lnTo>
                <a:lnTo>
                  <a:pt x="2304" y="1776"/>
                </a:lnTo>
                <a:lnTo>
                  <a:pt x="2400" y="1536"/>
                </a:lnTo>
                <a:lnTo>
                  <a:pt x="2448" y="1872"/>
                </a:lnTo>
                <a:lnTo>
                  <a:pt x="2544" y="1920"/>
                </a:lnTo>
                <a:lnTo>
                  <a:pt x="2640" y="1824"/>
                </a:lnTo>
                <a:lnTo>
                  <a:pt x="2736" y="1728"/>
                </a:lnTo>
                <a:lnTo>
                  <a:pt x="2832" y="1824"/>
                </a:lnTo>
                <a:lnTo>
                  <a:pt x="2880" y="1920"/>
                </a:lnTo>
                <a:lnTo>
                  <a:pt x="2976" y="1632"/>
                </a:lnTo>
                <a:lnTo>
                  <a:pt x="3072" y="1824"/>
                </a:lnTo>
                <a:lnTo>
                  <a:pt x="3120" y="1920"/>
                </a:lnTo>
                <a:lnTo>
                  <a:pt x="3216" y="1920"/>
                </a:lnTo>
                <a:lnTo>
                  <a:pt x="3312" y="1776"/>
                </a:lnTo>
                <a:lnTo>
                  <a:pt x="3408" y="1872"/>
                </a:lnTo>
                <a:lnTo>
                  <a:pt x="3552" y="1968"/>
                </a:lnTo>
                <a:lnTo>
                  <a:pt x="3600" y="1824"/>
                </a:lnTo>
                <a:lnTo>
                  <a:pt x="3696" y="1728"/>
                </a:lnTo>
                <a:lnTo>
                  <a:pt x="3792" y="1872"/>
                </a:lnTo>
                <a:lnTo>
                  <a:pt x="3888" y="1968"/>
                </a:lnTo>
              </a:path>
            </a:pathLst>
          </a:custGeom>
          <a:noFill/>
          <a:ln w="762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2400">
                <a:solidFill>
                  <a:schemeClr val="tx1"/>
                </a:solidFill>
                <a:latin typeface="Times New Roman" pitchFamily="18" charset="0"/>
              </a:defRPr>
            </a:lvl1pPr>
            <a:lvl2pPr marL="742950" indent="-285750">
              <a:spcBef>
                <a:spcPct val="0"/>
              </a:spcBef>
              <a:defRPr sz="2400">
                <a:solidFill>
                  <a:schemeClr val="tx1"/>
                </a:solidFill>
                <a:latin typeface="Times New Roman" pitchFamily="18" charset="0"/>
              </a:defRPr>
            </a:lvl2pPr>
            <a:lvl3pPr marL="1143000" indent="-228600">
              <a:spcBef>
                <a:spcPct val="0"/>
              </a:spcBef>
              <a:defRPr sz="2400">
                <a:solidFill>
                  <a:schemeClr val="tx1"/>
                </a:solidFill>
                <a:latin typeface="Times New Roman" pitchFamily="18" charset="0"/>
              </a:defRPr>
            </a:lvl3pPr>
            <a:lvl4pPr marL="1600200" indent="-228600">
              <a:spcBef>
                <a:spcPct val="0"/>
              </a:spcBef>
              <a:defRPr sz="2400">
                <a:solidFill>
                  <a:schemeClr val="tx1"/>
                </a:solidFill>
                <a:latin typeface="Times New Roman" pitchFamily="18" charset="0"/>
              </a:defRPr>
            </a:lvl4pPr>
            <a:lvl5pPr marL="2057400" indent="-22860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s-ES" sz="1800">
              <a:solidFill>
                <a:srgbClr val="4D5B6B"/>
              </a:solidFill>
              <a:latin typeface="Arial" charset="0"/>
            </a:endParaRPr>
          </a:p>
        </p:txBody>
      </p:sp>
      <p:sp>
        <p:nvSpPr>
          <p:cNvPr id="1011719" name="Text Box 5"/>
          <p:cNvSpPr txBox="1">
            <a:spLocks noChangeArrowheads="1"/>
          </p:cNvSpPr>
          <p:nvPr/>
        </p:nvSpPr>
        <p:spPr bwMode="auto">
          <a:xfrm>
            <a:off x="1905001" y="260649"/>
            <a:ext cx="8622751" cy="646331"/>
          </a:xfrm>
          <a:prstGeom prst="rect">
            <a:avLst/>
          </a:prstGeom>
          <a:solidFill>
            <a:schemeClr val="bg1"/>
          </a:solidFill>
          <a:ln>
            <a:noFill/>
          </a:ln>
        </p:spPr>
        <p:txBody>
          <a:bodyPr wrap="square">
            <a:spAutoFit/>
          </a:bodyPr>
          <a:lstStyle>
            <a:lvl1pPr>
              <a:spcBef>
                <a:spcPct val="0"/>
              </a:spcBef>
              <a:defRPr sz="2400">
                <a:solidFill>
                  <a:schemeClr val="tx1"/>
                </a:solidFill>
                <a:latin typeface="Times New Roman" pitchFamily="18" charset="0"/>
              </a:defRPr>
            </a:lvl1pPr>
            <a:lvl2pPr marL="742950" indent="-285750">
              <a:spcBef>
                <a:spcPct val="0"/>
              </a:spcBef>
              <a:defRPr sz="2400">
                <a:solidFill>
                  <a:schemeClr val="tx1"/>
                </a:solidFill>
                <a:latin typeface="Times New Roman" pitchFamily="18" charset="0"/>
              </a:defRPr>
            </a:lvl2pPr>
            <a:lvl3pPr marL="1143000" indent="-228600">
              <a:spcBef>
                <a:spcPct val="0"/>
              </a:spcBef>
              <a:defRPr sz="2400">
                <a:solidFill>
                  <a:schemeClr val="tx1"/>
                </a:solidFill>
                <a:latin typeface="Times New Roman" pitchFamily="18" charset="0"/>
              </a:defRPr>
            </a:lvl3pPr>
            <a:lvl4pPr marL="1600200" indent="-228600">
              <a:spcBef>
                <a:spcPct val="0"/>
              </a:spcBef>
              <a:defRPr sz="2400">
                <a:solidFill>
                  <a:schemeClr val="tx1"/>
                </a:solidFill>
                <a:latin typeface="Times New Roman" pitchFamily="18" charset="0"/>
              </a:defRPr>
            </a:lvl4pPr>
            <a:lvl5pPr marL="2057400" indent="-22860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s-ES" sz="2000" dirty="0" err="1">
                <a:solidFill>
                  <a:srgbClr val="4D5B6B"/>
                </a:solidFill>
                <a:latin typeface="Arial" charset="0"/>
              </a:rPr>
              <a:t>Mortalidad</a:t>
            </a:r>
            <a:r>
              <a:rPr lang="en-US" altLang="es-ES" sz="2000" dirty="0">
                <a:solidFill>
                  <a:srgbClr val="4D5B6B"/>
                </a:solidFill>
                <a:latin typeface="Arial" charset="0"/>
              </a:rPr>
              <a:t> </a:t>
            </a:r>
            <a:r>
              <a:rPr lang="en-US" altLang="es-ES" sz="2000" dirty="0" err="1">
                <a:solidFill>
                  <a:srgbClr val="4D5B6B"/>
                </a:solidFill>
                <a:latin typeface="Arial" charset="0"/>
              </a:rPr>
              <a:t>decrece</a:t>
            </a:r>
            <a:r>
              <a:rPr lang="en-US" altLang="es-ES" sz="2000" dirty="0">
                <a:solidFill>
                  <a:srgbClr val="4D5B6B"/>
                </a:solidFill>
                <a:latin typeface="Arial" charset="0"/>
              </a:rPr>
              <a:t> 10-15% </a:t>
            </a:r>
            <a:r>
              <a:rPr lang="en-US" altLang="es-ES" sz="2000" dirty="0" err="1">
                <a:solidFill>
                  <a:srgbClr val="4D5B6B"/>
                </a:solidFill>
                <a:latin typeface="Arial" charset="0"/>
              </a:rPr>
              <a:t>desde</a:t>
            </a:r>
            <a:r>
              <a:rPr lang="en-US" altLang="es-ES" sz="2000" dirty="0">
                <a:solidFill>
                  <a:srgbClr val="4D5B6B"/>
                </a:solidFill>
                <a:latin typeface="Arial" charset="0"/>
              </a:rPr>
              <a:t> </a:t>
            </a:r>
            <a:r>
              <a:rPr lang="en-US" altLang="es-ES" sz="2000" dirty="0" err="1">
                <a:solidFill>
                  <a:srgbClr val="4D5B6B"/>
                </a:solidFill>
                <a:latin typeface="Arial" charset="0"/>
              </a:rPr>
              <a:t>prohibición</a:t>
            </a:r>
            <a:r>
              <a:rPr lang="en-US" altLang="es-ES" sz="2000" dirty="0">
                <a:solidFill>
                  <a:srgbClr val="4D5B6B"/>
                </a:solidFill>
                <a:latin typeface="Arial" charset="0"/>
              </a:rPr>
              <a:t> </a:t>
            </a:r>
            <a:r>
              <a:rPr lang="en-US" altLang="es-ES" sz="2000" dirty="0" err="1">
                <a:solidFill>
                  <a:srgbClr val="4D5B6B"/>
                </a:solidFill>
                <a:latin typeface="Arial" charset="0"/>
              </a:rPr>
              <a:t>carbón</a:t>
            </a:r>
            <a:r>
              <a:rPr lang="en-US" altLang="es-ES" sz="2000" dirty="0">
                <a:solidFill>
                  <a:srgbClr val="4D5B6B"/>
                </a:solidFill>
                <a:latin typeface="Arial" charset="0"/>
              </a:rPr>
              <a:t> </a:t>
            </a:r>
            <a:r>
              <a:rPr lang="en-US" altLang="es-ES" sz="2000" dirty="0" err="1">
                <a:solidFill>
                  <a:srgbClr val="4D5B6B"/>
                </a:solidFill>
                <a:latin typeface="Arial" charset="0"/>
              </a:rPr>
              <a:t>en</a:t>
            </a:r>
            <a:r>
              <a:rPr lang="en-US" altLang="es-ES" sz="2000" dirty="0">
                <a:solidFill>
                  <a:srgbClr val="4D5B6B"/>
                </a:solidFill>
                <a:latin typeface="Arial" charset="0"/>
              </a:rPr>
              <a:t> Dublin (1990) </a:t>
            </a:r>
          </a:p>
          <a:p>
            <a:pPr algn="ctr"/>
            <a:r>
              <a:rPr lang="en-US" altLang="es-ES" sz="1600" dirty="0">
                <a:solidFill>
                  <a:srgbClr val="4D5B6B"/>
                </a:solidFill>
                <a:latin typeface="Arial" charset="0"/>
              </a:rPr>
              <a:t>Clancy et al. (The Lancet, 2002)</a:t>
            </a:r>
          </a:p>
        </p:txBody>
      </p:sp>
      <p:sp>
        <p:nvSpPr>
          <p:cNvPr id="1011720" name="Text Box 6"/>
          <p:cNvSpPr txBox="1">
            <a:spLocks noChangeArrowheads="1"/>
          </p:cNvSpPr>
          <p:nvPr/>
        </p:nvSpPr>
        <p:spPr bwMode="auto">
          <a:xfrm>
            <a:off x="1905001" y="1143002"/>
            <a:ext cx="2833511" cy="1006475"/>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0"/>
              </a:spcBef>
              <a:defRPr sz="2400">
                <a:solidFill>
                  <a:schemeClr val="tx1"/>
                </a:solidFill>
                <a:latin typeface="Times New Roman" pitchFamily="18" charset="0"/>
              </a:defRPr>
            </a:lvl1pPr>
            <a:lvl2pPr marL="742950" indent="-285750">
              <a:spcBef>
                <a:spcPct val="0"/>
              </a:spcBef>
              <a:defRPr sz="2400">
                <a:solidFill>
                  <a:schemeClr val="tx1"/>
                </a:solidFill>
                <a:latin typeface="Times New Roman" pitchFamily="18" charset="0"/>
              </a:defRPr>
            </a:lvl2pPr>
            <a:lvl3pPr marL="1143000" indent="-228600">
              <a:spcBef>
                <a:spcPct val="0"/>
              </a:spcBef>
              <a:defRPr sz="2400">
                <a:solidFill>
                  <a:schemeClr val="tx1"/>
                </a:solidFill>
                <a:latin typeface="Times New Roman" pitchFamily="18" charset="0"/>
              </a:defRPr>
            </a:lvl3pPr>
            <a:lvl4pPr marL="1600200" indent="-228600">
              <a:spcBef>
                <a:spcPct val="0"/>
              </a:spcBef>
              <a:defRPr sz="2400">
                <a:solidFill>
                  <a:schemeClr val="tx1"/>
                </a:solidFill>
                <a:latin typeface="Times New Roman" pitchFamily="18" charset="0"/>
              </a:defRPr>
            </a:lvl4pPr>
            <a:lvl5pPr marL="2057400" indent="-22860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s-ES" sz="2000" dirty="0">
                <a:solidFill>
                  <a:srgbClr val="4D5B6B"/>
                </a:solidFill>
                <a:latin typeface="Arial" charset="0"/>
              </a:rPr>
              <a:t>Reduction</a:t>
            </a:r>
          </a:p>
          <a:p>
            <a:r>
              <a:rPr lang="en-US" altLang="es-ES" sz="2000" dirty="0">
                <a:solidFill>
                  <a:srgbClr val="4D5B6B"/>
                </a:solidFill>
                <a:latin typeface="Arial" charset="0"/>
              </a:rPr>
              <a:t>Black Smoke: - 35.6 %</a:t>
            </a:r>
          </a:p>
          <a:p>
            <a:r>
              <a:rPr lang="en-US" altLang="es-ES" sz="2000" dirty="0">
                <a:solidFill>
                  <a:srgbClr val="4D5B6B"/>
                </a:solidFill>
                <a:latin typeface="Arial" charset="0"/>
              </a:rPr>
              <a:t>SO2: - 11.3%</a:t>
            </a:r>
          </a:p>
        </p:txBody>
      </p:sp>
      <p:sp>
        <p:nvSpPr>
          <p:cNvPr id="1011721" name="Text Box 7"/>
          <p:cNvSpPr txBox="1">
            <a:spLocks noChangeArrowheads="1"/>
          </p:cNvSpPr>
          <p:nvPr/>
        </p:nvSpPr>
        <p:spPr bwMode="auto">
          <a:xfrm>
            <a:off x="6437490" y="1752602"/>
            <a:ext cx="3697111" cy="1311275"/>
          </a:xfrm>
          <a:prstGeom prst="rect">
            <a:avLst/>
          </a:prstGeom>
          <a:solidFill>
            <a:schemeClr val="bg1"/>
          </a:solidFill>
          <a:ln>
            <a:noFill/>
          </a:ln>
        </p:spPr>
        <p:txBody>
          <a:bodyPr>
            <a:spAutoFit/>
          </a:bodyPr>
          <a:lstStyle>
            <a:lvl1pPr>
              <a:spcBef>
                <a:spcPct val="0"/>
              </a:spcBef>
              <a:defRPr sz="2400">
                <a:solidFill>
                  <a:schemeClr val="tx1"/>
                </a:solidFill>
                <a:latin typeface="Times New Roman" pitchFamily="18" charset="0"/>
              </a:defRPr>
            </a:lvl1pPr>
            <a:lvl2pPr marL="742950" indent="-285750">
              <a:spcBef>
                <a:spcPct val="0"/>
              </a:spcBef>
              <a:defRPr sz="2400">
                <a:solidFill>
                  <a:schemeClr val="tx1"/>
                </a:solidFill>
                <a:latin typeface="Times New Roman" pitchFamily="18" charset="0"/>
              </a:defRPr>
            </a:lvl2pPr>
            <a:lvl3pPr marL="1143000" indent="-228600">
              <a:spcBef>
                <a:spcPct val="0"/>
              </a:spcBef>
              <a:defRPr sz="2400">
                <a:solidFill>
                  <a:schemeClr val="tx1"/>
                </a:solidFill>
                <a:latin typeface="Times New Roman" pitchFamily="18" charset="0"/>
              </a:defRPr>
            </a:lvl3pPr>
            <a:lvl4pPr marL="1600200" indent="-228600">
              <a:spcBef>
                <a:spcPct val="0"/>
              </a:spcBef>
              <a:defRPr sz="2400">
                <a:solidFill>
                  <a:schemeClr val="tx1"/>
                </a:solidFill>
                <a:latin typeface="Times New Roman" pitchFamily="18" charset="0"/>
              </a:defRPr>
            </a:lvl4pPr>
            <a:lvl5pPr marL="2057400" indent="-22860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s-ES" sz="2000" dirty="0">
                <a:solidFill>
                  <a:srgbClr val="4D5B6B"/>
                </a:solidFill>
                <a:latin typeface="Arial" charset="0"/>
              </a:rPr>
              <a:t>Reduction</a:t>
            </a:r>
          </a:p>
          <a:p>
            <a:r>
              <a:rPr lang="en-US" altLang="es-ES" sz="2000" dirty="0">
                <a:solidFill>
                  <a:srgbClr val="4D5B6B"/>
                </a:solidFill>
                <a:latin typeface="Arial" charset="0"/>
              </a:rPr>
              <a:t>Cardiovascular death: - 10.3%</a:t>
            </a:r>
          </a:p>
          <a:p>
            <a:r>
              <a:rPr lang="en-US" altLang="es-ES" sz="2000" dirty="0">
                <a:solidFill>
                  <a:srgbClr val="4D5B6B"/>
                </a:solidFill>
                <a:latin typeface="Arial" charset="0"/>
              </a:rPr>
              <a:t>Respiratory death: -15.5%</a:t>
            </a:r>
          </a:p>
          <a:p>
            <a:pPr algn="ctr"/>
            <a:endParaRPr lang="en-US" altLang="es-ES" sz="2000" dirty="0">
              <a:solidFill>
                <a:srgbClr val="4D5B6B"/>
              </a:solidFill>
              <a:latin typeface="Arial" charset="0"/>
            </a:endParaRPr>
          </a:p>
        </p:txBody>
      </p:sp>
      <p:sp>
        <p:nvSpPr>
          <p:cNvPr id="1011722" name="Freeform 12"/>
          <p:cNvSpPr>
            <a:spLocks/>
          </p:cNvSpPr>
          <p:nvPr/>
        </p:nvSpPr>
        <p:spPr bwMode="auto">
          <a:xfrm>
            <a:off x="3633613" y="3048000"/>
            <a:ext cx="5417255" cy="3048000"/>
          </a:xfrm>
          <a:custGeom>
            <a:avLst/>
            <a:gdLst>
              <a:gd name="T0" fmla="*/ 0 w 3696"/>
              <a:gd name="T1" fmla="*/ 1536 h 1920"/>
              <a:gd name="T2" fmla="*/ 96 w 3696"/>
              <a:gd name="T3" fmla="*/ 0 h 1920"/>
              <a:gd name="T4" fmla="*/ 144 w 3696"/>
              <a:gd name="T5" fmla="*/ 1056 h 1920"/>
              <a:gd name="T6" fmla="*/ 240 w 3696"/>
              <a:gd name="T7" fmla="*/ 1392 h 1920"/>
              <a:gd name="T8" fmla="*/ 336 w 3696"/>
              <a:gd name="T9" fmla="*/ 1248 h 1920"/>
              <a:gd name="T10" fmla="*/ 384 w 3696"/>
              <a:gd name="T11" fmla="*/ 384 h 1920"/>
              <a:gd name="T12" fmla="*/ 480 w 3696"/>
              <a:gd name="T13" fmla="*/ 672 h 1920"/>
              <a:gd name="T14" fmla="*/ 528 w 3696"/>
              <a:gd name="T15" fmla="*/ 1392 h 1920"/>
              <a:gd name="T16" fmla="*/ 624 w 3696"/>
              <a:gd name="T17" fmla="*/ 1440 h 1920"/>
              <a:gd name="T18" fmla="*/ 720 w 3696"/>
              <a:gd name="T19" fmla="*/ 672 h 1920"/>
              <a:gd name="T20" fmla="*/ 816 w 3696"/>
              <a:gd name="T21" fmla="*/ 1248 h 1920"/>
              <a:gd name="T22" fmla="*/ 864 w 3696"/>
              <a:gd name="T23" fmla="*/ 1536 h 1920"/>
              <a:gd name="T24" fmla="*/ 960 w 3696"/>
              <a:gd name="T25" fmla="*/ 1344 h 1920"/>
              <a:gd name="T26" fmla="*/ 1056 w 3696"/>
              <a:gd name="T27" fmla="*/ 1008 h 1920"/>
              <a:gd name="T28" fmla="*/ 1152 w 3696"/>
              <a:gd name="T29" fmla="*/ 1152 h 1920"/>
              <a:gd name="T30" fmla="*/ 1200 w 3696"/>
              <a:gd name="T31" fmla="*/ 1440 h 1920"/>
              <a:gd name="T32" fmla="*/ 1296 w 3696"/>
              <a:gd name="T33" fmla="*/ 1536 h 1920"/>
              <a:gd name="T34" fmla="*/ 1344 w 3696"/>
              <a:gd name="T35" fmla="*/ 864 h 1920"/>
              <a:gd name="T36" fmla="*/ 1440 w 3696"/>
              <a:gd name="T37" fmla="*/ 1200 h 1920"/>
              <a:gd name="T38" fmla="*/ 1536 w 3696"/>
              <a:gd name="T39" fmla="*/ 1488 h 1920"/>
              <a:gd name="T40" fmla="*/ 1632 w 3696"/>
              <a:gd name="T41" fmla="*/ 1440 h 1920"/>
              <a:gd name="T42" fmla="*/ 1680 w 3696"/>
              <a:gd name="T43" fmla="*/ 336 h 1920"/>
              <a:gd name="T44" fmla="*/ 1728 w 3696"/>
              <a:gd name="T45" fmla="*/ 1488 h 1920"/>
              <a:gd name="T46" fmla="*/ 1824 w 3696"/>
              <a:gd name="T47" fmla="*/ 1728 h 1920"/>
              <a:gd name="T48" fmla="*/ 1920 w 3696"/>
              <a:gd name="T49" fmla="*/ 1488 h 1920"/>
              <a:gd name="T50" fmla="*/ 1968 w 3696"/>
              <a:gd name="T51" fmla="*/ 768 h 1920"/>
              <a:gd name="T52" fmla="*/ 2064 w 3696"/>
              <a:gd name="T53" fmla="*/ 1488 h 1920"/>
              <a:gd name="T54" fmla="*/ 2160 w 3696"/>
              <a:gd name="T55" fmla="*/ 1872 h 1920"/>
              <a:gd name="T56" fmla="*/ 2208 w 3696"/>
              <a:gd name="T57" fmla="*/ 1728 h 1920"/>
              <a:gd name="T58" fmla="*/ 2304 w 3696"/>
              <a:gd name="T59" fmla="*/ 1056 h 1920"/>
              <a:gd name="T60" fmla="*/ 2352 w 3696"/>
              <a:gd name="T61" fmla="*/ 1872 h 1920"/>
              <a:gd name="T62" fmla="*/ 2496 w 3696"/>
              <a:gd name="T63" fmla="*/ 1824 h 1920"/>
              <a:gd name="T64" fmla="*/ 2640 w 3696"/>
              <a:gd name="T65" fmla="*/ 1296 h 1920"/>
              <a:gd name="T66" fmla="*/ 2688 w 3696"/>
              <a:gd name="T67" fmla="*/ 1440 h 1920"/>
              <a:gd name="T68" fmla="*/ 2784 w 3696"/>
              <a:gd name="T69" fmla="*/ 1824 h 1920"/>
              <a:gd name="T70" fmla="*/ 2880 w 3696"/>
              <a:gd name="T71" fmla="*/ 1392 h 1920"/>
              <a:gd name="T72" fmla="*/ 2928 w 3696"/>
              <a:gd name="T73" fmla="*/ 960 h 1920"/>
              <a:gd name="T74" fmla="*/ 3024 w 3696"/>
              <a:gd name="T75" fmla="*/ 1584 h 1920"/>
              <a:gd name="T76" fmla="*/ 3072 w 3696"/>
              <a:gd name="T77" fmla="*/ 1920 h 1920"/>
              <a:gd name="T78" fmla="*/ 3168 w 3696"/>
              <a:gd name="T79" fmla="*/ 1776 h 1920"/>
              <a:gd name="T80" fmla="*/ 3264 w 3696"/>
              <a:gd name="T81" fmla="*/ 1152 h 1920"/>
              <a:gd name="T82" fmla="*/ 3312 w 3696"/>
              <a:gd name="T83" fmla="*/ 1392 h 1920"/>
              <a:gd name="T84" fmla="*/ 3408 w 3696"/>
              <a:gd name="T85" fmla="*/ 1920 h 1920"/>
              <a:gd name="T86" fmla="*/ 3504 w 3696"/>
              <a:gd name="T87" fmla="*/ 1680 h 1920"/>
              <a:gd name="T88" fmla="*/ 3552 w 3696"/>
              <a:gd name="T89" fmla="*/ 912 h 1920"/>
              <a:gd name="T90" fmla="*/ 3648 w 3696"/>
              <a:gd name="T91" fmla="*/ 1680 h 1920"/>
              <a:gd name="T92" fmla="*/ 3696 w 3696"/>
              <a:gd name="T93" fmla="*/ 1872 h 19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96"/>
              <a:gd name="T142" fmla="*/ 0 h 1920"/>
              <a:gd name="T143" fmla="*/ 3696 w 3696"/>
              <a:gd name="T144" fmla="*/ 1920 h 192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96" h="1920">
                <a:moveTo>
                  <a:pt x="0" y="1536"/>
                </a:moveTo>
                <a:lnTo>
                  <a:pt x="96" y="0"/>
                </a:lnTo>
                <a:lnTo>
                  <a:pt x="144" y="1056"/>
                </a:lnTo>
                <a:lnTo>
                  <a:pt x="240" y="1392"/>
                </a:lnTo>
                <a:lnTo>
                  <a:pt x="336" y="1248"/>
                </a:lnTo>
                <a:lnTo>
                  <a:pt x="384" y="384"/>
                </a:lnTo>
                <a:lnTo>
                  <a:pt x="480" y="672"/>
                </a:lnTo>
                <a:lnTo>
                  <a:pt x="528" y="1392"/>
                </a:lnTo>
                <a:lnTo>
                  <a:pt x="624" y="1440"/>
                </a:lnTo>
                <a:lnTo>
                  <a:pt x="720" y="672"/>
                </a:lnTo>
                <a:lnTo>
                  <a:pt x="816" y="1248"/>
                </a:lnTo>
                <a:lnTo>
                  <a:pt x="864" y="1536"/>
                </a:lnTo>
                <a:lnTo>
                  <a:pt x="960" y="1344"/>
                </a:lnTo>
                <a:lnTo>
                  <a:pt x="1056" y="1008"/>
                </a:lnTo>
                <a:lnTo>
                  <a:pt x="1152" y="1152"/>
                </a:lnTo>
                <a:lnTo>
                  <a:pt x="1200" y="1440"/>
                </a:lnTo>
                <a:lnTo>
                  <a:pt x="1296" y="1536"/>
                </a:lnTo>
                <a:lnTo>
                  <a:pt x="1344" y="864"/>
                </a:lnTo>
                <a:lnTo>
                  <a:pt x="1440" y="1200"/>
                </a:lnTo>
                <a:lnTo>
                  <a:pt x="1536" y="1488"/>
                </a:lnTo>
                <a:lnTo>
                  <a:pt x="1632" y="1440"/>
                </a:lnTo>
                <a:lnTo>
                  <a:pt x="1680" y="336"/>
                </a:lnTo>
                <a:lnTo>
                  <a:pt x="1728" y="1488"/>
                </a:lnTo>
                <a:lnTo>
                  <a:pt x="1824" y="1728"/>
                </a:lnTo>
                <a:lnTo>
                  <a:pt x="1920" y="1488"/>
                </a:lnTo>
                <a:lnTo>
                  <a:pt x="1968" y="768"/>
                </a:lnTo>
                <a:lnTo>
                  <a:pt x="2064" y="1488"/>
                </a:lnTo>
                <a:lnTo>
                  <a:pt x="2160" y="1872"/>
                </a:lnTo>
                <a:lnTo>
                  <a:pt x="2208" y="1728"/>
                </a:lnTo>
                <a:lnTo>
                  <a:pt x="2304" y="1056"/>
                </a:lnTo>
                <a:lnTo>
                  <a:pt x="2352" y="1872"/>
                </a:lnTo>
                <a:lnTo>
                  <a:pt x="2496" y="1824"/>
                </a:lnTo>
                <a:lnTo>
                  <a:pt x="2640" y="1296"/>
                </a:lnTo>
                <a:lnTo>
                  <a:pt x="2688" y="1440"/>
                </a:lnTo>
                <a:lnTo>
                  <a:pt x="2784" y="1824"/>
                </a:lnTo>
                <a:lnTo>
                  <a:pt x="2880" y="1392"/>
                </a:lnTo>
                <a:lnTo>
                  <a:pt x="2928" y="960"/>
                </a:lnTo>
                <a:lnTo>
                  <a:pt x="3024" y="1584"/>
                </a:lnTo>
                <a:lnTo>
                  <a:pt x="3072" y="1920"/>
                </a:lnTo>
                <a:lnTo>
                  <a:pt x="3168" y="1776"/>
                </a:lnTo>
                <a:lnTo>
                  <a:pt x="3264" y="1152"/>
                </a:lnTo>
                <a:lnTo>
                  <a:pt x="3312" y="1392"/>
                </a:lnTo>
                <a:lnTo>
                  <a:pt x="3408" y="1920"/>
                </a:lnTo>
                <a:lnTo>
                  <a:pt x="3504" y="1680"/>
                </a:lnTo>
                <a:lnTo>
                  <a:pt x="3552" y="912"/>
                </a:lnTo>
                <a:lnTo>
                  <a:pt x="3648" y="1680"/>
                </a:lnTo>
                <a:lnTo>
                  <a:pt x="3696" y="1872"/>
                </a:lnTo>
              </a:path>
            </a:pathLst>
          </a:custGeom>
          <a:noFill/>
          <a:ln w="857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2400">
                <a:solidFill>
                  <a:schemeClr val="tx1"/>
                </a:solidFill>
                <a:latin typeface="Times New Roman" pitchFamily="18" charset="0"/>
              </a:defRPr>
            </a:lvl1pPr>
            <a:lvl2pPr marL="742950" indent="-285750">
              <a:spcBef>
                <a:spcPct val="0"/>
              </a:spcBef>
              <a:defRPr sz="2400">
                <a:solidFill>
                  <a:schemeClr val="tx1"/>
                </a:solidFill>
                <a:latin typeface="Times New Roman" pitchFamily="18" charset="0"/>
              </a:defRPr>
            </a:lvl2pPr>
            <a:lvl3pPr marL="1143000" indent="-228600">
              <a:spcBef>
                <a:spcPct val="0"/>
              </a:spcBef>
              <a:defRPr sz="2400">
                <a:solidFill>
                  <a:schemeClr val="tx1"/>
                </a:solidFill>
                <a:latin typeface="Times New Roman" pitchFamily="18" charset="0"/>
              </a:defRPr>
            </a:lvl3pPr>
            <a:lvl4pPr marL="1600200" indent="-228600">
              <a:spcBef>
                <a:spcPct val="0"/>
              </a:spcBef>
              <a:defRPr sz="2400">
                <a:solidFill>
                  <a:schemeClr val="tx1"/>
                </a:solidFill>
                <a:latin typeface="Times New Roman" pitchFamily="18" charset="0"/>
              </a:defRPr>
            </a:lvl4pPr>
            <a:lvl5pPr marL="2057400" indent="-22860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s-ES" sz="1800">
              <a:solidFill>
                <a:srgbClr val="4D5B6B"/>
              </a:solidFill>
              <a:latin typeface="Arial" charset="0"/>
            </a:endParaRPr>
          </a:p>
        </p:txBody>
      </p:sp>
      <p:pic>
        <p:nvPicPr>
          <p:cNvPr id="1011723"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57313" y="2863850"/>
            <a:ext cx="595489"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11724" name="Line 14"/>
          <p:cNvSpPr>
            <a:spLocks noChangeShapeType="1"/>
          </p:cNvSpPr>
          <p:nvPr/>
        </p:nvSpPr>
        <p:spPr bwMode="auto">
          <a:xfrm>
            <a:off x="3352800" y="4495800"/>
            <a:ext cx="3024012" cy="0"/>
          </a:xfrm>
          <a:prstGeom prst="line">
            <a:avLst/>
          </a:prstGeom>
          <a:noFill/>
          <a:ln w="142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s-ES">
              <a:solidFill>
                <a:srgbClr val="4D5B6B"/>
              </a:solidFill>
            </a:endParaRPr>
          </a:p>
        </p:txBody>
      </p:sp>
      <p:sp>
        <p:nvSpPr>
          <p:cNvPr id="1011725" name="Line 15"/>
          <p:cNvSpPr>
            <a:spLocks noChangeShapeType="1"/>
          </p:cNvSpPr>
          <p:nvPr/>
        </p:nvSpPr>
        <p:spPr bwMode="auto">
          <a:xfrm>
            <a:off x="6448778" y="5257800"/>
            <a:ext cx="3024012" cy="0"/>
          </a:xfrm>
          <a:prstGeom prst="line">
            <a:avLst/>
          </a:prstGeom>
          <a:noFill/>
          <a:ln w="142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s-ES">
              <a:solidFill>
                <a:srgbClr val="4D5B6B"/>
              </a:solidFill>
            </a:endParaRPr>
          </a:p>
        </p:txBody>
      </p:sp>
      <p:sp>
        <p:nvSpPr>
          <p:cNvPr id="1011726" name="Line 18"/>
          <p:cNvSpPr>
            <a:spLocks noChangeShapeType="1"/>
          </p:cNvSpPr>
          <p:nvPr/>
        </p:nvSpPr>
        <p:spPr bwMode="auto">
          <a:xfrm flipV="1">
            <a:off x="6376812" y="1708150"/>
            <a:ext cx="0" cy="4692650"/>
          </a:xfrm>
          <a:prstGeom prst="line">
            <a:avLst/>
          </a:prstGeom>
          <a:noFill/>
          <a:ln w="79375">
            <a:solidFill>
              <a:srgbClr val="008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s-ES">
              <a:solidFill>
                <a:srgbClr val="4D5B6B"/>
              </a:solidFill>
            </a:endParaRPr>
          </a:p>
        </p:txBody>
      </p:sp>
      <p:sp>
        <p:nvSpPr>
          <p:cNvPr id="1011727" name="Text Box 19"/>
          <p:cNvSpPr txBox="1">
            <a:spLocks noChangeArrowheads="1"/>
          </p:cNvSpPr>
          <p:nvPr/>
        </p:nvSpPr>
        <p:spPr bwMode="auto">
          <a:xfrm>
            <a:off x="3151012" y="6412593"/>
            <a:ext cx="23262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0"/>
              </a:spcBef>
              <a:defRPr sz="2400">
                <a:solidFill>
                  <a:schemeClr val="tx1"/>
                </a:solidFill>
                <a:latin typeface="Times New Roman" pitchFamily="18" charset="0"/>
              </a:defRPr>
            </a:lvl1pPr>
            <a:lvl2pPr marL="742950" indent="-285750">
              <a:spcBef>
                <a:spcPct val="0"/>
              </a:spcBef>
              <a:defRPr sz="2400">
                <a:solidFill>
                  <a:schemeClr val="tx1"/>
                </a:solidFill>
                <a:latin typeface="Times New Roman" pitchFamily="18" charset="0"/>
              </a:defRPr>
            </a:lvl2pPr>
            <a:lvl3pPr marL="1143000" indent="-228600">
              <a:spcBef>
                <a:spcPct val="0"/>
              </a:spcBef>
              <a:defRPr sz="2400">
                <a:solidFill>
                  <a:schemeClr val="tx1"/>
                </a:solidFill>
                <a:latin typeface="Times New Roman" pitchFamily="18" charset="0"/>
              </a:defRPr>
            </a:lvl3pPr>
            <a:lvl4pPr marL="1600200" indent="-228600">
              <a:spcBef>
                <a:spcPct val="0"/>
              </a:spcBef>
              <a:defRPr sz="2400">
                <a:solidFill>
                  <a:schemeClr val="tx1"/>
                </a:solidFill>
                <a:latin typeface="Times New Roman" pitchFamily="18" charset="0"/>
              </a:defRPr>
            </a:lvl4pPr>
            <a:lvl5pPr marL="2057400" indent="-22860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es-ES" sz="1600" i="1" dirty="0" err="1">
                <a:solidFill>
                  <a:srgbClr val="4D5B6B"/>
                </a:solidFill>
                <a:latin typeface="Arial" charset="0"/>
              </a:rPr>
              <a:t>Courtesy</a:t>
            </a:r>
            <a:r>
              <a:rPr lang="fr-FR" altLang="es-ES" sz="1600" i="1" dirty="0">
                <a:solidFill>
                  <a:srgbClr val="4D5B6B"/>
                </a:solidFill>
                <a:latin typeface="Arial" charset="0"/>
              </a:rPr>
              <a:t> of Nino </a:t>
            </a:r>
            <a:r>
              <a:rPr lang="fr-FR" altLang="es-ES" sz="1600" i="1" dirty="0" err="1">
                <a:solidFill>
                  <a:srgbClr val="4D5B6B"/>
                </a:solidFill>
                <a:latin typeface="Arial" charset="0"/>
              </a:rPr>
              <a:t>Kunzli</a:t>
            </a:r>
            <a:endParaRPr lang="fr-FR" altLang="es-ES" sz="1600" i="1" dirty="0">
              <a:solidFill>
                <a:srgbClr val="4D5B6B"/>
              </a:solidFill>
              <a:latin typeface="Arial" charset="0"/>
            </a:endParaRPr>
          </a:p>
        </p:txBody>
      </p:sp>
    </p:spTree>
    <p:extLst>
      <p:ext uri="{BB962C8B-B14F-4D97-AF65-F5344CB8AC3E}">
        <p14:creationId xmlns:p14="http://schemas.microsoft.com/office/powerpoint/2010/main" val="329368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900" name="Rectangle 2"/>
          <p:cNvSpPr>
            <a:spLocks noGrp="1" noChangeArrowheads="1"/>
          </p:cNvSpPr>
          <p:nvPr>
            <p:ph type="title" idx="4294967295"/>
          </p:nvPr>
        </p:nvSpPr>
        <p:spPr>
          <a:xfrm>
            <a:off x="1842912" y="116633"/>
            <a:ext cx="8382000" cy="1084387"/>
          </a:xfrm>
          <a:solidFill>
            <a:schemeClr val="bg1"/>
          </a:solidFill>
        </p:spPr>
        <p:txBody>
          <a:bodyPr vert="horz" lIns="91440" tIns="45720" rIns="91440" bIns="45720" rtlCol="0" anchor="ctr">
            <a:normAutofit/>
          </a:bodyPr>
          <a:lstStyle/>
          <a:p>
            <a:pPr algn="just" eaLnBrk="1" hangingPunct="1"/>
            <a:r>
              <a:rPr lang="en-GB" altLang="es-ES" sz="2400" dirty="0" err="1"/>
              <a:t>Exposición</a:t>
            </a:r>
            <a:r>
              <a:rPr lang="en-GB" altLang="es-ES" sz="2400" dirty="0"/>
              <a:t> a diesel reduce la </a:t>
            </a:r>
            <a:r>
              <a:rPr lang="en-GB" altLang="es-ES" sz="2400" dirty="0" err="1"/>
              <a:t>función</a:t>
            </a:r>
            <a:r>
              <a:rPr lang="en-GB" altLang="es-ES" sz="2400" dirty="0"/>
              <a:t> </a:t>
            </a:r>
            <a:r>
              <a:rPr lang="en-GB" altLang="es-ES" sz="2400" dirty="0" err="1"/>
              <a:t>pulmonar</a:t>
            </a:r>
            <a:r>
              <a:rPr lang="en-GB" altLang="es-ES" sz="2400" dirty="0"/>
              <a:t> </a:t>
            </a:r>
            <a:r>
              <a:rPr lang="en-GB" altLang="es-ES" sz="2400" dirty="0" err="1"/>
              <a:t>en</a:t>
            </a:r>
            <a:r>
              <a:rPr lang="en-GB" altLang="es-ES" sz="2400" dirty="0"/>
              <a:t> personas con </a:t>
            </a:r>
            <a:r>
              <a:rPr lang="en-GB" altLang="es-ES" sz="2400" dirty="0" err="1"/>
              <a:t>asma</a:t>
            </a:r>
            <a:r>
              <a:rPr lang="en-GB" altLang="es-ES" sz="2400" dirty="0"/>
              <a:t> </a:t>
            </a:r>
            <a:r>
              <a:rPr lang="en-GB" altLang="es-ES" sz="2400" dirty="0" err="1"/>
              <a:t>en</a:t>
            </a:r>
            <a:r>
              <a:rPr lang="en-GB" altLang="es-ES" sz="2400" dirty="0"/>
              <a:t> </a:t>
            </a:r>
            <a:r>
              <a:rPr lang="en-GB" altLang="es-ES" sz="2400" dirty="0" err="1"/>
              <a:t>una</a:t>
            </a:r>
            <a:r>
              <a:rPr lang="en-GB" altLang="es-ES" sz="2400" dirty="0"/>
              <a:t> </a:t>
            </a:r>
            <a:r>
              <a:rPr lang="en-GB" altLang="es-ES" sz="2400" dirty="0" err="1"/>
              <a:t>calle</a:t>
            </a:r>
            <a:r>
              <a:rPr lang="en-GB" altLang="es-ES" sz="2400" dirty="0"/>
              <a:t> de </a:t>
            </a:r>
            <a:r>
              <a:rPr lang="en-GB" altLang="es-ES" sz="2400" dirty="0" err="1"/>
              <a:t>Londres</a:t>
            </a:r>
            <a:r>
              <a:rPr lang="en-GB" altLang="es-ES" sz="2400" dirty="0"/>
              <a:t> </a:t>
            </a:r>
            <a:r>
              <a:rPr lang="en-GB" altLang="es-ES" sz="2400" dirty="0" err="1"/>
              <a:t>en</a:t>
            </a:r>
            <a:r>
              <a:rPr lang="en-GB" altLang="es-ES" sz="2400" dirty="0"/>
              <a:t> </a:t>
            </a:r>
            <a:r>
              <a:rPr lang="en-GB" altLang="es-ES" sz="2400" dirty="0" err="1"/>
              <a:t>relación</a:t>
            </a:r>
            <a:r>
              <a:rPr lang="en-GB" altLang="es-ES" sz="2400" dirty="0"/>
              <a:t> a Hyde Park </a:t>
            </a:r>
            <a:br>
              <a:rPr lang="en-GB" altLang="es-ES" sz="2400" dirty="0"/>
            </a:br>
            <a:r>
              <a:rPr lang="en-GB" altLang="es-ES" sz="2400" dirty="0"/>
              <a:t>(</a:t>
            </a:r>
            <a:r>
              <a:rPr lang="en-GB" altLang="es-ES" sz="2000" dirty="0" err="1"/>
              <a:t>McCreanor</a:t>
            </a:r>
            <a:r>
              <a:rPr lang="en-GB" altLang="es-ES" sz="2000" dirty="0"/>
              <a:t> et al. NEJM, 2007)</a:t>
            </a:r>
          </a:p>
        </p:txBody>
      </p:sp>
      <p:pic>
        <p:nvPicPr>
          <p:cNvPr id="1104901" name="Picture 5" descr="Fig 1 McCrean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9547" y="1341438"/>
            <a:ext cx="806873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05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Text Box 2"/>
          <p:cNvSpPr txBox="1">
            <a:spLocks noChangeArrowheads="1"/>
          </p:cNvSpPr>
          <p:nvPr/>
        </p:nvSpPr>
        <p:spPr bwMode="auto">
          <a:xfrm>
            <a:off x="8500535" y="6248400"/>
            <a:ext cx="189653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GB" altLang="es-ES" sz="1600">
              <a:solidFill>
                <a:srgbClr val="FFFF66"/>
              </a:solidFill>
            </a:endParaRPr>
          </a:p>
        </p:txBody>
      </p:sp>
      <p:sp>
        <p:nvSpPr>
          <p:cNvPr id="1077251" name="Text Box 3"/>
          <p:cNvSpPr txBox="1">
            <a:spLocks noChangeArrowheads="1"/>
          </p:cNvSpPr>
          <p:nvPr/>
        </p:nvSpPr>
        <p:spPr bwMode="auto">
          <a:xfrm>
            <a:off x="2152659" y="2336802"/>
            <a:ext cx="8244408" cy="1631216"/>
          </a:xfrm>
          <a:prstGeom prst="rect">
            <a:avLst/>
          </a:prstGeom>
          <a:solidFill>
            <a:schemeClr val="bg1"/>
          </a:solidFill>
          <a:ln>
            <a:noFill/>
          </a:ln>
          <a:effectLst/>
        </p:spPr>
        <p:txBody>
          <a:bodyPr wrap="square">
            <a:spAutoFit/>
          </a:bodyP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buClr>
                <a:srgbClr val="4D5B6B"/>
              </a:buClr>
              <a:buSzPct val="50000"/>
              <a:buFont typeface="Monotype Sorts" pitchFamily="2" charset="2"/>
              <a:buNone/>
            </a:pPr>
            <a:r>
              <a:rPr lang="fr-FR" altLang="es-ES" sz="4000" dirty="0">
                <a:solidFill>
                  <a:srgbClr val="675D59"/>
                </a:solidFill>
                <a:latin typeface="Arial" charset="0"/>
              </a:rPr>
              <a:t>¿Se </a:t>
            </a:r>
            <a:r>
              <a:rPr lang="fr-FR" altLang="es-ES" sz="4000" dirty="0" err="1">
                <a:solidFill>
                  <a:srgbClr val="675D59"/>
                </a:solidFill>
                <a:latin typeface="Arial" charset="0"/>
              </a:rPr>
              <a:t>pueden</a:t>
            </a:r>
            <a:r>
              <a:rPr lang="fr-FR" altLang="es-ES" sz="4000" dirty="0">
                <a:solidFill>
                  <a:srgbClr val="675D59"/>
                </a:solidFill>
                <a:latin typeface="Arial" charset="0"/>
              </a:rPr>
              <a:t> </a:t>
            </a:r>
            <a:r>
              <a:rPr lang="fr-FR" altLang="es-ES" sz="4000" dirty="0" err="1">
                <a:solidFill>
                  <a:srgbClr val="675D59"/>
                </a:solidFill>
                <a:latin typeface="Arial" charset="0"/>
              </a:rPr>
              <a:t>reducir</a:t>
            </a:r>
            <a:r>
              <a:rPr lang="fr-FR" altLang="es-ES" sz="4000" dirty="0">
                <a:solidFill>
                  <a:srgbClr val="675D59"/>
                </a:solidFill>
                <a:latin typeface="Arial" charset="0"/>
              </a:rPr>
              <a:t> las </a:t>
            </a:r>
          </a:p>
          <a:p>
            <a:pPr algn="ctr">
              <a:spcBef>
                <a:spcPct val="50000"/>
              </a:spcBef>
              <a:buClr>
                <a:srgbClr val="4D5B6B"/>
              </a:buClr>
              <a:buSzPct val="50000"/>
              <a:buFont typeface="Monotype Sorts" pitchFamily="2" charset="2"/>
              <a:buNone/>
            </a:pPr>
            <a:r>
              <a:rPr lang="fr-FR" altLang="es-ES" sz="4000" dirty="0" err="1">
                <a:solidFill>
                  <a:srgbClr val="675D59"/>
                </a:solidFill>
                <a:latin typeface="Arial" charset="0"/>
              </a:rPr>
              <a:t>emisiones</a:t>
            </a:r>
            <a:r>
              <a:rPr lang="fr-FR" altLang="es-ES" sz="4000" dirty="0">
                <a:solidFill>
                  <a:srgbClr val="675D59"/>
                </a:solidFill>
                <a:latin typeface="Arial" charset="0"/>
              </a:rPr>
              <a:t> </a:t>
            </a:r>
            <a:r>
              <a:rPr lang="fr-FR" altLang="es-ES" sz="4000" dirty="0" err="1">
                <a:solidFill>
                  <a:srgbClr val="675D59"/>
                </a:solidFill>
                <a:latin typeface="Arial" charset="0"/>
              </a:rPr>
              <a:t>contaminantes</a:t>
            </a:r>
            <a:r>
              <a:rPr lang="fr-FR" altLang="es-ES" sz="4000" dirty="0">
                <a:solidFill>
                  <a:srgbClr val="675D59"/>
                </a:solidFill>
                <a:latin typeface="Arial" charset="0"/>
              </a:rPr>
              <a:t>?</a:t>
            </a:r>
            <a:endParaRPr lang="en-GB" altLang="es-ES" sz="4000" dirty="0">
              <a:solidFill>
                <a:srgbClr val="675D59"/>
              </a:solidFill>
              <a:latin typeface="Arial" charset="0"/>
            </a:endParaRPr>
          </a:p>
        </p:txBody>
      </p:sp>
    </p:spTree>
    <p:extLst>
      <p:ext uri="{BB962C8B-B14F-4D97-AF65-F5344CB8AC3E}">
        <p14:creationId xmlns:p14="http://schemas.microsoft.com/office/powerpoint/2010/main" val="3540398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51" name="Text Box 8"/>
          <p:cNvSpPr txBox="1">
            <a:spLocks noChangeArrowheads="1"/>
          </p:cNvSpPr>
          <p:nvPr/>
        </p:nvSpPr>
        <p:spPr bwMode="auto">
          <a:xfrm>
            <a:off x="1936046" y="6524626"/>
            <a:ext cx="19509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0"/>
              </a:spcBef>
              <a:defRPr sz="2400">
                <a:solidFill>
                  <a:schemeClr val="tx1"/>
                </a:solidFill>
                <a:latin typeface="Times New Roman" pitchFamily="18" charset="0"/>
              </a:defRPr>
            </a:lvl1pPr>
            <a:lvl2pPr marL="742950" indent="-285750">
              <a:spcBef>
                <a:spcPct val="0"/>
              </a:spcBef>
              <a:defRPr sz="2400">
                <a:solidFill>
                  <a:schemeClr val="tx1"/>
                </a:solidFill>
                <a:latin typeface="Times New Roman" pitchFamily="18" charset="0"/>
              </a:defRPr>
            </a:lvl2pPr>
            <a:lvl3pPr marL="1143000" indent="-228600">
              <a:spcBef>
                <a:spcPct val="0"/>
              </a:spcBef>
              <a:defRPr sz="2400">
                <a:solidFill>
                  <a:schemeClr val="tx1"/>
                </a:solidFill>
                <a:latin typeface="Times New Roman" pitchFamily="18" charset="0"/>
              </a:defRPr>
            </a:lvl3pPr>
            <a:lvl4pPr marL="1600200" indent="-228600">
              <a:spcBef>
                <a:spcPct val="0"/>
              </a:spcBef>
              <a:defRPr sz="2400">
                <a:solidFill>
                  <a:schemeClr val="tx1"/>
                </a:solidFill>
                <a:latin typeface="Times New Roman" pitchFamily="18" charset="0"/>
              </a:defRPr>
            </a:lvl4pPr>
            <a:lvl5pPr marL="2057400" indent="-22860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es-ES" sz="1400" i="1" dirty="0">
                <a:solidFill>
                  <a:srgbClr val="675D59"/>
                </a:solidFill>
                <a:latin typeface="Arial" charset="0"/>
              </a:rPr>
              <a:t>By Aymeric </a:t>
            </a:r>
            <a:r>
              <a:rPr lang="fr-FR" altLang="es-ES" sz="1400" i="1" dirty="0" err="1">
                <a:solidFill>
                  <a:srgbClr val="675D59"/>
                </a:solidFill>
                <a:latin typeface="Arial" charset="0"/>
              </a:rPr>
              <a:t>Ung</a:t>
            </a:r>
            <a:r>
              <a:rPr lang="fr-FR" altLang="es-ES" sz="1400" i="1" dirty="0">
                <a:solidFill>
                  <a:srgbClr val="675D59"/>
                </a:solidFill>
                <a:latin typeface="Arial" charset="0"/>
              </a:rPr>
              <a:t>, InVS</a:t>
            </a:r>
          </a:p>
        </p:txBody>
      </p:sp>
      <p:pic>
        <p:nvPicPr>
          <p:cNvPr id="110285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3512" y="1021358"/>
            <a:ext cx="8839200" cy="5287963"/>
          </a:xfrm>
          <a:prstGeom prst="rect">
            <a:avLst/>
          </a:prstGeom>
          <a:noFill/>
          <a:ln w="9525">
            <a:solidFill>
              <a:schemeClr val="tx1"/>
            </a:solidFill>
            <a:miter lim="800000"/>
            <a:headEnd/>
            <a:tailEnd/>
          </a:ln>
        </p:spPr>
      </p:pic>
      <p:pic>
        <p:nvPicPr>
          <p:cNvPr id="110285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4668" y="6400802"/>
            <a:ext cx="474133" cy="365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2"/>
          <p:cNvSpPr txBox="1">
            <a:spLocks noChangeArrowheads="1"/>
          </p:cNvSpPr>
          <p:nvPr/>
        </p:nvSpPr>
        <p:spPr>
          <a:xfrm>
            <a:off x="1936045" y="10277"/>
            <a:ext cx="8606667" cy="893238"/>
          </a:xfrm>
          <a:prstGeom prst="rect">
            <a:avLst/>
          </a:prstGeom>
        </p:spPr>
        <p:txBody>
          <a:bodyPr vert="horz" lIns="91440" tIns="45720" rIns="91440" bIns="45720" rtlCol="0" anchor="b">
            <a:noAutofit/>
          </a:bodyPr>
          <a:lstStyle>
            <a:lvl1pPr algn="l" defTabSz="914400" rtl="0" eaLnBrk="1" latinLnBrk="0" hangingPunct="1">
              <a:spcBef>
                <a:spcPct val="0"/>
              </a:spcBef>
              <a:buNone/>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stStyle>
          <a:p>
            <a:r>
              <a:rPr lang="en-GB" altLang="es-ES" sz="2400" b="0" dirty="0" err="1">
                <a:ln w="12700">
                  <a:solidFill>
                    <a:srgbClr val="675D59"/>
                  </a:solidFill>
                </a:ln>
                <a:solidFill>
                  <a:srgbClr val="675D59"/>
                </a:solidFill>
                <a:effectLst/>
              </a:rPr>
              <a:t>Índice</a:t>
            </a:r>
            <a:r>
              <a:rPr lang="en-GB" altLang="es-ES" sz="2400" b="0" dirty="0">
                <a:ln w="12700">
                  <a:solidFill>
                    <a:srgbClr val="675D59"/>
                  </a:solidFill>
                </a:ln>
                <a:solidFill>
                  <a:srgbClr val="675D59"/>
                </a:solidFill>
                <a:effectLst/>
              </a:rPr>
              <a:t> de </a:t>
            </a:r>
            <a:r>
              <a:rPr lang="en-GB" altLang="es-ES" sz="2400" b="0" dirty="0" err="1">
                <a:ln w="12700">
                  <a:solidFill>
                    <a:srgbClr val="675D59"/>
                  </a:solidFill>
                </a:ln>
                <a:solidFill>
                  <a:srgbClr val="675D59"/>
                </a:solidFill>
                <a:effectLst/>
              </a:rPr>
              <a:t>Contaminación</a:t>
            </a:r>
            <a:r>
              <a:rPr lang="en-GB" altLang="es-ES" sz="2400" b="0" dirty="0">
                <a:ln w="12700">
                  <a:solidFill>
                    <a:srgbClr val="675D59"/>
                  </a:solidFill>
                </a:ln>
                <a:solidFill>
                  <a:srgbClr val="675D59"/>
                </a:solidFill>
                <a:effectLst/>
              </a:rPr>
              <a:t> </a:t>
            </a:r>
            <a:r>
              <a:rPr lang="en-GB" altLang="es-ES" sz="2400" b="0" dirty="0" err="1">
                <a:ln w="12700">
                  <a:solidFill>
                    <a:srgbClr val="675D59"/>
                  </a:solidFill>
                </a:ln>
                <a:solidFill>
                  <a:srgbClr val="675D59"/>
                </a:solidFill>
                <a:effectLst/>
              </a:rPr>
              <a:t>Atmosférica</a:t>
            </a:r>
            <a:r>
              <a:rPr lang="en-GB" altLang="es-ES" sz="2400" b="0" dirty="0">
                <a:ln w="12700">
                  <a:solidFill>
                    <a:srgbClr val="675D59"/>
                  </a:solidFill>
                </a:ln>
                <a:solidFill>
                  <a:srgbClr val="675D59"/>
                </a:solidFill>
                <a:effectLst/>
              </a:rPr>
              <a:t> </a:t>
            </a:r>
            <a:r>
              <a:rPr lang="en-GB" altLang="es-ES" sz="2400" b="0" dirty="0" err="1">
                <a:ln w="12700">
                  <a:solidFill>
                    <a:srgbClr val="675D59"/>
                  </a:solidFill>
                </a:ln>
                <a:solidFill>
                  <a:srgbClr val="675D59"/>
                </a:solidFill>
                <a:effectLst/>
              </a:rPr>
              <a:t>en</a:t>
            </a:r>
            <a:r>
              <a:rPr lang="en-GB" altLang="es-ES" sz="2400" b="0" dirty="0">
                <a:ln w="12700">
                  <a:solidFill>
                    <a:srgbClr val="675D59"/>
                  </a:solidFill>
                </a:ln>
                <a:solidFill>
                  <a:srgbClr val="675D59"/>
                </a:solidFill>
                <a:effectLst/>
              </a:rPr>
              <a:t> Beijing</a:t>
            </a:r>
            <a:br>
              <a:rPr lang="en-GB" altLang="es-ES" sz="2400" b="0" dirty="0">
                <a:ln w="12700">
                  <a:solidFill>
                    <a:srgbClr val="675D59"/>
                  </a:solidFill>
                </a:ln>
                <a:solidFill>
                  <a:srgbClr val="675D59"/>
                </a:solidFill>
                <a:effectLst/>
              </a:rPr>
            </a:br>
            <a:r>
              <a:rPr lang="en-GB" altLang="es-ES" sz="2400" b="0" dirty="0">
                <a:ln w="12700">
                  <a:solidFill>
                    <a:srgbClr val="675D59"/>
                  </a:solidFill>
                </a:ln>
                <a:solidFill>
                  <a:srgbClr val="675D59"/>
                </a:solidFill>
                <a:effectLst/>
              </a:rPr>
              <a:t>May-Sept. 2008</a:t>
            </a:r>
          </a:p>
        </p:txBody>
      </p:sp>
    </p:spTree>
    <p:extLst>
      <p:ext uri="{BB962C8B-B14F-4D97-AF65-F5344CB8AC3E}">
        <p14:creationId xmlns:p14="http://schemas.microsoft.com/office/powerpoint/2010/main" val="2956558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3 Grupo"/>
          <p:cNvGrpSpPr>
            <a:grpSpLocks/>
          </p:cNvGrpSpPr>
          <p:nvPr/>
        </p:nvGrpSpPr>
        <p:grpSpPr bwMode="auto">
          <a:xfrm>
            <a:off x="2880742" y="85023"/>
            <a:ext cx="6286500" cy="286329"/>
            <a:chOff x="304800" y="3581"/>
            <a:chExt cx="8382000" cy="380481"/>
          </a:xfrm>
        </p:grpSpPr>
        <p:sp>
          <p:nvSpPr>
            <p:cNvPr id="125961" name="Line 2"/>
            <p:cNvSpPr>
              <a:spLocks noChangeShapeType="1"/>
            </p:cNvSpPr>
            <p:nvPr/>
          </p:nvSpPr>
          <p:spPr bwMode="auto">
            <a:xfrm>
              <a:off x="304800" y="309563"/>
              <a:ext cx="8382000" cy="1587"/>
            </a:xfrm>
            <a:prstGeom prst="line">
              <a:avLst/>
            </a:prstGeom>
            <a:noFill/>
            <a:ln w="28575">
              <a:solidFill>
                <a:srgbClr val="CC3300"/>
              </a:solidFill>
              <a:miter lim="800000"/>
              <a:headEnd/>
              <a:tailEnd/>
            </a:ln>
            <a:extLst>
              <a:ext uri="{909E8E84-426E-40DD-AFC4-6F175D3DCCD1}">
                <a14:hiddenFill xmlns:a14="http://schemas.microsoft.com/office/drawing/2010/main">
                  <a:noFill/>
                </a14:hiddenFill>
              </a:ext>
            </a:extLst>
          </p:spPr>
          <p:txBody>
            <a:bodyPr/>
            <a:lstStyle/>
            <a:p>
              <a:endParaRPr lang="es-ES" sz="1350">
                <a:solidFill>
                  <a:prstClr val="black"/>
                </a:solidFill>
              </a:endParaRPr>
            </a:p>
          </p:txBody>
        </p:sp>
        <p:sp>
          <p:nvSpPr>
            <p:cNvPr id="125962" name="Text Box 8"/>
            <p:cNvSpPr txBox="1">
              <a:spLocks noChangeArrowheads="1"/>
            </p:cNvSpPr>
            <p:nvPr/>
          </p:nvSpPr>
          <p:spPr bwMode="auto">
            <a:xfrm>
              <a:off x="304801" y="3581"/>
              <a:ext cx="8381999" cy="38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98">
                  <a:solidFill>
                    <a:srgbClr val="000000"/>
                  </a:solidFill>
                  <a:miter lim="800000"/>
                  <a:headEnd/>
                  <a:tailEnd/>
                </a14:hiddenLine>
              </a:ext>
            </a:extLst>
          </p:spPr>
          <p:txBody>
            <a:bodyPr lIns="67500" tIns="35100" rIns="67500" bIns="351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anose="02020603050405020304" pitchFamily="18"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9pPr>
            </a:lstStyle>
            <a:p>
              <a:pPr algn="ctr">
                <a:spcBef>
                  <a:spcPct val="0"/>
                </a:spcBef>
                <a:buClr>
                  <a:srgbClr val="993366"/>
                </a:buClr>
                <a:buFontTx/>
                <a:buNone/>
              </a:pPr>
              <a:r>
                <a:rPr lang="en-GB" altLang="es-ES" sz="1400" b="1" dirty="0">
                  <a:solidFill>
                    <a:srgbClr val="CC3300"/>
                  </a:solidFill>
                  <a:latin typeface="Arial" panose="020B0604020202020204" pitchFamily="34" charset="0"/>
                </a:rPr>
                <a:t>MEDIDAS DE MINIMIZACIÓN DE IMPACTOS</a:t>
              </a:r>
            </a:p>
          </p:txBody>
        </p:sp>
      </p:grpSp>
      <p:sp>
        <p:nvSpPr>
          <p:cNvPr id="125955" name="CuadroTexto 5"/>
          <p:cNvSpPr txBox="1">
            <a:spLocks noChangeArrowheads="1"/>
          </p:cNvSpPr>
          <p:nvPr/>
        </p:nvSpPr>
        <p:spPr bwMode="auto">
          <a:xfrm>
            <a:off x="12867085" y="359092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s-ES" altLang="es-ES" sz="1800">
              <a:solidFill>
                <a:prstClr val="black"/>
              </a:solidFill>
              <a:latin typeface="Arial" panose="020B0604020202020204" pitchFamily="34" charset="0"/>
            </a:endParaRPr>
          </a:p>
        </p:txBody>
      </p:sp>
      <p:sp>
        <p:nvSpPr>
          <p:cNvPr id="125956" name="CuadroTexto 1"/>
          <p:cNvSpPr txBox="1">
            <a:spLocks noChangeArrowheads="1"/>
          </p:cNvSpPr>
          <p:nvPr/>
        </p:nvSpPr>
        <p:spPr bwMode="auto">
          <a:xfrm>
            <a:off x="768626" y="619474"/>
            <a:ext cx="107740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s-ES" altLang="es-ES" sz="1400" b="1" i="1" dirty="0">
                <a:solidFill>
                  <a:prstClr val="black"/>
                </a:solidFill>
                <a:latin typeface="Arial" panose="020B0604020202020204" pitchFamily="34" charset="0"/>
              </a:rPr>
              <a:t>Los programas de reducción de la contaminación atmosférica a corto y largo plazo mejoran la salud de la población</a:t>
            </a:r>
          </a:p>
        </p:txBody>
      </p:sp>
      <p:pic>
        <p:nvPicPr>
          <p:cNvPr id="4" name="Imagen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43523" y="1066896"/>
            <a:ext cx="4232616" cy="275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41040" y="1066896"/>
            <a:ext cx="4501773" cy="297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43523" y="4274991"/>
            <a:ext cx="4469813" cy="220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204134" y="4420765"/>
            <a:ext cx="5159336" cy="185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9790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Imagen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1675" y="280352"/>
            <a:ext cx="4559314" cy="621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32620" y="375616"/>
            <a:ext cx="4816698" cy="63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876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8" name="Rectangle 4"/>
          <p:cNvSpPr>
            <a:spLocks noChangeArrowheads="1"/>
          </p:cNvSpPr>
          <p:nvPr/>
        </p:nvSpPr>
        <p:spPr bwMode="auto">
          <a:xfrm>
            <a:off x="1679222" y="5599115"/>
            <a:ext cx="914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9912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New Roman" pitchFamily="18" charset="0"/>
              </a:defRPr>
            </a:lvl1pPr>
            <a:lvl2pPr marL="571500">
              <a:spcBef>
                <a:spcPct val="0"/>
              </a:spcBef>
              <a:defRPr sz="2400">
                <a:solidFill>
                  <a:schemeClr val="tx1"/>
                </a:solidFill>
                <a:latin typeface="Times New Roman" pitchFamily="18" charset="0"/>
              </a:defRPr>
            </a:lvl2pPr>
            <a:lvl3pPr marL="1143000">
              <a:spcBef>
                <a:spcPct val="0"/>
              </a:spcBef>
              <a:defRPr sz="2400">
                <a:solidFill>
                  <a:schemeClr val="tx1"/>
                </a:solidFill>
                <a:latin typeface="Times New Roman" pitchFamily="18" charset="0"/>
              </a:defRPr>
            </a:lvl3pPr>
            <a:lvl4pPr marL="1714500">
              <a:spcBef>
                <a:spcPct val="0"/>
              </a:spcBef>
              <a:defRPr sz="2400">
                <a:solidFill>
                  <a:schemeClr val="tx1"/>
                </a:solidFill>
                <a:latin typeface="Times New Roman" pitchFamily="18" charset="0"/>
              </a:defRPr>
            </a:lvl4pPr>
            <a:lvl5pPr marL="2286000">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s-ES_tradnl" altLang="es-ES" sz="1000">
              <a:solidFill>
                <a:srgbClr val="4D5B6B"/>
              </a:solidFill>
            </a:endParaRPr>
          </a:p>
        </p:txBody>
      </p:sp>
      <p:sp>
        <p:nvSpPr>
          <p:cNvPr id="902149" name="Text Box 5"/>
          <p:cNvSpPr txBox="1">
            <a:spLocks noChangeArrowheads="1"/>
          </p:cNvSpPr>
          <p:nvPr/>
        </p:nvSpPr>
        <p:spPr bwMode="auto">
          <a:xfrm>
            <a:off x="1794934" y="1268761"/>
            <a:ext cx="8621546" cy="5036763"/>
          </a:xfrm>
          <a:prstGeom prst="rect">
            <a:avLst/>
          </a:prstGeom>
          <a:solidFill>
            <a:schemeClr val="bg1"/>
          </a:solidFill>
          <a:ln>
            <a:noFill/>
          </a:ln>
          <a:effectLst/>
        </p:spPr>
        <p:txBody>
          <a:bodyPr wrap="square">
            <a:spAutoFit/>
          </a:bodyP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nSpc>
                <a:spcPct val="85000"/>
              </a:lnSpc>
              <a:spcBef>
                <a:spcPct val="85000"/>
              </a:spcBef>
              <a:buFont typeface="Wingdings" pitchFamily="2" charset="2"/>
              <a:buChar char="Ø"/>
            </a:pPr>
            <a:r>
              <a:rPr lang="es-ES_tradnl" altLang="es-ES" sz="1800" dirty="0">
                <a:solidFill>
                  <a:srgbClr val="4D5B6B"/>
                </a:solidFill>
                <a:latin typeface="Arial" charset="0"/>
                <a:cs typeface="Times New Roman" pitchFamily="18" charset="0"/>
              </a:rPr>
              <a:t>Ciudades como </a:t>
            </a:r>
            <a:r>
              <a:rPr lang="es-ES_tradnl" altLang="es-ES" sz="1800" b="1" i="1" dirty="0">
                <a:solidFill>
                  <a:srgbClr val="675D59"/>
                </a:solidFill>
                <a:latin typeface="Arial" charset="0"/>
                <a:cs typeface="Times New Roman" pitchFamily="18" charset="0"/>
              </a:rPr>
              <a:t>Londres, Berlín, Estocolmo y París</a:t>
            </a:r>
            <a:r>
              <a:rPr lang="es-ES_tradnl" altLang="es-ES" sz="1800" b="1" dirty="0">
                <a:solidFill>
                  <a:srgbClr val="675D59"/>
                </a:solidFill>
                <a:latin typeface="Arial" charset="0"/>
                <a:cs typeface="Times New Roman" pitchFamily="18" charset="0"/>
              </a:rPr>
              <a:t> </a:t>
            </a:r>
            <a:r>
              <a:rPr lang="es-ES_tradnl" altLang="es-ES" sz="1800" dirty="0">
                <a:solidFill>
                  <a:srgbClr val="675D59"/>
                </a:solidFill>
                <a:latin typeface="Arial" charset="0"/>
                <a:cs typeface="Times New Roman" pitchFamily="18" charset="0"/>
              </a:rPr>
              <a:t>han aplicado una serie de planes y programas para reducir emisiones</a:t>
            </a:r>
          </a:p>
          <a:p>
            <a:pPr>
              <a:lnSpc>
                <a:spcPct val="85000"/>
              </a:lnSpc>
              <a:spcBef>
                <a:spcPct val="85000"/>
              </a:spcBef>
              <a:buFont typeface="Wingdings" pitchFamily="2" charset="2"/>
              <a:buChar char="Ø"/>
            </a:pPr>
            <a:r>
              <a:rPr lang="es-ES_tradnl" altLang="es-ES" sz="1800" dirty="0">
                <a:solidFill>
                  <a:srgbClr val="675D59"/>
                </a:solidFill>
                <a:latin typeface="Arial" charset="0"/>
                <a:cs typeface="Times New Roman" pitchFamily="18" charset="0"/>
              </a:rPr>
              <a:t>Delimitación de </a:t>
            </a:r>
            <a:r>
              <a:rPr lang="es-ES_tradnl" altLang="es-ES" sz="1800" b="1" i="1" dirty="0">
                <a:solidFill>
                  <a:srgbClr val="675D59"/>
                </a:solidFill>
                <a:latin typeface="Arial" charset="0"/>
                <a:cs typeface="Times New Roman" pitchFamily="18" charset="0"/>
              </a:rPr>
              <a:t>zonas céntricas de baja emisión</a:t>
            </a:r>
            <a:r>
              <a:rPr lang="es-ES_tradnl" altLang="es-ES" sz="1800" b="1" dirty="0">
                <a:solidFill>
                  <a:srgbClr val="675D59"/>
                </a:solidFill>
                <a:latin typeface="Arial" charset="0"/>
                <a:cs typeface="Times New Roman" pitchFamily="18" charset="0"/>
              </a:rPr>
              <a:t> </a:t>
            </a:r>
            <a:r>
              <a:rPr lang="es-ES_tradnl" altLang="es-ES" sz="1800" dirty="0">
                <a:solidFill>
                  <a:srgbClr val="675D59"/>
                </a:solidFill>
                <a:latin typeface="Arial" charset="0"/>
                <a:cs typeface="Times New Roman" pitchFamily="18" charset="0"/>
              </a:rPr>
              <a:t>con reducción drástica del tráfico rodado</a:t>
            </a:r>
          </a:p>
          <a:p>
            <a:pPr>
              <a:lnSpc>
                <a:spcPct val="85000"/>
              </a:lnSpc>
              <a:spcBef>
                <a:spcPct val="85000"/>
              </a:spcBef>
              <a:buFont typeface="Wingdings" pitchFamily="2" charset="2"/>
              <a:buChar char="Ø"/>
            </a:pPr>
            <a:r>
              <a:rPr lang="es-ES_tradnl" altLang="es-ES" sz="1800" b="1" i="1" dirty="0">
                <a:solidFill>
                  <a:srgbClr val="675D59"/>
                </a:solidFill>
                <a:latin typeface="Arial" charset="0"/>
                <a:cs typeface="Times New Roman" pitchFamily="18" charset="0"/>
              </a:rPr>
              <a:t>Peajes para vehículos privados</a:t>
            </a:r>
            <a:r>
              <a:rPr lang="es-ES_tradnl" altLang="es-ES" sz="1800" b="1" dirty="0">
                <a:solidFill>
                  <a:srgbClr val="675D59"/>
                </a:solidFill>
                <a:latin typeface="Arial" charset="0"/>
                <a:cs typeface="Times New Roman" pitchFamily="18" charset="0"/>
              </a:rPr>
              <a:t> </a:t>
            </a:r>
            <a:r>
              <a:rPr lang="es-ES_tradnl" altLang="es-ES" sz="1800" dirty="0">
                <a:solidFill>
                  <a:srgbClr val="675D59"/>
                </a:solidFill>
                <a:latin typeface="Arial" charset="0"/>
                <a:cs typeface="Times New Roman" pitchFamily="18" charset="0"/>
              </a:rPr>
              <a:t>(especialmente a 4x4) para acceder a zonas céntricas</a:t>
            </a:r>
          </a:p>
          <a:p>
            <a:pPr>
              <a:lnSpc>
                <a:spcPct val="85000"/>
              </a:lnSpc>
              <a:spcBef>
                <a:spcPct val="85000"/>
              </a:spcBef>
              <a:buFont typeface="Wingdings" pitchFamily="2" charset="2"/>
              <a:buChar char="Ø"/>
            </a:pPr>
            <a:r>
              <a:rPr lang="es-ES_tradnl" altLang="es-ES" sz="1800" dirty="0">
                <a:solidFill>
                  <a:srgbClr val="675D59"/>
                </a:solidFill>
                <a:latin typeface="Arial" charset="0"/>
                <a:cs typeface="Times New Roman" pitchFamily="18" charset="0"/>
              </a:rPr>
              <a:t>Acciones encaminadas a </a:t>
            </a:r>
            <a:r>
              <a:rPr lang="es-ES_tradnl" altLang="es-ES" sz="1800" b="1" i="1" dirty="0">
                <a:solidFill>
                  <a:srgbClr val="675D59"/>
                </a:solidFill>
                <a:latin typeface="Arial" charset="0"/>
                <a:cs typeface="Times New Roman" pitchFamily="18" charset="0"/>
              </a:rPr>
              <a:t>favorecer el uso del transporte público</a:t>
            </a:r>
            <a:r>
              <a:rPr lang="es-ES_tradnl" altLang="es-ES" sz="1800" i="1" dirty="0">
                <a:solidFill>
                  <a:srgbClr val="675D59"/>
                </a:solidFill>
                <a:latin typeface="Arial" charset="0"/>
                <a:cs typeface="Times New Roman" pitchFamily="18" charset="0"/>
              </a:rPr>
              <a:t>,</a:t>
            </a:r>
            <a:r>
              <a:rPr lang="es-ES_tradnl" altLang="es-ES" sz="1800" dirty="0">
                <a:solidFill>
                  <a:srgbClr val="675D59"/>
                </a:solidFill>
                <a:latin typeface="Arial" charset="0"/>
                <a:cs typeface="Times New Roman" pitchFamily="18" charset="0"/>
              </a:rPr>
              <a:t> especialmente el ferroviario</a:t>
            </a:r>
          </a:p>
          <a:p>
            <a:pPr>
              <a:lnSpc>
                <a:spcPct val="85000"/>
              </a:lnSpc>
              <a:spcBef>
                <a:spcPct val="85000"/>
              </a:spcBef>
              <a:buFont typeface="Wingdings" pitchFamily="2" charset="2"/>
              <a:buChar char="Ø"/>
            </a:pPr>
            <a:r>
              <a:rPr lang="es-ES_tradnl" altLang="es-ES" sz="1800" dirty="0">
                <a:solidFill>
                  <a:srgbClr val="675D59"/>
                </a:solidFill>
                <a:latin typeface="Arial" charset="0"/>
                <a:cs typeface="Times New Roman" pitchFamily="18" charset="0"/>
              </a:rPr>
              <a:t>Aplicación de </a:t>
            </a:r>
            <a:r>
              <a:rPr lang="es-ES_tradnl" altLang="es-ES" sz="1800" b="1" i="1" dirty="0">
                <a:solidFill>
                  <a:srgbClr val="675D59"/>
                </a:solidFill>
                <a:latin typeface="Arial" charset="0"/>
                <a:cs typeface="Times New Roman" pitchFamily="18" charset="0"/>
              </a:rPr>
              <a:t>filtros de partículas</a:t>
            </a:r>
            <a:r>
              <a:rPr lang="es-ES_tradnl" altLang="es-ES" sz="1800" b="1" dirty="0">
                <a:solidFill>
                  <a:srgbClr val="675D59"/>
                </a:solidFill>
                <a:latin typeface="Arial" charset="0"/>
                <a:cs typeface="Times New Roman" pitchFamily="18" charset="0"/>
              </a:rPr>
              <a:t> </a:t>
            </a:r>
            <a:r>
              <a:rPr lang="es-ES_tradnl" altLang="es-ES" sz="1800" dirty="0">
                <a:solidFill>
                  <a:srgbClr val="675D59"/>
                </a:solidFill>
                <a:latin typeface="Arial" charset="0"/>
                <a:cs typeface="Times New Roman" pitchFamily="18" charset="0"/>
              </a:rPr>
              <a:t>al transporte público, vehículos de la administración y autobuses escolares</a:t>
            </a:r>
          </a:p>
          <a:p>
            <a:pPr>
              <a:lnSpc>
                <a:spcPct val="85000"/>
              </a:lnSpc>
              <a:spcBef>
                <a:spcPct val="85000"/>
              </a:spcBef>
              <a:buFont typeface="Wingdings" pitchFamily="2" charset="2"/>
              <a:buChar char="Ø"/>
            </a:pPr>
            <a:r>
              <a:rPr lang="es-ES_tradnl" altLang="es-ES" sz="1800" b="1" i="1" dirty="0">
                <a:solidFill>
                  <a:srgbClr val="675D59"/>
                </a:solidFill>
                <a:latin typeface="Arial" charset="0"/>
                <a:cs typeface="Times New Roman" pitchFamily="18" charset="0"/>
              </a:rPr>
              <a:t>Reducción de la velocidad de circulación</a:t>
            </a:r>
          </a:p>
          <a:p>
            <a:pPr>
              <a:lnSpc>
                <a:spcPct val="85000"/>
              </a:lnSpc>
              <a:spcBef>
                <a:spcPct val="85000"/>
              </a:spcBef>
              <a:buFont typeface="Wingdings" pitchFamily="2" charset="2"/>
              <a:buChar char="Ø"/>
            </a:pPr>
            <a:r>
              <a:rPr lang="es-ES_tradnl" altLang="es-ES" sz="1800" dirty="0">
                <a:solidFill>
                  <a:srgbClr val="675D59"/>
                </a:solidFill>
                <a:latin typeface="Arial" charset="0"/>
                <a:cs typeface="Times New Roman" pitchFamily="18" charset="0"/>
              </a:rPr>
              <a:t>Aplicación de ordenanzas municipales estrictas para la </a:t>
            </a:r>
            <a:r>
              <a:rPr lang="es-ES_tradnl" altLang="es-ES" sz="1800" b="1" i="1" dirty="0">
                <a:solidFill>
                  <a:srgbClr val="675D59"/>
                </a:solidFill>
                <a:latin typeface="Arial" charset="0"/>
                <a:cs typeface="Times New Roman" pitchFamily="18" charset="0"/>
              </a:rPr>
              <a:t>reducción de las emisiones de la construcción y demolición</a:t>
            </a:r>
          </a:p>
          <a:p>
            <a:pPr>
              <a:lnSpc>
                <a:spcPct val="85000"/>
              </a:lnSpc>
              <a:spcBef>
                <a:spcPct val="85000"/>
              </a:spcBef>
              <a:buFont typeface="Wingdings" pitchFamily="2" charset="2"/>
              <a:buChar char="Ø"/>
            </a:pPr>
            <a:r>
              <a:rPr lang="es-ES_tradnl" altLang="es-ES" sz="1800" b="1" i="1" dirty="0">
                <a:solidFill>
                  <a:srgbClr val="675D59"/>
                </a:solidFill>
                <a:latin typeface="Arial" charset="0"/>
                <a:cs typeface="Times New Roman" pitchFamily="18" charset="0"/>
              </a:rPr>
              <a:t>Elevada exigencia a las emisiones</a:t>
            </a:r>
            <a:r>
              <a:rPr lang="es-ES_tradnl" altLang="es-ES" sz="1800" b="1" dirty="0">
                <a:solidFill>
                  <a:srgbClr val="675D59"/>
                </a:solidFill>
                <a:latin typeface="Arial" charset="0"/>
                <a:cs typeface="Times New Roman" pitchFamily="18" charset="0"/>
              </a:rPr>
              <a:t> </a:t>
            </a:r>
            <a:r>
              <a:rPr lang="es-ES_tradnl" altLang="es-ES" sz="1800" dirty="0">
                <a:solidFill>
                  <a:srgbClr val="675D59"/>
                </a:solidFill>
                <a:latin typeface="Arial" charset="0"/>
                <a:cs typeface="Times New Roman" pitchFamily="18" charset="0"/>
              </a:rPr>
              <a:t>industriales, domés</a:t>
            </a:r>
            <a:r>
              <a:rPr lang="es-ES_tradnl" altLang="es-ES" sz="1800" dirty="0">
                <a:solidFill>
                  <a:srgbClr val="4D5B6B"/>
                </a:solidFill>
                <a:latin typeface="Arial" charset="0"/>
                <a:cs typeface="Times New Roman" pitchFamily="18" charset="0"/>
              </a:rPr>
              <a:t>ticas y residenciales</a:t>
            </a:r>
            <a:endParaRPr lang="es-ES" altLang="es-ES" sz="1800" i="1" dirty="0">
              <a:solidFill>
                <a:srgbClr val="4D5B6B"/>
              </a:solidFill>
              <a:latin typeface="Arial" charset="0"/>
            </a:endParaRPr>
          </a:p>
        </p:txBody>
      </p:sp>
      <p:sp>
        <p:nvSpPr>
          <p:cNvPr id="6" name="Text Box 3"/>
          <p:cNvSpPr txBox="1">
            <a:spLocks noChangeArrowheads="1"/>
          </p:cNvSpPr>
          <p:nvPr/>
        </p:nvSpPr>
        <p:spPr bwMode="auto">
          <a:xfrm>
            <a:off x="342528" y="423476"/>
            <a:ext cx="8496945" cy="523220"/>
          </a:xfrm>
          <a:prstGeom prst="rect">
            <a:avLst/>
          </a:prstGeom>
          <a:solidFill>
            <a:schemeClr val="bg1"/>
          </a:solidFill>
          <a:ln>
            <a:noFill/>
          </a:ln>
          <a:effectLst/>
        </p:spPr>
        <p:txBody>
          <a:bodyPr wrap="square">
            <a:spAutoFit/>
          </a:bodyP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fr-FR" altLang="es-ES" sz="2800" dirty="0">
                <a:solidFill>
                  <a:srgbClr val="675D59"/>
                </a:solidFill>
                <a:latin typeface="Arial" charset="0"/>
              </a:rPr>
              <a:t>¿Se </a:t>
            </a:r>
            <a:r>
              <a:rPr lang="fr-FR" altLang="es-ES" sz="2800" dirty="0" err="1">
                <a:solidFill>
                  <a:srgbClr val="675D59"/>
                </a:solidFill>
                <a:latin typeface="Arial" charset="0"/>
              </a:rPr>
              <a:t>pueden</a:t>
            </a:r>
            <a:r>
              <a:rPr lang="fr-FR" altLang="es-ES" sz="2800" dirty="0">
                <a:solidFill>
                  <a:srgbClr val="675D59"/>
                </a:solidFill>
                <a:latin typeface="Arial" charset="0"/>
              </a:rPr>
              <a:t> </a:t>
            </a:r>
            <a:r>
              <a:rPr lang="fr-FR" altLang="es-ES" sz="2800" dirty="0" err="1">
                <a:solidFill>
                  <a:srgbClr val="675D59"/>
                </a:solidFill>
                <a:latin typeface="Arial" charset="0"/>
              </a:rPr>
              <a:t>reducir</a:t>
            </a:r>
            <a:r>
              <a:rPr lang="fr-FR" altLang="es-ES" sz="2800" dirty="0">
                <a:solidFill>
                  <a:srgbClr val="675D59"/>
                </a:solidFill>
                <a:latin typeface="Arial" charset="0"/>
              </a:rPr>
              <a:t> las </a:t>
            </a:r>
            <a:r>
              <a:rPr lang="fr-FR" altLang="es-ES" sz="2800" dirty="0" err="1">
                <a:solidFill>
                  <a:srgbClr val="675D59"/>
                </a:solidFill>
                <a:latin typeface="Arial" charset="0"/>
              </a:rPr>
              <a:t>emisiones</a:t>
            </a:r>
            <a:r>
              <a:rPr lang="fr-FR" altLang="es-ES" sz="2800" dirty="0">
                <a:solidFill>
                  <a:srgbClr val="675D59"/>
                </a:solidFill>
                <a:latin typeface="Arial" charset="0"/>
              </a:rPr>
              <a:t> </a:t>
            </a:r>
            <a:r>
              <a:rPr lang="fr-FR" altLang="es-ES" sz="2800" dirty="0" err="1">
                <a:solidFill>
                  <a:srgbClr val="675D59"/>
                </a:solidFill>
                <a:latin typeface="Arial" charset="0"/>
              </a:rPr>
              <a:t>contaminantes</a:t>
            </a:r>
            <a:r>
              <a:rPr lang="fr-FR" altLang="es-ES" sz="2800" dirty="0">
                <a:solidFill>
                  <a:srgbClr val="675D59"/>
                </a:solidFill>
                <a:latin typeface="Arial" charset="0"/>
              </a:rPr>
              <a:t>?</a:t>
            </a:r>
          </a:p>
        </p:txBody>
      </p:sp>
    </p:spTree>
    <p:extLst>
      <p:ext uri="{BB962C8B-B14F-4D97-AF65-F5344CB8AC3E}">
        <p14:creationId xmlns:p14="http://schemas.microsoft.com/office/powerpoint/2010/main" val="424234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93998" y="393503"/>
            <a:ext cx="11114905" cy="646331"/>
          </a:xfrm>
          <a:prstGeom prst="rect">
            <a:avLst/>
          </a:prstGeom>
          <a:noFill/>
        </p:spPr>
        <p:txBody>
          <a:bodyPr wrap="square" rtlCol="0">
            <a:spAutoFit/>
          </a:bodyPr>
          <a:lstStyle/>
          <a:p>
            <a:pPr algn="just"/>
            <a:r>
              <a:rPr lang="es-ES" sz="1350" b="1" dirty="0">
                <a:solidFill>
                  <a:srgbClr val="ED7D31"/>
                </a:solidFill>
              </a:rPr>
              <a:t> </a:t>
            </a:r>
            <a:r>
              <a:rPr lang="es-ES" dirty="0">
                <a:solidFill>
                  <a:prstClr val="black"/>
                </a:solidFill>
              </a:rPr>
              <a:t>Var. Dependiente</a:t>
            </a:r>
            <a:r>
              <a:rPr lang="es-ES" b="1" dirty="0">
                <a:solidFill>
                  <a:srgbClr val="ED7D31"/>
                </a:solidFill>
              </a:rPr>
              <a:t>: Ingresos hospitalarios diarios urgentes por causas respiratorias y circulatorias del Hospital Gregorio Marañón  (2010-2012) </a:t>
            </a:r>
          </a:p>
        </p:txBody>
      </p:sp>
      <p:sp>
        <p:nvSpPr>
          <p:cNvPr id="12" name="CuadroTexto 11"/>
          <p:cNvSpPr txBox="1"/>
          <p:nvPr/>
        </p:nvSpPr>
        <p:spPr>
          <a:xfrm>
            <a:off x="493997" y="1074212"/>
            <a:ext cx="8360228" cy="369332"/>
          </a:xfrm>
          <a:prstGeom prst="rect">
            <a:avLst/>
          </a:prstGeom>
          <a:noFill/>
        </p:spPr>
        <p:txBody>
          <a:bodyPr wrap="square" rtlCol="0">
            <a:spAutoFit/>
          </a:bodyPr>
          <a:lstStyle/>
          <a:p>
            <a:pPr algn="just"/>
            <a:r>
              <a:rPr lang="es-ES" b="1" dirty="0">
                <a:solidFill>
                  <a:srgbClr val="ED7D31"/>
                </a:solidFill>
              </a:rPr>
              <a:t> </a:t>
            </a:r>
            <a:r>
              <a:rPr lang="es-ES" dirty="0">
                <a:solidFill>
                  <a:prstClr val="black"/>
                </a:solidFill>
              </a:rPr>
              <a:t>Var. </a:t>
            </a:r>
            <a:r>
              <a:rPr lang="es-ES" dirty="0" err="1">
                <a:solidFill>
                  <a:prstClr val="black"/>
                </a:solidFill>
              </a:rPr>
              <a:t>InDependiente</a:t>
            </a:r>
            <a:r>
              <a:rPr lang="es-ES" b="1" dirty="0">
                <a:solidFill>
                  <a:srgbClr val="ED7D31"/>
                </a:solidFill>
              </a:rPr>
              <a:t>: </a:t>
            </a:r>
            <a:r>
              <a:rPr lang="es-ES" b="1" dirty="0" err="1">
                <a:solidFill>
                  <a:srgbClr val="ED7D31"/>
                </a:solidFill>
              </a:rPr>
              <a:t>Intesidad</a:t>
            </a:r>
            <a:r>
              <a:rPr lang="es-ES" b="1" dirty="0">
                <a:solidFill>
                  <a:srgbClr val="ED7D31"/>
                </a:solidFill>
              </a:rPr>
              <a:t> de tráfico (ES) </a:t>
            </a:r>
          </a:p>
        </p:txBody>
      </p:sp>
      <p:pic>
        <p:nvPicPr>
          <p:cNvPr id="14" name="Imagen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0122" y="2089713"/>
            <a:ext cx="4491779" cy="558005"/>
          </a:xfrm>
          <a:prstGeom prst="rect">
            <a:avLst/>
          </a:prstGeom>
        </p:spPr>
      </p:pic>
      <p:pic>
        <p:nvPicPr>
          <p:cNvPr id="16" name="Imagen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267" y="2233545"/>
            <a:ext cx="5757270" cy="2997024"/>
          </a:xfrm>
          <a:prstGeom prst="rect">
            <a:avLst/>
          </a:prstGeom>
        </p:spPr>
      </p:pic>
      <p:pic>
        <p:nvPicPr>
          <p:cNvPr id="17" name="Imagen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5656" y="2741895"/>
            <a:ext cx="3446245" cy="1103984"/>
          </a:xfrm>
          <a:prstGeom prst="rect">
            <a:avLst/>
          </a:prstGeom>
        </p:spPr>
      </p:pic>
      <p:pic>
        <p:nvPicPr>
          <p:cNvPr id="18" name="Imagen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46575" y="4051446"/>
            <a:ext cx="5645425" cy="1179123"/>
          </a:xfrm>
          <a:prstGeom prst="rect">
            <a:avLst/>
          </a:prstGeom>
        </p:spPr>
      </p:pic>
    </p:spTree>
    <p:extLst>
      <p:ext uri="{BB962C8B-B14F-4D97-AF65-F5344CB8AC3E}">
        <p14:creationId xmlns:p14="http://schemas.microsoft.com/office/powerpoint/2010/main" val="12060977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1797064" y="2061421"/>
            <a:ext cx="4457962" cy="369332"/>
          </a:xfrm>
          <a:prstGeom prst="rect">
            <a:avLst/>
          </a:prstGeom>
          <a:noFill/>
        </p:spPr>
        <p:txBody>
          <a:bodyPr wrap="square" rtlCol="0">
            <a:spAutoFit/>
          </a:bodyPr>
          <a:lstStyle/>
          <a:p>
            <a:pPr algn="just"/>
            <a:r>
              <a:rPr lang="es-ES" b="1" dirty="0">
                <a:solidFill>
                  <a:srgbClr val="ED7D31"/>
                </a:solidFill>
              </a:rPr>
              <a:t> </a:t>
            </a:r>
            <a:r>
              <a:rPr lang="es-ES" dirty="0">
                <a:solidFill>
                  <a:prstClr val="black"/>
                </a:solidFill>
              </a:rPr>
              <a:t>Var. </a:t>
            </a:r>
            <a:r>
              <a:rPr lang="es-ES" dirty="0" err="1">
                <a:solidFill>
                  <a:prstClr val="black"/>
                </a:solidFill>
              </a:rPr>
              <a:t>InDependiente</a:t>
            </a:r>
            <a:r>
              <a:rPr lang="es-ES" b="1" dirty="0">
                <a:solidFill>
                  <a:srgbClr val="ED7D31"/>
                </a:solidFill>
              </a:rPr>
              <a:t>: </a:t>
            </a:r>
            <a:r>
              <a:rPr lang="es-ES" b="1" dirty="0" err="1">
                <a:solidFill>
                  <a:srgbClr val="ED7D31"/>
                </a:solidFill>
              </a:rPr>
              <a:t>Intesidad</a:t>
            </a:r>
            <a:r>
              <a:rPr lang="es-ES" b="1" dirty="0">
                <a:solidFill>
                  <a:srgbClr val="ED7D31"/>
                </a:solidFill>
              </a:rPr>
              <a:t> de tráfico (ES</a:t>
            </a:r>
            <a:r>
              <a:rPr lang="es-ES" sz="1350" b="1" dirty="0">
                <a:solidFill>
                  <a:srgbClr val="ED7D31"/>
                </a:solidFill>
              </a:rPr>
              <a:t>) </a:t>
            </a: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7064" y="2521544"/>
            <a:ext cx="7097441" cy="2730934"/>
          </a:xfrm>
          <a:prstGeom prst="rect">
            <a:avLst/>
          </a:prstGeom>
        </p:spPr>
      </p:pic>
      <p:pic>
        <p:nvPicPr>
          <p:cNvPr id="13" name="Imagen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5026" y="1970630"/>
            <a:ext cx="4037417" cy="4086390"/>
          </a:xfrm>
          <a:prstGeom prst="rect">
            <a:avLst/>
          </a:prstGeom>
        </p:spPr>
      </p:pic>
    </p:spTree>
    <p:extLst>
      <p:ext uri="{BB962C8B-B14F-4D97-AF65-F5344CB8AC3E}">
        <p14:creationId xmlns:p14="http://schemas.microsoft.com/office/powerpoint/2010/main" val="7619570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2650" y="783772"/>
            <a:ext cx="7886700" cy="928858"/>
          </a:xfrm>
        </p:spPr>
        <p:txBody>
          <a:bodyPr>
            <a:normAutofit/>
          </a:bodyPr>
          <a:lstStyle/>
          <a:p>
            <a:r>
              <a:rPr lang="es-ES" sz="2700" dirty="0"/>
              <a:t>Resultados Ingresos por Respiratorias</a:t>
            </a:r>
          </a:p>
        </p:txBody>
      </p:sp>
      <p:cxnSp>
        <p:nvCxnSpPr>
          <p:cNvPr id="5" name="Conector recto 4"/>
          <p:cNvCxnSpPr/>
          <p:nvPr/>
        </p:nvCxnSpPr>
        <p:spPr>
          <a:xfrm>
            <a:off x="2152650" y="1438122"/>
            <a:ext cx="8278586" cy="16328"/>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 name="Imagen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8980" y="3667422"/>
            <a:ext cx="5274128" cy="2333328"/>
          </a:xfrm>
          <a:prstGeom prst="rect">
            <a:avLst/>
          </a:prstGeom>
        </p:spPr>
      </p:pic>
      <p:graphicFrame>
        <p:nvGraphicFramePr>
          <p:cNvPr id="12" name="Tabla 11"/>
          <p:cNvGraphicFramePr>
            <a:graphicFrameLocks noGrp="1"/>
          </p:cNvGraphicFramePr>
          <p:nvPr>
            <p:extLst/>
          </p:nvPr>
        </p:nvGraphicFramePr>
        <p:xfrm>
          <a:off x="2152650" y="1601494"/>
          <a:ext cx="4171950" cy="1918880"/>
        </p:xfrm>
        <a:graphic>
          <a:graphicData uri="http://schemas.openxmlformats.org/drawingml/2006/table">
            <a:tbl>
              <a:tblPr>
                <a:tableStyleId>{5C22544A-7EE6-4342-B048-85BDC9FD1C3A}</a:tableStyleId>
              </a:tblPr>
              <a:tblGrid>
                <a:gridCol w="1098748">
                  <a:extLst>
                    <a:ext uri="{9D8B030D-6E8A-4147-A177-3AD203B41FA5}">
                      <a16:colId xmlns:a16="http://schemas.microsoft.com/office/drawing/2014/main" val="20000"/>
                    </a:ext>
                  </a:extLst>
                </a:gridCol>
                <a:gridCol w="875250">
                  <a:extLst>
                    <a:ext uri="{9D8B030D-6E8A-4147-A177-3AD203B41FA5}">
                      <a16:colId xmlns:a16="http://schemas.microsoft.com/office/drawing/2014/main" val="20001"/>
                    </a:ext>
                  </a:extLst>
                </a:gridCol>
                <a:gridCol w="644897">
                  <a:extLst>
                    <a:ext uri="{9D8B030D-6E8A-4147-A177-3AD203B41FA5}">
                      <a16:colId xmlns:a16="http://schemas.microsoft.com/office/drawing/2014/main" val="20002"/>
                    </a:ext>
                  </a:extLst>
                </a:gridCol>
                <a:gridCol w="526521">
                  <a:extLst>
                    <a:ext uri="{9D8B030D-6E8A-4147-A177-3AD203B41FA5}">
                      <a16:colId xmlns:a16="http://schemas.microsoft.com/office/drawing/2014/main" val="20003"/>
                    </a:ext>
                  </a:extLst>
                </a:gridCol>
                <a:gridCol w="513267">
                  <a:extLst>
                    <a:ext uri="{9D8B030D-6E8A-4147-A177-3AD203B41FA5}">
                      <a16:colId xmlns:a16="http://schemas.microsoft.com/office/drawing/2014/main" val="20004"/>
                    </a:ext>
                  </a:extLst>
                </a:gridCol>
                <a:gridCol w="513267">
                  <a:extLst>
                    <a:ext uri="{9D8B030D-6E8A-4147-A177-3AD203B41FA5}">
                      <a16:colId xmlns:a16="http://schemas.microsoft.com/office/drawing/2014/main" val="20005"/>
                    </a:ext>
                  </a:extLst>
                </a:gridCol>
              </a:tblGrid>
              <a:tr h="119930">
                <a:tc gridSpan="2">
                  <a:txBody>
                    <a:bodyPr/>
                    <a:lstStyle/>
                    <a:p>
                      <a:pPr>
                        <a:lnSpc>
                          <a:spcPct val="107000"/>
                        </a:lnSpc>
                        <a:spcAft>
                          <a:spcPts val="0"/>
                        </a:spcAft>
                      </a:pPr>
                      <a:r>
                        <a:rPr lang="es-ES" sz="700" dirty="0">
                          <a:effectLst/>
                        </a:rPr>
                        <a:t> </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b"/>
                </a:tc>
                <a:tc hMerge="1">
                  <a:txBody>
                    <a:bodyPr/>
                    <a:lstStyle/>
                    <a:p>
                      <a:endParaRPr lang="es-ES"/>
                    </a:p>
                  </a:txBody>
                  <a:tcPr/>
                </a:tc>
                <a:tc>
                  <a:txBody>
                    <a:bodyPr/>
                    <a:lstStyle/>
                    <a:p>
                      <a:pPr algn="ctr">
                        <a:lnSpc>
                          <a:spcPct val="107000"/>
                        </a:lnSpc>
                        <a:spcAft>
                          <a:spcPts val="0"/>
                        </a:spcAft>
                      </a:pPr>
                      <a:r>
                        <a:rPr lang="es-ES" sz="700">
                          <a:effectLst/>
                        </a:rPr>
                        <a:t>Estimaciones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b"/>
                </a:tc>
                <a:tc>
                  <a:txBody>
                    <a:bodyPr/>
                    <a:lstStyle/>
                    <a:p>
                      <a:pPr algn="ctr">
                        <a:lnSpc>
                          <a:spcPct val="107000"/>
                        </a:lnSpc>
                        <a:spcAft>
                          <a:spcPts val="0"/>
                        </a:spcAft>
                      </a:pPr>
                      <a:r>
                        <a:rPr lang="es-ES" sz="700">
                          <a:effectLst/>
                        </a:rPr>
                        <a:t>Error típico</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b"/>
                </a:tc>
                <a:tc>
                  <a:txBody>
                    <a:bodyPr/>
                    <a:lstStyle/>
                    <a:p>
                      <a:pPr algn="ctr">
                        <a:lnSpc>
                          <a:spcPct val="107000"/>
                        </a:lnSpc>
                        <a:spcAft>
                          <a:spcPts val="0"/>
                        </a:spcAft>
                      </a:pPr>
                      <a:r>
                        <a:rPr lang="es-ES" sz="700">
                          <a:effectLst/>
                        </a:rPr>
                        <a:t>t</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b"/>
                </a:tc>
                <a:tc>
                  <a:txBody>
                    <a:bodyPr/>
                    <a:lstStyle/>
                    <a:p>
                      <a:pPr algn="ctr">
                        <a:lnSpc>
                          <a:spcPct val="107000"/>
                        </a:lnSpc>
                        <a:spcAft>
                          <a:spcPts val="0"/>
                        </a:spcAft>
                      </a:pPr>
                      <a:r>
                        <a:rPr lang="es-ES" sz="700">
                          <a:effectLst/>
                        </a:rPr>
                        <a:t>Sig. aprox.</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b"/>
                </a:tc>
                <a:extLst>
                  <a:ext uri="{0D108BD9-81ED-4DB2-BD59-A6C34878D82A}">
                    <a16:rowId xmlns:a16="http://schemas.microsoft.com/office/drawing/2014/main" val="10000"/>
                  </a:ext>
                </a:extLst>
              </a:tr>
              <a:tr h="119930">
                <a:tc rowSpan="2">
                  <a:txBody>
                    <a:bodyPr/>
                    <a:lstStyle/>
                    <a:p>
                      <a:pPr>
                        <a:lnSpc>
                          <a:spcPct val="107000"/>
                        </a:lnSpc>
                        <a:spcAft>
                          <a:spcPts val="0"/>
                        </a:spcAft>
                      </a:pPr>
                      <a:r>
                        <a:rPr lang="es-ES" sz="700">
                          <a:effectLst/>
                        </a:rPr>
                        <a:t>Retardos no estacionales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tc>
                <a:tc>
                  <a:txBody>
                    <a:bodyPr/>
                    <a:lstStyle/>
                    <a:p>
                      <a:pPr>
                        <a:lnSpc>
                          <a:spcPct val="107000"/>
                        </a:lnSpc>
                        <a:spcAft>
                          <a:spcPts val="0"/>
                        </a:spcAft>
                      </a:pPr>
                      <a:r>
                        <a:rPr lang="es-ES" sz="700">
                          <a:effectLst/>
                        </a:rPr>
                        <a:t>AR1</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tc>
                <a:tc>
                  <a:txBody>
                    <a:bodyPr/>
                    <a:lstStyle/>
                    <a:p>
                      <a:pPr algn="r">
                        <a:lnSpc>
                          <a:spcPct val="107000"/>
                        </a:lnSpc>
                        <a:spcAft>
                          <a:spcPts val="0"/>
                        </a:spcAft>
                      </a:pPr>
                      <a:r>
                        <a:rPr lang="es-ES" sz="700">
                          <a:effectLst/>
                        </a:rPr>
                        <a:t>,959</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,018</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52,493</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1"/>
                  </a:ext>
                </a:extLst>
              </a:tr>
              <a:tr h="119930">
                <a:tc vMerge="1">
                  <a:txBody>
                    <a:bodyPr/>
                    <a:lstStyle/>
                    <a:p>
                      <a:endParaRPr lang="es-ES"/>
                    </a:p>
                  </a:txBody>
                  <a:tcPr/>
                </a:tc>
                <a:tc>
                  <a:txBody>
                    <a:bodyPr/>
                    <a:lstStyle/>
                    <a:p>
                      <a:pPr>
                        <a:lnSpc>
                          <a:spcPct val="107000"/>
                        </a:lnSpc>
                      </a:pPr>
                      <a:r>
                        <a:rPr lang="es-ES" sz="700">
                          <a:effectLst/>
                        </a:rPr>
                        <a:t>MA1</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dirty="0">
                          <a:effectLst/>
                        </a:rPr>
                        <a:t>,864</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,030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28,499</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2"/>
                  </a:ext>
                </a:extLst>
              </a:tr>
              <a:tr h="119930">
                <a:tc rowSpan="12">
                  <a:txBody>
                    <a:bodyPr/>
                    <a:lstStyle/>
                    <a:p>
                      <a:pPr>
                        <a:lnSpc>
                          <a:spcPct val="107000"/>
                        </a:lnSpc>
                        <a:spcAft>
                          <a:spcPts val="0"/>
                        </a:spcAft>
                      </a:pPr>
                      <a:r>
                        <a:rPr lang="es-ES" sz="700">
                          <a:effectLst/>
                        </a:rPr>
                        <a:t>Coeficientes de regresión</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tc>
                <a:tc>
                  <a:txBody>
                    <a:bodyPr/>
                    <a:lstStyle/>
                    <a:p>
                      <a:pPr>
                        <a:lnSpc>
                          <a:spcPct val="107000"/>
                        </a:lnSpc>
                        <a:spcAft>
                          <a:spcPts val="0"/>
                        </a:spcAft>
                      </a:pPr>
                      <a:r>
                        <a:rPr lang="es-ES" sz="700">
                          <a:effectLst/>
                        </a:rPr>
                        <a:t>s365</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tc>
                <a:tc>
                  <a:txBody>
                    <a:bodyPr/>
                    <a:lstStyle/>
                    <a:p>
                      <a:pPr algn="r">
                        <a:lnSpc>
                          <a:spcPct val="107000"/>
                        </a:lnSpc>
                        <a:spcAft>
                          <a:spcPts val="0"/>
                        </a:spcAft>
                      </a:pPr>
                      <a:r>
                        <a:rPr lang="es-ES" sz="700">
                          <a:effectLst/>
                        </a:rPr>
                        <a:t>2,151</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,610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3,528</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3"/>
                  </a:ext>
                </a:extLst>
              </a:tr>
              <a:tr h="119930">
                <a:tc vMerge="1">
                  <a:txBody>
                    <a:bodyPr/>
                    <a:lstStyle/>
                    <a:p>
                      <a:endParaRPr lang="es-ES"/>
                    </a:p>
                  </a:txBody>
                  <a:tcPr/>
                </a:tc>
                <a:tc>
                  <a:txBody>
                    <a:bodyPr/>
                    <a:lstStyle/>
                    <a:p>
                      <a:pPr>
                        <a:lnSpc>
                          <a:spcPct val="107000"/>
                        </a:lnSpc>
                      </a:pPr>
                      <a:r>
                        <a:rPr lang="es-ES" sz="700">
                          <a:effectLst/>
                        </a:rPr>
                        <a:t>co365</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4,420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,597</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7,399</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4"/>
                  </a:ext>
                </a:extLst>
              </a:tr>
              <a:tr h="119930">
                <a:tc vMerge="1">
                  <a:txBody>
                    <a:bodyPr/>
                    <a:lstStyle/>
                    <a:p>
                      <a:endParaRPr lang="es-ES"/>
                    </a:p>
                  </a:txBody>
                  <a:tcPr/>
                </a:tc>
                <a:tc>
                  <a:txBody>
                    <a:bodyPr/>
                    <a:lstStyle/>
                    <a:p>
                      <a:pPr>
                        <a:lnSpc>
                          <a:spcPct val="107000"/>
                        </a:lnSpc>
                      </a:pPr>
                      <a:r>
                        <a:rPr lang="es-ES" sz="700">
                          <a:effectLst/>
                        </a:rPr>
                        <a:t>s180</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-1,057</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,525</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-2,014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,044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5"/>
                  </a:ext>
                </a:extLst>
              </a:tr>
              <a:tr h="119930">
                <a:tc vMerge="1">
                  <a:txBody>
                    <a:bodyPr/>
                    <a:lstStyle/>
                    <a:p>
                      <a:endParaRPr lang="es-ES"/>
                    </a:p>
                  </a:txBody>
                  <a:tcPr/>
                </a:tc>
                <a:tc>
                  <a:txBody>
                    <a:bodyPr/>
                    <a:lstStyle/>
                    <a:p>
                      <a:pPr>
                        <a:lnSpc>
                          <a:spcPct val="107000"/>
                        </a:lnSpc>
                      </a:pPr>
                      <a:r>
                        <a:rPr lang="es-ES" sz="700">
                          <a:effectLst/>
                        </a:rPr>
                        <a:t>lunes</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4,421</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,575</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7,684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6"/>
                  </a:ext>
                </a:extLst>
              </a:tr>
              <a:tr h="119930">
                <a:tc vMerge="1">
                  <a:txBody>
                    <a:bodyPr/>
                    <a:lstStyle/>
                    <a:p>
                      <a:endParaRPr lang="es-ES"/>
                    </a:p>
                  </a:txBody>
                  <a:tcPr/>
                </a:tc>
                <a:tc>
                  <a:txBody>
                    <a:bodyPr/>
                    <a:lstStyle/>
                    <a:p>
                      <a:pPr>
                        <a:lnSpc>
                          <a:spcPct val="107000"/>
                        </a:lnSpc>
                      </a:pPr>
                      <a:r>
                        <a:rPr lang="es-ES" sz="700">
                          <a:effectLst/>
                        </a:rPr>
                        <a:t>martes</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2,841</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,592</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4,802</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7"/>
                  </a:ext>
                </a:extLst>
              </a:tr>
              <a:tr h="119930">
                <a:tc vMerge="1">
                  <a:txBody>
                    <a:bodyPr/>
                    <a:lstStyle/>
                    <a:p>
                      <a:endParaRPr lang="es-ES"/>
                    </a:p>
                  </a:txBody>
                  <a:tcPr/>
                </a:tc>
                <a:tc>
                  <a:txBody>
                    <a:bodyPr/>
                    <a:lstStyle/>
                    <a:p>
                      <a:pPr>
                        <a:lnSpc>
                          <a:spcPct val="107000"/>
                        </a:lnSpc>
                      </a:pPr>
                      <a:r>
                        <a:rPr lang="es-ES" sz="700">
                          <a:effectLst/>
                        </a:rPr>
                        <a:t>miercoles</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3,029</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,608</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4,981</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8"/>
                  </a:ext>
                </a:extLst>
              </a:tr>
              <a:tr h="119930">
                <a:tc vMerge="1">
                  <a:txBody>
                    <a:bodyPr/>
                    <a:lstStyle/>
                    <a:p>
                      <a:endParaRPr lang="es-ES"/>
                    </a:p>
                  </a:txBody>
                  <a:tcPr/>
                </a:tc>
                <a:tc>
                  <a:txBody>
                    <a:bodyPr/>
                    <a:lstStyle/>
                    <a:p>
                      <a:pPr>
                        <a:lnSpc>
                          <a:spcPct val="107000"/>
                        </a:lnSpc>
                      </a:pPr>
                      <a:r>
                        <a:rPr lang="es-ES" sz="700">
                          <a:effectLst/>
                        </a:rPr>
                        <a:t>jueves</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1,503</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,606</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2,481</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,013</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9"/>
                  </a:ext>
                </a:extLst>
              </a:tr>
              <a:tr h="119930">
                <a:tc vMerge="1">
                  <a:txBody>
                    <a:bodyPr/>
                    <a:lstStyle/>
                    <a:p>
                      <a:endParaRPr lang="es-ES"/>
                    </a:p>
                  </a:txBody>
                  <a:tcPr/>
                </a:tc>
                <a:tc>
                  <a:txBody>
                    <a:bodyPr/>
                    <a:lstStyle/>
                    <a:p>
                      <a:pPr>
                        <a:lnSpc>
                          <a:spcPct val="107000"/>
                        </a:lnSpc>
                      </a:pPr>
                      <a:r>
                        <a:rPr lang="es-ES" sz="700">
                          <a:effectLst/>
                        </a:rPr>
                        <a:t>viernes</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-1,612</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,610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-2,644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,008</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10"/>
                  </a:ext>
                </a:extLst>
              </a:tr>
              <a:tr h="119930">
                <a:tc vMerge="1">
                  <a:txBody>
                    <a:bodyPr/>
                    <a:lstStyle/>
                    <a:p>
                      <a:endParaRPr lang="es-ES"/>
                    </a:p>
                  </a:txBody>
                  <a:tcPr/>
                </a:tc>
                <a:tc>
                  <a:txBody>
                    <a:bodyPr/>
                    <a:lstStyle/>
                    <a:p>
                      <a:pPr>
                        <a:lnSpc>
                          <a:spcPct val="107000"/>
                        </a:lnSpc>
                      </a:pPr>
                      <a:r>
                        <a:rPr lang="es-ES" sz="700">
                          <a:effectLst/>
                        </a:rPr>
                        <a:t>sabado</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-3,319</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,502</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-6,608</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11"/>
                  </a:ext>
                </a:extLst>
              </a:tr>
              <a:tr h="119930">
                <a:tc vMerge="1">
                  <a:txBody>
                    <a:bodyPr/>
                    <a:lstStyle/>
                    <a:p>
                      <a:endParaRPr lang="es-ES"/>
                    </a:p>
                  </a:txBody>
                  <a:tcPr/>
                </a:tc>
                <a:tc>
                  <a:txBody>
                    <a:bodyPr/>
                    <a:lstStyle/>
                    <a:p>
                      <a:pPr>
                        <a:lnSpc>
                          <a:spcPct val="107000"/>
                        </a:lnSpc>
                      </a:pPr>
                      <a:r>
                        <a:rPr lang="es-ES" sz="700">
                          <a:effectLst/>
                        </a:rPr>
                        <a:t>LAGS(wspeed,2)</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-,428</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,228</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-1,875</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dirty="0">
                          <a:effectLst/>
                        </a:rPr>
                        <a:t>,061</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12"/>
                  </a:ext>
                </a:extLst>
              </a:tr>
              <a:tr h="119930">
                <a:tc vMerge="1">
                  <a:txBody>
                    <a:bodyPr/>
                    <a:lstStyle/>
                    <a:p>
                      <a:endParaRPr lang="es-ES"/>
                    </a:p>
                  </a:txBody>
                  <a:tcPr/>
                </a:tc>
                <a:tc>
                  <a:txBody>
                    <a:bodyPr/>
                    <a:lstStyle/>
                    <a:p>
                      <a:pPr>
                        <a:lnSpc>
                          <a:spcPct val="107000"/>
                        </a:lnSpc>
                      </a:pPr>
                      <a:r>
                        <a:rPr lang="es-ES" sz="700">
                          <a:effectLst/>
                        </a:rPr>
                        <a:t>LAGS(deltaPress,3)</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-,007</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-1,854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,064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13"/>
                  </a:ext>
                </a:extLst>
              </a:tr>
              <a:tr h="119930">
                <a:tc vMerge="1">
                  <a:txBody>
                    <a:bodyPr/>
                    <a:lstStyle/>
                    <a:p>
                      <a:endParaRPr lang="es-ES"/>
                    </a:p>
                  </a:txBody>
                  <a:tcPr/>
                </a:tc>
                <a:tc>
                  <a:txBody>
                    <a:bodyPr/>
                    <a:lstStyle/>
                    <a:p>
                      <a:pPr>
                        <a:lnSpc>
                          <a:spcPct val="107000"/>
                        </a:lnSpc>
                      </a:pPr>
                      <a:r>
                        <a:rPr lang="es-ES" sz="700">
                          <a:effectLst/>
                        </a:rPr>
                        <a:t>ES45mil</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,056</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,022</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2,474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,014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14"/>
                  </a:ext>
                </a:extLst>
              </a:tr>
              <a:tr h="119930">
                <a:tc gridSpan="2">
                  <a:txBody>
                    <a:bodyPr/>
                    <a:lstStyle/>
                    <a:p>
                      <a:pPr>
                        <a:lnSpc>
                          <a:spcPct val="107000"/>
                        </a:lnSpc>
                        <a:spcAft>
                          <a:spcPts val="0"/>
                        </a:spcAft>
                      </a:pPr>
                      <a:r>
                        <a:rPr lang="es-ES" sz="700">
                          <a:effectLst/>
                        </a:rPr>
                        <a:t>Constante</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tc>
                <a:tc hMerge="1">
                  <a:txBody>
                    <a:bodyPr/>
                    <a:lstStyle/>
                    <a:p>
                      <a:endParaRPr lang="es-ES"/>
                    </a:p>
                  </a:txBody>
                  <a:tcPr/>
                </a:tc>
                <a:tc>
                  <a:txBody>
                    <a:bodyPr/>
                    <a:lstStyle/>
                    <a:p>
                      <a:pPr algn="r">
                        <a:lnSpc>
                          <a:spcPct val="107000"/>
                        </a:lnSpc>
                        <a:spcAft>
                          <a:spcPts val="0"/>
                        </a:spcAft>
                      </a:pPr>
                      <a:r>
                        <a:rPr lang="es-ES" sz="700">
                          <a:effectLst/>
                        </a:rPr>
                        <a:t>14,566</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,818</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17,806</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dirty="0">
                          <a:effectLst/>
                        </a:rPr>
                        <a:t>,000</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15"/>
                  </a:ext>
                </a:extLst>
              </a:tr>
            </a:tbl>
          </a:graphicData>
        </a:graphic>
      </p:graphicFrame>
      <p:pic>
        <p:nvPicPr>
          <p:cNvPr id="13" name="Imagen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3544" y="1859674"/>
            <a:ext cx="4151414" cy="3891950"/>
          </a:xfrm>
          <a:prstGeom prst="rect">
            <a:avLst/>
          </a:prstGeom>
        </p:spPr>
      </p:pic>
    </p:spTree>
    <p:extLst>
      <p:ext uri="{BB962C8B-B14F-4D97-AF65-F5344CB8AC3E}">
        <p14:creationId xmlns:p14="http://schemas.microsoft.com/office/powerpoint/2010/main" val="2340673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2650" y="783772"/>
            <a:ext cx="7886700" cy="928858"/>
          </a:xfrm>
        </p:spPr>
        <p:txBody>
          <a:bodyPr>
            <a:normAutofit/>
          </a:bodyPr>
          <a:lstStyle/>
          <a:p>
            <a:r>
              <a:rPr lang="es-ES" sz="2700" dirty="0"/>
              <a:t>Resultados Ingresos por Cardiovasculares</a:t>
            </a:r>
          </a:p>
        </p:txBody>
      </p:sp>
      <p:cxnSp>
        <p:nvCxnSpPr>
          <p:cNvPr id="5" name="Conector recto 4"/>
          <p:cNvCxnSpPr/>
          <p:nvPr/>
        </p:nvCxnSpPr>
        <p:spPr>
          <a:xfrm>
            <a:off x="2152650" y="1438122"/>
            <a:ext cx="8278586" cy="16328"/>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3" name="Tabla 2"/>
          <p:cNvGraphicFramePr>
            <a:graphicFrameLocks noGrp="1"/>
          </p:cNvGraphicFramePr>
          <p:nvPr>
            <p:extLst/>
          </p:nvPr>
        </p:nvGraphicFramePr>
        <p:xfrm>
          <a:off x="2152651" y="1519879"/>
          <a:ext cx="3771898" cy="2055114"/>
        </p:xfrm>
        <a:graphic>
          <a:graphicData uri="http://schemas.openxmlformats.org/drawingml/2006/table">
            <a:tbl>
              <a:tblPr>
                <a:tableStyleId>{5C22544A-7EE6-4342-B048-85BDC9FD1C3A}</a:tableStyleId>
              </a:tblPr>
              <a:tblGrid>
                <a:gridCol w="1051443">
                  <a:extLst>
                    <a:ext uri="{9D8B030D-6E8A-4147-A177-3AD203B41FA5}">
                      <a16:colId xmlns:a16="http://schemas.microsoft.com/office/drawing/2014/main" val="20000"/>
                    </a:ext>
                  </a:extLst>
                </a:gridCol>
                <a:gridCol w="617132">
                  <a:extLst>
                    <a:ext uri="{9D8B030D-6E8A-4147-A177-3AD203B41FA5}">
                      <a16:colId xmlns:a16="http://schemas.microsoft.com/office/drawing/2014/main" val="20001"/>
                    </a:ext>
                  </a:extLst>
                </a:gridCol>
                <a:gridCol w="617132">
                  <a:extLst>
                    <a:ext uri="{9D8B030D-6E8A-4147-A177-3AD203B41FA5}">
                      <a16:colId xmlns:a16="http://schemas.microsoft.com/office/drawing/2014/main" val="20002"/>
                    </a:ext>
                  </a:extLst>
                </a:gridCol>
                <a:gridCol w="503853">
                  <a:extLst>
                    <a:ext uri="{9D8B030D-6E8A-4147-A177-3AD203B41FA5}">
                      <a16:colId xmlns:a16="http://schemas.microsoft.com/office/drawing/2014/main" val="20003"/>
                    </a:ext>
                  </a:extLst>
                </a:gridCol>
                <a:gridCol w="491169">
                  <a:extLst>
                    <a:ext uri="{9D8B030D-6E8A-4147-A177-3AD203B41FA5}">
                      <a16:colId xmlns:a16="http://schemas.microsoft.com/office/drawing/2014/main" val="20004"/>
                    </a:ext>
                  </a:extLst>
                </a:gridCol>
                <a:gridCol w="491169">
                  <a:extLst>
                    <a:ext uri="{9D8B030D-6E8A-4147-A177-3AD203B41FA5}">
                      <a16:colId xmlns:a16="http://schemas.microsoft.com/office/drawing/2014/main" val="20005"/>
                    </a:ext>
                  </a:extLst>
                </a:gridCol>
              </a:tblGrid>
              <a:tr h="110062">
                <a:tc gridSpan="2">
                  <a:txBody>
                    <a:bodyPr/>
                    <a:lstStyle/>
                    <a:p>
                      <a:pPr>
                        <a:lnSpc>
                          <a:spcPct val="107000"/>
                        </a:lnSpc>
                        <a:spcAft>
                          <a:spcPts val="0"/>
                        </a:spcAft>
                      </a:pPr>
                      <a:r>
                        <a:rPr lang="es-ES" sz="700" dirty="0">
                          <a:effectLst/>
                        </a:rPr>
                        <a:t> </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b"/>
                </a:tc>
                <a:tc hMerge="1">
                  <a:txBody>
                    <a:bodyPr/>
                    <a:lstStyle/>
                    <a:p>
                      <a:endParaRPr lang="es-ES"/>
                    </a:p>
                  </a:txBody>
                  <a:tcPr/>
                </a:tc>
                <a:tc>
                  <a:txBody>
                    <a:bodyPr/>
                    <a:lstStyle/>
                    <a:p>
                      <a:pPr algn="ctr">
                        <a:lnSpc>
                          <a:spcPct val="107000"/>
                        </a:lnSpc>
                        <a:spcAft>
                          <a:spcPts val="0"/>
                        </a:spcAft>
                      </a:pPr>
                      <a:r>
                        <a:rPr lang="es-ES" sz="700">
                          <a:effectLst/>
                        </a:rPr>
                        <a:t>Estimaciones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b"/>
                </a:tc>
                <a:tc>
                  <a:txBody>
                    <a:bodyPr/>
                    <a:lstStyle/>
                    <a:p>
                      <a:pPr algn="ctr">
                        <a:lnSpc>
                          <a:spcPct val="107000"/>
                        </a:lnSpc>
                        <a:spcAft>
                          <a:spcPts val="0"/>
                        </a:spcAft>
                      </a:pPr>
                      <a:r>
                        <a:rPr lang="es-ES" sz="700">
                          <a:effectLst/>
                        </a:rPr>
                        <a:t>Error típico</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b"/>
                </a:tc>
                <a:tc>
                  <a:txBody>
                    <a:bodyPr/>
                    <a:lstStyle/>
                    <a:p>
                      <a:pPr algn="ctr">
                        <a:lnSpc>
                          <a:spcPct val="107000"/>
                        </a:lnSpc>
                        <a:spcAft>
                          <a:spcPts val="0"/>
                        </a:spcAft>
                      </a:pPr>
                      <a:r>
                        <a:rPr lang="es-ES" sz="700">
                          <a:effectLst/>
                        </a:rPr>
                        <a:t>t</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b"/>
                </a:tc>
                <a:tc>
                  <a:txBody>
                    <a:bodyPr/>
                    <a:lstStyle/>
                    <a:p>
                      <a:pPr algn="ctr">
                        <a:lnSpc>
                          <a:spcPct val="107000"/>
                        </a:lnSpc>
                        <a:spcAft>
                          <a:spcPts val="0"/>
                        </a:spcAft>
                      </a:pPr>
                      <a:r>
                        <a:rPr lang="es-ES" sz="700">
                          <a:effectLst/>
                        </a:rPr>
                        <a:t>Sig. aprox.</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b"/>
                </a:tc>
                <a:extLst>
                  <a:ext uri="{0D108BD9-81ED-4DB2-BD59-A6C34878D82A}">
                    <a16:rowId xmlns:a16="http://schemas.microsoft.com/office/drawing/2014/main" val="10000"/>
                  </a:ext>
                </a:extLst>
              </a:tr>
              <a:tr h="110062">
                <a:tc rowSpan="2">
                  <a:txBody>
                    <a:bodyPr/>
                    <a:lstStyle/>
                    <a:p>
                      <a:pPr>
                        <a:lnSpc>
                          <a:spcPct val="107000"/>
                        </a:lnSpc>
                        <a:spcAft>
                          <a:spcPts val="0"/>
                        </a:spcAft>
                      </a:pPr>
                      <a:r>
                        <a:rPr lang="es-ES" sz="700">
                          <a:effectLst/>
                        </a:rPr>
                        <a:t>Retardos no estacionales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tc>
                <a:tc>
                  <a:txBody>
                    <a:bodyPr/>
                    <a:lstStyle/>
                    <a:p>
                      <a:pPr>
                        <a:lnSpc>
                          <a:spcPct val="107000"/>
                        </a:lnSpc>
                        <a:spcAft>
                          <a:spcPts val="0"/>
                        </a:spcAft>
                      </a:pPr>
                      <a:r>
                        <a:rPr lang="es-ES" sz="700">
                          <a:effectLst/>
                        </a:rPr>
                        <a:t>AR1</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tc>
                <a:tc>
                  <a:txBody>
                    <a:bodyPr/>
                    <a:lstStyle/>
                    <a:p>
                      <a:pPr algn="r">
                        <a:lnSpc>
                          <a:spcPct val="107000"/>
                        </a:lnSpc>
                        <a:spcAft>
                          <a:spcPts val="0"/>
                        </a:spcAft>
                      </a:pPr>
                      <a:r>
                        <a:rPr lang="es-ES" sz="700">
                          <a:effectLst/>
                        </a:rPr>
                        <a:t>,090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,292</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,307</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,759</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1"/>
                  </a:ext>
                </a:extLst>
              </a:tr>
              <a:tr h="110062">
                <a:tc vMerge="1">
                  <a:txBody>
                    <a:bodyPr/>
                    <a:lstStyle/>
                    <a:p>
                      <a:endParaRPr lang="es-ES"/>
                    </a:p>
                  </a:txBody>
                  <a:tcPr/>
                </a:tc>
                <a:tc>
                  <a:txBody>
                    <a:bodyPr/>
                    <a:lstStyle/>
                    <a:p>
                      <a:pPr>
                        <a:lnSpc>
                          <a:spcPct val="107000"/>
                        </a:lnSpc>
                      </a:pPr>
                      <a:r>
                        <a:rPr lang="es-ES" sz="700">
                          <a:effectLst/>
                        </a:rPr>
                        <a:t>MA1</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-,015</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,293</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-,052</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,958</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2"/>
                  </a:ext>
                </a:extLst>
              </a:tr>
              <a:tr h="110062">
                <a:tc rowSpan="14">
                  <a:txBody>
                    <a:bodyPr/>
                    <a:lstStyle/>
                    <a:p>
                      <a:pPr>
                        <a:lnSpc>
                          <a:spcPct val="107000"/>
                        </a:lnSpc>
                        <a:spcAft>
                          <a:spcPts val="0"/>
                        </a:spcAft>
                      </a:pPr>
                      <a:r>
                        <a:rPr lang="es-ES" sz="700">
                          <a:effectLst/>
                        </a:rPr>
                        <a:t>Coeficientes de regresión</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tc>
                <a:tc>
                  <a:txBody>
                    <a:bodyPr/>
                    <a:lstStyle/>
                    <a:p>
                      <a:pPr>
                        <a:lnSpc>
                          <a:spcPct val="107000"/>
                        </a:lnSpc>
                        <a:spcAft>
                          <a:spcPts val="0"/>
                        </a:spcAft>
                      </a:pPr>
                      <a:r>
                        <a:rPr lang="es-ES" sz="700">
                          <a:effectLst/>
                        </a:rPr>
                        <a:t>n1</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tc>
                <a:tc>
                  <a:txBody>
                    <a:bodyPr/>
                    <a:lstStyle/>
                    <a:p>
                      <a:pPr algn="r">
                        <a:lnSpc>
                          <a:spcPct val="107000"/>
                        </a:lnSpc>
                        <a:spcAft>
                          <a:spcPts val="0"/>
                        </a:spcAft>
                      </a:pPr>
                      <a:r>
                        <a:rPr lang="es-ES" sz="700">
                          <a:effectLst/>
                        </a:rPr>
                        <a:t>-,001</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-2,083</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,038</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3"/>
                  </a:ext>
                </a:extLst>
              </a:tr>
              <a:tr h="110062">
                <a:tc vMerge="1">
                  <a:txBody>
                    <a:bodyPr/>
                    <a:lstStyle/>
                    <a:p>
                      <a:endParaRPr lang="es-ES"/>
                    </a:p>
                  </a:txBody>
                  <a:tcPr/>
                </a:tc>
                <a:tc>
                  <a:txBody>
                    <a:bodyPr/>
                    <a:lstStyle/>
                    <a:p>
                      <a:pPr>
                        <a:lnSpc>
                          <a:spcPct val="107000"/>
                        </a:lnSpc>
                      </a:pPr>
                      <a:r>
                        <a:rPr lang="es-ES" sz="700">
                          <a:effectLst/>
                        </a:rPr>
                        <a:t>s365</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,714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,217</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3,293</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,001</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4"/>
                  </a:ext>
                </a:extLst>
              </a:tr>
              <a:tr h="110062">
                <a:tc vMerge="1">
                  <a:txBody>
                    <a:bodyPr/>
                    <a:lstStyle/>
                    <a:p>
                      <a:endParaRPr lang="es-ES"/>
                    </a:p>
                  </a:txBody>
                  <a:tcPr/>
                </a:tc>
                <a:tc>
                  <a:txBody>
                    <a:bodyPr/>
                    <a:lstStyle/>
                    <a:p>
                      <a:pPr>
                        <a:lnSpc>
                          <a:spcPct val="107000"/>
                        </a:lnSpc>
                      </a:pPr>
                      <a:r>
                        <a:rPr lang="es-ES" sz="700">
                          <a:effectLst/>
                        </a:rPr>
                        <a:t>co365</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,590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,209</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2,814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,005</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5"/>
                  </a:ext>
                </a:extLst>
              </a:tr>
              <a:tr h="110062">
                <a:tc vMerge="1">
                  <a:txBody>
                    <a:bodyPr/>
                    <a:lstStyle/>
                    <a:p>
                      <a:endParaRPr lang="es-ES"/>
                    </a:p>
                  </a:txBody>
                  <a:tcPr/>
                </a:tc>
                <a:tc>
                  <a:txBody>
                    <a:bodyPr/>
                    <a:lstStyle/>
                    <a:p>
                      <a:pPr>
                        <a:lnSpc>
                          <a:spcPct val="107000"/>
                        </a:lnSpc>
                      </a:pPr>
                      <a:r>
                        <a:rPr lang="es-ES" sz="700">
                          <a:effectLst/>
                        </a:rPr>
                        <a:t>co180</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-,469</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,207</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-2,265</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,024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6"/>
                  </a:ext>
                </a:extLst>
              </a:tr>
              <a:tr h="110062">
                <a:tc vMerge="1">
                  <a:txBody>
                    <a:bodyPr/>
                    <a:lstStyle/>
                    <a:p>
                      <a:endParaRPr lang="es-ES"/>
                    </a:p>
                  </a:txBody>
                  <a:tcPr/>
                </a:tc>
                <a:tc>
                  <a:txBody>
                    <a:bodyPr/>
                    <a:lstStyle/>
                    <a:p>
                      <a:pPr>
                        <a:lnSpc>
                          <a:spcPct val="107000"/>
                        </a:lnSpc>
                      </a:pPr>
                      <a:r>
                        <a:rPr lang="es-ES" sz="700" dirty="0">
                          <a:effectLst/>
                        </a:rPr>
                        <a:t>s120</a:t>
                      </a:r>
                      <a:endParaRPr lang="es-ES" sz="800" dirty="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,792</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,216</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3,663</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7"/>
                  </a:ext>
                </a:extLst>
              </a:tr>
              <a:tr h="110062">
                <a:tc vMerge="1">
                  <a:txBody>
                    <a:bodyPr/>
                    <a:lstStyle/>
                    <a:p>
                      <a:endParaRPr lang="es-ES"/>
                    </a:p>
                  </a:txBody>
                  <a:tcPr/>
                </a:tc>
                <a:tc>
                  <a:txBody>
                    <a:bodyPr/>
                    <a:lstStyle/>
                    <a:p>
                      <a:pPr>
                        <a:lnSpc>
                          <a:spcPct val="107000"/>
                        </a:lnSpc>
                      </a:pPr>
                      <a:r>
                        <a:rPr lang="es-ES" sz="700">
                          <a:effectLst/>
                        </a:rPr>
                        <a:t>co120</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-,584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,210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-2,778</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,006</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8"/>
                  </a:ext>
                </a:extLst>
              </a:tr>
              <a:tr h="110062">
                <a:tc vMerge="1">
                  <a:txBody>
                    <a:bodyPr/>
                    <a:lstStyle/>
                    <a:p>
                      <a:endParaRPr lang="es-ES"/>
                    </a:p>
                  </a:txBody>
                  <a:tcPr/>
                </a:tc>
                <a:tc>
                  <a:txBody>
                    <a:bodyPr/>
                    <a:lstStyle/>
                    <a:p>
                      <a:pPr>
                        <a:lnSpc>
                          <a:spcPct val="107000"/>
                        </a:lnSpc>
                      </a:pPr>
                      <a:r>
                        <a:rPr lang="es-ES" sz="700">
                          <a:effectLst/>
                        </a:rPr>
                        <a:t>s60</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,441</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,209</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2,107</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,035</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09"/>
                  </a:ext>
                </a:extLst>
              </a:tr>
              <a:tr h="110062">
                <a:tc vMerge="1">
                  <a:txBody>
                    <a:bodyPr/>
                    <a:lstStyle/>
                    <a:p>
                      <a:endParaRPr lang="es-ES"/>
                    </a:p>
                  </a:txBody>
                  <a:tcPr/>
                </a:tc>
                <a:tc>
                  <a:txBody>
                    <a:bodyPr/>
                    <a:lstStyle/>
                    <a:p>
                      <a:pPr>
                        <a:lnSpc>
                          <a:spcPct val="107000"/>
                        </a:lnSpc>
                      </a:pPr>
                      <a:r>
                        <a:rPr lang="es-ES" sz="700">
                          <a:effectLst/>
                        </a:rPr>
                        <a:t>lunes</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6,714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,536</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12,519</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10"/>
                  </a:ext>
                </a:extLst>
              </a:tr>
              <a:tr h="110062">
                <a:tc vMerge="1">
                  <a:txBody>
                    <a:bodyPr/>
                    <a:lstStyle/>
                    <a:p>
                      <a:endParaRPr lang="es-ES"/>
                    </a:p>
                  </a:txBody>
                  <a:tcPr/>
                </a:tc>
                <a:tc>
                  <a:txBody>
                    <a:bodyPr/>
                    <a:lstStyle/>
                    <a:p>
                      <a:pPr>
                        <a:lnSpc>
                          <a:spcPct val="107000"/>
                        </a:lnSpc>
                      </a:pPr>
                      <a:r>
                        <a:rPr lang="es-ES" sz="700">
                          <a:effectLst/>
                        </a:rPr>
                        <a:t>martes</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4,397</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,571</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7,703</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11"/>
                  </a:ext>
                </a:extLst>
              </a:tr>
              <a:tr h="110062">
                <a:tc vMerge="1">
                  <a:txBody>
                    <a:bodyPr/>
                    <a:lstStyle/>
                    <a:p>
                      <a:endParaRPr lang="es-ES"/>
                    </a:p>
                  </a:txBody>
                  <a:tcPr/>
                </a:tc>
                <a:tc>
                  <a:txBody>
                    <a:bodyPr/>
                    <a:lstStyle/>
                    <a:p>
                      <a:pPr>
                        <a:lnSpc>
                          <a:spcPct val="107000"/>
                        </a:lnSpc>
                      </a:pPr>
                      <a:r>
                        <a:rPr lang="es-ES" sz="700">
                          <a:effectLst/>
                        </a:rPr>
                        <a:t>miercoles</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3,705</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,586</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6,322</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12"/>
                  </a:ext>
                </a:extLst>
              </a:tr>
              <a:tr h="110062">
                <a:tc vMerge="1">
                  <a:txBody>
                    <a:bodyPr/>
                    <a:lstStyle/>
                    <a:p>
                      <a:endParaRPr lang="es-ES"/>
                    </a:p>
                  </a:txBody>
                  <a:tcPr/>
                </a:tc>
                <a:tc>
                  <a:txBody>
                    <a:bodyPr/>
                    <a:lstStyle/>
                    <a:p>
                      <a:pPr>
                        <a:lnSpc>
                          <a:spcPct val="107000"/>
                        </a:lnSpc>
                      </a:pPr>
                      <a:r>
                        <a:rPr lang="es-ES" sz="700">
                          <a:effectLst/>
                        </a:rPr>
                        <a:t>jueves</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2,208</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,584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3,780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13"/>
                  </a:ext>
                </a:extLst>
              </a:tr>
              <a:tr h="110062">
                <a:tc vMerge="1">
                  <a:txBody>
                    <a:bodyPr/>
                    <a:lstStyle/>
                    <a:p>
                      <a:endParaRPr lang="es-ES"/>
                    </a:p>
                  </a:txBody>
                  <a:tcPr/>
                </a:tc>
                <a:tc>
                  <a:txBody>
                    <a:bodyPr/>
                    <a:lstStyle/>
                    <a:p>
                      <a:pPr>
                        <a:lnSpc>
                          <a:spcPct val="107000"/>
                        </a:lnSpc>
                      </a:pPr>
                      <a:r>
                        <a:rPr lang="es-ES" sz="700">
                          <a:effectLst/>
                        </a:rPr>
                        <a:t>viernes</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-1,451</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,586</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-2,475</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,013</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14"/>
                  </a:ext>
                </a:extLst>
              </a:tr>
              <a:tr h="110062">
                <a:tc vMerge="1">
                  <a:txBody>
                    <a:bodyPr/>
                    <a:lstStyle/>
                    <a:p>
                      <a:endParaRPr lang="es-ES"/>
                    </a:p>
                  </a:txBody>
                  <a:tcPr/>
                </a:tc>
                <a:tc>
                  <a:txBody>
                    <a:bodyPr/>
                    <a:lstStyle/>
                    <a:p>
                      <a:pPr>
                        <a:lnSpc>
                          <a:spcPct val="107000"/>
                        </a:lnSpc>
                      </a:pPr>
                      <a:r>
                        <a:rPr lang="es-ES" sz="700">
                          <a:effectLst/>
                        </a:rPr>
                        <a:t>sabado</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-5,245</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,472</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-11,102</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15"/>
                  </a:ext>
                </a:extLst>
              </a:tr>
              <a:tr h="110062">
                <a:tc vMerge="1">
                  <a:txBody>
                    <a:bodyPr/>
                    <a:lstStyle/>
                    <a:p>
                      <a:endParaRPr lang="es-ES"/>
                    </a:p>
                  </a:txBody>
                  <a:tcPr/>
                </a:tc>
                <a:tc>
                  <a:txBody>
                    <a:bodyPr/>
                    <a:lstStyle/>
                    <a:p>
                      <a:pPr>
                        <a:lnSpc>
                          <a:spcPct val="107000"/>
                        </a:lnSpc>
                      </a:pPr>
                      <a:r>
                        <a:rPr lang="es-ES" sz="700">
                          <a:effectLst/>
                        </a:rPr>
                        <a:t>ES45mil</a:t>
                      </a:r>
                      <a:endParaRPr lang="es-ES" sz="800">
                        <a:effectLst/>
                        <a:latin typeface="Calibri" panose="020F0502020204030204" pitchFamily="34" charset="0"/>
                      </a:endParaRPr>
                    </a:p>
                  </a:txBody>
                  <a:tcPr marL="44291" marR="44291" marT="0" marB="0"/>
                </a:tc>
                <a:tc>
                  <a:txBody>
                    <a:bodyPr/>
                    <a:lstStyle/>
                    <a:p>
                      <a:pPr algn="r">
                        <a:lnSpc>
                          <a:spcPct val="107000"/>
                        </a:lnSpc>
                        <a:spcAft>
                          <a:spcPts val="0"/>
                        </a:spcAft>
                      </a:pPr>
                      <a:r>
                        <a:rPr lang="es-ES" sz="700">
                          <a:effectLst/>
                        </a:rPr>
                        <a:t>,170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,020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8,390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,000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16"/>
                  </a:ext>
                </a:extLst>
              </a:tr>
              <a:tr h="110062">
                <a:tc gridSpan="2">
                  <a:txBody>
                    <a:bodyPr/>
                    <a:lstStyle/>
                    <a:p>
                      <a:pPr>
                        <a:lnSpc>
                          <a:spcPct val="107000"/>
                        </a:lnSpc>
                        <a:spcAft>
                          <a:spcPts val="0"/>
                        </a:spcAft>
                      </a:pPr>
                      <a:r>
                        <a:rPr lang="es-ES" sz="700">
                          <a:effectLst/>
                        </a:rPr>
                        <a:t>Constante</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tc>
                <a:tc hMerge="1">
                  <a:txBody>
                    <a:bodyPr/>
                    <a:lstStyle/>
                    <a:p>
                      <a:endParaRPr lang="es-ES"/>
                    </a:p>
                  </a:txBody>
                  <a:tcPr/>
                </a:tc>
                <a:tc>
                  <a:txBody>
                    <a:bodyPr/>
                    <a:lstStyle/>
                    <a:p>
                      <a:pPr algn="r">
                        <a:lnSpc>
                          <a:spcPct val="107000"/>
                        </a:lnSpc>
                        <a:spcAft>
                          <a:spcPts val="0"/>
                        </a:spcAft>
                      </a:pPr>
                      <a:r>
                        <a:rPr lang="es-ES" sz="700">
                          <a:effectLst/>
                        </a:rPr>
                        <a:t>8,561</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,644</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a:effectLst/>
                        </a:rPr>
                        <a:t>13,299</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tc>
                  <a:txBody>
                    <a:bodyPr/>
                    <a:lstStyle/>
                    <a:p>
                      <a:pPr algn="r">
                        <a:lnSpc>
                          <a:spcPct val="107000"/>
                        </a:lnSpc>
                        <a:spcAft>
                          <a:spcPts val="0"/>
                        </a:spcAft>
                      </a:pPr>
                      <a:r>
                        <a:rPr lang="es-ES" sz="700" dirty="0">
                          <a:effectLst/>
                        </a:rPr>
                        <a:t>,000</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291" marR="44291" marT="0" marB="0" anchor="ctr"/>
                </a:tc>
                <a:extLst>
                  <a:ext uri="{0D108BD9-81ED-4DB2-BD59-A6C34878D82A}">
                    <a16:rowId xmlns:a16="http://schemas.microsoft.com/office/drawing/2014/main" val="10017"/>
                  </a:ext>
                </a:extLst>
              </a:tr>
            </a:tbl>
          </a:graphicData>
        </a:graphic>
      </p:graphicFrame>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2651" y="3566422"/>
            <a:ext cx="4158669" cy="2411042"/>
          </a:xfrm>
          <a:prstGeom prst="rect">
            <a:avLst/>
          </a:prstGeom>
        </p:spPr>
      </p:pic>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4199" y="1519880"/>
            <a:ext cx="4573995" cy="4288121"/>
          </a:xfrm>
          <a:prstGeom prst="rect">
            <a:avLst/>
          </a:prstGeom>
        </p:spPr>
      </p:pic>
    </p:spTree>
    <p:extLst>
      <p:ext uri="{BB962C8B-B14F-4D97-AF65-F5344CB8AC3E}">
        <p14:creationId xmlns:p14="http://schemas.microsoft.com/office/powerpoint/2010/main" val="40863646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2650" y="763702"/>
            <a:ext cx="7886700" cy="994172"/>
          </a:xfrm>
        </p:spPr>
        <p:txBody>
          <a:bodyPr>
            <a:normAutofit/>
          </a:bodyPr>
          <a:lstStyle/>
          <a:p>
            <a:r>
              <a:rPr lang="es-ES" sz="2400" dirty="0">
                <a:latin typeface="+mn-lt"/>
              </a:rPr>
              <a:t>Conclusiones</a:t>
            </a:r>
          </a:p>
        </p:txBody>
      </p:sp>
      <p:sp>
        <p:nvSpPr>
          <p:cNvPr id="3" name="Marcador de contenido 2"/>
          <p:cNvSpPr>
            <a:spLocks noGrp="1"/>
          </p:cNvSpPr>
          <p:nvPr>
            <p:ph idx="1"/>
          </p:nvPr>
        </p:nvSpPr>
        <p:spPr>
          <a:xfrm>
            <a:off x="2152650" y="1590918"/>
            <a:ext cx="9184515" cy="4423515"/>
          </a:xfrm>
        </p:spPr>
        <p:txBody>
          <a:bodyPr>
            <a:normAutofit/>
          </a:bodyPr>
          <a:lstStyle/>
          <a:p>
            <a:pPr marL="0" indent="0">
              <a:buNone/>
            </a:pPr>
            <a:r>
              <a:rPr lang="es-ES" sz="1800" b="1" dirty="0">
                <a:solidFill>
                  <a:schemeClr val="accent2"/>
                </a:solidFill>
              </a:rPr>
              <a:t>Riesgo Relativo Respiratorias </a:t>
            </a:r>
            <a:r>
              <a:rPr lang="es-ES" sz="1800" dirty="0"/>
              <a:t>: 1.004 (1.003   1.006)  </a:t>
            </a:r>
            <a:r>
              <a:rPr lang="es-ES" sz="1800" b="1" dirty="0"/>
              <a:t>RA: 0,40 %</a:t>
            </a:r>
          </a:p>
          <a:p>
            <a:r>
              <a:rPr lang="es-ES" sz="1800" dirty="0"/>
              <a:t>Por cada mil coches/día  aumentan los ingresos 0,06 al día, es decir el 0,40 % por cada mil coches/día. </a:t>
            </a:r>
          </a:p>
          <a:p>
            <a:r>
              <a:rPr lang="es-ES" sz="1800" dirty="0"/>
              <a:t>Como la media es de 36,3 coches/día, el % de los ingresos diarios urgentes por causas respiratorias relacionados con la intensidad de tráfico es del 12%.</a:t>
            </a:r>
          </a:p>
          <a:p>
            <a:pPr marL="0" indent="0">
              <a:buNone/>
            </a:pPr>
            <a:endParaRPr lang="es-ES" sz="1800" b="1" dirty="0"/>
          </a:p>
          <a:p>
            <a:pPr marL="0" indent="0">
              <a:buNone/>
            </a:pPr>
            <a:r>
              <a:rPr lang="es-ES" sz="1800" b="1" dirty="0">
                <a:solidFill>
                  <a:schemeClr val="accent2"/>
                </a:solidFill>
              </a:rPr>
              <a:t>Riesgo Relativo Circulatorias </a:t>
            </a:r>
            <a:r>
              <a:rPr lang="es-ES" sz="1800" b="1" dirty="0"/>
              <a:t>: </a:t>
            </a:r>
            <a:r>
              <a:rPr lang="es-ES" sz="1800" dirty="0"/>
              <a:t>1.012 (1.009   1.0143) </a:t>
            </a:r>
            <a:r>
              <a:rPr lang="es-ES" sz="1800" b="1" dirty="0"/>
              <a:t>RA: 1,19%</a:t>
            </a:r>
          </a:p>
          <a:p>
            <a:pPr>
              <a:lnSpc>
                <a:spcPct val="107000"/>
              </a:lnSpc>
              <a:spcAft>
                <a:spcPts val="600"/>
              </a:spcAft>
              <a:tabLst>
                <a:tab pos="985838" algn="l"/>
              </a:tabLst>
            </a:pPr>
            <a:r>
              <a:rPr lang="es-ES" sz="1800" dirty="0">
                <a:latin typeface="Calibri" panose="020F0502020204030204" pitchFamily="34" charset="0"/>
                <a:ea typeface="Calibri" panose="020F0502020204030204" pitchFamily="34" charset="0"/>
                <a:cs typeface="Times New Roman" panose="02020603050405020304" pitchFamily="18" charset="0"/>
              </a:rPr>
              <a:t>Por cada mil coches/día aumentan los ingresos 0,17 al día, es decir el 1,19 % por cada mil coches/día.</a:t>
            </a:r>
          </a:p>
          <a:p>
            <a:pPr>
              <a:lnSpc>
                <a:spcPct val="107000"/>
              </a:lnSpc>
              <a:spcAft>
                <a:spcPts val="600"/>
              </a:spcAft>
              <a:tabLst>
                <a:tab pos="985838" algn="l"/>
              </a:tabLst>
            </a:pPr>
            <a:r>
              <a:rPr lang="es-ES" sz="1800" dirty="0">
                <a:latin typeface="Calibri" panose="020F0502020204030204" pitchFamily="34" charset="0"/>
                <a:ea typeface="Calibri" panose="020F0502020204030204" pitchFamily="34" charset="0"/>
                <a:cs typeface="Times New Roman" panose="02020603050405020304" pitchFamily="18" charset="0"/>
              </a:rPr>
              <a:t>Como la media es de 36,3 coches/día  el % de ingresos diarios urgentes por causas circulatorias relacionados con la intensidad del tráfico es del 42,8%</a:t>
            </a:r>
          </a:p>
          <a:p>
            <a:pPr marL="0" indent="0">
              <a:buNone/>
            </a:pPr>
            <a:endParaRPr lang="es-ES" dirty="0" smtClean="0"/>
          </a:p>
          <a:p>
            <a:pPr marL="0" indent="0">
              <a:buNone/>
            </a:pPr>
            <a:endParaRPr lang="es-ES" dirty="0"/>
          </a:p>
        </p:txBody>
      </p:sp>
      <p:cxnSp>
        <p:nvCxnSpPr>
          <p:cNvPr id="5" name="Conector recto 4"/>
          <p:cNvCxnSpPr/>
          <p:nvPr/>
        </p:nvCxnSpPr>
        <p:spPr>
          <a:xfrm flipV="1">
            <a:off x="2152650" y="1387928"/>
            <a:ext cx="8229600" cy="24494"/>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6010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81000" y="214312"/>
            <a:ext cx="11430000" cy="6429375"/>
          </a:xfrm>
          <a:prstGeom prst="rect">
            <a:avLst/>
          </a:prstGeom>
        </p:spPr>
      </p:pic>
    </p:spTree>
    <p:extLst>
      <p:ext uri="{BB962C8B-B14F-4D97-AF65-F5344CB8AC3E}">
        <p14:creationId xmlns:p14="http://schemas.microsoft.com/office/powerpoint/2010/main" val="40483752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80473" y="535595"/>
            <a:ext cx="2626895" cy="5909310"/>
          </a:xfrm>
          <a:prstGeom prst="rect">
            <a:avLst/>
          </a:prstGeom>
        </p:spPr>
        <p:txBody>
          <a:bodyPr wrap="square">
            <a:spAutoFit/>
          </a:bodyPr>
          <a:lstStyle/>
          <a:p>
            <a:r>
              <a:rPr lang="es-ES" dirty="0" smtClean="0"/>
              <a:t>Un estudio reciente</a:t>
            </a:r>
          </a:p>
          <a:p>
            <a:r>
              <a:rPr lang="es-ES" dirty="0" smtClean="0"/>
              <a:t>(</a:t>
            </a:r>
            <a:r>
              <a:rPr lang="es-ES" dirty="0" err="1" smtClean="0"/>
              <a:t>Mueller</a:t>
            </a:r>
            <a:r>
              <a:rPr lang="es-ES" dirty="0" smtClean="0"/>
              <a:t> et al., 2017)</a:t>
            </a:r>
          </a:p>
          <a:p>
            <a:r>
              <a:rPr lang="es-ES" dirty="0" smtClean="0"/>
              <a:t>estima que casi un</a:t>
            </a:r>
          </a:p>
          <a:p>
            <a:r>
              <a:rPr lang="es-ES" b="1" dirty="0" smtClean="0"/>
              <a:t>20% de la mortalidad</a:t>
            </a:r>
          </a:p>
          <a:p>
            <a:r>
              <a:rPr lang="es-ES" b="1" dirty="0" smtClean="0"/>
              <a:t>en España podría</a:t>
            </a:r>
          </a:p>
          <a:p>
            <a:r>
              <a:rPr lang="es-ES" b="1" dirty="0" smtClean="0"/>
              <a:t>prevenirse</a:t>
            </a:r>
            <a:r>
              <a:rPr lang="es-ES" dirty="0" smtClean="0"/>
              <a:t> si se siguieran</a:t>
            </a:r>
          </a:p>
          <a:p>
            <a:r>
              <a:rPr lang="es-ES" dirty="0" smtClean="0"/>
              <a:t>las recomendaciones</a:t>
            </a:r>
          </a:p>
          <a:p>
            <a:r>
              <a:rPr lang="es-ES" dirty="0" smtClean="0"/>
              <a:t>internacionales sobre</a:t>
            </a:r>
          </a:p>
          <a:p>
            <a:r>
              <a:rPr lang="es-ES" b="1" dirty="0" smtClean="0"/>
              <a:t>actividad física, acceso</a:t>
            </a:r>
          </a:p>
          <a:p>
            <a:r>
              <a:rPr lang="es-ES" b="1" dirty="0" smtClean="0"/>
              <a:t>a espacios verdes y</a:t>
            </a:r>
          </a:p>
          <a:p>
            <a:r>
              <a:rPr lang="es-ES" b="1" dirty="0" smtClean="0"/>
              <a:t>niveles de contaminación</a:t>
            </a:r>
          </a:p>
          <a:p>
            <a:r>
              <a:rPr lang="es-ES" b="1" dirty="0" smtClean="0"/>
              <a:t>del aire, ruido y calor</a:t>
            </a:r>
          </a:p>
          <a:p>
            <a:r>
              <a:rPr lang="es-ES" dirty="0" smtClean="0"/>
              <a:t>de nuestras ciudades.</a:t>
            </a:r>
          </a:p>
          <a:p>
            <a:endParaRPr lang="es-ES" dirty="0" smtClean="0"/>
          </a:p>
          <a:p>
            <a:r>
              <a:rPr lang="es-ES" dirty="0" smtClean="0"/>
              <a:t>Nuestra esperanza de vida promedio  aumentaría en 360 días y ahorraríamos cerca de 9300 millones de euros anuales al sistema</a:t>
            </a:r>
          </a:p>
          <a:p>
            <a:r>
              <a:rPr lang="es-ES" dirty="0" smtClean="0"/>
              <a:t>de salud.</a:t>
            </a:r>
            <a:endParaRPr lang="es-ES" dirty="0"/>
          </a:p>
        </p:txBody>
      </p:sp>
      <p:sp>
        <p:nvSpPr>
          <p:cNvPr id="5" name="Rectángulo 4"/>
          <p:cNvSpPr/>
          <p:nvPr/>
        </p:nvSpPr>
        <p:spPr>
          <a:xfrm>
            <a:off x="2903621" y="222773"/>
            <a:ext cx="8875295" cy="2585323"/>
          </a:xfrm>
          <a:prstGeom prst="rect">
            <a:avLst/>
          </a:prstGeom>
        </p:spPr>
        <p:txBody>
          <a:bodyPr wrap="square">
            <a:spAutoFit/>
          </a:bodyPr>
          <a:lstStyle/>
          <a:p>
            <a:r>
              <a:rPr lang="es-ES" sz="3600" b="1" i="0" u="none" strike="noStrike" baseline="0" dirty="0" smtClean="0">
                <a:solidFill>
                  <a:srgbClr val="000000"/>
                </a:solidFill>
                <a:latin typeface="Gelasio"/>
              </a:rPr>
              <a:t>Prescribir naturaleza para la mejora de la salud general </a:t>
            </a:r>
            <a:endParaRPr lang="es-ES" sz="3600" b="0" i="0" u="none" strike="noStrike" baseline="0" dirty="0" smtClean="0">
              <a:solidFill>
                <a:srgbClr val="000000"/>
              </a:solidFill>
              <a:latin typeface="Gelasio"/>
            </a:endParaRPr>
          </a:p>
          <a:p>
            <a:pPr algn="just"/>
            <a:r>
              <a:rPr lang="es-ES" dirty="0">
                <a:solidFill>
                  <a:srgbClr val="000000"/>
                </a:solidFill>
                <a:latin typeface="Gelasio"/>
              </a:rPr>
              <a:t>Promover el contacto con espacios verdes como hábito saludable y desarrollar una mayor red de infraestructura verde en nuestras ciudades, ¿podría traducirse en una menor demanda de asistencia sanitaria o en estancias más cortas en hospitales? Si tuviéramos una mayor exposición a espacios verdes, ¿podrían reducirse los costes de la asistencia sanitaria? </a:t>
            </a:r>
            <a:endParaRPr lang="es-ES" dirty="0"/>
          </a:p>
        </p:txBody>
      </p:sp>
      <p:pic>
        <p:nvPicPr>
          <p:cNvPr id="7" name="Imagen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30265" y="2808096"/>
            <a:ext cx="3065734" cy="3832167"/>
          </a:xfrm>
          <a:prstGeom prst="rect">
            <a:avLst/>
          </a:prstGeom>
        </p:spPr>
      </p:pic>
      <p:pic>
        <p:nvPicPr>
          <p:cNvPr id="8" name="Imagen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6561" y="2808096"/>
            <a:ext cx="4274508" cy="3932074"/>
          </a:xfrm>
          <a:prstGeom prst="rect">
            <a:avLst/>
          </a:prstGeom>
        </p:spPr>
      </p:pic>
    </p:spTree>
    <p:extLst>
      <p:ext uri="{BB962C8B-B14F-4D97-AF65-F5344CB8AC3E}">
        <p14:creationId xmlns:p14="http://schemas.microsoft.com/office/powerpoint/2010/main" val="3575642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590" y="432262"/>
            <a:ext cx="10757207" cy="6126480"/>
          </a:xfrm>
          <a:prstGeom prst="rect">
            <a:avLst/>
          </a:prstGeom>
        </p:spPr>
      </p:pic>
    </p:spTree>
    <p:extLst>
      <p:ext uri="{BB962C8B-B14F-4D97-AF65-F5344CB8AC3E}">
        <p14:creationId xmlns:p14="http://schemas.microsoft.com/office/powerpoint/2010/main" val="15171064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5036051" y="4776381"/>
            <a:ext cx="2247901" cy="129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C8C93"/>
              </a:buClr>
              <a:buChar char="•"/>
              <a:defRPr sz="3200">
                <a:solidFill>
                  <a:schemeClr val="tx1"/>
                </a:solidFill>
                <a:latin typeface="Arial" panose="020B0604020202020204" pitchFamily="34" charset="0"/>
              </a:defRPr>
            </a:lvl1pPr>
            <a:lvl2pPr marL="742950" indent="-285750">
              <a:spcBef>
                <a:spcPct val="20000"/>
              </a:spcBef>
              <a:buClr>
                <a:srgbClr val="3C8C93"/>
              </a:buClr>
              <a:buChar char="–"/>
              <a:defRPr sz="2800">
                <a:solidFill>
                  <a:schemeClr val="tx1"/>
                </a:solidFill>
                <a:latin typeface="Arial" panose="020B0604020202020204" pitchFamily="34" charset="0"/>
              </a:defRPr>
            </a:lvl2pPr>
            <a:lvl3pPr marL="1143000" indent="-228600">
              <a:spcBef>
                <a:spcPct val="20000"/>
              </a:spcBef>
              <a:buClr>
                <a:srgbClr val="3C8C93"/>
              </a:buClr>
              <a:buChar char="•"/>
              <a:defRPr sz="2400">
                <a:solidFill>
                  <a:schemeClr val="tx1"/>
                </a:solidFill>
                <a:latin typeface="Arial" panose="020B0604020202020204" pitchFamily="34" charset="0"/>
              </a:defRPr>
            </a:lvl3pPr>
            <a:lvl4pPr marL="1600200" indent="-228600">
              <a:spcBef>
                <a:spcPct val="20000"/>
              </a:spcBef>
              <a:buClr>
                <a:srgbClr val="3C8C93"/>
              </a:buClr>
              <a:buChar char="–"/>
              <a:defRPr sz="2000">
                <a:solidFill>
                  <a:schemeClr val="tx1"/>
                </a:solidFill>
                <a:latin typeface="Arial" panose="020B0604020202020204" pitchFamily="34" charset="0"/>
              </a:defRPr>
            </a:lvl4pPr>
            <a:lvl5pPr marL="2057400" indent="-228600">
              <a:spcBef>
                <a:spcPct val="20000"/>
              </a:spcBef>
              <a:buClr>
                <a:srgbClr val="3C8C93"/>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8C93"/>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8C93"/>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8C93"/>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8C93"/>
              </a:buClr>
              <a:buChar char="»"/>
              <a:defRPr sz="2000">
                <a:solidFill>
                  <a:schemeClr val="tx1"/>
                </a:solidFill>
                <a:latin typeface="Arial" panose="020B0604020202020204" pitchFamily="34" charset="0"/>
              </a:defRPr>
            </a:lvl9pPr>
          </a:lstStyle>
          <a:p>
            <a:pPr algn="just">
              <a:lnSpc>
                <a:spcPct val="80000"/>
              </a:lnSpc>
              <a:buClrTx/>
              <a:buFontTx/>
              <a:buNone/>
            </a:pPr>
            <a:endParaRPr lang="es-ES" altLang="es-ES" sz="1575" dirty="0">
              <a:solidFill>
                <a:srgbClr val="000000"/>
              </a:solidFill>
              <a:latin typeface="Aller Bold" pitchFamily="1" charset="0"/>
            </a:endParaRPr>
          </a:p>
          <a:p>
            <a:pPr algn="just">
              <a:lnSpc>
                <a:spcPct val="80000"/>
              </a:lnSpc>
              <a:buClrTx/>
              <a:buFontTx/>
              <a:buNone/>
            </a:pPr>
            <a:endParaRPr lang="es-ES_tradnl" altLang="es-ES" sz="1575" dirty="0">
              <a:solidFill>
                <a:srgbClr val="000000"/>
              </a:solidFill>
              <a:latin typeface="Aller Bold" pitchFamily="1" charset="0"/>
            </a:endParaRPr>
          </a:p>
          <a:p>
            <a:pPr algn="ctr">
              <a:lnSpc>
                <a:spcPct val="80000"/>
              </a:lnSpc>
              <a:buClrTx/>
              <a:buFontTx/>
              <a:buNone/>
            </a:pPr>
            <a:r>
              <a:rPr lang="es-ES_tradnl" altLang="es-ES" sz="1575" dirty="0">
                <a:solidFill>
                  <a:srgbClr val="000000"/>
                </a:solidFill>
                <a:latin typeface="Aller Bold" pitchFamily="1" charset="0"/>
                <a:hlinkClick r:id="rId3"/>
              </a:rPr>
              <a:t>clinares@isciii.es</a:t>
            </a:r>
            <a:endParaRPr lang="es-ES_tradnl" altLang="es-ES" sz="1575" dirty="0">
              <a:solidFill>
                <a:srgbClr val="000000"/>
              </a:solidFill>
              <a:latin typeface="Aller Bold" pitchFamily="1" charset="0"/>
            </a:endParaRPr>
          </a:p>
          <a:p>
            <a:pPr algn="ctr">
              <a:lnSpc>
                <a:spcPct val="80000"/>
              </a:lnSpc>
              <a:buClrTx/>
              <a:buFontTx/>
              <a:buNone/>
            </a:pPr>
            <a:endParaRPr lang="es-ES_tradnl" altLang="es-ES" sz="1575" dirty="0">
              <a:solidFill>
                <a:srgbClr val="000000"/>
              </a:solidFill>
              <a:latin typeface="Aller Bold" pitchFamily="1" charset="0"/>
            </a:endParaRPr>
          </a:p>
          <a:p>
            <a:pPr>
              <a:lnSpc>
                <a:spcPct val="80000"/>
              </a:lnSpc>
              <a:buClrTx/>
              <a:buFontTx/>
              <a:buNone/>
            </a:pPr>
            <a:r>
              <a:rPr lang="es-ES_tradnl" altLang="es-ES" sz="1575" dirty="0">
                <a:solidFill>
                  <a:srgbClr val="000000"/>
                </a:solidFill>
                <a:latin typeface="Aller Bold" pitchFamily="1" charset="0"/>
              </a:rPr>
              <a:t>    </a:t>
            </a:r>
            <a:r>
              <a:rPr lang="es-ES_tradnl" altLang="es-ES" sz="1575" dirty="0" smtClean="0">
                <a:solidFill>
                  <a:srgbClr val="000000"/>
                </a:solidFill>
                <a:latin typeface="Aller Bold" pitchFamily="1" charset="0"/>
              </a:rPr>
              <a:t>@</a:t>
            </a:r>
            <a:r>
              <a:rPr lang="es-ES_tradnl" altLang="es-ES" sz="1575" dirty="0" err="1">
                <a:solidFill>
                  <a:srgbClr val="000000"/>
                </a:solidFill>
                <a:latin typeface="Aller Bold" pitchFamily="1" charset="0"/>
              </a:rPr>
              <a:t>ensgismau</a:t>
            </a:r>
            <a:r>
              <a:rPr lang="es-ES_tradnl" altLang="es-ES" sz="1575" dirty="0">
                <a:solidFill>
                  <a:srgbClr val="000000"/>
                </a:solidFill>
                <a:latin typeface="Aller Bold" pitchFamily="1" charset="0"/>
              </a:rPr>
              <a:t> </a:t>
            </a:r>
          </a:p>
          <a:p>
            <a:pPr algn="ctr">
              <a:lnSpc>
                <a:spcPct val="80000"/>
              </a:lnSpc>
              <a:buClrTx/>
              <a:buFontTx/>
              <a:buNone/>
            </a:pPr>
            <a:endParaRPr lang="es-ES_tradnl" altLang="es-ES" sz="1013" dirty="0">
              <a:solidFill>
                <a:srgbClr val="000000"/>
              </a:solidFill>
              <a:latin typeface="Aller Bold" pitchFamily="1" charset="0"/>
            </a:endParaRPr>
          </a:p>
          <a:p>
            <a:pPr algn="ctr">
              <a:lnSpc>
                <a:spcPct val="80000"/>
              </a:lnSpc>
              <a:buClrTx/>
              <a:buFontTx/>
              <a:buNone/>
            </a:pPr>
            <a:endParaRPr lang="es-ES_tradnl" altLang="es-ES" sz="1013" dirty="0">
              <a:solidFill>
                <a:srgbClr val="3C8C93"/>
              </a:solidFill>
              <a:latin typeface="Aller Bold" pitchFamily="1" charset="0"/>
            </a:endParaRPr>
          </a:p>
          <a:p>
            <a:pPr algn="ctr">
              <a:lnSpc>
                <a:spcPct val="80000"/>
              </a:lnSpc>
              <a:buClrTx/>
              <a:buFontTx/>
              <a:buNone/>
            </a:pPr>
            <a:endParaRPr lang="es-ES_tradnl" altLang="es-ES" sz="1125" dirty="0">
              <a:solidFill>
                <a:srgbClr val="3C8C93"/>
              </a:solidFill>
              <a:latin typeface="Aller Bold" pitchFamily="1" charset="0"/>
            </a:endParaRPr>
          </a:p>
        </p:txBody>
      </p:sp>
      <p:pic>
        <p:nvPicPr>
          <p:cNvPr id="7" name="Imagen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6650" y="5654052"/>
            <a:ext cx="351066" cy="351066"/>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68381" y="5766992"/>
            <a:ext cx="476252" cy="476252"/>
          </a:xfrm>
          <a:prstGeom prst="rect">
            <a:avLst/>
          </a:prstGeom>
        </p:spPr>
      </p:pic>
      <p:pic>
        <p:nvPicPr>
          <p:cNvPr id="2" name="Imagen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50449" y="316780"/>
            <a:ext cx="8644265" cy="4467674"/>
          </a:xfrm>
          <a:prstGeom prst="rect">
            <a:avLst/>
          </a:prstGeom>
          <a:ln>
            <a:noFill/>
          </a:ln>
          <a:effectLst>
            <a:softEdge rad="112500"/>
          </a:effectLst>
        </p:spPr>
      </p:pic>
    </p:spTree>
    <p:extLst>
      <p:ext uri="{BB962C8B-B14F-4D97-AF65-F5344CB8AC3E}">
        <p14:creationId xmlns:p14="http://schemas.microsoft.com/office/powerpoint/2010/main" val="2700944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1573557" y="-131445"/>
            <a:ext cx="7894297" cy="1509483"/>
          </a:xfrm>
          <a:prstGeom prst="rect">
            <a:avLst/>
          </a:prstGeom>
        </p:spPr>
        <p:txBody>
          <a:bodyPr>
            <a:normAutofit/>
          </a:bodyPr>
          <a:lstStyle/>
          <a:p>
            <a:pPr algn="ctr"/>
            <a:r>
              <a:rPr lang="es-ES" altLang="es-ES" sz="1800" b="1" dirty="0">
                <a:solidFill>
                  <a:srgbClr val="C00000"/>
                </a:solidFill>
              </a:rPr>
              <a:t>Mortalidad anual a corto plazo </a:t>
            </a:r>
            <a:r>
              <a:rPr lang="es-ES" altLang="es-ES" sz="1800" dirty="0">
                <a:solidFill>
                  <a:srgbClr val="C00000"/>
                </a:solidFill>
              </a:rPr>
              <a:t>atribuible</a:t>
            </a:r>
            <a:br>
              <a:rPr lang="es-ES" altLang="es-ES" sz="1800" dirty="0">
                <a:solidFill>
                  <a:srgbClr val="C00000"/>
                </a:solidFill>
              </a:rPr>
            </a:br>
            <a:r>
              <a:rPr lang="es-ES" altLang="es-ES" sz="1800" dirty="0">
                <a:solidFill>
                  <a:srgbClr val="C00000"/>
                </a:solidFill>
              </a:rPr>
              <a:t>Contaminación Atmosférica Química España (2000-2009)</a:t>
            </a:r>
          </a:p>
        </p:txBody>
      </p:sp>
      <p:graphicFrame>
        <p:nvGraphicFramePr>
          <p:cNvPr id="2" name="1 Tabla"/>
          <p:cNvGraphicFramePr>
            <a:graphicFrameLocks noGrp="1"/>
          </p:cNvGraphicFramePr>
          <p:nvPr>
            <p:extLst/>
          </p:nvPr>
        </p:nvGraphicFramePr>
        <p:xfrm>
          <a:off x="2730843" y="1013254"/>
          <a:ext cx="5869459" cy="3637745"/>
        </p:xfrm>
        <a:graphic>
          <a:graphicData uri="http://schemas.openxmlformats.org/drawingml/2006/table">
            <a:tbl>
              <a:tblPr firstRow="1" firstCol="1" bandRow="1">
                <a:tableStyleId>{1E171933-4619-4E11-9A3F-F7608DF75F80}</a:tableStyleId>
              </a:tblPr>
              <a:tblGrid>
                <a:gridCol w="1348468">
                  <a:extLst>
                    <a:ext uri="{9D8B030D-6E8A-4147-A177-3AD203B41FA5}">
                      <a16:colId xmlns:a16="http://schemas.microsoft.com/office/drawing/2014/main" val="20000"/>
                    </a:ext>
                  </a:extLst>
                </a:gridCol>
                <a:gridCol w="1651858">
                  <a:extLst>
                    <a:ext uri="{9D8B030D-6E8A-4147-A177-3AD203B41FA5}">
                      <a16:colId xmlns:a16="http://schemas.microsoft.com/office/drawing/2014/main" val="20001"/>
                    </a:ext>
                  </a:extLst>
                </a:gridCol>
                <a:gridCol w="1466991">
                  <a:extLst>
                    <a:ext uri="{9D8B030D-6E8A-4147-A177-3AD203B41FA5}">
                      <a16:colId xmlns:a16="http://schemas.microsoft.com/office/drawing/2014/main" val="20002"/>
                    </a:ext>
                  </a:extLst>
                </a:gridCol>
                <a:gridCol w="1402142">
                  <a:extLst>
                    <a:ext uri="{9D8B030D-6E8A-4147-A177-3AD203B41FA5}">
                      <a16:colId xmlns:a16="http://schemas.microsoft.com/office/drawing/2014/main" val="20003"/>
                    </a:ext>
                  </a:extLst>
                </a:gridCol>
              </a:tblGrid>
              <a:tr h="980001">
                <a:tc>
                  <a:txBody>
                    <a:bodyPr/>
                    <a:lstStyle/>
                    <a:p>
                      <a:pPr algn="ctr">
                        <a:lnSpc>
                          <a:spcPct val="107000"/>
                        </a:lnSpc>
                        <a:spcAft>
                          <a:spcPts val="0"/>
                        </a:spcAft>
                      </a:pPr>
                      <a:r>
                        <a:rPr lang="en-US" sz="1200" dirty="0">
                          <a:effectLst/>
                        </a:rPr>
                        <a:t> </a:t>
                      </a:r>
                      <a:endParaRPr lang="es-ES" sz="800" dirty="0">
                        <a:effectLst/>
                        <a:latin typeface="Calibri"/>
                        <a:ea typeface="Calibri"/>
                        <a:cs typeface="Times New Roman"/>
                      </a:endParaRPr>
                    </a:p>
                  </a:txBody>
                  <a:tcPr marL="51428" marR="51428" marT="0" marB="0" anchor="ctr">
                    <a:solidFill>
                      <a:schemeClr val="bg1">
                        <a:lumMod val="85000"/>
                      </a:schemeClr>
                    </a:solidFill>
                  </a:tcPr>
                </a:tc>
                <a:tc>
                  <a:txBody>
                    <a:bodyPr/>
                    <a:lstStyle/>
                    <a:p>
                      <a:pPr algn="ctr">
                        <a:lnSpc>
                          <a:spcPct val="107000"/>
                        </a:lnSpc>
                        <a:spcAft>
                          <a:spcPts val="0"/>
                        </a:spcAft>
                      </a:pPr>
                      <a:r>
                        <a:rPr lang="en-US" sz="1200" b="1" i="0" dirty="0" err="1">
                          <a:solidFill>
                            <a:srgbClr val="0070C0"/>
                          </a:solidFill>
                          <a:effectLst/>
                        </a:rPr>
                        <a:t>Naturales</a:t>
                      </a:r>
                      <a:endParaRPr lang="es-ES" sz="800" b="1" i="0" dirty="0">
                        <a:solidFill>
                          <a:srgbClr val="0070C0"/>
                        </a:solidFill>
                        <a:effectLst/>
                      </a:endParaRPr>
                    </a:p>
                    <a:p>
                      <a:pPr algn="ctr">
                        <a:lnSpc>
                          <a:spcPct val="107000"/>
                        </a:lnSpc>
                        <a:spcAft>
                          <a:spcPts val="0"/>
                        </a:spcAft>
                      </a:pPr>
                      <a:r>
                        <a:rPr lang="en-US" sz="1200" b="1" i="0" dirty="0">
                          <a:solidFill>
                            <a:srgbClr val="0070C0"/>
                          </a:solidFill>
                          <a:effectLst/>
                        </a:rPr>
                        <a:t>(IC  95%)</a:t>
                      </a:r>
                      <a:endParaRPr lang="es-ES" sz="800" b="1" i="0" dirty="0">
                        <a:solidFill>
                          <a:srgbClr val="0070C0"/>
                        </a:solidFill>
                        <a:effectLst/>
                        <a:latin typeface="Calibri"/>
                        <a:ea typeface="Calibri"/>
                        <a:cs typeface="Times New Roman"/>
                      </a:endParaRPr>
                    </a:p>
                  </a:txBody>
                  <a:tcPr marL="51428" marR="51428" marT="0" marB="0" anchor="ctr">
                    <a:solidFill>
                      <a:schemeClr val="bg1">
                        <a:lumMod val="85000"/>
                      </a:schemeClr>
                    </a:solidFill>
                  </a:tcPr>
                </a:tc>
                <a:tc>
                  <a:txBody>
                    <a:bodyPr/>
                    <a:lstStyle/>
                    <a:p>
                      <a:pPr algn="ctr">
                        <a:lnSpc>
                          <a:spcPct val="107000"/>
                        </a:lnSpc>
                        <a:spcAft>
                          <a:spcPts val="0"/>
                        </a:spcAft>
                      </a:pPr>
                      <a:r>
                        <a:rPr lang="en-US" sz="1200" b="1" i="0" dirty="0" err="1">
                          <a:solidFill>
                            <a:srgbClr val="0070C0"/>
                          </a:solidFill>
                          <a:effectLst/>
                        </a:rPr>
                        <a:t>Respiratorias</a:t>
                      </a:r>
                      <a:endParaRPr lang="es-ES" sz="800" b="1" i="0" dirty="0">
                        <a:solidFill>
                          <a:srgbClr val="0070C0"/>
                        </a:solidFill>
                        <a:effectLst/>
                      </a:endParaRPr>
                    </a:p>
                    <a:p>
                      <a:pPr algn="ctr">
                        <a:lnSpc>
                          <a:spcPct val="107000"/>
                        </a:lnSpc>
                        <a:spcAft>
                          <a:spcPts val="0"/>
                        </a:spcAft>
                      </a:pPr>
                      <a:r>
                        <a:rPr lang="en-US" sz="1200" b="1" i="0" dirty="0">
                          <a:solidFill>
                            <a:srgbClr val="0070C0"/>
                          </a:solidFill>
                          <a:effectLst/>
                        </a:rPr>
                        <a:t>(IC  95%)</a:t>
                      </a:r>
                      <a:endParaRPr lang="es-ES" sz="800" b="1" i="0" dirty="0">
                        <a:solidFill>
                          <a:srgbClr val="0070C0"/>
                        </a:solidFill>
                        <a:effectLst/>
                        <a:latin typeface="Calibri"/>
                        <a:ea typeface="Calibri"/>
                        <a:cs typeface="Times New Roman"/>
                      </a:endParaRPr>
                    </a:p>
                  </a:txBody>
                  <a:tcPr marL="51428" marR="51428" marT="0" marB="0" anchor="ctr">
                    <a:solidFill>
                      <a:schemeClr val="bg1">
                        <a:lumMod val="85000"/>
                      </a:schemeClr>
                    </a:solidFill>
                  </a:tcPr>
                </a:tc>
                <a:tc>
                  <a:txBody>
                    <a:bodyPr/>
                    <a:lstStyle/>
                    <a:p>
                      <a:pPr algn="ctr">
                        <a:lnSpc>
                          <a:spcPct val="107000"/>
                        </a:lnSpc>
                        <a:spcAft>
                          <a:spcPts val="0"/>
                        </a:spcAft>
                      </a:pPr>
                      <a:r>
                        <a:rPr lang="en-US" sz="1200" b="1" i="0" dirty="0" err="1">
                          <a:solidFill>
                            <a:srgbClr val="0070C0"/>
                          </a:solidFill>
                          <a:effectLst/>
                        </a:rPr>
                        <a:t>Circulatorias</a:t>
                      </a:r>
                      <a:endParaRPr lang="es-ES" sz="800" b="1" i="0" dirty="0">
                        <a:solidFill>
                          <a:srgbClr val="0070C0"/>
                        </a:solidFill>
                        <a:effectLst/>
                      </a:endParaRPr>
                    </a:p>
                    <a:p>
                      <a:pPr algn="ctr">
                        <a:lnSpc>
                          <a:spcPct val="107000"/>
                        </a:lnSpc>
                        <a:spcAft>
                          <a:spcPts val="0"/>
                        </a:spcAft>
                      </a:pPr>
                      <a:r>
                        <a:rPr lang="en-US" sz="1200" b="1" i="0" dirty="0">
                          <a:solidFill>
                            <a:srgbClr val="0070C0"/>
                          </a:solidFill>
                          <a:effectLst/>
                        </a:rPr>
                        <a:t>(IC  95%)</a:t>
                      </a:r>
                      <a:endParaRPr lang="es-ES" sz="800" b="1" i="0" dirty="0">
                        <a:solidFill>
                          <a:srgbClr val="0070C0"/>
                        </a:solidFill>
                        <a:effectLst/>
                        <a:latin typeface="Calibri"/>
                        <a:ea typeface="Calibri"/>
                        <a:cs typeface="Times New Roman"/>
                      </a:endParaRPr>
                    </a:p>
                  </a:txBody>
                  <a:tcPr marL="51428" marR="51428" marT="0" marB="0" anchor="ctr">
                    <a:solidFill>
                      <a:schemeClr val="bg1">
                        <a:lumMod val="85000"/>
                      </a:schemeClr>
                    </a:solidFill>
                  </a:tcPr>
                </a:tc>
                <a:extLst>
                  <a:ext uri="{0D108BD9-81ED-4DB2-BD59-A6C34878D82A}">
                    <a16:rowId xmlns:a16="http://schemas.microsoft.com/office/drawing/2014/main" val="10000"/>
                  </a:ext>
                </a:extLst>
              </a:tr>
              <a:tr h="664436">
                <a:tc>
                  <a:txBody>
                    <a:bodyPr/>
                    <a:lstStyle/>
                    <a:p>
                      <a:pPr algn="ctr">
                        <a:lnSpc>
                          <a:spcPct val="107000"/>
                        </a:lnSpc>
                        <a:spcAft>
                          <a:spcPts val="0"/>
                        </a:spcAft>
                      </a:pPr>
                      <a:r>
                        <a:rPr lang="es-ES" sz="1200" dirty="0">
                          <a:effectLst/>
                        </a:rPr>
                        <a:t>PM10</a:t>
                      </a:r>
                      <a:endParaRPr lang="es-ES" sz="800" dirty="0">
                        <a:effectLst/>
                        <a:latin typeface="Calibri"/>
                        <a:ea typeface="Calibri"/>
                        <a:cs typeface="Times New Roman"/>
                      </a:endParaRPr>
                    </a:p>
                  </a:txBody>
                  <a:tcPr marL="51428" marR="51428" marT="0" marB="0" anchor="ctr"/>
                </a:tc>
                <a:tc>
                  <a:txBody>
                    <a:bodyPr/>
                    <a:lstStyle/>
                    <a:p>
                      <a:pPr algn="ctr">
                        <a:lnSpc>
                          <a:spcPct val="107000"/>
                        </a:lnSpc>
                        <a:spcAft>
                          <a:spcPts val="0"/>
                        </a:spcAft>
                      </a:pPr>
                      <a:r>
                        <a:rPr lang="es-ES" sz="1200" dirty="0">
                          <a:effectLst/>
                        </a:rPr>
                        <a:t>2683 </a:t>
                      </a:r>
                      <a:endParaRPr lang="es-ES" sz="800" dirty="0">
                        <a:effectLst/>
                      </a:endParaRPr>
                    </a:p>
                    <a:p>
                      <a:pPr algn="ctr">
                        <a:lnSpc>
                          <a:spcPct val="107000"/>
                        </a:lnSpc>
                        <a:spcAft>
                          <a:spcPts val="0"/>
                        </a:spcAft>
                      </a:pPr>
                      <a:r>
                        <a:rPr lang="es-ES" sz="1200" dirty="0">
                          <a:effectLst/>
                        </a:rPr>
                        <a:t>(852  4354)</a:t>
                      </a:r>
                      <a:endParaRPr lang="es-ES" sz="800" dirty="0">
                        <a:effectLst/>
                        <a:latin typeface="Calibri"/>
                        <a:ea typeface="Calibri"/>
                        <a:cs typeface="Times New Roman"/>
                      </a:endParaRPr>
                    </a:p>
                  </a:txBody>
                  <a:tcPr marL="51428" marR="51428" marT="0" marB="0" anchor="ctr"/>
                </a:tc>
                <a:tc>
                  <a:txBody>
                    <a:bodyPr/>
                    <a:lstStyle/>
                    <a:p>
                      <a:pPr algn="ctr">
                        <a:lnSpc>
                          <a:spcPct val="107000"/>
                        </a:lnSpc>
                        <a:spcAft>
                          <a:spcPts val="0"/>
                        </a:spcAft>
                      </a:pPr>
                      <a:r>
                        <a:rPr lang="es-ES" sz="1200" dirty="0">
                          <a:effectLst/>
                        </a:rPr>
                        <a:t>651</a:t>
                      </a:r>
                      <a:endParaRPr lang="es-ES" sz="800" dirty="0">
                        <a:effectLst/>
                      </a:endParaRPr>
                    </a:p>
                    <a:p>
                      <a:pPr algn="ctr">
                        <a:lnSpc>
                          <a:spcPct val="107000"/>
                        </a:lnSpc>
                        <a:spcAft>
                          <a:spcPts val="0"/>
                        </a:spcAft>
                      </a:pPr>
                      <a:r>
                        <a:rPr lang="es-ES" sz="1200" dirty="0">
                          <a:effectLst/>
                        </a:rPr>
                        <a:t>(358  1026)</a:t>
                      </a:r>
                      <a:endParaRPr lang="es-ES" sz="800" dirty="0">
                        <a:effectLst/>
                        <a:latin typeface="Calibri"/>
                        <a:ea typeface="Calibri"/>
                        <a:cs typeface="Times New Roman"/>
                      </a:endParaRPr>
                    </a:p>
                  </a:txBody>
                  <a:tcPr marL="51428" marR="51428" marT="0" marB="0" anchor="ctr"/>
                </a:tc>
                <a:tc>
                  <a:txBody>
                    <a:bodyPr/>
                    <a:lstStyle/>
                    <a:p>
                      <a:pPr algn="ctr">
                        <a:lnSpc>
                          <a:spcPct val="107000"/>
                        </a:lnSpc>
                        <a:spcAft>
                          <a:spcPts val="0"/>
                        </a:spcAft>
                      </a:pPr>
                      <a:r>
                        <a:rPr lang="es-ES" sz="1200">
                          <a:effectLst/>
                        </a:rPr>
                        <a:t>556</a:t>
                      </a:r>
                      <a:endParaRPr lang="es-ES" sz="800">
                        <a:effectLst/>
                      </a:endParaRPr>
                    </a:p>
                    <a:p>
                      <a:pPr algn="ctr">
                        <a:lnSpc>
                          <a:spcPct val="107000"/>
                        </a:lnSpc>
                        <a:spcAft>
                          <a:spcPts val="0"/>
                        </a:spcAft>
                      </a:pPr>
                      <a:r>
                        <a:rPr lang="es-ES" sz="1200">
                          <a:effectLst/>
                        </a:rPr>
                        <a:t>(116 1012)</a:t>
                      </a:r>
                      <a:endParaRPr lang="es-ES" sz="800">
                        <a:effectLst/>
                        <a:latin typeface="Calibri"/>
                        <a:ea typeface="Calibri"/>
                        <a:cs typeface="Times New Roman"/>
                      </a:endParaRPr>
                    </a:p>
                  </a:txBody>
                  <a:tcPr marL="51428" marR="51428" marT="0" marB="0" anchor="ctr"/>
                </a:tc>
                <a:extLst>
                  <a:ext uri="{0D108BD9-81ED-4DB2-BD59-A6C34878D82A}">
                    <a16:rowId xmlns:a16="http://schemas.microsoft.com/office/drawing/2014/main" val="10001"/>
                  </a:ext>
                </a:extLst>
              </a:tr>
              <a:tr h="664436">
                <a:tc>
                  <a:txBody>
                    <a:bodyPr/>
                    <a:lstStyle/>
                    <a:p>
                      <a:pPr algn="ctr">
                        <a:lnSpc>
                          <a:spcPct val="107000"/>
                        </a:lnSpc>
                        <a:spcAft>
                          <a:spcPts val="0"/>
                        </a:spcAft>
                      </a:pPr>
                      <a:r>
                        <a:rPr lang="es-ES" sz="1200">
                          <a:effectLst/>
                        </a:rPr>
                        <a:t>NO2</a:t>
                      </a:r>
                      <a:endParaRPr lang="es-ES" sz="800">
                        <a:effectLst/>
                        <a:latin typeface="Calibri"/>
                        <a:ea typeface="Calibri"/>
                        <a:cs typeface="Times New Roman"/>
                      </a:endParaRPr>
                    </a:p>
                  </a:txBody>
                  <a:tcPr marL="51428" marR="51428" marT="0" marB="0" anchor="ctr"/>
                </a:tc>
                <a:tc>
                  <a:txBody>
                    <a:bodyPr/>
                    <a:lstStyle/>
                    <a:p>
                      <a:pPr algn="ctr">
                        <a:lnSpc>
                          <a:spcPct val="107000"/>
                        </a:lnSpc>
                        <a:spcAft>
                          <a:spcPts val="0"/>
                        </a:spcAft>
                      </a:pPr>
                      <a:r>
                        <a:rPr lang="es-ES" sz="1200">
                          <a:effectLst/>
                        </a:rPr>
                        <a:t>6085</a:t>
                      </a:r>
                      <a:endParaRPr lang="es-ES" sz="800">
                        <a:effectLst/>
                      </a:endParaRPr>
                    </a:p>
                    <a:p>
                      <a:pPr algn="ctr">
                        <a:lnSpc>
                          <a:spcPct val="107000"/>
                        </a:lnSpc>
                        <a:spcAft>
                          <a:spcPts val="0"/>
                        </a:spcAft>
                      </a:pPr>
                      <a:r>
                        <a:rPr lang="es-ES" sz="1200">
                          <a:effectLst/>
                        </a:rPr>
                        <a:t>(3371 9180)</a:t>
                      </a:r>
                      <a:endParaRPr lang="es-ES" sz="800">
                        <a:effectLst/>
                        <a:latin typeface="Calibri"/>
                        <a:ea typeface="Calibri"/>
                        <a:cs typeface="Times New Roman"/>
                      </a:endParaRPr>
                    </a:p>
                  </a:txBody>
                  <a:tcPr marL="51428" marR="51428" marT="0" marB="0" anchor="ctr"/>
                </a:tc>
                <a:tc>
                  <a:txBody>
                    <a:bodyPr/>
                    <a:lstStyle/>
                    <a:p>
                      <a:pPr algn="ctr">
                        <a:lnSpc>
                          <a:spcPct val="107000"/>
                        </a:lnSpc>
                        <a:spcAft>
                          <a:spcPts val="0"/>
                        </a:spcAft>
                      </a:pPr>
                      <a:r>
                        <a:rPr lang="es-ES" sz="1200">
                          <a:effectLst/>
                        </a:rPr>
                        <a:t>997</a:t>
                      </a:r>
                      <a:endParaRPr lang="es-ES" sz="800">
                        <a:effectLst/>
                      </a:endParaRPr>
                    </a:p>
                    <a:p>
                      <a:pPr algn="ctr">
                        <a:lnSpc>
                          <a:spcPct val="107000"/>
                        </a:lnSpc>
                        <a:spcAft>
                          <a:spcPts val="0"/>
                        </a:spcAft>
                      </a:pPr>
                      <a:r>
                        <a:rPr lang="es-ES" sz="1200">
                          <a:effectLst/>
                        </a:rPr>
                        <a:t>(460 1524)</a:t>
                      </a:r>
                      <a:endParaRPr lang="es-ES" sz="800">
                        <a:effectLst/>
                        <a:latin typeface="Calibri"/>
                        <a:ea typeface="Calibri"/>
                        <a:cs typeface="Times New Roman"/>
                      </a:endParaRPr>
                    </a:p>
                  </a:txBody>
                  <a:tcPr marL="51428" marR="51428" marT="0" marB="0" anchor="ctr"/>
                </a:tc>
                <a:tc>
                  <a:txBody>
                    <a:bodyPr/>
                    <a:lstStyle/>
                    <a:p>
                      <a:pPr algn="ctr">
                        <a:lnSpc>
                          <a:spcPct val="107000"/>
                        </a:lnSpc>
                        <a:spcAft>
                          <a:spcPts val="0"/>
                        </a:spcAft>
                      </a:pPr>
                      <a:r>
                        <a:rPr lang="es-ES" sz="1200">
                          <a:effectLst/>
                        </a:rPr>
                        <a:t>1977</a:t>
                      </a:r>
                      <a:endParaRPr lang="es-ES" sz="800">
                        <a:effectLst/>
                      </a:endParaRPr>
                    </a:p>
                    <a:p>
                      <a:pPr algn="ctr">
                        <a:lnSpc>
                          <a:spcPct val="107000"/>
                        </a:lnSpc>
                        <a:spcAft>
                          <a:spcPts val="0"/>
                        </a:spcAft>
                      </a:pPr>
                      <a:r>
                        <a:rPr lang="es-ES" sz="1200">
                          <a:effectLst/>
                        </a:rPr>
                        <a:t>(828 3197)</a:t>
                      </a:r>
                      <a:endParaRPr lang="es-ES" sz="800">
                        <a:effectLst/>
                        <a:latin typeface="Calibri"/>
                        <a:ea typeface="Calibri"/>
                        <a:cs typeface="Times New Roman"/>
                      </a:endParaRPr>
                    </a:p>
                  </a:txBody>
                  <a:tcPr marL="51428" marR="51428" marT="0" marB="0" anchor="ctr"/>
                </a:tc>
                <a:extLst>
                  <a:ext uri="{0D108BD9-81ED-4DB2-BD59-A6C34878D82A}">
                    <a16:rowId xmlns:a16="http://schemas.microsoft.com/office/drawing/2014/main" val="10002"/>
                  </a:ext>
                </a:extLst>
              </a:tr>
              <a:tr h="664436">
                <a:tc>
                  <a:txBody>
                    <a:bodyPr/>
                    <a:lstStyle/>
                    <a:p>
                      <a:pPr algn="ctr">
                        <a:lnSpc>
                          <a:spcPct val="107000"/>
                        </a:lnSpc>
                        <a:spcAft>
                          <a:spcPts val="0"/>
                        </a:spcAft>
                      </a:pPr>
                      <a:r>
                        <a:rPr lang="es-ES" sz="1200">
                          <a:effectLst/>
                        </a:rPr>
                        <a:t>O3</a:t>
                      </a:r>
                      <a:endParaRPr lang="es-ES" sz="800">
                        <a:effectLst/>
                        <a:latin typeface="Calibri"/>
                        <a:ea typeface="Calibri"/>
                        <a:cs typeface="Times New Roman"/>
                      </a:endParaRPr>
                    </a:p>
                  </a:txBody>
                  <a:tcPr marL="51428" marR="51428" marT="0" marB="0" anchor="ctr"/>
                </a:tc>
                <a:tc>
                  <a:txBody>
                    <a:bodyPr/>
                    <a:lstStyle/>
                    <a:p>
                      <a:pPr algn="ctr">
                        <a:lnSpc>
                          <a:spcPct val="107000"/>
                        </a:lnSpc>
                        <a:spcAft>
                          <a:spcPts val="0"/>
                        </a:spcAft>
                      </a:pPr>
                      <a:r>
                        <a:rPr lang="es-ES" sz="1200">
                          <a:effectLst/>
                        </a:rPr>
                        <a:t>499</a:t>
                      </a:r>
                      <a:endParaRPr lang="es-ES" sz="800">
                        <a:effectLst/>
                      </a:endParaRPr>
                    </a:p>
                    <a:p>
                      <a:pPr algn="ctr">
                        <a:lnSpc>
                          <a:spcPct val="107000"/>
                        </a:lnSpc>
                        <a:spcAft>
                          <a:spcPts val="0"/>
                        </a:spcAft>
                      </a:pPr>
                      <a:r>
                        <a:rPr lang="es-ES" sz="1200">
                          <a:effectLst/>
                        </a:rPr>
                        <a:t>(277 717)</a:t>
                      </a:r>
                      <a:endParaRPr lang="es-ES" sz="800">
                        <a:effectLst/>
                        <a:latin typeface="Calibri"/>
                        <a:ea typeface="Calibri"/>
                        <a:cs typeface="Times New Roman"/>
                      </a:endParaRPr>
                    </a:p>
                  </a:txBody>
                  <a:tcPr marL="51428" marR="51428" marT="0" marB="0" anchor="ctr"/>
                </a:tc>
                <a:tc>
                  <a:txBody>
                    <a:bodyPr/>
                    <a:lstStyle/>
                    <a:p>
                      <a:pPr algn="ctr">
                        <a:lnSpc>
                          <a:spcPct val="107000"/>
                        </a:lnSpc>
                        <a:spcAft>
                          <a:spcPts val="0"/>
                        </a:spcAft>
                      </a:pPr>
                      <a:r>
                        <a:rPr lang="es-ES" sz="1200" dirty="0">
                          <a:effectLst/>
                        </a:rPr>
                        <a:t>126</a:t>
                      </a:r>
                      <a:endParaRPr lang="es-ES" sz="800" dirty="0">
                        <a:effectLst/>
                      </a:endParaRPr>
                    </a:p>
                    <a:p>
                      <a:pPr algn="ctr">
                        <a:lnSpc>
                          <a:spcPct val="107000"/>
                        </a:lnSpc>
                        <a:spcAft>
                          <a:spcPts val="0"/>
                        </a:spcAft>
                      </a:pPr>
                      <a:r>
                        <a:rPr lang="es-ES" sz="1200" dirty="0">
                          <a:effectLst/>
                        </a:rPr>
                        <a:t>(54 194) </a:t>
                      </a:r>
                      <a:endParaRPr lang="es-ES" sz="800" dirty="0">
                        <a:effectLst/>
                        <a:latin typeface="Calibri"/>
                        <a:ea typeface="Calibri"/>
                        <a:cs typeface="Times New Roman"/>
                      </a:endParaRPr>
                    </a:p>
                  </a:txBody>
                  <a:tcPr marL="51428" marR="51428" marT="0" marB="0" anchor="ctr"/>
                </a:tc>
                <a:tc>
                  <a:txBody>
                    <a:bodyPr/>
                    <a:lstStyle/>
                    <a:p>
                      <a:pPr algn="ctr">
                        <a:lnSpc>
                          <a:spcPct val="107000"/>
                        </a:lnSpc>
                        <a:spcAft>
                          <a:spcPts val="0"/>
                        </a:spcAft>
                      </a:pPr>
                      <a:r>
                        <a:rPr lang="es-ES" sz="1200" dirty="0">
                          <a:effectLst/>
                        </a:rPr>
                        <a:t>167</a:t>
                      </a:r>
                      <a:endParaRPr lang="es-ES" sz="800" dirty="0">
                        <a:effectLst/>
                      </a:endParaRPr>
                    </a:p>
                    <a:p>
                      <a:pPr algn="ctr">
                        <a:lnSpc>
                          <a:spcPct val="107000"/>
                        </a:lnSpc>
                        <a:spcAft>
                          <a:spcPts val="0"/>
                        </a:spcAft>
                      </a:pPr>
                      <a:r>
                        <a:rPr lang="es-ES" sz="1200" dirty="0">
                          <a:effectLst/>
                        </a:rPr>
                        <a:t>(39 292)</a:t>
                      </a:r>
                      <a:endParaRPr lang="es-ES" sz="800" dirty="0">
                        <a:effectLst/>
                        <a:latin typeface="Calibri"/>
                        <a:ea typeface="Calibri"/>
                        <a:cs typeface="Times New Roman"/>
                      </a:endParaRPr>
                    </a:p>
                  </a:txBody>
                  <a:tcPr marL="51428" marR="51428" marT="0" marB="0" anchor="ctr"/>
                </a:tc>
                <a:extLst>
                  <a:ext uri="{0D108BD9-81ED-4DB2-BD59-A6C34878D82A}">
                    <a16:rowId xmlns:a16="http://schemas.microsoft.com/office/drawing/2014/main" val="10003"/>
                  </a:ext>
                </a:extLst>
              </a:tr>
              <a:tr h="664436">
                <a:tc>
                  <a:txBody>
                    <a:bodyPr/>
                    <a:lstStyle/>
                    <a:p>
                      <a:pPr algn="ctr">
                        <a:lnSpc>
                          <a:spcPct val="107000"/>
                        </a:lnSpc>
                        <a:spcAft>
                          <a:spcPts val="0"/>
                        </a:spcAft>
                      </a:pPr>
                      <a:r>
                        <a:rPr lang="es-ES" sz="1200">
                          <a:effectLst/>
                        </a:rPr>
                        <a:t>Total</a:t>
                      </a:r>
                      <a:endParaRPr lang="es-ES" sz="800">
                        <a:effectLst/>
                        <a:latin typeface="Calibri"/>
                        <a:ea typeface="Calibri"/>
                        <a:cs typeface="Times New Roman"/>
                      </a:endParaRPr>
                    </a:p>
                  </a:txBody>
                  <a:tcPr marL="51428" marR="51428" marT="0" marB="0" anchor="ctr"/>
                </a:tc>
                <a:tc>
                  <a:txBody>
                    <a:bodyPr/>
                    <a:lstStyle/>
                    <a:p>
                      <a:pPr algn="ctr">
                        <a:lnSpc>
                          <a:spcPct val="107000"/>
                        </a:lnSpc>
                        <a:spcAft>
                          <a:spcPts val="0"/>
                        </a:spcAft>
                      </a:pPr>
                      <a:r>
                        <a:rPr lang="es-ES" sz="1200" dirty="0">
                          <a:effectLst/>
                        </a:rPr>
                        <a:t>9267</a:t>
                      </a:r>
                      <a:endParaRPr lang="es-ES" sz="800" dirty="0">
                        <a:effectLst/>
                      </a:endParaRPr>
                    </a:p>
                    <a:p>
                      <a:pPr algn="ctr">
                        <a:lnSpc>
                          <a:spcPct val="107000"/>
                        </a:lnSpc>
                        <a:spcAft>
                          <a:spcPts val="0"/>
                        </a:spcAft>
                      </a:pPr>
                      <a:r>
                        <a:rPr lang="es-ES" sz="1200" dirty="0">
                          <a:effectLst/>
                        </a:rPr>
                        <a:t>(4500 14251)</a:t>
                      </a:r>
                      <a:endParaRPr lang="es-ES" sz="800" b="1" dirty="0">
                        <a:effectLst/>
                        <a:latin typeface="Calibri"/>
                        <a:ea typeface="Calibri"/>
                        <a:cs typeface="Times New Roman"/>
                      </a:endParaRPr>
                    </a:p>
                  </a:txBody>
                  <a:tcPr marL="51428" marR="51428" marT="0" marB="0" anchor="ctr"/>
                </a:tc>
                <a:tc>
                  <a:txBody>
                    <a:bodyPr/>
                    <a:lstStyle/>
                    <a:p>
                      <a:pPr algn="ctr">
                        <a:lnSpc>
                          <a:spcPct val="107000"/>
                        </a:lnSpc>
                        <a:spcAft>
                          <a:spcPts val="0"/>
                        </a:spcAft>
                      </a:pPr>
                      <a:r>
                        <a:rPr lang="es-ES" sz="1200" dirty="0">
                          <a:effectLst/>
                        </a:rPr>
                        <a:t>1774</a:t>
                      </a:r>
                      <a:endParaRPr lang="es-ES" sz="800" dirty="0">
                        <a:effectLst/>
                      </a:endParaRPr>
                    </a:p>
                    <a:p>
                      <a:pPr algn="ctr">
                        <a:lnSpc>
                          <a:spcPct val="107000"/>
                        </a:lnSpc>
                        <a:spcAft>
                          <a:spcPts val="0"/>
                        </a:spcAft>
                      </a:pPr>
                      <a:r>
                        <a:rPr lang="es-ES" sz="1200" dirty="0">
                          <a:effectLst/>
                        </a:rPr>
                        <a:t>(872 2747)</a:t>
                      </a:r>
                      <a:endParaRPr lang="es-ES" sz="800" b="1" dirty="0">
                        <a:effectLst/>
                        <a:latin typeface="Calibri"/>
                        <a:ea typeface="Calibri"/>
                        <a:cs typeface="Times New Roman"/>
                      </a:endParaRPr>
                    </a:p>
                  </a:txBody>
                  <a:tcPr marL="51428" marR="51428" marT="0" marB="0" anchor="ctr"/>
                </a:tc>
                <a:tc>
                  <a:txBody>
                    <a:bodyPr/>
                    <a:lstStyle/>
                    <a:p>
                      <a:pPr algn="ctr">
                        <a:lnSpc>
                          <a:spcPct val="107000"/>
                        </a:lnSpc>
                        <a:spcAft>
                          <a:spcPts val="0"/>
                        </a:spcAft>
                      </a:pPr>
                      <a:r>
                        <a:rPr lang="es-ES" sz="1200" dirty="0">
                          <a:effectLst/>
                        </a:rPr>
                        <a:t>2700</a:t>
                      </a:r>
                      <a:endParaRPr lang="es-ES" sz="800" dirty="0">
                        <a:effectLst/>
                      </a:endParaRPr>
                    </a:p>
                    <a:p>
                      <a:pPr algn="ctr">
                        <a:lnSpc>
                          <a:spcPct val="107000"/>
                        </a:lnSpc>
                        <a:spcAft>
                          <a:spcPts val="0"/>
                        </a:spcAft>
                      </a:pPr>
                      <a:r>
                        <a:rPr lang="es-ES" sz="1200" dirty="0">
                          <a:effectLst/>
                        </a:rPr>
                        <a:t>(983 4501)</a:t>
                      </a:r>
                      <a:endParaRPr lang="es-ES" sz="800" b="1" dirty="0">
                        <a:effectLst/>
                        <a:latin typeface="Calibri"/>
                        <a:ea typeface="Calibri"/>
                        <a:cs typeface="Times New Roman"/>
                      </a:endParaRPr>
                    </a:p>
                  </a:txBody>
                  <a:tcPr marL="51428" marR="51428" marT="0" marB="0" anchor="ctr"/>
                </a:tc>
                <a:extLst>
                  <a:ext uri="{0D108BD9-81ED-4DB2-BD59-A6C34878D82A}">
                    <a16:rowId xmlns:a16="http://schemas.microsoft.com/office/drawing/2014/main" val="10004"/>
                  </a:ext>
                </a:extLst>
              </a:tr>
            </a:tbl>
          </a:graphicData>
        </a:graphic>
      </p:graphicFrame>
      <p:sp>
        <p:nvSpPr>
          <p:cNvPr id="62496" name="2 Rectángulo"/>
          <p:cNvSpPr>
            <a:spLocks noChangeArrowheads="1"/>
          </p:cNvSpPr>
          <p:nvPr/>
        </p:nvSpPr>
        <p:spPr bwMode="auto">
          <a:xfrm>
            <a:off x="3361038" y="4774903"/>
            <a:ext cx="4326325"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C8C93"/>
              </a:buClr>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C8C93"/>
              </a:buClr>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C8C93"/>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C8C93"/>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C8C93"/>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C8C93"/>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C8C93"/>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C8C93"/>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C8C93"/>
              </a:buClr>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pPr>
            <a:endParaRPr lang="es-ES" altLang="es-ES" sz="1200" b="1" dirty="0"/>
          </a:p>
          <a:p>
            <a:pPr algn="ctr">
              <a:spcBef>
                <a:spcPct val="0"/>
              </a:spcBef>
              <a:buClrTx/>
              <a:buFontTx/>
              <a:buNone/>
            </a:pPr>
            <a:r>
              <a:rPr lang="es-ES" altLang="es-ES" sz="1350" b="1" dirty="0"/>
              <a:t>Mortalidad anual tabaco: 50.000</a:t>
            </a:r>
          </a:p>
          <a:p>
            <a:pPr algn="ctr">
              <a:spcBef>
                <a:spcPct val="0"/>
              </a:spcBef>
              <a:buClrTx/>
              <a:buFontTx/>
              <a:buNone/>
            </a:pPr>
            <a:r>
              <a:rPr lang="es-ES" altLang="es-ES" sz="1350" b="1" dirty="0"/>
              <a:t>Mortalidad accidentes tráfico en 2015: 1.126  </a:t>
            </a:r>
          </a:p>
          <a:p>
            <a:pPr>
              <a:spcBef>
                <a:spcPct val="0"/>
              </a:spcBef>
              <a:buClrTx/>
              <a:buFontTx/>
              <a:buNone/>
            </a:pPr>
            <a:endParaRPr lang="es-ES" altLang="es-ES" sz="1050" dirty="0"/>
          </a:p>
        </p:txBody>
      </p:sp>
      <p:sp>
        <p:nvSpPr>
          <p:cNvPr id="62497" name="Line 2"/>
          <p:cNvSpPr>
            <a:spLocks noChangeShapeType="1"/>
          </p:cNvSpPr>
          <p:nvPr/>
        </p:nvSpPr>
        <p:spPr bwMode="auto">
          <a:xfrm>
            <a:off x="2518860" y="888160"/>
            <a:ext cx="6286500" cy="1190"/>
          </a:xfrm>
          <a:prstGeom prst="line">
            <a:avLst/>
          </a:prstGeom>
          <a:noFill/>
          <a:ln w="28575">
            <a:solidFill>
              <a:srgbClr val="CC3300"/>
            </a:solidFill>
            <a:miter lim="800000"/>
            <a:headEnd/>
            <a:tailEnd/>
          </a:ln>
          <a:extLst>
            <a:ext uri="{909E8E84-426E-40DD-AFC4-6F175D3DCCD1}">
              <a14:hiddenFill xmlns:a14="http://schemas.microsoft.com/office/drawing/2010/main">
                <a:noFill/>
              </a14:hiddenFill>
            </a:ext>
          </a:extLst>
        </p:spPr>
        <p:txBody>
          <a:bodyPr/>
          <a:lstStyle/>
          <a:p>
            <a:endParaRPr lang="es-ES" sz="1350"/>
          </a:p>
        </p:txBody>
      </p:sp>
      <p:sp>
        <p:nvSpPr>
          <p:cNvPr id="62498" name="CuadroTexto 2"/>
          <p:cNvSpPr txBox="1">
            <a:spLocks noChangeArrowheads="1"/>
          </p:cNvSpPr>
          <p:nvPr/>
        </p:nvSpPr>
        <p:spPr bwMode="auto">
          <a:xfrm>
            <a:off x="2902065" y="5752887"/>
            <a:ext cx="53470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8C93"/>
              </a:buClr>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C8C93"/>
              </a:buClr>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C8C93"/>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C8C93"/>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C8C93"/>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C8C93"/>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C8C93"/>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C8C93"/>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C8C93"/>
              </a:buClr>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pPr>
            <a:r>
              <a:rPr lang="es-ES" altLang="es-ES" sz="1800" dirty="0">
                <a:solidFill>
                  <a:srgbClr val="FF0000"/>
                </a:solidFill>
              </a:rPr>
              <a:t>NO</a:t>
            </a:r>
            <a:r>
              <a:rPr lang="es-ES" altLang="es-ES" sz="1800" baseline="-25000" dirty="0">
                <a:solidFill>
                  <a:srgbClr val="FF0000"/>
                </a:solidFill>
              </a:rPr>
              <a:t>2</a:t>
            </a:r>
            <a:r>
              <a:rPr lang="es-ES" altLang="es-ES" sz="1800" dirty="0">
                <a:solidFill>
                  <a:srgbClr val="FF0000"/>
                </a:solidFill>
              </a:rPr>
              <a:t> 1,8% / PM 1% / O</a:t>
            </a:r>
            <a:r>
              <a:rPr lang="es-ES" altLang="es-ES" sz="1800" baseline="-25000" dirty="0">
                <a:solidFill>
                  <a:srgbClr val="FF0000"/>
                </a:solidFill>
              </a:rPr>
              <a:t>3</a:t>
            </a:r>
            <a:r>
              <a:rPr lang="es-ES" altLang="es-ES" sz="1800" dirty="0">
                <a:solidFill>
                  <a:srgbClr val="FF0000"/>
                </a:solidFill>
              </a:rPr>
              <a:t> 0,2%</a:t>
            </a:r>
          </a:p>
        </p:txBody>
      </p:sp>
    </p:spTree>
    <p:extLst>
      <p:ext uri="{BB962C8B-B14F-4D97-AF65-F5344CB8AC3E}">
        <p14:creationId xmlns:p14="http://schemas.microsoft.com/office/powerpoint/2010/main" val="1017233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8432" y="284205"/>
            <a:ext cx="11286361" cy="5906529"/>
          </a:xfrm>
          <a:prstGeom prst="rect">
            <a:avLst/>
          </a:prstGeom>
        </p:spPr>
      </p:pic>
    </p:spTree>
    <p:extLst>
      <p:ext uri="{BB962C8B-B14F-4D97-AF65-F5344CB8AC3E}">
        <p14:creationId xmlns:p14="http://schemas.microsoft.com/office/powerpoint/2010/main" val="2458821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3 Grupo"/>
          <p:cNvGrpSpPr>
            <a:grpSpLocks/>
          </p:cNvGrpSpPr>
          <p:nvPr/>
        </p:nvGrpSpPr>
        <p:grpSpPr bwMode="auto">
          <a:xfrm>
            <a:off x="1828800" y="63501"/>
            <a:ext cx="8382000" cy="341313"/>
            <a:chOff x="304800" y="5836"/>
            <a:chExt cx="8382000" cy="340158"/>
          </a:xfrm>
        </p:grpSpPr>
        <p:sp>
          <p:nvSpPr>
            <p:cNvPr id="85004" name="Line 2"/>
            <p:cNvSpPr>
              <a:spLocks noChangeShapeType="1"/>
            </p:cNvSpPr>
            <p:nvPr/>
          </p:nvSpPr>
          <p:spPr bwMode="auto">
            <a:xfrm>
              <a:off x="304800" y="309563"/>
              <a:ext cx="8382000" cy="1587"/>
            </a:xfrm>
            <a:prstGeom prst="line">
              <a:avLst/>
            </a:prstGeom>
            <a:noFill/>
            <a:ln w="28575">
              <a:solidFill>
                <a:srgbClr val="CC33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S" sz="2400">
                <a:solidFill>
                  <a:srgbClr val="000000"/>
                </a:solidFill>
                <a:latin typeface="Arial" panose="020B0604020202020204" pitchFamily="34" charset="0"/>
                <a:ea typeface="MS PGothic" panose="020B0600070205080204" pitchFamily="34" charset="-128"/>
              </a:endParaRPr>
            </a:p>
          </p:txBody>
        </p:sp>
        <p:sp>
          <p:nvSpPr>
            <p:cNvPr id="85005" name="Text Box 8"/>
            <p:cNvSpPr txBox="1">
              <a:spLocks noChangeArrowheads="1"/>
            </p:cNvSpPr>
            <p:nvPr/>
          </p:nvSpPr>
          <p:spPr bwMode="auto">
            <a:xfrm>
              <a:off x="304800" y="5836"/>
              <a:ext cx="8382000" cy="34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98">
                  <a:solidFill>
                    <a:srgbClr val="000000"/>
                  </a:solidFill>
                  <a:miter lim="800000"/>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anose="02020603050405020304" pitchFamily="18"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9pPr>
            </a:lstStyle>
            <a:p>
              <a:pPr algn="ctr" eaLnBrk="0" fontAlgn="base" hangingPunct="0">
                <a:spcBef>
                  <a:spcPct val="0"/>
                </a:spcBef>
                <a:spcAft>
                  <a:spcPct val="0"/>
                </a:spcAft>
                <a:buClr>
                  <a:srgbClr val="993366"/>
                </a:buClr>
                <a:buFontTx/>
                <a:buNone/>
              </a:pPr>
              <a:r>
                <a:rPr lang="en-GB" altLang="es-ES" sz="1600" b="1">
                  <a:solidFill>
                    <a:srgbClr val="CC3300"/>
                  </a:solidFill>
                  <a:latin typeface="Arial" panose="020B0604020202020204" pitchFamily="34" charset="0"/>
                  <a:ea typeface="MS PGothic" panose="020B0600070205080204" pitchFamily="34" charset="-128"/>
                </a:rPr>
                <a:t>EVOLUCIÓN EN LÍNEAS DE INVESTIGACIÓN</a:t>
              </a:r>
            </a:p>
          </p:txBody>
        </p:sp>
      </p:grpSp>
      <p:sp>
        <p:nvSpPr>
          <p:cNvPr id="84995" name="CuadroTexto 6"/>
          <p:cNvSpPr txBox="1">
            <a:spLocks noChangeArrowheads="1"/>
          </p:cNvSpPr>
          <p:nvPr/>
        </p:nvSpPr>
        <p:spPr bwMode="auto">
          <a:xfrm>
            <a:off x="1828801" y="973139"/>
            <a:ext cx="7777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pPr>
            <a:r>
              <a:rPr lang="es-ES" altLang="es-ES" sz="1600" b="1">
                <a:solidFill>
                  <a:srgbClr val="0070C0"/>
                </a:solidFill>
                <a:latin typeface="Arial" panose="020B0604020202020204" pitchFamily="34" charset="0"/>
                <a:ea typeface="MS PGothic" panose="020B0600070205080204" pitchFamily="34" charset="-128"/>
              </a:rPr>
              <a:t>DIFERENTES TIPOS DE CÁNCER </a:t>
            </a:r>
          </a:p>
        </p:txBody>
      </p:sp>
      <p:grpSp>
        <p:nvGrpSpPr>
          <p:cNvPr id="84996" name="Grupo 7"/>
          <p:cNvGrpSpPr>
            <a:grpSpLocks/>
          </p:cNvGrpSpPr>
          <p:nvPr/>
        </p:nvGrpSpPr>
        <p:grpSpPr bwMode="auto">
          <a:xfrm>
            <a:off x="2743200" y="1412876"/>
            <a:ext cx="6553200" cy="4976813"/>
            <a:chOff x="1219436" y="1412776"/>
            <a:chExt cx="6552728" cy="4977670"/>
          </a:xfrm>
        </p:grpSpPr>
        <p:pic>
          <p:nvPicPr>
            <p:cNvPr id="84998" name="Imagen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436" y="1412776"/>
              <a:ext cx="6552728" cy="497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4999" name="Conector recto 3"/>
            <p:cNvCxnSpPr>
              <a:cxnSpLocks noChangeShapeType="1"/>
            </p:cNvCxnSpPr>
            <p:nvPr/>
          </p:nvCxnSpPr>
          <p:spPr bwMode="auto">
            <a:xfrm>
              <a:off x="4896036" y="4869160"/>
              <a:ext cx="2520280" cy="0"/>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cxnSp>
          <p:nvCxnSpPr>
            <p:cNvPr id="85000" name="Conector recto 10"/>
            <p:cNvCxnSpPr>
              <a:cxnSpLocks noChangeShapeType="1"/>
            </p:cNvCxnSpPr>
            <p:nvPr/>
          </p:nvCxnSpPr>
          <p:spPr bwMode="auto">
            <a:xfrm>
              <a:off x="4355976" y="5013176"/>
              <a:ext cx="2520280" cy="0"/>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cxnSp>
          <p:nvCxnSpPr>
            <p:cNvPr id="85001" name="Conector recto 11"/>
            <p:cNvCxnSpPr>
              <a:cxnSpLocks noChangeShapeType="1"/>
            </p:cNvCxnSpPr>
            <p:nvPr/>
          </p:nvCxnSpPr>
          <p:spPr bwMode="auto">
            <a:xfrm>
              <a:off x="4355976" y="5157192"/>
              <a:ext cx="2952328" cy="0"/>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cxnSp>
          <p:nvCxnSpPr>
            <p:cNvPr id="85002" name="Conector recto 13"/>
            <p:cNvCxnSpPr>
              <a:cxnSpLocks noChangeShapeType="1"/>
            </p:cNvCxnSpPr>
            <p:nvPr/>
          </p:nvCxnSpPr>
          <p:spPr bwMode="auto">
            <a:xfrm>
              <a:off x="4355976" y="5301208"/>
              <a:ext cx="2952328" cy="0"/>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cxnSp>
          <p:nvCxnSpPr>
            <p:cNvPr id="85003" name="Conector recto 14"/>
            <p:cNvCxnSpPr>
              <a:cxnSpLocks noChangeShapeType="1"/>
            </p:cNvCxnSpPr>
            <p:nvPr/>
          </p:nvCxnSpPr>
          <p:spPr bwMode="auto">
            <a:xfrm>
              <a:off x="4355976" y="5445224"/>
              <a:ext cx="1800200" cy="0"/>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grpSp>
      <p:sp>
        <p:nvSpPr>
          <p:cNvPr id="17" name="CuadroTexto 6"/>
          <p:cNvSpPr txBox="1">
            <a:spLocks noChangeArrowheads="1"/>
          </p:cNvSpPr>
          <p:nvPr/>
        </p:nvSpPr>
        <p:spPr bwMode="auto">
          <a:xfrm>
            <a:off x="1760538" y="468314"/>
            <a:ext cx="7777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defRPr/>
            </a:pP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POBLACIÓN</a:t>
            </a:r>
            <a:r>
              <a:rPr lang="es-ES" altLang="es-ES" sz="1800" b="1" dirty="0">
                <a:solidFill>
                  <a:srgbClr val="0070C0"/>
                </a:solidFill>
                <a:latin typeface="Arial" panose="020B0604020202020204" pitchFamily="34" charset="0"/>
                <a:ea typeface="ＭＳ Ｐゴシック" panose="020B0600070205080204" pitchFamily="34" charset="-128"/>
              </a:rPr>
              <a:t> </a:t>
            </a: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ADULTA</a:t>
            </a:r>
          </a:p>
        </p:txBody>
      </p:sp>
    </p:spTree>
    <p:extLst>
      <p:ext uri="{BB962C8B-B14F-4D97-AF65-F5344CB8AC3E}">
        <p14:creationId xmlns:p14="http://schemas.microsoft.com/office/powerpoint/2010/main" val="6529348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Line 2"/>
          <p:cNvSpPr>
            <a:spLocks noChangeShapeType="1"/>
          </p:cNvSpPr>
          <p:nvPr/>
        </p:nvSpPr>
        <p:spPr bwMode="auto">
          <a:xfrm>
            <a:off x="1828800" y="309564"/>
            <a:ext cx="8382000" cy="1587"/>
          </a:xfrm>
          <a:prstGeom prst="line">
            <a:avLst/>
          </a:prstGeom>
          <a:noFill/>
          <a:ln w="28575">
            <a:solidFill>
              <a:srgbClr val="CC33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S" sz="2400">
              <a:solidFill>
                <a:srgbClr val="000000"/>
              </a:solidFill>
              <a:latin typeface="Arial" panose="020B0604020202020204" pitchFamily="34" charset="0"/>
              <a:ea typeface="MS PGothic" panose="020B0600070205080204" pitchFamily="34" charset="-128"/>
            </a:endParaRPr>
          </a:p>
        </p:txBody>
      </p:sp>
      <p:sp>
        <p:nvSpPr>
          <p:cNvPr id="87043" name="Text Box 8"/>
          <p:cNvSpPr txBox="1">
            <a:spLocks noChangeArrowheads="1"/>
          </p:cNvSpPr>
          <p:nvPr/>
        </p:nvSpPr>
        <p:spPr bwMode="auto">
          <a:xfrm>
            <a:off x="3359150" y="1"/>
            <a:ext cx="51244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98">
                <a:solidFill>
                  <a:srgbClr val="000000"/>
                </a:solidFill>
                <a:miter lim="800000"/>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anose="02020603050405020304" pitchFamily="18"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9pPr>
          </a:lstStyle>
          <a:p>
            <a:pPr algn="ctr" eaLnBrk="0" fontAlgn="base" hangingPunct="0">
              <a:spcBef>
                <a:spcPct val="0"/>
              </a:spcBef>
              <a:spcAft>
                <a:spcPct val="0"/>
              </a:spcAft>
              <a:buClr>
                <a:srgbClr val="993366"/>
              </a:buClr>
              <a:buFontTx/>
              <a:buNone/>
            </a:pPr>
            <a:r>
              <a:rPr lang="en-GB" altLang="es-ES" sz="1600" b="1">
                <a:solidFill>
                  <a:srgbClr val="CC3300"/>
                </a:solidFill>
                <a:latin typeface="Arial" panose="020B0604020202020204" pitchFamily="34" charset="0"/>
                <a:ea typeface="MS PGothic" panose="020B0600070205080204" pitchFamily="34" charset="-128"/>
              </a:rPr>
              <a:t> EVOLUCIÓN EN LAS LÍNEAS DE INVESTIGACIÓN </a:t>
            </a:r>
          </a:p>
        </p:txBody>
      </p:sp>
      <p:sp>
        <p:nvSpPr>
          <p:cNvPr id="11" name="CuadroTexto 6"/>
          <p:cNvSpPr txBox="1">
            <a:spLocks noChangeArrowheads="1"/>
          </p:cNvSpPr>
          <p:nvPr/>
        </p:nvSpPr>
        <p:spPr bwMode="auto">
          <a:xfrm>
            <a:off x="1760538" y="333375"/>
            <a:ext cx="7777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defRPr/>
            </a:pP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POBLACIÓN</a:t>
            </a:r>
            <a:r>
              <a:rPr lang="es-ES" altLang="es-ES" sz="1800" b="1" dirty="0">
                <a:solidFill>
                  <a:srgbClr val="0070C0"/>
                </a:solidFill>
                <a:latin typeface="Arial" panose="020B0604020202020204" pitchFamily="34" charset="0"/>
                <a:ea typeface="ＭＳ Ｐゴシック" panose="020B0600070205080204" pitchFamily="34" charset="-128"/>
              </a:rPr>
              <a:t> </a:t>
            </a: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ADULTA</a:t>
            </a:r>
          </a:p>
        </p:txBody>
      </p:sp>
      <p:sp>
        <p:nvSpPr>
          <p:cNvPr id="87045" name="CuadroTexto 6"/>
          <p:cNvSpPr txBox="1">
            <a:spLocks noChangeArrowheads="1"/>
          </p:cNvSpPr>
          <p:nvPr/>
        </p:nvSpPr>
        <p:spPr bwMode="auto">
          <a:xfrm>
            <a:off x="1828801" y="765175"/>
            <a:ext cx="77771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pPr>
            <a:r>
              <a:rPr lang="es-ES" altLang="es-ES" sz="1600" b="1">
                <a:solidFill>
                  <a:srgbClr val="0070C0"/>
                </a:solidFill>
                <a:latin typeface="Arial" panose="020B0604020202020204" pitchFamily="34" charset="0"/>
                <a:ea typeface="MS PGothic" panose="020B0600070205080204" pitchFamily="34" charset="-128"/>
              </a:rPr>
              <a:t>CÁNCER DE MAMA </a:t>
            </a:r>
          </a:p>
        </p:txBody>
      </p:sp>
      <p:pic>
        <p:nvPicPr>
          <p:cNvPr id="87046" name="Imagen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2314" y="1196976"/>
            <a:ext cx="5576887"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upo 23"/>
          <p:cNvGrpSpPr>
            <a:grpSpLocks/>
          </p:cNvGrpSpPr>
          <p:nvPr/>
        </p:nvGrpSpPr>
        <p:grpSpPr bwMode="auto">
          <a:xfrm>
            <a:off x="1524000" y="3068638"/>
            <a:ext cx="9144000" cy="1308100"/>
            <a:chOff x="0" y="3068960"/>
            <a:chExt cx="9144000" cy="1308343"/>
          </a:xfrm>
        </p:grpSpPr>
        <p:pic>
          <p:nvPicPr>
            <p:cNvPr id="87048" name="Imagen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068960"/>
              <a:ext cx="9144000" cy="1308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7049" name="Conector recto 17"/>
            <p:cNvCxnSpPr>
              <a:cxnSpLocks noChangeShapeType="1"/>
            </p:cNvCxnSpPr>
            <p:nvPr/>
          </p:nvCxnSpPr>
          <p:spPr bwMode="auto">
            <a:xfrm>
              <a:off x="1619672" y="3356992"/>
              <a:ext cx="4248472" cy="0"/>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cxnSp>
          <p:nvCxnSpPr>
            <p:cNvPr id="87050" name="Conector recto 20"/>
            <p:cNvCxnSpPr>
              <a:cxnSpLocks noChangeShapeType="1"/>
            </p:cNvCxnSpPr>
            <p:nvPr/>
          </p:nvCxnSpPr>
          <p:spPr bwMode="auto">
            <a:xfrm>
              <a:off x="2627784" y="3573016"/>
              <a:ext cx="2880320" cy="0"/>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cxnSp>
          <p:nvCxnSpPr>
            <p:cNvPr id="87051" name="Conector recto 22"/>
            <p:cNvCxnSpPr>
              <a:cxnSpLocks noChangeShapeType="1"/>
            </p:cNvCxnSpPr>
            <p:nvPr/>
          </p:nvCxnSpPr>
          <p:spPr bwMode="auto">
            <a:xfrm>
              <a:off x="3491880" y="3717032"/>
              <a:ext cx="2880320" cy="0"/>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25021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3 Grupo"/>
          <p:cNvGrpSpPr>
            <a:grpSpLocks/>
          </p:cNvGrpSpPr>
          <p:nvPr/>
        </p:nvGrpSpPr>
        <p:grpSpPr bwMode="auto">
          <a:xfrm>
            <a:off x="1828800" y="63501"/>
            <a:ext cx="8382000" cy="341313"/>
            <a:chOff x="304800" y="5836"/>
            <a:chExt cx="8382000" cy="340158"/>
          </a:xfrm>
        </p:grpSpPr>
        <p:sp>
          <p:nvSpPr>
            <p:cNvPr id="89096" name="Line 2"/>
            <p:cNvSpPr>
              <a:spLocks noChangeShapeType="1"/>
            </p:cNvSpPr>
            <p:nvPr/>
          </p:nvSpPr>
          <p:spPr bwMode="auto">
            <a:xfrm>
              <a:off x="304800" y="309563"/>
              <a:ext cx="8382000" cy="1587"/>
            </a:xfrm>
            <a:prstGeom prst="line">
              <a:avLst/>
            </a:prstGeom>
            <a:noFill/>
            <a:ln w="28575">
              <a:solidFill>
                <a:srgbClr val="CC33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S" sz="2400">
                <a:solidFill>
                  <a:srgbClr val="000000"/>
                </a:solidFill>
                <a:latin typeface="Arial" panose="020B0604020202020204" pitchFamily="34" charset="0"/>
                <a:ea typeface="MS PGothic" panose="020B0600070205080204" pitchFamily="34" charset="-128"/>
              </a:endParaRPr>
            </a:p>
          </p:txBody>
        </p:sp>
        <p:sp>
          <p:nvSpPr>
            <p:cNvPr id="89097" name="Text Box 8"/>
            <p:cNvSpPr txBox="1">
              <a:spLocks noChangeArrowheads="1"/>
            </p:cNvSpPr>
            <p:nvPr/>
          </p:nvSpPr>
          <p:spPr bwMode="auto">
            <a:xfrm>
              <a:off x="304800" y="5836"/>
              <a:ext cx="8382000" cy="34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98">
                  <a:solidFill>
                    <a:srgbClr val="000000"/>
                  </a:solidFill>
                  <a:miter lim="800000"/>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anose="02020603050405020304" pitchFamily="18"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9pPr>
            </a:lstStyle>
            <a:p>
              <a:pPr algn="ctr" eaLnBrk="0" fontAlgn="base" hangingPunct="0">
                <a:spcBef>
                  <a:spcPct val="0"/>
                </a:spcBef>
                <a:spcAft>
                  <a:spcPct val="0"/>
                </a:spcAft>
                <a:buClr>
                  <a:srgbClr val="993366"/>
                </a:buClr>
                <a:buFontTx/>
                <a:buNone/>
              </a:pPr>
              <a:r>
                <a:rPr lang="en-GB" altLang="es-ES" sz="1600" b="1">
                  <a:solidFill>
                    <a:srgbClr val="CC3300"/>
                  </a:solidFill>
                  <a:latin typeface="Arial" panose="020B0604020202020204" pitchFamily="34" charset="0"/>
                  <a:ea typeface="MS PGothic" panose="020B0600070205080204" pitchFamily="34" charset="-128"/>
                </a:rPr>
                <a:t>EVOLUCIÓN EN LÍNEAS DE INVESTIGACIÓN</a:t>
              </a:r>
            </a:p>
          </p:txBody>
        </p:sp>
      </p:grpSp>
      <p:sp>
        <p:nvSpPr>
          <p:cNvPr id="89091" name="CuadroTexto 9"/>
          <p:cNvSpPr txBox="1">
            <a:spLocks noChangeArrowheads="1"/>
          </p:cNvSpPr>
          <p:nvPr/>
        </p:nvSpPr>
        <p:spPr bwMode="auto">
          <a:xfrm>
            <a:off x="1774826" y="900114"/>
            <a:ext cx="7777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pPr>
            <a:r>
              <a:rPr lang="es-ES" altLang="es-ES" sz="1600" b="1">
                <a:solidFill>
                  <a:srgbClr val="0070C0"/>
                </a:solidFill>
                <a:latin typeface="Arial" panose="020B0604020202020204" pitchFamily="34" charset="0"/>
                <a:ea typeface="MS PGothic" panose="020B0600070205080204" pitchFamily="34" charset="-128"/>
              </a:rPr>
              <a:t>DIABETES</a:t>
            </a:r>
          </a:p>
        </p:txBody>
      </p:sp>
      <p:sp>
        <p:nvSpPr>
          <p:cNvPr id="89092" name="CuadroTexto 10"/>
          <p:cNvSpPr txBox="1">
            <a:spLocks noChangeArrowheads="1"/>
          </p:cNvSpPr>
          <p:nvPr/>
        </p:nvSpPr>
        <p:spPr bwMode="auto">
          <a:xfrm>
            <a:off x="1828801" y="3419475"/>
            <a:ext cx="7775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pPr>
            <a:r>
              <a:rPr lang="es-ES" altLang="es-ES" sz="1600" b="1">
                <a:solidFill>
                  <a:srgbClr val="0070C0"/>
                </a:solidFill>
                <a:latin typeface="Arial" panose="020B0604020202020204" pitchFamily="34" charset="0"/>
                <a:ea typeface="MS PGothic" panose="020B0600070205080204" pitchFamily="34" charset="-128"/>
              </a:rPr>
              <a:t>ANSIEDAD</a:t>
            </a:r>
          </a:p>
        </p:txBody>
      </p:sp>
      <p:pic>
        <p:nvPicPr>
          <p:cNvPr id="89093" name="Imagen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01939" y="1306514"/>
            <a:ext cx="682307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Imagen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2889" y="3789363"/>
            <a:ext cx="59721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6"/>
          <p:cNvSpPr txBox="1">
            <a:spLocks noChangeArrowheads="1"/>
          </p:cNvSpPr>
          <p:nvPr/>
        </p:nvSpPr>
        <p:spPr bwMode="auto">
          <a:xfrm>
            <a:off x="1774826" y="436564"/>
            <a:ext cx="777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defRPr/>
            </a:pP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POBLACIÓN</a:t>
            </a:r>
            <a:r>
              <a:rPr lang="es-ES" altLang="es-ES" sz="1800" b="1" dirty="0">
                <a:solidFill>
                  <a:srgbClr val="0070C0"/>
                </a:solidFill>
                <a:latin typeface="Arial" panose="020B0604020202020204" pitchFamily="34" charset="0"/>
                <a:ea typeface="ＭＳ Ｐゴシック" panose="020B0600070205080204" pitchFamily="34" charset="-128"/>
              </a:rPr>
              <a:t> </a:t>
            </a: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ADULTA</a:t>
            </a:r>
          </a:p>
        </p:txBody>
      </p:sp>
    </p:spTree>
    <p:extLst>
      <p:ext uri="{BB962C8B-B14F-4D97-AF65-F5344CB8AC3E}">
        <p14:creationId xmlns:p14="http://schemas.microsoft.com/office/powerpoint/2010/main" val="36459634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3 Grupo"/>
          <p:cNvGrpSpPr>
            <a:grpSpLocks/>
          </p:cNvGrpSpPr>
          <p:nvPr/>
        </p:nvGrpSpPr>
        <p:grpSpPr bwMode="auto">
          <a:xfrm>
            <a:off x="1828800" y="6351"/>
            <a:ext cx="8382000" cy="341313"/>
            <a:chOff x="304800" y="5836"/>
            <a:chExt cx="8382000" cy="340735"/>
          </a:xfrm>
        </p:grpSpPr>
        <p:sp>
          <p:nvSpPr>
            <p:cNvPr id="91145" name="Line 2"/>
            <p:cNvSpPr>
              <a:spLocks noChangeShapeType="1"/>
            </p:cNvSpPr>
            <p:nvPr/>
          </p:nvSpPr>
          <p:spPr bwMode="auto">
            <a:xfrm>
              <a:off x="304800" y="309563"/>
              <a:ext cx="8382000" cy="1587"/>
            </a:xfrm>
            <a:prstGeom prst="line">
              <a:avLst/>
            </a:prstGeom>
            <a:noFill/>
            <a:ln w="28575">
              <a:solidFill>
                <a:srgbClr val="CC33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S" sz="2400">
                <a:solidFill>
                  <a:srgbClr val="000000"/>
                </a:solidFill>
                <a:latin typeface="Arial" panose="020B0604020202020204" pitchFamily="34" charset="0"/>
                <a:ea typeface="MS PGothic" panose="020B0600070205080204" pitchFamily="34" charset="-128"/>
              </a:endParaRPr>
            </a:p>
          </p:txBody>
        </p:sp>
        <p:sp>
          <p:nvSpPr>
            <p:cNvPr id="91146" name="Text Box 8"/>
            <p:cNvSpPr txBox="1">
              <a:spLocks noChangeArrowheads="1"/>
            </p:cNvSpPr>
            <p:nvPr/>
          </p:nvSpPr>
          <p:spPr bwMode="auto">
            <a:xfrm>
              <a:off x="1979833" y="5836"/>
              <a:ext cx="462210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98">
                  <a:solidFill>
                    <a:srgbClr val="000000"/>
                  </a:solidFill>
                  <a:miter lim="800000"/>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anose="02020603050405020304" pitchFamily="18"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9pPr>
            </a:lstStyle>
            <a:p>
              <a:pPr algn="r" eaLnBrk="0" fontAlgn="base" hangingPunct="0">
                <a:spcBef>
                  <a:spcPct val="0"/>
                </a:spcBef>
                <a:spcAft>
                  <a:spcPct val="0"/>
                </a:spcAft>
                <a:buClr>
                  <a:srgbClr val="993366"/>
                </a:buClr>
                <a:buFontTx/>
                <a:buNone/>
              </a:pPr>
              <a:r>
                <a:rPr lang="en-GB" altLang="es-ES" sz="1600" b="1">
                  <a:solidFill>
                    <a:srgbClr val="CC3300"/>
                  </a:solidFill>
                  <a:latin typeface="Arial" panose="020B0604020202020204" pitchFamily="34" charset="0"/>
                  <a:ea typeface="MS PGothic" panose="020B0600070205080204" pitchFamily="34" charset="-128"/>
                </a:rPr>
                <a:t>EVOLUCIÓN LÍNEAS DE INVESTIGACIÓN</a:t>
              </a:r>
            </a:p>
          </p:txBody>
        </p:sp>
      </p:grpSp>
      <p:sp>
        <p:nvSpPr>
          <p:cNvPr id="91139" name="CuadroTexto 6"/>
          <p:cNvSpPr txBox="1">
            <a:spLocks noChangeArrowheads="1"/>
          </p:cNvSpPr>
          <p:nvPr/>
        </p:nvSpPr>
        <p:spPr bwMode="auto">
          <a:xfrm>
            <a:off x="1774826" y="971550"/>
            <a:ext cx="77771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pPr>
            <a:r>
              <a:rPr lang="es-ES" altLang="es-ES" sz="1600" b="1">
                <a:solidFill>
                  <a:srgbClr val="0070C0"/>
                </a:solidFill>
                <a:latin typeface="Arial" panose="020B0604020202020204" pitchFamily="34" charset="0"/>
                <a:ea typeface="MS PGothic" panose="020B0600070205080204" pitchFamily="34" charset="-128"/>
              </a:rPr>
              <a:t>ENFERMEDADES NEURODEGENERATIVAS</a:t>
            </a:r>
          </a:p>
        </p:txBody>
      </p:sp>
      <p:sp>
        <p:nvSpPr>
          <p:cNvPr id="10" name="CuadroTexto 6"/>
          <p:cNvSpPr txBox="1">
            <a:spLocks noChangeArrowheads="1"/>
          </p:cNvSpPr>
          <p:nvPr/>
        </p:nvSpPr>
        <p:spPr bwMode="auto">
          <a:xfrm>
            <a:off x="1793876" y="442914"/>
            <a:ext cx="777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defRPr/>
            </a:pP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POBLACIÓN</a:t>
            </a:r>
            <a:r>
              <a:rPr lang="es-ES" altLang="es-ES" sz="1800" b="1" dirty="0">
                <a:solidFill>
                  <a:srgbClr val="0070C0"/>
                </a:solidFill>
                <a:latin typeface="Arial" panose="020B0604020202020204" pitchFamily="34" charset="0"/>
                <a:ea typeface="ＭＳ Ｐゴシック" panose="020B0600070205080204" pitchFamily="34" charset="-128"/>
              </a:rPr>
              <a:t> </a:t>
            </a:r>
            <a:r>
              <a:rPr lang="es-ES" altLang="es-ES" sz="1800" b="1" dirty="0">
                <a:solidFill>
                  <a:srgbClr val="0070C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ADULTA</a:t>
            </a:r>
          </a:p>
        </p:txBody>
      </p:sp>
      <p:pic>
        <p:nvPicPr>
          <p:cNvPr id="91141" name="Imagen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49439" y="1343026"/>
            <a:ext cx="5868987"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6" name="2 Grupo"/>
          <p:cNvGrpSpPr>
            <a:grpSpLocks/>
          </p:cNvGrpSpPr>
          <p:nvPr/>
        </p:nvGrpSpPr>
        <p:grpSpPr bwMode="auto">
          <a:xfrm>
            <a:off x="6329363" y="2349501"/>
            <a:ext cx="3600450" cy="3527425"/>
            <a:chOff x="1215850" y="1075415"/>
            <a:chExt cx="5834745" cy="4779308"/>
          </a:xfrm>
        </p:grpSpPr>
        <p:sp>
          <p:nvSpPr>
            <p:cNvPr id="9" name="Rectangle 3"/>
            <p:cNvSpPr txBox="1">
              <a:spLocks noChangeArrowheads="1"/>
            </p:cNvSpPr>
            <p:nvPr/>
          </p:nvSpPr>
          <p:spPr>
            <a:xfrm>
              <a:off x="1215850" y="1075415"/>
              <a:ext cx="5834745" cy="397918"/>
            </a:xfrm>
            <a:prstGeom prst="rect">
              <a:avLst/>
            </a:prstGeom>
            <a:solidFill>
              <a:schemeClr val="bg1">
                <a:lumMod val="85000"/>
              </a:schemeClr>
            </a:solidFill>
            <a:ln w="15875">
              <a:solidFill>
                <a:schemeClr val="tx1"/>
              </a:solidFill>
            </a:ln>
          </p:spPr>
          <p:txBody>
            <a:bodyPr>
              <a:normAutofit fontScale="32500" lnSpcReduction="20000"/>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lnSpc>
                  <a:spcPct val="80000"/>
                </a:lnSpc>
                <a:spcAft>
                  <a:spcPct val="0"/>
                </a:spcAft>
                <a:buFontTx/>
                <a:buNone/>
                <a:defRPr/>
              </a:pPr>
              <a:endParaRPr lang="es-ES" altLang="es-ES" sz="1900" i="1" dirty="0">
                <a:solidFill>
                  <a:srgbClr val="0070C0"/>
                </a:solidFill>
                <a:ea typeface="MS PGothic" panose="020B0600070205080204" pitchFamily="34" charset="-128"/>
              </a:endParaRPr>
            </a:p>
            <a:p>
              <a:pPr algn="ctr" eaLnBrk="1" fontAlgn="base" hangingPunct="1">
                <a:lnSpc>
                  <a:spcPct val="80000"/>
                </a:lnSpc>
                <a:spcAft>
                  <a:spcPct val="0"/>
                </a:spcAft>
                <a:buFontTx/>
                <a:buNone/>
                <a:defRPr/>
              </a:pPr>
              <a:r>
                <a:rPr lang="es-ES" altLang="es-ES" sz="3500" b="1" i="1" dirty="0">
                  <a:solidFill>
                    <a:srgbClr val="0070C0"/>
                  </a:solidFill>
                  <a:latin typeface="Arial" panose="020B0604020202020204" pitchFamily="34" charset="0"/>
                  <a:ea typeface="MS PGothic" panose="020B0600070205080204" pitchFamily="34" charset="-128"/>
                  <a:cs typeface="Arial" panose="020B0604020202020204" pitchFamily="34" charset="0"/>
                </a:rPr>
                <a:t>NO</a:t>
              </a:r>
              <a:r>
                <a:rPr lang="es-ES" altLang="es-ES" sz="3500" b="1" i="1" baseline="-25000" dirty="0">
                  <a:solidFill>
                    <a:srgbClr val="0070C0"/>
                  </a:solidFill>
                  <a:latin typeface="Arial" panose="020B0604020202020204" pitchFamily="34" charset="0"/>
                  <a:ea typeface="MS PGothic" panose="020B0600070205080204" pitchFamily="34" charset="-128"/>
                  <a:cs typeface="Arial" panose="020B0604020202020204" pitchFamily="34" charset="0"/>
                </a:rPr>
                <a:t>2</a:t>
              </a:r>
              <a:r>
                <a:rPr lang="es-ES" altLang="es-ES" sz="3500" b="1" i="1" dirty="0">
                  <a:solidFill>
                    <a:srgbClr val="0070C0"/>
                  </a:solidFill>
                  <a:latin typeface="Arial" panose="020B0604020202020204" pitchFamily="34" charset="0"/>
                  <a:ea typeface="MS PGothic" panose="020B0600070205080204" pitchFamily="34" charset="-128"/>
                  <a:cs typeface="Arial" panose="020B0604020202020204" pitchFamily="34" charset="0"/>
                </a:rPr>
                <a:t> y enfermedad de Parkinson  (EHP 2015)</a:t>
              </a:r>
            </a:p>
            <a:p>
              <a:pPr eaLnBrk="1" fontAlgn="base" hangingPunct="1">
                <a:lnSpc>
                  <a:spcPct val="80000"/>
                </a:lnSpc>
                <a:spcAft>
                  <a:spcPct val="0"/>
                </a:spcAft>
                <a:defRPr/>
              </a:pPr>
              <a:endParaRPr lang="es-ES" altLang="es-ES" sz="2000" b="1" dirty="0">
                <a:solidFill>
                  <a:srgbClr val="000000"/>
                </a:solidFill>
                <a:ea typeface="MS PGothic" panose="020B0600070205080204" pitchFamily="34" charset="-128"/>
              </a:endParaRPr>
            </a:p>
            <a:p>
              <a:pPr eaLnBrk="1" fontAlgn="base" hangingPunct="1">
                <a:lnSpc>
                  <a:spcPct val="80000"/>
                </a:lnSpc>
                <a:spcAft>
                  <a:spcPct val="0"/>
                </a:spcAft>
                <a:defRPr/>
              </a:pPr>
              <a:endParaRPr lang="en-US" altLang="es-ES" sz="2000" b="1" dirty="0">
                <a:solidFill>
                  <a:srgbClr val="000000"/>
                </a:solidFill>
                <a:ea typeface="ＭＳ Ｐゴシック" panose="020B0600070205080204" pitchFamily="34" charset="-128"/>
              </a:endParaRPr>
            </a:p>
            <a:p>
              <a:pPr eaLnBrk="1" fontAlgn="base" hangingPunct="1">
                <a:lnSpc>
                  <a:spcPct val="80000"/>
                </a:lnSpc>
                <a:spcAft>
                  <a:spcPct val="0"/>
                </a:spcAft>
                <a:defRPr/>
              </a:pPr>
              <a:endParaRPr lang="en-US" altLang="es-ES" sz="2000" dirty="0">
                <a:solidFill>
                  <a:srgbClr val="000000"/>
                </a:solidFill>
                <a:ea typeface="ＭＳ Ｐゴシック" panose="020B0600070205080204" pitchFamily="34" charset="-128"/>
              </a:endParaRPr>
            </a:p>
            <a:p>
              <a:pPr eaLnBrk="1" fontAlgn="base" hangingPunct="1">
                <a:lnSpc>
                  <a:spcPct val="80000"/>
                </a:lnSpc>
                <a:spcAft>
                  <a:spcPct val="0"/>
                </a:spcAft>
                <a:defRPr/>
              </a:pPr>
              <a:endParaRPr lang="en-US" altLang="es-ES" sz="2000" dirty="0">
                <a:solidFill>
                  <a:srgbClr val="000000"/>
                </a:solidFill>
                <a:ea typeface="ＭＳ Ｐゴシック" panose="020B0600070205080204" pitchFamily="34" charset="-128"/>
              </a:endParaRPr>
            </a:p>
            <a:p>
              <a:pPr eaLnBrk="1" fontAlgn="base" hangingPunct="1">
                <a:lnSpc>
                  <a:spcPct val="80000"/>
                </a:lnSpc>
                <a:spcAft>
                  <a:spcPct val="0"/>
                </a:spcAft>
                <a:defRPr/>
              </a:pPr>
              <a:endParaRPr lang="es-ES" altLang="es-ES" sz="2000" dirty="0">
                <a:solidFill>
                  <a:srgbClr val="000000"/>
                </a:solidFill>
                <a:ea typeface="MS PGothic" panose="020B0600070205080204" pitchFamily="34" charset="-128"/>
              </a:endParaRPr>
            </a:p>
            <a:p>
              <a:pPr eaLnBrk="1" fontAlgn="base" hangingPunct="1">
                <a:lnSpc>
                  <a:spcPct val="80000"/>
                </a:lnSpc>
                <a:spcAft>
                  <a:spcPct val="0"/>
                </a:spcAft>
                <a:defRPr/>
              </a:pPr>
              <a:endParaRPr lang="es-ES" altLang="es-ES" sz="2000" dirty="0">
                <a:solidFill>
                  <a:srgbClr val="000000"/>
                </a:solidFill>
                <a:ea typeface="MS PGothic" panose="020B0600070205080204" pitchFamily="34" charset="-128"/>
              </a:endParaRPr>
            </a:p>
          </p:txBody>
        </p:sp>
        <p:pic>
          <p:nvPicPr>
            <p:cNvPr id="9114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5851" y="1473169"/>
              <a:ext cx="5834744" cy="4381554"/>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742294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5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2360</Words>
  <Application>Microsoft Office PowerPoint</Application>
  <PresentationFormat>Panorámica</PresentationFormat>
  <Paragraphs>373</Paragraphs>
  <Slides>39</Slides>
  <Notes>25</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39</vt:i4>
      </vt:variant>
    </vt:vector>
  </HeadingPairs>
  <TitlesOfParts>
    <vt:vector size="51" baseType="lpstr">
      <vt:lpstr>MS PGothic</vt:lpstr>
      <vt:lpstr>MS PGothic</vt:lpstr>
      <vt:lpstr>Aller Bold</vt:lpstr>
      <vt:lpstr>Arial</vt:lpstr>
      <vt:lpstr>Calibri</vt:lpstr>
      <vt:lpstr>Calibri Light</vt:lpstr>
      <vt:lpstr>Gelasio</vt:lpstr>
      <vt:lpstr>Monotype Sorts</vt:lpstr>
      <vt:lpstr>MS Mincho</vt:lpstr>
      <vt:lpstr>Times New Roman</vt:lpstr>
      <vt:lpstr>Wingdings</vt:lpstr>
      <vt:lpstr>Tema de Office</vt:lpstr>
      <vt:lpstr>Presentación de PowerPoint</vt:lpstr>
      <vt:lpstr>Presentación de PowerPoint</vt:lpstr>
      <vt:lpstr>Presentación de PowerPoint</vt:lpstr>
      <vt:lpstr>Mortalidad anual a corto plazo atribuible Contaminación Atmosférica Química España (2000-2009)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Exposición a diesel reduce la función pulmonar en personas con asma en una calle de Londres en relación a Hyde Park  (McCreanor et al. NEJM, 2007)</vt:lpstr>
      <vt:lpstr>Presentación de PowerPoint</vt:lpstr>
      <vt:lpstr>Presentación de PowerPoint</vt:lpstr>
      <vt:lpstr>Presentación de PowerPoint</vt:lpstr>
      <vt:lpstr>Presentación de PowerPoint</vt:lpstr>
      <vt:lpstr>Presentación de PowerPoint</vt:lpstr>
      <vt:lpstr>Presentación de PowerPoint</vt:lpstr>
      <vt:lpstr>Resultados Ingresos por Respiratorias</vt:lpstr>
      <vt:lpstr>Resultados Ingresos por Cardiovasculares</vt:lpstr>
      <vt:lpstr>Conclusiones</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Cristina Linares Gil</dc:creator>
  <cp:lastModifiedBy>Cristina Linares Gil</cp:lastModifiedBy>
  <cp:revision>10</cp:revision>
  <dcterms:created xsi:type="dcterms:W3CDTF">2023-08-30T08:25:41Z</dcterms:created>
  <dcterms:modified xsi:type="dcterms:W3CDTF">2023-08-30T10:47:52Z</dcterms:modified>
</cp:coreProperties>
</file>