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2.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9.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67.jpg" ContentType="image/jpeg"/>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9" r:id="rId2"/>
    <p:sldId id="293" r:id="rId3"/>
    <p:sldId id="294" r:id="rId4"/>
    <p:sldId id="477" r:id="rId5"/>
    <p:sldId id="304" r:id="rId6"/>
    <p:sldId id="305" r:id="rId7"/>
    <p:sldId id="306" r:id="rId8"/>
    <p:sldId id="307" r:id="rId9"/>
    <p:sldId id="308" r:id="rId10"/>
    <p:sldId id="309" r:id="rId11"/>
    <p:sldId id="313" r:id="rId12"/>
    <p:sldId id="466" r:id="rId13"/>
    <p:sldId id="315" r:id="rId14"/>
    <p:sldId id="418" r:id="rId15"/>
    <p:sldId id="459" r:id="rId16"/>
    <p:sldId id="460" r:id="rId17"/>
    <p:sldId id="462" r:id="rId18"/>
    <p:sldId id="319" r:id="rId19"/>
    <p:sldId id="481" r:id="rId20"/>
    <p:sldId id="320" r:id="rId21"/>
    <p:sldId id="476" r:id="rId22"/>
    <p:sldId id="323" r:id="rId23"/>
    <p:sldId id="421" r:id="rId24"/>
    <p:sldId id="324" r:id="rId25"/>
    <p:sldId id="326" r:id="rId26"/>
    <p:sldId id="327" r:id="rId27"/>
    <p:sldId id="329" r:id="rId28"/>
    <p:sldId id="331" r:id="rId29"/>
    <p:sldId id="447" r:id="rId30"/>
    <p:sldId id="332" r:id="rId31"/>
    <p:sldId id="333" r:id="rId32"/>
    <p:sldId id="473" r:id="rId33"/>
    <p:sldId id="482" r:id="rId34"/>
    <p:sldId id="335" r:id="rId35"/>
    <p:sldId id="337" r:id="rId36"/>
    <p:sldId id="340" r:id="rId37"/>
    <p:sldId id="464" r:id="rId38"/>
    <p:sldId id="465" r:id="rId39"/>
    <p:sldId id="346" r:id="rId40"/>
    <p:sldId id="347" r:id="rId41"/>
    <p:sldId id="348" r:id="rId42"/>
    <p:sldId id="349" r:id="rId43"/>
    <p:sldId id="350" r:id="rId44"/>
    <p:sldId id="376" r:id="rId45"/>
    <p:sldId id="377" r:id="rId46"/>
    <p:sldId id="380" r:id="rId47"/>
    <p:sldId id="483" r:id="rId48"/>
    <p:sldId id="472" r:id="rId49"/>
    <p:sldId id="471" r:id="rId50"/>
    <p:sldId id="382" r:id="rId51"/>
    <p:sldId id="383" r:id="rId52"/>
    <p:sldId id="485" r:id="rId53"/>
    <p:sldId id="379" r:id="rId54"/>
    <p:sldId id="378" r:id="rId5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7558" autoAdjust="0"/>
  </p:normalViewPr>
  <p:slideViewPr>
    <p:cSldViewPr snapToGrid="0">
      <p:cViewPr varScale="1">
        <p:scale>
          <a:sx n="78" d="100"/>
          <a:sy n="78" d="100"/>
        </p:scale>
        <p:origin x="1584" y="78"/>
      </p:cViewPr>
      <p:guideLst/>
    </p:cSldViewPr>
  </p:slideViewPr>
  <p:notesTextViewPr>
    <p:cViewPr>
      <p:scale>
        <a:sx n="3" d="2"/>
        <a:sy n="3" d="2"/>
      </p:scale>
      <p:origin x="0" y="0"/>
    </p:cViewPr>
  </p:notesTextViewPr>
  <p:sorterViewPr>
    <p:cViewPr varScale="1">
      <p:scale>
        <a:sx n="100" d="100"/>
        <a:sy n="100" d="100"/>
      </p:scale>
      <p:origin x="0" y="-10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04D79-BCC5-4B1D-A326-F4779BC24EEE}" type="datetimeFigureOut">
              <a:rPr lang="es-ES" smtClean="0"/>
              <a:t>30/08/2023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74720-B07D-442B-91A3-009A31F2F1C9}" type="slidenum">
              <a:rPr lang="es-ES" smtClean="0"/>
              <a:t>‹Nº›</a:t>
            </a:fld>
            <a:endParaRPr lang="es-ES"/>
          </a:p>
        </p:txBody>
      </p:sp>
    </p:spTree>
    <p:extLst>
      <p:ext uri="{BB962C8B-B14F-4D97-AF65-F5344CB8AC3E}">
        <p14:creationId xmlns:p14="http://schemas.microsoft.com/office/powerpoint/2010/main" val="279758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Pasamos ya al tema de la contaminación atmosférica. Lo primero que hay que comentar es </a:t>
            </a:r>
            <a:r>
              <a:rPr lang="es-ES" baseline="0" dirty="0" smtClean="0"/>
              <a:t>la </a:t>
            </a:r>
            <a:r>
              <a:rPr lang="es-ES" sz="1200" b="1" kern="1200" dirty="0" smtClean="0">
                <a:solidFill>
                  <a:schemeClr val="tx1"/>
                </a:solidFill>
                <a:effectLst/>
                <a:latin typeface="+mn-lt"/>
                <a:ea typeface="+mn-ea"/>
                <a:cs typeface="+mn-cs"/>
              </a:rPr>
              <a:t>Relación entre el Cambio Climático y la Contaminación Atmosférica (especialmente la de tipo químico).</a:t>
            </a:r>
          </a:p>
          <a:p>
            <a:r>
              <a:rPr lang="es-ES" sz="1200" kern="1200" dirty="0" smtClean="0">
                <a:solidFill>
                  <a:schemeClr val="tx1"/>
                </a:solidFill>
                <a:effectLst/>
                <a:latin typeface="+mn-lt"/>
                <a:ea typeface="+mn-ea"/>
                <a:cs typeface="+mn-cs"/>
              </a:rPr>
              <a:t>El cambio climático y la calidad del aire son dos conceptos diferentes aunque interrelacionados. A veces la prensa o los medios de comunicación no especializados los usan indistintamente creando confusión a la audiencia.</a:t>
            </a:r>
          </a:p>
          <a:p>
            <a:r>
              <a:rPr lang="es-ES" sz="1200" b="1" kern="1200" dirty="0" smtClean="0">
                <a:solidFill>
                  <a:schemeClr val="tx1"/>
                </a:solidFill>
                <a:effectLst/>
                <a:latin typeface="+mn-lt"/>
                <a:ea typeface="+mn-ea"/>
                <a:cs typeface="+mn-cs"/>
              </a:rPr>
              <a:t>El cambio climático se produce por la emisión de gases de efecto invernadero</a:t>
            </a:r>
            <a:r>
              <a:rPr lang="es-ES" sz="1200" kern="1200" dirty="0" smtClean="0">
                <a:solidFill>
                  <a:schemeClr val="tx1"/>
                </a:solidFill>
                <a:effectLst/>
                <a:latin typeface="+mn-lt"/>
                <a:ea typeface="+mn-ea"/>
                <a:cs typeface="+mn-cs"/>
              </a:rPr>
              <a:t> (GEI), </a:t>
            </a:r>
            <a:r>
              <a:rPr lang="es-ES" sz="1200" i="1" kern="1200" dirty="0" smtClean="0">
                <a:solidFill>
                  <a:schemeClr val="tx1"/>
                </a:solidFill>
                <a:effectLst/>
                <a:latin typeface="+mn-lt"/>
                <a:ea typeface="+mn-ea"/>
                <a:cs typeface="+mn-cs"/>
              </a:rPr>
              <a:t>principalmente por el dióxido de carbono (CO</a:t>
            </a:r>
            <a:r>
              <a:rPr lang="es-ES" sz="1200" i="1" kern="1200" baseline="-25000" dirty="0" smtClean="0">
                <a:solidFill>
                  <a:schemeClr val="tx1"/>
                </a:solidFill>
                <a:effectLst/>
                <a:latin typeface="+mn-lt"/>
                <a:ea typeface="+mn-ea"/>
                <a:cs typeface="+mn-cs"/>
              </a:rPr>
              <a:t>2</a:t>
            </a:r>
            <a:r>
              <a:rPr lang="es-ES" sz="1200" i="1" kern="1200" dirty="0" smtClean="0">
                <a:solidFill>
                  <a:schemeClr val="tx1"/>
                </a:solidFill>
                <a:effectLst/>
                <a:latin typeface="+mn-lt"/>
                <a:ea typeface="+mn-ea"/>
                <a:cs typeface="+mn-cs"/>
              </a:rPr>
              <a:t>), pero también por otros gases como el metano (CH</a:t>
            </a:r>
            <a:r>
              <a:rPr lang="es-ES" sz="1200" i="1" kern="1200" baseline="-25000" dirty="0" smtClean="0">
                <a:solidFill>
                  <a:schemeClr val="tx1"/>
                </a:solidFill>
                <a:effectLst/>
                <a:latin typeface="+mn-lt"/>
                <a:ea typeface="+mn-ea"/>
                <a:cs typeface="+mn-cs"/>
              </a:rPr>
              <a:t>4</a:t>
            </a:r>
            <a:r>
              <a:rPr lang="es-ES" sz="1200" i="1" kern="1200" dirty="0" smtClean="0">
                <a:solidFill>
                  <a:schemeClr val="tx1"/>
                </a:solidFill>
                <a:effectLst/>
                <a:latin typeface="+mn-lt"/>
                <a:ea typeface="+mn-ea"/>
                <a:cs typeface="+mn-cs"/>
              </a:rPr>
              <a:t>) o el óxido nitroso (N</a:t>
            </a:r>
            <a:r>
              <a:rPr lang="es-ES" sz="1200" i="1" kern="1200" baseline="-25000" dirty="0" smtClean="0">
                <a:solidFill>
                  <a:schemeClr val="tx1"/>
                </a:solidFill>
                <a:effectLst/>
                <a:latin typeface="+mn-lt"/>
                <a:ea typeface="+mn-ea"/>
                <a:cs typeface="+mn-cs"/>
              </a:rPr>
              <a:t>2</a:t>
            </a:r>
            <a:r>
              <a:rPr lang="es-ES" sz="1200" i="1" kern="1200" dirty="0" smtClean="0">
                <a:solidFill>
                  <a:schemeClr val="tx1"/>
                </a:solidFill>
                <a:effectLst/>
                <a:latin typeface="+mn-lt"/>
                <a:ea typeface="+mn-ea"/>
                <a:cs typeface="+mn-cs"/>
              </a:rPr>
              <a:t>O), y provoca el aumento de la temperatura global del planeta. </a:t>
            </a:r>
          </a:p>
          <a:p>
            <a:r>
              <a:rPr lang="es-ES" sz="1200" b="1" kern="1200" dirty="0" smtClean="0">
                <a:solidFill>
                  <a:schemeClr val="tx1"/>
                </a:solidFill>
                <a:effectLst/>
                <a:latin typeface="+mn-lt"/>
                <a:ea typeface="+mn-ea"/>
                <a:cs typeface="+mn-cs"/>
              </a:rPr>
              <a:t>Se trata de un fenómeno global, ya que </a:t>
            </a:r>
            <a:r>
              <a:rPr lang="es-ES" sz="1200" b="1" kern="1200" dirty="0" err="1" smtClean="0">
                <a:solidFill>
                  <a:schemeClr val="tx1"/>
                </a:solidFill>
                <a:effectLst/>
                <a:latin typeface="+mn-lt"/>
                <a:ea typeface="+mn-ea"/>
                <a:cs typeface="+mn-cs"/>
              </a:rPr>
              <a:t>que</a:t>
            </a:r>
            <a:r>
              <a:rPr lang="es-ES" sz="1200" b="1" kern="1200" dirty="0" smtClean="0">
                <a:solidFill>
                  <a:schemeClr val="tx1"/>
                </a:solidFill>
                <a:effectLst/>
                <a:latin typeface="+mn-lt"/>
                <a:ea typeface="+mn-ea"/>
                <a:cs typeface="+mn-cs"/>
              </a:rPr>
              <a:t> las emisiones de estos gases en un lugar concreto tienen efectos sobre el conjunto del planeta</a:t>
            </a:r>
            <a:r>
              <a:rPr lang="es-ES" sz="1200" kern="1200" dirty="0" smtClean="0">
                <a:solidFill>
                  <a:schemeClr val="tx1"/>
                </a:solidFill>
                <a:effectLst/>
                <a:latin typeface="+mn-lt"/>
                <a:ea typeface="+mn-ea"/>
                <a:cs typeface="+mn-cs"/>
              </a:rPr>
              <a:t>. Siendo el sector energético el causante a nivel mundial de cerca del 70% de las emisiones de GEI. Es, por tanto, el que más puede contribuir a la reducción de dichas emisiones.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Sin embargo, </a:t>
            </a:r>
            <a:r>
              <a:rPr lang="es-ES" sz="1200" b="1" kern="1200" dirty="0" smtClean="0">
                <a:solidFill>
                  <a:schemeClr val="tx1"/>
                </a:solidFill>
                <a:effectLst/>
                <a:latin typeface="+mn-lt"/>
                <a:ea typeface="+mn-ea"/>
                <a:cs typeface="+mn-cs"/>
              </a:rPr>
              <a:t>la calidad del aire está relacionada con la contaminación atmosférica</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La calidad del aire en general, y la de las ciudades en particular, se degrada si la concentración de determinados contaminantes atmosféricos, causados principalmente por el tráfico rodado (principalmente partículas, óxidos de nitrógeno (</a:t>
            </a:r>
            <a:r>
              <a:rPr lang="es-ES" sz="1200" kern="1200" dirty="0" err="1" smtClean="0">
                <a:solidFill>
                  <a:schemeClr val="tx1"/>
                </a:solidFill>
                <a:effectLst/>
                <a:latin typeface="+mn-lt"/>
                <a:ea typeface="+mn-ea"/>
                <a:cs typeface="+mn-cs"/>
              </a:rPr>
              <a:t>NO</a:t>
            </a:r>
            <a:r>
              <a:rPr lang="es-ES" sz="1200" kern="1200" baseline="-25000" dirty="0" err="1" smtClean="0">
                <a:solidFill>
                  <a:schemeClr val="tx1"/>
                </a:solidFill>
                <a:effectLst/>
                <a:latin typeface="+mn-lt"/>
                <a:ea typeface="+mn-ea"/>
                <a:cs typeface="+mn-cs"/>
              </a:rPr>
              <a:t>x</a:t>
            </a:r>
            <a:r>
              <a:rPr lang="es-ES" sz="1200" kern="1200" dirty="0" smtClean="0">
                <a:solidFill>
                  <a:schemeClr val="tx1"/>
                </a:solidFill>
                <a:effectLst/>
                <a:latin typeface="+mn-lt"/>
                <a:ea typeface="+mn-ea"/>
                <a:cs typeface="+mn-cs"/>
              </a:rPr>
              <a:t>), ozono troposférico (O</a:t>
            </a:r>
            <a:r>
              <a:rPr lang="es-ES" sz="1200" kern="1200" baseline="-25000" dirty="0" smtClean="0">
                <a:solidFill>
                  <a:schemeClr val="tx1"/>
                </a:solidFill>
                <a:effectLst/>
                <a:latin typeface="+mn-lt"/>
                <a:ea typeface="+mn-ea"/>
                <a:cs typeface="+mn-cs"/>
              </a:rPr>
              <a:t>3</a:t>
            </a:r>
            <a:r>
              <a:rPr lang="es-ES" sz="1200" kern="1200" dirty="0" smtClean="0">
                <a:solidFill>
                  <a:schemeClr val="tx1"/>
                </a:solidFill>
                <a:effectLst/>
                <a:latin typeface="+mn-lt"/>
                <a:ea typeface="+mn-ea"/>
                <a:cs typeface="+mn-cs"/>
              </a:rPr>
              <a:t>) entre otros), supera los valores límites establecidos de protección a la salud.</a:t>
            </a:r>
          </a:p>
          <a:p>
            <a:r>
              <a:rPr lang="es-ES" sz="1200" b="1" kern="1200" dirty="0" smtClean="0">
                <a:solidFill>
                  <a:schemeClr val="tx1"/>
                </a:solidFill>
                <a:effectLst/>
                <a:latin typeface="+mn-lt"/>
                <a:ea typeface="+mn-ea"/>
                <a:cs typeface="+mn-cs"/>
              </a:rPr>
              <a:t>Es un fenómeno local </a:t>
            </a:r>
            <a:r>
              <a:rPr lang="es-ES" sz="1200" kern="1200" dirty="0" smtClean="0">
                <a:solidFill>
                  <a:schemeClr val="tx1"/>
                </a:solidFill>
                <a:effectLst/>
                <a:latin typeface="+mn-lt"/>
                <a:ea typeface="+mn-ea"/>
                <a:cs typeface="+mn-cs"/>
              </a:rPr>
              <a:t>que repercute directamente sobre la salud de las personas.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Ahora sí, el cambio climático contribuye a que muchos contaminantes del aire que son nocivos para la salud humana (y también los ecosistemas) vean</a:t>
            </a:r>
            <a:r>
              <a:rPr lang="es-ES" sz="1200" kern="1200" baseline="0" dirty="0" smtClean="0">
                <a:solidFill>
                  <a:schemeClr val="tx1"/>
                </a:solidFill>
                <a:effectLst/>
                <a:latin typeface="+mn-lt"/>
                <a:ea typeface="+mn-ea"/>
                <a:cs typeface="+mn-cs"/>
              </a:rPr>
              <a:t> incrementadas sus concentraciones y por tanto su impacto en salud, al </a:t>
            </a:r>
            <a:r>
              <a:rPr lang="es-ES" sz="1200" kern="1200" dirty="0" smtClean="0">
                <a:solidFill>
                  <a:schemeClr val="tx1"/>
                </a:solidFill>
                <a:effectLst/>
                <a:latin typeface="+mn-lt"/>
                <a:ea typeface="+mn-ea"/>
                <a:cs typeface="+mn-cs"/>
              </a:rPr>
              <a:t>verse afectados por las situaciones de estabilidad y bloqueo atmosférico y también por la cantidad de insolación recibida y reflejada o absorbida por la atmósfera. Situaciones de bloqueo</a:t>
            </a:r>
            <a:r>
              <a:rPr lang="es-ES" sz="1200" kern="1200" baseline="0" dirty="0" smtClean="0">
                <a:solidFill>
                  <a:schemeClr val="tx1"/>
                </a:solidFill>
                <a:effectLst/>
                <a:latin typeface="+mn-lt"/>
                <a:ea typeface="+mn-ea"/>
                <a:cs typeface="+mn-cs"/>
              </a:rPr>
              <a:t> atmosférico que hacen que los contaminantes no se dispersen adecuadamente.</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37174720-B07D-442B-91A3-009A31F2F1C9}" type="slidenum">
              <a:rPr lang="es-ES" smtClean="0"/>
              <a:t>2</a:t>
            </a:fld>
            <a:endParaRPr lang="es-ES"/>
          </a:p>
        </p:txBody>
      </p:sp>
    </p:spTree>
    <p:extLst>
      <p:ext uri="{BB962C8B-B14F-4D97-AF65-F5344CB8AC3E}">
        <p14:creationId xmlns:p14="http://schemas.microsoft.com/office/powerpoint/2010/main" val="377581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7174720-B07D-442B-91A3-009A31F2F1C9}" type="slidenum">
              <a:rPr lang="es-ES" smtClean="0"/>
              <a:t>36</a:t>
            </a:fld>
            <a:endParaRPr lang="es-ES"/>
          </a:p>
        </p:txBody>
      </p:sp>
    </p:spTree>
    <p:extLst>
      <p:ext uri="{BB962C8B-B14F-4D97-AF65-F5344CB8AC3E}">
        <p14:creationId xmlns:p14="http://schemas.microsoft.com/office/powerpoint/2010/main" val="218516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a:ln/>
        </p:spPr>
      </p:sp>
      <p:sp>
        <p:nvSpPr>
          <p:cNvPr id="5837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latin typeface="Arial" panose="020B0604020202020204" pitchFamily="34" charset="0"/>
              </a:rPr>
              <a:t>Pasando a comentar cómo actúan los óxidos de nitrógeno sobre la salud, el mecanismo de toxicidad se basa  principalmente en su carácter oxidativo, afectando principalmente al sistema respiratorio…. Los síntomas van (en ese gradiente de efectos en salud que veíamos antes) desde la afectación de las vías respiratorias (tos, picor de garganta, irritación…) a la exacerbación de enfermedades respiratorias, mediante aumento del riesgo de infección pulmonar, principalmente porque el NO2 afecta a la función ….. Empeorando …</a:t>
            </a:r>
          </a:p>
        </p:txBody>
      </p:sp>
      <p:sp>
        <p:nvSpPr>
          <p:cNvPr id="5837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a:spcBef>
                <a:spcPct val="30000"/>
              </a:spcBef>
              <a:defRPr sz="1200">
                <a:solidFill>
                  <a:schemeClr val="tx1"/>
                </a:solidFill>
                <a:latin typeface="Arial" panose="020B0604020202020204" pitchFamily="34" charset="0"/>
                <a:ea typeface="MS PGothic" panose="020B0600070205080204" pitchFamily="34" charset="-128"/>
              </a:defRPr>
            </a:lvl1pPr>
            <a:lvl2pPr marL="803275" indent="-307975" defTabSz="1023938">
              <a:spcBef>
                <a:spcPct val="30000"/>
              </a:spcBef>
              <a:defRPr sz="1200">
                <a:solidFill>
                  <a:schemeClr val="tx1"/>
                </a:solidFill>
                <a:latin typeface="Arial" panose="020B0604020202020204" pitchFamily="34" charset="0"/>
                <a:ea typeface="MS PGothic" panose="020B0600070205080204" pitchFamily="34" charset="-128"/>
              </a:defRPr>
            </a:lvl2pPr>
            <a:lvl3pPr marL="1236663" indent="-246063" defTabSz="1023938">
              <a:spcBef>
                <a:spcPct val="30000"/>
              </a:spcBef>
              <a:defRPr sz="1200">
                <a:solidFill>
                  <a:schemeClr val="tx1"/>
                </a:solidFill>
                <a:latin typeface="Arial" panose="020B0604020202020204" pitchFamily="34" charset="0"/>
                <a:ea typeface="MS PGothic" panose="020B0600070205080204" pitchFamily="34" charset="-128"/>
              </a:defRPr>
            </a:lvl3pPr>
            <a:lvl4pPr marL="1731963" indent="-246063" defTabSz="1023938">
              <a:spcBef>
                <a:spcPct val="30000"/>
              </a:spcBef>
              <a:defRPr sz="1200">
                <a:solidFill>
                  <a:schemeClr val="tx1"/>
                </a:solidFill>
                <a:latin typeface="Arial" panose="020B0604020202020204" pitchFamily="34" charset="0"/>
                <a:ea typeface="MS PGothic" panose="020B0600070205080204" pitchFamily="34" charset="-128"/>
              </a:defRPr>
            </a:lvl4pPr>
            <a:lvl5pPr marL="2227263" indent="-246063" defTabSz="1023938">
              <a:spcBef>
                <a:spcPct val="30000"/>
              </a:spcBef>
              <a:defRPr sz="1200">
                <a:solidFill>
                  <a:schemeClr val="tx1"/>
                </a:solidFill>
                <a:latin typeface="Arial" panose="020B0604020202020204" pitchFamily="34" charset="0"/>
                <a:ea typeface="MS PGothic" panose="020B0600070205080204" pitchFamily="34" charset="-128"/>
              </a:defRPr>
            </a:lvl5pPr>
            <a:lvl6pPr marL="2684463" indent="-246063" defTabSz="10239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141663" indent="-246063" defTabSz="10239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98863" indent="-246063" defTabSz="10239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56063" indent="-246063" defTabSz="10239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43C2371E-6CCC-40CB-A13A-BF3DA86D2B9B}" type="slidenum">
              <a:rPr lang="es-ES" altLang="es-ES" sz="1300" smtClean="0">
                <a:solidFill>
                  <a:srgbClr val="000000"/>
                </a:solidFill>
                <a:latin typeface="Times New Roman" panose="02020603050405020304" pitchFamily="18" charset="0"/>
              </a:rPr>
              <a:pPr eaLnBrk="1" hangingPunct="1">
                <a:spcBef>
                  <a:spcPct val="0"/>
                </a:spcBef>
              </a:pPr>
              <a:t>39</a:t>
            </a:fld>
            <a:endParaRPr lang="es-ES" altLang="es-ES" sz="13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87692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ＭＳ Ｐゴシック" pitchFamily="34" charset="-128"/>
              </a:defRPr>
            </a:lvl1pPr>
            <a:lvl2pPr marL="804763" indent="-309524">
              <a:defRPr sz="2600">
                <a:solidFill>
                  <a:schemeClr val="tx1"/>
                </a:solidFill>
                <a:latin typeface="Arial" pitchFamily="34" charset="0"/>
                <a:ea typeface="ＭＳ Ｐゴシック" pitchFamily="34" charset="-128"/>
              </a:defRPr>
            </a:lvl2pPr>
            <a:lvl3pPr marL="1238098" indent="-247620">
              <a:defRPr sz="2600">
                <a:solidFill>
                  <a:schemeClr val="tx1"/>
                </a:solidFill>
                <a:latin typeface="Arial" pitchFamily="34" charset="0"/>
                <a:ea typeface="ＭＳ Ｐゴシック" pitchFamily="34" charset="-128"/>
              </a:defRPr>
            </a:lvl3pPr>
            <a:lvl4pPr marL="1733337" indent="-247620">
              <a:defRPr sz="2600">
                <a:solidFill>
                  <a:schemeClr val="tx1"/>
                </a:solidFill>
                <a:latin typeface="Arial" pitchFamily="34" charset="0"/>
                <a:ea typeface="ＭＳ Ｐゴシック" pitchFamily="34" charset="-128"/>
              </a:defRPr>
            </a:lvl4pPr>
            <a:lvl5pPr marL="2228576" indent="-24762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3DC51EA4-41E7-43E0-9435-92BAF6A9B344}" type="slidenum">
              <a:rPr lang="en-US" altLang="es-ES" sz="1300">
                <a:solidFill>
                  <a:prstClr val="black"/>
                </a:solidFill>
              </a:rPr>
              <a:pPr/>
              <a:t>42</a:t>
            </a:fld>
            <a:endParaRPr lang="en-US" altLang="es-ES" sz="13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itchFamily="34" charset="0"/>
              <a:ea typeface="ＭＳ Ｐゴシック" pitchFamily="34" charset="-128"/>
            </a:endParaRPr>
          </a:p>
        </p:txBody>
      </p:sp>
    </p:spTree>
    <p:extLst>
      <p:ext uri="{BB962C8B-B14F-4D97-AF65-F5344CB8AC3E}">
        <p14:creationId xmlns:p14="http://schemas.microsoft.com/office/powerpoint/2010/main" val="318187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Marcador de imagen de diapositiva 1"/>
          <p:cNvSpPr>
            <a:spLocks noGrp="1" noRot="1" noChangeAspect="1" noTextEdit="1"/>
          </p:cNvSpPr>
          <p:nvPr>
            <p:ph type="sldImg"/>
          </p:nvPr>
        </p:nvSpPr>
        <p:spPr>
          <a:ln/>
        </p:spPr>
      </p:sp>
      <p:sp>
        <p:nvSpPr>
          <p:cNvPr id="81923"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latin typeface="Arial" panose="020B0604020202020204" pitchFamily="34" charset="0"/>
            </a:endParaRPr>
          </a:p>
        </p:txBody>
      </p:sp>
      <p:sp>
        <p:nvSpPr>
          <p:cNvPr id="81924" name="Marcador de número de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5C4DF06-D337-4FE9-A9D0-1A8943667735}" type="slidenum">
              <a:rPr lang="en-US" altLang="es-ES" sz="1200">
                <a:solidFill>
                  <a:srgbClr val="000000"/>
                </a:solidFill>
              </a:rPr>
              <a:pPr/>
              <a:t>43</a:t>
            </a:fld>
            <a:endParaRPr lang="en-US" altLang="es-ES" sz="1200">
              <a:solidFill>
                <a:srgbClr val="000000"/>
              </a:solidFill>
            </a:endParaRPr>
          </a:p>
        </p:txBody>
      </p:sp>
    </p:spTree>
    <p:extLst>
      <p:ext uri="{BB962C8B-B14F-4D97-AF65-F5344CB8AC3E}">
        <p14:creationId xmlns:p14="http://schemas.microsoft.com/office/powerpoint/2010/main" val="241397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aumento de alergias y enfermedades respiratorias, son las principales consecuencias que afectan y van a afectar cada vez más la salud de los niños y especialmente en las ciudades.</a:t>
            </a:r>
          </a:p>
          <a:p>
            <a:endParaRPr lang="es-ES" dirty="0"/>
          </a:p>
        </p:txBody>
      </p:sp>
      <p:sp>
        <p:nvSpPr>
          <p:cNvPr id="4" name="Marcador de número de diapositiva 3"/>
          <p:cNvSpPr>
            <a:spLocks noGrp="1"/>
          </p:cNvSpPr>
          <p:nvPr>
            <p:ph type="sldNum" sz="quarter" idx="10"/>
          </p:nvPr>
        </p:nvSpPr>
        <p:spPr/>
        <p:txBody>
          <a:bodyPr/>
          <a:lstStyle/>
          <a:p>
            <a:fld id="{0B795635-4D83-43A2-BD4F-26D096692590}" type="slidenum">
              <a:rPr lang="es-ES" smtClean="0"/>
              <a:t>52</a:t>
            </a:fld>
            <a:endParaRPr lang="es-ES"/>
          </a:p>
        </p:txBody>
      </p:sp>
    </p:spTree>
    <p:extLst>
      <p:ext uri="{BB962C8B-B14F-4D97-AF65-F5344CB8AC3E}">
        <p14:creationId xmlns:p14="http://schemas.microsoft.com/office/powerpoint/2010/main" val="131977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Derecho a respirar</a:t>
            </a:r>
            <a:r>
              <a:rPr lang="es-ES" baseline="0" dirty="0" smtClean="0"/>
              <a:t> aire limpio. </a:t>
            </a:r>
            <a:r>
              <a:rPr lang="es-ES" dirty="0" smtClean="0"/>
              <a:t>Como sociedad no deberíamos aceptar el coste que supone la contaminación atmosférica. </a:t>
            </a:r>
            <a:r>
              <a:rPr lang="es-ES" b="1" dirty="0" smtClean="0"/>
              <a:t>Mejorar la calidad del aire en las ciudades resulta tremendamente beneficioso para la salud.</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FA0C7CD3-FA31-4481-984A-55338C1F9B9A}" type="slidenum">
              <a:rPr lang="es-ES" smtClean="0">
                <a:solidFill>
                  <a:prstClr val="black"/>
                </a:solidFill>
              </a:rPr>
              <a:pPr/>
              <a:t>8</a:t>
            </a:fld>
            <a:endParaRPr lang="es-ES">
              <a:solidFill>
                <a:prstClr val="black"/>
              </a:solidFill>
            </a:endParaRPr>
          </a:p>
        </p:txBody>
      </p:sp>
    </p:spTree>
    <p:extLst>
      <p:ext uri="{BB962C8B-B14F-4D97-AF65-F5344CB8AC3E}">
        <p14:creationId xmlns:p14="http://schemas.microsoft.com/office/powerpoint/2010/main" val="422407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7174720-B07D-442B-91A3-009A31F2F1C9}" type="slidenum">
              <a:rPr lang="es-ES" smtClean="0"/>
              <a:t>15</a:t>
            </a:fld>
            <a:endParaRPr lang="es-ES"/>
          </a:p>
        </p:txBody>
      </p:sp>
    </p:spTree>
    <p:extLst>
      <p:ext uri="{BB962C8B-B14F-4D97-AF65-F5344CB8AC3E}">
        <p14:creationId xmlns:p14="http://schemas.microsoft.com/office/powerpoint/2010/main" val="389653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00ECDD1-4D79-481A-8BA3-AE25929B865E}" type="slidenum">
              <a:rPr lang="es-ES" smtClean="0"/>
              <a:t>17</a:t>
            </a:fld>
            <a:endParaRPr lang="es-ES"/>
          </a:p>
        </p:txBody>
      </p:sp>
    </p:spTree>
    <p:extLst>
      <p:ext uri="{BB962C8B-B14F-4D97-AF65-F5344CB8AC3E}">
        <p14:creationId xmlns:p14="http://schemas.microsoft.com/office/powerpoint/2010/main" val="371858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ＭＳ Ｐゴシック" pitchFamily="34" charset="-128"/>
              </a:defRPr>
            </a:lvl1pPr>
            <a:lvl2pPr marL="804763" indent="-309524">
              <a:defRPr sz="2600">
                <a:solidFill>
                  <a:schemeClr val="tx1"/>
                </a:solidFill>
                <a:latin typeface="Arial" pitchFamily="34" charset="0"/>
                <a:ea typeface="ＭＳ Ｐゴシック" pitchFamily="34" charset="-128"/>
              </a:defRPr>
            </a:lvl2pPr>
            <a:lvl3pPr marL="1238098" indent="-247620">
              <a:defRPr sz="2600">
                <a:solidFill>
                  <a:schemeClr val="tx1"/>
                </a:solidFill>
                <a:latin typeface="Arial" pitchFamily="34" charset="0"/>
                <a:ea typeface="ＭＳ Ｐゴシック" pitchFamily="34" charset="-128"/>
              </a:defRPr>
            </a:lvl3pPr>
            <a:lvl4pPr marL="1733337" indent="-247620">
              <a:defRPr sz="2600">
                <a:solidFill>
                  <a:schemeClr val="tx1"/>
                </a:solidFill>
                <a:latin typeface="Arial" pitchFamily="34" charset="0"/>
                <a:ea typeface="ＭＳ Ｐゴシック" pitchFamily="34" charset="-128"/>
              </a:defRPr>
            </a:lvl4pPr>
            <a:lvl5pPr marL="2228576" indent="-24762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6C6E9C96-61BF-46BE-A4AD-EADD2E66DA06}" type="slidenum">
              <a:rPr lang="en-US" altLang="es-ES" sz="1300"/>
              <a:pPr/>
              <a:t>30</a:t>
            </a:fld>
            <a:endParaRPr lang="en-US" altLang="es-E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1860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dirty="0" smtClean="0">
                <a:latin typeface="Arial" panose="020B0604020202020204" pitchFamily="34" charset="0"/>
                <a:ea typeface="ＭＳ Ｐゴシック" panose="020B0600070205080204" pitchFamily="34" charset="-128"/>
              </a:rPr>
              <a:t>En cuanto los mecanismos fisiopatológicos que relacionan a las partículas con la  </a:t>
            </a:r>
            <a:r>
              <a:rPr lang="es-ES" altLang="es-ES" dirty="0" err="1" smtClean="0">
                <a:latin typeface="Arial" panose="020B0604020202020204" pitchFamily="34" charset="0"/>
                <a:ea typeface="ＭＳ Ｐゴシック" panose="020B0600070205080204" pitchFamily="34" charset="-128"/>
              </a:rPr>
              <a:t>morbi</a:t>
            </a:r>
            <a:r>
              <a:rPr lang="es-ES" altLang="es-ES" dirty="0" smtClean="0">
                <a:latin typeface="Arial" panose="020B0604020202020204" pitchFamily="34" charset="0"/>
                <a:ea typeface="ＭＳ Ｐゴシック" panose="020B0600070205080204" pitchFamily="34" charset="-128"/>
              </a:rPr>
              <a:t>-mortalidad cardiovascular todo apunta a que son las partículas PM2,5 y las </a:t>
            </a:r>
            <a:r>
              <a:rPr lang="es-ES" altLang="es-ES" dirty="0" err="1" smtClean="0">
                <a:latin typeface="Arial" panose="020B0604020202020204" pitchFamily="34" charset="0"/>
                <a:ea typeface="ＭＳ Ｐゴシック" panose="020B0600070205080204" pitchFamily="34" charset="-128"/>
              </a:rPr>
              <a:t>ultrafinas</a:t>
            </a:r>
            <a:r>
              <a:rPr lang="es-ES" altLang="es-ES" dirty="0" smtClean="0">
                <a:latin typeface="Arial" panose="020B0604020202020204" pitchFamily="34" charset="0"/>
                <a:ea typeface="ＭＳ Ｐゴシック" panose="020B0600070205080204" pitchFamily="34" charset="-128"/>
              </a:rPr>
              <a:t> las que contribuyen en mayor medida. Por su pequeño tamaño que las permite llegar hasta el torrente circulatorio. </a:t>
            </a:r>
            <a:endParaRPr lang="es-ES" dirty="0"/>
          </a:p>
        </p:txBody>
      </p:sp>
      <p:sp>
        <p:nvSpPr>
          <p:cNvPr id="4" name="Marcador de número de diapositiva 3"/>
          <p:cNvSpPr>
            <a:spLocks noGrp="1"/>
          </p:cNvSpPr>
          <p:nvPr>
            <p:ph type="sldNum" sz="quarter" idx="10"/>
          </p:nvPr>
        </p:nvSpPr>
        <p:spPr/>
        <p:txBody>
          <a:bodyPr/>
          <a:lstStyle/>
          <a:p>
            <a:fld id="{37174720-B07D-442B-91A3-009A31F2F1C9}" type="slidenum">
              <a:rPr lang="es-ES" smtClean="0"/>
              <a:t>31</a:t>
            </a:fld>
            <a:endParaRPr lang="es-ES"/>
          </a:p>
        </p:txBody>
      </p:sp>
    </p:spTree>
    <p:extLst>
      <p:ext uri="{BB962C8B-B14F-4D97-AF65-F5344CB8AC3E}">
        <p14:creationId xmlns:p14="http://schemas.microsoft.com/office/powerpoint/2010/main" val="374953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 dirty="0" smtClean="0">
                <a:latin typeface="Arial" panose="020B0604020202020204" pitchFamily="34" charset="0"/>
                <a:ea typeface="ＭＳ Ｐゴシック" panose="020B0600070205080204" pitchFamily="34" charset="-128"/>
              </a:rPr>
              <a:t>Una de las principales hipótesis está en relación con que se produzca una </a:t>
            </a:r>
            <a:r>
              <a:rPr lang="es-ES" altLang="es-ES" b="1" dirty="0" smtClean="0">
                <a:latin typeface="Arial" panose="020B0604020202020204" pitchFamily="34" charset="0"/>
                <a:ea typeface="ＭＳ Ｐゴシック" panose="020B0600070205080204" pitchFamily="34" charset="-128"/>
              </a:rPr>
              <a:t>acción conjunta entre el estrés oxidativo y un estado pro-inflamatorio.</a:t>
            </a:r>
            <a:r>
              <a:rPr lang="es-ES" altLang="es-ES" dirty="0" smtClean="0">
                <a:latin typeface="Arial" panose="020B0604020202020204" pitchFamily="34" charset="0"/>
                <a:ea typeface="ＭＳ Ｐゴシック" panose="020B0600070205080204" pitchFamily="34" charset="-128"/>
              </a:rPr>
              <a:t> El estrés oxidativo se puede desencadenar por la formación directa de especies reactivas de oxígeno (ROS) cuando entran en contacto los radicales libres existentes en la sangre con los metales solubles en transición que transportan las PM2,5, o bien porque materia orgánica como los HAP (que igualmente pueden ser transportados por las PM2,5) tienen una alta capacidad oxidativa por sí mismos pudiendo entrar en la célula y actuar a nivel mitocondrial.</a:t>
            </a:r>
          </a:p>
          <a:p>
            <a:r>
              <a:rPr lang="es-ES" altLang="es-ES" dirty="0" smtClean="0">
                <a:latin typeface="Arial" panose="020B0604020202020204" pitchFamily="34" charset="0"/>
                <a:ea typeface="ＭＳ Ｐゴシック" panose="020B0600070205080204" pitchFamily="34" charset="-128"/>
              </a:rPr>
              <a:t>Respecto al estado pro-inflamatorio se ha visto que compuestos </a:t>
            </a:r>
            <a:r>
              <a:rPr lang="es-ES" altLang="es-ES" dirty="0" err="1" smtClean="0">
                <a:latin typeface="Arial" panose="020B0604020202020204" pitchFamily="34" charset="0"/>
                <a:ea typeface="ＭＳ Ｐゴシック" panose="020B0600070205080204" pitchFamily="34" charset="-128"/>
              </a:rPr>
              <a:t>inmunotóxicos</a:t>
            </a:r>
            <a:r>
              <a:rPr lang="es-ES" altLang="es-ES" dirty="0" smtClean="0">
                <a:latin typeface="Arial" panose="020B0604020202020204" pitchFamily="34" charset="0"/>
                <a:ea typeface="ＭＳ Ｐゴシック" panose="020B0600070205080204" pitchFamily="34" charset="-128"/>
              </a:rPr>
              <a:t> pueden promover la liberación de sustancias pro-inflamatorias como citoquinas, interferón alfa y la </a:t>
            </a:r>
            <a:r>
              <a:rPr lang="es-ES" altLang="es-ES" dirty="0" err="1" smtClean="0">
                <a:latin typeface="Arial" panose="020B0604020202020204" pitchFamily="34" charset="0"/>
                <a:ea typeface="ＭＳ Ｐゴシック" panose="020B0600070205080204" pitchFamily="34" charset="-128"/>
              </a:rPr>
              <a:t>ciclooxigenasa</a:t>
            </a:r>
            <a:r>
              <a:rPr lang="es-ES" altLang="es-ES" dirty="0" smtClean="0">
                <a:latin typeface="Arial" panose="020B0604020202020204" pitchFamily="34" charset="0"/>
                <a:ea typeface="ＭＳ Ｐゴシック" panose="020B0600070205080204" pitchFamily="34" charset="-128"/>
              </a:rPr>
              <a:t> 2 (COX-2), que a su vez suponen una retroalimentación positiva para la generación de un mayor número de ROS y aumentar así el estrés oxidativo presente.</a:t>
            </a:r>
          </a:p>
          <a:p>
            <a:r>
              <a:rPr lang="es-ES" altLang="es-ES" dirty="0" smtClean="0">
                <a:latin typeface="Arial" panose="020B0604020202020204" pitchFamily="34" charset="0"/>
                <a:ea typeface="ＭＳ Ｐゴシック" panose="020B0600070205080204" pitchFamily="34" charset="-128"/>
              </a:rPr>
              <a:t>También se están siguiendo otras líneas de investigación teniendo en cuenta además la capacidad pro-</a:t>
            </a:r>
            <a:r>
              <a:rPr lang="es-ES" altLang="es-ES" dirty="0" err="1" smtClean="0">
                <a:latin typeface="Arial" panose="020B0604020202020204" pitchFamily="34" charset="0"/>
                <a:ea typeface="ＭＳ Ｐゴシック" panose="020B0600070205080204" pitchFamily="34" charset="-128"/>
              </a:rPr>
              <a:t>trombótica</a:t>
            </a:r>
            <a:r>
              <a:rPr lang="es-ES" altLang="es-ES" dirty="0" smtClean="0">
                <a:latin typeface="Arial" panose="020B0604020202020204" pitchFamily="34" charset="0"/>
                <a:ea typeface="ＭＳ Ｐゴシック" panose="020B0600070205080204" pitchFamily="34" charset="-128"/>
              </a:rPr>
              <a:t> del material </a:t>
            </a:r>
            <a:r>
              <a:rPr lang="es-ES" altLang="es-ES" dirty="0" err="1" smtClean="0">
                <a:latin typeface="Arial" panose="020B0604020202020204" pitchFamily="34" charset="0"/>
                <a:ea typeface="ＭＳ Ｐゴシック" panose="020B0600070205080204" pitchFamily="34" charset="-128"/>
              </a:rPr>
              <a:t>particulado</a:t>
            </a:r>
            <a:r>
              <a:rPr lang="es-ES" altLang="es-ES" dirty="0" smtClean="0">
                <a:latin typeface="Arial" panose="020B0604020202020204" pitchFamily="34" charset="0"/>
                <a:ea typeface="ＭＳ Ｐゴシック" panose="020B0600070205080204" pitchFamily="34" charset="-128"/>
              </a:rPr>
              <a:t> que produce cambios en la coagulación de la sangre.</a:t>
            </a:r>
          </a:p>
          <a:p>
            <a:endParaRPr lang="es-ES" dirty="0"/>
          </a:p>
        </p:txBody>
      </p:sp>
      <p:sp>
        <p:nvSpPr>
          <p:cNvPr id="4" name="Marcador de número de diapositiva 3"/>
          <p:cNvSpPr>
            <a:spLocks noGrp="1"/>
          </p:cNvSpPr>
          <p:nvPr>
            <p:ph type="sldNum" sz="quarter" idx="10"/>
          </p:nvPr>
        </p:nvSpPr>
        <p:spPr/>
        <p:txBody>
          <a:bodyPr/>
          <a:lstStyle/>
          <a:p>
            <a:fld id="{37174720-B07D-442B-91A3-009A31F2F1C9}" type="slidenum">
              <a:rPr lang="es-ES" smtClean="0"/>
              <a:t>32</a:t>
            </a:fld>
            <a:endParaRPr lang="es-ES"/>
          </a:p>
        </p:txBody>
      </p:sp>
    </p:spTree>
    <p:extLst>
      <p:ext uri="{BB962C8B-B14F-4D97-AF65-F5344CB8AC3E}">
        <p14:creationId xmlns:p14="http://schemas.microsoft.com/office/powerpoint/2010/main" val="391281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7174720-B07D-442B-91A3-009A31F2F1C9}" type="slidenum">
              <a:rPr lang="es-ES" smtClean="0"/>
              <a:t>33</a:t>
            </a:fld>
            <a:endParaRPr lang="es-ES"/>
          </a:p>
        </p:txBody>
      </p:sp>
    </p:spTree>
    <p:extLst>
      <p:ext uri="{BB962C8B-B14F-4D97-AF65-F5344CB8AC3E}">
        <p14:creationId xmlns:p14="http://schemas.microsoft.com/office/powerpoint/2010/main" val="265144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latin typeface="Arial" panose="020B0604020202020204" pitchFamily="34" charset="0"/>
            </a:endParaRPr>
          </a:p>
        </p:txBody>
      </p:sp>
      <p:sp>
        <p:nvSpPr>
          <p:cNvPr id="7475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a:spcBef>
                <a:spcPct val="30000"/>
              </a:spcBef>
              <a:defRPr sz="1200">
                <a:solidFill>
                  <a:schemeClr val="tx1"/>
                </a:solidFill>
                <a:latin typeface="Arial" panose="020B0604020202020204" pitchFamily="34" charset="0"/>
                <a:ea typeface="ＭＳ Ｐゴシック" panose="020B0600070205080204" pitchFamily="34" charset="-128"/>
              </a:defRPr>
            </a:lvl1pPr>
            <a:lvl2pPr marL="803275" indent="-307975" defTabSz="10239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236663" indent="-246063" defTabSz="10239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731963" indent="-246063" defTabSz="10239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227263" indent="-246063" defTabSz="10239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684463" indent="-246063" defTabSz="10239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41663" indent="-246063" defTabSz="10239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98863" indent="-246063" defTabSz="10239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56063" indent="-246063" defTabSz="10239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3897654-EE4F-4BFA-BB82-81CBDB15A1CB}" type="slidenum">
              <a:rPr lang="es-ES" altLang="es-ES" sz="1300" smtClean="0">
                <a:solidFill>
                  <a:prstClr val="black"/>
                </a:solidFill>
                <a:latin typeface="Times New Roman" panose="02020603050405020304" pitchFamily="18" charset="0"/>
              </a:rPr>
              <a:pPr>
                <a:spcBef>
                  <a:spcPct val="0"/>
                </a:spcBef>
              </a:pPr>
              <a:t>35</a:t>
            </a:fld>
            <a:endParaRPr lang="es-ES" altLang="es-ES" sz="1300"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82386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C645F83-FD69-4EBC-AD72-528526DD9286}" type="datetimeFigureOut">
              <a:rPr lang="es-ES" smtClean="0"/>
              <a:t>30/08/2023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110188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C645F83-FD69-4EBC-AD72-528526DD9286}" type="datetimeFigureOut">
              <a:rPr lang="es-ES" smtClean="0"/>
              <a:t>30/08/2023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57926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C645F83-FD69-4EBC-AD72-528526DD9286}" type="datetimeFigureOut">
              <a:rPr lang="es-ES" smtClean="0"/>
              <a:t>30/08/2023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304987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C645F83-FD69-4EBC-AD72-528526DD9286}" type="datetimeFigureOut">
              <a:rPr lang="es-ES" smtClean="0"/>
              <a:t>30/08/2023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317871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645F83-FD69-4EBC-AD72-528526DD9286}" type="datetimeFigureOut">
              <a:rPr lang="es-ES" smtClean="0"/>
              <a:t>30/08/2023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315030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C645F83-FD69-4EBC-AD72-528526DD9286}" type="datetimeFigureOut">
              <a:rPr lang="es-ES" smtClean="0"/>
              <a:t>30/08/2023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293593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C645F83-FD69-4EBC-AD72-528526DD9286}" type="datetimeFigureOut">
              <a:rPr lang="es-ES" smtClean="0"/>
              <a:t>30/08/2023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226587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C645F83-FD69-4EBC-AD72-528526DD9286}" type="datetimeFigureOut">
              <a:rPr lang="es-ES" smtClean="0"/>
              <a:t>30/08/2023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4063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645F83-FD69-4EBC-AD72-528526DD9286}" type="datetimeFigureOut">
              <a:rPr lang="es-ES" smtClean="0"/>
              <a:t>30/08/2023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388963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645F83-FD69-4EBC-AD72-528526DD9286}" type="datetimeFigureOut">
              <a:rPr lang="es-ES" smtClean="0"/>
              <a:t>30/08/2023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333296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645F83-FD69-4EBC-AD72-528526DD9286}" type="datetimeFigureOut">
              <a:rPr lang="es-ES" smtClean="0"/>
              <a:t>30/08/2023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72FB4D5-1EA6-41FA-B131-DEAF58A268CA}" type="slidenum">
              <a:rPr lang="es-ES" smtClean="0"/>
              <a:t>‹Nº›</a:t>
            </a:fld>
            <a:endParaRPr lang="es-ES"/>
          </a:p>
        </p:txBody>
      </p:sp>
    </p:spTree>
    <p:extLst>
      <p:ext uri="{BB962C8B-B14F-4D97-AF65-F5344CB8AC3E}">
        <p14:creationId xmlns:p14="http://schemas.microsoft.com/office/powerpoint/2010/main" val="68634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45F83-FD69-4EBC-AD72-528526DD9286}" type="datetimeFigureOut">
              <a:rPr lang="es-ES" smtClean="0"/>
              <a:t>30/08/2023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FB4D5-1EA6-41FA-B131-DEAF58A268CA}" type="slidenum">
              <a:rPr lang="es-ES" smtClean="0"/>
              <a:t>‹Nº›</a:t>
            </a:fld>
            <a:endParaRPr lang="es-ES"/>
          </a:p>
        </p:txBody>
      </p:sp>
    </p:spTree>
    <p:extLst>
      <p:ext uri="{BB962C8B-B14F-4D97-AF65-F5344CB8AC3E}">
        <p14:creationId xmlns:p14="http://schemas.microsoft.com/office/powerpoint/2010/main" val="129244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vdhDnYdBDhQ" TargetMode="External"/><Relationship Id="rId5" Type="http://schemas.openxmlformats.org/officeDocument/2006/relationships/hyperlink" Target="https://youtu.be/vdhDnYdBDhQ" TargetMode="Externa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739347" y="1618292"/>
            <a:ext cx="10566399" cy="4350740"/>
          </a:xfrm>
        </p:spPr>
        <p:txBody>
          <a:bodyPr>
            <a:normAutofit/>
          </a:bodyPr>
          <a:lstStyle/>
          <a:p>
            <a:endParaRPr lang="es-ES" dirty="0" smtClean="0"/>
          </a:p>
          <a:p>
            <a:pPr marL="0" indent="0" algn="ctr">
              <a:buNone/>
            </a:pPr>
            <a:r>
              <a:rPr lang="es-ES" sz="2600" b="1" dirty="0" smtClean="0">
                <a:solidFill>
                  <a:schemeClr val="accent5">
                    <a:lumMod val="75000"/>
                  </a:schemeClr>
                </a:solidFill>
              </a:rPr>
              <a:t>Impacto de la contaminación Atmosférica Química en la Salud </a:t>
            </a:r>
          </a:p>
          <a:p>
            <a:pPr marL="0" indent="0" algn="ctr">
              <a:buNone/>
            </a:pPr>
            <a:r>
              <a:rPr lang="es-ES" sz="2000" b="1" dirty="0" smtClean="0"/>
              <a:t>Dra. Cristina Linares Gil</a:t>
            </a:r>
          </a:p>
          <a:p>
            <a:pPr marL="0" indent="0" algn="ctr">
              <a:buNone/>
            </a:pPr>
            <a:r>
              <a:rPr lang="es-ES" sz="2000" b="1" dirty="0" smtClean="0"/>
              <a:t>Científica Titular</a:t>
            </a:r>
          </a:p>
          <a:p>
            <a:pPr marL="0" indent="0" algn="ctr">
              <a:buNone/>
            </a:pPr>
            <a:r>
              <a:rPr lang="es-ES" sz="2000" b="1" dirty="0" smtClean="0"/>
              <a:t>Unidad de referencia en Cambio Climático, Salud y Medio Ambiente Urbano</a:t>
            </a:r>
          </a:p>
          <a:p>
            <a:pPr marL="0" indent="0" algn="ctr">
              <a:buNone/>
            </a:pPr>
            <a:r>
              <a:rPr lang="es-ES" sz="2000" b="1" dirty="0" smtClean="0"/>
              <a:t>Escuela Nacional de Sanidad</a:t>
            </a:r>
          </a:p>
          <a:p>
            <a:pPr marL="0" indent="0" algn="ctr">
              <a:buNone/>
            </a:pPr>
            <a:r>
              <a:rPr lang="es-ES" sz="2000" b="1" dirty="0" smtClean="0"/>
              <a:t>Instituto de Salud Carlos III</a:t>
            </a:r>
            <a:endParaRPr lang="es-ES" sz="2000" b="1" dirty="0"/>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0886" y="5326481"/>
            <a:ext cx="4051348" cy="958819"/>
          </a:xfrm>
          <a:prstGeom prst="rect">
            <a:avLst/>
          </a:prstGeom>
        </p:spPr>
      </p:pic>
    </p:spTree>
    <p:extLst>
      <p:ext uri="{BB962C8B-B14F-4D97-AF65-F5344CB8AC3E}">
        <p14:creationId xmlns:p14="http://schemas.microsoft.com/office/powerpoint/2010/main" val="2199820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51"/>
          <p:cNvSpPr txBox="1">
            <a:spLocks noChangeArrowheads="1"/>
          </p:cNvSpPr>
          <p:nvPr/>
        </p:nvSpPr>
        <p:spPr bwMode="auto">
          <a:xfrm>
            <a:off x="1775520" y="260649"/>
            <a:ext cx="8784976" cy="584775"/>
          </a:xfrm>
          <a:prstGeom prst="rect">
            <a:avLst/>
          </a:prstGeom>
          <a:solidFill>
            <a:schemeClr val="bg1"/>
          </a:solidFill>
          <a:ln>
            <a:noFill/>
          </a:ln>
          <a:effectLst/>
        </p:spPr>
        <p:txBody>
          <a:bodyPr wrap="square">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altLang="es-ES" sz="3200" dirty="0">
                <a:solidFill>
                  <a:schemeClr val="tx1">
                    <a:lumMod val="50000"/>
                  </a:schemeClr>
                </a:solidFill>
                <a:latin typeface="Arial" pitchFamily="34" charset="0"/>
              </a:rPr>
              <a:t>Notas </a:t>
            </a:r>
            <a:r>
              <a:rPr lang="fr-FR" altLang="es-ES" sz="3200" dirty="0" err="1">
                <a:solidFill>
                  <a:schemeClr val="tx1">
                    <a:lumMod val="50000"/>
                  </a:schemeClr>
                </a:solidFill>
                <a:latin typeface="Arial" pitchFamily="34" charset="0"/>
              </a:rPr>
              <a:t>Históricas</a:t>
            </a:r>
            <a:r>
              <a:rPr lang="fr-FR" altLang="es-ES" sz="3200" dirty="0">
                <a:solidFill>
                  <a:schemeClr val="tx1">
                    <a:lumMod val="50000"/>
                  </a:schemeClr>
                </a:solidFill>
                <a:latin typeface="Arial" pitchFamily="34" charset="0"/>
              </a:rPr>
              <a:t>: </a:t>
            </a:r>
            <a:r>
              <a:rPr lang="fr-FR" altLang="es-ES" sz="3200" dirty="0" err="1">
                <a:solidFill>
                  <a:schemeClr val="tx1">
                    <a:lumMod val="50000"/>
                  </a:schemeClr>
                </a:solidFill>
                <a:latin typeface="Arial" pitchFamily="34" charset="0"/>
              </a:rPr>
              <a:t>Contaminación</a:t>
            </a:r>
            <a:r>
              <a:rPr lang="fr-FR" altLang="es-ES" sz="3200" dirty="0">
                <a:solidFill>
                  <a:schemeClr val="tx1">
                    <a:lumMod val="50000"/>
                  </a:schemeClr>
                </a:solidFill>
                <a:latin typeface="Arial" pitchFamily="34" charset="0"/>
              </a:rPr>
              <a:t> </a:t>
            </a:r>
            <a:r>
              <a:rPr lang="fr-FR" altLang="es-ES" sz="3200" dirty="0" err="1">
                <a:solidFill>
                  <a:schemeClr val="tx1">
                    <a:lumMod val="50000"/>
                  </a:schemeClr>
                </a:solidFill>
                <a:latin typeface="Arial" pitchFamily="34" charset="0"/>
              </a:rPr>
              <a:t>Antropogénica</a:t>
            </a:r>
            <a:r>
              <a:rPr lang="fr-FR" altLang="es-ES" sz="3200" dirty="0">
                <a:solidFill>
                  <a:schemeClr val="tx1">
                    <a:lumMod val="50000"/>
                  </a:schemeClr>
                </a:solidFill>
                <a:latin typeface="Arial" pitchFamily="34" charset="0"/>
              </a:rPr>
              <a:t> </a:t>
            </a:r>
          </a:p>
        </p:txBody>
      </p:sp>
      <p:sp>
        <p:nvSpPr>
          <p:cNvPr id="4" name="Text Box 2054"/>
          <p:cNvSpPr txBox="1">
            <a:spLocks noChangeArrowheads="1"/>
          </p:cNvSpPr>
          <p:nvPr/>
        </p:nvSpPr>
        <p:spPr bwMode="auto">
          <a:xfrm>
            <a:off x="1893374" y="980729"/>
            <a:ext cx="5066722" cy="461665"/>
          </a:xfrm>
          <a:prstGeom prst="rect">
            <a:avLst/>
          </a:prstGeom>
          <a:solidFill>
            <a:schemeClr val="bg1"/>
          </a:solidFill>
          <a:ln>
            <a:noFill/>
          </a:ln>
          <a:effectLst/>
        </p:spPr>
        <p:txBody>
          <a:bodyPr wrap="square">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ES_tradnl" altLang="es-ES" i="1" dirty="0">
                <a:latin typeface="Arial" pitchFamily="34" charset="0"/>
              </a:rPr>
              <a:t>S. XVIII-XIX. Revolución Industrial</a:t>
            </a:r>
            <a:endParaRPr lang="es-ES" altLang="es-ES" sz="2000" i="1" dirty="0">
              <a:latin typeface="Arial" pitchFamily="34" charset="0"/>
            </a:endParaRPr>
          </a:p>
        </p:txBody>
      </p:sp>
      <p:sp>
        <p:nvSpPr>
          <p:cNvPr id="5" name="Text Box 2053"/>
          <p:cNvSpPr txBox="1">
            <a:spLocks noChangeArrowheads="1"/>
          </p:cNvSpPr>
          <p:nvPr/>
        </p:nvSpPr>
        <p:spPr bwMode="auto">
          <a:xfrm>
            <a:off x="1893374" y="1556792"/>
            <a:ext cx="8163066" cy="1785104"/>
          </a:xfrm>
          <a:prstGeom prst="rect">
            <a:avLst/>
          </a:prstGeom>
          <a:solidFill>
            <a:schemeClr val="bg1"/>
          </a:solidFill>
          <a:ln>
            <a:noFill/>
          </a:ln>
          <a:effectLst/>
        </p:spPr>
        <p:txBody>
          <a:bodyPr wrap="square">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s-ES_tradnl" altLang="es-ES" sz="2000" dirty="0">
                <a:latin typeface="Arial" pitchFamily="34" charset="0"/>
              </a:rPr>
              <a:t>Durante la Revolución Industrial empezaron a aparecer problemas graves de contaminación atmosférica.</a:t>
            </a:r>
          </a:p>
          <a:p>
            <a:pPr algn="just">
              <a:spcBef>
                <a:spcPct val="50000"/>
              </a:spcBef>
            </a:pPr>
            <a:r>
              <a:rPr lang="es-ES_tradnl" altLang="es-ES" sz="2000" dirty="0">
                <a:latin typeface="Arial" pitchFamily="34" charset="0"/>
              </a:rPr>
              <a:t>Los científicos comienzan a identificar algunas de sus manifestaciones más concretas (lluvia ácida o partículas en suspensión) y </a:t>
            </a:r>
            <a:r>
              <a:rPr lang="es-ES_tradnl" altLang="es-ES" sz="2000" b="1" i="1" dirty="0">
                <a:latin typeface="Arial" pitchFamily="34" charset="0"/>
              </a:rPr>
              <a:t>sus efectos en salud </a:t>
            </a:r>
            <a:r>
              <a:rPr lang="es-ES_tradnl" altLang="es-ES" sz="2000" dirty="0">
                <a:latin typeface="Arial" pitchFamily="34" charset="0"/>
              </a:rPr>
              <a:t>(enfermedades profesionales en deshollinadores y mineros).</a:t>
            </a:r>
            <a:endParaRPr lang="es-ES" altLang="es-ES" sz="2000" i="1" dirty="0">
              <a:latin typeface="Arial" pitchFamily="34" charset="0"/>
            </a:endParaRPr>
          </a:p>
        </p:txBody>
      </p:sp>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9929" y="3340950"/>
            <a:ext cx="4883662" cy="3380629"/>
          </a:xfrm>
          <a:prstGeom prst="rect">
            <a:avLst/>
          </a:prstGeom>
        </p:spPr>
      </p:pic>
    </p:spTree>
    <p:extLst>
      <p:ext uri="{BB962C8B-B14F-4D97-AF65-F5344CB8AC3E}">
        <p14:creationId xmlns:p14="http://schemas.microsoft.com/office/powerpoint/2010/main" val="167233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Grp="1" noChangeArrowheads="1"/>
          </p:cNvSpPr>
          <p:nvPr>
            <p:ph idx="1"/>
          </p:nvPr>
        </p:nvSpPr>
        <p:spPr bwMode="auto">
          <a:xfrm>
            <a:off x="534257" y="821614"/>
            <a:ext cx="11365300" cy="5554471"/>
          </a:xfrm>
          <a:prstGeom prst="rect">
            <a:avLst/>
          </a:prstGeom>
          <a:solidFill>
            <a:schemeClr val="bg1"/>
          </a:solidFill>
          <a:ln>
            <a:noFill/>
          </a:ln>
        </p:spPr>
        <p:txBody>
          <a:bodyPr>
            <a:noAutofit/>
          </a:bodyPr>
          <a:lstStyle>
            <a:lvl1pPr marL="342900" indent="-342900"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just"/>
            <a:r>
              <a:rPr lang="es-ES_tradnl" altLang="es-ES" sz="2400" dirty="0"/>
              <a:t>Según la OMS cerca del 1,4 % de la mortalidad mundial está relacionada con la contaminación atmosférica.</a:t>
            </a:r>
          </a:p>
          <a:p>
            <a:pPr algn="just"/>
            <a:r>
              <a:rPr lang="es-ES_tradnl" altLang="es-ES" sz="2400" dirty="0"/>
              <a:t>3.200.000 muertes atribuibles a PM y</a:t>
            </a:r>
            <a:r>
              <a:rPr lang="es-ES" altLang="es-ES" sz="2400" dirty="0"/>
              <a:t> </a:t>
            </a:r>
            <a:r>
              <a:rPr lang="es-ES_tradnl" altLang="es-ES" sz="2400" dirty="0"/>
              <a:t>152.000 a Ozono. </a:t>
            </a:r>
            <a:r>
              <a:rPr lang="es-ES" altLang="es-ES" sz="2400" b="1" dirty="0">
                <a:solidFill>
                  <a:schemeClr val="tx1"/>
                </a:solidFill>
              </a:rPr>
              <a:t>El doble de la mortalidad global atribuible a malnutrición materno-filial y la mitad de la atribuible al tabaco.</a:t>
            </a:r>
            <a:r>
              <a:rPr lang="es-ES_tradnl" altLang="es-ES" sz="2400" dirty="0"/>
              <a:t>(</a:t>
            </a:r>
            <a:r>
              <a:rPr lang="es-ES_tradnl" altLang="es-ES" sz="2400" dirty="0" err="1"/>
              <a:t>The</a:t>
            </a:r>
            <a:r>
              <a:rPr lang="es-ES_tradnl" altLang="es-ES" sz="2400" dirty="0"/>
              <a:t> </a:t>
            </a:r>
            <a:r>
              <a:rPr lang="es-ES_tradnl" altLang="es-ES" sz="2400" dirty="0" err="1"/>
              <a:t>Lancet</a:t>
            </a:r>
            <a:r>
              <a:rPr lang="es-ES_tradnl" altLang="es-ES" sz="2400" dirty="0"/>
              <a:t>, 2012)</a:t>
            </a:r>
          </a:p>
          <a:p>
            <a:pPr algn="just"/>
            <a:r>
              <a:rPr lang="es-ES_tradnl" altLang="es-ES" sz="2400" dirty="0"/>
              <a:t>Mortalidad prematura de 800.000 ciudadanos en Europa.</a:t>
            </a:r>
            <a:r>
              <a:rPr lang="es-ES" altLang="es-ES" sz="2400" dirty="0"/>
              <a:t> Acorta la esperanza de vida de los europeos en 2,2 años. EPA </a:t>
            </a:r>
            <a:r>
              <a:rPr lang="es-ES" altLang="es-ES" sz="2400" dirty="0" smtClean="0"/>
              <a:t>2019.</a:t>
            </a:r>
            <a:endParaRPr lang="es-ES_tradnl" altLang="es-ES" sz="2400" dirty="0"/>
          </a:p>
          <a:p>
            <a:pPr marL="0" indent="0" algn="just">
              <a:buNone/>
            </a:pPr>
            <a:endParaRPr lang="es-ES_tradnl" altLang="es-ES" sz="2400" dirty="0"/>
          </a:p>
          <a:p>
            <a:pPr algn="just"/>
            <a:r>
              <a:rPr lang="es-ES" sz="2400" b="1" dirty="0">
                <a:solidFill>
                  <a:schemeClr val="accent1">
                    <a:lumMod val="75000"/>
                  </a:schemeClr>
                </a:solidFill>
              </a:rPr>
              <a:t>22 de septiembre de 2021 la Organización Mundial de la Salud (OMS) daba a conocer su nueva Guía de Calidad del </a:t>
            </a:r>
            <a:r>
              <a:rPr lang="es-ES" sz="2400" b="1" dirty="0" smtClean="0">
                <a:solidFill>
                  <a:schemeClr val="accent1">
                    <a:lumMod val="75000"/>
                  </a:schemeClr>
                </a:solidFill>
              </a:rPr>
              <a:t>Aire.</a:t>
            </a:r>
          </a:p>
          <a:p>
            <a:pPr algn="just"/>
            <a:r>
              <a:rPr lang="es-ES" altLang="es-ES" sz="2400" i="1" dirty="0">
                <a:solidFill>
                  <a:schemeClr val="accent1">
                    <a:lumMod val="75000"/>
                  </a:schemeClr>
                </a:solidFill>
              </a:rPr>
              <a:t>Se estima que la contaminación ambiental del aire, tanto en las ciudades como en las zonas rurales, fue causa de 4,2 millones de muertes prematuras en todo el mundo por año; esta mortalidad se atribuye a la exposición a partículas PM2.5, que causan enfermedades cardiovasculares y respiratorias y cáncer</a:t>
            </a:r>
            <a:endParaRPr lang="es-ES_tradnl" altLang="es-ES" sz="2400" i="1" dirty="0" smtClean="0">
              <a:solidFill>
                <a:schemeClr val="accent1">
                  <a:lumMod val="75000"/>
                </a:schemeClr>
              </a:solidFill>
            </a:endParaRPr>
          </a:p>
          <a:p>
            <a:pPr algn="just"/>
            <a:endParaRPr lang="es-ES_tradnl" altLang="es-ES" sz="2400" dirty="0"/>
          </a:p>
          <a:p>
            <a:pPr algn="just"/>
            <a:endParaRPr lang="es-ES_tradnl" altLang="es-ES" sz="2400" dirty="0"/>
          </a:p>
        </p:txBody>
      </p:sp>
      <p:sp>
        <p:nvSpPr>
          <p:cNvPr id="8" name="2 Marcador de contenido"/>
          <p:cNvSpPr txBox="1">
            <a:spLocks/>
          </p:cNvSpPr>
          <p:nvPr/>
        </p:nvSpPr>
        <p:spPr>
          <a:xfrm>
            <a:off x="447759" y="318378"/>
            <a:ext cx="7467600" cy="50323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None/>
              <a:defRPr/>
            </a:pPr>
            <a:r>
              <a:rPr lang="es-ES" b="1" dirty="0"/>
              <a:t>MARCO DE REFERENCIA</a:t>
            </a:r>
          </a:p>
        </p:txBody>
      </p:sp>
    </p:spTree>
    <p:extLst>
      <p:ext uri="{BB962C8B-B14F-4D97-AF65-F5344CB8AC3E}">
        <p14:creationId xmlns:p14="http://schemas.microsoft.com/office/powerpoint/2010/main" val="3585388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Grp="1" noChangeArrowheads="1"/>
          </p:cNvSpPr>
          <p:nvPr>
            <p:ph idx="1"/>
          </p:nvPr>
        </p:nvSpPr>
        <p:spPr bwMode="auto">
          <a:xfrm>
            <a:off x="534257" y="821614"/>
            <a:ext cx="11365300" cy="5554471"/>
          </a:xfrm>
          <a:prstGeom prst="rect">
            <a:avLst/>
          </a:prstGeom>
          <a:solidFill>
            <a:schemeClr val="bg1"/>
          </a:solidFill>
          <a:ln>
            <a:noFill/>
          </a:ln>
        </p:spPr>
        <p:txBody>
          <a:bodyPr>
            <a:noAutofit/>
          </a:bodyPr>
          <a:lstStyle>
            <a:lvl1pPr marL="342900" indent="-342900"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just"/>
            <a:r>
              <a:rPr lang="es-ES" sz="2400" b="1" dirty="0" smtClean="0">
                <a:solidFill>
                  <a:schemeClr val="accent1">
                    <a:lumMod val="75000"/>
                  </a:schemeClr>
                </a:solidFill>
              </a:rPr>
              <a:t>22 </a:t>
            </a:r>
            <a:r>
              <a:rPr lang="es-ES" sz="2400" b="1" dirty="0">
                <a:solidFill>
                  <a:schemeClr val="accent1">
                    <a:lumMod val="75000"/>
                  </a:schemeClr>
                </a:solidFill>
              </a:rPr>
              <a:t>de septiembre de 2021 la Organización Mundial de la Salud (OMS) daba a conocer su nueva Guía de Calidad del </a:t>
            </a:r>
            <a:r>
              <a:rPr lang="es-ES" sz="2400" b="1" dirty="0" smtClean="0">
                <a:solidFill>
                  <a:schemeClr val="accent1">
                    <a:lumMod val="75000"/>
                  </a:schemeClr>
                </a:solidFill>
              </a:rPr>
              <a:t>Aire.</a:t>
            </a:r>
          </a:p>
          <a:p>
            <a:pPr marL="0" indent="0" algn="just">
              <a:buNone/>
            </a:pPr>
            <a:endParaRPr lang="es-ES" sz="2400" b="1" dirty="0" smtClean="0">
              <a:solidFill>
                <a:schemeClr val="accent1">
                  <a:lumMod val="75000"/>
                </a:schemeClr>
              </a:solidFill>
            </a:endParaRPr>
          </a:p>
          <a:p>
            <a:pPr algn="just"/>
            <a:r>
              <a:rPr lang="es-ES" sz="2400" i="1" dirty="0">
                <a:solidFill>
                  <a:schemeClr val="accent1">
                    <a:lumMod val="75000"/>
                  </a:schemeClr>
                </a:solidFill>
              </a:rPr>
              <a:t>en 2016, aproximadamente el 58% de las muertes prematuras relacionadas con la contaminación atmosférica se debieron a cardiopatías isquémicas y accidentes cerebrovasculares, mientras que el 18% de las muertes se debieron a enfermedad pulmonar obstructiva crónica e infecciones respiratorias agudas, y el 6% de las muertes se debieron a cáncer de pulmón. También se ha observado una relación entre la contaminación del aire </a:t>
            </a:r>
            <a:r>
              <a:rPr lang="es-ES" sz="2400" i="1" dirty="0" smtClean="0">
                <a:solidFill>
                  <a:schemeClr val="accent1">
                    <a:lumMod val="75000"/>
                  </a:schemeClr>
                </a:solidFill>
              </a:rPr>
              <a:t>exterior </a:t>
            </a:r>
            <a:r>
              <a:rPr lang="es-ES" sz="2400" i="1" dirty="0">
                <a:solidFill>
                  <a:schemeClr val="accent1">
                    <a:lumMod val="75000"/>
                  </a:schemeClr>
                </a:solidFill>
              </a:rPr>
              <a:t>y el aumento del cáncer de vías urinarias y </a:t>
            </a:r>
            <a:r>
              <a:rPr lang="es-ES" sz="2400" i="1" dirty="0" smtClean="0">
                <a:solidFill>
                  <a:schemeClr val="accent1">
                    <a:lumMod val="75000"/>
                  </a:schemeClr>
                </a:solidFill>
              </a:rPr>
              <a:t>vejiga.</a:t>
            </a:r>
          </a:p>
          <a:p>
            <a:pPr marL="0" indent="0" algn="just">
              <a:buNone/>
            </a:pPr>
            <a:endParaRPr lang="es-ES" sz="2400" i="1" dirty="0" smtClean="0">
              <a:solidFill>
                <a:schemeClr val="accent1">
                  <a:lumMod val="75000"/>
                </a:schemeClr>
              </a:solidFill>
            </a:endParaRPr>
          </a:p>
          <a:p>
            <a:pPr algn="just"/>
            <a:r>
              <a:rPr lang="es-ES" sz="2400" i="1" dirty="0">
                <a:solidFill>
                  <a:schemeClr val="accent1">
                    <a:lumMod val="75000"/>
                  </a:schemeClr>
                </a:solidFill>
              </a:rPr>
              <a:t> En </a:t>
            </a:r>
            <a:r>
              <a:rPr lang="es-ES" sz="2400" i="1" dirty="0" smtClean="0">
                <a:solidFill>
                  <a:schemeClr val="accent1">
                    <a:lumMod val="75000"/>
                  </a:schemeClr>
                </a:solidFill>
              </a:rPr>
              <a:t>España, se </a:t>
            </a:r>
            <a:r>
              <a:rPr lang="es-ES" sz="2400" i="1" dirty="0">
                <a:solidFill>
                  <a:schemeClr val="accent1">
                    <a:lumMod val="75000"/>
                  </a:schemeClr>
                </a:solidFill>
              </a:rPr>
              <a:t>estima que la contaminación atmosférica se relaciona con más de 31.000 </a:t>
            </a:r>
            <a:r>
              <a:rPr lang="es-ES" sz="2400" i="1" dirty="0" smtClean="0">
                <a:solidFill>
                  <a:schemeClr val="accent1">
                    <a:lumMod val="75000"/>
                  </a:schemeClr>
                </a:solidFill>
              </a:rPr>
              <a:t>muertes/año </a:t>
            </a:r>
            <a:r>
              <a:rPr lang="es-ES" sz="2400" i="1" dirty="0">
                <a:solidFill>
                  <a:schemeClr val="accent1">
                    <a:lumMod val="75000"/>
                  </a:schemeClr>
                </a:solidFill>
              </a:rPr>
              <a:t>de las que 10.000 serían atribuibles a la contaminación atmosférica química a corto </a:t>
            </a:r>
            <a:r>
              <a:rPr lang="es-ES" sz="2400" i="1" dirty="0" smtClean="0">
                <a:solidFill>
                  <a:schemeClr val="accent1">
                    <a:lumMod val="75000"/>
                  </a:schemeClr>
                </a:solidFill>
              </a:rPr>
              <a:t>plazo.</a:t>
            </a:r>
            <a:endParaRPr lang="es-ES_tradnl" altLang="es-ES" sz="2400" i="1" dirty="0">
              <a:solidFill>
                <a:schemeClr val="accent1">
                  <a:lumMod val="75000"/>
                </a:schemeClr>
              </a:solidFill>
            </a:endParaRPr>
          </a:p>
        </p:txBody>
      </p:sp>
      <p:sp>
        <p:nvSpPr>
          <p:cNvPr id="8" name="2 Marcador de contenido"/>
          <p:cNvSpPr txBox="1">
            <a:spLocks/>
          </p:cNvSpPr>
          <p:nvPr/>
        </p:nvSpPr>
        <p:spPr>
          <a:xfrm>
            <a:off x="447759" y="318378"/>
            <a:ext cx="7467600" cy="50323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None/>
              <a:defRPr/>
            </a:pPr>
            <a:r>
              <a:rPr lang="es-ES" b="1" dirty="0"/>
              <a:t>MARCO DE REFERENCIA</a:t>
            </a:r>
          </a:p>
        </p:txBody>
      </p:sp>
    </p:spTree>
    <p:extLst>
      <p:ext uri="{BB962C8B-B14F-4D97-AF65-F5344CB8AC3E}">
        <p14:creationId xmlns:p14="http://schemas.microsoft.com/office/powerpoint/2010/main" val="2770492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3565" y="145143"/>
            <a:ext cx="7675913" cy="6545943"/>
          </a:xfrm>
          <a:prstGeom prst="rect">
            <a:avLst/>
          </a:prstGeom>
        </p:spPr>
      </p:pic>
    </p:spTree>
    <p:extLst>
      <p:ext uri="{BB962C8B-B14F-4D97-AF65-F5344CB8AC3E}">
        <p14:creationId xmlns:p14="http://schemas.microsoft.com/office/powerpoint/2010/main" val="85423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3018235" y="1214439"/>
            <a:ext cx="5938838" cy="540544"/>
          </a:xfrm>
        </p:spPr>
        <p:txBody>
          <a:bodyPr>
            <a:normAutofit fontScale="90000"/>
          </a:bodyPr>
          <a:lstStyle/>
          <a:p>
            <a:r>
              <a:rPr lang="es-ES" altLang="es-ES" sz="1500" b="1" dirty="0">
                <a:latin typeface="Calibri" panose="020F0502020204030204" pitchFamily="34" charset="0"/>
              </a:rPr>
              <a:t>Porcentaje de población expuesta a los diferentes contaminantes: UE 28. </a:t>
            </a:r>
            <a:r>
              <a:rPr lang="es-ES" altLang="es-ES" sz="1500" b="1" dirty="0" err="1">
                <a:latin typeface="Calibri" panose="020F0502020204030204" pitchFamily="34" charset="0"/>
              </a:rPr>
              <a:t>Source</a:t>
            </a:r>
            <a:r>
              <a:rPr lang="es-ES" altLang="es-ES" sz="1500" b="1" dirty="0">
                <a:latin typeface="Calibri" panose="020F0502020204030204" pitchFamily="34" charset="0"/>
              </a:rPr>
              <a:t>: Air </a:t>
            </a:r>
            <a:r>
              <a:rPr lang="es-ES" altLang="es-ES" sz="1500" b="1" dirty="0" err="1">
                <a:latin typeface="Calibri" panose="020F0502020204030204" pitchFamily="34" charset="0"/>
              </a:rPr>
              <a:t>Quality</a:t>
            </a:r>
            <a:r>
              <a:rPr lang="es-ES" altLang="es-ES" sz="1500" b="1" dirty="0">
                <a:latin typeface="Calibri" panose="020F0502020204030204" pitchFamily="34" charset="0"/>
              </a:rPr>
              <a:t> in </a:t>
            </a:r>
            <a:r>
              <a:rPr lang="es-ES" altLang="es-ES" sz="1500" b="1" dirty="0" err="1">
                <a:latin typeface="Calibri" panose="020F0502020204030204" pitchFamily="34" charset="0"/>
              </a:rPr>
              <a:t>Europe</a:t>
            </a:r>
            <a:r>
              <a:rPr lang="es-ES" altLang="es-ES" sz="1500" b="1" dirty="0">
                <a:latin typeface="Calibri" panose="020F0502020204030204" pitchFamily="34" charset="0"/>
              </a:rPr>
              <a:t>. EEA 2019.</a:t>
            </a:r>
            <a:br>
              <a:rPr lang="es-ES" altLang="es-ES" sz="1500" b="1" dirty="0">
                <a:latin typeface="Calibri" panose="020F0502020204030204" pitchFamily="34" charset="0"/>
              </a:rPr>
            </a:br>
            <a:endParaRPr lang="es-ES" altLang="es-ES" sz="1500" b="1" dirty="0">
              <a:latin typeface="Calibri" panose="020F050202020403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31504" y="1988840"/>
            <a:ext cx="8964488" cy="3010538"/>
          </a:xfrm>
          <a:prstGeom prst="rect">
            <a:avLst/>
          </a:prstGeom>
        </p:spPr>
      </p:pic>
    </p:spTree>
    <p:extLst>
      <p:ext uri="{BB962C8B-B14F-4D97-AF65-F5344CB8AC3E}">
        <p14:creationId xmlns:p14="http://schemas.microsoft.com/office/powerpoint/2010/main" val="430071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8744" y="518982"/>
            <a:ext cx="4399513" cy="6042455"/>
          </a:xfrm>
          <a:prstGeom prst="rect">
            <a:avLst/>
          </a:prstGeom>
        </p:spPr>
      </p:pic>
    </p:spTree>
    <p:extLst>
      <p:ext uri="{BB962C8B-B14F-4D97-AF65-F5344CB8AC3E}">
        <p14:creationId xmlns:p14="http://schemas.microsoft.com/office/powerpoint/2010/main" val="352343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0260" y="1116329"/>
            <a:ext cx="10719795" cy="4711741"/>
          </a:xfrm>
          <a:prstGeom prst="rect">
            <a:avLst/>
          </a:prstGeom>
        </p:spPr>
      </p:pic>
    </p:spTree>
    <p:extLst>
      <p:ext uri="{BB962C8B-B14F-4D97-AF65-F5344CB8AC3E}">
        <p14:creationId xmlns:p14="http://schemas.microsoft.com/office/powerpoint/2010/main" val="227970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7157" y="234778"/>
            <a:ext cx="5490519" cy="6523389"/>
          </a:xfrm>
          <a:prstGeom prst="rect">
            <a:avLst/>
          </a:prstGeom>
        </p:spPr>
      </p:pic>
      <p:pic>
        <p:nvPicPr>
          <p:cNvPr id="5" name="Marcador de contenido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1308" y="126896"/>
            <a:ext cx="5718604" cy="6731103"/>
          </a:xfrm>
          <a:prstGeom prst="rect">
            <a:avLst/>
          </a:prstGeom>
        </p:spPr>
      </p:pic>
    </p:spTree>
    <p:extLst>
      <p:ext uri="{BB962C8B-B14F-4D97-AF65-F5344CB8AC3E}">
        <p14:creationId xmlns:p14="http://schemas.microsoft.com/office/powerpoint/2010/main" val="598655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0933" y="537028"/>
            <a:ext cx="8753460" cy="5660571"/>
          </a:xfrm>
          <a:prstGeom prst="rect">
            <a:avLst/>
          </a:prstGeom>
        </p:spPr>
      </p:pic>
    </p:spTree>
    <p:extLst>
      <p:ext uri="{BB962C8B-B14F-4D97-AF65-F5344CB8AC3E}">
        <p14:creationId xmlns:p14="http://schemas.microsoft.com/office/powerpoint/2010/main" val="2410548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4631" y="1173892"/>
            <a:ext cx="8476488" cy="3924300"/>
          </a:xfrm>
          <a:prstGeom prst="rect">
            <a:avLst/>
          </a:prstGeom>
        </p:spPr>
      </p:pic>
    </p:spTree>
    <p:extLst>
      <p:ext uri="{BB962C8B-B14F-4D97-AF65-F5344CB8AC3E}">
        <p14:creationId xmlns:p14="http://schemas.microsoft.com/office/powerpoint/2010/main" val="124213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0388" y="345988"/>
            <a:ext cx="3046834" cy="2745959"/>
          </a:xfrm>
          <a:prstGeom prst="rect">
            <a:avLst/>
          </a:prstGeom>
          <a:ln>
            <a:noFill/>
          </a:ln>
          <a:effectLst>
            <a:outerShdw blurRad="292100" dist="139700" dir="2700000" algn="tl" rotWithShape="0">
              <a:srgbClr val="333333">
                <a:alpha val="65000"/>
              </a:srgbClr>
            </a:outerShdw>
          </a:effectLst>
        </p:spPr>
      </p:pic>
      <p:pic>
        <p:nvPicPr>
          <p:cNvPr id="7" name="3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4498" y="345988"/>
            <a:ext cx="3607070" cy="2656704"/>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91533" y="3360793"/>
            <a:ext cx="3661200" cy="2868258"/>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59649" y="3360793"/>
            <a:ext cx="3776768" cy="3002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9704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891815" y="107922"/>
            <a:ext cx="8380649" cy="584775"/>
          </a:xfrm>
          <a:prstGeom prst="rect">
            <a:avLst/>
          </a:prstGeom>
          <a:solidFill>
            <a:schemeClr val="bg1"/>
          </a:solidFill>
          <a:ln>
            <a:noFill/>
          </a:ln>
          <a:effectLst/>
        </p:spPr>
        <p:txBody>
          <a:bodyPr wrap="square">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fr-FR" altLang="es-ES" sz="3200" dirty="0">
                <a:solidFill>
                  <a:srgbClr val="FFFF00"/>
                </a:solidFill>
                <a:latin typeface="Arial" pitchFamily="34" charset="0"/>
              </a:rPr>
              <a:t> </a:t>
            </a:r>
            <a:r>
              <a:rPr lang="fr-FR" altLang="es-ES" sz="3200" dirty="0" err="1">
                <a:solidFill>
                  <a:schemeClr val="tx1">
                    <a:lumMod val="50000"/>
                  </a:schemeClr>
                </a:solidFill>
                <a:latin typeface="Arial" pitchFamily="34" charset="0"/>
              </a:rPr>
              <a:t>Calidad</a:t>
            </a:r>
            <a:r>
              <a:rPr lang="fr-FR" altLang="es-ES" sz="3200" dirty="0">
                <a:solidFill>
                  <a:schemeClr val="tx1">
                    <a:lumMod val="50000"/>
                  </a:schemeClr>
                </a:solidFill>
                <a:latin typeface="Arial" pitchFamily="34" charset="0"/>
              </a:rPr>
              <a:t> </a:t>
            </a:r>
            <a:r>
              <a:rPr lang="fr-FR" altLang="es-ES" sz="3200" dirty="0" err="1">
                <a:solidFill>
                  <a:schemeClr val="tx1">
                    <a:lumMod val="50000"/>
                  </a:schemeClr>
                </a:solidFill>
                <a:latin typeface="Arial" pitchFamily="34" charset="0"/>
              </a:rPr>
              <a:t>del</a:t>
            </a:r>
            <a:r>
              <a:rPr lang="fr-FR" altLang="es-ES" sz="3200" dirty="0">
                <a:solidFill>
                  <a:schemeClr val="tx1">
                    <a:lumMod val="50000"/>
                  </a:schemeClr>
                </a:solidFill>
                <a:latin typeface="Arial" pitchFamily="34" charset="0"/>
              </a:rPr>
              <a:t> aire </a:t>
            </a:r>
            <a:r>
              <a:rPr lang="fr-FR" altLang="es-ES" sz="3200" dirty="0" err="1">
                <a:solidFill>
                  <a:schemeClr val="tx1">
                    <a:lumMod val="50000"/>
                  </a:schemeClr>
                </a:solidFill>
                <a:latin typeface="Arial" pitchFamily="34" charset="0"/>
              </a:rPr>
              <a:t>actual</a:t>
            </a:r>
            <a:r>
              <a:rPr lang="fr-FR" altLang="es-ES" sz="3200" dirty="0">
                <a:solidFill>
                  <a:schemeClr val="tx1">
                    <a:lumMod val="50000"/>
                  </a:schemeClr>
                </a:solidFill>
                <a:latin typeface="Arial" pitchFamily="34" charset="0"/>
              </a:rPr>
              <a:t> en las </a:t>
            </a:r>
            <a:r>
              <a:rPr lang="fr-FR" altLang="es-ES" sz="3200" dirty="0" err="1">
                <a:solidFill>
                  <a:schemeClr val="tx1">
                    <a:lumMod val="50000"/>
                  </a:schemeClr>
                </a:solidFill>
                <a:latin typeface="Arial" pitchFamily="34" charset="0"/>
              </a:rPr>
              <a:t>ciudades</a:t>
            </a:r>
            <a:endParaRPr lang="fr-FR" altLang="es-ES" sz="3200" dirty="0">
              <a:solidFill>
                <a:schemeClr val="tx1">
                  <a:lumMod val="50000"/>
                </a:schemeClr>
              </a:solidFill>
              <a:latin typeface="Arial" pitchFamily="34" charset="0"/>
            </a:endParaRPr>
          </a:p>
        </p:txBody>
      </p:sp>
      <p:sp>
        <p:nvSpPr>
          <p:cNvPr id="5" name="Text Box 5"/>
          <p:cNvSpPr txBox="1">
            <a:spLocks noChangeArrowheads="1"/>
          </p:cNvSpPr>
          <p:nvPr/>
        </p:nvSpPr>
        <p:spPr bwMode="auto">
          <a:xfrm>
            <a:off x="1161143" y="873406"/>
            <a:ext cx="4502809" cy="5509200"/>
          </a:xfrm>
          <a:prstGeom prst="rect">
            <a:avLst/>
          </a:prstGeom>
          <a:solidFill>
            <a:schemeClr val="bg1"/>
          </a:solidFill>
          <a:ln>
            <a:noFill/>
          </a:ln>
          <a:effectLst/>
        </p:spPr>
        <p:txBody>
          <a:bodyPr wrap="square">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100000"/>
              </a:spcBef>
              <a:buFont typeface="Wingdings" pitchFamily="2" charset="2"/>
              <a:buChar char="Ø"/>
            </a:pPr>
            <a:r>
              <a:rPr lang="es-ES_tradnl" altLang="es-ES" sz="1600" dirty="0">
                <a:latin typeface="Arial" pitchFamily="34" charset="0"/>
                <a:cs typeface="Times New Roman" pitchFamily="18" charset="0"/>
                <a:sym typeface="Symbol" pitchFamily="18" charset="2"/>
              </a:rPr>
              <a:t>Existen condiciones específicas del </a:t>
            </a:r>
            <a:r>
              <a:rPr lang="es-ES_tradnl" altLang="es-ES" sz="1600" i="1" dirty="0">
                <a:latin typeface="Arial" pitchFamily="34" charset="0"/>
                <a:cs typeface="Times New Roman" pitchFamily="18" charset="0"/>
                <a:sym typeface="Symbol" pitchFamily="18" charset="2"/>
              </a:rPr>
              <a:t>clima mediterráneo</a:t>
            </a:r>
            <a:r>
              <a:rPr lang="es-ES_tradnl" altLang="es-ES" sz="1600" dirty="0">
                <a:latin typeface="Arial" pitchFamily="34" charset="0"/>
                <a:cs typeface="Times New Roman" pitchFamily="18" charset="0"/>
                <a:sym typeface="Symbol" pitchFamily="18" charset="2"/>
              </a:rPr>
              <a:t> que propician muy frecuentemente episodios de contaminación (sol, baja precipitación, calmas, orografía intricada).</a:t>
            </a:r>
          </a:p>
          <a:p>
            <a:pPr>
              <a:lnSpc>
                <a:spcPct val="90000"/>
              </a:lnSpc>
              <a:spcBef>
                <a:spcPct val="100000"/>
              </a:spcBef>
              <a:buFont typeface="Wingdings" pitchFamily="2" charset="2"/>
              <a:buChar char="Ø"/>
            </a:pPr>
            <a:r>
              <a:rPr lang="es-ES_tradnl" altLang="es-ES" sz="1600" dirty="0">
                <a:latin typeface="Arial" pitchFamily="34" charset="0"/>
                <a:cs typeface="Times New Roman" pitchFamily="18" charset="0"/>
                <a:sym typeface="Symbol" pitchFamily="18" charset="2"/>
              </a:rPr>
              <a:t>La </a:t>
            </a:r>
            <a:r>
              <a:rPr lang="es-ES_tradnl" altLang="es-ES" sz="1600" i="1" dirty="0">
                <a:latin typeface="Arial" pitchFamily="34" charset="0"/>
                <a:cs typeface="Times New Roman" pitchFamily="18" charset="0"/>
                <a:sym typeface="Symbol" pitchFamily="18" charset="2"/>
              </a:rPr>
              <a:t>arquitectura urbana</a:t>
            </a:r>
            <a:r>
              <a:rPr lang="es-ES_tradnl" altLang="es-ES" sz="1600" dirty="0">
                <a:latin typeface="Arial" pitchFamily="34" charset="0"/>
                <a:cs typeface="Times New Roman" pitchFamily="18" charset="0"/>
                <a:sym typeface="Symbol" pitchFamily="18" charset="2"/>
              </a:rPr>
              <a:t> con altos edificios, escasas zonas verdes y calles relativamente estrechas favorecen también la acumulación de contaminantes.</a:t>
            </a:r>
          </a:p>
          <a:p>
            <a:pPr>
              <a:lnSpc>
                <a:spcPct val="90000"/>
              </a:lnSpc>
              <a:spcBef>
                <a:spcPct val="100000"/>
              </a:spcBef>
              <a:buFont typeface="Wingdings" pitchFamily="2" charset="2"/>
              <a:buChar char="Ø"/>
            </a:pPr>
            <a:r>
              <a:rPr lang="es-ES_tradnl" altLang="es-ES" sz="1600" dirty="0">
                <a:latin typeface="Arial" pitchFamily="34" charset="0"/>
                <a:cs typeface="Times New Roman" pitchFamily="18" charset="0"/>
                <a:sym typeface="Symbol" pitchFamily="18" charset="2"/>
              </a:rPr>
              <a:t>Incremento y “</a:t>
            </a:r>
            <a:r>
              <a:rPr lang="es-ES_tradnl" altLang="es-ES" sz="1600" dirty="0" err="1">
                <a:latin typeface="Arial" pitchFamily="34" charset="0"/>
                <a:cs typeface="Times New Roman" pitchFamily="18" charset="0"/>
                <a:sym typeface="Symbol" pitchFamily="18" charset="2"/>
              </a:rPr>
              <a:t>dieselización</a:t>
            </a:r>
            <a:r>
              <a:rPr lang="es-ES_tradnl" altLang="es-ES" sz="1600" dirty="0">
                <a:latin typeface="Arial" pitchFamily="34" charset="0"/>
                <a:cs typeface="Times New Roman" pitchFamily="18" charset="0"/>
                <a:sym typeface="Symbol" pitchFamily="18" charset="2"/>
              </a:rPr>
              <a:t>” del parque de vehículos: los niveles de </a:t>
            </a:r>
            <a:r>
              <a:rPr lang="es-ES_tradnl" altLang="es-ES" sz="1600" i="1" dirty="0">
                <a:latin typeface="Arial" pitchFamily="34" charset="0"/>
                <a:cs typeface="Times New Roman" pitchFamily="18" charset="0"/>
                <a:sym typeface="Symbol" pitchFamily="18" charset="2"/>
              </a:rPr>
              <a:t>partículas y NO</a:t>
            </a:r>
            <a:r>
              <a:rPr lang="es-ES_tradnl" altLang="es-ES" sz="1600" i="1" baseline="-25000" dirty="0">
                <a:latin typeface="Arial" pitchFamily="34" charset="0"/>
                <a:cs typeface="Times New Roman" pitchFamily="18" charset="0"/>
                <a:sym typeface="Symbol" pitchFamily="18" charset="2"/>
              </a:rPr>
              <a:t>2</a:t>
            </a:r>
            <a:r>
              <a:rPr lang="es-ES_tradnl" altLang="es-ES" sz="1600" i="1" dirty="0">
                <a:latin typeface="Arial" pitchFamily="34" charset="0"/>
                <a:cs typeface="Times New Roman" pitchFamily="18" charset="0"/>
                <a:sym typeface="Symbol" pitchFamily="18" charset="2"/>
              </a:rPr>
              <a:t> </a:t>
            </a:r>
            <a:r>
              <a:rPr lang="es-ES_tradnl" altLang="es-ES" sz="1600" dirty="0">
                <a:latin typeface="Arial" pitchFamily="34" charset="0"/>
                <a:cs typeface="Times New Roman" pitchFamily="18" charset="0"/>
                <a:sym typeface="Symbol" pitchFamily="18" charset="2"/>
              </a:rPr>
              <a:t>se han incrementado en las últimas décadas.</a:t>
            </a:r>
            <a:endParaRPr lang="es-ES" altLang="es-ES" sz="1600" dirty="0">
              <a:latin typeface="Arial" pitchFamily="34" charset="0"/>
              <a:cs typeface="Times New Roman" pitchFamily="18" charset="0"/>
            </a:endParaRPr>
          </a:p>
          <a:p>
            <a:pPr>
              <a:lnSpc>
                <a:spcPct val="90000"/>
              </a:lnSpc>
              <a:spcBef>
                <a:spcPct val="100000"/>
              </a:spcBef>
              <a:buFont typeface="Wingdings" pitchFamily="2" charset="2"/>
              <a:buChar char="Ø"/>
            </a:pPr>
            <a:r>
              <a:rPr lang="es-ES_tradnl" altLang="es-ES" sz="1600" dirty="0">
                <a:latin typeface="Arial" pitchFamily="34" charset="0"/>
                <a:cs typeface="Times New Roman" pitchFamily="18" charset="0"/>
              </a:rPr>
              <a:t>Los valores límite de </a:t>
            </a:r>
            <a:r>
              <a:rPr lang="es-ES_tradnl" altLang="es-ES" sz="1600" i="1" dirty="0">
                <a:latin typeface="Arial" pitchFamily="34" charset="0"/>
                <a:cs typeface="Times New Roman" pitchFamily="18" charset="0"/>
              </a:rPr>
              <a:t>PM y óxidos de nitrógeno</a:t>
            </a:r>
            <a:r>
              <a:rPr lang="es-ES_tradnl" altLang="es-ES" sz="1600" dirty="0">
                <a:latin typeface="Arial" pitchFamily="34" charset="0"/>
                <a:cs typeface="Times New Roman" pitchFamily="18" charset="0"/>
              </a:rPr>
              <a:t> se superan principalmente en zonas urbanas, donde habita la mayor parte de la población .</a:t>
            </a:r>
            <a:r>
              <a:rPr lang="es-ES" altLang="es-ES" sz="1600" dirty="0">
                <a:latin typeface="Arial" pitchFamily="34" charset="0"/>
                <a:cs typeface="Times New Roman" pitchFamily="18" charset="0"/>
              </a:rPr>
              <a:t> </a:t>
            </a:r>
            <a:endParaRPr lang="es-ES_tradnl" altLang="es-ES" sz="1600" dirty="0">
              <a:latin typeface="Arial" pitchFamily="34" charset="0"/>
              <a:cs typeface="Times New Roman" pitchFamily="18" charset="0"/>
            </a:endParaRPr>
          </a:p>
          <a:p>
            <a:pPr>
              <a:lnSpc>
                <a:spcPct val="90000"/>
              </a:lnSpc>
              <a:spcBef>
                <a:spcPct val="100000"/>
              </a:spcBef>
              <a:buFont typeface="Wingdings" pitchFamily="2" charset="2"/>
              <a:buChar char="Ø"/>
            </a:pPr>
            <a:r>
              <a:rPr lang="es-ES_tradnl" altLang="es-ES" sz="1600" dirty="0">
                <a:latin typeface="Arial" pitchFamily="34" charset="0"/>
                <a:cs typeface="Times New Roman" pitchFamily="18" charset="0"/>
              </a:rPr>
              <a:t>Alta emisión derivada del desgaste de pastillas de frenos y ruedas del parque de vehículos: </a:t>
            </a:r>
            <a:r>
              <a:rPr lang="es-ES_tradnl" altLang="es-ES" sz="1600" i="1" dirty="0">
                <a:latin typeface="Arial" pitchFamily="34" charset="0"/>
                <a:cs typeface="Times New Roman" pitchFamily="18" charset="0"/>
              </a:rPr>
              <a:t>cobre, antimonio, estaño, manganeso, </a:t>
            </a:r>
            <a:r>
              <a:rPr lang="es-ES_tradnl" altLang="es-ES" sz="1600" i="1" dirty="0" smtClean="0">
                <a:latin typeface="Arial" pitchFamily="34" charset="0"/>
                <a:cs typeface="Times New Roman" pitchFamily="18" charset="0"/>
              </a:rPr>
              <a:t>hierro</a:t>
            </a:r>
            <a:r>
              <a:rPr lang="es-ES_tradnl" altLang="es-ES" sz="1600" i="1" dirty="0">
                <a:latin typeface="Arial" pitchFamily="34" charset="0"/>
                <a:cs typeface="Times New Roman" pitchFamily="18" charset="0"/>
              </a:rPr>
              <a:t>, zinc y bario</a:t>
            </a:r>
            <a:r>
              <a:rPr lang="es-ES_tradnl" altLang="es-ES" sz="1400" i="1" dirty="0">
                <a:latin typeface="Arial" pitchFamily="34" charset="0"/>
                <a:cs typeface="Times New Roman" pitchFamily="18" charset="0"/>
              </a:rPr>
              <a:t>.</a:t>
            </a:r>
          </a:p>
        </p:txBody>
      </p:sp>
      <p:pic>
        <p:nvPicPr>
          <p:cNvPr id="51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7969" y="884232"/>
            <a:ext cx="4550741" cy="294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6494" y="3815535"/>
            <a:ext cx="4204477" cy="296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27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1621" y="0"/>
            <a:ext cx="7408758" cy="6858000"/>
          </a:xfrm>
          <a:prstGeom prst="rect">
            <a:avLst/>
          </a:prstGeom>
        </p:spPr>
      </p:pic>
    </p:spTree>
    <p:extLst>
      <p:ext uri="{BB962C8B-B14F-4D97-AF65-F5344CB8AC3E}">
        <p14:creationId xmlns:p14="http://schemas.microsoft.com/office/powerpoint/2010/main" val="42635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1749797" y="298557"/>
            <a:ext cx="8637588" cy="503585"/>
          </a:xfrm>
          <a:solidFill>
            <a:schemeClr val="bg1"/>
          </a:solidFill>
        </p:spPr>
        <p:txBody>
          <a:bodyPr/>
          <a:lstStyle/>
          <a:p>
            <a:pPr algn="ctr"/>
            <a:r>
              <a:rPr lang="es-ES" altLang="es-ES" sz="2800" dirty="0">
                <a:latin typeface="+mn-lt"/>
              </a:rPr>
              <a:t>Origen de los principales contaminantes en Madri</a:t>
            </a:r>
            <a:r>
              <a:rPr lang="es-ES" altLang="es-ES" sz="2800" dirty="0"/>
              <a:t>d</a:t>
            </a:r>
          </a:p>
        </p:txBody>
      </p:sp>
      <p:pic>
        <p:nvPicPr>
          <p:cNvPr id="4" name="Picture 4"/>
          <p:cNvPicPr>
            <a:picLocks noGrp="1" noChangeAspect="1" noChangeArrowheads="1"/>
          </p:cNvPicPr>
          <p:nvPr>
            <p:ph idx="1"/>
          </p:nvPr>
        </p:nvPicPr>
        <p:blipFill>
          <a:blip r:embed="rId2" cstate="email">
            <a:lum bright="12000"/>
            <a:extLst>
              <a:ext uri="{28A0092B-C50C-407E-A947-70E740481C1C}">
                <a14:useLocalDpi xmlns:a14="http://schemas.microsoft.com/office/drawing/2010/main"/>
              </a:ext>
            </a:extLst>
          </a:blip>
          <a:srcRect/>
          <a:stretch>
            <a:fillRect/>
          </a:stretch>
        </p:blipFill>
        <p:spPr>
          <a:xfrm>
            <a:off x="2347839" y="1030514"/>
            <a:ext cx="7252034" cy="5148288"/>
          </a:xfrm>
          <a:noFill/>
          <a:ln/>
          <a:extLst>
            <a:ext uri="{91240B29-F687-4F45-9708-019B960494DF}">
              <a14:hiddenLine xmlns:a14="http://schemas.microsoft.com/office/drawing/2010/main" w="38100">
                <a:solidFill>
                  <a:srgbClr val="009900"/>
                </a:solidFill>
                <a:miter lim="800000"/>
                <a:headEnd/>
                <a:tailEnd/>
              </a14:hiddenLine>
            </a:ext>
          </a:extLst>
        </p:spPr>
      </p:pic>
    </p:spTree>
    <p:extLst>
      <p:ext uri="{BB962C8B-B14F-4D97-AF65-F5344CB8AC3E}">
        <p14:creationId xmlns:p14="http://schemas.microsoft.com/office/powerpoint/2010/main" val="4078026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33830" y="1744289"/>
            <a:ext cx="3730172" cy="784830"/>
          </a:xfrm>
          <a:prstGeom prst="rect">
            <a:avLst/>
          </a:prstGeom>
          <a:solidFill>
            <a:schemeClr val="bg1"/>
          </a:solidFill>
          <a:ln>
            <a:noFill/>
          </a:ln>
          <a:effectLst/>
        </p:spPr>
        <p:txBody>
          <a:bodyPr vert="horz" wrap="square" lIns="-44436" tIns="45720" rIns="91440" bIns="0" numCol="1" anchor="ctr" anchorCtr="0" compatLnSpc="1">
            <a:prstTxWarp prst="textNoShape">
              <a:avLst/>
            </a:prstTxWarp>
            <a:spAutoFit/>
          </a:bodyPr>
          <a:lstStyle>
            <a:lvl1pPr indent="444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s-ES" altLang="es-ES" sz="1600" b="1" dirty="0" smtClean="0"/>
              <a:t>COEFICIENTES</a:t>
            </a:r>
          </a:p>
          <a:p>
            <a:pPr algn="ctr"/>
            <a:r>
              <a:rPr lang="es-ES" altLang="es-ES" sz="1600" b="1" dirty="0" smtClean="0"/>
              <a:t> DE  </a:t>
            </a:r>
            <a:r>
              <a:rPr lang="es-ES" altLang="es-ES" sz="1600" b="1" dirty="0"/>
              <a:t>PRODUCCIÓN DE LOS CONTAMINANTES</a:t>
            </a:r>
            <a:endParaRPr lang="es-ES" altLang="es-ES"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7495" y="0"/>
            <a:ext cx="4854151" cy="6858000"/>
          </a:xfrm>
          <a:prstGeom prst="rect">
            <a:avLst/>
          </a:prstGeom>
        </p:spPr>
      </p:pic>
    </p:spTree>
    <p:extLst>
      <p:ext uri="{BB962C8B-B14F-4D97-AF65-F5344CB8AC3E}">
        <p14:creationId xmlns:p14="http://schemas.microsoft.com/office/powerpoint/2010/main" val="895361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6" name="Picture 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4345" y="1306285"/>
            <a:ext cx="9451772" cy="397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246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 Imagen"/>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17847" y="0"/>
            <a:ext cx="81563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7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0116" y="119616"/>
            <a:ext cx="9014672" cy="673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318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634470" y="0"/>
            <a:ext cx="10270774" cy="6050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buClr>
                <a:schemeClr val="tx1"/>
              </a:buClr>
              <a:buFont typeface="Wingdings" pitchFamily="2" charset="2"/>
              <a:buNone/>
            </a:pPr>
            <a:r>
              <a:rPr lang="es-ES" altLang="es-ES" sz="2000" b="1" dirty="0">
                <a:solidFill>
                  <a:schemeClr val="tx2"/>
                </a:solidFill>
                <a:latin typeface="Arial" charset="0"/>
                <a:cs typeface="Times New Roman" pitchFamily="18" charset="0"/>
              </a:rPr>
              <a:t>Partículas: Mezcla de partículas sólidas, líquidas o ambas, en suspensión aérea</a:t>
            </a:r>
            <a:endParaRPr lang="es-ES" altLang="es-ES" sz="2000" b="1" dirty="0">
              <a:solidFill>
                <a:schemeClr val="tx2"/>
              </a:solidFill>
              <a:latin typeface="Arial" charset="0"/>
              <a:cs typeface="Arial"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7200" y="462179"/>
            <a:ext cx="8085314" cy="62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043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792490" y="129408"/>
            <a:ext cx="8695998" cy="6352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90000"/>
              </a:lnSpc>
              <a:buClr>
                <a:schemeClr val="tx1"/>
              </a:buClr>
              <a:buFont typeface="Wingdings" pitchFamily="2" charset="2"/>
              <a:buNone/>
            </a:pPr>
            <a:r>
              <a:rPr lang="es-ES" altLang="es-ES" sz="2000" b="1" dirty="0">
                <a:solidFill>
                  <a:schemeClr val="tx2"/>
                </a:solidFill>
                <a:latin typeface="Arial" charset="0"/>
                <a:cs typeface="Times New Roman" pitchFamily="18" charset="0"/>
              </a:rPr>
              <a:t>Partículas: Mezcla de partículas sólidas, líquidas o ambas, en suspensión aérea</a:t>
            </a:r>
            <a:endParaRPr lang="es-ES" altLang="es-ES" sz="2000" b="1" dirty="0">
              <a:solidFill>
                <a:schemeClr val="tx2"/>
              </a:solidFill>
              <a:latin typeface="Arial" charset="0"/>
              <a:cs typeface="Arial"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9206" y="836712"/>
            <a:ext cx="8629283" cy="5666590"/>
          </a:xfrm>
          <a:prstGeom prst="rect">
            <a:avLst/>
          </a:prstGeom>
        </p:spPr>
      </p:pic>
    </p:spTree>
    <p:extLst>
      <p:ext uri="{BB962C8B-B14F-4D97-AF65-F5344CB8AC3E}">
        <p14:creationId xmlns:p14="http://schemas.microsoft.com/office/powerpoint/2010/main" val="270668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2000" y="914400"/>
            <a:ext cx="8434148" cy="4545069"/>
          </a:xfrm>
          <a:prstGeom prst="rect">
            <a:avLst/>
          </a:prstGeom>
        </p:spPr>
      </p:pic>
    </p:spTree>
    <p:extLst>
      <p:ext uri="{BB962C8B-B14F-4D97-AF65-F5344CB8AC3E}">
        <p14:creationId xmlns:p14="http://schemas.microsoft.com/office/powerpoint/2010/main" val="3008740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5515" y="0"/>
            <a:ext cx="4820970" cy="6858000"/>
          </a:xfrm>
          <a:prstGeom prst="rect">
            <a:avLst/>
          </a:prstGeom>
        </p:spPr>
      </p:pic>
    </p:spTree>
    <p:extLst>
      <p:ext uri="{BB962C8B-B14F-4D97-AF65-F5344CB8AC3E}">
        <p14:creationId xmlns:p14="http://schemas.microsoft.com/office/powerpoint/2010/main" val="1094684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auto">
          <a:xfrm>
            <a:off x="4008438" y="1276350"/>
            <a:ext cx="2667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30000"/>
              </a:lnSpc>
            </a:pPr>
            <a:endParaRPr lang="es-ES_tradnl" altLang="es-ES" sz="1000">
              <a:solidFill>
                <a:srgbClr val="282828"/>
              </a:solidFill>
              <a:latin typeface="Aller" pitchFamily="1" charset="0"/>
            </a:endParaRPr>
          </a:p>
        </p:txBody>
      </p:sp>
      <p:sp>
        <p:nvSpPr>
          <p:cNvPr id="22548" name="Line 20"/>
          <p:cNvSpPr>
            <a:spLocks noChangeShapeType="1"/>
          </p:cNvSpPr>
          <p:nvPr/>
        </p:nvSpPr>
        <p:spPr bwMode="auto">
          <a:xfrm>
            <a:off x="7239000" y="6165850"/>
            <a:ext cx="27432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pic>
        <p:nvPicPr>
          <p:cNvPr id="9220" name="Picture 23" descr="button_right">
            <a:hlinkClick r:id="" action="ppaction://hlinkshowjump?jump=nextslid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26688" y="6597651"/>
            <a:ext cx="112712"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4" descr="button_left">
            <a:hlinkClick r:id="" action="ppaction://hlinkshowjump?jump=previousslid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01201" y="6597651"/>
            <a:ext cx="112713"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txBox="1">
            <a:spLocks noChangeArrowheads="1"/>
          </p:cNvSpPr>
          <p:nvPr/>
        </p:nvSpPr>
        <p:spPr bwMode="auto">
          <a:xfrm>
            <a:off x="813361" y="317450"/>
            <a:ext cx="7837487" cy="647799"/>
          </a:xfrm>
          <a:prstGeom prst="rect">
            <a:avLst/>
          </a:prstGeom>
          <a:solidFill>
            <a:schemeClr val="bg1"/>
          </a:solidFill>
          <a:ln>
            <a:noFill/>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80000"/>
              </a:lnSpc>
              <a:spcBef>
                <a:spcPct val="20000"/>
              </a:spcBef>
            </a:pPr>
            <a:endParaRPr lang="es-ES" altLang="es-ES" sz="1400" b="1" dirty="0">
              <a:solidFill>
                <a:schemeClr val="tx2"/>
              </a:solidFill>
              <a:latin typeface="Aller" pitchFamily="1" charset="0"/>
              <a:cs typeface="Arial" pitchFamily="34" charset="0"/>
            </a:endParaRPr>
          </a:p>
          <a:p>
            <a:pPr algn="ctr">
              <a:lnSpc>
                <a:spcPct val="80000"/>
              </a:lnSpc>
              <a:spcBef>
                <a:spcPct val="20000"/>
              </a:spcBef>
            </a:pPr>
            <a:r>
              <a:rPr lang="es-ES" altLang="es-ES" sz="2000" dirty="0">
                <a:solidFill>
                  <a:srgbClr val="398DB3"/>
                </a:solidFill>
                <a:latin typeface="Aller Bold"/>
                <a:cs typeface="Arial" pitchFamily="34" charset="0"/>
              </a:rPr>
              <a:t>COMPOSICIÓN DE LAS PARTÍCULAS MATERIALES Y FUENTES </a:t>
            </a:r>
            <a:endParaRPr lang="es-ES_tradnl" altLang="es-ES" sz="1400" dirty="0">
              <a:latin typeface="Aller" pitchFamily="1" charset="0"/>
            </a:endParaRPr>
          </a:p>
        </p:txBody>
      </p:sp>
      <p:pic>
        <p:nvPicPr>
          <p:cNvPr id="9223" name="Grafico_Torta" descr="Composición del material particulado fino (PM2.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38263" y="1174750"/>
            <a:ext cx="6587684"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8247559" y="5380672"/>
            <a:ext cx="3469282" cy="1477328"/>
          </a:xfrm>
          <a:prstGeom prst="rect">
            <a:avLst/>
          </a:prstGeom>
          <a:solidFill>
            <a:schemeClr val="bg1"/>
          </a:solidFill>
        </p:spPr>
        <p:txBody>
          <a:bodyPr wrap="square">
            <a:spAutoFit/>
          </a:bodyPr>
          <a:lstStyle/>
          <a:p>
            <a:pPr>
              <a:defRPr/>
            </a:pPr>
            <a:r>
              <a:rPr lang="es-ES" dirty="0">
                <a:latin typeface="Aller"/>
              </a:rPr>
              <a:t>Fuentes:</a:t>
            </a:r>
          </a:p>
          <a:p>
            <a:pPr marL="342900" indent="-342900">
              <a:buFont typeface="Arial" pitchFamily="34" charset="0"/>
              <a:buChar char="•"/>
              <a:defRPr/>
            </a:pPr>
            <a:r>
              <a:rPr lang="es-ES" dirty="0">
                <a:latin typeface="Aller"/>
              </a:rPr>
              <a:t> tráfico (vehículos </a:t>
            </a:r>
            <a:r>
              <a:rPr lang="es-ES" dirty="0" err="1">
                <a:latin typeface="Aller"/>
              </a:rPr>
              <a:t>diesel</a:t>
            </a:r>
            <a:r>
              <a:rPr lang="es-ES" dirty="0">
                <a:latin typeface="Aller"/>
              </a:rPr>
              <a:t>)</a:t>
            </a:r>
          </a:p>
          <a:p>
            <a:pPr marL="342900" indent="-342900">
              <a:buFont typeface="Arial" pitchFamily="34" charset="0"/>
              <a:buChar char="•"/>
              <a:defRPr/>
            </a:pPr>
            <a:r>
              <a:rPr lang="es-ES" dirty="0">
                <a:latin typeface="Aller"/>
              </a:rPr>
              <a:t> calefacciones</a:t>
            </a:r>
          </a:p>
          <a:p>
            <a:pPr marL="342900" indent="-342900">
              <a:buFont typeface="Arial" pitchFamily="34" charset="0"/>
              <a:buChar char="•"/>
              <a:defRPr/>
            </a:pPr>
            <a:r>
              <a:rPr lang="es-ES" dirty="0">
                <a:latin typeface="Aller"/>
              </a:rPr>
              <a:t> centrales térmicas</a:t>
            </a:r>
          </a:p>
          <a:p>
            <a:pPr marL="342900" indent="-342900">
              <a:buFont typeface="Arial" pitchFamily="34" charset="0"/>
              <a:buChar char="•"/>
              <a:defRPr/>
            </a:pPr>
            <a:r>
              <a:rPr lang="es-ES" dirty="0">
                <a:latin typeface="Aller"/>
              </a:rPr>
              <a:t> incineradoras de residuos</a:t>
            </a:r>
          </a:p>
        </p:txBody>
      </p:sp>
    </p:spTree>
    <p:extLst>
      <p:ext uri="{BB962C8B-B14F-4D97-AF65-F5344CB8AC3E}">
        <p14:creationId xmlns:p14="http://schemas.microsoft.com/office/powerpoint/2010/main" val="3884131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22534"/>
                                        </p:tgtEl>
                                        <p:attrNameLst>
                                          <p:attrName>style.visibility</p:attrName>
                                        </p:attrNameLst>
                                      </p:cBhvr>
                                      <p:to>
                                        <p:strVal val="visible"/>
                                      </p:to>
                                    </p:set>
                                    <p:animEffect transition="in" filter="slide(fromBottom)">
                                      <p:cBhvr>
                                        <p:cTn id="7" dur="500"/>
                                        <p:tgtEl>
                                          <p:spTgt spid="225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48"/>
                                        </p:tgtEl>
                                        <p:attrNameLst>
                                          <p:attrName>style.visibility</p:attrName>
                                        </p:attrNameLst>
                                      </p:cBhvr>
                                      <p:to>
                                        <p:strVal val="visible"/>
                                      </p:to>
                                    </p:set>
                                    <p:animEffect transition="in" filter="fade">
                                      <p:cBhvr>
                                        <p:cTn id="10" dur="2000"/>
                                        <p:tgtEl>
                                          <p:spTgt spid="22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6571" y="206490"/>
            <a:ext cx="8665029" cy="635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48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539" y="123565"/>
            <a:ext cx="6088692" cy="4584357"/>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945" y="2415743"/>
            <a:ext cx="6836622" cy="4376623"/>
          </a:xfrm>
          <a:prstGeom prst="rect">
            <a:avLst/>
          </a:prstGeom>
          <a:ln>
            <a:noFill/>
          </a:ln>
          <a:effectLst>
            <a:softEdge rad="112500"/>
          </a:effectLst>
        </p:spPr>
      </p:pic>
      <p:sp>
        <p:nvSpPr>
          <p:cNvPr id="3" name="Flecha curvada hacia la izquierda 2"/>
          <p:cNvSpPr/>
          <p:nvPr/>
        </p:nvSpPr>
        <p:spPr>
          <a:xfrm rot="17969152">
            <a:off x="7123296" y="498088"/>
            <a:ext cx="782732" cy="2113620"/>
          </a:xfrm>
          <a:prstGeom prst="curvedLeftArrow">
            <a:avLst>
              <a:gd name="adj1" fmla="val 25000"/>
              <a:gd name="adj2" fmla="val 50000"/>
              <a:gd name="adj3" fmla="val 35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928306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41757" y="0"/>
            <a:ext cx="4908486" cy="6858000"/>
          </a:xfrm>
          <a:prstGeom prst="rect">
            <a:avLst/>
          </a:prstGeom>
        </p:spPr>
      </p:pic>
    </p:spTree>
    <p:extLst>
      <p:ext uri="{BB962C8B-B14F-4D97-AF65-F5344CB8AC3E}">
        <p14:creationId xmlns:p14="http://schemas.microsoft.com/office/powerpoint/2010/main" val="142887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5188" y="188914"/>
            <a:ext cx="8050212"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5189" y="3794125"/>
            <a:ext cx="492442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62590" y="3717844"/>
            <a:ext cx="2649835" cy="150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67996" y="5411936"/>
            <a:ext cx="3492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898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3 CuadroTexto"/>
          <p:cNvSpPr txBox="1">
            <a:spLocks noChangeArrowheads="1"/>
          </p:cNvSpPr>
          <p:nvPr/>
        </p:nvSpPr>
        <p:spPr bwMode="auto">
          <a:xfrm>
            <a:off x="8990411" y="5244704"/>
            <a:ext cx="49410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solidFill>
                <a:srgbClr val="000000"/>
              </a:solidFill>
              <a:latin typeface="Arial" panose="020B0604020202020204" pitchFamily="34" charset="0"/>
            </a:endParaRPr>
          </a:p>
        </p:txBody>
      </p:sp>
      <p:pic>
        <p:nvPicPr>
          <p:cNvPr id="2" name="vdhDnYdBDhQ"/>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859164" y="377371"/>
            <a:ext cx="10733841" cy="603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ángulo 2"/>
          <p:cNvSpPr>
            <a:spLocks noChangeArrowheads="1"/>
          </p:cNvSpPr>
          <p:nvPr/>
        </p:nvSpPr>
        <p:spPr bwMode="auto">
          <a:xfrm>
            <a:off x="8674611" y="0"/>
            <a:ext cx="3403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800" dirty="0">
                <a:solidFill>
                  <a:srgbClr val="000000"/>
                </a:solidFill>
                <a:latin typeface="Arial" panose="020B0604020202020204" pitchFamily="34" charset="0"/>
                <a:hlinkClick r:id="rId5"/>
              </a:rPr>
              <a:t>https://youtu.be/vdhDnYdBDhQ</a:t>
            </a:r>
            <a:endParaRPr lang="es-ES" altLang="es-ES" sz="1800" dirty="0">
              <a:solidFill>
                <a:srgbClr val="000000"/>
              </a:solidFill>
              <a:latin typeface="Arial" panose="020B0604020202020204" pitchFamily="34" charset="0"/>
            </a:endParaRPr>
          </a:p>
          <a:p>
            <a:pPr>
              <a:spcBef>
                <a:spcPct val="0"/>
              </a:spcBef>
              <a:buFontTx/>
              <a:buNone/>
            </a:pPr>
            <a:endParaRPr lang="es-ES" altLang="es-E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56089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descr="Captura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0229" y="782589"/>
            <a:ext cx="4540386" cy="286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17715" y="99325"/>
            <a:ext cx="11553372" cy="683264"/>
          </a:xfrm>
          <a:prstGeom prst="rect">
            <a:avLst/>
          </a:prstGeom>
          <a:solidFill>
            <a:schemeClr val="bg1"/>
          </a:solidFill>
        </p:spPr>
        <p:txBody>
          <a:bodyPr wrap="square">
            <a:spAutoFit/>
          </a:bodyPr>
          <a:lstStyle/>
          <a:p>
            <a:pPr>
              <a:lnSpc>
                <a:spcPct val="80000"/>
              </a:lnSpc>
              <a:defRPr/>
            </a:pPr>
            <a:r>
              <a:rPr lang="es-ES_tradnl" altLang="es-ES" sz="2400" b="1" dirty="0">
                <a:latin typeface="Arial" charset="0"/>
                <a:cs typeface="Arial" charset="0"/>
              </a:rPr>
              <a:t>Intrusiones de polvo sahariano en España: </a:t>
            </a:r>
          </a:p>
          <a:p>
            <a:pPr>
              <a:lnSpc>
                <a:spcPct val="80000"/>
              </a:lnSpc>
              <a:defRPr/>
            </a:pPr>
            <a:r>
              <a:rPr lang="es-ES_tradnl" altLang="es-ES" sz="2400" b="1" dirty="0">
                <a:latin typeface="Arial" charset="0"/>
                <a:cs typeface="Arial" charset="0"/>
              </a:rPr>
              <a:t>Repercusiones sobre la salud.</a:t>
            </a:r>
          </a:p>
        </p:txBody>
      </p:sp>
      <p:sp>
        <p:nvSpPr>
          <p:cNvPr id="3" name="2 Rectángulo"/>
          <p:cNvSpPr/>
          <p:nvPr/>
        </p:nvSpPr>
        <p:spPr>
          <a:xfrm>
            <a:off x="517849" y="1366288"/>
            <a:ext cx="5002247" cy="4247317"/>
          </a:xfrm>
          <a:prstGeom prst="rect">
            <a:avLst/>
          </a:prstGeom>
          <a:solidFill>
            <a:schemeClr val="bg1"/>
          </a:solidFill>
        </p:spPr>
        <p:txBody>
          <a:bodyPr wrap="square">
            <a:spAutoFit/>
          </a:bodyPr>
          <a:lstStyle/>
          <a:p>
            <a:pPr marL="342900" indent="-342900">
              <a:lnSpc>
                <a:spcPct val="90000"/>
              </a:lnSpc>
              <a:spcBef>
                <a:spcPct val="0"/>
              </a:spcBef>
              <a:buFont typeface="Arial" panose="020B0604020202020204" pitchFamily="34" charset="0"/>
              <a:buChar char="•"/>
              <a:defRPr/>
            </a:pPr>
            <a:r>
              <a:rPr lang="es-ES" altLang="es-ES" sz="2000" dirty="0">
                <a:latin typeface="Arial" charset="0"/>
                <a:cs typeface="Arial" charset="0"/>
              </a:rPr>
              <a:t>Proximidad de España al desierto del Sahara y frecuencia de las </a:t>
            </a:r>
            <a:r>
              <a:rPr lang="es-ES" altLang="es-ES" sz="2000" dirty="0" err="1">
                <a:latin typeface="Arial" charset="0"/>
                <a:cs typeface="Arial" charset="0"/>
              </a:rPr>
              <a:t>advecciones</a:t>
            </a:r>
            <a:r>
              <a:rPr lang="es-ES" altLang="es-ES" sz="2000" dirty="0">
                <a:latin typeface="Arial" charset="0"/>
                <a:cs typeface="Arial" charset="0"/>
              </a:rPr>
              <a:t>. Especialmente importantes en olas calor.</a:t>
            </a:r>
          </a:p>
          <a:p>
            <a:pPr marL="342900" indent="-342900">
              <a:lnSpc>
                <a:spcPct val="90000"/>
              </a:lnSpc>
              <a:spcBef>
                <a:spcPct val="0"/>
              </a:spcBef>
              <a:buFont typeface="Arial" panose="020B0604020202020204" pitchFamily="34" charset="0"/>
              <a:buChar char="•"/>
              <a:defRPr/>
            </a:pPr>
            <a:endParaRPr lang="es-ES" altLang="es-ES" sz="2000" dirty="0">
              <a:latin typeface="Arial" charset="0"/>
              <a:cs typeface="Arial" charset="0"/>
            </a:endParaRPr>
          </a:p>
          <a:p>
            <a:pPr marL="342900" indent="-342900">
              <a:lnSpc>
                <a:spcPct val="90000"/>
              </a:lnSpc>
              <a:spcBef>
                <a:spcPct val="0"/>
              </a:spcBef>
              <a:buFont typeface="Arial" panose="020B0604020202020204" pitchFamily="34" charset="0"/>
              <a:buChar char="•"/>
              <a:defRPr/>
            </a:pPr>
            <a:r>
              <a:rPr lang="es-ES" altLang="es-ES" sz="2000" dirty="0">
                <a:latin typeface="Arial" charset="0"/>
                <a:cs typeface="Arial" charset="0"/>
              </a:rPr>
              <a:t>Estudios que relacionan las </a:t>
            </a:r>
            <a:r>
              <a:rPr lang="es-ES" altLang="es-ES" sz="2000" dirty="0" err="1">
                <a:latin typeface="Arial" charset="0"/>
                <a:cs typeface="Arial" charset="0"/>
              </a:rPr>
              <a:t>advecciones</a:t>
            </a:r>
            <a:r>
              <a:rPr lang="es-ES" altLang="es-ES" sz="2000" dirty="0">
                <a:latin typeface="Arial" charset="0"/>
                <a:cs typeface="Arial" charset="0"/>
              </a:rPr>
              <a:t> de polvo del desierto con graves patologías en diversos lugares del mundo.</a:t>
            </a:r>
          </a:p>
          <a:p>
            <a:pPr marL="342900" indent="-342900">
              <a:lnSpc>
                <a:spcPct val="90000"/>
              </a:lnSpc>
              <a:spcBef>
                <a:spcPct val="0"/>
              </a:spcBef>
              <a:buFont typeface="Arial" panose="020B0604020202020204" pitchFamily="34" charset="0"/>
              <a:buChar char="•"/>
              <a:defRPr/>
            </a:pPr>
            <a:endParaRPr lang="es-ES" altLang="es-ES" sz="2000" dirty="0">
              <a:latin typeface="Arial" charset="0"/>
              <a:cs typeface="Arial" charset="0"/>
            </a:endParaRPr>
          </a:p>
          <a:p>
            <a:pPr marL="342900" indent="-342900">
              <a:lnSpc>
                <a:spcPct val="90000"/>
              </a:lnSpc>
              <a:spcBef>
                <a:spcPct val="0"/>
              </a:spcBef>
              <a:buFont typeface="Arial" panose="020B0604020202020204" pitchFamily="34" charset="0"/>
              <a:buChar char="•"/>
              <a:defRPr/>
            </a:pPr>
            <a:r>
              <a:rPr lang="es-ES" altLang="es-ES" sz="2000" dirty="0">
                <a:latin typeface="Arial" charset="0"/>
                <a:cs typeface="Arial" charset="0"/>
              </a:rPr>
              <a:t>Relación con enfermedad </a:t>
            </a:r>
            <a:r>
              <a:rPr lang="es-ES" altLang="es-ES" sz="2000" dirty="0" err="1">
                <a:latin typeface="Arial" charset="0"/>
                <a:cs typeface="Arial" charset="0"/>
              </a:rPr>
              <a:t>meningocócica</a:t>
            </a:r>
            <a:r>
              <a:rPr lang="es-ES" altLang="es-ES" sz="2000" dirty="0">
                <a:latin typeface="Arial" charset="0"/>
                <a:cs typeface="Arial" charset="0"/>
              </a:rPr>
              <a:t> (Caso Barcelona).</a:t>
            </a:r>
          </a:p>
          <a:p>
            <a:pPr marL="342900" indent="-342900">
              <a:lnSpc>
                <a:spcPct val="90000"/>
              </a:lnSpc>
              <a:spcBef>
                <a:spcPct val="0"/>
              </a:spcBef>
              <a:buFont typeface="Arial" panose="020B0604020202020204" pitchFamily="34" charset="0"/>
              <a:buChar char="•"/>
              <a:defRPr/>
            </a:pPr>
            <a:endParaRPr lang="es-ES" altLang="es-ES" sz="2000" dirty="0">
              <a:latin typeface="Arial" charset="0"/>
              <a:cs typeface="Arial" charset="0"/>
            </a:endParaRPr>
          </a:p>
          <a:p>
            <a:pPr marL="342900" indent="-342900">
              <a:lnSpc>
                <a:spcPct val="90000"/>
              </a:lnSpc>
              <a:spcBef>
                <a:spcPct val="0"/>
              </a:spcBef>
              <a:buFont typeface="Arial" panose="020B0604020202020204" pitchFamily="34" charset="0"/>
              <a:buChar char="•"/>
              <a:defRPr/>
            </a:pPr>
            <a:r>
              <a:rPr lang="es-ES" altLang="es-ES" sz="2000" dirty="0">
                <a:latin typeface="Arial" charset="0"/>
                <a:cs typeface="Arial" charset="0"/>
              </a:rPr>
              <a:t>Fenómeno cada vez más frecuente con el Cambio Climático.</a:t>
            </a:r>
            <a:endParaRPr lang="es-ES_tradnl" altLang="es-ES" sz="2000" dirty="0">
              <a:latin typeface="Arial" charset="0"/>
              <a:cs typeface="Arial" charset="0"/>
            </a:endParaRPr>
          </a:p>
        </p:txBody>
      </p:sp>
      <p:pic>
        <p:nvPicPr>
          <p:cNvPr id="5" name="Picture 6" descr="Explicaci%C3%B3n+gr%C3%A1fica+de+las+advecciones+de+polvo+Saharian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20229" y="3730442"/>
            <a:ext cx="4540386" cy="296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829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61" y="81650"/>
            <a:ext cx="9574306" cy="6714565"/>
          </a:xfrm>
          <a:prstGeom prst="rect">
            <a:avLst/>
          </a:prstGeom>
        </p:spPr>
      </p:pic>
    </p:spTree>
    <p:extLst>
      <p:ext uri="{BB962C8B-B14F-4D97-AF65-F5344CB8AC3E}">
        <p14:creationId xmlns:p14="http://schemas.microsoft.com/office/powerpoint/2010/main" val="1996439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167" y="0"/>
            <a:ext cx="9387985" cy="6750910"/>
          </a:xfrm>
          <a:prstGeom prst="rect">
            <a:avLst/>
          </a:prstGeom>
        </p:spPr>
      </p:pic>
    </p:spTree>
    <p:extLst>
      <p:ext uri="{BB962C8B-B14F-4D97-AF65-F5344CB8AC3E}">
        <p14:creationId xmlns:p14="http://schemas.microsoft.com/office/powerpoint/2010/main" val="917649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CuadroTexto"/>
          <p:cNvSpPr txBox="1">
            <a:spLocks noChangeArrowheads="1"/>
          </p:cNvSpPr>
          <p:nvPr/>
        </p:nvSpPr>
        <p:spPr bwMode="auto">
          <a:xfrm>
            <a:off x="2103438" y="4763"/>
            <a:ext cx="7777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altLang="es-ES" sz="2400" b="1" dirty="0" err="1">
                <a:solidFill>
                  <a:srgbClr val="342E2C"/>
                </a:solidFill>
                <a:latin typeface="Calibri" panose="020F0502020204030204" pitchFamily="34" charset="0"/>
                <a:ea typeface="MS PGothic" panose="020B0600070205080204" pitchFamily="34" charset="-128"/>
              </a:rPr>
              <a:t>Morbi</a:t>
            </a:r>
            <a:r>
              <a:rPr lang="es-ES" altLang="es-ES" sz="2400" b="1" dirty="0">
                <a:solidFill>
                  <a:srgbClr val="342E2C"/>
                </a:solidFill>
                <a:latin typeface="Calibri" panose="020F0502020204030204" pitchFamily="34" charset="0"/>
                <a:ea typeface="MS PGothic" panose="020B0600070205080204" pitchFamily="34" charset="-128"/>
              </a:rPr>
              <a:t>-mortalidad &amp;</a:t>
            </a:r>
            <a:r>
              <a:rPr lang="es-ES" altLang="es-ES" sz="2400" dirty="0">
                <a:solidFill>
                  <a:srgbClr val="342E2C"/>
                </a:solidFill>
                <a:latin typeface="Calibri" panose="020F0502020204030204" pitchFamily="34" charset="0"/>
                <a:ea typeface="MS PGothic" panose="020B0600070205080204" pitchFamily="34" charset="-128"/>
              </a:rPr>
              <a:t> </a:t>
            </a:r>
            <a:r>
              <a:rPr lang="es-ES" altLang="es-ES" sz="2400" b="1" dirty="0">
                <a:solidFill>
                  <a:srgbClr val="342E2C"/>
                </a:solidFill>
                <a:latin typeface="Calibri" panose="020F0502020204030204" pitchFamily="34" charset="0"/>
                <a:ea typeface="MS PGothic" panose="020B0600070205080204" pitchFamily="34" charset="-128"/>
              </a:rPr>
              <a:t>Dióxido de Nitrógeno</a:t>
            </a:r>
          </a:p>
        </p:txBody>
      </p:sp>
      <p:sp>
        <p:nvSpPr>
          <p:cNvPr id="6" name="Rectangle 7"/>
          <p:cNvSpPr txBox="1">
            <a:spLocks noChangeArrowheads="1"/>
          </p:cNvSpPr>
          <p:nvPr/>
        </p:nvSpPr>
        <p:spPr bwMode="auto">
          <a:xfrm>
            <a:off x="2159000" y="665164"/>
            <a:ext cx="8185150" cy="600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buClr>
                <a:srgbClr val="4D5B6B"/>
              </a:buClr>
              <a:buFont typeface="Arial" panose="020B0604020202020204" pitchFamily="34" charset="0"/>
              <a:buChar char="»"/>
            </a:pPr>
            <a:endParaRPr lang="es-ES" altLang="es-ES" sz="2000" dirty="0">
              <a:solidFill>
                <a:srgbClr val="4D5B6B"/>
              </a:solidFill>
              <a:latin typeface="Calibri" panose="020F0502020204030204" pitchFamily="34" charset="0"/>
              <a:ea typeface="MS PGothic" panose="020B0600070205080204" pitchFamily="34" charset="-128"/>
              <a:cs typeface="Times New Roman" panose="02020603050405020304" pitchFamily="18" charset="0"/>
            </a:endParaRPr>
          </a:p>
          <a:p>
            <a:pPr eaLnBrk="0" fontAlgn="base" hangingPunct="0">
              <a:lnSpc>
                <a:spcPct val="90000"/>
              </a:lnSpc>
              <a:spcAft>
                <a:spcPct val="0"/>
              </a:spcAft>
              <a:buClr>
                <a:srgbClr val="4D5B6B"/>
              </a:buClr>
              <a:buFont typeface="Arial" panose="020B0604020202020204" pitchFamily="34" charset="0"/>
              <a:buChar char="»"/>
            </a:pPr>
            <a:r>
              <a:rPr lang="es-ES" altLang="es-ES" sz="20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Asociada a síntomas respiratorios </a:t>
            </a:r>
          </a:p>
          <a:p>
            <a:pPr eaLnBrk="0" fontAlgn="base" hangingPunct="0">
              <a:lnSpc>
                <a:spcPct val="90000"/>
              </a:lnSpc>
              <a:spcAft>
                <a:spcPct val="0"/>
              </a:spcAft>
              <a:buClr>
                <a:srgbClr val="4D5B6B"/>
              </a:buClr>
              <a:buFontTx/>
              <a:buNone/>
            </a:pPr>
            <a:r>
              <a:rPr lang="es-ES" altLang="es-ES" sz="20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	(tos, picor, irritación de las vías respiratorias)</a:t>
            </a:r>
          </a:p>
          <a:p>
            <a:pPr eaLnBrk="0" fontAlgn="base" hangingPunct="0">
              <a:lnSpc>
                <a:spcPct val="90000"/>
              </a:lnSpc>
              <a:spcAft>
                <a:spcPct val="0"/>
              </a:spcAft>
              <a:buClr>
                <a:srgbClr val="4D5B6B"/>
              </a:buClr>
              <a:buFontTx/>
              <a:buNone/>
            </a:pPr>
            <a:endParaRPr lang="es-ES" altLang="es-ES" sz="2000" dirty="0">
              <a:solidFill>
                <a:srgbClr val="4D5B6B"/>
              </a:solidFill>
              <a:latin typeface="Calibri" panose="020F0502020204030204" pitchFamily="34" charset="0"/>
              <a:ea typeface="MS PGothic" panose="020B0600070205080204" pitchFamily="34" charset="-128"/>
              <a:cs typeface="Times New Roman" panose="02020603050405020304" pitchFamily="18" charset="0"/>
            </a:endParaRPr>
          </a:p>
          <a:p>
            <a:pPr eaLnBrk="0" fontAlgn="base" hangingPunct="0">
              <a:lnSpc>
                <a:spcPct val="90000"/>
              </a:lnSpc>
              <a:spcAft>
                <a:spcPct val="0"/>
              </a:spcAft>
              <a:buClr>
                <a:srgbClr val="4D5B6B"/>
              </a:buClr>
              <a:buFontTx/>
              <a:buNone/>
            </a:pPr>
            <a:endParaRPr lang="es-ES" altLang="es-ES" sz="2000" dirty="0">
              <a:solidFill>
                <a:srgbClr val="4D5B6B"/>
              </a:solidFill>
              <a:latin typeface="Calibri" panose="020F0502020204030204" pitchFamily="34" charset="0"/>
              <a:ea typeface="MS PGothic" panose="020B0600070205080204" pitchFamily="34" charset="-128"/>
              <a:cs typeface="Times New Roman" panose="02020603050405020304" pitchFamily="18" charset="0"/>
            </a:endParaRPr>
          </a:p>
          <a:p>
            <a:pPr eaLnBrk="0" fontAlgn="base" hangingPunct="0">
              <a:lnSpc>
                <a:spcPct val="90000"/>
              </a:lnSpc>
              <a:spcAft>
                <a:spcPct val="0"/>
              </a:spcAft>
              <a:buClr>
                <a:srgbClr val="4D5B6B"/>
              </a:buClr>
              <a:buFont typeface="Arial" panose="020B0604020202020204" pitchFamily="34" charset="0"/>
              <a:buChar char="»"/>
            </a:pPr>
            <a:r>
              <a:rPr lang="es-ES" altLang="es-ES" sz="20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Exacerbación de enfermedades respiratorias</a:t>
            </a:r>
          </a:p>
          <a:p>
            <a:pPr eaLnBrk="0" fontAlgn="base" hangingPunct="0">
              <a:lnSpc>
                <a:spcPct val="90000"/>
              </a:lnSpc>
              <a:spcAft>
                <a:spcPct val="0"/>
              </a:spcAft>
              <a:buClr>
                <a:srgbClr val="4D5B6B"/>
              </a:buClr>
              <a:buFontTx/>
              <a:buNone/>
            </a:pPr>
            <a:endParaRPr lang="es-ES" altLang="es-ES" sz="2000" dirty="0">
              <a:solidFill>
                <a:srgbClr val="4D5B6B"/>
              </a:solidFill>
              <a:latin typeface="Calibri" panose="020F0502020204030204" pitchFamily="34" charset="0"/>
              <a:ea typeface="MS PGothic" panose="020B0600070205080204" pitchFamily="34" charset="-128"/>
              <a:cs typeface="Times New Roman" panose="02020603050405020304" pitchFamily="18" charset="0"/>
            </a:endParaRPr>
          </a:p>
          <a:p>
            <a:pPr lvl="1" eaLnBrk="0" fontAlgn="base" hangingPunct="0">
              <a:lnSpc>
                <a:spcPct val="90000"/>
              </a:lnSpc>
              <a:spcAft>
                <a:spcPct val="0"/>
              </a:spcAft>
              <a:buClr>
                <a:srgbClr val="4D5B6B"/>
              </a:buClr>
              <a:buFont typeface="Arial" panose="020B0604020202020204" pitchFamily="34" charset="0"/>
              <a:buChar char="•"/>
            </a:pPr>
            <a:r>
              <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Aumento del riego </a:t>
            </a:r>
            <a:r>
              <a:rPr lang="es-ES" altLang="es-ES" sz="1800" b="1"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infección pulmonar </a:t>
            </a:r>
            <a:r>
              <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 Afecta a la función de los macrófagos alveolares y su capacidad de expeler agentes patógenos. </a:t>
            </a:r>
          </a:p>
          <a:p>
            <a:pPr lvl="2" eaLnBrk="0" fontAlgn="base" hangingPunct="0">
              <a:lnSpc>
                <a:spcPct val="90000"/>
              </a:lnSpc>
              <a:spcAft>
                <a:spcPct val="0"/>
              </a:spcAft>
              <a:buClr>
                <a:srgbClr val="4D5B6B"/>
              </a:buClr>
              <a:buFont typeface="Wingdings" panose="05000000000000000000" pitchFamily="2" charset="2"/>
              <a:buChar char="ü"/>
            </a:pPr>
            <a:r>
              <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Empeoramiento de Neumonías / Bronquitis</a:t>
            </a:r>
          </a:p>
          <a:p>
            <a:pPr lvl="1" eaLnBrk="0" fontAlgn="base" hangingPunct="0">
              <a:lnSpc>
                <a:spcPct val="90000"/>
              </a:lnSpc>
              <a:spcAft>
                <a:spcPct val="0"/>
              </a:spcAft>
              <a:buClr>
                <a:srgbClr val="4D5B6B"/>
              </a:buClr>
              <a:buFont typeface="Arial" panose="020B0604020202020204" pitchFamily="34" charset="0"/>
              <a:buChar char="•"/>
            </a:pPr>
            <a:endPar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endParaRPr>
          </a:p>
          <a:p>
            <a:pPr lvl="1" eaLnBrk="0" fontAlgn="base" hangingPunct="0">
              <a:lnSpc>
                <a:spcPct val="90000"/>
              </a:lnSpc>
              <a:spcAft>
                <a:spcPct val="0"/>
              </a:spcAft>
              <a:buClr>
                <a:srgbClr val="4D5B6B"/>
              </a:buClr>
              <a:buFont typeface="Arial" panose="020B0604020202020204" pitchFamily="34" charset="0"/>
              <a:buChar char="•"/>
            </a:pPr>
            <a:r>
              <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Aumenta la sensibilidad al alérgeno y la respuesta inflamatoria</a:t>
            </a:r>
          </a:p>
          <a:p>
            <a:pPr lvl="2" eaLnBrk="0" fontAlgn="base" hangingPunct="0">
              <a:lnSpc>
                <a:spcPct val="90000"/>
              </a:lnSpc>
              <a:spcAft>
                <a:spcPct val="0"/>
              </a:spcAft>
              <a:buClr>
                <a:srgbClr val="4D5B6B"/>
              </a:buClr>
              <a:buFont typeface="Wingdings" panose="05000000000000000000" pitchFamily="2" charset="2"/>
              <a:buChar char="ü"/>
            </a:pPr>
            <a:r>
              <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Empeoramiento del Asma</a:t>
            </a:r>
          </a:p>
          <a:p>
            <a:pPr lvl="2" eaLnBrk="0" fontAlgn="base" hangingPunct="0">
              <a:lnSpc>
                <a:spcPct val="90000"/>
              </a:lnSpc>
              <a:spcAft>
                <a:spcPct val="0"/>
              </a:spcAft>
              <a:buClr>
                <a:srgbClr val="4D5B6B"/>
              </a:buClr>
            </a:pPr>
            <a:endParaRPr lang="es-ES" altLang="es-ES" sz="1400" dirty="0">
              <a:solidFill>
                <a:srgbClr val="4D5B6B"/>
              </a:solidFill>
              <a:latin typeface="Calibri" panose="020F0502020204030204" pitchFamily="34" charset="0"/>
              <a:ea typeface="MS PGothic" panose="020B0600070205080204" pitchFamily="34" charset="-128"/>
              <a:cs typeface="Times New Roman" panose="02020603050405020304" pitchFamily="18" charset="0"/>
            </a:endParaRPr>
          </a:p>
          <a:p>
            <a:pPr lvl="1" eaLnBrk="0" fontAlgn="base" hangingPunct="0">
              <a:lnSpc>
                <a:spcPct val="90000"/>
              </a:lnSpc>
              <a:spcAft>
                <a:spcPct val="0"/>
              </a:spcAft>
              <a:buClr>
                <a:srgbClr val="4D5B6B"/>
              </a:buClr>
              <a:buFont typeface="Wingdings" panose="05000000000000000000" pitchFamily="2" charset="2"/>
              <a:buChar char="v"/>
            </a:pPr>
            <a:r>
              <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Deterioro de la función pulmonar </a:t>
            </a:r>
          </a:p>
          <a:p>
            <a:pPr lvl="1" eaLnBrk="0" fontAlgn="base" hangingPunct="0">
              <a:lnSpc>
                <a:spcPct val="90000"/>
              </a:lnSpc>
              <a:spcAft>
                <a:spcPct val="0"/>
              </a:spcAft>
              <a:buClr>
                <a:srgbClr val="4D5B6B"/>
              </a:buClr>
              <a:buFont typeface="Arial" panose="020B0604020202020204" pitchFamily="34" charset="0"/>
              <a:buNone/>
            </a:pPr>
            <a:endPar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endParaRPr>
          </a:p>
          <a:p>
            <a:pPr lvl="1" eaLnBrk="0" fontAlgn="base" hangingPunct="0">
              <a:lnSpc>
                <a:spcPct val="90000"/>
              </a:lnSpc>
              <a:spcBef>
                <a:spcPct val="0"/>
              </a:spcBef>
              <a:spcAft>
                <a:spcPct val="0"/>
              </a:spcAft>
              <a:buClr>
                <a:srgbClr val="4D5B6B"/>
              </a:buClr>
              <a:buFont typeface="Wingdings" panose="05000000000000000000" pitchFamily="2" charset="2"/>
              <a:buChar char="v"/>
            </a:pPr>
            <a:r>
              <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Enfermedades crónicas (EPOC)</a:t>
            </a:r>
          </a:p>
          <a:p>
            <a:pPr lvl="1" eaLnBrk="0" fontAlgn="base" hangingPunct="0">
              <a:lnSpc>
                <a:spcPct val="90000"/>
              </a:lnSpc>
              <a:spcAft>
                <a:spcPct val="0"/>
              </a:spcAft>
              <a:buClr>
                <a:srgbClr val="4D5B6B"/>
              </a:buClr>
              <a:buFont typeface="Arial" panose="020B0604020202020204" pitchFamily="34" charset="0"/>
              <a:buChar char="•"/>
            </a:pPr>
            <a:endParaRPr lang="es-ES" altLang="es-ES" sz="1800" dirty="0">
              <a:solidFill>
                <a:srgbClr val="4D5B6B"/>
              </a:solidFill>
              <a:latin typeface="Calibri" panose="020F0502020204030204" pitchFamily="34" charset="0"/>
              <a:ea typeface="MS PGothic" panose="020B0600070205080204" pitchFamily="34" charset="-128"/>
              <a:cs typeface="Times New Roman" panose="02020603050405020304" pitchFamily="18" charset="0"/>
            </a:endParaRPr>
          </a:p>
          <a:p>
            <a:pPr eaLnBrk="0" fontAlgn="base" hangingPunct="0">
              <a:lnSpc>
                <a:spcPct val="90000"/>
              </a:lnSpc>
              <a:spcAft>
                <a:spcPct val="0"/>
              </a:spcAft>
              <a:buClr>
                <a:srgbClr val="4D5B6B"/>
              </a:buClr>
              <a:buFont typeface="Arial" panose="020B0604020202020204" pitchFamily="34" charset="0"/>
              <a:buChar char="»"/>
            </a:pPr>
            <a:r>
              <a:rPr lang="es-ES" altLang="es-ES" sz="1800" b="1" dirty="0">
                <a:solidFill>
                  <a:srgbClr val="4D5B6B"/>
                </a:solidFill>
                <a:latin typeface="Calibri" panose="020F0502020204030204" pitchFamily="34" charset="0"/>
                <a:ea typeface="MS PGothic" panose="020B0600070205080204" pitchFamily="34" charset="-128"/>
                <a:cs typeface="Times New Roman" panose="02020603050405020304" pitchFamily="18" charset="0"/>
              </a:rPr>
              <a:t>Precursores del ozono troposférico </a:t>
            </a:r>
          </a:p>
          <a:p>
            <a:pPr eaLnBrk="0" fontAlgn="base" hangingPunct="0">
              <a:lnSpc>
                <a:spcPct val="90000"/>
              </a:lnSpc>
              <a:spcAft>
                <a:spcPct val="0"/>
              </a:spcAft>
              <a:buClr>
                <a:srgbClr val="4D5B6B"/>
              </a:buClr>
              <a:buFont typeface="Arial" panose="020B0604020202020204" pitchFamily="34" charset="0"/>
              <a:buChar char="»"/>
            </a:pPr>
            <a:endParaRPr lang="es-ES" altLang="es-ES" sz="1300" dirty="0">
              <a:solidFill>
                <a:srgbClr val="4D5B6B"/>
              </a:solidFill>
              <a:latin typeface="Calibri" panose="020F0502020204030204" pitchFamily="34" charset="0"/>
              <a:ea typeface="MS PGothic" panose="020B0600070205080204" pitchFamily="34" charset="-128"/>
            </a:endParaRPr>
          </a:p>
        </p:txBody>
      </p:sp>
      <p:sp>
        <p:nvSpPr>
          <p:cNvPr id="10" name="9 Flecha arriba"/>
          <p:cNvSpPr/>
          <p:nvPr/>
        </p:nvSpPr>
        <p:spPr>
          <a:xfrm flipV="1">
            <a:off x="1776414" y="836613"/>
            <a:ext cx="382587" cy="37893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s-ES">
              <a:solidFill>
                <a:srgbClr val="FFFFFF"/>
              </a:solidFill>
            </a:endParaRPr>
          </a:p>
        </p:txBody>
      </p:sp>
      <p:sp>
        <p:nvSpPr>
          <p:cNvPr id="57349" name="7 CuadroTexto"/>
          <p:cNvSpPr txBox="1">
            <a:spLocks noChangeArrowheads="1"/>
          </p:cNvSpPr>
          <p:nvPr/>
        </p:nvSpPr>
        <p:spPr bwMode="auto">
          <a:xfrm>
            <a:off x="9880600" y="5700713"/>
            <a:ext cx="6604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s-ES" altLang="es-ES" sz="2400">
              <a:solidFill>
                <a:srgbClr val="000000"/>
              </a:solidFill>
              <a:latin typeface="Arial" panose="020B0604020202020204" pitchFamily="34" charset="0"/>
              <a:ea typeface="MS PGothic" panose="020B0600070205080204" pitchFamily="34" charset="-128"/>
            </a:endParaRPr>
          </a:p>
        </p:txBody>
      </p:sp>
      <p:pic>
        <p:nvPicPr>
          <p:cNvPr id="57350" name="3 Marcador de contenido"/>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440614" y="649289"/>
            <a:ext cx="3076575" cy="2058987"/>
          </a:xfrm>
        </p:spPr>
      </p:pic>
      <p:sp>
        <p:nvSpPr>
          <p:cNvPr id="57351" name="Line 2"/>
          <p:cNvSpPr>
            <a:spLocks noChangeShapeType="1"/>
          </p:cNvSpPr>
          <p:nvPr/>
        </p:nvSpPr>
        <p:spPr bwMode="auto">
          <a:xfrm>
            <a:off x="682171" y="466727"/>
            <a:ext cx="10842172" cy="0"/>
          </a:xfrm>
          <a:prstGeom prst="line">
            <a:avLst/>
          </a:prstGeom>
          <a:noFill/>
          <a:ln w="28575">
            <a:solidFill>
              <a:srgbClr val="CC33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z="2400">
              <a:solidFill>
                <a:srgbClr val="000000"/>
              </a:solidFill>
              <a:latin typeface="Arial" panose="020B0604020202020204" pitchFamily="34" charset="0"/>
              <a:ea typeface="MS PGothic" panose="020B0600070205080204" pitchFamily="34" charset="-128"/>
            </a:endParaRPr>
          </a:p>
        </p:txBody>
      </p:sp>
      <p:pic>
        <p:nvPicPr>
          <p:cNvPr id="53256" name="Imagen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4526" y="4941888"/>
            <a:ext cx="35480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569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3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3372" y="347601"/>
            <a:ext cx="9518328" cy="607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403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CuadroTexto"/>
          <p:cNvSpPr txBox="1">
            <a:spLocks noChangeArrowheads="1"/>
          </p:cNvSpPr>
          <p:nvPr/>
        </p:nvSpPr>
        <p:spPr bwMode="auto">
          <a:xfrm>
            <a:off x="309014" y="0"/>
            <a:ext cx="3585591" cy="461665"/>
          </a:xfrm>
          <a:prstGeom prst="rect">
            <a:avLst/>
          </a:prstGeom>
          <a:solidFill>
            <a:schemeClr val="bg1"/>
          </a:solidFill>
          <a:ln>
            <a:noFill/>
          </a:ln>
        </p:spPr>
        <p:txBody>
          <a:bodyPr wrap="square">
            <a:spAutoFit/>
          </a:bodyP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Tx/>
              <a:buNone/>
            </a:pPr>
            <a:r>
              <a:rPr lang="es-ES" altLang="es-ES" sz="2400" dirty="0">
                <a:solidFill>
                  <a:srgbClr val="342E2C"/>
                </a:solidFill>
              </a:rPr>
              <a:t> </a:t>
            </a:r>
            <a:r>
              <a:rPr lang="es-ES" altLang="es-ES" sz="2400" b="1" dirty="0">
                <a:solidFill>
                  <a:srgbClr val="342E2C"/>
                </a:solidFill>
              </a:rPr>
              <a:t>Ozono Troposférico (O3)</a:t>
            </a:r>
          </a:p>
        </p:txBody>
      </p:sp>
      <p:pic>
        <p:nvPicPr>
          <p:cNvPr id="28676" name="2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9329" y="609601"/>
            <a:ext cx="3706337" cy="278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3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971" y="638629"/>
            <a:ext cx="4830831" cy="58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32"/>
          <p:cNvSpPr txBox="1">
            <a:spLocks noChangeArrowheads="1"/>
          </p:cNvSpPr>
          <p:nvPr/>
        </p:nvSpPr>
        <p:spPr bwMode="auto">
          <a:xfrm>
            <a:off x="7605484" y="4093029"/>
            <a:ext cx="2908639" cy="1772793"/>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buFont typeface="Wingdings" pitchFamily="2" charset="2"/>
              <a:buNone/>
              <a:defRPr/>
            </a:pPr>
            <a:r>
              <a:rPr lang="es-ES_tradnl" altLang="es-ES" sz="1400" b="1" dirty="0">
                <a:latin typeface="+mj-lt"/>
              </a:rPr>
              <a:t>Contaminante secundario:</a:t>
            </a:r>
          </a:p>
          <a:p>
            <a:pPr algn="just">
              <a:spcBef>
                <a:spcPct val="20000"/>
              </a:spcBef>
              <a:buFont typeface="Wingdings" pitchFamily="2" charset="2"/>
              <a:buNone/>
              <a:defRPr/>
            </a:pPr>
            <a:endParaRPr lang="es-ES_tradnl" altLang="es-ES" sz="1400" b="1" dirty="0">
              <a:latin typeface="+mj-lt"/>
            </a:endParaRPr>
          </a:p>
          <a:p>
            <a:pPr algn="just">
              <a:spcBef>
                <a:spcPct val="20000"/>
              </a:spcBef>
              <a:buFont typeface="Wingdings" pitchFamily="2" charset="2"/>
              <a:buNone/>
              <a:defRPr/>
            </a:pPr>
            <a:r>
              <a:rPr lang="es-ES_tradnl" altLang="es-ES" sz="1400" b="1" dirty="0">
                <a:latin typeface="+mj-lt"/>
              </a:rPr>
              <a:t>NO</a:t>
            </a:r>
            <a:r>
              <a:rPr lang="es-ES_tradnl" altLang="es-ES" sz="1400" b="1" baseline="-25000" dirty="0">
                <a:latin typeface="+mj-lt"/>
              </a:rPr>
              <a:t>2</a:t>
            </a:r>
            <a:r>
              <a:rPr lang="es-ES_tradnl" altLang="es-ES" sz="1400" b="1" dirty="0">
                <a:latin typeface="+mj-lt"/>
              </a:rPr>
              <a:t> + Luz solar----------&gt; NO + O</a:t>
            </a:r>
          </a:p>
          <a:p>
            <a:pPr algn="just">
              <a:spcBef>
                <a:spcPct val="20000"/>
              </a:spcBef>
              <a:buFont typeface="Wingdings" pitchFamily="2" charset="2"/>
              <a:buNone/>
              <a:defRPr/>
            </a:pPr>
            <a:r>
              <a:rPr lang="es-ES_tradnl" altLang="es-ES" sz="1400" b="1" dirty="0">
                <a:latin typeface="+mj-lt"/>
              </a:rPr>
              <a:t>O + O</a:t>
            </a:r>
            <a:r>
              <a:rPr lang="es-ES_tradnl" altLang="es-ES" sz="1400" b="1" baseline="-25000" dirty="0">
                <a:latin typeface="+mj-lt"/>
              </a:rPr>
              <a:t>2</a:t>
            </a:r>
            <a:r>
              <a:rPr lang="es-ES_tradnl" altLang="es-ES" sz="1400" b="1" dirty="0">
                <a:latin typeface="+mj-lt"/>
              </a:rPr>
              <a:t>  ----------------------&gt; O</a:t>
            </a:r>
            <a:r>
              <a:rPr lang="es-ES_tradnl" altLang="es-ES" sz="1400" b="1" baseline="-25000" dirty="0">
                <a:latin typeface="+mj-lt"/>
              </a:rPr>
              <a:t>3</a:t>
            </a:r>
          </a:p>
          <a:p>
            <a:pPr algn="just">
              <a:spcBef>
                <a:spcPct val="20000"/>
              </a:spcBef>
              <a:buFont typeface="Wingdings" pitchFamily="2" charset="2"/>
              <a:buNone/>
              <a:defRPr/>
            </a:pPr>
            <a:r>
              <a:rPr lang="es-ES_tradnl" altLang="es-ES" sz="1400" b="1" dirty="0">
                <a:latin typeface="+mj-lt"/>
              </a:rPr>
              <a:t>O</a:t>
            </a:r>
            <a:r>
              <a:rPr lang="es-ES_tradnl" altLang="es-ES" sz="1400" b="1" baseline="-25000" dirty="0">
                <a:latin typeface="+mj-lt"/>
              </a:rPr>
              <a:t>3 + </a:t>
            </a:r>
            <a:r>
              <a:rPr lang="es-ES_tradnl" altLang="es-ES" sz="1400" b="1" dirty="0">
                <a:latin typeface="+mj-lt"/>
              </a:rPr>
              <a:t>NO---------------------&gt; NO</a:t>
            </a:r>
            <a:r>
              <a:rPr lang="es-ES_tradnl" altLang="es-ES" sz="1400" b="1" baseline="-25000" dirty="0">
                <a:latin typeface="+mj-lt"/>
              </a:rPr>
              <a:t>2 + </a:t>
            </a:r>
            <a:r>
              <a:rPr lang="es-ES_tradnl" altLang="es-ES" sz="1400" b="1" dirty="0">
                <a:latin typeface="+mj-lt"/>
              </a:rPr>
              <a:t>O</a:t>
            </a:r>
            <a:r>
              <a:rPr lang="es-ES_tradnl" altLang="es-ES" sz="1400" b="1" baseline="-25000" dirty="0">
                <a:latin typeface="+mj-lt"/>
              </a:rPr>
              <a:t>2</a:t>
            </a:r>
          </a:p>
          <a:p>
            <a:pPr algn="just">
              <a:spcBef>
                <a:spcPct val="20000"/>
              </a:spcBef>
              <a:buFont typeface="Wingdings" pitchFamily="2" charset="2"/>
              <a:buNone/>
              <a:defRPr/>
            </a:pPr>
            <a:endParaRPr lang="es-ES_tradnl" altLang="es-ES" sz="1400" b="1" baseline="-25000" dirty="0">
              <a:latin typeface="+mj-lt"/>
            </a:endParaRPr>
          </a:p>
          <a:p>
            <a:pPr algn="just">
              <a:spcBef>
                <a:spcPct val="20000"/>
              </a:spcBef>
              <a:buFont typeface="Wingdings" pitchFamily="2" charset="2"/>
              <a:buNone/>
              <a:defRPr/>
            </a:pPr>
            <a:r>
              <a:rPr lang="es-ES_tradnl" altLang="es-ES" sz="1400" b="1" dirty="0">
                <a:latin typeface="+mj-lt"/>
              </a:rPr>
              <a:t>Máximo en la periferia de las ciudades</a:t>
            </a:r>
            <a:endParaRPr lang="es-ES" altLang="es-ES" dirty="0">
              <a:latin typeface="+mj-lt"/>
            </a:endParaRPr>
          </a:p>
        </p:txBody>
      </p:sp>
    </p:spTree>
    <p:extLst>
      <p:ext uri="{BB962C8B-B14F-4D97-AF65-F5344CB8AC3E}">
        <p14:creationId xmlns:p14="http://schemas.microsoft.com/office/powerpoint/2010/main" val="3891442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138 Imagen"/>
          <p:cNvPicPr>
            <a:picLocks noChangeAspect="1" noChangeArrowheads="1"/>
          </p:cNvPicPr>
          <p:nvPr/>
        </p:nvPicPr>
        <p:blipFill>
          <a:blip r:embed="rId2" cstate="email">
            <a:extLst>
              <a:ext uri="{28A0092B-C50C-407E-A947-70E740481C1C}">
                <a14:useLocalDpi xmlns:a14="http://schemas.microsoft.com/office/drawing/2010/main"/>
              </a:ext>
            </a:extLst>
          </a:blip>
          <a:srcRect b="2614"/>
          <a:stretch>
            <a:fillRect/>
          </a:stretch>
        </p:blipFill>
        <p:spPr bwMode="auto">
          <a:xfrm>
            <a:off x="1841501" y="1844675"/>
            <a:ext cx="43148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ángulo 4"/>
          <p:cNvSpPr>
            <a:spLocks noChangeArrowheads="1"/>
          </p:cNvSpPr>
          <p:nvPr/>
        </p:nvSpPr>
        <p:spPr bwMode="auto">
          <a:xfrm>
            <a:off x="1919289" y="757238"/>
            <a:ext cx="84978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0" fontAlgn="base" hangingPunct="0">
              <a:lnSpc>
                <a:spcPct val="115000"/>
              </a:lnSpc>
              <a:spcBef>
                <a:spcPct val="0"/>
              </a:spcBef>
              <a:spcAft>
                <a:spcPts val="600"/>
              </a:spcAft>
              <a:buNone/>
            </a:pPr>
            <a:r>
              <a:rPr lang="es-ES" altLang="es-ES" sz="2000">
                <a:solidFill>
                  <a:srgbClr val="000000"/>
                </a:solidFill>
                <a:latin typeface="Calibri" panose="020F0502020204030204" pitchFamily="34" charset="0"/>
                <a:ea typeface="Times New Roman" panose="02020603050405020304" pitchFamily="18" charset="0"/>
                <a:cs typeface="Arial" panose="020B0604020202020204" pitchFamily="34" charset="0"/>
              </a:rPr>
              <a:t>Diagrama de dispersión entre la concentración media de NO</a:t>
            </a:r>
            <a:r>
              <a:rPr lang="es-ES" altLang="es-ES" sz="2000" baseline="-25000">
                <a:solidFill>
                  <a:srgbClr val="000000"/>
                </a:solidFill>
                <a:latin typeface="Calibri" panose="020F0502020204030204" pitchFamily="34" charset="0"/>
                <a:ea typeface="Times New Roman" panose="02020603050405020304" pitchFamily="18" charset="0"/>
                <a:cs typeface="Arial" panose="020B0604020202020204" pitchFamily="34" charset="0"/>
              </a:rPr>
              <a:t>2 </a:t>
            </a:r>
            <a:r>
              <a:rPr lang="es-ES" altLang="es-ES" sz="2000">
                <a:solidFill>
                  <a:srgbClr val="000000"/>
                </a:solidFill>
                <a:latin typeface="Calibri" panose="020F0502020204030204" pitchFamily="34" charset="0"/>
                <a:ea typeface="Times New Roman" panose="02020603050405020304" pitchFamily="18" charset="0"/>
                <a:cs typeface="Arial" panose="020B0604020202020204" pitchFamily="34" charset="0"/>
              </a:rPr>
              <a:t>y PM</a:t>
            </a:r>
            <a:r>
              <a:rPr lang="es-ES" altLang="es-ES" sz="2000" baseline="-25000">
                <a:solidFill>
                  <a:srgbClr val="000000"/>
                </a:solidFill>
                <a:latin typeface="Calibri" panose="020F0502020204030204" pitchFamily="34" charset="0"/>
                <a:ea typeface="Times New Roman" panose="02020603050405020304" pitchFamily="18" charset="0"/>
                <a:cs typeface="Arial" panose="020B0604020202020204" pitchFamily="34" charset="0"/>
              </a:rPr>
              <a:t>10</a:t>
            </a:r>
            <a:r>
              <a:rPr lang="es-ES" altLang="es-ES" sz="2000">
                <a:solidFill>
                  <a:srgbClr val="000000"/>
                </a:solidFill>
                <a:latin typeface="Calibri" panose="020F0502020204030204" pitchFamily="34" charset="0"/>
                <a:ea typeface="Times New Roman" panose="02020603050405020304" pitchFamily="18" charset="0"/>
                <a:cs typeface="Arial" panose="020B0604020202020204" pitchFamily="34" charset="0"/>
              </a:rPr>
              <a:t> (µg/m</a:t>
            </a:r>
            <a:r>
              <a:rPr lang="es-ES" altLang="es-ES" sz="2000" baseline="30000">
                <a:solidFill>
                  <a:srgbClr val="000000"/>
                </a:solidFill>
                <a:latin typeface="Calibri" panose="020F0502020204030204" pitchFamily="34" charset="0"/>
                <a:ea typeface="Times New Roman" panose="02020603050405020304" pitchFamily="18" charset="0"/>
                <a:cs typeface="Arial" panose="020B0604020202020204" pitchFamily="34" charset="0"/>
              </a:rPr>
              <a:t>3</a:t>
            </a:r>
            <a:r>
              <a:rPr lang="es-ES" altLang="es-ES" sz="2000">
                <a:solidFill>
                  <a:srgbClr val="000000"/>
                </a:solidFill>
                <a:latin typeface="Calibri" panose="020F0502020204030204" pitchFamily="34" charset="0"/>
                <a:ea typeface="Times New Roman" panose="02020603050405020304" pitchFamily="18" charset="0"/>
                <a:cs typeface="Arial" panose="020B0604020202020204" pitchFamily="34" charset="0"/>
              </a:rPr>
              <a:t>) y la mortalidad por todas las causas durante el período 2000-2009</a:t>
            </a:r>
            <a:endParaRPr lang="es-ES" altLang="es-ES" sz="200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p:txBody>
      </p:sp>
      <p:pic>
        <p:nvPicPr>
          <p:cNvPr id="79876" name="Imagen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4564" y="1627189"/>
            <a:ext cx="4103687"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655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9" name="Rectangle 21"/>
          <p:cNvSpPr>
            <a:spLocks noChangeArrowheads="1"/>
          </p:cNvSpPr>
          <p:nvPr/>
        </p:nvSpPr>
        <p:spPr bwMode="auto">
          <a:xfrm>
            <a:off x="2815099" y="252526"/>
            <a:ext cx="6602413" cy="574675"/>
          </a:xfrm>
          <a:prstGeom prst="rect">
            <a:avLst/>
          </a:prstGeom>
          <a:solidFill>
            <a:schemeClr val="bg1"/>
          </a:solidFill>
          <a:ln>
            <a:noFill/>
          </a:ln>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pPr>
            <a:r>
              <a:rPr lang="es-ES_tradnl" altLang="es-ES" sz="2300" dirty="0">
                <a:solidFill>
                  <a:srgbClr val="398DB3"/>
                </a:solidFill>
                <a:latin typeface="Aller Bold" pitchFamily="1" charset="0"/>
              </a:rPr>
              <a:t>DIAGRAMA DE DISPERSIÓN</a:t>
            </a:r>
            <a:endParaRPr lang="es-ES_tradnl" altLang="es-ES" sz="2300" dirty="0">
              <a:solidFill>
                <a:srgbClr val="398DB3"/>
              </a:solidFill>
              <a:latin typeface="Aller" pitchFamily="1" charset="0"/>
            </a:endParaRPr>
          </a:p>
        </p:txBody>
      </p:sp>
      <p:grpSp>
        <p:nvGrpSpPr>
          <p:cNvPr id="27653" name="6 Grupo"/>
          <p:cNvGrpSpPr>
            <a:grpSpLocks/>
          </p:cNvGrpSpPr>
          <p:nvPr/>
        </p:nvGrpSpPr>
        <p:grpSpPr bwMode="auto">
          <a:xfrm>
            <a:off x="2756816" y="943314"/>
            <a:ext cx="6660696" cy="5258595"/>
            <a:chOff x="1049338" y="1412875"/>
            <a:chExt cx="6330950" cy="4954588"/>
          </a:xfrm>
        </p:grpSpPr>
        <p:pic>
          <p:nvPicPr>
            <p:cNvPr id="2765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2275" y="1412875"/>
              <a:ext cx="5688013"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pic>
        <p:sp>
          <p:nvSpPr>
            <p:cNvPr id="27655" name="Text Box 8"/>
            <p:cNvSpPr txBox="1">
              <a:spLocks noChangeArrowheads="1"/>
            </p:cNvSpPr>
            <p:nvPr/>
          </p:nvSpPr>
          <p:spPr bwMode="auto">
            <a:xfrm>
              <a:off x="1763713" y="6062663"/>
              <a:ext cx="554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s-ES" altLang="es-ES" sz="1400" b="1">
                  <a:solidFill>
                    <a:srgbClr val="4D5B6B"/>
                  </a:solidFill>
                  <a:cs typeface="Arial" pitchFamily="34" charset="0"/>
                </a:rPr>
                <a:t>Concentraciones de PM</a:t>
              </a:r>
              <a:r>
                <a:rPr lang="es-ES" altLang="es-ES" sz="1400" b="1" baseline="-25000">
                  <a:solidFill>
                    <a:srgbClr val="4D5B6B"/>
                  </a:solidFill>
                  <a:cs typeface="Arial" pitchFamily="34" charset="0"/>
                </a:rPr>
                <a:t>2,5 </a:t>
              </a:r>
              <a:r>
                <a:rPr lang="es-ES" altLang="es-ES" sz="1400" b="1">
                  <a:solidFill>
                    <a:srgbClr val="4D5B6B"/>
                  </a:solidFill>
                  <a:cs typeface="Arial" pitchFamily="34" charset="0"/>
                </a:rPr>
                <a:t>(</a:t>
              </a:r>
              <a:r>
                <a:rPr lang="es-ES" altLang="es-ES" sz="1400">
                  <a:solidFill>
                    <a:srgbClr val="4D5B6B"/>
                  </a:solidFill>
                  <a:cs typeface="Arial" pitchFamily="34" charset="0"/>
                </a:rPr>
                <a:t>μg/m</a:t>
              </a:r>
              <a:r>
                <a:rPr lang="es-ES" altLang="es-ES" sz="1400" baseline="30000">
                  <a:solidFill>
                    <a:srgbClr val="4D5B6B"/>
                  </a:solidFill>
                  <a:cs typeface="Arial" pitchFamily="34" charset="0"/>
                </a:rPr>
                <a:t>3</a:t>
              </a:r>
              <a:r>
                <a:rPr lang="es-ES" altLang="es-ES" sz="1400">
                  <a:solidFill>
                    <a:srgbClr val="4D5B6B"/>
                  </a:solidFill>
                  <a:cs typeface="Arial" pitchFamily="34" charset="0"/>
                </a:rPr>
                <a:t>)</a:t>
              </a:r>
              <a:endParaRPr lang="es-ES" altLang="es-ES" sz="1400" baseline="30000">
                <a:solidFill>
                  <a:srgbClr val="4D5B6B"/>
                </a:solidFill>
                <a:cs typeface="Arial" pitchFamily="34" charset="0"/>
              </a:endParaRPr>
            </a:p>
          </p:txBody>
        </p:sp>
        <p:sp>
          <p:nvSpPr>
            <p:cNvPr id="27656" name="Text Box 9"/>
            <p:cNvSpPr txBox="1">
              <a:spLocks noChangeArrowheads="1"/>
            </p:cNvSpPr>
            <p:nvPr/>
          </p:nvSpPr>
          <p:spPr bwMode="auto">
            <a:xfrm rot="-5400000">
              <a:off x="-1222375" y="3684588"/>
              <a:ext cx="4818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s-ES" altLang="es-ES" sz="1200">
                  <a:solidFill>
                    <a:srgbClr val="4D5B6B"/>
                  </a:solidFill>
                  <a:cs typeface="Arial" pitchFamily="34" charset="0"/>
                </a:rPr>
                <a:t>Mortalidad diaria todas las causas y todos los grupos de edad</a:t>
              </a:r>
            </a:p>
          </p:txBody>
        </p:sp>
      </p:grpSp>
    </p:spTree>
    <p:extLst>
      <p:ext uri="{BB962C8B-B14F-4D97-AF65-F5344CB8AC3E}">
        <p14:creationId xmlns:p14="http://schemas.microsoft.com/office/powerpoint/2010/main" val="3444491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49"/>
                                        </p:tgtEl>
                                        <p:attrNameLst>
                                          <p:attrName>style.visibility</p:attrName>
                                        </p:attrNameLst>
                                      </p:cBhvr>
                                      <p:to>
                                        <p:strVal val="visible"/>
                                      </p:to>
                                    </p:set>
                                    <p:animEffect transition="in" filter="fade">
                                      <p:cBhvr>
                                        <p:cTn id="7" dur="20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Imagen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0863" y="1974851"/>
            <a:ext cx="424815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Imagen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9650" y="2133601"/>
            <a:ext cx="4484688"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a:spLocks noChangeArrowheads="1"/>
          </p:cNvSpPr>
          <p:nvPr/>
        </p:nvSpPr>
        <p:spPr bwMode="auto">
          <a:xfrm>
            <a:off x="3719513" y="4941889"/>
            <a:ext cx="360362" cy="4032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s-ES" altLang="es-ES" sz="2400">
              <a:solidFill>
                <a:srgbClr val="000000"/>
              </a:solidFill>
              <a:latin typeface="Arial" panose="020B0604020202020204" pitchFamily="34" charset="0"/>
              <a:ea typeface="MS PGothic" panose="020B0600070205080204" pitchFamily="34" charset="-128"/>
            </a:endParaRPr>
          </a:p>
        </p:txBody>
      </p:sp>
      <p:sp>
        <p:nvSpPr>
          <p:cNvPr id="4" name="Elipse 3"/>
          <p:cNvSpPr>
            <a:spLocks noChangeArrowheads="1"/>
          </p:cNvSpPr>
          <p:nvPr/>
        </p:nvSpPr>
        <p:spPr bwMode="auto">
          <a:xfrm>
            <a:off x="8856663" y="4292601"/>
            <a:ext cx="334962" cy="36036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s-ES" altLang="es-ES" sz="240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791369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70743" y="119518"/>
            <a:ext cx="8955314" cy="6595833"/>
          </a:xfrm>
          <a:prstGeom prst="rect">
            <a:avLst/>
          </a:prstGeom>
          <a:ln>
            <a:noFill/>
          </a:ln>
          <a:effectLst>
            <a:softEdge rad="112500"/>
          </a:effectLst>
        </p:spPr>
      </p:pic>
      <p:sp>
        <p:nvSpPr>
          <p:cNvPr id="3" name="2 Marcador de contenido"/>
          <p:cNvSpPr>
            <a:spLocks noGrp="1"/>
          </p:cNvSpPr>
          <p:nvPr>
            <p:ph idx="1"/>
          </p:nvPr>
        </p:nvSpPr>
        <p:spPr>
          <a:xfrm>
            <a:off x="2329415" y="933805"/>
            <a:ext cx="7745288" cy="4419600"/>
          </a:xfrm>
        </p:spPr>
        <p:txBody>
          <a:bodyPr/>
          <a:lstStyle/>
          <a:p>
            <a:r>
              <a:rPr lang="es-ES" dirty="0" smtClean="0">
                <a:solidFill>
                  <a:schemeClr val="tx1">
                    <a:lumMod val="50000"/>
                  </a:schemeClr>
                </a:solidFill>
              </a:rPr>
              <a:t>Introducción. Problema de salud pública.</a:t>
            </a:r>
          </a:p>
          <a:p>
            <a:r>
              <a:rPr lang="es-ES" dirty="0" smtClean="0">
                <a:solidFill>
                  <a:schemeClr val="tx1">
                    <a:lumMod val="50000"/>
                  </a:schemeClr>
                </a:solidFill>
              </a:rPr>
              <a:t>Principales contaminantes atmosféricos urbanos y efectos en salud. </a:t>
            </a:r>
          </a:p>
          <a:p>
            <a:r>
              <a:rPr lang="es-ES" b="1" dirty="0" smtClean="0">
                <a:solidFill>
                  <a:schemeClr val="tx1">
                    <a:lumMod val="50000"/>
                  </a:schemeClr>
                </a:solidFill>
              </a:rPr>
              <a:t>Grupos poblacionales susceptibles y TM .</a:t>
            </a:r>
          </a:p>
        </p:txBody>
      </p:sp>
    </p:spTree>
    <p:extLst>
      <p:ext uri="{BB962C8B-B14F-4D97-AF65-F5344CB8AC3E}">
        <p14:creationId xmlns:p14="http://schemas.microsoft.com/office/powerpoint/2010/main" val="2566460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401" y="419328"/>
            <a:ext cx="10069218" cy="345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3 Marcador de contenido"/>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777322" y="3875314"/>
            <a:ext cx="4108746" cy="2750005"/>
          </a:xfrm>
        </p:spPr>
      </p:pic>
    </p:spTree>
    <p:extLst>
      <p:ext uri="{BB962C8B-B14F-4D97-AF65-F5344CB8AC3E}">
        <p14:creationId xmlns:p14="http://schemas.microsoft.com/office/powerpoint/2010/main" val="3025896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65151" y="439284"/>
            <a:ext cx="2879725" cy="5191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eaLnBrk="1" hangingPunct="1">
              <a:spcBef>
                <a:spcPct val="50000"/>
              </a:spcBef>
              <a:buFontTx/>
              <a:buNone/>
            </a:pPr>
            <a:r>
              <a:rPr lang="es-ES" altLang="es-ES" b="1" dirty="0">
                <a:solidFill>
                  <a:srgbClr val="000000"/>
                </a:solidFill>
              </a:rPr>
              <a:t>Población Infantil</a:t>
            </a:r>
          </a:p>
        </p:txBody>
      </p:sp>
      <p:pic>
        <p:nvPicPr>
          <p:cNvPr id="2355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4052" y="1733551"/>
            <a:ext cx="460629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2053546" y="1873024"/>
            <a:ext cx="4105275"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defRPr/>
            </a:pPr>
            <a:r>
              <a:rPr lang="es-ES" altLang="es-ES" sz="2000" dirty="0">
                <a:latin typeface="+mj-lt"/>
              </a:rPr>
              <a:t>Inmadurez Anatómica-Funcional</a:t>
            </a:r>
          </a:p>
        </p:txBody>
      </p:sp>
      <p:sp>
        <p:nvSpPr>
          <p:cNvPr id="41990" name="Text Box 6"/>
          <p:cNvSpPr txBox="1">
            <a:spLocks noChangeArrowheads="1"/>
          </p:cNvSpPr>
          <p:nvPr/>
        </p:nvSpPr>
        <p:spPr bwMode="auto">
          <a:xfrm>
            <a:off x="2053546" y="3101234"/>
            <a:ext cx="484573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defRPr/>
            </a:pPr>
            <a:r>
              <a:rPr lang="es-ES" altLang="es-ES" sz="2000" dirty="0">
                <a:latin typeface="+mj-lt"/>
              </a:rPr>
              <a:t>Mayor consumo energético-metabólico</a:t>
            </a:r>
          </a:p>
        </p:txBody>
      </p:sp>
      <p:sp>
        <p:nvSpPr>
          <p:cNvPr id="41991" name="Text Box 7"/>
          <p:cNvSpPr txBox="1">
            <a:spLocks noChangeArrowheads="1"/>
          </p:cNvSpPr>
          <p:nvPr/>
        </p:nvSpPr>
        <p:spPr bwMode="auto">
          <a:xfrm>
            <a:off x="2053546" y="4438650"/>
            <a:ext cx="360045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defRPr/>
            </a:pPr>
            <a:r>
              <a:rPr lang="es-ES" altLang="es-ES" sz="2000" dirty="0">
                <a:latin typeface="+mj-lt"/>
              </a:rPr>
              <a:t>Comportamiento social</a:t>
            </a:r>
          </a:p>
        </p:txBody>
      </p:sp>
    </p:spTree>
    <p:extLst>
      <p:ext uri="{BB962C8B-B14F-4D97-AF65-F5344CB8AC3E}">
        <p14:creationId xmlns:p14="http://schemas.microsoft.com/office/powerpoint/2010/main" val="3889180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939549" y="9245600"/>
            <a:ext cx="23556325" cy="18702337"/>
          </a:xfrm>
          <a:prstGeom prst="rect">
            <a:avLst/>
          </a:prstGeom>
        </p:spPr>
      </p:pic>
      <p:pic>
        <p:nvPicPr>
          <p:cNvPr id="3" name="Imagen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9180" y="0"/>
            <a:ext cx="8637919" cy="6858000"/>
          </a:xfrm>
          <a:prstGeom prst="rect">
            <a:avLst/>
          </a:prstGeom>
        </p:spPr>
      </p:pic>
    </p:spTree>
    <p:extLst>
      <p:ext uri="{BB962C8B-B14F-4D97-AF65-F5344CB8AC3E}">
        <p14:creationId xmlns:p14="http://schemas.microsoft.com/office/powerpoint/2010/main" val="266675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898" y="123568"/>
            <a:ext cx="7092528" cy="6275173"/>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460" y="2199504"/>
            <a:ext cx="5896858" cy="3336281"/>
          </a:xfrm>
          <a:prstGeom prst="rect">
            <a:avLst/>
          </a:prstGeom>
        </p:spPr>
      </p:pic>
    </p:spTree>
    <p:extLst>
      <p:ext uri="{BB962C8B-B14F-4D97-AF65-F5344CB8AC3E}">
        <p14:creationId xmlns:p14="http://schemas.microsoft.com/office/powerpoint/2010/main" val="534959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8360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6823" y="116632"/>
            <a:ext cx="8870472" cy="6533344"/>
          </a:xfrm>
          <a:prstGeom prst="rect">
            <a:avLst/>
          </a:prstGeom>
          <a:ln>
            <a:noFill/>
          </a:ln>
          <a:effectLst>
            <a:softEdge rad="112500"/>
          </a:effectLst>
        </p:spPr>
      </p:pic>
      <p:sp>
        <p:nvSpPr>
          <p:cNvPr id="3" name="2 Marcador de contenido"/>
          <p:cNvSpPr>
            <a:spLocks noGrp="1"/>
          </p:cNvSpPr>
          <p:nvPr>
            <p:ph idx="1"/>
          </p:nvPr>
        </p:nvSpPr>
        <p:spPr>
          <a:xfrm>
            <a:off x="2207568" y="387165"/>
            <a:ext cx="7745288" cy="4419600"/>
          </a:xfrm>
        </p:spPr>
        <p:txBody>
          <a:bodyPr>
            <a:normAutofit/>
          </a:bodyPr>
          <a:lstStyle/>
          <a:p>
            <a:r>
              <a:rPr lang="es-ES" dirty="0" smtClean="0">
                <a:solidFill>
                  <a:schemeClr val="tx1">
                    <a:lumMod val="50000"/>
                  </a:schemeClr>
                </a:solidFill>
              </a:rPr>
              <a:t>Introducción. Problema de salud pública.</a:t>
            </a:r>
          </a:p>
          <a:p>
            <a:r>
              <a:rPr lang="es-ES" dirty="0" smtClean="0">
                <a:solidFill>
                  <a:schemeClr val="tx1">
                    <a:lumMod val="50000"/>
                  </a:schemeClr>
                </a:solidFill>
              </a:rPr>
              <a:t>Principales contaminantes atmosféricos urbanos y efectos en salud.</a:t>
            </a:r>
          </a:p>
          <a:p>
            <a:r>
              <a:rPr lang="es-ES" dirty="0" smtClean="0">
                <a:solidFill>
                  <a:schemeClr val="tx1">
                    <a:lumMod val="50000"/>
                  </a:schemeClr>
                </a:solidFill>
              </a:rPr>
              <a:t>Grupos poblacionales susceptibles.</a:t>
            </a:r>
          </a:p>
          <a:p>
            <a:r>
              <a:rPr lang="es-ES" dirty="0">
                <a:solidFill>
                  <a:schemeClr val="tx1">
                    <a:lumMod val="50000"/>
                  </a:schemeClr>
                </a:solidFill>
              </a:rPr>
              <a:t>Líneas de </a:t>
            </a:r>
            <a:r>
              <a:rPr lang="es-ES" dirty="0" smtClean="0">
                <a:solidFill>
                  <a:schemeClr val="tx1">
                    <a:lumMod val="50000"/>
                  </a:schemeClr>
                </a:solidFill>
              </a:rPr>
              <a:t>investigación actuales.</a:t>
            </a:r>
            <a:endParaRPr lang="es-ES" dirty="0">
              <a:solidFill>
                <a:schemeClr val="tx1">
                  <a:lumMod val="50000"/>
                </a:schemeClr>
              </a:solidFill>
            </a:endParaRPr>
          </a:p>
          <a:p>
            <a:r>
              <a:rPr lang="es-ES" dirty="0" smtClean="0">
                <a:solidFill>
                  <a:schemeClr val="tx1">
                    <a:lumMod val="50000"/>
                  </a:schemeClr>
                </a:solidFill>
              </a:rPr>
              <a:t>Medidas de reducción.</a:t>
            </a:r>
          </a:p>
          <a:p>
            <a:pPr marL="0" indent="0">
              <a:buNone/>
            </a:pPr>
            <a:endParaRPr lang="es-ES" dirty="0">
              <a:solidFill>
                <a:srgbClr val="002060"/>
              </a:solidFill>
            </a:endParaRPr>
          </a:p>
        </p:txBody>
      </p:sp>
    </p:spTree>
    <p:extLst>
      <p:ext uri="{BB962C8B-B14F-4D97-AF65-F5344CB8AC3E}">
        <p14:creationId xmlns:p14="http://schemas.microsoft.com/office/powerpoint/2010/main" val="23678169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5 Imagen"/>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46351" y="714375"/>
            <a:ext cx="6429375"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2 CuadroTexto"/>
          <p:cNvSpPr txBox="1">
            <a:spLocks noChangeArrowheads="1"/>
          </p:cNvSpPr>
          <p:nvPr/>
        </p:nvSpPr>
        <p:spPr bwMode="auto">
          <a:xfrm>
            <a:off x="2711451" y="238126"/>
            <a:ext cx="7777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eaLnBrk="1" hangingPunct="1">
              <a:spcBef>
                <a:spcPct val="0"/>
              </a:spcBef>
              <a:buFontTx/>
              <a:buNone/>
            </a:pPr>
            <a:r>
              <a:rPr lang="es-ES" altLang="es-ES" sz="2400">
                <a:solidFill>
                  <a:srgbClr val="342E2C"/>
                </a:solidFill>
              </a:rPr>
              <a:t>Población Infantil y Partículas</a:t>
            </a:r>
          </a:p>
        </p:txBody>
      </p:sp>
      <p:sp>
        <p:nvSpPr>
          <p:cNvPr id="7" name="Text Box 10"/>
          <p:cNvSpPr txBox="1">
            <a:spLocks noChangeArrowheads="1"/>
          </p:cNvSpPr>
          <p:nvPr/>
        </p:nvSpPr>
        <p:spPr bwMode="auto">
          <a:xfrm>
            <a:off x="2438401" y="4348164"/>
            <a:ext cx="7186613" cy="1889125"/>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Tx/>
              <a:buChar char="•"/>
              <a:defRPr/>
            </a:pPr>
            <a:r>
              <a:rPr lang="es-ES" altLang="es-ES" sz="1600" dirty="0">
                <a:latin typeface="+mj-lt"/>
                <a:cs typeface="Times New Roman" pitchFamily="18" charset="0"/>
              </a:rPr>
              <a:t>La exposición prolongada a este contaminante puede afectar al </a:t>
            </a:r>
            <a:r>
              <a:rPr lang="es-ES" altLang="es-ES" sz="1600" b="1" dirty="0">
                <a:latin typeface="+mj-lt"/>
                <a:cs typeface="Times New Roman" pitchFamily="18" charset="0"/>
              </a:rPr>
              <a:t>crecimiento y al funcionamiento de los pulmones</a:t>
            </a:r>
            <a:r>
              <a:rPr lang="es-ES" altLang="es-ES" sz="1600" b="1" dirty="0">
                <a:latin typeface="+mj-lt"/>
              </a:rPr>
              <a:t> </a:t>
            </a:r>
          </a:p>
          <a:p>
            <a:pPr>
              <a:lnSpc>
                <a:spcPct val="90000"/>
              </a:lnSpc>
              <a:spcBef>
                <a:spcPct val="50000"/>
              </a:spcBef>
              <a:buFontTx/>
              <a:buChar char="•"/>
              <a:defRPr/>
            </a:pPr>
            <a:r>
              <a:rPr lang="es-ES" altLang="es-ES" sz="1600" b="1" dirty="0">
                <a:latin typeface="+mj-lt"/>
                <a:cs typeface="Times New Roman" pitchFamily="18" charset="0"/>
              </a:rPr>
              <a:t>Exacerbación del asma</a:t>
            </a:r>
            <a:r>
              <a:rPr lang="es-ES" altLang="es-ES" sz="1600" dirty="0">
                <a:latin typeface="+mj-lt"/>
                <a:cs typeface="Times New Roman" pitchFamily="18" charset="0"/>
              </a:rPr>
              <a:t> y producir </a:t>
            </a:r>
            <a:r>
              <a:rPr lang="es-ES" altLang="es-ES" sz="1600" b="1" dirty="0">
                <a:latin typeface="+mj-lt"/>
                <a:cs typeface="Times New Roman" pitchFamily="18" charset="0"/>
              </a:rPr>
              <a:t>tos crónica</a:t>
            </a:r>
            <a:r>
              <a:rPr lang="es-ES" altLang="es-ES" sz="1600" dirty="0">
                <a:latin typeface="+mj-lt"/>
                <a:cs typeface="Times New Roman" pitchFamily="18" charset="0"/>
              </a:rPr>
              <a:t> y otros síntomas respiratorios en los niños</a:t>
            </a:r>
            <a:r>
              <a:rPr lang="es-ES" altLang="es-ES" sz="1600" dirty="0">
                <a:latin typeface="+mj-lt"/>
              </a:rPr>
              <a:t> (</a:t>
            </a:r>
            <a:r>
              <a:rPr lang="es-ES" altLang="es-ES" sz="1600" b="1" dirty="0">
                <a:latin typeface="+mj-lt"/>
              </a:rPr>
              <a:t>bronquitis</a:t>
            </a:r>
            <a:r>
              <a:rPr lang="es-ES" altLang="es-ES" sz="1600" dirty="0">
                <a:latin typeface="+mj-lt"/>
              </a:rPr>
              <a:t>)</a:t>
            </a:r>
          </a:p>
          <a:p>
            <a:pPr>
              <a:lnSpc>
                <a:spcPct val="90000"/>
              </a:lnSpc>
              <a:spcBef>
                <a:spcPct val="50000"/>
              </a:spcBef>
              <a:buFontTx/>
              <a:buChar char="•"/>
              <a:defRPr/>
            </a:pPr>
            <a:r>
              <a:rPr lang="es-ES" altLang="es-ES" sz="1600" dirty="0">
                <a:latin typeface="+mj-lt"/>
                <a:cs typeface="Times New Roman" pitchFamily="18" charset="0"/>
              </a:rPr>
              <a:t>Estudios adicionales han mostrado que las partículas finas en las emisiones diésel pueden intensificar las respuestas alérgicas e inflamatorias y facilitar el desarrollo de nuevas alergias</a:t>
            </a:r>
            <a:r>
              <a:rPr lang="es-ES" altLang="es-ES" sz="1600" b="1" dirty="0">
                <a:latin typeface="+mj-lt"/>
                <a:cs typeface="Times New Roman" pitchFamily="18" charset="0"/>
              </a:rPr>
              <a:t> </a:t>
            </a:r>
            <a:endParaRPr lang="es-ES" altLang="es-ES" sz="1600" dirty="0">
              <a:latin typeface="+mj-lt"/>
            </a:endParaRPr>
          </a:p>
        </p:txBody>
      </p:sp>
    </p:spTree>
    <p:extLst>
      <p:ext uri="{BB962C8B-B14F-4D97-AF65-F5344CB8AC3E}">
        <p14:creationId xmlns:p14="http://schemas.microsoft.com/office/powerpoint/2010/main" val="3645300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CuadroTexto"/>
          <p:cNvSpPr txBox="1">
            <a:spLocks noChangeArrowheads="1"/>
          </p:cNvSpPr>
          <p:nvPr/>
        </p:nvSpPr>
        <p:spPr bwMode="auto">
          <a:xfrm>
            <a:off x="1985057" y="435202"/>
            <a:ext cx="8050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eaLnBrk="1" hangingPunct="1">
              <a:spcBef>
                <a:spcPct val="0"/>
              </a:spcBef>
              <a:buFontTx/>
              <a:buNone/>
            </a:pPr>
            <a:r>
              <a:rPr lang="es-ES" altLang="es-ES" sz="2400" dirty="0">
                <a:solidFill>
                  <a:srgbClr val="342E2C"/>
                </a:solidFill>
              </a:rPr>
              <a:t>Población Infantil y Ozono Troposférico (O3)</a:t>
            </a:r>
          </a:p>
        </p:txBody>
      </p:sp>
      <p:sp>
        <p:nvSpPr>
          <p:cNvPr id="7" name="Rectangle 1031"/>
          <p:cNvSpPr txBox="1">
            <a:spLocks noChangeArrowheads="1"/>
          </p:cNvSpPr>
          <p:nvPr/>
        </p:nvSpPr>
        <p:spPr bwMode="auto">
          <a:xfrm>
            <a:off x="2206171" y="1233714"/>
            <a:ext cx="8461829" cy="2931886"/>
          </a:xfrm>
          <a:prstGeom prst="rect">
            <a:avLst/>
          </a:prstGeom>
          <a:solidFill>
            <a:schemeClr val="bg1"/>
          </a:solidFill>
          <a:ln>
            <a:noFill/>
            <a:miter lim="800000"/>
            <a:headEnd/>
            <a:tailEnd/>
          </a:ln>
        </p:spPr>
        <p:txBody>
          <a:bodyPr/>
          <a:lstStyle>
            <a:lvl1pPr marL="342900" indent="-342900" algn="l" rtl="0" fontAlgn="base">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fontAlgn="base">
              <a:spcBef>
                <a:spcPct val="20000"/>
              </a:spcBef>
              <a:spcAft>
                <a:spcPct val="0"/>
              </a:spcAft>
              <a:buFont typeface="Calibri" pitchFamily="34"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just">
              <a:lnSpc>
                <a:spcPct val="90000"/>
              </a:lnSpc>
              <a:buClr>
                <a:schemeClr val="tx1"/>
              </a:buClr>
              <a:buNone/>
              <a:defRPr/>
            </a:pPr>
            <a:r>
              <a:rPr lang="es-ES" altLang="es-ES" sz="1800" dirty="0">
                <a:latin typeface="+mj-lt"/>
                <a:cs typeface="Times New Roman" pitchFamily="18" charset="0"/>
              </a:rPr>
              <a:t>Poderoso oxidante e irritante del tracto respiratorio, causando </a:t>
            </a:r>
            <a:r>
              <a:rPr lang="es-ES" altLang="es-ES" sz="1800" b="1" dirty="0">
                <a:latin typeface="+mj-lt"/>
                <a:cs typeface="Times New Roman" pitchFamily="18" charset="0"/>
              </a:rPr>
              <a:t>dificultad al respirar</a:t>
            </a:r>
            <a:r>
              <a:rPr lang="es-ES" altLang="es-ES" sz="1800" dirty="0">
                <a:latin typeface="+mj-lt"/>
                <a:cs typeface="Times New Roman" pitchFamily="18" charset="0"/>
              </a:rPr>
              <a:t>, </a:t>
            </a:r>
            <a:r>
              <a:rPr lang="es-ES" altLang="es-ES" sz="1800" b="1" dirty="0">
                <a:latin typeface="+mj-lt"/>
                <a:cs typeface="Times New Roman" pitchFamily="18" charset="0"/>
              </a:rPr>
              <a:t>inflamación pulmonar, dolor de pecho</a:t>
            </a:r>
            <a:r>
              <a:rPr lang="es-ES" altLang="es-ES" sz="1800" dirty="0">
                <a:latin typeface="+mj-lt"/>
                <a:cs typeface="Times New Roman" pitchFamily="18" charset="0"/>
              </a:rPr>
              <a:t>, </a:t>
            </a:r>
            <a:r>
              <a:rPr lang="es-ES" altLang="es-ES" sz="1800" b="1" dirty="0">
                <a:latin typeface="+mj-lt"/>
                <a:cs typeface="Times New Roman" pitchFamily="18" charset="0"/>
              </a:rPr>
              <a:t>tos</a:t>
            </a:r>
            <a:r>
              <a:rPr lang="es-ES" altLang="es-ES" sz="1800" dirty="0">
                <a:latin typeface="+mj-lt"/>
                <a:cs typeface="Times New Roman" pitchFamily="18" charset="0"/>
              </a:rPr>
              <a:t> y otros síntomas respiratorios como </a:t>
            </a:r>
            <a:r>
              <a:rPr lang="es-ES" altLang="es-ES" sz="1800" b="1" dirty="0">
                <a:latin typeface="+mj-lt"/>
                <a:cs typeface="Times New Roman" pitchFamily="18" charset="0"/>
              </a:rPr>
              <a:t>exacerbación del asma</a:t>
            </a:r>
            <a:r>
              <a:rPr lang="es-ES" altLang="es-ES" sz="1800" dirty="0">
                <a:latin typeface="+mj-lt"/>
                <a:cs typeface="Times New Roman" pitchFamily="18" charset="0"/>
              </a:rPr>
              <a:t> en días con altos niveles de ozono. </a:t>
            </a:r>
          </a:p>
          <a:p>
            <a:pPr marL="0" indent="0" algn="just">
              <a:lnSpc>
                <a:spcPct val="90000"/>
              </a:lnSpc>
              <a:buClr>
                <a:schemeClr val="tx1"/>
              </a:buClr>
              <a:buNone/>
              <a:defRPr/>
            </a:pPr>
            <a:r>
              <a:rPr lang="es-ES" altLang="es-ES" sz="1800" dirty="0">
                <a:latin typeface="+mj-lt"/>
                <a:cs typeface="Times New Roman" pitchFamily="18" charset="0"/>
              </a:rPr>
              <a:t>La exposición a largo plazo y la exposición repetida al ozono puede llevar a una </a:t>
            </a:r>
            <a:r>
              <a:rPr lang="es-ES" altLang="es-ES" sz="1800" b="1" dirty="0">
                <a:latin typeface="+mj-lt"/>
                <a:cs typeface="Times New Roman" pitchFamily="18" charset="0"/>
              </a:rPr>
              <a:t>reducción crónica de la función pulmonar así como problemas cardiovasculares</a:t>
            </a:r>
            <a:r>
              <a:rPr lang="es-ES" altLang="es-ES" sz="1800" dirty="0">
                <a:latin typeface="+mj-lt"/>
                <a:cs typeface="Times New Roman" pitchFamily="18" charset="0"/>
              </a:rPr>
              <a:t> por reducción del diámetro de los vasos sanguíneos.</a:t>
            </a:r>
            <a:endParaRPr lang="es-ES" altLang="es-ES" sz="1800" dirty="0">
              <a:latin typeface="+mj-lt"/>
            </a:endParaRPr>
          </a:p>
        </p:txBody>
      </p:sp>
      <p:pic>
        <p:nvPicPr>
          <p:cNvPr id="2" name="1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25056" y="3747635"/>
            <a:ext cx="2619375" cy="1743075"/>
          </a:xfrm>
          <a:prstGeom prst="rect">
            <a:avLst/>
          </a:prstGeom>
        </p:spPr>
      </p:pic>
    </p:spTree>
    <p:extLst>
      <p:ext uri="{BB962C8B-B14F-4D97-AF65-F5344CB8AC3E}">
        <p14:creationId xmlns:p14="http://schemas.microsoft.com/office/powerpoint/2010/main" val="2929350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86" y="157019"/>
            <a:ext cx="8049001" cy="2143316"/>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1987" y="175556"/>
            <a:ext cx="3097414" cy="2106241"/>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086" y="2747670"/>
            <a:ext cx="5086642" cy="3651728"/>
          </a:xfrm>
          <a:prstGeom prst="rect">
            <a:avLst/>
          </a:prstGeom>
        </p:spPr>
      </p:pic>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2841" y="2558934"/>
            <a:ext cx="6377153" cy="3840464"/>
          </a:xfrm>
          <a:prstGeom prst="rect">
            <a:avLst/>
          </a:prstGeom>
        </p:spPr>
      </p:pic>
    </p:spTree>
    <p:extLst>
      <p:ext uri="{BB962C8B-B14F-4D97-AF65-F5344CB8AC3E}">
        <p14:creationId xmlns:p14="http://schemas.microsoft.com/office/powerpoint/2010/main" val="2560859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536123" y="473755"/>
            <a:ext cx="5040313" cy="5191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eaLnBrk="1" hangingPunct="1">
              <a:spcBef>
                <a:spcPct val="50000"/>
              </a:spcBef>
              <a:buFontTx/>
              <a:buNone/>
            </a:pPr>
            <a:r>
              <a:rPr lang="es-ES" altLang="es-ES" b="1" dirty="0">
                <a:solidFill>
                  <a:srgbClr val="000000"/>
                </a:solidFill>
              </a:rPr>
              <a:t>Ancianos / Enfermos crónicos</a:t>
            </a:r>
          </a:p>
        </p:txBody>
      </p:sp>
      <p:sp>
        <p:nvSpPr>
          <p:cNvPr id="20483" name="6 Marcador de contenido"/>
          <p:cNvSpPr>
            <a:spLocks/>
          </p:cNvSpPr>
          <p:nvPr/>
        </p:nvSpPr>
        <p:spPr bwMode="auto">
          <a:xfrm>
            <a:off x="1828801" y="1291771"/>
            <a:ext cx="7794626" cy="1632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just" eaLnBrk="1" hangingPunct="1"/>
            <a:r>
              <a:rPr lang="es-ES" altLang="es-ES" sz="2000" dirty="0">
                <a:solidFill>
                  <a:schemeClr val="tx1"/>
                </a:solidFill>
              </a:rPr>
              <a:t>La contaminación altera las HDL y hace que pierdan su capacidad protectora y se vuelvan </a:t>
            </a:r>
            <a:r>
              <a:rPr lang="es-ES" altLang="es-ES" sz="2000" dirty="0" err="1">
                <a:solidFill>
                  <a:schemeClr val="tx1"/>
                </a:solidFill>
              </a:rPr>
              <a:t>proinflamatorias</a:t>
            </a:r>
            <a:r>
              <a:rPr lang="es-ES" altLang="es-ES" sz="2000" dirty="0">
                <a:solidFill>
                  <a:schemeClr val="tx1"/>
                </a:solidFill>
              </a:rPr>
              <a:t>; por eso, se asocia con una mayor incidencia de enfermedad </a:t>
            </a:r>
            <a:r>
              <a:rPr lang="es-ES" altLang="es-ES" sz="2000" dirty="0" err="1">
                <a:solidFill>
                  <a:schemeClr val="tx1"/>
                </a:solidFill>
              </a:rPr>
              <a:t>cardio</a:t>
            </a:r>
            <a:r>
              <a:rPr lang="es-ES" altLang="es-ES" sz="2000" dirty="0">
                <a:solidFill>
                  <a:schemeClr val="tx1"/>
                </a:solidFill>
              </a:rPr>
              <a:t> y cerebrovascular. </a:t>
            </a:r>
          </a:p>
        </p:txBody>
      </p:sp>
      <p:pic>
        <p:nvPicPr>
          <p:cNvPr id="20484" name="Picture 106" descr="ANd9GcRBw1SAAHUJQZp8SvrVJSZU7um375KkH4OTxJwhmXhMP9OFvJ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6279" y="3223079"/>
            <a:ext cx="315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0" descr="aterom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6477" y="2535239"/>
            <a:ext cx="226695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6433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00651" y="1378857"/>
            <a:ext cx="6412592" cy="361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872899" y="2193925"/>
            <a:ext cx="3995737" cy="1938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sz="2800">
                <a:solidFill>
                  <a:schemeClr val="tx2"/>
                </a:solidFill>
                <a:latin typeface="Calibri" pitchFamily="34" charset="0"/>
              </a:defRPr>
            </a:lvl1pPr>
            <a:lvl2pPr marL="800100" indent="-342900" eaLnBrk="0" hangingPunct="0">
              <a:spcBef>
                <a:spcPct val="20000"/>
              </a:spcBef>
              <a:buFont typeface="Arial" charset="0"/>
              <a:buChar char="˃"/>
              <a:defRPr>
                <a:solidFill>
                  <a:schemeClr val="tx1"/>
                </a:solidFill>
                <a:latin typeface="Calibri" pitchFamily="34" charset="0"/>
              </a:defRPr>
            </a:lvl2pPr>
            <a:lvl3pPr marL="1257300" indent="-342900" eaLnBrk="0" hangingPunct="0">
              <a:spcBef>
                <a:spcPct val="20000"/>
              </a:spcBef>
              <a:buFont typeface="Calibri" pitchFamily="34" charset="0"/>
              <a:buChar char="+"/>
              <a:defRPr>
                <a:solidFill>
                  <a:schemeClr val="tx1"/>
                </a:solidFill>
                <a:latin typeface="Calibri" pitchFamily="34" charset="0"/>
              </a:defRPr>
            </a:lvl3pPr>
            <a:lvl4pPr marL="1714500" indent="-342900" eaLnBrk="0" hangingPunct="0">
              <a:spcBef>
                <a:spcPct val="20000"/>
              </a:spcBef>
              <a:buFont typeface="Arial" charset="0"/>
              <a:buChar char="–"/>
              <a:defRPr>
                <a:solidFill>
                  <a:schemeClr val="tx1"/>
                </a:solidFill>
                <a:latin typeface="Calibri" pitchFamily="34" charset="0"/>
              </a:defRPr>
            </a:lvl4pPr>
            <a:lvl5pPr marL="2171700" indent="-342900" eaLnBrk="0" hangingPunct="0">
              <a:spcBef>
                <a:spcPct val="20000"/>
              </a:spcBef>
              <a:buFont typeface="Arial" charset="0"/>
              <a:buChar char="»"/>
              <a:defRPr>
                <a:solidFill>
                  <a:schemeClr val="tx1"/>
                </a:solidFill>
                <a:latin typeface="Calibri" pitchFamily="34" charset="0"/>
              </a:defRPr>
            </a:lvl5pPr>
            <a:lvl6pPr marL="2628900" indent="-342900" eaLnBrk="0" fontAlgn="base" hangingPunct="0">
              <a:spcBef>
                <a:spcPct val="20000"/>
              </a:spcBef>
              <a:spcAft>
                <a:spcPct val="0"/>
              </a:spcAft>
              <a:buFont typeface="Arial" charset="0"/>
              <a:buChar char="»"/>
              <a:defRPr>
                <a:solidFill>
                  <a:schemeClr val="tx1"/>
                </a:solidFill>
                <a:latin typeface="Calibri" pitchFamily="34" charset="0"/>
              </a:defRPr>
            </a:lvl6pPr>
            <a:lvl7pPr marL="3086100" indent="-342900" eaLnBrk="0" fontAlgn="base" hangingPunct="0">
              <a:spcBef>
                <a:spcPct val="20000"/>
              </a:spcBef>
              <a:spcAft>
                <a:spcPct val="0"/>
              </a:spcAft>
              <a:buFont typeface="Arial" charset="0"/>
              <a:buChar char="»"/>
              <a:defRPr>
                <a:solidFill>
                  <a:schemeClr val="tx1"/>
                </a:solidFill>
                <a:latin typeface="Calibri" pitchFamily="34" charset="0"/>
              </a:defRPr>
            </a:lvl7pPr>
            <a:lvl8pPr marL="3543300" indent="-342900" eaLnBrk="0" fontAlgn="base" hangingPunct="0">
              <a:spcBef>
                <a:spcPct val="20000"/>
              </a:spcBef>
              <a:spcAft>
                <a:spcPct val="0"/>
              </a:spcAft>
              <a:buFont typeface="Arial" charset="0"/>
              <a:buChar char="»"/>
              <a:defRPr>
                <a:solidFill>
                  <a:schemeClr val="tx1"/>
                </a:solidFill>
                <a:latin typeface="Calibri" pitchFamily="34" charset="0"/>
              </a:defRPr>
            </a:lvl8pPr>
            <a:lvl9pPr marL="4000500" indent="-342900" eaLnBrk="0" fontAlgn="base" hangingPunct="0">
              <a:spcBef>
                <a:spcPct val="20000"/>
              </a:spcBef>
              <a:spcAft>
                <a:spcPct val="0"/>
              </a:spcAft>
              <a:buFont typeface="Arial" charset="0"/>
              <a:buChar char="»"/>
              <a:defRPr>
                <a:solidFill>
                  <a:schemeClr val="tx1"/>
                </a:solidFill>
                <a:latin typeface="Calibri" pitchFamily="34" charset="0"/>
              </a:defRPr>
            </a:lvl9pPr>
          </a:lstStyle>
          <a:p>
            <a:pPr eaLnBrk="1" hangingPunct="1">
              <a:spcBef>
                <a:spcPct val="0"/>
              </a:spcBef>
              <a:buFont typeface="Wingdings" pitchFamily="2" charset="2"/>
              <a:buChar char="ü"/>
            </a:pPr>
            <a:r>
              <a:rPr lang="es-ES" altLang="es-ES" sz="2000" dirty="0">
                <a:solidFill>
                  <a:schemeClr val="tx1"/>
                </a:solidFill>
              </a:rPr>
              <a:t>Diferencias en la exposición.</a:t>
            </a:r>
          </a:p>
          <a:p>
            <a:pPr eaLnBrk="1" hangingPunct="1">
              <a:spcBef>
                <a:spcPct val="0"/>
              </a:spcBef>
              <a:buFont typeface="Wingdings" pitchFamily="2" charset="2"/>
              <a:buChar char="ü"/>
            </a:pPr>
            <a:endParaRPr lang="es-ES" altLang="es-ES" sz="2000" dirty="0">
              <a:solidFill>
                <a:schemeClr val="tx1"/>
              </a:solidFill>
            </a:endParaRPr>
          </a:p>
          <a:p>
            <a:pPr eaLnBrk="1" hangingPunct="1">
              <a:spcBef>
                <a:spcPct val="0"/>
              </a:spcBef>
              <a:buFont typeface="Wingdings" pitchFamily="2" charset="2"/>
              <a:buChar char="ü"/>
            </a:pPr>
            <a:r>
              <a:rPr lang="es-ES" altLang="es-ES" sz="2000" dirty="0">
                <a:solidFill>
                  <a:schemeClr val="tx1"/>
                </a:solidFill>
              </a:rPr>
              <a:t>Diferencias en el estado de la salud.</a:t>
            </a:r>
          </a:p>
          <a:p>
            <a:pPr eaLnBrk="1" hangingPunct="1">
              <a:spcBef>
                <a:spcPct val="0"/>
              </a:spcBef>
              <a:buFont typeface="Wingdings" pitchFamily="2" charset="2"/>
              <a:buChar char="ü"/>
            </a:pPr>
            <a:endParaRPr lang="es-ES" altLang="es-ES" sz="2000" dirty="0">
              <a:solidFill>
                <a:schemeClr val="tx1"/>
              </a:solidFill>
            </a:endParaRPr>
          </a:p>
          <a:p>
            <a:pPr eaLnBrk="1" hangingPunct="1">
              <a:spcBef>
                <a:spcPct val="0"/>
              </a:spcBef>
              <a:buFont typeface="Wingdings" pitchFamily="2" charset="2"/>
              <a:buChar char="ü"/>
            </a:pPr>
            <a:r>
              <a:rPr lang="es-ES" altLang="es-ES" sz="2000" dirty="0">
                <a:solidFill>
                  <a:schemeClr val="tx1"/>
                </a:solidFill>
              </a:rPr>
              <a:t>Diferencias en la susceptibilidad.</a:t>
            </a:r>
          </a:p>
        </p:txBody>
      </p:sp>
      <p:sp>
        <p:nvSpPr>
          <p:cNvPr id="19460" name="Text Box 6"/>
          <p:cNvSpPr txBox="1">
            <a:spLocks noChangeArrowheads="1"/>
          </p:cNvSpPr>
          <p:nvPr/>
        </p:nvSpPr>
        <p:spPr bwMode="auto">
          <a:xfrm>
            <a:off x="384857" y="526598"/>
            <a:ext cx="4141787" cy="5191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2"/>
                </a:solidFill>
                <a:latin typeface="Calibri" pitchFamily="34" charset="0"/>
              </a:defRPr>
            </a:lvl1pPr>
            <a:lvl2pPr marL="742950" indent="-285750" eaLnBrk="0" hangingPunct="0">
              <a:spcBef>
                <a:spcPct val="20000"/>
              </a:spcBef>
              <a:buFont typeface="Arial"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eaLnBrk="1" hangingPunct="1">
              <a:spcBef>
                <a:spcPct val="50000"/>
              </a:spcBef>
              <a:buFontTx/>
              <a:buNone/>
            </a:pPr>
            <a:r>
              <a:rPr lang="es-ES" altLang="es-ES" b="1" dirty="0">
                <a:solidFill>
                  <a:srgbClr val="000000"/>
                </a:solidFill>
              </a:rPr>
              <a:t>Bajo nivel socioeconómico</a:t>
            </a:r>
          </a:p>
        </p:txBody>
      </p:sp>
    </p:spTree>
    <p:extLst>
      <p:ext uri="{BB962C8B-B14F-4D97-AF65-F5344CB8AC3E}">
        <p14:creationId xmlns:p14="http://schemas.microsoft.com/office/powerpoint/2010/main" val="56738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991544" y="1628800"/>
            <a:ext cx="7992888" cy="3600400"/>
          </a:xfrm>
          <a:solidFill>
            <a:schemeClr val="bg1"/>
          </a:solidFill>
        </p:spPr>
        <p:txBody>
          <a:bodyPr>
            <a:normAutofit lnSpcReduction="10000"/>
          </a:bodyPr>
          <a:lstStyle/>
          <a:p>
            <a:pPr>
              <a:lnSpc>
                <a:spcPct val="90000"/>
              </a:lnSpc>
            </a:pPr>
            <a:endParaRPr lang="es-ES_tradnl" altLang="es-ES" b="1" dirty="0"/>
          </a:p>
          <a:p>
            <a:pPr>
              <a:lnSpc>
                <a:spcPct val="90000"/>
              </a:lnSpc>
            </a:pPr>
            <a:r>
              <a:rPr lang="es-ES_tradnl" altLang="es-ES" b="1" dirty="0"/>
              <a:t>Directiva 84/360/CEE 28 junio 1984:</a:t>
            </a:r>
          </a:p>
          <a:p>
            <a:pPr lvl="1" algn="just">
              <a:lnSpc>
                <a:spcPct val="90000"/>
              </a:lnSpc>
            </a:pPr>
            <a:r>
              <a:rPr lang="es-ES_tradnl" altLang="es-ES" b="1" i="1" dirty="0"/>
              <a:t>Introducción en la atmósfera, directa o indirectamente, por el hombre, de sustancias o de energía que tengan una acción nociva de tal naturaleza que ponga en peligro la salud del hombre, que cause daños a los recursos biológicos y a los ecosistemas, que deteriore los bienes materiales y que dañe o perjudique las actividades recreativas y otras utilizaciones legítimas del medio ambiente.</a:t>
            </a:r>
          </a:p>
        </p:txBody>
      </p:sp>
      <p:sp>
        <p:nvSpPr>
          <p:cNvPr id="5" name="Rectangle 2"/>
          <p:cNvSpPr>
            <a:spLocks noGrp="1" noChangeArrowheads="1"/>
          </p:cNvSpPr>
          <p:nvPr>
            <p:ph type="title"/>
          </p:nvPr>
        </p:nvSpPr>
        <p:spPr>
          <a:xfrm>
            <a:off x="932543" y="157921"/>
            <a:ext cx="10011228" cy="1043136"/>
          </a:xfrm>
        </p:spPr>
        <p:txBody>
          <a:bodyPr>
            <a:normAutofit fontScale="90000"/>
          </a:bodyPr>
          <a:lstStyle/>
          <a:p>
            <a:r>
              <a:rPr lang="es-ES_tradnl" altLang="es-ES" sz="3600" dirty="0">
                <a:solidFill>
                  <a:schemeClr val="accent2"/>
                </a:solidFill>
              </a:rPr>
              <a:t/>
            </a:r>
            <a:br>
              <a:rPr lang="es-ES_tradnl" altLang="es-ES" sz="3600" dirty="0">
                <a:solidFill>
                  <a:schemeClr val="accent2"/>
                </a:solidFill>
              </a:rPr>
            </a:br>
            <a:r>
              <a:rPr lang="es-ES_tradnl" altLang="es-ES" sz="3600" dirty="0">
                <a:solidFill>
                  <a:schemeClr val="accent2"/>
                </a:solidFill>
              </a:rPr>
              <a:t/>
            </a:r>
            <a:br>
              <a:rPr lang="es-ES_tradnl" altLang="es-ES" sz="3600" dirty="0">
                <a:solidFill>
                  <a:schemeClr val="accent2"/>
                </a:solidFill>
              </a:rPr>
            </a:br>
            <a:r>
              <a:rPr lang="es-ES_tradnl" altLang="es-ES" sz="3600" b="1" dirty="0"/>
              <a:t>DEFINICIÓN </a:t>
            </a:r>
            <a:br>
              <a:rPr lang="es-ES_tradnl" altLang="es-ES" sz="3600" b="1" dirty="0"/>
            </a:br>
            <a:r>
              <a:rPr lang="es-ES_tradnl" altLang="es-ES" sz="3600" b="1" dirty="0"/>
              <a:t>CONTAMINACIÓN ATMOSFÉRICA</a:t>
            </a:r>
          </a:p>
        </p:txBody>
      </p:sp>
    </p:spTree>
    <p:extLst>
      <p:ext uri="{BB962C8B-B14F-4D97-AF65-F5344CB8AC3E}">
        <p14:creationId xmlns:p14="http://schemas.microsoft.com/office/powerpoint/2010/main" val="2971810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56228" y="185987"/>
            <a:ext cx="8637025" cy="631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22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88115" y="1024836"/>
            <a:ext cx="1966148" cy="2198432"/>
          </a:xfrm>
          <a:prstGeom prst="rect">
            <a:avLst/>
          </a:prstGeom>
        </p:spPr>
      </p:pic>
      <p:sp>
        <p:nvSpPr>
          <p:cNvPr id="7" name="Rectángulo 6"/>
          <p:cNvSpPr/>
          <p:nvPr/>
        </p:nvSpPr>
        <p:spPr>
          <a:xfrm>
            <a:off x="1631505" y="404665"/>
            <a:ext cx="8652433" cy="346249"/>
          </a:xfrm>
          <a:prstGeom prst="rect">
            <a:avLst/>
          </a:prstGeom>
          <a:noFill/>
        </p:spPr>
        <p:txBody>
          <a:bodyPr wrap="none" lIns="68580" tIns="34290" rIns="68580" bIns="34290">
            <a:spAutoFit/>
          </a:bodyPr>
          <a:lstStyle/>
          <a:p>
            <a:pPr algn="ctr"/>
            <a:r>
              <a:rPr lang="es-ES" altLang="es-ES" b="1" dirty="0">
                <a:ln w="0"/>
                <a:solidFill>
                  <a:srgbClr val="5B9BD5"/>
                </a:solidFill>
              </a:rPr>
              <a:t>Cada día una persona respira de media un volumen de 11.000 litros de aire… que no elige</a:t>
            </a:r>
            <a:endParaRPr lang="es-ES" b="1" dirty="0">
              <a:ln w="0"/>
              <a:solidFill>
                <a:srgbClr val="5B9BD5"/>
              </a:solidFill>
            </a:endParaRPr>
          </a:p>
        </p:txBody>
      </p:sp>
      <p:pic>
        <p:nvPicPr>
          <p:cNvPr id="5" name="Imagen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7415" y="3497190"/>
            <a:ext cx="10023665" cy="319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45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7543" y="127898"/>
            <a:ext cx="8825821" cy="64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423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1950</Words>
  <Application>Microsoft Office PowerPoint</Application>
  <PresentationFormat>Panorámica</PresentationFormat>
  <Paragraphs>149</Paragraphs>
  <Slides>54</Slides>
  <Notes>14</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54</vt:i4>
      </vt:variant>
    </vt:vector>
  </HeadingPairs>
  <TitlesOfParts>
    <vt:vector size="66" baseType="lpstr">
      <vt:lpstr>MS PGothic</vt:lpstr>
      <vt:lpstr>MS PGothic</vt:lpstr>
      <vt:lpstr>Aller</vt:lpstr>
      <vt:lpstr>Aller Bold</vt:lpstr>
      <vt:lpstr>Arial</vt:lpstr>
      <vt:lpstr>Calibri</vt:lpstr>
      <vt:lpstr>Calibri Light</vt:lpstr>
      <vt:lpstr>Century Gothic</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  DEFINICIÓN  CONTAMINACIÓN ATMOSFÉRICA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Porcentaje de población expuesta a los diferentes contaminantes: UE 28. Source: Air Quality in Europe. EEA 2019.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Origen de los principales contaminantes en Madrid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Crisluar</dc:creator>
  <cp:lastModifiedBy>Cristina Linares Gil</cp:lastModifiedBy>
  <cp:revision>102</cp:revision>
  <dcterms:created xsi:type="dcterms:W3CDTF">2020-06-18T10:07:20Z</dcterms:created>
  <dcterms:modified xsi:type="dcterms:W3CDTF">2023-08-30T08:18:02Z</dcterms:modified>
</cp:coreProperties>
</file>