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5"/>
  </p:notesMasterIdLst>
  <p:sldIdLst>
    <p:sldId id="256" r:id="rId2"/>
    <p:sldId id="322" r:id="rId3"/>
    <p:sldId id="360" r:id="rId4"/>
    <p:sldId id="328" r:id="rId5"/>
    <p:sldId id="335" r:id="rId6"/>
    <p:sldId id="338" r:id="rId7"/>
    <p:sldId id="337" r:id="rId8"/>
    <p:sldId id="339" r:id="rId9"/>
    <p:sldId id="262" r:id="rId10"/>
    <p:sldId id="340" r:id="rId11"/>
    <p:sldId id="329" r:id="rId12"/>
    <p:sldId id="343" r:id="rId13"/>
    <p:sldId id="351" r:id="rId14"/>
    <p:sldId id="344" r:id="rId15"/>
    <p:sldId id="345" r:id="rId16"/>
    <p:sldId id="346" r:id="rId17"/>
    <p:sldId id="347" r:id="rId18"/>
    <p:sldId id="350" r:id="rId19"/>
    <p:sldId id="362" r:id="rId20"/>
    <p:sldId id="333" r:id="rId21"/>
    <p:sldId id="349" r:id="rId22"/>
    <p:sldId id="348" r:id="rId23"/>
    <p:sldId id="275" r:id="rId24"/>
    <p:sldId id="352" r:id="rId25"/>
    <p:sldId id="261" r:id="rId26"/>
    <p:sldId id="354" r:id="rId27"/>
    <p:sldId id="353" r:id="rId28"/>
    <p:sldId id="268" r:id="rId29"/>
    <p:sldId id="297" r:id="rId30"/>
    <p:sldId id="357" r:id="rId31"/>
    <p:sldId id="358" r:id="rId32"/>
    <p:sldId id="366" r:id="rId33"/>
    <p:sldId id="363" r:id="rId34"/>
    <p:sldId id="364" r:id="rId35"/>
    <p:sldId id="330" r:id="rId36"/>
    <p:sldId id="361" r:id="rId37"/>
    <p:sldId id="270" r:id="rId38"/>
    <p:sldId id="325" r:id="rId39"/>
    <p:sldId id="317" r:id="rId40"/>
    <p:sldId id="318" r:id="rId41"/>
    <p:sldId id="326" r:id="rId42"/>
    <p:sldId id="327" r:id="rId43"/>
    <p:sldId id="319" r:id="rId44"/>
    <p:sldId id="289" r:id="rId45"/>
    <p:sldId id="291" r:id="rId46"/>
    <p:sldId id="290" r:id="rId47"/>
    <p:sldId id="314" r:id="rId48"/>
    <p:sldId id="315" r:id="rId49"/>
    <p:sldId id="316" r:id="rId50"/>
    <p:sldId id="264" r:id="rId51"/>
    <p:sldId id="355" r:id="rId52"/>
    <p:sldId id="365" r:id="rId53"/>
    <p:sldId id="282" r:id="rId54"/>
  </p:sldIdLst>
  <p:sldSz cx="12192000" cy="6858000"/>
  <p:notesSz cx="6858000" cy="9144000"/>
  <p:defaultTextStyle>
    <a:defPPr>
      <a:defRPr lang="es-ES_trad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D97"/>
    <a:srgbClr val="BD4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7A0424-911C-3F4E-83DD-9F400CA43550}" v="1" dt="2022-05-09T15:02:21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5"/>
    <p:restoredTop sz="94747"/>
  </p:normalViewPr>
  <p:slideViewPr>
    <p:cSldViewPr snapToGrid="0" snapToObjects="1">
      <p:cViewPr varScale="1">
        <p:scale>
          <a:sx n="115" d="100"/>
          <a:sy n="115" d="100"/>
        </p:scale>
        <p:origin x="210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01F5C-58C5-4AEB-BD87-183F8A266A01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95635-4D83-43A2-BD4F-26D0966925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936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El</a:t>
            </a:r>
            <a:r>
              <a:rPr lang="es-ES" baseline="0" dirty="0" smtClean="0"/>
              <a:t> lunes de esta misma semana se ha publicado el informe de síntesis del IPCC que ya nos asegura que llegaremos a los 2ºC en 2050. </a:t>
            </a:r>
          </a:p>
          <a:p>
            <a:r>
              <a:rPr lang="es-ES" baseline="0" dirty="0" smtClean="0"/>
              <a:t>Los niños nacidos en 2020 se enfrentarán de media a 7 veces más olas de calor que sus abuelos, vivirán 3 veces más sequías e inundaciones y doble de incendios forestales que los nacidos en los años 60.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95635-4D83-43A2-BD4F-26D09669259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6604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s-E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Solastalgia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define como el conjunto de trastornos psicológicos que se producen en un individuo o una población tras cambios destructivos en su territorio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(incendio), afecta a personas que ya han padecido las consecuencias de un desastre natural y que, como revelan diversos estudios, tienen por ello un 4 % más de posibilidades de padecer una enfermedad mental y de sufrir cuadros de estrés postraumático o depresión.</a:t>
            </a:r>
            <a:endParaRPr lang="es-E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dirty="0" smtClean="0"/>
              <a:t>La </a:t>
            </a:r>
            <a:r>
              <a:rPr lang="es-ES" b="1" dirty="0" err="1" smtClean="0"/>
              <a:t>ecoansiedad</a:t>
            </a:r>
            <a:r>
              <a:rPr lang="es-ES" b="1" dirty="0" smtClean="0"/>
              <a:t> </a:t>
            </a:r>
            <a:r>
              <a:rPr lang="es-ES" dirty="0" smtClean="0"/>
              <a:t>es el temor crónico a sufrir un cataclismo ambiental que se produce al observar el impacto aparentemente irrevocable del cambio climático y la preocupación asociada por el futuro de uno mismo y de las próximas generaciones.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95635-4D83-43A2-BD4F-26D09669259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093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 hecho a nivel mundial hay muy pocos estudios que reflejen y</a:t>
            </a:r>
            <a:r>
              <a:rPr lang="es-ES" baseline="0" dirty="0" smtClean="0"/>
              <a:t> cuantifiquen este aspecto menos analizado de la crisis climática, en Europa sólo hay hasta la fecha u estudio de UK…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95635-4D83-43A2-BD4F-26D09669259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5045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Imágenes que corresponden al levante español </a:t>
            </a:r>
          </a:p>
          <a:p>
            <a:r>
              <a:rPr lang="es-ES" dirty="0" smtClean="0"/>
              <a:t>Poca monitorización y seguimiento de esta carga de </a:t>
            </a:r>
            <a:r>
              <a:rPr lang="es-ES" dirty="0" err="1" smtClean="0"/>
              <a:t>morbi</a:t>
            </a:r>
            <a:r>
              <a:rPr lang="es-ES" dirty="0" smtClean="0"/>
              <a:t>-mortalidad</a:t>
            </a:r>
            <a:r>
              <a:rPr lang="es-ES" baseline="0" dirty="0" smtClean="0"/>
              <a:t> atribuible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74720-B07D-442B-91A3-009A31F2F1C9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1568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periodos de sequía pueden causar problemas importantes de salud pública,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 que afectan a la estructura y a la capacidad de los sistemas de agua existentes en las poblaciones que viven dentro del área afectada condicionando no sólo la calidad del agua sino también su suministro.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Además, las condiciones de sequía grave afectan a la calidad del aire, ya que fomentan una mayor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resuspensión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concentración de material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particulado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favoreciendo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riesgo mayor de incendios forestales por las condiciones de sequedad del terreno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Todo ello empeora las enfermedades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cardiorespiratorias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crónicas y aumenta el riesgo de infecciones como la bronquitis y la neumonía. Estudio en España. 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74720-B07D-442B-91A3-009A31F2F1C9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2769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74720-B07D-442B-91A3-009A31F2F1C9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0203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El aumento de la temperatura de </a:t>
            </a:r>
            <a:r>
              <a:rPr lang="es-ES" b="0" dirty="0" smtClean="0"/>
              <a:t>la región mediterránea ha llegado ya a los 1,5 grados respecto a los niveles preindustriales, lo que supone que el calentamiento en esta cuenca es un 20% más rápido que en la media del planeta.</a:t>
            </a:r>
            <a:endParaRPr lang="es-ES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8CE0C-6165-40D8-A0FD-2AA358242ED6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924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2019 España y Portugal notificaron más incendios que cualquier otro país de la UE, En cuanto a incendios forestales, España y Portugal fueron los países de la UE que experimentaron el mayor aumento de la exposición humana al riesgo de incendio 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forestal meteorológico muy alto o extremadamente alto, con un 11,4 y 7,1 días más de exposición por persona de media anual en 2016-2019 en comparación con 2001-2004, respectivamente. </a:t>
            </a: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Solo en 2017, se perdieron 112 vidas en Portugal durante dos grandes incendios. con 10.883 y 10.832 incendios respectivamente. Afortunadamente, solo se produjeron unos pocos accidentes y una limitada pérdida de vidas en 2019, posiblemente como resultado de una mejor preparación y una respuesta más eficiente. 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74720-B07D-442B-91A3-009A31F2F1C9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5763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Por qué decimos que</a:t>
            </a:r>
            <a:r>
              <a:rPr lang="es-ES" baseline="0" dirty="0" smtClean="0"/>
              <a:t> el Cambio climático aumentará la exposición a los contaminantes locales en las ciudades </a:t>
            </a:r>
          </a:p>
          <a:p>
            <a:r>
              <a:rPr lang="es-ES" baseline="0" dirty="0" smtClean="0"/>
              <a:t>La dinámica atmosférica que genera el CC hace que fenómenos como el anticiclón de las Azores promueva situaciones de sequedad y de estabilidad atmosférica, en este caso especialmente sobre la zona oeste del Mediterráneo y en especial la península ibérica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95635-4D83-43A2-BD4F-26D09669259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5012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Por otra parte, hay que tener en cuenta que la</a:t>
            </a:r>
            <a:r>
              <a:rPr lang="es-ES" baseline="0" dirty="0" smtClean="0"/>
              <a:t> mala calidad del aire es algo cotidiano a lo que estamos expuestos durante todas las etapas de nuestra vida y que además no tenemos opciones personales de elección muchas veces, ni los adultos ni mucho menos los niños. No podemos dejar de respirar y no podemos elegir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74720-B07D-442B-91A3-009A31F2F1C9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6031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8CE0C-6165-40D8-A0FD-2AA358242ED6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819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95635-4D83-43A2-BD4F-26D09669259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393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 smtClean="0"/>
          </a:p>
        </p:txBody>
      </p:sp>
      <p:sp>
        <p:nvSpPr>
          <p:cNvPr id="17203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1688" indent="-306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5075" indent="-244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0375" indent="-244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25675" indent="-244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28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00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72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544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DCF6B5-9A4C-496A-8FA1-BAC100CF8775}" type="slidenum">
              <a:rPr lang="es-ES" altLang="es-ES" sz="130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38</a:t>
            </a:fld>
            <a:endParaRPr lang="es-ES" altLang="es-ES" sz="13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065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1F312-BF48-42F0-A466-C589376DA54C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083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Y la explicación a este resultado podría encontrarse en varios atributos que definen a la población rural. </a:t>
            </a:r>
          </a:p>
          <a:p>
            <a:endParaRPr lang="es-ES" baseline="0" dirty="0" smtClean="0"/>
          </a:p>
          <a:p>
            <a:r>
              <a:rPr lang="es-ES" baseline="0" dirty="0" smtClean="0"/>
              <a:t>Por un lado, el entorno rural es propicio para una vejez más activa y con un mejor estatus en salud. Además, probablemente se den unas relaciones sociales más estrechas y una menor incidencia del aislamiento social y la soledad. </a:t>
            </a:r>
          </a:p>
          <a:p>
            <a:endParaRPr lang="es-ES" baseline="0" dirty="0" smtClean="0"/>
          </a:p>
          <a:p>
            <a:r>
              <a:rPr lang="es-ES" baseline="0" dirty="0" smtClean="0"/>
              <a:t>Por otro lado, la vivienda tradicional rural podría presentar mejores propiedades térmicas que las viviendas urbanas. </a:t>
            </a:r>
          </a:p>
          <a:p>
            <a:endParaRPr lang="es-ES" baseline="0" dirty="0" smtClean="0"/>
          </a:p>
          <a:p>
            <a:r>
              <a:rPr lang="es-ES" baseline="0" dirty="0" smtClean="0"/>
              <a:t>Por último, el entorno urbano está menos naturalizados y en él se da una mayor exposición a agentes contaminantes (contaminación atmosférica química, partículas y ruido). Además el estilo de vida en las ciudades podría ser menos saludable (ansiedad, estrés). </a:t>
            </a:r>
          </a:p>
          <a:p>
            <a:endParaRPr lang="es-ES" baseline="0" dirty="0" smtClean="0"/>
          </a:p>
          <a:p>
            <a:r>
              <a:rPr lang="es-ES" baseline="0" dirty="0" smtClean="0"/>
              <a:t>En todo caso, también se pueden dar grandes diferencias </a:t>
            </a:r>
            <a:r>
              <a:rPr lang="es-ES" baseline="0" dirty="0" err="1" smtClean="0"/>
              <a:t>intra</a:t>
            </a:r>
            <a:r>
              <a:rPr lang="es-ES" baseline="0" dirty="0" smtClean="0"/>
              <a:t>-municipales en función de las circunstancias sociales y la coyuntura económica. </a:t>
            </a:r>
          </a:p>
          <a:p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36C7F-B2D1-41B9-ABFF-BF2DA1C23DC8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45466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74720-B07D-442B-91A3-009A31F2F1C9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2600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ECDD1-4D79-481A-8BA3-AE25929B865E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606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1688" indent="-3063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35075" indent="-244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30375" indent="-244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25675" indent="-244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82875" indent="-244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75" indent="-244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97275" indent="-244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54475" indent="-244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92A55C3-B0BE-4705-8353-D77E8956005A}" type="slidenum">
              <a:rPr lang="en-US" altLang="es-E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53</a:t>
            </a:fld>
            <a:endParaRPr lang="en-US" altLang="es-ES" sz="1300">
              <a:solidFill>
                <a:srgbClr val="000000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E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4397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Y la segunda idea clave</a:t>
            </a:r>
            <a:r>
              <a:rPr lang="es-ES" baseline="0" dirty="0" smtClean="0"/>
              <a:t> es la mayor exposición de la población vulnerable. Países pobres menos responsables de la crisis climática y los que se llevan las peores consecuencias.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Entre 2010 y 2020 la mortalidad humana debida a inundaciones</a:t>
            </a:r>
            <a:r>
              <a:rPr lang="es-ES" baseline="0" dirty="0" smtClean="0"/>
              <a:t>, sequías y tormentas fue 15 veces mayor en la regiones de mayor vulnerabilidad frente a la menos vulnerables.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95635-4D83-43A2-BD4F-26D09669259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62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74720-B07D-442B-91A3-009A31F2F1C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8138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95635-4D83-43A2-BD4F-26D09669259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874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El segundo informe que refleja</a:t>
            </a:r>
            <a:r>
              <a:rPr lang="es-ES" baseline="0" dirty="0" smtClean="0"/>
              <a:t> la vulnerabilidad infantil frente a los riesgos del CC es de UNICEF y nos dice que … elabora un IRCI</a:t>
            </a:r>
          </a:p>
          <a:p>
            <a:r>
              <a:rPr lang="es-ES" dirty="0" smtClean="0"/>
              <a:t>Las enfermedades transmitidas por vectores afectan más a niños que adultos y pueden dejar secuelas para toda la vida, al igual que la inseguridad alimentaria y la desnutrición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95635-4D83-43A2-BD4F-26D09669259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171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95635-4D83-43A2-BD4F-26D09669259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6210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 nivel académico y también del año 2021 hay un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scoping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review</a:t>
            </a:r>
            <a:r>
              <a:rPr lang="es-ES" baseline="0" dirty="0" smtClean="0"/>
              <a:t> publicado en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Lancet</a:t>
            </a:r>
            <a:r>
              <a:rPr lang="es-ES" baseline="0" dirty="0" smtClean="0"/>
              <a:t> que genera un marco conceptual sobre los riesgos del cc para la infancia y es llamativo que incluye dentro de los impactos en salud el área de la salud mental</a:t>
            </a:r>
          </a:p>
          <a:p>
            <a:r>
              <a:rPr lang="es-ES" baseline="0" dirty="0" smtClean="0"/>
              <a:t>80% de la población migrante son mujeres y niño (exposición embarazadas)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95635-4D83-43A2-BD4F-26D09669259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2495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Si nos centramos en el campo de la salud mental vemos que es área que</a:t>
            </a:r>
            <a:r>
              <a:rPr lang="es-ES" baseline="0" dirty="0" smtClean="0"/>
              <a:t> está poco desarrollada hasta ahora pero que va ganando importancia a medida que </a:t>
            </a:r>
            <a:r>
              <a:rPr lang="es-ES" baseline="0" dirty="0" err="1" smtClean="0"/>
              <a:t>conocem,os</a:t>
            </a:r>
            <a:r>
              <a:rPr lang="es-ES" baseline="0" dirty="0" smtClean="0"/>
              <a:t> su rango de efectos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95635-4D83-43A2-BD4F-26D09669259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1870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29/08/2023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5773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29/08/2023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127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29/08/2023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652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29/08/2023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0404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29/08/2023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6818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29/08/2023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20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29/08/2023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8476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29/08/2023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629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29/08/2023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48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29/08/2023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77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B256-67B9-9042-B682-62317A0E7B02}" type="datetimeFigureOut">
              <a:rPr lang="es-ES_tradnl" smtClean="0"/>
              <a:t>29/08/2023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D207-D571-4F49-A47E-0627551C096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132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9B256-67B9-9042-B682-62317A0E7B02}" type="datetimeFigureOut">
              <a:rPr lang="es-ES_tradnl" smtClean="0"/>
              <a:t>29/08/2023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DD207-D571-4F49-A47E-0627551C096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868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emf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image" Target="../media/image117.jpeg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6.png"/><Relationship Id="rId11" Type="http://schemas.openxmlformats.org/officeDocument/2006/relationships/oleObject" Target="../embeddings/oleObject3.bin"/><Relationship Id="rId5" Type="http://schemas.openxmlformats.org/officeDocument/2006/relationships/slide" Target="slide39.xml"/><Relationship Id="rId10" Type="http://schemas.openxmlformats.org/officeDocument/2006/relationships/image" Target="../media/image113.wmf"/><Relationship Id="rId4" Type="http://schemas.openxmlformats.org/officeDocument/2006/relationships/image" Target="../media/image115.jpeg"/><Relationship Id="rId9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emf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e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30131478" TargetMode="External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7" Type="http://schemas.openxmlformats.org/officeDocument/2006/relationships/image" Target="../media/image14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emf"/><Relationship Id="rId5" Type="http://schemas.openxmlformats.org/officeDocument/2006/relationships/image" Target="../media/image138.emf"/><Relationship Id="rId4" Type="http://schemas.openxmlformats.org/officeDocument/2006/relationships/image" Target="../media/image13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clinares@isciii.es" TargetMode="External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26" Type="http://schemas.openxmlformats.org/officeDocument/2006/relationships/image" Target="../media/image30.emf"/><Relationship Id="rId3" Type="http://schemas.openxmlformats.org/officeDocument/2006/relationships/slide" Target="slide9.xml"/><Relationship Id="rId21" Type="http://schemas.openxmlformats.org/officeDocument/2006/relationships/image" Target="../media/image25.emf"/><Relationship Id="rId34" Type="http://schemas.openxmlformats.org/officeDocument/2006/relationships/image" Target="../media/image37.emf"/><Relationship Id="rId7" Type="http://schemas.openxmlformats.org/officeDocument/2006/relationships/image" Target="../media/image12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5" Type="http://schemas.openxmlformats.org/officeDocument/2006/relationships/image" Target="../media/image29.emf"/><Relationship Id="rId33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emf"/><Relationship Id="rId20" Type="http://schemas.openxmlformats.org/officeDocument/2006/relationships/image" Target="../media/image24.emf"/><Relationship Id="rId29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slide" Target="slide16.xml"/><Relationship Id="rId24" Type="http://schemas.openxmlformats.org/officeDocument/2006/relationships/image" Target="../media/image28.emf"/><Relationship Id="rId32" Type="http://schemas.openxmlformats.org/officeDocument/2006/relationships/image" Target="../media/image35.emf"/><Relationship Id="rId5" Type="http://schemas.openxmlformats.org/officeDocument/2006/relationships/image" Target="../media/image10.emf"/><Relationship Id="rId15" Type="http://schemas.openxmlformats.org/officeDocument/2006/relationships/image" Target="../media/image19.emf"/><Relationship Id="rId23" Type="http://schemas.openxmlformats.org/officeDocument/2006/relationships/image" Target="../media/image27.emf"/><Relationship Id="rId28" Type="http://schemas.openxmlformats.org/officeDocument/2006/relationships/image" Target="../media/image31.emf"/><Relationship Id="rId36" Type="http://schemas.openxmlformats.org/officeDocument/2006/relationships/image" Target="../media/image39.emf"/><Relationship Id="rId10" Type="http://schemas.openxmlformats.org/officeDocument/2006/relationships/image" Target="../media/image15.png"/><Relationship Id="rId19" Type="http://schemas.openxmlformats.org/officeDocument/2006/relationships/image" Target="../media/image23.emf"/><Relationship Id="rId31" Type="http://schemas.openxmlformats.org/officeDocument/2006/relationships/image" Target="../media/image34.emf"/><Relationship Id="rId4" Type="http://schemas.openxmlformats.org/officeDocument/2006/relationships/image" Target="../media/image9.emf"/><Relationship Id="rId9" Type="http://schemas.openxmlformats.org/officeDocument/2006/relationships/image" Target="../media/image14.jpeg"/><Relationship Id="rId14" Type="http://schemas.openxmlformats.org/officeDocument/2006/relationships/image" Target="../media/image18.emf"/><Relationship Id="rId22" Type="http://schemas.openxmlformats.org/officeDocument/2006/relationships/image" Target="../media/image26.emf"/><Relationship Id="rId27" Type="http://schemas.openxmlformats.org/officeDocument/2006/relationships/slide" Target="slide15.xml"/><Relationship Id="rId30" Type="http://schemas.openxmlformats.org/officeDocument/2006/relationships/image" Target="../media/image33.emf"/><Relationship Id="rId35" Type="http://schemas.openxmlformats.org/officeDocument/2006/relationships/image" Target="../media/image38.png"/><Relationship Id="rId8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Marcador de contenido"/>
          <p:cNvSpPr txBox="1">
            <a:spLocks/>
          </p:cNvSpPr>
          <p:nvPr/>
        </p:nvSpPr>
        <p:spPr>
          <a:xfrm>
            <a:off x="1590502" y="370054"/>
            <a:ext cx="8869680" cy="2067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Efectos en Salud del Cambio 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</a:rPr>
              <a:t>Climático </a:t>
            </a:r>
            <a:endParaRPr lang="es-E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A diferentes escalas</a:t>
            </a:r>
            <a:endParaRPr lang="es-ES" sz="3200" b="1" dirty="0"/>
          </a:p>
          <a:p>
            <a:r>
              <a:rPr lang="es-ES" sz="2000" b="1" dirty="0"/>
              <a:t>Dra. Cristina Linares Gil</a:t>
            </a:r>
          </a:p>
          <a:p>
            <a:pPr algn="just"/>
            <a:r>
              <a:rPr lang="es-ES" sz="2000" b="1" dirty="0"/>
              <a:t>Unidad de referencia en Cambio Climático, Salud y Medio Ambiente Urbano</a:t>
            </a:r>
          </a:p>
          <a:p>
            <a:endParaRPr lang="es-ES" sz="2000" b="1" dirty="0"/>
          </a:p>
          <a:p>
            <a:endParaRPr lang="es-ES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156" y="5952036"/>
            <a:ext cx="2206943" cy="7864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550" y="3107480"/>
            <a:ext cx="2567522" cy="3074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709" y="2908338"/>
            <a:ext cx="4570866" cy="25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504218" y="1205345"/>
            <a:ext cx="95596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Grupo 2"/>
          <p:cNvGrpSpPr/>
          <p:nvPr/>
        </p:nvGrpSpPr>
        <p:grpSpPr>
          <a:xfrm>
            <a:off x="1235676" y="324183"/>
            <a:ext cx="9340898" cy="6392370"/>
            <a:chOff x="0" y="515389"/>
            <a:chExt cx="9085826" cy="598819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15389"/>
              <a:ext cx="9085826" cy="486294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492" y="1288473"/>
              <a:ext cx="7810246" cy="52151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Rectángulo 1"/>
            <p:cNvSpPr/>
            <p:nvPr/>
          </p:nvSpPr>
          <p:spPr>
            <a:xfrm>
              <a:off x="7830574" y="714895"/>
              <a:ext cx="1105608" cy="490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38623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3" y="67583"/>
            <a:ext cx="11959244" cy="67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4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91" y="518160"/>
            <a:ext cx="10105618" cy="54221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78817" y="6148122"/>
            <a:ext cx="8518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Desplazados por desastres naturales (azul) y conflictos armados (naranja) en la primera mitad de </a:t>
            </a:r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</a:rPr>
              <a:t>2019. IMDC.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88" y="712694"/>
            <a:ext cx="10255624" cy="54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1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38" y="83126"/>
            <a:ext cx="11439195" cy="67748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50" y="1679169"/>
            <a:ext cx="2181156" cy="4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7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62" y="289631"/>
            <a:ext cx="10224654" cy="656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114498"/>
            <a:ext cx="11315700" cy="6743503"/>
            <a:chOff x="0" y="114498"/>
            <a:chExt cx="11315700" cy="6743503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4100" y="342943"/>
              <a:ext cx="4881600" cy="710719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4498"/>
              <a:ext cx="5746050" cy="583805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244" y="698303"/>
              <a:ext cx="10303456" cy="6159698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</p:grpSp>
      <p:cxnSp>
        <p:nvCxnSpPr>
          <p:cNvPr id="11" name="Conector recto 10"/>
          <p:cNvCxnSpPr/>
          <p:nvPr/>
        </p:nvCxnSpPr>
        <p:spPr>
          <a:xfrm>
            <a:off x="9474200" y="3632200"/>
            <a:ext cx="1155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89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-12700"/>
            <a:ext cx="11821719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36900" y="3035300"/>
            <a:ext cx="8875319" cy="382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00" y="3081902"/>
            <a:ext cx="5625850" cy="37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0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404"/>
            <a:ext cx="12192000" cy="5054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74" y="1305503"/>
            <a:ext cx="10831051" cy="468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1912"/>
            <a:ext cx="97536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2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5444" y="157941"/>
            <a:ext cx="10730345" cy="177061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dirty="0" smtClean="0">
                <a:solidFill>
                  <a:srgbClr val="0070C0"/>
                </a:solidFill>
              </a:rPr>
              <a:t>¿Qué es la </a:t>
            </a:r>
            <a:r>
              <a:rPr lang="es-ES" dirty="0">
                <a:solidFill>
                  <a:srgbClr val="0070C0"/>
                </a:solidFill>
              </a:rPr>
              <a:t>Salud Pública?</a:t>
            </a:r>
            <a:br>
              <a:rPr lang="es-ES" dirty="0">
                <a:solidFill>
                  <a:srgbClr val="0070C0"/>
                </a:solidFill>
              </a:rPr>
            </a:br>
            <a:r>
              <a:rPr lang="es-ES" sz="2000" dirty="0">
                <a:latin typeface="+mn-lt"/>
              </a:rPr>
              <a:t>C</a:t>
            </a:r>
            <a:r>
              <a:rPr lang="es-ES" sz="2200" dirty="0" smtClean="0">
                <a:latin typeface="+mn-lt"/>
              </a:rPr>
              <a:t>onjunto </a:t>
            </a:r>
            <a:r>
              <a:rPr lang="es-ES" sz="2200" dirty="0">
                <a:latin typeface="+mn-lt"/>
              </a:rPr>
              <a:t>de actividades organizadas por las Administraciones públicas, con la participación de </a:t>
            </a:r>
            <a:r>
              <a:rPr lang="es-ES" sz="2200" dirty="0" smtClean="0">
                <a:latin typeface="+mn-lt"/>
              </a:rPr>
              <a:t>la sociedad</a:t>
            </a:r>
            <a:r>
              <a:rPr lang="es-ES" sz="2200" dirty="0">
                <a:latin typeface="+mn-lt"/>
              </a:rPr>
              <a:t>, para prevenir la enfermedad así como para proteger, promover y recuperar la salud de las personas del territorio o región, tanto en el ámbito individual como en el colectivo y mediante acciones sanitarias, sectoriales y transversales.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4444" y="2387717"/>
            <a:ext cx="11696007" cy="435133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s-ES" sz="5900" dirty="0" smtClean="0">
                <a:solidFill>
                  <a:srgbClr val="0070C0"/>
                </a:solidFill>
              </a:rPr>
              <a:t>DETERMINANTES DE LA SALUD </a:t>
            </a:r>
            <a:endParaRPr lang="es-ES" sz="5900" dirty="0">
              <a:solidFill>
                <a:srgbClr val="0070C0"/>
              </a:solidFill>
            </a:endParaRPr>
          </a:p>
          <a:p>
            <a:endParaRPr lang="es-ES" dirty="0"/>
          </a:p>
          <a:p>
            <a:pPr algn="just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rgbClr val="0070C0"/>
                </a:solidFill>
              </a:rPr>
              <a:t>Estilo </a:t>
            </a:r>
            <a:r>
              <a:rPr lang="es-ES" dirty="0">
                <a:solidFill>
                  <a:srgbClr val="0070C0"/>
                </a:solidFill>
              </a:rPr>
              <a:t>de vida</a:t>
            </a:r>
            <a:r>
              <a:rPr lang="es-ES" dirty="0"/>
              <a:t>: Es el determinante que más influye en la salud y el más modificable mediante actividades de promoción de la salud o prevención primaria.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rgbClr val="0070C0"/>
                </a:solidFill>
              </a:rPr>
              <a:t>Biología </a:t>
            </a:r>
            <a:r>
              <a:rPr lang="es-ES" dirty="0">
                <a:solidFill>
                  <a:srgbClr val="0070C0"/>
                </a:solidFill>
              </a:rPr>
              <a:t>humana</a:t>
            </a:r>
            <a:r>
              <a:rPr lang="es-ES" dirty="0"/>
              <a:t>: se refiere a la herencia genética que no suele ser modificable actualmente con la tecnología médica disponible.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rgbClr val="0070C0"/>
                </a:solidFill>
              </a:rPr>
              <a:t>Sistema </a:t>
            </a:r>
            <a:r>
              <a:rPr lang="es-ES" dirty="0">
                <a:solidFill>
                  <a:srgbClr val="0070C0"/>
                </a:solidFill>
              </a:rPr>
              <a:t>sanitario</a:t>
            </a:r>
            <a:r>
              <a:rPr lang="es-ES" dirty="0"/>
              <a:t>: Es uno de los que menos influye en la salud y sin embargo es el determinante de salud que más recursos económicos recibe para cuidar la salud de la población, al menos en los países desarrollados. </a:t>
            </a:r>
            <a:endParaRPr lang="es-ES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rgbClr val="0070C0"/>
                </a:solidFill>
              </a:rPr>
              <a:t>Medio </a:t>
            </a:r>
            <a:r>
              <a:rPr lang="es-ES" dirty="0">
                <a:solidFill>
                  <a:srgbClr val="0070C0"/>
                </a:solidFill>
              </a:rPr>
              <a:t>ambiente</a:t>
            </a:r>
            <a:r>
              <a:rPr lang="es-ES" dirty="0"/>
              <a:t>: Contaminación del aire, del agua, del suelo y del medio ambiente psicosocial y sociocultural por factores de naturaleza</a:t>
            </a:r>
            <a:r>
              <a:rPr lang="es-ES" dirty="0" smtClean="0"/>
              <a:t>.</a:t>
            </a:r>
          </a:p>
          <a:p>
            <a:pPr marL="0" indent="0" algn="just">
              <a:buNone/>
            </a:pPr>
            <a:r>
              <a:rPr lang="es-ES" dirty="0" smtClean="0"/>
              <a:t> Biológica (bacterias, virus, hongos, etc.)</a:t>
            </a:r>
          </a:p>
          <a:p>
            <a:pPr marL="0" indent="0" algn="just">
              <a:buNone/>
            </a:pPr>
            <a:r>
              <a:rPr lang="es-ES" dirty="0" smtClean="0"/>
              <a:t> </a:t>
            </a:r>
            <a:r>
              <a:rPr lang="es-ES" dirty="0"/>
              <a:t>Física (radiaciones, humos, desechos, etc</a:t>
            </a:r>
            <a:r>
              <a:rPr lang="es-ES" dirty="0" smtClean="0"/>
              <a:t>.)</a:t>
            </a:r>
          </a:p>
          <a:p>
            <a:pPr marL="0" indent="0" algn="just">
              <a:buNone/>
            </a:pPr>
            <a:r>
              <a:rPr lang="es-ES" dirty="0" smtClean="0"/>
              <a:t> Química (hidrocarburos, plomo, plaguicidas, etc.)</a:t>
            </a:r>
          </a:p>
          <a:p>
            <a:pPr marL="0" indent="0" algn="just">
              <a:buNone/>
            </a:pPr>
            <a:r>
              <a:rPr lang="es-ES" dirty="0" smtClean="0"/>
              <a:t> Psicosocial y sociocultural (dependencias, violencias, estrés, competitividad, etc.)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ES" dirty="0" smtClean="0"/>
              <a:t>Los </a:t>
            </a:r>
            <a:r>
              <a:rPr lang="es-ES" dirty="0" smtClean="0">
                <a:solidFill>
                  <a:srgbClr val="0070C0"/>
                </a:solidFill>
              </a:rPr>
              <a:t>Requisitos</a:t>
            </a:r>
            <a:r>
              <a:rPr lang="es-ES" dirty="0" smtClean="0"/>
              <a:t> </a:t>
            </a:r>
            <a:r>
              <a:rPr lang="es-ES" dirty="0"/>
              <a:t>para la salud </a:t>
            </a:r>
            <a:r>
              <a:rPr lang="es-ES" dirty="0" smtClean="0"/>
              <a:t>: </a:t>
            </a:r>
            <a:r>
              <a:rPr lang="es-ES" dirty="0"/>
              <a:t>la paz, la educación, el vestido, la comida, la vivienda, un ecosistema estable, la justicia social y la equidad.</a:t>
            </a:r>
          </a:p>
        </p:txBody>
      </p:sp>
    </p:spTree>
    <p:extLst>
      <p:ext uri="{BB962C8B-B14F-4D97-AF65-F5344CB8AC3E}">
        <p14:creationId xmlns:p14="http://schemas.microsoft.com/office/powerpoint/2010/main" val="101482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391" y="546405"/>
            <a:ext cx="8540139" cy="576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7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9" y="268225"/>
            <a:ext cx="11877227" cy="629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73816" y="304800"/>
            <a:ext cx="11874500" cy="6400800"/>
            <a:chOff x="233934" y="237678"/>
            <a:chExt cx="11754297" cy="6053035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1761" y="3767688"/>
              <a:ext cx="3786470" cy="25230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7362" y="237678"/>
              <a:ext cx="3727939" cy="2586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934" y="3776985"/>
              <a:ext cx="4022275" cy="24831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7362" y="3776985"/>
              <a:ext cx="3814399" cy="23781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0864" y="299699"/>
              <a:ext cx="3886932" cy="25899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Imagen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978" y="272847"/>
              <a:ext cx="3927231" cy="26168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Elipse 4"/>
          <p:cNvSpPr/>
          <p:nvPr/>
        </p:nvSpPr>
        <p:spPr>
          <a:xfrm>
            <a:off x="3530600" y="1917700"/>
            <a:ext cx="4991100" cy="261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DAÑOS DIRECTOS</a:t>
            </a:r>
          </a:p>
          <a:p>
            <a:pPr algn="ctr"/>
            <a:r>
              <a:rPr lang="es-ES" sz="1400" b="1" dirty="0"/>
              <a:t>ANSIEDAD</a:t>
            </a:r>
          </a:p>
          <a:p>
            <a:pPr algn="ctr"/>
            <a:r>
              <a:rPr lang="es-ES" sz="1400" b="1" dirty="0"/>
              <a:t>ESTRÉS POSTRAUMÁTICO</a:t>
            </a:r>
          </a:p>
          <a:p>
            <a:pPr algn="ctr"/>
            <a:r>
              <a:rPr lang="es-ES" sz="1400" b="1" dirty="0"/>
              <a:t>DEPRESIÓN </a:t>
            </a:r>
          </a:p>
          <a:p>
            <a:pPr algn="ctr"/>
            <a:r>
              <a:rPr lang="es-ES" sz="1400" b="1" dirty="0"/>
              <a:t>ENFERMEDAD MENTAL / TRANSTORNOS </a:t>
            </a:r>
          </a:p>
          <a:p>
            <a:pPr algn="ctr"/>
            <a:r>
              <a:rPr lang="es-ES" sz="1400" b="1" dirty="0"/>
              <a:t>PÉRDIDA DE ADHERENCIA A TRATAMIENTOS</a:t>
            </a:r>
          </a:p>
          <a:p>
            <a:pPr algn="ctr"/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70791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062595"/>
            <a:ext cx="9144000" cy="393046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609725" y="6101173"/>
            <a:ext cx="8972550" cy="720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12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pesar de que </a:t>
            </a:r>
            <a:r>
              <a:rPr lang="es-ES" sz="1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los episodios de sequía están aumentando en frecuencia y gravedad en Europa desde 1980, </a:t>
            </a:r>
            <a:r>
              <a:rPr lang="es-ES" sz="12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 existe ningún estudio en España ni en Europa, que cuantifique la posible asociación </a:t>
            </a:r>
            <a:r>
              <a:rPr lang="es-ES" sz="1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entre la sequía y los trastornos mentales y del comportamiento.</a:t>
            </a:r>
          </a:p>
          <a:p>
            <a:pPr algn="just">
              <a:spcAft>
                <a:spcPts val="750"/>
              </a:spcAft>
            </a:pPr>
            <a:endParaRPr lang="es-ES" sz="1013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726" y="139856"/>
            <a:ext cx="6009929" cy="15818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41" y="846167"/>
            <a:ext cx="4852035" cy="1349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5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013" y="66503"/>
            <a:ext cx="4424245" cy="67400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007" y="1162052"/>
            <a:ext cx="4036655" cy="28455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934" y="4200683"/>
            <a:ext cx="4733628" cy="165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5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734718" y="336058"/>
            <a:ext cx="6414394" cy="4734966"/>
            <a:chOff x="210718" y="336058"/>
            <a:chExt cx="6414394" cy="473496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718" y="798020"/>
              <a:ext cx="6414394" cy="42730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915" y="336058"/>
              <a:ext cx="6096000" cy="923925"/>
            </a:xfrm>
            <a:prstGeom prst="rect">
              <a:avLst/>
            </a:prstGeom>
          </p:spPr>
        </p:pic>
      </p:grpSp>
      <p:grpSp>
        <p:nvGrpSpPr>
          <p:cNvPr id="11" name="Grupo 10"/>
          <p:cNvGrpSpPr/>
          <p:nvPr/>
        </p:nvGrpSpPr>
        <p:grpSpPr>
          <a:xfrm>
            <a:off x="6989486" y="2349485"/>
            <a:ext cx="3521826" cy="3917826"/>
            <a:chOff x="5465486" y="2349485"/>
            <a:chExt cx="3521826" cy="3917826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6555" y="2349485"/>
              <a:ext cx="3280757" cy="2870662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5486" y="5342832"/>
              <a:ext cx="3521826" cy="924479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414" y="3977293"/>
            <a:ext cx="3794761" cy="2731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21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667265" y="328665"/>
            <a:ext cx="11219936" cy="6215448"/>
            <a:chOff x="1221690" y="1250569"/>
            <a:chExt cx="10363274" cy="4911454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690" y="1266172"/>
              <a:ext cx="3085129" cy="4584845"/>
            </a:xfrm>
            <a:prstGeom prst="rect">
              <a:avLst/>
            </a:prstGeom>
          </p:spPr>
        </p:pic>
        <p:pic>
          <p:nvPicPr>
            <p:cNvPr id="6" name="Imagen 5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9538" y="1250569"/>
              <a:ext cx="6485426" cy="4911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797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63" y="465273"/>
            <a:ext cx="4293626" cy="24187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68" y="3604489"/>
            <a:ext cx="4342015" cy="289467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760420" y="465273"/>
            <a:ext cx="7043651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0000"/>
                </a:solidFill>
                <a:latin typeface="Noto Serif SC"/>
              </a:rPr>
              <a:t>Ola de calor e incendios en Grecia, Italia y Turquía 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Noto Serif SC"/>
              </a:rPr>
              <a:t>Las altas temperaturas de hasta 45º y la sequía proporcionan un cóctel perfecto para los incendios que avanzan en diferentes países con múltiples focos.</a:t>
            </a:r>
          </a:p>
          <a:p>
            <a:r>
              <a:rPr lang="es-ES" dirty="0">
                <a:solidFill>
                  <a:srgbClr val="000000"/>
                </a:solidFill>
                <a:latin typeface="Poppins"/>
              </a:rPr>
              <a:t/>
            </a:r>
            <a:br>
              <a:rPr lang="es-ES" dirty="0">
                <a:solidFill>
                  <a:srgbClr val="000000"/>
                </a:solidFill>
                <a:latin typeface="Poppins"/>
              </a:rPr>
            </a:b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4760419" y="1379024"/>
            <a:ext cx="704365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737578"/>
                </a:solidFill>
                <a:latin typeface="Roboto"/>
              </a:rPr>
              <a:t>Columbia Británica</a:t>
            </a:r>
            <a:r>
              <a:rPr lang="es-ES" dirty="0">
                <a:solidFill>
                  <a:srgbClr val="000000"/>
                </a:solidFill>
                <a:latin typeface="Roboto"/>
              </a:rPr>
              <a:t> </a:t>
            </a:r>
            <a:r>
              <a:rPr lang="es-ES" b="1" dirty="0">
                <a:solidFill>
                  <a:srgbClr val="494847"/>
                </a:solidFill>
                <a:latin typeface="Roboto"/>
              </a:rPr>
              <a:t>El oeste de Canadá declara el estado de emergencia ante el crecimiento de los incendios</a:t>
            </a:r>
            <a:endParaRPr lang="es-ES" b="1" dirty="0">
              <a:solidFill>
                <a:srgbClr val="000000"/>
              </a:solidFill>
              <a:latin typeface="Robo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494847"/>
                </a:solidFill>
                <a:latin typeface="Roboto"/>
              </a:rPr>
              <a:t>El primer ministro de la provincia de Columbia Británica ha rogado a la población que cumpla con las órdenes de evacuación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494847"/>
                </a:solidFill>
                <a:latin typeface="Roboto"/>
              </a:rPr>
              <a:t>En todo el país, que sufre su peor temporada de incendios forestales, están activos 1.052 incendios</a:t>
            </a:r>
            <a:endParaRPr lang="es-ES" b="0" i="0" dirty="0">
              <a:solidFill>
                <a:srgbClr val="494847"/>
              </a:solidFill>
              <a:effectLst/>
              <a:latin typeface="Roboto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420" y="3822110"/>
            <a:ext cx="4728556" cy="265981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718166" y="2808316"/>
            <a:ext cx="7085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111111"/>
                </a:solidFill>
                <a:latin typeface="MajritTx"/>
              </a:rPr>
              <a:t>Al menos 36 muertos en un incendio avivado por los vientos de un huracán en áreas turísticas de Hawái</a:t>
            </a:r>
          </a:p>
          <a:p>
            <a:r>
              <a:rPr lang="es-ES" dirty="0">
                <a:solidFill>
                  <a:srgbClr val="111111"/>
                </a:solidFill>
                <a:latin typeface="MajritTxRoman"/>
              </a:rPr>
              <a:t>El fuego “sin precedentes” obligó a varias personas a echarse al mar para huir de las llamas en la isla de Maui</a:t>
            </a:r>
            <a:endParaRPr lang="es-ES" b="0" i="0" dirty="0">
              <a:solidFill>
                <a:srgbClr val="111111"/>
              </a:solidFill>
              <a:effectLst/>
              <a:latin typeface="MajritTxRoman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867" y="4681111"/>
            <a:ext cx="3210404" cy="208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9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979" y="680936"/>
            <a:ext cx="7927478" cy="554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5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527315" y="183465"/>
            <a:ext cx="7232073" cy="6473093"/>
            <a:chOff x="1003314" y="183464"/>
            <a:chExt cx="7232073" cy="647309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4711" y="183464"/>
              <a:ext cx="5181356" cy="2059496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314" y="2442729"/>
              <a:ext cx="7232073" cy="421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10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211" y="91440"/>
            <a:ext cx="5473636" cy="670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5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143407" y="138790"/>
            <a:ext cx="9447008" cy="6627770"/>
            <a:chOff x="1143407" y="138790"/>
            <a:chExt cx="9323294" cy="654276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7069" y="3010573"/>
              <a:ext cx="7026861" cy="3670983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3407" y="138790"/>
              <a:ext cx="9323294" cy="4123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3407" y="551166"/>
              <a:ext cx="6483927" cy="2571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003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021" y="171933"/>
            <a:ext cx="11383643" cy="635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82" y="2038004"/>
            <a:ext cx="1694835" cy="21215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17" y="1344547"/>
            <a:ext cx="3834716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9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56" y="266008"/>
            <a:ext cx="3290170" cy="219442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467" y="166255"/>
            <a:ext cx="7212193" cy="630990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0781" y="4199312"/>
            <a:ext cx="4628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El cambio climático ha modificado la fenología de las plantas en la región mediterránea. Algunas especies vegetales han adelantado notablemente su foliación, floración y fructificación y han alargado su fase de crecimiento desde mediados de los años 70 en el Mediterráneo occidental.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En comparación con 1990, hoy en día la temporada de polen comienza 20 días antes y se prolonga ocho días más, según un estudio del </a:t>
            </a:r>
            <a:r>
              <a:rPr lang="es-ES" dirty="0" smtClean="0"/>
              <a:t>2021. </a:t>
            </a:r>
            <a:r>
              <a:rPr lang="es-ES" dirty="0"/>
              <a:t>Además, la temporada </a:t>
            </a:r>
            <a:r>
              <a:rPr lang="es-ES" dirty="0" smtClean="0"/>
              <a:t>alérgica es </a:t>
            </a:r>
            <a:r>
              <a:rPr lang="es-ES" dirty="0"/>
              <a:t>más intensa: las plantas, las hierbas y los árboles generan un 21% más de polen en el aire que hace 30 años</a:t>
            </a:r>
            <a:r>
              <a:rPr lang="es-ES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149" y="2544007"/>
            <a:ext cx="26479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4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315" y="199505"/>
            <a:ext cx="9552219" cy="65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8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45" y="752391"/>
            <a:ext cx="7708803" cy="58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ítulo 1"/>
          <p:cNvSpPr>
            <a:spLocks noGrp="1"/>
          </p:cNvSpPr>
          <p:nvPr>
            <p:ph type="title"/>
          </p:nvPr>
        </p:nvSpPr>
        <p:spPr>
          <a:xfrm>
            <a:off x="177130" y="60241"/>
            <a:ext cx="8135937" cy="692150"/>
          </a:xfrm>
        </p:spPr>
        <p:txBody>
          <a:bodyPr>
            <a:normAutofit/>
          </a:bodyPr>
          <a:lstStyle/>
          <a:p>
            <a:pPr algn="ctr"/>
            <a:r>
              <a:rPr lang="es-ES" altLang="es-ES" sz="2800" b="1" dirty="0"/>
              <a:t>EFECTOS DE LAS ALTAS TEMPERATURAS SOBRE LA SALUD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2315" y="60241"/>
            <a:ext cx="3203550" cy="6726446"/>
          </a:xfrm>
          <a:prstGeom prst="rect">
            <a:avLst/>
          </a:prstGeom>
        </p:spPr>
      </p:pic>
      <p:pic>
        <p:nvPicPr>
          <p:cNvPr id="3" name="Imagen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365" y="924723"/>
            <a:ext cx="3559500" cy="546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8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59" y="392751"/>
            <a:ext cx="10652408" cy="61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848" y="206412"/>
            <a:ext cx="6749934" cy="644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9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ítulo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5048867" cy="553814"/>
          </a:xfrm>
        </p:spPr>
        <p:txBody>
          <a:bodyPr>
            <a:noAutofit/>
          </a:bodyPr>
          <a:lstStyle/>
          <a:p>
            <a:pPr algn="l"/>
            <a:r>
              <a:rPr lang="es-ES" altLang="es-ES" sz="2800" b="1" dirty="0">
                <a:solidFill>
                  <a:schemeClr val="accent2"/>
                </a:solidFill>
              </a:rPr>
              <a:t>Pobreza Energética y Salud</a:t>
            </a:r>
          </a:p>
        </p:txBody>
      </p:sp>
      <p:sp>
        <p:nvSpPr>
          <p:cNvPr id="158724" name="CuadroTexto 5"/>
          <p:cNvSpPr txBox="1">
            <a:spLocks noChangeArrowheads="1"/>
          </p:cNvSpPr>
          <p:nvPr/>
        </p:nvSpPr>
        <p:spPr bwMode="auto">
          <a:xfrm>
            <a:off x="3357564" y="5254311"/>
            <a:ext cx="215979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750" dirty="0">
                <a:solidFill>
                  <a:srgbClr val="000000"/>
                </a:solidFill>
              </a:rPr>
              <a:t>Datos extraídos del Informe WWF 2017</a:t>
            </a:r>
          </a:p>
        </p:txBody>
      </p:sp>
      <p:pic>
        <p:nvPicPr>
          <p:cNvPr id="2048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558" y="3284985"/>
            <a:ext cx="8668769" cy="3350879"/>
          </a:xfrm>
          <a:prstGeom prst="rect">
            <a:avLst/>
          </a:prstGeom>
          <a:noFill/>
          <a:ln>
            <a:noFill/>
          </a:ln>
          <a:effectLst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793315" y="594926"/>
            <a:ext cx="20609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i="1" dirty="0"/>
              <a:t>Brenda </a:t>
            </a:r>
            <a:r>
              <a:rPr lang="es-ES" sz="1200" i="1" dirty="0" err="1"/>
              <a:t>Boardman</a:t>
            </a:r>
            <a:r>
              <a:rPr lang="es-ES" sz="1200" i="1" dirty="0"/>
              <a:t> en 1991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313" y="116632"/>
            <a:ext cx="4463988" cy="2975992"/>
          </a:xfrm>
          <a:prstGeom prst="rect">
            <a:avLst/>
          </a:prstGeom>
        </p:spPr>
      </p:pic>
      <p:pic>
        <p:nvPicPr>
          <p:cNvPr id="7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5894" y="853550"/>
            <a:ext cx="3308018" cy="227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84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00" y="645781"/>
            <a:ext cx="5173756" cy="17542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780929"/>
            <a:ext cx="7187178" cy="369786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388" y="264841"/>
            <a:ext cx="4937512" cy="32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2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764704"/>
            <a:ext cx="8190216" cy="5227662"/>
          </a:xfrm>
        </p:spPr>
      </p:pic>
    </p:spTree>
    <p:extLst>
      <p:ext uri="{BB962C8B-B14F-4D97-AF65-F5344CB8AC3E}">
        <p14:creationId xmlns:p14="http://schemas.microsoft.com/office/powerpoint/2010/main" val="12963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16" y="1464596"/>
            <a:ext cx="5147308" cy="327967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90316" y="5155301"/>
            <a:ext cx="11485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Effects of temperature on suicide </a:t>
            </a:r>
            <a:r>
              <a:rPr lang="en-US" dirty="0" err="1"/>
              <a:t>rate.a,b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lines show the estimated relationship between monthly temperature and monthly suicide rate in the United States (a; 1968–2004) or Mexico (b; 1990–2010), under different specifications of the fixed effects (FE</a:t>
            </a:r>
            <a:r>
              <a:rPr lang="en-US" dirty="0" smtClean="0"/>
              <a:t>). 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90316" y="938147"/>
            <a:ext cx="36487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i="1" dirty="0" err="1">
                <a:solidFill>
                  <a:schemeClr val="bg2">
                    <a:lumMod val="50000"/>
                  </a:schemeClr>
                </a:solidFill>
              </a:rPr>
              <a:t>Nature</a:t>
            </a:r>
            <a:r>
              <a:rPr lang="es-ES" sz="9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900" i="1" dirty="0" err="1">
                <a:solidFill>
                  <a:schemeClr val="bg2">
                    <a:lumMod val="50000"/>
                  </a:schemeClr>
                </a:solidFill>
              </a:rPr>
              <a:t>Climate</a:t>
            </a:r>
            <a:r>
              <a:rPr lang="es-ES" sz="9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900" i="1" dirty="0" err="1">
                <a:solidFill>
                  <a:schemeClr val="bg2">
                    <a:lumMod val="50000"/>
                  </a:schemeClr>
                </a:solidFill>
              </a:rPr>
              <a:t>Change</a:t>
            </a:r>
            <a:r>
              <a:rPr lang="es-ES" sz="900" i="1" dirty="0">
                <a:solidFill>
                  <a:schemeClr val="bg2">
                    <a:lumMod val="50000"/>
                  </a:schemeClr>
                </a:solidFill>
              </a:rPr>
              <a:t> | VOL 8 | AUGUST 2018 | </a:t>
            </a:r>
            <a:r>
              <a:rPr lang="es-ES" sz="900" i="1" dirty="0" smtClean="0">
                <a:solidFill>
                  <a:schemeClr val="bg2">
                    <a:lumMod val="50000"/>
                  </a:schemeClr>
                </a:solidFill>
              </a:rPr>
              <a:t>723–729. </a:t>
            </a:r>
            <a:r>
              <a:rPr lang="es-ES" sz="900" i="1" dirty="0" err="1" smtClean="0">
                <a:solidFill>
                  <a:schemeClr val="bg2">
                    <a:lumMod val="50000"/>
                  </a:schemeClr>
                </a:solidFill>
              </a:rPr>
              <a:t>Burke</a:t>
            </a:r>
            <a:r>
              <a:rPr lang="es-ES" sz="900" i="1" dirty="0" smtClean="0">
                <a:solidFill>
                  <a:schemeClr val="bg2">
                    <a:lumMod val="50000"/>
                  </a:schemeClr>
                </a:solidFill>
              </a:rPr>
              <a:t> M et al. </a:t>
            </a:r>
            <a:endParaRPr lang="es-ES" sz="9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791200" y="132794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concreto se ha evidenciado que las olas de calor pueden producir inflamación sistémica, aumentar los radicales libres y aumentar la apoptosis neuronal; y también pueden modificar la farmacocinética de determinados fármacos, que impacta con especial gravedad en los pacientes psiquiátricos (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Gostimirovic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2020);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asimismo los incendios se han asociado con un aumento de la inflamación sistémica y el estrés oxidativo (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Koopmans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al.,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2022) (31).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26" y="236898"/>
            <a:ext cx="5431495" cy="2950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Grupo 16"/>
          <p:cNvGrpSpPr/>
          <p:nvPr/>
        </p:nvGrpSpPr>
        <p:grpSpPr>
          <a:xfrm>
            <a:off x="1593042" y="586085"/>
            <a:ext cx="8870042" cy="6127678"/>
            <a:chOff x="-58262" y="-867870"/>
            <a:chExt cx="12030277" cy="8301104"/>
          </a:xfrm>
        </p:grpSpPr>
        <p:grpSp>
          <p:nvGrpSpPr>
            <p:cNvPr id="15" name="Grupo 14"/>
            <p:cNvGrpSpPr/>
            <p:nvPr/>
          </p:nvGrpSpPr>
          <p:grpSpPr>
            <a:xfrm>
              <a:off x="-58262" y="2782020"/>
              <a:ext cx="7864009" cy="4651214"/>
              <a:chOff x="-58262" y="2782020"/>
              <a:chExt cx="7864009" cy="4651214"/>
            </a:xfrm>
          </p:grpSpPr>
          <p:grpSp>
            <p:nvGrpSpPr>
              <p:cNvPr id="16" name="Grupo 15"/>
              <p:cNvGrpSpPr/>
              <p:nvPr/>
            </p:nvGrpSpPr>
            <p:grpSpPr>
              <a:xfrm>
                <a:off x="-58262" y="3983043"/>
                <a:ext cx="7864009" cy="3450191"/>
                <a:chOff x="6359324" y="3274202"/>
                <a:chExt cx="7054689" cy="4433370"/>
              </a:xfrm>
            </p:grpSpPr>
            <p:pic>
              <p:nvPicPr>
                <p:cNvPr id="4" name="Imagen 3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A261360E-F8C3-4BA4-B3B8-82FC822823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59324" y="3274202"/>
                  <a:ext cx="7054689" cy="4433370"/>
                </a:xfrm>
                <a:prstGeom prst="rect">
                  <a:avLst/>
                </a:prstGeom>
              </p:spPr>
            </p:pic>
            <p:graphicFrame>
              <p:nvGraphicFramePr>
                <p:cNvPr id="5" name="Objeto 4">
                  <a:extLst>
                    <a:ext uri="{FF2B5EF4-FFF2-40B4-BE49-F238E27FC236}">
                      <a16:creationId xmlns:a16="http://schemas.microsoft.com/office/drawing/2014/main" id="{C29ED2E5-DA25-4986-B29B-F5958044980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957216" y="3810427"/>
                <a:ext cx="612560" cy="58655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07" name="Image" r:id="rId7" imgW="2691720" imgH="2577600" progId="Photoshop.Image.16">
                        <p:embed/>
                      </p:oleObj>
                    </mc:Choice>
                    <mc:Fallback>
                      <p:oleObj name="Image" r:id="rId7" imgW="2691720" imgH="2577600" progId="Photoshop.Image.16">
                        <p:embed/>
                        <p:pic>
                          <p:nvPicPr>
                            <p:cNvPr id="5" name="Objeto 4">
                              <a:extLst>
                                <a:ext uri="{FF2B5EF4-FFF2-40B4-BE49-F238E27FC236}">
                                  <a16:creationId xmlns:a16="http://schemas.microsoft.com/office/drawing/2014/main" id="{C29ED2E5-DA25-4986-B29B-F59580449808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957216" y="3810427"/>
                              <a:ext cx="612560" cy="58655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" name="Objeto 5">
                  <a:extLst>
                    <a:ext uri="{FF2B5EF4-FFF2-40B4-BE49-F238E27FC236}">
                      <a16:creationId xmlns:a16="http://schemas.microsoft.com/office/drawing/2014/main" id="{E217B2B3-4903-4884-BF23-2CE3564D380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9821605" y="5468432"/>
                <a:ext cx="706664" cy="53452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08" name="Image" r:id="rId9" imgW="1980720" imgH="1498320" progId="Photoshop.Image.16">
                        <p:embed/>
                      </p:oleObj>
                    </mc:Choice>
                    <mc:Fallback>
                      <p:oleObj name="Image" r:id="rId9" imgW="1980720" imgH="1498320" progId="Photoshop.Image.16">
                        <p:embed/>
                        <p:pic>
                          <p:nvPicPr>
                            <p:cNvPr id="6" name="Objeto 5">
                              <a:extLst>
                                <a:ext uri="{FF2B5EF4-FFF2-40B4-BE49-F238E27FC236}">
                                  <a16:creationId xmlns:a16="http://schemas.microsoft.com/office/drawing/2014/main" id="{E217B2B3-4903-4884-BF23-2CE3564D380C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821605" y="5468432"/>
                              <a:ext cx="706664" cy="53452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" name="Objeto 6">
                  <a:extLst>
                    <a:ext uri="{FF2B5EF4-FFF2-40B4-BE49-F238E27FC236}">
                      <a16:creationId xmlns:a16="http://schemas.microsoft.com/office/drawing/2014/main" id="{6445DE49-5D50-4E45-A175-CD13201AED6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12028659" y="5198978"/>
                <a:ext cx="368617" cy="53671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09" name="Image" r:id="rId11" imgW="4368240" imgH="6361560" progId="Photoshop.Image.16">
                        <p:embed/>
                      </p:oleObj>
                    </mc:Choice>
                    <mc:Fallback>
                      <p:oleObj name="Image" r:id="rId11" imgW="4368240" imgH="6361560" progId="Photoshop.Image.16">
                        <p:embed/>
                        <p:pic>
                          <p:nvPicPr>
                            <p:cNvPr id="7" name="Objeto 6">
                              <a:extLst>
                                <a:ext uri="{FF2B5EF4-FFF2-40B4-BE49-F238E27FC236}">
                                  <a16:creationId xmlns:a16="http://schemas.microsoft.com/office/drawing/2014/main" id="{6445DE49-5D50-4E45-A175-CD13201AED60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028659" y="5198978"/>
                              <a:ext cx="368617" cy="53671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" name="CuadroTexto 1"/>
                <p:cNvSpPr txBox="1"/>
                <p:nvPr/>
              </p:nvSpPr>
              <p:spPr>
                <a:xfrm>
                  <a:off x="7830098" y="3354913"/>
                  <a:ext cx="2921001" cy="441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50" dirty="0"/>
                    <a:t>Mujer </a:t>
                  </a:r>
                  <a:r>
                    <a:rPr lang="es-ES" sz="1050" dirty="0">
                      <a:hlinkClick r:id="rId5" action="ppaction://hlinksldjump"/>
                    </a:rPr>
                    <a:t>sustentadora</a:t>
                  </a:r>
                  <a:r>
                    <a:rPr lang="es-ES" sz="1050" dirty="0"/>
                    <a:t> principal</a:t>
                  </a:r>
                </a:p>
              </p:txBody>
            </p:sp>
            <p:sp>
              <p:nvSpPr>
                <p:cNvPr id="9" name="CuadroTexto 8"/>
                <p:cNvSpPr txBox="1"/>
                <p:nvPr/>
              </p:nvSpPr>
              <p:spPr>
                <a:xfrm>
                  <a:off x="8835598" y="4942428"/>
                  <a:ext cx="1877237" cy="441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50" dirty="0"/>
                    <a:t>Hogar </a:t>
                  </a:r>
                  <a:r>
                    <a:rPr lang="es-ES" sz="1050" dirty="0" err="1"/>
                    <a:t>monomarental</a:t>
                  </a:r>
                  <a:endParaRPr lang="es-ES" sz="1050" dirty="0"/>
                </a:p>
              </p:txBody>
            </p:sp>
            <p:sp>
              <p:nvSpPr>
                <p:cNvPr id="11" name="CuadroTexto 10"/>
                <p:cNvSpPr txBox="1"/>
                <p:nvPr/>
              </p:nvSpPr>
              <p:spPr>
                <a:xfrm>
                  <a:off x="11572408" y="4644203"/>
                  <a:ext cx="1281118" cy="441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50" dirty="0"/>
                    <a:t>Mujer sola &gt;65</a:t>
                  </a:r>
                </a:p>
              </p:txBody>
            </p:sp>
          </p:grpSp>
          <p:sp>
            <p:nvSpPr>
              <p:cNvPr id="8" name="CuadroTexto 7"/>
              <p:cNvSpPr txBox="1"/>
              <p:nvPr/>
            </p:nvSpPr>
            <p:spPr>
              <a:xfrm>
                <a:off x="128833" y="2782020"/>
                <a:ext cx="7489816" cy="687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350" dirty="0"/>
                  <a:t>En los </a:t>
                </a:r>
                <a:r>
                  <a:rPr lang="es-ES" sz="1350" b="1" dirty="0"/>
                  <a:t>ingresos hospitalarios urgentes </a:t>
                </a:r>
                <a:r>
                  <a:rPr lang="es-ES" sz="1350" dirty="0"/>
                  <a:t>por extremos térmicos, tanto frío como calor, es mayor el efecto en mujeres que en hombres</a:t>
                </a:r>
              </a:p>
            </p:txBody>
          </p:sp>
        </p:grp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5040" y="-867870"/>
              <a:ext cx="4416975" cy="62556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88934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1499" y="557024"/>
            <a:ext cx="116714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/>
              <a:t>Las poblaciones rurales son menos vulnerables los extremos térmicos</a:t>
            </a:r>
            <a:endParaRPr lang="es-ES" sz="30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4956238" y="2367727"/>
            <a:ext cx="2112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73" y="2073185"/>
            <a:ext cx="2050813" cy="20508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048000" y="1925316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Vejez activa</a:t>
            </a:r>
          </a:p>
          <a:p>
            <a:endParaRPr lang="es-ES" dirty="0"/>
          </a:p>
          <a:p>
            <a:r>
              <a:rPr lang="es-ES" dirty="0" smtClean="0"/>
              <a:t>Mejor estatus en Salud</a:t>
            </a:r>
          </a:p>
          <a:p>
            <a:endParaRPr lang="es-ES" dirty="0"/>
          </a:p>
          <a:p>
            <a:r>
              <a:rPr lang="es-ES" dirty="0" smtClean="0"/>
              <a:t>Redes sociales más estrechas y menor abandono en la tercera edad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914" y="1925316"/>
            <a:ext cx="1769292" cy="176929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286206" y="2367727"/>
            <a:ext cx="2712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Vivienda mejor preparadas</a:t>
            </a:r>
            <a:endParaRPr lang="es-ES" dirty="0"/>
          </a:p>
        </p:txBody>
      </p:sp>
      <p:pic>
        <p:nvPicPr>
          <p:cNvPr id="6146" name="Picture 2" descr="metropolitano  icono premiu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238" y="4146664"/>
            <a:ext cx="1817207" cy="18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7068502" y="4486543"/>
            <a:ext cx="3265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Estilos de vida más saludables</a:t>
            </a:r>
          </a:p>
          <a:p>
            <a:endParaRPr lang="es-ES" dirty="0"/>
          </a:p>
          <a:p>
            <a:r>
              <a:rPr lang="es-ES" dirty="0" smtClean="0"/>
              <a:t>Menos contaminación ambiental</a:t>
            </a:r>
          </a:p>
          <a:p>
            <a:endParaRPr lang="es-ES" dirty="0"/>
          </a:p>
          <a:p>
            <a:r>
              <a:rPr lang="es-ES" dirty="0" smtClean="0"/>
              <a:t>Entorno más naturalizado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819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5700" y="209550"/>
            <a:ext cx="9028113" cy="1143000"/>
          </a:xfrm>
        </p:spPr>
        <p:txBody>
          <a:bodyPr/>
          <a:lstStyle/>
          <a:p>
            <a:pPr algn="ctr"/>
            <a:r>
              <a:rPr lang="es-ES" altLang="es-ES" sz="20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Efecto de las olas de calor sobre violencia de género en </a:t>
            </a:r>
            <a:r>
              <a:rPr lang="es-ES" altLang="es-ES" sz="2000" b="1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Madrid</a:t>
            </a:r>
            <a:endParaRPr lang="es-ES" altLang="es-E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1350" y="977900"/>
            <a:ext cx="7704242" cy="566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9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986" y="0"/>
            <a:ext cx="6230966" cy="681868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011979" y="5494713"/>
            <a:ext cx="2369127" cy="872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51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5767" y="81862"/>
            <a:ext cx="7443008" cy="96491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0070C0"/>
                </a:solidFill>
              </a:rPr>
              <a:t>Inseguridad alimentaria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280" y="1028584"/>
            <a:ext cx="6511983" cy="18642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521" y="3103086"/>
            <a:ext cx="7723043" cy="9634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147" y="4489642"/>
            <a:ext cx="2171700" cy="16192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860" y="4209881"/>
            <a:ext cx="6144318" cy="2178772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1682620" y="550507"/>
            <a:ext cx="1483568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8559282" y="550507"/>
            <a:ext cx="1931436" cy="138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8430" y="913142"/>
            <a:ext cx="864787" cy="11772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375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811828" y="182247"/>
            <a:ext cx="7886700" cy="748779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0070C0"/>
                </a:solidFill>
              </a:rPr>
              <a:t>Pobreza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4" y="1089305"/>
            <a:ext cx="7954760" cy="2142768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2022764" y="3194343"/>
            <a:ext cx="8048104" cy="3460984"/>
            <a:chOff x="498764" y="3194343"/>
            <a:chExt cx="8048104" cy="3460984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7123" y="5614573"/>
              <a:ext cx="2095500" cy="9525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764" y="4075908"/>
              <a:ext cx="4357601" cy="2579419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3315" y="3314441"/>
              <a:ext cx="3833553" cy="2300132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764" y="3194343"/>
              <a:ext cx="1679171" cy="881565"/>
            </a:xfrm>
            <a:prstGeom prst="rect">
              <a:avLst/>
            </a:prstGeom>
          </p:spPr>
        </p:pic>
      </p:grpSp>
      <p:cxnSp>
        <p:nvCxnSpPr>
          <p:cNvPr id="12" name="Conector recto 11"/>
          <p:cNvCxnSpPr/>
          <p:nvPr/>
        </p:nvCxnSpPr>
        <p:spPr>
          <a:xfrm>
            <a:off x="1880148" y="550506"/>
            <a:ext cx="28069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6753837" y="544285"/>
            <a:ext cx="358759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76545"/>
            <a:ext cx="2263660" cy="11686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11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8816" y="190560"/>
            <a:ext cx="8919555" cy="1325563"/>
          </a:xfrm>
        </p:spPr>
        <p:txBody>
          <a:bodyPr>
            <a:normAutofit/>
          </a:bodyPr>
          <a:lstStyle/>
          <a:p>
            <a:pPr algn="ctr"/>
            <a:r>
              <a:rPr lang="es-ES" sz="3200" dirty="0"/>
              <a:t>Sistemas de Vigilancia en Salud Pública para el CC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953" y="1260802"/>
            <a:ext cx="4133849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1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559" y="479981"/>
            <a:ext cx="8182303" cy="54288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930028" y="6449168"/>
            <a:ext cx="257359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75" i="1" u="sng" dirty="0" err="1">
                <a:solidFill>
                  <a:schemeClr val="bg2">
                    <a:lumMod val="50000"/>
                  </a:schemeClr>
                </a:solidFill>
                <a:hlinkClick r:id="rId3" tooltip="International journal of environmental research and public health."/>
              </a:rPr>
              <a:t>Int</a:t>
            </a:r>
            <a:r>
              <a:rPr lang="es-ES" sz="675" i="1" u="sng" dirty="0">
                <a:solidFill>
                  <a:schemeClr val="bg2">
                    <a:lumMod val="50000"/>
                  </a:schemeClr>
                </a:solidFill>
                <a:hlinkClick r:id="rId3" tooltip="International journal of environmental research and public health."/>
              </a:rPr>
              <a:t> J </a:t>
            </a:r>
            <a:r>
              <a:rPr lang="es-ES" sz="675" i="1" u="sng" dirty="0" err="1">
                <a:solidFill>
                  <a:schemeClr val="bg2">
                    <a:lumMod val="50000"/>
                  </a:schemeClr>
                </a:solidFill>
                <a:hlinkClick r:id="rId3" tooltip="International journal of environmental research and public health."/>
              </a:rPr>
              <a:t>Environ</a:t>
            </a:r>
            <a:r>
              <a:rPr lang="es-ES" sz="675" i="1" u="sng" dirty="0">
                <a:solidFill>
                  <a:schemeClr val="bg2">
                    <a:lumMod val="50000"/>
                  </a:schemeClr>
                </a:solidFill>
                <a:hlinkClick r:id="rId3" tooltip="International journal of environmental research and public health."/>
              </a:rPr>
              <a:t> Res </a:t>
            </a:r>
            <a:r>
              <a:rPr lang="es-ES" sz="675" i="1" u="sng" dirty="0" err="1">
                <a:solidFill>
                  <a:schemeClr val="bg2">
                    <a:lumMod val="50000"/>
                  </a:schemeClr>
                </a:solidFill>
                <a:hlinkClick r:id="rId3" tooltip="International journal of environmental research and public health."/>
              </a:rPr>
              <a:t>Public</a:t>
            </a:r>
            <a:r>
              <a:rPr lang="es-ES" sz="675" i="1" u="sng" dirty="0">
                <a:solidFill>
                  <a:schemeClr val="bg2">
                    <a:lumMod val="50000"/>
                  </a:schemeClr>
                </a:solidFill>
                <a:hlinkClick r:id="rId3" tooltip="International journal of environmental research and public health."/>
              </a:rPr>
              <a:t> </a:t>
            </a:r>
            <a:r>
              <a:rPr lang="es-ES" sz="675" i="1" u="sng" dirty="0" err="1">
                <a:solidFill>
                  <a:schemeClr val="bg2">
                    <a:lumMod val="50000"/>
                  </a:schemeClr>
                </a:solidFill>
                <a:hlinkClick r:id="rId3" tooltip="International journal of environmental research and public health."/>
              </a:rPr>
              <a:t>Health</a:t>
            </a:r>
            <a:r>
              <a:rPr lang="es-ES" sz="675" i="1" u="sng" dirty="0">
                <a:solidFill>
                  <a:schemeClr val="bg2">
                    <a:lumMod val="50000"/>
                  </a:schemeClr>
                </a:solidFill>
                <a:hlinkClick r:id="rId3" tooltip="International journal of environmental research and public health."/>
              </a:rPr>
              <a:t>.</a:t>
            </a:r>
            <a:r>
              <a:rPr lang="es-ES" sz="675" i="1" u="sng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675" i="1" dirty="0">
                <a:solidFill>
                  <a:schemeClr val="bg2">
                    <a:lumMod val="50000"/>
                  </a:schemeClr>
                </a:solidFill>
              </a:rPr>
              <a:t>2018 </a:t>
            </a:r>
            <a:r>
              <a:rPr lang="es-ES" sz="675" i="1" dirty="0" err="1">
                <a:solidFill>
                  <a:schemeClr val="bg2">
                    <a:lumMod val="50000"/>
                  </a:schemeClr>
                </a:solidFill>
              </a:rPr>
              <a:t>Aug</a:t>
            </a:r>
            <a:r>
              <a:rPr lang="es-ES" sz="675" i="1" dirty="0">
                <a:solidFill>
                  <a:schemeClr val="bg2">
                    <a:lumMod val="50000"/>
                  </a:schemeClr>
                </a:solidFill>
              </a:rPr>
              <a:t> 22;15(9). Hayes K, </a:t>
            </a:r>
            <a:r>
              <a:rPr lang="es-ES" sz="675" i="1" dirty="0" err="1">
                <a:solidFill>
                  <a:schemeClr val="bg2">
                    <a:lumMod val="50000"/>
                  </a:schemeClr>
                </a:solidFill>
              </a:rPr>
              <a:t>Poland</a:t>
            </a:r>
            <a:r>
              <a:rPr lang="es-ES" sz="675" i="1" dirty="0">
                <a:solidFill>
                  <a:schemeClr val="bg2">
                    <a:lumMod val="50000"/>
                  </a:schemeClr>
                </a:solidFill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14052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043" y="3183223"/>
            <a:ext cx="3157538" cy="12895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490" y="1862051"/>
            <a:ext cx="3657630" cy="47088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942" y="4982615"/>
            <a:ext cx="4312457" cy="10763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941" y="1128190"/>
            <a:ext cx="5798850" cy="11455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941" y="218697"/>
            <a:ext cx="7335138" cy="82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3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41" y="232757"/>
            <a:ext cx="11290529" cy="635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9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947651"/>
            <a:ext cx="9103315" cy="492177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479281" y="1097281"/>
            <a:ext cx="972589" cy="515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648692" y="947650"/>
            <a:ext cx="656705" cy="906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6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0" y="131763"/>
            <a:ext cx="9537970" cy="673893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175" y="3659794"/>
            <a:ext cx="6457815" cy="2592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724" y="1465327"/>
            <a:ext cx="3505201" cy="2715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091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429" y="648393"/>
            <a:ext cx="7921336" cy="597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4471370" y="3426454"/>
            <a:ext cx="3184072" cy="28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ClrTx/>
              <a:buFontTx/>
              <a:buNone/>
            </a:pPr>
            <a:endParaRPr lang="es-ES" altLang="es-ES" sz="2100" dirty="0">
              <a:solidFill>
                <a:srgbClr val="000000"/>
              </a:solidFill>
              <a:latin typeface="Aller Bold" pitchFamily="1" charset="0"/>
            </a:endParaRPr>
          </a:p>
          <a:p>
            <a:pPr algn="just">
              <a:lnSpc>
                <a:spcPct val="80000"/>
              </a:lnSpc>
              <a:buClrTx/>
              <a:buFontTx/>
              <a:buNone/>
            </a:pPr>
            <a:endParaRPr lang="es-ES_tradnl" altLang="es-ES" sz="2100" dirty="0">
              <a:solidFill>
                <a:srgbClr val="000000"/>
              </a:solidFill>
              <a:latin typeface="Aller Bold" pitchFamily="1" charset="0"/>
            </a:endParaRPr>
          </a:p>
          <a:p>
            <a:pPr algn="ctr">
              <a:lnSpc>
                <a:spcPct val="80000"/>
              </a:lnSpc>
              <a:buClrTx/>
              <a:buFontTx/>
              <a:buNone/>
            </a:pPr>
            <a:r>
              <a:rPr lang="es-ES_tradnl" altLang="es-ES" sz="2100" dirty="0">
                <a:solidFill>
                  <a:srgbClr val="000000"/>
                </a:solidFill>
                <a:latin typeface="Aller Bold" pitchFamily="1" charset="0"/>
                <a:hlinkClick r:id="rId3"/>
              </a:rPr>
              <a:t>clinares@isciii.es</a:t>
            </a:r>
            <a:endParaRPr lang="es-ES_tradnl" altLang="es-ES" sz="2100" dirty="0">
              <a:solidFill>
                <a:srgbClr val="000000"/>
              </a:solidFill>
              <a:latin typeface="Aller Bold" pitchFamily="1" charset="0"/>
            </a:endParaRPr>
          </a:p>
          <a:p>
            <a:pPr algn="ctr">
              <a:lnSpc>
                <a:spcPct val="80000"/>
              </a:lnSpc>
              <a:buClrTx/>
              <a:buFontTx/>
              <a:buNone/>
            </a:pPr>
            <a:endParaRPr lang="es-ES_tradnl" altLang="es-ES" sz="2100" dirty="0">
              <a:solidFill>
                <a:srgbClr val="000000"/>
              </a:solidFill>
              <a:latin typeface="Aller Bold" pitchFamily="1" charset="0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s-ES_tradnl" altLang="es-ES" sz="2100" dirty="0">
                <a:solidFill>
                  <a:srgbClr val="000000"/>
                </a:solidFill>
                <a:latin typeface="Aller Bold" pitchFamily="1" charset="0"/>
              </a:rPr>
              <a:t>        @</a:t>
            </a:r>
            <a:r>
              <a:rPr lang="es-ES_tradnl" altLang="es-ES" sz="2100" dirty="0" err="1">
                <a:solidFill>
                  <a:srgbClr val="000000"/>
                </a:solidFill>
                <a:latin typeface="Aller Bold" pitchFamily="1" charset="0"/>
              </a:rPr>
              <a:t>ensgismau</a:t>
            </a:r>
            <a:r>
              <a:rPr lang="es-ES_tradnl" altLang="es-ES" sz="2100" dirty="0">
                <a:solidFill>
                  <a:srgbClr val="000000"/>
                </a:solidFill>
                <a:latin typeface="Aller Bold" pitchFamily="1" charset="0"/>
              </a:rPr>
              <a:t> </a:t>
            </a:r>
          </a:p>
          <a:p>
            <a:pPr algn="ctr">
              <a:lnSpc>
                <a:spcPct val="80000"/>
              </a:lnSpc>
              <a:buClrTx/>
              <a:buFontTx/>
              <a:buNone/>
            </a:pPr>
            <a:endParaRPr lang="es-ES_tradnl" altLang="es-ES" sz="1350" dirty="0">
              <a:solidFill>
                <a:srgbClr val="000000"/>
              </a:solidFill>
              <a:latin typeface="Aller Bold" pitchFamily="1" charset="0"/>
            </a:endParaRPr>
          </a:p>
          <a:p>
            <a:pPr algn="ctr">
              <a:lnSpc>
                <a:spcPct val="80000"/>
              </a:lnSpc>
              <a:buClrTx/>
              <a:buFontTx/>
              <a:buNone/>
            </a:pPr>
            <a:endParaRPr lang="es-ES_tradnl" altLang="es-ES" sz="1350" dirty="0">
              <a:solidFill>
                <a:srgbClr val="3C8C93"/>
              </a:solidFill>
              <a:latin typeface="Aller Bold" pitchFamily="1" charset="0"/>
            </a:endParaRPr>
          </a:p>
          <a:p>
            <a:pPr algn="ctr">
              <a:lnSpc>
                <a:spcPct val="80000"/>
              </a:lnSpc>
              <a:buClrTx/>
              <a:buFontTx/>
              <a:buNone/>
            </a:pPr>
            <a:endParaRPr lang="es-ES_tradnl" altLang="es-ES" sz="1500" dirty="0">
              <a:solidFill>
                <a:srgbClr val="3C8C93"/>
              </a:solidFill>
              <a:latin typeface="Aller Bold" pitchFamily="1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371" y="4522123"/>
            <a:ext cx="657745" cy="6577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139" y="5172094"/>
            <a:ext cx="1268657" cy="12686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101" y="3124223"/>
            <a:ext cx="3445658" cy="34535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75" y="283707"/>
            <a:ext cx="5900651" cy="347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99082"/>
      </p:ext>
    </p:extLst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063" y="135922"/>
            <a:ext cx="6722078" cy="672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3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612"/>
            <a:ext cx="12192000" cy="64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8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152" y="101886"/>
            <a:ext cx="1217580" cy="134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649" y="1656202"/>
            <a:ext cx="1490063" cy="138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472" y="3163187"/>
            <a:ext cx="1057018" cy="122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514" y="1529996"/>
            <a:ext cx="1426071" cy="134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4176" y="3261934"/>
            <a:ext cx="11541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0" y="433004"/>
            <a:ext cx="3474855" cy="245283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" y="3261934"/>
            <a:ext cx="3816991" cy="2888682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718" y="103582"/>
            <a:ext cx="1353683" cy="149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121" y="189214"/>
            <a:ext cx="923884" cy="11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4424" y="1458312"/>
            <a:ext cx="1201560" cy="151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832" y="2964686"/>
            <a:ext cx="10350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o 17"/>
          <p:cNvGrpSpPr/>
          <p:nvPr/>
        </p:nvGrpSpPr>
        <p:grpSpPr>
          <a:xfrm>
            <a:off x="7358664" y="1353875"/>
            <a:ext cx="3364293" cy="1441441"/>
            <a:chOff x="4057728" y="1367416"/>
            <a:chExt cx="4351229" cy="2005458"/>
          </a:xfrm>
        </p:grpSpPr>
        <p:grpSp>
          <p:nvGrpSpPr>
            <p:cNvPr id="19" name="Grupo 18"/>
            <p:cNvGrpSpPr/>
            <p:nvPr/>
          </p:nvGrpSpPr>
          <p:grpSpPr>
            <a:xfrm>
              <a:off x="4057728" y="1367416"/>
              <a:ext cx="3075369" cy="2005458"/>
              <a:chOff x="4220451" y="1364684"/>
              <a:chExt cx="2870585" cy="1787297"/>
            </a:xfrm>
          </p:grpSpPr>
          <p:pic>
            <p:nvPicPr>
              <p:cNvPr id="21" name="Imagen 20"/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0451" y="1806518"/>
                <a:ext cx="1287993" cy="1345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Imagen 21"/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3549" y="1364684"/>
                <a:ext cx="1487487" cy="1474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761" y="1585470"/>
              <a:ext cx="1016196" cy="135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upo 22"/>
          <p:cNvGrpSpPr/>
          <p:nvPr/>
        </p:nvGrpSpPr>
        <p:grpSpPr>
          <a:xfrm>
            <a:off x="7730394" y="127838"/>
            <a:ext cx="2992563" cy="1181087"/>
            <a:chOff x="7980243" y="165784"/>
            <a:chExt cx="3288219" cy="1338208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0153" y="226824"/>
              <a:ext cx="10033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243" y="200481"/>
              <a:ext cx="879475" cy="130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8780" y="165784"/>
              <a:ext cx="1069682" cy="1338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698" y="220903"/>
            <a:ext cx="982886" cy="135612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698" y="1659424"/>
            <a:ext cx="935148" cy="1349625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9020" y="2785531"/>
            <a:ext cx="971040" cy="145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3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8213" y="3045811"/>
            <a:ext cx="968612" cy="13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n 3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340" y="5144829"/>
            <a:ext cx="1226437" cy="159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n 33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973" y="4546657"/>
            <a:ext cx="1006790" cy="124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15" y="5144829"/>
            <a:ext cx="1115622" cy="153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329" y="4343185"/>
            <a:ext cx="1094145" cy="14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n 41">
            <a:hlinkClick r:id="" action="ppaction://noaction"/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754" y="5446164"/>
            <a:ext cx="1299376" cy="122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n 4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129" y="5797733"/>
            <a:ext cx="757369" cy="93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5198" y="4388766"/>
            <a:ext cx="898641" cy="156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hlinkClick r:id="" action="ppaction://noaction"/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9560" y="4277496"/>
            <a:ext cx="991230" cy="118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5971" y="3154283"/>
            <a:ext cx="1926875" cy="123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n 44">
            <a:hlinkClick r:id="" action="ppaction://noaction"/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0343" y="4854407"/>
            <a:ext cx="1560241" cy="142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91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645535" y="980901"/>
            <a:ext cx="947650" cy="490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upo 7"/>
          <p:cNvGrpSpPr/>
          <p:nvPr/>
        </p:nvGrpSpPr>
        <p:grpSpPr>
          <a:xfrm>
            <a:off x="1654969" y="755122"/>
            <a:ext cx="8873067" cy="5260190"/>
            <a:chOff x="0" y="980900"/>
            <a:chExt cx="9144000" cy="526019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80900"/>
              <a:ext cx="9144000" cy="4933033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6787" y="1843832"/>
              <a:ext cx="4001195" cy="2250672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708" y="3942674"/>
              <a:ext cx="5051464" cy="2298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1010" y="1571043"/>
              <a:ext cx="4028752" cy="2252921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1010" y="3789783"/>
              <a:ext cx="3793124" cy="2124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71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854</TotalTime>
  <Words>1908</Words>
  <Application>Microsoft Office PowerPoint</Application>
  <PresentationFormat>Panorámica</PresentationFormat>
  <Paragraphs>129</Paragraphs>
  <Slides>53</Slides>
  <Notes>25</Notes>
  <HiddenSlides>0</HiddenSlides>
  <MMClips>0</MMClips>
  <ScaleCrop>false</ScaleCrop>
  <HeadingPairs>
    <vt:vector size="8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8" baseType="lpstr">
      <vt:lpstr>MS PGothic</vt:lpstr>
      <vt:lpstr>MS PGothic</vt:lpstr>
      <vt:lpstr>Aller Bold</vt:lpstr>
      <vt:lpstr>Arial</vt:lpstr>
      <vt:lpstr>Calibri</vt:lpstr>
      <vt:lpstr>Calibri Light</vt:lpstr>
      <vt:lpstr>MajritTx</vt:lpstr>
      <vt:lpstr>MajritTxRoman</vt:lpstr>
      <vt:lpstr>Noto Serif SC</vt:lpstr>
      <vt:lpstr>Poppins</vt:lpstr>
      <vt:lpstr>Roboto</vt:lpstr>
      <vt:lpstr>Times New Roman</vt:lpstr>
      <vt:lpstr>Wingdings</vt:lpstr>
      <vt:lpstr>Tema de Office</vt:lpstr>
      <vt:lpstr>Image</vt:lpstr>
      <vt:lpstr>Presentación de PowerPoint</vt:lpstr>
      <vt:lpstr>¿Qué es la Salud Pública? Conjunto de actividades organizadas por las Administraciones públicas, con la participación de la sociedad, para prevenir la enfermedad así como para proteger, promover y recuperar la salud de las personas del territorio o región, tanto en el ámbito individual como en el colectivo y mediante acciones sanitarias, sectoriales y transversales.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EFECTOS DE LAS ALTAS TEMPERATURAS SOBRE LA SALUD </vt:lpstr>
      <vt:lpstr>Presentación de PowerPoint</vt:lpstr>
      <vt:lpstr>Presentación de PowerPoint</vt:lpstr>
      <vt:lpstr>Pobreza Energética y Salud</vt:lpstr>
      <vt:lpstr>Presentación de PowerPoint</vt:lpstr>
      <vt:lpstr>Presentación de PowerPoint</vt:lpstr>
      <vt:lpstr>Presentación de PowerPoint</vt:lpstr>
      <vt:lpstr>Presentación de PowerPoint</vt:lpstr>
      <vt:lpstr>Efecto de las olas de calor sobre violencia de género en Madrid</vt:lpstr>
      <vt:lpstr>Presentación de PowerPoint</vt:lpstr>
      <vt:lpstr>Inseguridad alimentaria</vt:lpstr>
      <vt:lpstr>Pobreza</vt:lpstr>
      <vt:lpstr>Sistemas de Vigilancia en Salud Pública para el CC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Fité</dc:creator>
  <cp:lastModifiedBy>Cristina Linares Gil</cp:lastModifiedBy>
  <cp:revision>109</cp:revision>
  <dcterms:created xsi:type="dcterms:W3CDTF">2016-06-07T21:47:49Z</dcterms:created>
  <dcterms:modified xsi:type="dcterms:W3CDTF">2023-08-29T09:21:52Z</dcterms:modified>
</cp:coreProperties>
</file>