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7" r:id="rId2"/>
    <p:sldId id="363" r:id="rId3"/>
    <p:sldId id="364" r:id="rId4"/>
    <p:sldId id="344" r:id="rId5"/>
    <p:sldId id="365" r:id="rId6"/>
    <p:sldId id="362" r:id="rId7"/>
    <p:sldId id="302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315" r:id="rId20"/>
    <p:sldId id="316" r:id="rId21"/>
    <p:sldId id="270" r:id="rId22"/>
    <p:sldId id="271" r:id="rId23"/>
    <p:sldId id="272" r:id="rId24"/>
    <p:sldId id="273" r:id="rId25"/>
    <p:sldId id="366" r:id="rId26"/>
    <p:sldId id="367" r:id="rId27"/>
    <p:sldId id="274" r:id="rId28"/>
    <p:sldId id="275" r:id="rId29"/>
    <p:sldId id="276" r:id="rId30"/>
    <p:sldId id="369" r:id="rId31"/>
    <p:sldId id="323" r:id="rId32"/>
    <p:sldId id="277" r:id="rId33"/>
    <p:sldId id="368" r:id="rId34"/>
    <p:sldId id="370" r:id="rId35"/>
    <p:sldId id="278" r:id="rId36"/>
    <p:sldId id="279" r:id="rId37"/>
    <p:sldId id="280" r:id="rId38"/>
    <p:sldId id="324" r:id="rId39"/>
    <p:sldId id="281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5" r:id="rId49"/>
    <p:sldId id="411" r:id="rId50"/>
    <p:sldId id="371" r:id="rId51"/>
    <p:sldId id="372" r:id="rId52"/>
    <p:sldId id="373" r:id="rId53"/>
    <p:sldId id="374" r:id="rId54"/>
    <p:sldId id="375" r:id="rId55"/>
    <p:sldId id="376" r:id="rId56"/>
    <p:sldId id="377" r:id="rId57"/>
    <p:sldId id="378" r:id="rId58"/>
    <p:sldId id="379" r:id="rId59"/>
    <p:sldId id="380" r:id="rId60"/>
    <p:sldId id="381" r:id="rId61"/>
    <p:sldId id="382" r:id="rId62"/>
    <p:sldId id="383" r:id="rId63"/>
    <p:sldId id="384" r:id="rId64"/>
    <p:sldId id="385" r:id="rId65"/>
    <p:sldId id="386" r:id="rId66"/>
    <p:sldId id="387" r:id="rId67"/>
    <p:sldId id="388" r:id="rId68"/>
    <p:sldId id="389" r:id="rId69"/>
    <p:sldId id="390" r:id="rId70"/>
    <p:sldId id="391" r:id="rId71"/>
    <p:sldId id="392" r:id="rId72"/>
    <p:sldId id="393" r:id="rId73"/>
    <p:sldId id="394" r:id="rId74"/>
    <p:sldId id="395" r:id="rId75"/>
    <p:sldId id="396" r:id="rId76"/>
    <p:sldId id="397" r:id="rId77"/>
    <p:sldId id="398" r:id="rId78"/>
    <p:sldId id="399" r:id="rId79"/>
    <p:sldId id="400" r:id="rId80"/>
    <p:sldId id="401" r:id="rId81"/>
    <p:sldId id="402" r:id="rId82"/>
    <p:sldId id="409" r:id="rId83"/>
    <p:sldId id="410" r:id="rId84"/>
    <p:sldId id="403" r:id="rId85"/>
    <p:sldId id="404" r:id="rId86"/>
    <p:sldId id="405" r:id="rId87"/>
    <p:sldId id="406" r:id="rId88"/>
    <p:sldId id="407" r:id="rId89"/>
    <p:sldId id="408" r:id="rId9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7" autoAdjust="0"/>
    <p:restoredTop sz="94660"/>
  </p:normalViewPr>
  <p:slideViewPr>
    <p:cSldViewPr>
      <p:cViewPr varScale="1">
        <p:scale>
          <a:sx n="86" d="100"/>
          <a:sy n="86" d="100"/>
        </p:scale>
        <p:origin x="154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2B120-1059-4726-8CB1-3E4CA0EBB81D}" type="datetimeFigureOut">
              <a:rPr lang="es-ES" smtClean="0"/>
              <a:t>21/08/2023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1F312-BF48-42F0-A466-C589376DA5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4505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0038" indent="-282827">
              <a:defRPr sz="2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0098" indent="-225675">
              <a:defRPr sz="2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7309" indent="-225675">
              <a:defRPr sz="2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4521" indent="-225675">
              <a:defRPr sz="2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476562" indent="-2256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898603" indent="-2256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320645" indent="-2256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742686" indent="-2256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B7D5478-AF91-428D-951F-7F5BEF3FB738}" type="slidenum">
              <a:rPr lang="en-US" altLang="es-ES" sz="1200">
                <a:solidFill>
                  <a:srgbClr val="000000"/>
                </a:solidFill>
                <a:latin typeface="Arial" pitchFamily="34" charset="0"/>
              </a:rPr>
              <a:pPr/>
              <a:t>1</a:t>
            </a:fld>
            <a:endParaRPr lang="en-US" altLang="es-E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6696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smtClean="0"/>
              <a:t>-Olas de calor y Enfermedades Neurodegenerativas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mtClean="0"/>
              <a:t>-La enfermedad de Parkinson (PD) es la segunda enfermedad degenerativa más común en la población y que conlleva un alto coste económico, sobre todo en fases avanzadas de la enfermedad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mtClean="0"/>
              <a:t>-Padecer una trastorno neurodegenerativo como PD es uno de los factores a nivel individual asociado con un mayor riesgo de mortalidad cuando se produce una ola de calor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mtClean="0"/>
              <a:t>-Bien mediante un mecanismo biológico como es el déficit de dopamina relacionado con la hipertermia en olas de calor o bien, a partir de los efectos de dishidrosis que tiene el consumo de neurolépticos.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mtClean="0"/>
              <a:t>- El grupo de mayores de 75 años, en el que tiene mayor incidencia la PD y también es el grupo de edad al que mayor mortalidad se atribuyen las olas de calor en Madrid </a:t>
            </a:r>
          </a:p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669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1688" indent="-3063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5075" indent="-2444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30375" indent="-2444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25675" indent="-2444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82875" indent="-244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0075" indent="-244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7275" indent="-244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54475" indent="-244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906BE90-3ACD-447D-9391-CA8E0B43CDA2}" type="slidenum">
              <a:rPr lang="es-ES" altLang="es-ES" sz="1300">
                <a:solidFill>
                  <a:srgbClr val="000000"/>
                </a:solidFill>
                <a:ea typeface="MS PGothic" panose="020B0600070205080204" pitchFamily="34" charset="-128"/>
              </a:rPr>
              <a:pPr/>
              <a:t>40</a:t>
            </a:fld>
            <a:endParaRPr lang="es-ES" altLang="es-ES" sz="13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8368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smtClean="0"/>
              <a:t>- Mecanismo biológico (aumento de la tensión arterial) evaporar calor. Tasa metabólica elevada. 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mtClean="0"/>
              <a:t>-PREMATURIDAD conlleva bajo peso</a:t>
            </a:r>
          </a:p>
        </p:txBody>
      </p:sp>
      <p:sp>
        <p:nvSpPr>
          <p:cNvPr id="1679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1688" indent="-3063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5075" indent="-2444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30375" indent="-2444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25675" indent="-2444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82875" indent="-244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0075" indent="-244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7275" indent="-244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54475" indent="-244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0860F3A-61B7-4971-B978-2CE013AC5A93}" type="slidenum">
              <a:rPr lang="es-ES" altLang="es-ES" sz="1300">
                <a:solidFill>
                  <a:srgbClr val="000000"/>
                </a:solidFill>
                <a:ea typeface="MS PGothic" panose="020B0600070205080204" pitchFamily="34" charset="-128"/>
              </a:rPr>
              <a:pPr/>
              <a:t>45</a:t>
            </a:fld>
            <a:endParaRPr lang="es-ES" altLang="es-ES" sz="13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083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smtClean="0"/>
              <a:t>Colaboración con el Ministerio del Interior</a:t>
            </a:r>
          </a:p>
        </p:txBody>
      </p:sp>
      <p:sp>
        <p:nvSpPr>
          <p:cNvPr id="1689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1688" indent="-3063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5075" indent="-2444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30375" indent="-2444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25675" indent="-2444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82875" indent="-244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0075" indent="-244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7275" indent="-244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54475" indent="-244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2B0B045-1F70-459A-BA10-CE7673D3CEDD}" type="slidenum">
              <a:rPr lang="es-ES" altLang="es-ES" sz="1300">
                <a:solidFill>
                  <a:srgbClr val="000000"/>
                </a:solidFill>
                <a:ea typeface="MS PGothic" panose="020B0600070205080204" pitchFamily="34" charset="-128"/>
              </a:rPr>
              <a:pPr/>
              <a:t>48</a:t>
            </a:fld>
            <a:endParaRPr lang="es-ES" altLang="es-ES" sz="13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9467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AFE-3473-445A-B9CB-97A8392CC5FF}" type="datetimeFigureOut">
              <a:rPr lang="es-ES" smtClean="0"/>
              <a:t>21/08/2023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3B6D-0887-4944-8AFD-7C351CE4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812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AFE-3473-445A-B9CB-97A8392CC5FF}" type="datetimeFigureOut">
              <a:rPr lang="es-ES" smtClean="0"/>
              <a:t>21/08/2023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3B6D-0887-4944-8AFD-7C351CE4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4791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AFE-3473-445A-B9CB-97A8392CC5FF}" type="datetimeFigureOut">
              <a:rPr lang="es-ES" smtClean="0"/>
              <a:t>21/08/2023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3B6D-0887-4944-8AFD-7C351CE4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41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AFE-3473-445A-B9CB-97A8392CC5FF}" type="datetimeFigureOut">
              <a:rPr lang="es-ES" smtClean="0"/>
              <a:t>21/08/2023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3B6D-0887-4944-8AFD-7C351CE4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28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AFE-3473-445A-B9CB-97A8392CC5FF}" type="datetimeFigureOut">
              <a:rPr lang="es-ES" smtClean="0"/>
              <a:t>21/08/2023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3B6D-0887-4944-8AFD-7C351CE4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59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AFE-3473-445A-B9CB-97A8392CC5FF}" type="datetimeFigureOut">
              <a:rPr lang="es-ES" smtClean="0"/>
              <a:t>21/08/2023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3B6D-0887-4944-8AFD-7C351CE4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42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AFE-3473-445A-B9CB-97A8392CC5FF}" type="datetimeFigureOut">
              <a:rPr lang="es-ES" smtClean="0"/>
              <a:t>21/08/2023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3B6D-0887-4944-8AFD-7C351CE4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396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AFE-3473-445A-B9CB-97A8392CC5FF}" type="datetimeFigureOut">
              <a:rPr lang="es-ES" smtClean="0"/>
              <a:t>21/08/2023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3B6D-0887-4944-8AFD-7C351CE4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0860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AFE-3473-445A-B9CB-97A8392CC5FF}" type="datetimeFigureOut">
              <a:rPr lang="es-ES" smtClean="0"/>
              <a:t>21/08/2023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3B6D-0887-4944-8AFD-7C351CE4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0618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AFE-3473-445A-B9CB-97A8392CC5FF}" type="datetimeFigureOut">
              <a:rPr lang="es-ES" smtClean="0"/>
              <a:t>21/08/2023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3B6D-0887-4944-8AFD-7C351CE4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084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AFE-3473-445A-B9CB-97A8392CC5FF}" type="datetimeFigureOut">
              <a:rPr lang="es-ES" smtClean="0"/>
              <a:t>21/08/2023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3B6D-0887-4944-8AFD-7C351CE4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006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7BAFE-3473-445A-B9CB-97A8392CC5FF}" type="datetimeFigureOut">
              <a:rPr lang="es-ES" smtClean="0"/>
              <a:t>21/08/2023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03B6D-0887-4944-8AFD-7C351CE4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99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9512" y="764704"/>
            <a:ext cx="8496943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 sz="20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 smtClean="0">
                <a:solidFill>
                  <a:srgbClr val="0070C0"/>
                </a:solidFill>
              </a:rPr>
              <a:t>Temperaturas extremas y salud: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 smtClean="0">
                <a:solidFill>
                  <a:srgbClr val="0070C0"/>
                </a:solidFill>
              </a:rPr>
              <a:t>Procesos de adaptación al calor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 sz="2400" dirty="0">
              <a:solidFill>
                <a:srgbClr val="0070C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 dirty="0">
                <a:solidFill>
                  <a:srgbClr val="000000"/>
                </a:solidFill>
              </a:rPr>
              <a:t>Dr. Julio Díaz Jiménez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 dirty="0" smtClean="0">
                <a:solidFill>
                  <a:srgbClr val="000000"/>
                </a:solidFill>
              </a:rPr>
              <a:t>Profesor de Investigación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 b="1" dirty="0" smtClean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 dirty="0" smtClean="0">
                <a:solidFill>
                  <a:srgbClr val="000000"/>
                </a:solidFill>
              </a:rPr>
              <a:t> Codirector de la Unidad de Referencia de Cambio Climático,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 dirty="0" smtClean="0">
                <a:solidFill>
                  <a:srgbClr val="000000"/>
                </a:solidFill>
              </a:rPr>
              <a:t>Salud y Medio Ambiente Urbano</a:t>
            </a:r>
            <a:endParaRPr lang="es-ES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 dirty="0">
                <a:solidFill>
                  <a:srgbClr val="000000"/>
                </a:solidFill>
              </a:rPr>
              <a:t>Escuela Nacional de Sanidad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3" name="AutoShape 4" descr="https://correo.isciii.es/owa/service.svc/s/GetFileAttachment?id=AAMkADE4MGIyZGUxLTkxM2QtNDcxMS1hZmRiLWE3YTlhMzM2NTJlZQBGAAAAAACNNQxNvcorRL8n29KAebrMBwDTmlKeJBYjS5NnDTp3Vg5iAAAAAAENAADTmlKeJBYjS5NnDTp3Vg5iAAV7FNEHAAABEgAQAF7AeKCIWJZEmy4xgRbKLio%3D&amp;isImagePreview=True&amp;X-OWA-CANARY=O2x-3RFfFkKrLU7w6fSUuOyBBLADudcIG2f7T1bp8AkmigDdJMI0qNUGULq4mPjPXTbK8IHlJHQ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5445224"/>
            <a:ext cx="3833664" cy="90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375523"/>
      </p:ext>
    </p:extLst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iapo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32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diapo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30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5 CuadroTexto"/>
          <p:cNvSpPr txBox="1">
            <a:spLocks noChangeArrowheads="1"/>
          </p:cNvSpPr>
          <p:nvPr/>
        </p:nvSpPr>
        <p:spPr bwMode="auto">
          <a:xfrm>
            <a:off x="2571750" y="4437063"/>
            <a:ext cx="4392613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2400"/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609600" y="609600"/>
            <a:ext cx="80010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2400" b="1">
                <a:latin typeface="Arial" charset="0"/>
                <a:cs typeface="Arial" charset="0"/>
              </a:rPr>
              <a:t>SENSIBILIDAD AL CLIMA ACTUAL </a:t>
            </a:r>
            <a:br>
              <a:rPr lang="es-ES_tradnl" altLang="es-ES" sz="2400" b="1">
                <a:latin typeface="Arial" charset="0"/>
                <a:cs typeface="Arial" charset="0"/>
              </a:rPr>
            </a:br>
            <a:r>
              <a:rPr lang="es-ES_tradnl" altLang="es-ES" sz="2000" b="1">
                <a:latin typeface="Arial" charset="0"/>
                <a:cs typeface="Arial" charset="0"/>
              </a:rPr>
              <a:t>INDICE PARA CARACTERIZAR LA INTENSIDAD DE  LAS OLAS DE  CALOR Y FRÍO.</a:t>
            </a:r>
            <a:endParaRPr lang="es-ES" altLang="es-ES" sz="2000" b="1">
              <a:latin typeface="Arial" charset="0"/>
              <a:cs typeface="Arial" charset="0"/>
            </a:endParaRPr>
          </a:p>
        </p:txBody>
      </p:sp>
      <p:sp>
        <p:nvSpPr>
          <p:cNvPr id="47108" name="2 CuadroTexto"/>
          <p:cNvSpPr txBox="1">
            <a:spLocks noChangeArrowheads="1"/>
          </p:cNvSpPr>
          <p:nvPr/>
        </p:nvSpPr>
        <p:spPr bwMode="auto">
          <a:xfrm>
            <a:off x="2571750" y="2667000"/>
            <a:ext cx="4392613" cy="122396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2400"/>
          </a:p>
        </p:txBody>
      </p:sp>
      <p:graphicFrame>
        <p:nvGraphicFramePr>
          <p:cNvPr id="47109" name="Object 4"/>
          <p:cNvGraphicFramePr>
            <a:graphicFrameLocks noChangeAspect="1"/>
          </p:cNvGraphicFramePr>
          <p:nvPr/>
        </p:nvGraphicFramePr>
        <p:xfrm>
          <a:off x="454025" y="2036763"/>
          <a:ext cx="8582025" cy="364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Documento" r:id="rId3" imgW="8688324" imgH="3683508" progId="Word.Document.8">
                  <p:embed/>
                </p:oleObj>
              </mc:Choice>
              <mc:Fallback>
                <p:oleObj name="Documento" r:id="rId3" imgW="8688324" imgH="368350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2036763"/>
                        <a:ext cx="8582025" cy="364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972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09600" y="609600"/>
            <a:ext cx="8001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s-ES_tradnl" altLang="es-ES" sz="24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SENSIBILIDAD AL CLIMA ACTUAL</a:t>
            </a:r>
            <a:br>
              <a:rPr lang="es-ES_tradnl" altLang="es-ES" sz="2400" b="1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s-ES_tradnl" altLang="es-ES" sz="24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 INDICE PARA CARACTERIZAR LA INTENSIDAD PARA LAS OLAS DE  CALOR Y FRÍO.</a:t>
            </a:r>
            <a:endParaRPr lang="es-ES" altLang="es-ES" sz="2400" b="1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915" name="Picture 4" descr="Temp_Ma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15888"/>
            <a:ext cx="8064500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5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8086725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25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iapo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86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468313" y="188913"/>
            <a:ext cx="8204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s-ES" altLang="es-ES" sz="1600" smtClean="0">
                <a:solidFill>
                  <a:srgbClr val="000000"/>
                </a:solidFill>
              </a:rPr>
              <a:t>Un sólo día de superación de la temperatura umbral tiene impacto sobre la mortalidad hasta varios días después, siendo máximo uno o dos días después de superación del umbral, pudiendo notarse los efectos sobre la mortalidad hasta 4 días después.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5454650" cy="36734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7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463675"/>
            <a:ext cx="4103687" cy="276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3789363"/>
            <a:ext cx="3829050" cy="2584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CuadroTexto 1"/>
          <p:cNvSpPr txBox="1">
            <a:spLocks noChangeArrowheads="1"/>
          </p:cNvSpPr>
          <p:nvPr/>
        </p:nvSpPr>
        <p:spPr bwMode="auto">
          <a:xfrm>
            <a:off x="1258888" y="620713"/>
            <a:ext cx="6408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s-ES" altLang="es-ES" sz="2400" i="1" smtClean="0">
                <a:solidFill>
                  <a:srgbClr val="0070C0"/>
                </a:solidFill>
                <a:latin typeface="Times New Roman" panose="02020603050405020304" pitchFamily="18" charset="0"/>
              </a:rPr>
              <a:t>¿De qué depende el impacto de una ola de calor?</a:t>
            </a:r>
          </a:p>
        </p:txBody>
      </p:sp>
    </p:spTree>
    <p:extLst>
      <p:ext uri="{BB962C8B-B14F-4D97-AF65-F5344CB8AC3E}">
        <p14:creationId xmlns:p14="http://schemas.microsoft.com/office/powerpoint/2010/main" val="97215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33400" y="908050"/>
            <a:ext cx="80772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s-ES" altLang="es-ES" sz="140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s-ES" altLang="es-ES" sz="140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s-ES" altLang="es-ES" sz="1600" smtClean="0">
                <a:solidFill>
                  <a:srgbClr val="000000"/>
                </a:solidFill>
              </a:rPr>
              <a:t>En principio se relacionaba con el </a:t>
            </a:r>
            <a:r>
              <a:rPr lang="es-ES" altLang="es-ES" sz="1600" smtClean="0">
                <a:solidFill>
                  <a:srgbClr val="00B050"/>
                </a:solidFill>
              </a:rPr>
              <a:t>percentil 95 </a:t>
            </a:r>
            <a:r>
              <a:rPr lang="es-ES" altLang="es-ES" sz="1600" smtClean="0">
                <a:solidFill>
                  <a:srgbClr val="000000"/>
                </a:solidFill>
              </a:rPr>
              <a:t>de la serie de temperaturas máximas de los meses de verano. Primeros trabajos realizados para Madrid (36,5 ºC) Sevilla (41ºC) o Barcelona (30,5ºC)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s-ES" altLang="es-ES" sz="1800" b="1" smtClean="0">
              <a:solidFill>
                <a:srgbClr val="000000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s-ES" altLang="es-ES" sz="1800" b="1" smtClean="0">
                <a:solidFill>
                  <a:srgbClr val="000000"/>
                </a:solidFill>
              </a:rPr>
              <a:t>Trabajos realizados en Castilla – La Mancha cuestionan estos resultados iniciales (2008).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s-ES" altLang="es-ES" sz="1800" b="1" smtClean="0">
              <a:solidFill>
                <a:srgbClr val="000000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endParaRPr lang="es-ES" altLang="es-ES" sz="1800" b="1" smtClean="0">
              <a:solidFill>
                <a:srgbClr val="000000"/>
              </a:solidFill>
            </a:endParaRPr>
          </a:p>
        </p:txBody>
      </p:sp>
      <p:graphicFrame>
        <p:nvGraphicFramePr>
          <p:cNvPr id="21544" name="Group 40"/>
          <p:cNvGraphicFramePr>
            <a:graphicFrameLocks noGrp="1"/>
          </p:cNvGraphicFramePr>
          <p:nvPr/>
        </p:nvGraphicFramePr>
        <p:xfrm>
          <a:off x="1790700" y="3213100"/>
          <a:ext cx="5562600" cy="2590801"/>
        </p:xfrm>
        <a:graphic>
          <a:graphicData uri="http://schemas.openxmlformats.org/drawingml/2006/table">
            <a:tbl>
              <a:tblPr/>
              <a:tblGrid>
                <a:gridCol w="133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4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0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Provincia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Umbral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 de 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temperatura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 Ola de 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calor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 (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Tmax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)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Percentil</a:t>
                      </a:r>
                      <a:endParaRPr kumimoji="0" lang="es-E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Mayores de 65 a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ñ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os por 100 habitantes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Albacete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36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º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C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97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18.02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Ciudad Real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35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º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C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93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19.78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Cuenca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32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º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C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92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24.97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Guadalajara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35</a:t>
                      </a: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º</a:t>
                      </a: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C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95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19.52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Toledo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38</a:t>
                      </a: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º</a:t>
                      </a: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C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97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19.06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4072" name="CuadroTexto 3"/>
          <p:cNvSpPr txBox="1">
            <a:spLocks noChangeArrowheads="1"/>
          </p:cNvSpPr>
          <p:nvPr/>
        </p:nvSpPr>
        <p:spPr bwMode="auto">
          <a:xfrm>
            <a:off x="461963" y="549275"/>
            <a:ext cx="83581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s-ES" altLang="es-ES" sz="2400" i="1" smtClean="0">
                <a:solidFill>
                  <a:srgbClr val="0070C0"/>
                </a:solidFill>
                <a:latin typeface="Times New Roman" panose="02020603050405020304" pitchFamily="18" charset="0"/>
              </a:rPr>
              <a:t>¿Siempre es el mismo percentil el que define una  de ola de calor?</a:t>
            </a:r>
          </a:p>
        </p:txBody>
      </p:sp>
    </p:spTree>
    <p:extLst>
      <p:ext uri="{BB962C8B-B14F-4D97-AF65-F5344CB8AC3E}">
        <p14:creationId xmlns:p14="http://schemas.microsoft.com/office/powerpoint/2010/main" val="27366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7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2781300"/>
            <a:ext cx="2957512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8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774950"/>
            <a:ext cx="2957512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9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2781300"/>
            <a:ext cx="32766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2 Rectángulo"/>
          <p:cNvSpPr>
            <a:spLocks noChangeArrowheads="1"/>
          </p:cNvSpPr>
          <p:nvPr/>
        </p:nvSpPr>
        <p:spPr bwMode="auto">
          <a:xfrm>
            <a:off x="884238" y="188913"/>
            <a:ext cx="72009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b="1"/>
              <a:t> Scatter plot diagrams for natural-cause mortality, natural-cause mortality residuals and the threshold of maximum temperature and natural-cause mortality residuals in Bilbao (Spain).</a:t>
            </a:r>
            <a:endParaRPr lang="es-ES" altLang="es-E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b="1"/>
              <a:t/>
            </a:r>
            <a:br>
              <a:rPr lang="en-US" altLang="es-ES" sz="2400" b="1"/>
            </a:br>
            <a:endParaRPr lang="es-ES" altLang="es-ES" sz="2400"/>
          </a:p>
        </p:txBody>
      </p:sp>
    </p:spTree>
    <p:extLst>
      <p:ext uri="{BB962C8B-B14F-4D97-AF65-F5344CB8AC3E}">
        <p14:creationId xmlns:p14="http://schemas.microsoft.com/office/powerpoint/2010/main" val="224405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3"/>
            <a:ext cx="7560840" cy="567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99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989138"/>
            <a:ext cx="5316538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1" name="Text Box 3"/>
          <p:cNvSpPr>
            <a:spLocks noGrp="1" noChangeArrowheads="1"/>
          </p:cNvSpPr>
          <p:nvPr>
            <p:ph type="title"/>
          </p:nvPr>
        </p:nvSpPr>
        <p:spPr>
          <a:xfrm>
            <a:off x="685800" y="519113"/>
            <a:ext cx="7772400" cy="1323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s-ES" altLang="es-ES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Evolución temporal de los impactos del calor:</a:t>
            </a:r>
            <a:r>
              <a:rPr lang="es-ES" altLang="es-ES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s-ES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s-ES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 de disparo para  Madrid 2001-2009: 34ºC</a:t>
            </a:r>
            <a:br>
              <a:rPr lang="es-ES" altLang="es-ES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Percentil 82 Serie de temperaturas máximas meses junio-sept.</a:t>
            </a:r>
          </a:p>
        </p:txBody>
      </p:sp>
    </p:spTree>
    <p:extLst>
      <p:ext uri="{BB962C8B-B14F-4D97-AF65-F5344CB8AC3E}">
        <p14:creationId xmlns:p14="http://schemas.microsoft.com/office/powerpoint/2010/main" val="249733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979613" y="365125"/>
            <a:ext cx="6121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dirty="0">
                <a:solidFill>
                  <a:srgbClr val="000000"/>
                </a:solidFill>
              </a:rPr>
              <a:t>TEMPERATURAS UMBRAL (2000-2009)</a:t>
            </a:r>
          </a:p>
        </p:txBody>
      </p:sp>
      <p:pic>
        <p:nvPicPr>
          <p:cNvPr id="46083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813" y="765175"/>
            <a:ext cx="7681912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10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979613" y="438150"/>
            <a:ext cx="6121400" cy="401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dirty="0">
                <a:solidFill>
                  <a:srgbClr val="000000"/>
                </a:solidFill>
              </a:rPr>
              <a:t>PERCENTILES UMBRAL (2000-2009)</a:t>
            </a:r>
          </a:p>
        </p:txBody>
      </p:sp>
      <p:pic>
        <p:nvPicPr>
          <p:cNvPr id="4710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063" y="804863"/>
            <a:ext cx="7597775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12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ítulo 1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199312" cy="647700"/>
          </a:xfrm>
        </p:spPr>
        <p:txBody>
          <a:bodyPr/>
          <a:lstStyle/>
          <a:p>
            <a:r>
              <a:rPr lang="es-ES" altLang="es-ES" sz="2800" smtClean="0"/>
              <a:t>RIESGO ATRIBUIBLE</a:t>
            </a:r>
          </a:p>
        </p:txBody>
      </p:sp>
      <p:pic>
        <p:nvPicPr>
          <p:cNvPr id="50179" name="5 Image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765175"/>
            <a:ext cx="7381875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37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ítulo 1"/>
          <p:cNvSpPr>
            <a:spLocks noGrp="1"/>
          </p:cNvSpPr>
          <p:nvPr>
            <p:ph type="title"/>
          </p:nvPr>
        </p:nvSpPr>
        <p:spPr>
          <a:xfrm>
            <a:off x="684213" y="-100013"/>
            <a:ext cx="7772400" cy="1143001"/>
          </a:xfrm>
        </p:spPr>
        <p:txBody>
          <a:bodyPr/>
          <a:lstStyle/>
          <a:p>
            <a:r>
              <a:rPr lang="es-ES" altLang="es-ES" sz="2400" dirty="0" smtClean="0"/>
              <a:t>MORTALIDAD ATRIBUIBLE OLAS DE CALOR</a:t>
            </a:r>
            <a:br>
              <a:rPr lang="es-ES" altLang="es-ES" sz="2400" dirty="0" smtClean="0"/>
            </a:br>
            <a:r>
              <a:rPr lang="es-ES" altLang="es-ES" sz="2400" dirty="0" smtClean="0"/>
              <a:t>1.300 muertes/año</a:t>
            </a:r>
          </a:p>
        </p:txBody>
      </p:sp>
      <p:pic>
        <p:nvPicPr>
          <p:cNvPr id="51203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765175"/>
            <a:ext cx="7523162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47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20688"/>
            <a:ext cx="8342941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46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1278"/>
            <a:ext cx="6264696" cy="679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86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332656"/>
            <a:ext cx="5733637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97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420888"/>
            <a:ext cx="7772400" cy="2077927"/>
          </a:xfrm>
        </p:spPr>
      </p:pic>
    </p:spTree>
    <p:extLst>
      <p:ext uri="{BB962C8B-B14F-4D97-AF65-F5344CB8AC3E}">
        <p14:creationId xmlns:p14="http://schemas.microsoft.com/office/powerpoint/2010/main" val="3051134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609600"/>
            <a:ext cx="6705600" cy="533400"/>
          </a:xfrm>
        </p:spPr>
        <p:txBody>
          <a:bodyPr/>
          <a:lstStyle/>
          <a:p>
            <a:pPr eaLnBrk="1" hangingPunct="1"/>
            <a:r>
              <a:rPr lang="es-ES_tradnl" altLang="es-ES" sz="2400" b="1" smtClean="0">
                <a:solidFill>
                  <a:schemeClr val="tx1"/>
                </a:solidFill>
                <a:latin typeface="Arial" charset="0"/>
              </a:rPr>
              <a:t>CCF. OLAS DE FRÍO.</a:t>
            </a:r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1905000" y="1219200"/>
          <a:ext cx="5410200" cy="461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Imagen" r:id="rId3" imgW="5486400" imgH="4951476" progId="Word.Picture.8">
                  <p:embed/>
                </p:oleObj>
              </mc:Choice>
              <mc:Fallback>
                <p:oleObj name="Imagen" r:id="rId3" imgW="5486400" imgH="4951476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219200"/>
                        <a:ext cx="5410200" cy="461327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299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5725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18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7950231" cy="59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60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3 Rectángulo"/>
          <p:cNvSpPr>
            <a:spLocks noChangeArrowheads="1"/>
          </p:cNvSpPr>
          <p:nvPr/>
        </p:nvSpPr>
        <p:spPr bwMode="auto">
          <a:xfrm>
            <a:off x="107950" y="3644900"/>
            <a:ext cx="2160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s-ES" sz="1200" b="1"/>
              <a:t>.</a:t>
            </a:r>
            <a:endParaRPr lang="es-ES" altLang="es-ES" sz="1200"/>
          </a:p>
        </p:txBody>
      </p:sp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2627313" y="260350"/>
          <a:ext cx="3457577" cy="6510351"/>
        </p:xfrm>
        <a:graphic>
          <a:graphicData uri="http://schemas.openxmlformats.org/drawingml/2006/table">
            <a:tbl>
              <a:tblPr firstRow="1" firstCol="1" bandRow="1"/>
              <a:tblGrid>
                <a:gridCol w="501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55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3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53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7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City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ºC excess 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heat wave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Heat wave days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Deaths /heat wave day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ºC deficit 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cold wave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Cold wave days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Deaths /cold wave day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 Coruña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227,5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76,2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65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Albacete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173,5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0,4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255,9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118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0,4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Alicante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269,5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186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Almería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54,6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74,2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57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Ávila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175,1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15,5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Badajoz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252,6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147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280,7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Barcelona 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74,3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49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34,7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Bilbao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457,8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23,9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Burgos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Cáceres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37,2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Cádiz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139,7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89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95,9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Castellón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229,9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33,8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Ceuta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Ciudad Real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45,1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Córdoba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173,2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35,4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Cuenca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195,8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0,4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Girona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62,8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Granada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86,1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29,3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Guadalajara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36,5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143,8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78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Huelva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258,2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129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100,3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68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Huesca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328,7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187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26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Jaén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207,4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54,5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Las Palmas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88,3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León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79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324,2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174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Lleida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159,2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389,3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Logroño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633,1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276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Lugo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48,8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33,7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26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Madrid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321,1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42,8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Málaga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8,3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60,4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Melilla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Murcia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63,8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8,4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Ourense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180,7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184,5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Oviedo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77,9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110,5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Palencia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Pamplona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88,8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32,6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P.Mallorca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62,7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114,6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95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Pontevedra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355,3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118,6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Salamanca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164,5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488,7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Santander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30,8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266,7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143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S.C.Tenerife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133,4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66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Segovia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103,9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81,2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Sevilla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98,4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62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Soria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50,6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216,2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0,3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232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San Sebastián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143,2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57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4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Tarragona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93,1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47,3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5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Teruel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185,2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6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Toledo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135,1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10,6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7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Valencia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118,8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8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Valladolid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57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57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146,9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76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9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Vitoria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83,5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0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Zamora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44,8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46,8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1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Zaragoza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274,8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168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180,2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89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2"/>
                  </a:ext>
                </a:extLst>
              </a:tr>
              <a:tr h="116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Spain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134,2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4373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3,00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103,3</a:t>
                      </a:r>
                      <a:endParaRPr lang="es-E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3006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3,48</a:t>
                      </a:r>
                      <a:endParaRPr lang="es-E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84" marR="31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3"/>
                  </a:ext>
                </a:extLst>
              </a:tr>
            </a:tbl>
          </a:graphicData>
        </a:graphic>
      </p:graphicFrame>
      <p:sp>
        <p:nvSpPr>
          <p:cNvPr id="124293" name="2 Rectángulo"/>
          <p:cNvSpPr>
            <a:spLocks noChangeArrowheads="1"/>
          </p:cNvSpPr>
          <p:nvPr/>
        </p:nvSpPr>
        <p:spPr bwMode="auto">
          <a:xfrm>
            <a:off x="188913" y="1163638"/>
            <a:ext cx="22860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rgbClr val="000000"/>
                </a:solidFill>
              </a:rPr>
              <a:t>Attributable mortality to heat/cold waves by city in Spain 2000-2009 period</a:t>
            </a:r>
            <a:endParaRPr lang="es-ES" altLang="es-ES" sz="2400"/>
          </a:p>
        </p:txBody>
      </p:sp>
    </p:spTree>
    <p:extLst>
      <p:ext uri="{BB962C8B-B14F-4D97-AF65-F5344CB8AC3E}">
        <p14:creationId xmlns:p14="http://schemas.microsoft.com/office/powerpoint/2010/main" val="414614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ítulo 1"/>
          <p:cNvSpPr>
            <a:spLocks noGrp="1"/>
          </p:cNvSpPr>
          <p:nvPr>
            <p:ph type="title"/>
          </p:nvPr>
        </p:nvSpPr>
        <p:spPr>
          <a:xfrm>
            <a:off x="684213" y="44450"/>
            <a:ext cx="7772400" cy="1143000"/>
          </a:xfrm>
        </p:spPr>
        <p:txBody>
          <a:bodyPr/>
          <a:lstStyle/>
          <a:p>
            <a:r>
              <a:rPr lang="es-ES" altLang="es-ES" sz="2400" dirty="0" smtClean="0"/>
              <a:t>MORTALIDAD ATRIBUIBLE OLAS DE FRIO</a:t>
            </a:r>
            <a:br>
              <a:rPr lang="es-ES" altLang="es-ES" sz="2400" dirty="0" smtClean="0"/>
            </a:br>
            <a:r>
              <a:rPr lang="es-ES" altLang="es-ES" sz="2400" dirty="0" smtClean="0"/>
              <a:t>1.050 muertes/año.</a:t>
            </a:r>
          </a:p>
        </p:txBody>
      </p:sp>
      <p:pic>
        <p:nvPicPr>
          <p:cNvPr id="52227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052736"/>
            <a:ext cx="7883525" cy="529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80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" y="846949"/>
            <a:ext cx="870496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05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16632"/>
            <a:ext cx="86106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08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4 Tabla"/>
          <p:cNvGraphicFramePr>
            <a:graphicFrameLocks noGrp="1"/>
          </p:cNvGraphicFramePr>
          <p:nvPr/>
        </p:nvGraphicFramePr>
        <p:xfrm>
          <a:off x="684213" y="2060575"/>
          <a:ext cx="7772400" cy="1543049"/>
        </p:xfrm>
        <a:graphic>
          <a:graphicData uri="http://schemas.openxmlformats.org/drawingml/2006/table">
            <a:tbl>
              <a:tblPr firstRow="1" firstCol="1" bandRow="1"/>
              <a:tblGrid>
                <a:gridCol w="1481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2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7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05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2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2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&lt;1 año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1-17 años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18-44 años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45-64 años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65-74 años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&gt;75 años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Periodo 1986-1997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Sin efecto*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13,1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11,5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18,3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20,1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Periodo</a:t>
                      </a:r>
                      <a:r>
                        <a:rPr lang="en-GB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2001-2009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Sin efecto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Sin </a:t>
                      </a:r>
                      <a:r>
                        <a:rPr lang="en-GB" sz="11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efecto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29,4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(14,4-41,8)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Sin efecto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11,8</a:t>
                      </a: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(1,6-21,0)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17,1 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(11,6-22,3)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73" marR="6697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 Box 3"/>
          <p:cNvSpPr txBox="1">
            <a:spLocks noChangeArrowheads="1"/>
          </p:cNvSpPr>
          <p:nvPr/>
        </p:nvSpPr>
        <p:spPr>
          <a:xfrm>
            <a:off x="852488" y="260350"/>
            <a:ext cx="7772400" cy="20621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s-ES" altLang="es-ES" sz="2000" b="1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s-ES" altLang="es-ES" sz="2000" b="1" kern="0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s-ES" altLang="es-ES" sz="2400" i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¿Evolución temporal de los impactos del calor?</a:t>
            </a:r>
            <a:br>
              <a:rPr lang="es-ES" altLang="es-ES" sz="2400" i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altLang="es-ES" sz="2400" i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altLang="es-ES" sz="2400" i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altLang="es-ES" sz="2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Madrid por </a:t>
            </a:r>
            <a:r>
              <a:rPr lang="es-ES" altLang="es-ES" sz="2000" kern="0" dirty="0" smtClean="0">
                <a:solidFill>
                  <a:srgbClr val="FF0000"/>
                </a:solidFill>
                <a:cs typeface="Arial" panose="020B0604020202020204" pitchFamily="34" charset="0"/>
              </a:rPr>
              <a:t>grupos de edad</a:t>
            </a:r>
          </a:p>
          <a:p>
            <a:pPr eaLnBrk="1" hangingPunct="1">
              <a:defRPr/>
            </a:pPr>
            <a:r>
              <a:rPr lang="es-ES" altLang="es-ES" sz="2000" b="1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s-ES" altLang="es-ES" sz="2000" b="1" kern="0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es-ES" altLang="es-ES" sz="2000" b="1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3304" name="Rectangle 29"/>
          <p:cNvSpPr>
            <a:spLocks noChangeArrowheads="1"/>
          </p:cNvSpPr>
          <p:nvPr/>
        </p:nvSpPr>
        <p:spPr bwMode="auto">
          <a:xfrm>
            <a:off x="539750" y="4033838"/>
            <a:ext cx="83978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s-ES" altLang="es-ES" sz="1600" b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Comparativa entre los RA en % (IC95%) atribuibles al calor en la mortalidad por causas naturales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s-ES" altLang="es-ES" sz="1600" b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los dos periodos analizados para Madrid según grupos de edad. Umbral calor Tmax &gt; 36,5ºC</a:t>
            </a:r>
            <a:endParaRPr lang="es-ES" altLang="es-ES" sz="160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s-ES" altLang="es-ES" sz="160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*En este estudio el grupo de edad considerado fue el de menores de 10 años en su conjunto.</a:t>
            </a:r>
            <a:endParaRPr lang="es-ES" altLang="es-ES" sz="160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1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5"/>
          <p:cNvSpPr txBox="1">
            <a:spLocks/>
          </p:cNvSpPr>
          <p:nvPr/>
        </p:nvSpPr>
        <p:spPr>
          <a:xfrm>
            <a:off x="900113" y="476250"/>
            <a:ext cx="7772400" cy="6937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defRPr/>
            </a:pPr>
            <a:r>
              <a:rPr lang="es-ES" altLang="es-ES" sz="2000" b="1" kern="0" dirty="0" smtClean="0"/>
              <a:t>EVOLUCIÓN DE LAS TEMPERATURAS EXTREMAS</a:t>
            </a:r>
          </a:p>
        </p:txBody>
      </p:sp>
    </p:spTree>
    <p:extLst>
      <p:ext uri="{BB962C8B-B14F-4D97-AF65-F5344CB8AC3E}">
        <p14:creationId xmlns:p14="http://schemas.microsoft.com/office/powerpoint/2010/main" val="210031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3"/>
          <p:cNvSpPr>
            <a:spLocks noGrp="1" noChangeArrowheads="1"/>
          </p:cNvSpPr>
          <p:nvPr>
            <p:ph type="title"/>
          </p:nvPr>
        </p:nvSpPr>
        <p:spPr>
          <a:xfrm>
            <a:off x="539750" y="142875"/>
            <a:ext cx="7772400" cy="16319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s-ES" altLang="es-ES" sz="2000" b="1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s-ES" altLang="es-ES" sz="2000" b="1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s-ES" altLang="es-ES" sz="20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Evolución temporal de los impactos del frío</a:t>
            </a:r>
            <a:r>
              <a:rPr lang="es-ES" altLang="es-ES" sz="2000" b="1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s-ES" altLang="es-ES" sz="2000" b="1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s-ES" altLang="es-ES" sz="2000" b="1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s-ES" altLang="es-ES" sz="2000" b="1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s-ES" altLang="es-ES" sz="2000" b="1" smtClean="0">
                <a:solidFill>
                  <a:schemeClr val="tx1"/>
                </a:solidFill>
                <a:latin typeface="Arial" charset="0"/>
                <a:cs typeface="Arial" charset="0"/>
              </a:rPr>
              <a:t>El caso de Madrid por grupos de edad.</a:t>
            </a:r>
            <a:br>
              <a:rPr lang="es-ES" altLang="es-ES" sz="2000" b="1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s-ES" altLang="es-ES" sz="2000" b="1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9875" name="Rectangle 1"/>
          <p:cNvSpPr>
            <a:spLocks noChangeArrowheads="1"/>
          </p:cNvSpPr>
          <p:nvPr/>
        </p:nvSpPr>
        <p:spPr bwMode="auto">
          <a:xfrm>
            <a:off x="4238625" y="5154613"/>
            <a:ext cx="26368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es-ES" altLang="es-ES" sz="240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444500" y="2276475"/>
          <a:ext cx="7772399" cy="1543049"/>
        </p:xfrm>
        <a:graphic>
          <a:graphicData uri="http://schemas.openxmlformats.org/drawingml/2006/table">
            <a:tbl>
              <a:tblPr firstRow="1" firstCol="1" bandRow="1"/>
              <a:tblGrid>
                <a:gridCol w="1696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0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05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05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35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2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&lt;1 </a:t>
                      </a:r>
                      <a:r>
                        <a:rPr lang="en-GB" sz="1100" b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año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1-17 años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18-44 años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45-64 años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65-74 años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&gt;75 años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Periodo 1986-1997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17,4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23,1*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----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7,7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5,1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2,7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Periodo</a:t>
                      </a:r>
                      <a:r>
                        <a:rPr lang="en-GB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2001-2009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28,3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(0,6-48,2)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45,8**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(0-71,6)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Sin </a:t>
                      </a:r>
                      <a:r>
                        <a:rPr lang="en-GB" sz="11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efecto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13,4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(7,9-18,6)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10,6</a:t>
                      </a: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(6,1-14,9)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9,0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(5,6-12,3)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effectLst/>
                        <a:latin typeface="Calibri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01" marR="679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9929" name="3 Rectángulo"/>
          <p:cNvSpPr>
            <a:spLocks noChangeArrowheads="1"/>
          </p:cNvSpPr>
          <p:nvPr/>
        </p:nvSpPr>
        <p:spPr bwMode="auto">
          <a:xfrm>
            <a:off x="395288" y="4149725"/>
            <a:ext cx="80645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1600" b="1"/>
              <a:t>Comparativa entre los RA en % (IC95%) atribuibles al frío en la mortalidad por causas naturales en los dos periodos analizados para Madrid según grupos de edad. Umbral frío tmax &lt; 5ºC.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es-ES" sz="1600" b="1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1600"/>
              <a:t>*En este estudio el grupo de edad considerado fue el de 1-5 años exclusivamente.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1600"/>
              <a:t>**p=0,062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/>
          </a:p>
        </p:txBody>
      </p:sp>
    </p:spTree>
    <p:extLst>
      <p:ext uri="{BB962C8B-B14F-4D97-AF65-F5344CB8AC3E}">
        <p14:creationId xmlns:p14="http://schemas.microsoft.com/office/powerpoint/2010/main" val="3908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5"/>
          <p:cNvSpPr txBox="1">
            <a:spLocks/>
          </p:cNvSpPr>
          <p:nvPr/>
        </p:nvSpPr>
        <p:spPr>
          <a:xfrm>
            <a:off x="900113" y="476250"/>
            <a:ext cx="7772400" cy="6937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defRPr/>
            </a:pPr>
            <a:r>
              <a:rPr lang="es-ES" altLang="es-ES" sz="2000" b="1" kern="0" dirty="0" smtClean="0"/>
              <a:t>EVOLUCIÓN DE LAS TEMPERATURAS EXTREMAS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95413"/>
            <a:ext cx="8280400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95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5"/>
          <p:cNvSpPr txBox="1">
            <a:spLocks/>
          </p:cNvSpPr>
          <p:nvPr/>
        </p:nvSpPr>
        <p:spPr>
          <a:xfrm>
            <a:off x="900113" y="476250"/>
            <a:ext cx="7772400" cy="6937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defRPr/>
            </a:pPr>
            <a:r>
              <a:rPr lang="es-ES" altLang="es-ES" sz="2000" b="1" kern="0" dirty="0" smtClean="0"/>
              <a:t>EVOLUCIÓN DE LAS TEMPERATURAS EXTREMAS</a:t>
            </a:r>
          </a:p>
        </p:txBody>
      </p:sp>
      <p:pic>
        <p:nvPicPr>
          <p:cNvPr id="57347" name="Imagen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1412875"/>
            <a:ext cx="4230688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3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200" b="1" dirty="0" smtClean="0">
                <a:solidFill>
                  <a:schemeClr val="accent1"/>
                </a:solidFill>
              </a:rPr>
              <a:t>Julio </a:t>
            </a:r>
            <a:r>
              <a:rPr lang="es-ES" sz="2200" b="1" dirty="0">
                <a:solidFill>
                  <a:schemeClr val="accent1"/>
                </a:solidFill>
              </a:rPr>
              <a:t>de 2023 fue 0,24 °C más cálido que cualquier otro mes de julio registrado y fue 1,18 °C más cálido que el promedio de julio </a:t>
            </a:r>
            <a:r>
              <a:rPr lang="es-ES" sz="2200" b="1" dirty="0" smtClean="0">
                <a:solidFill>
                  <a:schemeClr val="accent1"/>
                </a:solidFill>
              </a:rPr>
              <a:t>1951-1980</a:t>
            </a:r>
            <a:r>
              <a:rPr lang="es-ES" dirty="0" smtClean="0"/>
              <a:t>.</a:t>
            </a:r>
            <a:endParaRPr lang="es-ES" sz="3600" dirty="0">
              <a:solidFill>
                <a:schemeClr val="accent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780928"/>
            <a:ext cx="5701230" cy="320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26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CuadroTexto 1"/>
          <p:cNvSpPr txBox="1">
            <a:spLocks noChangeArrowheads="1"/>
          </p:cNvSpPr>
          <p:nvPr/>
        </p:nvSpPr>
        <p:spPr bwMode="auto">
          <a:xfrm>
            <a:off x="1476375" y="404813"/>
            <a:ext cx="6696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s-ES" altLang="es-ES" sz="2000" b="1">
                <a:solidFill>
                  <a:srgbClr val="0070C0"/>
                </a:solidFill>
              </a:rPr>
              <a:t>GRUPOS DE ESPECIAL SUSCEPTIBILIDAD</a:t>
            </a:r>
          </a:p>
        </p:txBody>
      </p:sp>
      <p:pic>
        <p:nvPicPr>
          <p:cNvPr id="128003" name="Picture 2" descr="Resultado de imagen de parkinson diagnost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3219450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067175" y="1411288"/>
            <a:ext cx="4929188" cy="2092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" sz="160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rgbClr val="000000"/>
                </a:solidFill>
                <a:latin typeface="Arial"/>
              </a:rPr>
              <a:t>Trastorno Neurodegenerativo &amp; Incremento del Riesgo en Olas de Calor</a:t>
            </a:r>
          </a:p>
          <a:p>
            <a:pPr>
              <a:defRPr/>
            </a:pPr>
            <a:endParaRPr lang="es-ES" sz="160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rgbClr val="000000"/>
                </a:solidFill>
                <a:latin typeface="Arial"/>
              </a:rPr>
              <a:t> Déficit de dopamina &amp; Hipertermia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S" sz="160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rgbClr val="000000"/>
                </a:solidFill>
                <a:latin typeface="Arial"/>
              </a:rPr>
              <a:t>Consumo de neurolépticos</a:t>
            </a:r>
          </a:p>
          <a:p>
            <a:pPr>
              <a:defRPr/>
            </a:pPr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800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357563"/>
            <a:ext cx="3278187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20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ángulo 1"/>
          <p:cNvSpPr>
            <a:spLocks noChangeArrowheads="1"/>
          </p:cNvSpPr>
          <p:nvPr/>
        </p:nvSpPr>
        <p:spPr bwMode="auto">
          <a:xfrm>
            <a:off x="395288" y="260350"/>
            <a:ext cx="8497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Asociación entre 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>Olas de Calor </a:t>
            </a: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y morbi-mortalidad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por enfermedad de 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>Parkinson</a:t>
            </a: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 en Madrid</a:t>
            </a:r>
            <a:b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</a:br>
            <a:endParaRPr lang="es-ES" altLang="es-ES" sz="2000">
              <a:solidFill>
                <a:srgbClr val="0070C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412875"/>
            <a:ext cx="556577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3224213"/>
            <a:ext cx="37306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93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ángulo 1"/>
          <p:cNvSpPr>
            <a:spLocks noChangeArrowheads="1"/>
          </p:cNvSpPr>
          <p:nvPr/>
        </p:nvSpPr>
        <p:spPr bwMode="auto">
          <a:xfrm>
            <a:off x="395288" y="260350"/>
            <a:ext cx="8497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Asociación entre 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>Olas de Calor </a:t>
            </a: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y morbilidad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por 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>Demencia</a:t>
            </a: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 en Madrid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/>
            </a:r>
            <a:b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</a:br>
            <a:endParaRPr lang="es-ES" altLang="es-ES" sz="2000">
              <a:solidFill>
                <a:srgbClr val="0070C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700213"/>
            <a:ext cx="3644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455295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97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ángulo 1"/>
          <p:cNvSpPr>
            <a:spLocks noChangeArrowheads="1"/>
          </p:cNvSpPr>
          <p:nvPr/>
        </p:nvSpPr>
        <p:spPr bwMode="auto">
          <a:xfrm>
            <a:off x="395288" y="260350"/>
            <a:ext cx="8497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Asociación entre 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>Olas de Calor </a:t>
            </a: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y morbilidad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por 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>Demencia</a:t>
            </a: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 en Madrid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/>
            </a:r>
            <a:b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</a:br>
            <a:endParaRPr lang="es-ES" altLang="es-ES" sz="2000">
              <a:solidFill>
                <a:srgbClr val="0070C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1075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276350"/>
            <a:ext cx="5780087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183063"/>
            <a:ext cx="31686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96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ángulo 1"/>
          <p:cNvSpPr>
            <a:spLocks noChangeArrowheads="1"/>
          </p:cNvSpPr>
          <p:nvPr/>
        </p:nvSpPr>
        <p:spPr bwMode="auto">
          <a:xfrm>
            <a:off x="395288" y="260350"/>
            <a:ext cx="8497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Asociación entre 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>Olas de Calor </a:t>
            </a: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y morbilidad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por 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>Alzheimer</a:t>
            </a: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 en Madrid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/>
            </a:r>
            <a:b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</a:br>
            <a:endParaRPr lang="es-ES" altLang="es-ES" sz="2000">
              <a:solidFill>
                <a:srgbClr val="0070C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2099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35363"/>
            <a:ext cx="484346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655002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6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3187700"/>
            <a:ext cx="373697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58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ángulo 1"/>
          <p:cNvSpPr>
            <a:spLocks noChangeArrowheads="1"/>
          </p:cNvSpPr>
          <p:nvPr/>
        </p:nvSpPr>
        <p:spPr bwMode="auto">
          <a:xfrm>
            <a:off x="539750" y="549275"/>
            <a:ext cx="8497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Asociación entre 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>Olas de Calor </a:t>
            </a: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y 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>PREMATURIDAD</a:t>
            </a: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 en Madrid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/>
            </a:r>
            <a:b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</a:br>
            <a:endParaRPr lang="es-ES" altLang="es-ES" sz="2000">
              <a:solidFill>
                <a:srgbClr val="0070C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123" name="2 Rectángulo"/>
          <p:cNvSpPr>
            <a:spLocks noChangeArrowheads="1"/>
          </p:cNvSpPr>
          <p:nvPr/>
        </p:nvSpPr>
        <p:spPr bwMode="auto">
          <a:xfrm>
            <a:off x="755650" y="1249363"/>
            <a:ext cx="7920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1400" i="1">
                <a:solidFill>
                  <a:srgbClr val="000000"/>
                </a:solidFill>
              </a:rPr>
              <a:t>Según un estudio realizado para  Nueva York en el horizonte 2070-2099 los niños nacerán con 4,6 g menos como consecuencia de las temperaturas extremas asociadas al Cambio Climático</a:t>
            </a:r>
          </a:p>
        </p:txBody>
      </p:sp>
      <p:pic>
        <p:nvPicPr>
          <p:cNvPr id="133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925638"/>
            <a:ext cx="406876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3443288"/>
            <a:ext cx="58324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80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7038" y="765175"/>
            <a:ext cx="8135937" cy="65881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s-ES_tradnl" altLang="es-ES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Asociación a corto plazo olas de calor y partos prematuros en Madrid</a:t>
            </a:r>
            <a:r>
              <a:rPr lang="es-ES_tradnl" altLang="es-ES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altLang="es-ES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altLang="es-ES" sz="20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147" name="2 Rectángulo"/>
          <p:cNvSpPr>
            <a:spLocks noChangeArrowheads="1"/>
          </p:cNvSpPr>
          <p:nvPr/>
        </p:nvSpPr>
        <p:spPr bwMode="auto">
          <a:xfrm>
            <a:off x="395288" y="1268413"/>
            <a:ext cx="7705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600" b="1"/>
              <a:t>Según un estudio realizado para  Nueva York en el horizonte 2070-2099 los niños nacerán con 4,6 g menos como consecuencia de las temperaturas extremas asociadas al Cambio Climático</a:t>
            </a:r>
          </a:p>
        </p:txBody>
      </p:sp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1476375" y="2205038"/>
          <a:ext cx="5688013" cy="3443287"/>
        </p:xfrm>
        <a:graphic>
          <a:graphicData uri="http://schemas.openxmlformats.org/drawingml/2006/table">
            <a:tbl>
              <a:tblPr firstRow="1" firstCol="1" bandRow="1"/>
              <a:tblGrid>
                <a:gridCol w="2282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2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1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s-ES" sz="10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Births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s-E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RA (%)</a:t>
                      </a:r>
                      <a:endParaRPr lang="es-E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p-value</a:t>
                      </a:r>
                      <a:endParaRPr lang="es-E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PM</a:t>
                      </a:r>
                      <a:r>
                        <a:rPr lang="es-ES" sz="1000" baseline="-25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s-ES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Lag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0)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1.020 (1.008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	1.032)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3.96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0.001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s-ES" sz="1000" baseline="-25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s-ES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Lag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0)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1.012 (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1.002	1.022)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1.18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0.021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Leqd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s-ES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Lag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0)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1.139  </a:t>
                      </a:r>
                      <a:r>
                        <a:rPr lang="es-ES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1.124	1.154)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12.20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0.000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Preterm Births (&lt;37 weeks)</a:t>
                      </a:r>
                      <a:endParaRPr lang="es-E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 (%)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p-</a:t>
                      </a:r>
                      <a:r>
                        <a:rPr lang="es-ES" sz="10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value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5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PM</a:t>
                      </a:r>
                      <a:r>
                        <a:rPr lang="es-ES" sz="1000" baseline="-25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s-ES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Lag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1)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1.038 (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1.002	1.074)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3.66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0.034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5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Leqd (Lag 0)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1.182 (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1.126	1.239)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15.39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0.000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2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Thot (Lag1)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1.055 </a:t>
                      </a:r>
                      <a:r>
                        <a:rPr lang="es-ES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1.018	1.092)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5.21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0.003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Very Preterm Births (≥30 to &lt;37 weeks)</a:t>
                      </a:r>
                      <a:endParaRPr lang="es-E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 (%)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p-</a:t>
                      </a:r>
                      <a:r>
                        <a:rPr lang="es-ES" sz="10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value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Leqd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s-ES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Lag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0)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1.074     (1.040    1.108)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6.89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0.000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Thot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s-ES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Lag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1)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1.049     (1.015   1.083)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4.67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0.005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1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Extremely Preterm Births (&lt;30 weeks)</a:t>
                      </a:r>
                      <a:endParaRPr lang="es-E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 (%)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p-</a:t>
                      </a:r>
                      <a:r>
                        <a:rPr lang="es-ES" sz="10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value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1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Leqd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s-ES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Lag</a:t>
                      </a: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0)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1.286    (1.210    1.362)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22.23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0.000</a:t>
                      </a: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34220" name="2 Rectángulo"/>
          <p:cNvSpPr>
            <a:spLocks noChangeArrowheads="1"/>
          </p:cNvSpPr>
          <p:nvPr/>
        </p:nvSpPr>
        <p:spPr bwMode="auto">
          <a:xfrm>
            <a:off x="1262063" y="5732463"/>
            <a:ext cx="6840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400"/>
              <a:t>Relative risk (RR) for an interquartile increase and Attributable risks (AR) for environmental variables and total births and preterm births in Madrid 2001-2009.</a:t>
            </a:r>
            <a:endParaRPr lang="es-ES" altLang="es-ES" sz="1400"/>
          </a:p>
        </p:txBody>
      </p:sp>
    </p:spTree>
    <p:extLst>
      <p:ext uri="{BB962C8B-B14F-4D97-AF65-F5344CB8AC3E}">
        <p14:creationId xmlns:p14="http://schemas.microsoft.com/office/powerpoint/2010/main" val="61199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s-ES_tradnl" altLang="es-ES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Asociación en trimestres gestacionales entre olas de calor y variables adversas al nacimiento en Madrid</a:t>
            </a:r>
            <a:r>
              <a:rPr lang="es-ES_tradnl" altLang="es-ES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altLang="es-ES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altLang="es-ES" sz="20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5171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12875"/>
            <a:ext cx="4392612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2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008313"/>
            <a:ext cx="73802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96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ángulo 1"/>
          <p:cNvSpPr>
            <a:spLocks noChangeArrowheads="1"/>
          </p:cNvSpPr>
          <p:nvPr/>
        </p:nvSpPr>
        <p:spPr bwMode="auto">
          <a:xfrm>
            <a:off x="539750" y="549275"/>
            <a:ext cx="8497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Asociación entre 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>Olas de Calor </a:t>
            </a: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y 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>Violencia</a:t>
            </a:r>
            <a:r>
              <a:rPr lang="es-ES_tradnl" altLang="es-ES" sz="2000">
                <a:solidFill>
                  <a:srgbClr val="0070C0"/>
                </a:solidFill>
                <a:cs typeface="Arial" panose="020B0604020202020204" pitchFamily="34" charset="0"/>
              </a:rPr>
              <a:t> en Madrid</a:t>
            </a:r>
            <a: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  <a:t/>
            </a:r>
            <a:br>
              <a:rPr lang="es-ES_tradnl" altLang="es-ES" sz="2000" b="1">
                <a:solidFill>
                  <a:srgbClr val="0070C0"/>
                </a:solidFill>
                <a:cs typeface="Arial" panose="020B0604020202020204" pitchFamily="34" charset="0"/>
              </a:rPr>
            </a:br>
            <a:endParaRPr lang="es-ES" altLang="es-ES" sz="2000">
              <a:solidFill>
                <a:srgbClr val="0070C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1315" name="4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50950"/>
            <a:ext cx="388937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5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250950"/>
            <a:ext cx="3527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6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644900"/>
            <a:ext cx="374332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56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03283" cy="434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66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27" y="980728"/>
            <a:ext cx="8117160" cy="45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206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020735"/>
            <a:ext cx="8019538" cy="451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01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0867" y="953592"/>
            <a:ext cx="4998892" cy="15683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94" y="2876648"/>
            <a:ext cx="7361558" cy="33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229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124" y="1077967"/>
            <a:ext cx="7080980" cy="501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186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733" y="1322333"/>
            <a:ext cx="7325102" cy="41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438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413" y="984613"/>
            <a:ext cx="6137762" cy="28435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54" y="4125173"/>
            <a:ext cx="8694888" cy="68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28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483" y="1070084"/>
            <a:ext cx="6684579" cy="48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533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7877" y="1493371"/>
            <a:ext cx="5911594" cy="368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337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076" y="1856648"/>
            <a:ext cx="5623461" cy="3633324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" y="1068613"/>
            <a:ext cx="8968154" cy="670727"/>
          </a:xfrm>
        </p:spPr>
        <p:txBody>
          <a:bodyPr>
            <a:noAutofit/>
          </a:bodyPr>
          <a:lstStyle>
            <a:lvl1pPr algn="ctr" defTabSz="2167439" rtl="0" eaLnBrk="1" latinLnBrk="0" hangingPunct="1">
              <a:spcBef>
                <a:spcPct val="0"/>
              </a:spcBef>
              <a:buNone/>
              <a:defRPr sz="1042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25579">
              <a:defRPr/>
            </a:pPr>
            <a:r>
              <a:rPr lang="es-ES" altLang="es-ES" sz="15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Ritmo global de variación de la TMM (1983-2018) :</a:t>
            </a:r>
            <a:r>
              <a:rPr lang="es-ES" sz="15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0.64 </a:t>
            </a:r>
            <a:r>
              <a:rPr lang="es-ES" sz="1500" dirty="0" err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  <a:r>
              <a:rPr lang="es-ES" sz="15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/década</a:t>
            </a:r>
            <a:br>
              <a:rPr lang="es-ES" sz="15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15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Ritmo global de variación de </a:t>
            </a:r>
            <a:r>
              <a:rPr lang="es-ES" altLang="es-ES" sz="1500" dirty="0" err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Tmax</a:t>
            </a:r>
            <a:r>
              <a:rPr lang="es-ES" altLang="es-ES" sz="15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Verano (1983-2018): 0,41 </a:t>
            </a:r>
            <a:r>
              <a:rPr lang="es-ES" altLang="es-ES" sz="1500" dirty="0" err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  <a:r>
              <a:rPr lang="es-ES" altLang="es-ES" sz="15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/década</a:t>
            </a:r>
            <a:endParaRPr lang="es-ES" altLang="es-ES" sz="1500" dirty="0">
              <a:solidFill>
                <a:srgbClr val="4F81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6660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551" y="2226469"/>
            <a:ext cx="5298899" cy="3263504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705443" y="1241212"/>
            <a:ext cx="7866382" cy="460169"/>
          </a:xfrm>
        </p:spPr>
        <p:txBody>
          <a:bodyPr>
            <a:noAutofit/>
          </a:bodyPr>
          <a:lstStyle>
            <a:lvl1pPr algn="ctr" defTabSz="2167439" rtl="0" eaLnBrk="1" latinLnBrk="0" hangingPunct="1">
              <a:spcBef>
                <a:spcPct val="0"/>
              </a:spcBef>
              <a:buNone/>
              <a:defRPr sz="1042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25579">
              <a:defRPr/>
            </a:pPr>
            <a:r>
              <a:rPr lang="es-ES" altLang="es-ES" sz="15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Ritmo de variación de la TMM (1983-2018) : (</a:t>
            </a:r>
            <a:r>
              <a:rPr lang="es-ES" sz="15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0,64 </a:t>
            </a:r>
            <a:r>
              <a:rPr lang="es-ES" sz="1500" dirty="0" err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  <a:r>
              <a:rPr lang="es-ES" sz="15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/década) </a:t>
            </a:r>
            <a:br>
              <a:rPr lang="es-ES" sz="15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5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Ritmo de variación de </a:t>
            </a:r>
            <a:r>
              <a:rPr lang="es-ES" altLang="es-ES" sz="1500" dirty="0" err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Tmax</a:t>
            </a:r>
            <a:r>
              <a:rPr lang="es-ES" altLang="es-ES" sz="15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prevista verano RCP8.5 (2051-2100) :  (0,66 </a:t>
            </a:r>
            <a:r>
              <a:rPr lang="es-ES" altLang="es-ES" sz="1500" dirty="0" err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  <a:r>
              <a:rPr lang="es-ES" altLang="es-ES" sz="15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/década)</a:t>
            </a:r>
            <a:endParaRPr lang="es-ES" altLang="es-ES" sz="1500" dirty="0">
              <a:solidFill>
                <a:srgbClr val="4F81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39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359" y="1622909"/>
            <a:ext cx="5960829" cy="447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66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accent1"/>
                </a:solidFill>
              </a:rPr>
              <a:t>Evolución temporal de la mortalidad diaria</a:t>
            </a:r>
            <a:endParaRPr lang="es-ES" sz="3600" dirty="0">
              <a:solidFill>
                <a:schemeClr val="accent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401880"/>
            <a:ext cx="5760639" cy="536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19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131094"/>
            <a:ext cx="8113986" cy="456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754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31" y="1233241"/>
            <a:ext cx="4210307" cy="414083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542189" y="1233241"/>
            <a:ext cx="2973161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s-ES" sz="1650" kern="0" dirty="0">
              <a:solidFill>
                <a:prstClr val="black"/>
              </a:solidFill>
            </a:endParaRPr>
          </a:p>
          <a:p>
            <a:pPr defTabSz="685800">
              <a:defRPr/>
            </a:pPr>
            <a:r>
              <a:rPr lang="es-ES" sz="1650" kern="0" dirty="0">
                <a:solidFill>
                  <a:prstClr val="black"/>
                </a:solidFill>
              </a:rPr>
              <a:t>Propuesta de medidas por grupos vulnerables</a:t>
            </a:r>
          </a:p>
          <a:p>
            <a:pPr defTabSz="685800">
              <a:defRPr/>
            </a:pPr>
            <a:endParaRPr lang="es-ES" sz="1650" kern="0" dirty="0">
              <a:solidFill>
                <a:prstClr val="black"/>
              </a:solidFill>
            </a:endParaRPr>
          </a:p>
          <a:p>
            <a:pPr defTabSz="685800">
              <a:defRPr/>
            </a:pPr>
            <a:r>
              <a:rPr lang="es-ES" sz="1650" kern="0" dirty="0">
                <a:solidFill>
                  <a:prstClr val="black"/>
                </a:solidFill>
              </a:rPr>
              <a:t>Evaluación y actualización </a:t>
            </a:r>
            <a:r>
              <a:rPr lang="es-ES" sz="1650" kern="0" dirty="0">
                <a:solidFill>
                  <a:prstClr val="black"/>
                </a:solidFill>
              </a:rPr>
              <a:t>continua</a:t>
            </a:r>
          </a:p>
          <a:p>
            <a:pPr defTabSz="685800">
              <a:defRPr/>
            </a:pPr>
            <a:endParaRPr lang="es-ES" sz="1650" kern="0" dirty="0">
              <a:solidFill>
                <a:prstClr val="black"/>
              </a:solidFill>
            </a:endParaRPr>
          </a:p>
          <a:p>
            <a:pPr defTabSz="685800">
              <a:defRPr/>
            </a:pPr>
            <a:r>
              <a:rPr lang="es-ES" sz="1650" kern="0" dirty="0">
                <a:solidFill>
                  <a:prstClr val="black"/>
                </a:solidFill>
              </a:rPr>
              <a:t>Implantación a escala local</a:t>
            </a:r>
          </a:p>
          <a:p>
            <a:pPr defTabSz="685800">
              <a:defRPr/>
            </a:pPr>
            <a:endParaRPr lang="es-ES" sz="1650" kern="0" dirty="0">
              <a:solidFill>
                <a:prstClr val="black"/>
              </a:solidFill>
            </a:endParaRPr>
          </a:p>
          <a:p>
            <a:pPr defTabSz="685800">
              <a:defRPr/>
            </a:pPr>
            <a:r>
              <a:rPr lang="es-ES" sz="1650" kern="0" dirty="0">
                <a:solidFill>
                  <a:prstClr val="black"/>
                </a:solidFill>
              </a:rPr>
              <a:t>Umbrales epidemiológicos</a:t>
            </a:r>
          </a:p>
          <a:p>
            <a:pPr defTabSz="685800">
              <a:defRPr/>
            </a:pPr>
            <a:endParaRPr lang="es-ES" sz="1650" kern="0" dirty="0">
              <a:solidFill>
                <a:prstClr val="black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913016" y="5048283"/>
            <a:ext cx="360233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s-ES" sz="1350" kern="0" dirty="0">
                <a:solidFill>
                  <a:prstClr val="black"/>
                </a:solidFill>
              </a:rPr>
              <a:t>¿Tiene sentido aplicar las mismas medidas y al mismo tiempo en las zonas urbanas y en las rurales?</a:t>
            </a:r>
            <a:endParaRPr lang="es-ES" sz="1350" kern="0" dirty="0">
              <a:solidFill>
                <a:prstClr val="black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705" y="4256427"/>
            <a:ext cx="470957" cy="6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452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56" y="857250"/>
            <a:ext cx="3562358" cy="5077154"/>
          </a:xfrm>
        </p:spPr>
      </p:pic>
    </p:spTree>
    <p:extLst>
      <p:ext uri="{BB962C8B-B14F-4D97-AF65-F5344CB8AC3E}">
        <p14:creationId xmlns:p14="http://schemas.microsoft.com/office/powerpoint/2010/main" val="21742204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845" y="857251"/>
            <a:ext cx="7028201" cy="28355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44" y="4188279"/>
            <a:ext cx="8492349" cy="129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287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185" y="927126"/>
            <a:ext cx="7630341" cy="30365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42" y="4285223"/>
            <a:ext cx="7417373" cy="120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133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880" y="2563975"/>
            <a:ext cx="6181880" cy="307722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29313" y="1506499"/>
            <a:ext cx="621516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s-ES" sz="2250" kern="0" dirty="0">
                <a:solidFill>
                  <a:srgbClr val="FF0000"/>
                </a:solidFill>
              </a:rPr>
              <a:t>OR de sufrir ola de calor asociado con cada variable</a:t>
            </a:r>
            <a:endParaRPr lang="es-ES" sz="225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253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258" y="960591"/>
            <a:ext cx="6059465" cy="22859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90" y="3901075"/>
            <a:ext cx="7702484" cy="116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09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806" y="1249480"/>
            <a:ext cx="7886700" cy="300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321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485" y="2424775"/>
            <a:ext cx="6223031" cy="286689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02349" y="1432769"/>
            <a:ext cx="649765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350" kern="0" dirty="0">
                <a:solidFill>
                  <a:prstClr val="black"/>
                </a:solidFill>
              </a:rPr>
              <a:t>Evolution of the minimum mortality temperature (MMT) by year in men and women in Spain (1983-2018). See the values of the slopes of the regression lines to the right (ºC/decade).</a:t>
            </a:r>
            <a:endParaRPr lang="es-ES" sz="135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226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699804"/>
            <a:ext cx="7886700" cy="221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59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9" y="923176"/>
            <a:ext cx="7634234" cy="501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6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4749" y="2226469"/>
            <a:ext cx="3774503" cy="32635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20" y="969984"/>
            <a:ext cx="7233780" cy="472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957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97" y="857250"/>
            <a:ext cx="8674274" cy="339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038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155" y="1298271"/>
            <a:ext cx="8681691" cy="4137702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073254" y="2338557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sz="1350"/>
          </a:p>
        </p:txBody>
      </p:sp>
    </p:spTree>
    <p:extLst>
      <p:ext uri="{BB962C8B-B14F-4D97-AF65-F5344CB8AC3E}">
        <p14:creationId xmlns:p14="http://schemas.microsoft.com/office/powerpoint/2010/main" val="30409226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607307" y="1103621"/>
          <a:ext cx="5906237" cy="45542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0426">
                  <a:extLst>
                    <a:ext uri="{9D8B030D-6E8A-4147-A177-3AD203B41FA5}">
                      <a16:colId xmlns:a16="http://schemas.microsoft.com/office/drawing/2014/main" val="2398847813"/>
                    </a:ext>
                  </a:extLst>
                </a:gridCol>
                <a:gridCol w="1754219">
                  <a:extLst>
                    <a:ext uri="{9D8B030D-6E8A-4147-A177-3AD203B41FA5}">
                      <a16:colId xmlns:a16="http://schemas.microsoft.com/office/drawing/2014/main" val="576548868"/>
                    </a:ext>
                  </a:extLst>
                </a:gridCol>
                <a:gridCol w="1645434">
                  <a:extLst>
                    <a:ext uri="{9D8B030D-6E8A-4147-A177-3AD203B41FA5}">
                      <a16:colId xmlns:a16="http://schemas.microsoft.com/office/drawing/2014/main" val="2708181051"/>
                    </a:ext>
                  </a:extLst>
                </a:gridCol>
                <a:gridCol w="1586158">
                  <a:extLst>
                    <a:ext uri="{9D8B030D-6E8A-4147-A177-3AD203B41FA5}">
                      <a16:colId xmlns:a16="http://schemas.microsoft.com/office/drawing/2014/main" val="3354120181"/>
                    </a:ext>
                  </a:extLst>
                </a:gridCol>
              </a:tblGrid>
              <a:tr h="4830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Causas Naturales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Causas circulatorias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Causas respiratorias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extLst>
                  <a:ext uri="{0D108BD9-81ED-4DB2-BD59-A6C34878D82A}">
                    <a16:rowId xmlns:a16="http://schemas.microsoft.com/office/drawing/2014/main" val="1969551057"/>
                  </a:ext>
                </a:extLst>
              </a:tr>
              <a:tr h="21173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NAF=1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(N=144)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Con intrusión de polvo sahariano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 err="1">
                          <a:effectLst/>
                        </a:rPr>
                        <a:t>Tcal</a:t>
                      </a:r>
                      <a:r>
                        <a:rPr lang="es-ES" sz="800" dirty="0">
                          <a:effectLst/>
                        </a:rPr>
                        <a:t> (0)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AR: 1.47 (0.42 2.50)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Muertes/día ola: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3.9 (1.1 6.6)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Tcal (3)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AR: 2.25 (0.32 4.15)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Muertes/día ola: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1.5 (0.2 2.7)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PM</a:t>
                      </a:r>
                      <a:r>
                        <a:rPr lang="es-ES" sz="800" baseline="-25000">
                          <a:effectLst/>
                        </a:rPr>
                        <a:t>10</a:t>
                      </a:r>
                      <a:r>
                        <a:rPr lang="es-ES" sz="800">
                          <a:effectLst/>
                        </a:rPr>
                        <a:t> (lag 1)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AR: 3.18 (0.18 6.10)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Muertes /día ola: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3.0 (0.2 5.7)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Tcal (2)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AR: 2.52 (0.00 5.08)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Muertes /día ola: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1.0 (0.0 1.9)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O</a:t>
                      </a:r>
                      <a:r>
                        <a:rPr lang="es-ES" sz="800" baseline="-25000">
                          <a:effectLst/>
                        </a:rPr>
                        <a:t>3a </a:t>
                      </a:r>
                      <a:r>
                        <a:rPr lang="es-ES" sz="800">
                          <a:effectLst/>
                        </a:rPr>
                        <a:t>(lag 6)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AR: 5.23 (1.38 8.92)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Muertes /día ola: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2.1 (0.5 3.6)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extLst>
                  <a:ext uri="{0D108BD9-81ED-4DB2-BD59-A6C34878D82A}">
                    <a16:rowId xmlns:a16="http://schemas.microsoft.com/office/drawing/2014/main" val="4028783280"/>
                  </a:ext>
                </a:extLst>
              </a:tr>
              <a:tr h="19538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NAF=0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(N=88)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Sin intrusión de polvo sahariano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Tcal (0)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AR: 2.86 (1.10  4.59)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Muertes/día ola: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 4.9 (1.9 7.9)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Tcal (0)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AR: 5.83 (2.48 9.07)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Muertes /día ola 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2.5 (1.1 3.9)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O</a:t>
                      </a:r>
                      <a:r>
                        <a:rPr lang="es-ES" sz="800" baseline="-25000">
                          <a:effectLst/>
                        </a:rPr>
                        <a:t>3a </a:t>
                      </a:r>
                      <a:r>
                        <a:rPr lang="es-ES" sz="800">
                          <a:effectLst/>
                        </a:rPr>
                        <a:t>(lag 2)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AR: 4.21 (0.25 8.02)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Muertes /día ola: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  2.3 (0.1  4.4)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   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O</a:t>
                      </a:r>
                      <a:r>
                        <a:rPr lang="es-ES" sz="800" baseline="-25000" dirty="0">
                          <a:effectLst/>
                        </a:rPr>
                        <a:t>3a</a:t>
                      </a:r>
                      <a:r>
                        <a:rPr lang="es-ES" sz="800" dirty="0">
                          <a:effectLst/>
                        </a:rPr>
                        <a:t> (lag 8)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AR: 6.36 (1.80 10.71)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Muertes /día ola: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  1.9 (0.5 3.2)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extLst>
                  <a:ext uri="{0D108BD9-81ED-4DB2-BD59-A6C34878D82A}">
                    <a16:rowId xmlns:a16="http://schemas.microsoft.com/office/drawing/2014/main" val="300652835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3808983" y="-388257"/>
            <a:ext cx="144369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sz="1350"/>
          </a:p>
        </p:txBody>
      </p:sp>
    </p:spTree>
    <p:extLst>
      <p:ext uri="{BB962C8B-B14F-4D97-AF65-F5344CB8AC3E}">
        <p14:creationId xmlns:p14="http://schemas.microsoft.com/office/powerpoint/2010/main" val="42219547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421" y="1621427"/>
            <a:ext cx="7650727" cy="339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223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665515" y="1151165"/>
          <a:ext cx="5917474" cy="4477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2178">
                  <a:extLst>
                    <a:ext uri="{9D8B030D-6E8A-4147-A177-3AD203B41FA5}">
                      <a16:colId xmlns:a16="http://schemas.microsoft.com/office/drawing/2014/main" val="3059327552"/>
                    </a:ext>
                  </a:extLst>
                </a:gridCol>
                <a:gridCol w="1757556">
                  <a:extLst>
                    <a:ext uri="{9D8B030D-6E8A-4147-A177-3AD203B41FA5}">
                      <a16:colId xmlns:a16="http://schemas.microsoft.com/office/drawing/2014/main" val="2255374198"/>
                    </a:ext>
                  </a:extLst>
                </a:gridCol>
                <a:gridCol w="1572859">
                  <a:extLst>
                    <a:ext uri="{9D8B030D-6E8A-4147-A177-3AD203B41FA5}">
                      <a16:colId xmlns:a16="http://schemas.microsoft.com/office/drawing/2014/main" val="1018977115"/>
                    </a:ext>
                  </a:extLst>
                </a:gridCol>
                <a:gridCol w="1664882">
                  <a:extLst>
                    <a:ext uri="{9D8B030D-6E8A-4147-A177-3AD203B41FA5}">
                      <a16:colId xmlns:a16="http://schemas.microsoft.com/office/drawing/2014/main" val="3586274339"/>
                    </a:ext>
                  </a:extLst>
                </a:gridCol>
              </a:tblGrid>
              <a:tr h="4748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Causas Naturales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Causas circulatorias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Causas respiratorias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extLst>
                  <a:ext uri="{0D108BD9-81ED-4DB2-BD59-A6C34878D82A}">
                    <a16:rowId xmlns:a16="http://schemas.microsoft.com/office/drawing/2014/main" val="1331411360"/>
                  </a:ext>
                </a:extLst>
              </a:tr>
              <a:tr h="20815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NAF=1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(N=144)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Con intrusión de polvo sahariano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PM</a:t>
                      </a:r>
                      <a:r>
                        <a:rPr lang="es-ES" sz="800" baseline="-25000">
                          <a:effectLst/>
                        </a:rPr>
                        <a:t>10</a:t>
                      </a:r>
                      <a:r>
                        <a:rPr lang="es-ES" sz="800">
                          <a:effectLst/>
                        </a:rPr>
                        <a:t> (lag 0)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AR: 0.71 (0.14   1.28)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Ingresos /día ola: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20.8 (4.2 37.4)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PM</a:t>
                      </a:r>
                      <a:r>
                        <a:rPr lang="es-ES" sz="800" baseline="-25000">
                          <a:effectLst/>
                        </a:rPr>
                        <a:t>10</a:t>
                      </a:r>
                      <a:r>
                        <a:rPr lang="es-ES" sz="800">
                          <a:effectLst/>
                        </a:rPr>
                        <a:t> (lag 3)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AR: 0.87 (0.22  1.51)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Ingresos /día ola: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25.3 (6.4 44.1)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O</a:t>
                      </a:r>
                      <a:r>
                        <a:rPr lang="es-ES" sz="800" baseline="-25000">
                          <a:effectLst/>
                        </a:rPr>
                        <a:t>3a</a:t>
                      </a:r>
                      <a:r>
                        <a:rPr lang="es-ES" sz="800">
                          <a:effectLst/>
                        </a:rPr>
                        <a:t> (lag 8)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AR: 1.69 (0.14  3.21)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Ingresos /día ola: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  4.5 (0.4 8.6)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extLst>
                  <a:ext uri="{0D108BD9-81ED-4DB2-BD59-A6C34878D82A}">
                    <a16:rowId xmlns:a16="http://schemas.microsoft.com/office/drawing/2014/main" val="1400984389"/>
                  </a:ext>
                </a:extLst>
              </a:tr>
              <a:tr h="1920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NAF=0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(N=88)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Sin intrusión de polvo sahariano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Tcal (lag 3)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AR: 0.85 (0.17  1.53)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Ingresos /día ola: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11.1 (2.2 19.9)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O</a:t>
                      </a:r>
                      <a:r>
                        <a:rPr lang="es-ES" sz="800" baseline="-25000">
                          <a:effectLst/>
                        </a:rPr>
                        <a:t>3a</a:t>
                      </a:r>
                      <a:r>
                        <a:rPr lang="es-ES" sz="800">
                          <a:effectLst/>
                        </a:rPr>
                        <a:t> (lag 2)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AR: 1.00 (0.25 1.75)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Ingresos /día ola: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17.2 (4.3  30.1)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Tcal (lag 5)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AR: 2.27 (0.63 3.88)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Ingresos /día ola: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 4.2 (1.2 7.3)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O</a:t>
                      </a:r>
                      <a:r>
                        <a:rPr lang="es-ES" sz="800" baseline="-25000">
                          <a:effectLst/>
                        </a:rPr>
                        <a:t>3a</a:t>
                      </a:r>
                      <a:r>
                        <a:rPr lang="es-ES" sz="800">
                          <a:effectLst/>
                        </a:rPr>
                        <a:t> (lag 2)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AR: 2.51 (0.63 4.35)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Ingresos /día ola: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6.2 (1.6 10.8)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   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 err="1">
                          <a:effectLst/>
                        </a:rPr>
                        <a:t>Tcal</a:t>
                      </a:r>
                      <a:r>
                        <a:rPr lang="es-ES" sz="800" dirty="0">
                          <a:effectLst/>
                        </a:rPr>
                        <a:t> (lag 0)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AR: 1.77 (0.00  3.52)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Ingresos /día ola: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2.9 (0.0  5.7)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 err="1">
                          <a:effectLst/>
                        </a:rPr>
                        <a:t>Tcal</a:t>
                      </a:r>
                      <a:r>
                        <a:rPr lang="es-ES" sz="800" dirty="0">
                          <a:effectLst/>
                        </a:rPr>
                        <a:t> (lag 3)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AR: 2.62 (0.70  4.51)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Ingresos /día ola: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4.2 (1.1 7.3)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58" marR="44558" marT="0" marB="0"/>
                </a:tc>
                <a:extLst>
                  <a:ext uri="{0D108BD9-81ED-4DB2-BD59-A6C34878D82A}">
                    <a16:rowId xmlns:a16="http://schemas.microsoft.com/office/drawing/2014/main" val="1373233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60468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8955" y="5246371"/>
            <a:ext cx="2684418" cy="382088"/>
          </a:xfrm>
        </p:spPr>
        <p:txBody>
          <a:bodyPr>
            <a:normAutofit/>
          </a:bodyPr>
          <a:lstStyle/>
          <a:p>
            <a:r>
              <a:rPr lang="es-ES" sz="1350" b="1" dirty="0"/>
              <a:t>Infografía: Jesús de la Osa.</a:t>
            </a:r>
            <a:endParaRPr lang="es-ES" sz="135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772" y="954745"/>
            <a:ext cx="4146229" cy="4291625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4" y="1135412"/>
            <a:ext cx="5016138" cy="21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326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572" y="1472088"/>
            <a:ext cx="6404387" cy="39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299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6875" y="1017397"/>
            <a:ext cx="7053117" cy="498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505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283426" y="1376494"/>
          <a:ext cx="6368143" cy="4183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5598">
                  <a:extLst>
                    <a:ext uri="{9D8B030D-6E8A-4147-A177-3AD203B41FA5}">
                      <a16:colId xmlns:a16="http://schemas.microsoft.com/office/drawing/2014/main" val="2243320984"/>
                    </a:ext>
                  </a:extLst>
                </a:gridCol>
                <a:gridCol w="1393229">
                  <a:extLst>
                    <a:ext uri="{9D8B030D-6E8A-4147-A177-3AD203B41FA5}">
                      <a16:colId xmlns:a16="http://schemas.microsoft.com/office/drawing/2014/main" val="806342876"/>
                    </a:ext>
                  </a:extLst>
                </a:gridCol>
                <a:gridCol w="1293561">
                  <a:extLst>
                    <a:ext uri="{9D8B030D-6E8A-4147-A177-3AD203B41FA5}">
                      <a16:colId xmlns:a16="http://schemas.microsoft.com/office/drawing/2014/main" val="1901729395"/>
                    </a:ext>
                  </a:extLst>
                </a:gridCol>
                <a:gridCol w="1392527">
                  <a:extLst>
                    <a:ext uri="{9D8B030D-6E8A-4147-A177-3AD203B41FA5}">
                      <a16:colId xmlns:a16="http://schemas.microsoft.com/office/drawing/2014/main" val="1246699994"/>
                    </a:ext>
                  </a:extLst>
                </a:gridCol>
                <a:gridCol w="1393229">
                  <a:extLst>
                    <a:ext uri="{9D8B030D-6E8A-4147-A177-3AD203B41FA5}">
                      <a16:colId xmlns:a16="http://schemas.microsoft.com/office/drawing/2014/main" val="3665492805"/>
                    </a:ext>
                  </a:extLst>
                </a:gridCol>
              </a:tblGrid>
              <a:tr h="697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/>
                      </a:r>
                      <a:br>
                        <a:rPr lang="en-GB" sz="900">
                          <a:effectLst/>
                        </a:rPr>
                      </a:br>
                      <a:r>
                        <a:rPr lang="en-GB" sz="900">
                          <a:effectLst/>
                        </a:rPr>
                        <a:t/>
                      </a:r>
                      <a:br>
                        <a:rPr lang="en-GB" sz="900">
                          <a:effectLst/>
                        </a:rPr>
                      </a:b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No. heat waves/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mean intensity (⁰C)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Correlation coefficient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 Tmax vs. Tmin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Difference Tmin 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Urban – Non-urban (T</a:t>
                      </a:r>
                      <a:r>
                        <a:rPr lang="en-GB" sz="900" baseline="-25000">
                          <a:effectLst/>
                        </a:rPr>
                        <a:t>UHI</a:t>
                      </a:r>
                      <a:r>
                        <a:rPr lang="en-GB" sz="900">
                          <a:effectLst/>
                        </a:rPr>
                        <a:t>)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Difference Tmax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Urban – Non-urban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340946777"/>
                  </a:ext>
                </a:extLst>
              </a:tr>
              <a:tr h="697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Madrid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Theat 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Theatmin 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232 /2⁰C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109/1.3 ⁰C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0.948**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1.3⁰C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0⁰C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247666473"/>
                  </a:ext>
                </a:extLst>
              </a:tr>
              <a:tr h="697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Barcelona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Theat 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Theatmin 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25 /1.2⁰C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66/0.8 ⁰C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0.799**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3.2⁰C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-0.1⁰C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88787101"/>
                  </a:ext>
                </a:extLst>
              </a:tr>
              <a:tr h="697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Valencia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Theat 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Theatmin 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20/2.0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71/0.8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0.609**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4.1⁰C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-1.6⁰C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568593542"/>
                  </a:ext>
                </a:extLst>
              </a:tr>
              <a:tr h="697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Malaga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Theat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Theatmin 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4/0.9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18/1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0.573**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1.9⁰C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1.5⁰C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383220683"/>
                  </a:ext>
                </a:extLst>
              </a:tr>
              <a:tr h="697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Murcia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Theat 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Theatmin 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11/1.8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176/1.4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0.447**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1.2⁰C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0⁰C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873463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424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1412875"/>
            <a:ext cx="601503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ítulo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8135937" cy="692150"/>
          </a:xfrm>
        </p:spPr>
        <p:txBody>
          <a:bodyPr/>
          <a:lstStyle/>
          <a:p>
            <a:r>
              <a:rPr lang="es-ES" altLang="es-ES" sz="2000" b="1" smtClean="0"/>
              <a:t>EFECTOS DE LAS ALTAS TEMPERATURAS SOBRE LA SALUD </a:t>
            </a:r>
          </a:p>
        </p:txBody>
      </p:sp>
    </p:spTree>
    <p:extLst>
      <p:ext uri="{BB962C8B-B14F-4D97-AF65-F5344CB8AC3E}">
        <p14:creationId xmlns:p14="http://schemas.microsoft.com/office/powerpoint/2010/main" val="301521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703" y="1143387"/>
            <a:ext cx="4624252" cy="437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967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1672" y="1131094"/>
            <a:ext cx="4677502" cy="442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461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369888"/>
            <a:ext cx="851535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43438" y="1052513"/>
            <a:ext cx="4186237" cy="2246312"/>
          </a:xfrm>
          <a:prstGeom prst="rect">
            <a:avLst/>
          </a:prstGeom>
          <a:solidFill>
            <a:sysClr val="window" lastClr="FFFFFF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kern="0" dirty="0">
                <a:solidFill>
                  <a:prstClr val="black"/>
                </a:solidFill>
                <a:latin typeface="Calibri"/>
              </a:rPr>
              <a:t>MORTALIDAD CAUSAS NATURALES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400" b="1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kern="0" dirty="0">
                <a:solidFill>
                  <a:prstClr val="black"/>
                </a:solidFill>
                <a:latin typeface="Calibri"/>
              </a:rPr>
              <a:t>1. Sierra de Madrid: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kern="0">
                <a:solidFill>
                  <a:prstClr val="black"/>
                </a:solidFill>
                <a:latin typeface="Calibri"/>
              </a:rPr>
              <a:t> Temperatura </a:t>
            </a:r>
            <a:r>
              <a:rPr lang="es-ES" sz="1400" kern="0" dirty="0">
                <a:solidFill>
                  <a:prstClr val="black"/>
                </a:solidFill>
                <a:latin typeface="Calibri"/>
              </a:rPr>
              <a:t>Umbral  26ºC (p87) RA=8,8% (4,5-12,9)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4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kern="0" dirty="0">
                <a:solidFill>
                  <a:prstClr val="black"/>
                </a:solidFill>
                <a:latin typeface="Calibri"/>
              </a:rPr>
              <a:t>2. Metropolitana y Henares: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kern="0" dirty="0">
                <a:solidFill>
                  <a:prstClr val="black"/>
                </a:solidFill>
                <a:latin typeface="Calibri"/>
              </a:rPr>
              <a:t> Temperatura Umbral 36ºC (p95) RA=13,6% (11,3-15,9)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4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kern="0" dirty="0">
                <a:solidFill>
                  <a:prstClr val="black"/>
                </a:solidFill>
                <a:latin typeface="Calibri"/>
              </a:rPr>
              <a:t>3. Sur, Vegas y Oeste: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kern="0" dirty="0">
                <a:solidFill>
                  <a:prstClr val="black"/>
                </a:solidFill>
                <a:latin typeface="Calibri"/>
              </a:rPr>
              <a:t> Temperatura Umbral 38ºC (p92) RA=14,9%   (7,2-21,9)</a:t>
            </a:r>
            <a:endParaRPr lang="en-GB" sz="1400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866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07375" cy="803275"/>
          </a:xfrm>
        </p:spPr>
        <p:txBody>
          <a:bodyPr/>
          <a:lstStyle/>
          <a:p>
            <a:pPr eaLnBrk="1" hangingPunct="1"/>
            <a:r>
              <a:rPr lang="es-ES_tradnl" altLang="es-E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Beneficios regiones Isoclimáticas Madrid</a:t>
            </a:r>
            <a:endParaRPr lang="es-ES_tradnl" altLang="es-ES" sz="28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219" name="2 Rectángulo"/>
          <p:cNvSpPr>
            <a:spLocks noChangeArrowheads="1"/>
          </p:cNvSpPr>
          <p:nvPr/>
        </p:nvSpPr>
        <p:spPr bwMode="auto">
          <a:xfrm>
            <a:off x="611188" y="5732463"/>
            <a:ext cx="63309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600">
                <a:latin typeface="Calibri" panose="020F0502020204030204" pitchFamily="34" charset="0"/>
              </a:rPr>
              <a:t> </a:t>
            </a:r>
            <a:r>
              <a:rPr lang="es-ES" altLang="es-ES" sz="1600" b="1">
                <a:latin typeface="Calibri" panose="020F0502020204030204" pitchFamily="34" charset="0"/>
              </a:rPr>
              <a:t>Regiones Extracomunitarias. Papel relevante MSSSI.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258888" y="1557338"/>
          <a:ext cx="6842125" cy="3567112"/>
        </p:xfrm>
        <a:graphic>
          <a:graphicData uri="http://schemas.openxmlformats.org/drawingml/2006/table">
            <a:tbl>
              <a:tblPr firstRow="1" firstCol="1" bandRow="1"/>
              <a:tblGrid>
                <a:gridCol w="1328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3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270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Umbral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ola calor (percentil)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Mortalidad atribuible (IC95%)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2000-2009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Nº días superación umbral calor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2000-2009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Nº días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superación umbral 34ºC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2000-2009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Diferencia (días)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6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Reg. </a:t>
                      </a:r>
                      <a:r>
                        <a:rPr lang="es-ES" sz="14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Isocl</a:t>
                      </a: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Sierra de Madrid</a:t>
                      </a: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26ºC (p87)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73 (38 - 108)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150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7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Reg. </a:t>
                      </a:r>
                      <a:r>
                        <a:rPr lang="es-ES" sz="14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Isocl</a:t>
                      </a: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Metropolitana y Henares</a:t>
                      </a: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36ºC (p95)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58 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211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153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Reg. </a:t>
                      </a:r>
                      <a:r>
                        <a:rPr lang="es-ES" sz="14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Isocl</a:t>
                      </a: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Sur, Vega y Oeste</a:t>
                      </a: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38ºC (p92)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87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504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417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2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5834" y="2454971"/>
            <a:ext cx="3173243" cy="2743438"/>
          </a:xfrm>
          <a:prstGeom prst="rect">
            <a:avLst/>
          </a:prstGeom>
        </p:spPr>
      </p:pic>
      <p:sp>
        <p:nvSpPr>
          <p:cNvPr id="5" name="Título 5"/>
          <p:cNvSpPr txBox="1">
            <a:spLocks/>
          </p:cNvSpPr>
          <p:nvPr/>
        </p:nvSpPr>
        <p:spPr>
          <a:xfrm>
            <a:off x="1657349" y="1560829"/>
            <a:ext cx="5829300" cy="5203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98DB3"/>
                </a:solidFill>
                <a:latin typeface="Arial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defRPr/>
            </a:pPr>
            <a:r>
              <a:rPr lang="es-ES" altLang="es-ES" sz="1500" b="1" kern="0" dirty="0">
                <a:latin typeface="Calibri"/>
              </a:rPr>
              <a:t>EVOLUCIÓN DE LAS TEMPERATURAS </a:t>
            </a:r>
            <a:r>
              <a:rPr lang="es-ES" altLang="es-ES" sz="1500" b="1" kern="0" dirty="0">
                <a:latin typeface="Calibri"/>
              </a:rPr>
              <a:t>EXTREMAS: impacto olas de frío.</a:t>
            </a:r>
            <a:endParaRPr lang="es-ES" altLang="es-ES" sz="1500" b="1" kern="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27780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79" y="1930325"/>
            <a:ext cx="8758349" cy="284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110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235" y="1818916"/>
            <a:ext cx="6136156" cy="612701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4674" y="2642346"/>
            <a:ext cx="6108722" cy="26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62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380" y="1131094"/>
            <a:ext cx="6173240" cy="45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206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141" y="936078"/>
            <a:ext cx="8577719" cy="482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136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438" y="1007026"/>
            <a:ext cx="3826577" cy="393757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345643" y="1756338"/>
            <a:ext cx="43126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s-ES" sz="1350" b="1" kern="0" dirty="0">
                <a:solidFill>
                  <a:srgbClr val="0070C0"/>
                </a:solidFill>
              </a:rPr>
              <a:t>MUCHAS GRACIAS POR SU ATENCIÓN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908512" y="2033337"/>
            <a:ext cx="3749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endParaRPr lang="es-ES" sz="1350" kern="0" dirty="0">
              <a:solidFill>
                <a:prstClr val="black"/>
              </a:solidFill>
            </a:endParaRPr>
          </a:p>
          <a:p>
            <a:pPr algn="r" defTabSz="685800">
              <a:defRPr/>
            </a:pPr>
            <a:r>
              <a:rPr lang="es-ES" sz="1350" kern="0" dirty="0">
                <a:solidFill>
                  <a:prstClr val="black"/>
                </a:solidFill>
              </a:rPr>
              <a:t>Dr. Julio Díaz Jiménez</a:t>
            </a:r>
          </a:p>
          <a:p>
            <a:pPr algn="r" defTabSz="685800">
              <a:defRPr/>
            </a:pPr>
            <a:r>
              <a:rPr lang="es-ES" sz="1350" kern="0" dirty="0">
                <a:solidFill>
                  <a:prstClr val="black"/>
                </a:solidFill>
              </a:rPr>
              <a:t>Instituto de Salud Carlos III</a:t>
            </a:r>
          </a:p>
          <a:p>
            <a:pPr algn="r" defTabSz="685800">
              <a:defRPr/>
            </a:pPr>
            <a:r>
              <a:rPr lang="es-ES" sz="1350" b="1" kern="0" dirty="0">
                <a:solidFill>
                  <a:srgbClr val="0070C0"/>
                </a:solidFill>
              </a:rPr>
              <a:t>j.diaz@isciii.es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5358293" y="3963521"/>
            <a:ext cx="2170029" cy="661514"/>
            <a:chOff x="8939402" y="5944327"/>
            <a:chExt cx="2934706" cy="851243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39402" y="6091010"/>
              <a:ext cx="444927" cy="444927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2144" y="5944327"/>
              <a:ext cx="751964" cy="7519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CuadroTexto 9"/>
            <p:cNvSpPr txBox="1"/>
            <p:nvPr/>
          </p:nvSpPr>
          <p:spPr>
            <a:xfrm>
              <a:off x="9217145" y="6320310"/>
              <a:ext cx="1905000" cy="475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s-ES" kern="0" dirty="0">
                  <a:solidFill>
                    <a:srgbClr val="1F497D"/>
                  </a:solidFill>
                </a:rPr>
                <a:t>@</a:t>
              </a:r>
              <a:r>
                <a:rPr lang="es-ES" kern="0" dirty="0" err="1">
                  <a:solidFill>
                    <a:srgbClr val="1F497D"/>
                  </a:solidFill>
                </a:rPr>
                <a:t>ensgismau</a:t>
              </a:r>
              <a:endParaRPr lang="es-ES" kern="0" dirty="0">
                <a:solidFill>
                  <a:srgbClr val="1F497D"/>
                </a:solidFill>
              </a:endParaRPr>
            </a:p>
          </p:txBody>
        </p:sp>
      </p:grpSp>
      <p:sp>
        <p:nvSpPr>
          <p:cNvPr id="11" name="Título 5"/>
          <p:cNvSpPr txBox="1">
            <a:spLocks/>
          </p:cNvSpPr>
          <p:nvPr/>
        </p:nvSpPr>
        <p:spPr>
          <a:xfrm>
            <a:off x="408702" y="5310315"/>
            <a:ext cx="8587066" cy="3673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S" sz="1500" b="1" i="1" dirty="0">
                <a:solidFill>
                  <a:srgbClr val="0070C0"/>
                </a:solidFill>
                <a:latin typeface="Calibri"/>
              </a:rPr>
              <a:t>«Luchar contra el cambio climático podría ser la mayor oportunidad del siglo 21 en materia de salud mundial»</a:t>
            </a:r>
            <a:endParaRPr lang="es-ES" altLang="es-ES" sz="1200" b="1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0511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" y="1341438"/>
            <a:ext cx="5976938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6"/>
          <p:cNvSpPr>
            <a:spLocks noChangeArrowheads="1"/>
          </p:cNvSpPr>
          <p:nvPr/>
        </p:nvSpPr>
        <p:spPr bwMode="auto">
          <a:xfrm>
            <a:off x="5321300" y="2865438"/>
            <a:ext cx="3490913" cy="2085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Aft>
                <a:spcPct val="0"/>
              </a:spcAft>
              <a:buClrTx/>
              <a:buFontTx/>
              <a:buNone/>
            </a:pPr>
            <a:r>
              <a:rPr lang="es-ES" altLang="es-ES" sz="1600" u="sng" smtClean="0">
                <a:solidFill>
                  <a:srgbClr val="CC3300"/>
                </a:solidFill>
              </a:rPr>
              <a:t>INDICADORES SANITARIOS</a:t>
            </a:r>
          </a:p>
          <a:p>
            <a:pPr fontAlgn="base">
              <a:spcAft>
                <a:spcPct val="0"/>
              </a:spcAft>
              <a:buClrTx/>
            </a:pPr>
            <a:r>
              <a:rPr lang="es-ES" altLang="es-ES" sz="1400" smtClean="0">
                <a:solidFill>
                  <a:srgbClr val="000000"/>
                </a:solidFill>
              </a:rPr>
              <a:t>MORTALIDAD DIARIA </a:t>
            </a:r>
          </a:p>
          <a:p>
            <a:pPr fontAlgn="base">
              <a:spcAft>
                <a:spcPct val="0"/>
              </a:spcAft>
              <a:buClrTx/>
            </a:pPr>
            <a:r>
              <a:rPr lang="es-ES" altLang="es-ES" sz="1400" smtClean="0">
                <a:solidFill>
                  <a:srgbClr val="000000"/>
                </a:solidFill>
              </a:rPr>
              <a:t>INGRESOS</a:t>
            </a:r>
          </a:p>
          <a:p>
            <a:pPr fontAlgn="base">
              <a:spcAft>
                <a:spcPct val="0"/>
              </a:spcAft>
              <a:buClrTx/>
            </a:pPr>
            <a:r>
              <a:rPr lang="es-ES" altLang="es-ES" sz="1400" smtClean="0">
                <a:solidFill>
                  <a:srgbClr val="000000"/>
                </a:solidFill>
              </a:rPr>
              <a:t>DIFERENTES CAUSAS (cardiovasculares/respiratorias)</a:t>
            </a:r>
          </a:p>
          <a:p>
            <a:pPr fontAlgn="base">
              <a:spcAft>
                <a:spcPct val="0"/>
              </a:spcAft>
              <a:buClrTx/>
            </a:pPr>
            <a:r>
              <a:rPr lang="es-ES" altLang="es-ES" sz="1400" smtClean="0">
                <a:solidFill>
                  <a:srgbClr val="000000"/>
                </a:solidFill>
              </a:rPr>
              <a:t>VISITAS A ATENCIÓN PRIMARIA</a:t>
            </a:r>
          </a:p>
          <a:p>
            <a:pPr fontAlgn="base">
              <a:spcAft>
                <a:spcPct val="0"/>
              </a:spcAft>
              <a:buClrTx/>
            </a:pPr>
            <a:r>
              <a:rPr lang="es-ES" altLang="es-ES" sz="1400" smtClean="0">
                <a:solidFill>
                  <a:srgbClr val="000000"/>
                </a:solidFill>
              </a:rPr>
              <a:t>APVP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5321300" y="174625"/>
            <a:ext cx="3490913" cy="2566988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s-ES" altLang="es-ES" sz="1600" u="sng" smtClean="0">
                <a:solidFill>
                  <a:srgbClr val="CC3300"/>
                </a:solidFill>
              </a:rPr>
              <a:t>FACTORES AMBIENTALES</a:t>
            </a:r>
          </a:p>
          <a:p>
            <a:pPr eaLnBrk="1" hangingPunct="1"/>
            <a:r>
              <a:rPr lang="es-ES" altLang="es-ES" sz="1400" smtClean="0"/>
              <a:t>TEMPERATURA (máxima/mínima/media)</a:t>
            </a:r>
          </a:p>
          <a:p>
            <a:pPr eaLnBrk="1" hangingPunct="1"/>
            <a:r>
              <a:rPr lang="es-ES" altLang="es-ES" sz="1400" smtClean="0"/>
              <a:t>HUMEDAD</a:t>
            </a:r>
          </a:p>
          <a:p>
            <a:pPr eaLnBrk="1" hangingPunct="1"/>
            <a:r>
              <a:rPr lang="es-ES" altLang="es-ES" sz="1400" smtClean="0"/>
              <a:t>VELOCIDAD VIENTO</a:t>
            </a:r>
          </a:p>
          <a:p>
            <a:pPr eaLnBrk="1" hangingPunct="1"/>
            <a:r>
              <a:rPr lang="es-ES" altLang="es-ES" sz="1400" smtClean="0"/>
              <a:t>CONTAMINACIÓN ATMOS.QUÍMICA /BIÓTICA</a:t>
            </a:r>
          </a:p>
          <a:p>
            <a:pPr eaLnBrk="1" hangingPunct="1"/>
            <a:r>
              <a:rPr lang="es-ES" altLang="es-ES" sz="1400" smtClean="0"/>
              <a:t>TENDENCIA DE PRESIÓN</a:t>
            </a:r>
          </a:p>
        </p:txBody>
      </p:sp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5321300" y="5108575"/>
            <a:ext cx="3067050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Aft>
                <a:spcPct val="0"/>
              </a:spcAft>
              <a:buClrTx/>
              <a:buFontTx/>
              <a:buNone/>
            </a:pPr>
            <a:r>
              <a:rPr lang="es-ES" altLang="es-ES" sz="1600" u="sng" smtClean="0">
                <a:solidFill>
                  <a:srgbClr val="CC3300"/>
                </a:solidFill>
              </a:rPr>
              <a:t>FACTORES POBLACION</a:t>
            </a:r>
          </a:p>
          <a:p>
            <a:pPr fontAlgn="base">
              <a:spcAft>
                <a:spcPct val="0"/>
              </a:spcAft>
              <a:buClrTx/>
            </a:pPr>
            <a:r>
              <a:rPr lang="es-ES" altLang="es-ES" sz="1400" smtClean="0">
                <a:solidFill>
                  <a:srgbClr val="000000"/>
                </a:solidFill>
              </a:rPr>
              <a:t>SOCIO-ECONÓMICOS</a:t>
            </a:r>
          </a:p>
          <a:p>
            <a:pPr fontAlgn="base">
              <a:spcAft>
                <a:spcPct val="0"/>
              </a:spcAft>
              <a:buClrTx/>
              <a:buFontTx/>
              <a:buNone/>
            </a:pPr>
            <a:r>
              <a:rPr lang="es-ES" altLang="es-ES" sz="1400" smtClean="0">
                <a:solidFill>
                  <a:srgbClr val="000000"/>
                </a:solidFill>
              </a:rPr>
              <a:t>	(nivel de renta)</a:t>
            </a:r>
          </a:p>
          <a:p>
            <a:pPr fontAlgn="base">
              <a:spcAft>
                <a:spcPct val="0"/>
              </a:spcAft>
              <a:buClrTx/>
            </a:pPr>
            <a:r>
              <a:rPr lang="es-ES" altLang="es-ES" sz="1400" smtClean="0">
                <a:solidFill>
                  <a:srgbClr val="000000"/>
                </a:solidFill>
              </a:rPr>
              <a:t>DEMOGRÁFICOS</a:t>
            </a:r>
          </a:p>
          <a:p>
            <a:pPr fontAlgn="base">
              <a:spcAft>
                <a:spcPct val="0"/>
              </a:spcAft>
              <a:buClrTx/>
              <a:buFontTx/>
              <a:buNone/>
            </a:pPr>
            <a:r>
              <a:rPr lang="es-ES" altLang="es-ES" sz="1400" smtClean="0">
                <a:solidFill>
                  <a:srgbClr val="000000"/>
                </a:solidFill>
              </a:rPr>
              <a:t>	(sexo/grupos de edad)</a:t>
            </a:r>
          </a:p>
        </p:txBody>
      </p:sp>
      <p:sp>
        <p:nvSpPr>
          <p:cNvPr id="34822" name="CuadroTexto 1"/>
          <p:cNvSpPr txBox="1">
            <a:spLocks noChangeArrowheads="1"/>
          </p:cNvSpPr>
          <p:nvPr/>
        </p:nvSpPr>
        <p:spPr bwMode="auto">
          <a:xfrm>
            <a:off x="125413" y="519113"/>
            <a:ext cx="5094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C8C93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C8C93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C8C9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C8C93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s-ES" altLang="es-ES" sz="24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¿Cómo definimos una ola de calor?</a:t>
            </a:r>
          </a:p>
        </p:txBody>
      </p:sp>
    </p:spTree>
    <p:extLst>
      <p:ext uri="{BB962C8B-B14F-4D97-AF65-F5344CB8AC3E}">
        <p14:creationId xmlns:p14="http://schemas.microsoft.com/office/powerpoint/2010/main" val="24296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5" grpId="0" build="p" animBg="1"/>
      <p:bldP spid="1843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2617</Words>
  <Application>Microsoft Office PowerPoint</Application>
  <PresentationFormat>Presentación en pantalla (4:3)</PresentationFormat>
  <Paragraphs>895</Paragraphs>
  <Slides>89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89</vt:i4>
      </vt:variant>
    </vt:vector>
  </HeadingPairs>
  <TitlesOfParts>
    <vt:vector size="98" baseType="lpstr">
      <vt:lpstr>Arial Unicode MS</vt:lpstr>
      <vt:lpstr>MS PGothic</vt:lpstr>
      <vt:lpstr>Arial</vt:lpstr>
      <vt:lpstr>Calibri</vt:lpstr>
      <vt:lpstr>Times New Roman</vt:lpstr>
      <vt:lpstr>Wingdings</vt:lpstr>
      <vt:lpstr>Tema de Office</vt:lpstr>
      <vt:lpstr>Imagen</vt:lpstr>
      <vt:lpstr>Documento</vt:lpstr>
      <vt:lpstr>Presentación de PowerPoint</vt:lpstr>
      <vt:lpstr>Presentación de PowerPoint</vt:lpstr>
      <vt:lpstr>Presentación de PowerPoint</vt:lpstr>
      <vt:lpstr>Julio de 2023 fue 0,24 °C más cálido que cualquier otro mes de julio registrado y fue 1,18 °C más cálido que el promedio de julio 1951-1980.</vt:lpstr>
      <vt:lpstr>Presentación de PowerPoint</vt:lpstr>
      <vt:lpstr>Evolución temporal de la mortalidad diaria</vt:lpstr>
      <vt:lpstr>Presentación de PowerPoint</vt:lpstr>
      <vt:lpstr>EFECTOS DE LAS ALTAS TEMPERATURAS SOBRE LA SALUD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Evolución temporal de los impactos del calor:  Temperatura de disparo para  Madrid 2001-2009: 34ºC Percentil 82 Serie de temperaturas máximas meses junio-sept.</vt:lpstr>
      <vt:lpstr>Presentación de PowerPoint</vt:lpstr>
      <vt:lpstr>Presentación de PowerPoint</vt:lpstr>
      <vt:lpstr>RIESGO ATRIBUIBLE</vt:lpstr>
      <vt:lpstr>MORTALIDAD ATRIBUIBLE OLAS DE CALOR 1.300 muertes/año</vt:lpstr>
      <vt:lpstr>Presentación de PowerPoint</vt:lpstr>
      <vt:lpstr>Presentación de PowerPoint</vt:lpstr>
      <vt:lpstr>Presentación de PowerPoint</vt:lpstr>
      <vt:lpstr>Presentación de PowerPoint</vt:lpstr>
      <vt:lpstr>CCF. OLAS DE FRÍO.</vt:lpstr>
      <vt:lpstr>Presentación de PowerPoint</vt:lpstr>
      <vt:lpstr>Presentación de PowerPoint</vt:lpstr>
      <vt:lpstr>MORTALIDAD ATRIBUIBLE OLAS DE FRIO 1.050 muertes/año.</vt:lpstr>
      <vt:lpstr>Presentación de PowerPoint</vt:lpstr>
      <vt:lpstr>Presentación de PowerPoint</vt:lpstr>
      <vt:lpstr>Presentación de PowerPoint</vt:lpstr>
      <vt:lpstr>Presentación de PowerPoint</vt:lpstr>
      <vt:lpstr> Evolución temporal de los impactos del frío  El caso de Madrid por grupos de edad.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Asociación a corto plazo olas de calor y partos prematuros en Madrid </vt:lpstr>
      <vt:lpstr>Asociación en trimestres gestacionales entre olas de calor y variables adversas al nacimiento en Madrid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Infografía: Jesús de la Osa.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Beneficios regiones Isoclimáticas Madrid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Julio Díaz Jiménez</dc:creator>
  <cp:lastModifiedBy>Julio Díaz Jiménez</cp:lastModifiedBy>
  <cp:revision>32</cp:revision>
  <dcterms:created xsi:type="dcterms:W3CDTF">2020-02-24T11:08:40Z</dcterms:created>
  <dcterms:modified xsi:type="dcterms:W3CDTF">2023-08-21T07:32:00Z</dcterms:modified>
</cp:coreProperties>
</file>