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8" r:id="rId5"/>
    <p:sldId id="1559" r:id="rId6"/>
    <p:sldId id="1577" r:id="rId7"/>
    <p:sldId id="1579" r:id="rId8"/>
    <p:sldId id="1583" r:id="rId9"/>
    <p:sldId id="1568" r:id="rId10"/>
    <p:sldId id="1563" r:id="rId11"/>
    <p:sldId id="1564" r:id="rId12"/>
    <p:sldId id="1569" r:id="rId13"/>
    <p:sldId id="1571" r:id="rId14"/>
    <p:sldId id="1575" r:id="rId15"/>
    <p:sldId id="1576" r:id="rId16"/>
    <p:sldId id="1570" r:id="rId17"/>
    <p:sldId id="1572" r:id="rId18"/>
    <p:sldId id="1574" r:id="rId19"/>
    <p:sldId id="1573" r:id="rId20"/>
    <p:sldId id="1567" r:id="rId21"/>
    <p:sldId id="1582" r:id="rId22"/>
    <p:sldId id="1578" r:id="rId23"/>
    <p:sldId id="1581" r:id="rId24"/>
    <p:sldId id="1557" r:id="rId25"/>
    <p:sldId id="1580" r:id="rId26"/>
    <p:sldId id="295" r:id="rId27"/>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BD7B73-A170-0646-8CC3-43A5E9F4E12B}" name="Timo" initials="T" userId="Timo" providerId="None"/>
  <p188:author id="{6FEDFE90-AB1F-FE86-FC1F-FE60FBC82BE7}" name="Luis Filipe NUNES" initials="LFN" userId="S::lfnunes@wmo.int::4aa28c8f-af2c-4a2b-9cfc-8cf541e572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5615" autoAdjust="0"/>
  </p:normalViewPr>
  <p:slideViewPr>
    <p:cSldViewPr snapToGrid="0">
      <p:cViewPr varScale="1">
        <p:scale>
          <a:sx n="97" d="100"/>
          <a:sy n="97" d="100"/>
        </p:scale>
        <p:origin x="90"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Filipe NUNES" userId="4aa28c8f-af2c-4a2b-9cfc-8cf541e572a6" providerId="ADAL" clId="{5F98BC8A-66C4-4A0E-BA1B-767EC33B20D2}"/>
    <pc:docChg chg="modSld">
      <pc:chgData name="Luis Filipe NUNES" userId="4aa28c8f-af2c-4a2b-9cfc-8cf541e572a6" providerId="ADAL" clId="{5F98BC8A-66C4-4A0E-BA1B-767EC33B20D2}" dt="2023-04-25T15:34:36.411" v="9" actId="20577"/>
      <pc:docMkLst>
        <pc:docMk/>
      </pc:docMkLst>
      <pc:sldChg chg="modSp mod">
        <pc:chgData name="Luis Filipe NUNES" userId="4aa28c8f-af2c-4a2b-9cfc-8cf541e572a6" providerId="ADAL" clId="{5F98BC8A-66C4-4A0E-BA1B-767EC33B20D2}" dt="2023-04-25T15:34:36.411" v="9" actId="20577"/>
        <pc:sldMkLst>
          <pc:docMk/>
          <pc:sldMk cId="380228457" sldId="258"/>
        </pc:sldMkLst>
        <pc:spChg chg="mod">
          <ac:chgData name="Luis Filipe NUNES" userId="4aa28c8f-af2c-4a2b-9cfc-8cf541e572a6" providerId="ADAL" clId="{5F98BC8A-66C4-4A0E-BA1B-767EC33B20D2}" dt="2023-04-25T15:34:36.411" v="9" actId="20577"/>
          <ac:spMkLst>
            <pc:docMk/>
            <pc:sldMk cId="380228457" sldId="258"/>
            <ac:spMk id="5" creationId="{F351208C-D14B-4D5A-ABA4-F23E50C6674B}"/>
          </ac:spMkLst>
        </pc:spChg>
      </pc:sldChg>
      <pc:sldChg chg="delCm">
        <pc:chgData name="Luis Filipe NUNES" userId="4aa28c8f-af2c-4a2b-9cfc-8cf541e572a6" providerId="ADAL" clId="{5F98BC8A-66C4-4A0E-BA1B-767EC33B20D2}" dt="2023-04-25T13:30:53.419" v="3"/>
        <pc:sldMkLst>
          <pc:docMk/>
          <pc:sldMk cId="327357516" sldId="1559"/>
        </pc:sldMkLst>
      </pc:sldChg>
      <pc:sldChg chg="delCm">
        <pc:chgData name="Luis Filipe NUNES" userId="4aa28c8f-af2c-4a2b-9cfc-8cf541e572a6" providerId="ADAL" clId="{5F98BC8A-66C4-4A0E-BA1B-767EC33B20D2}" dt="2023-04-25T13:30:28.543" v="2"/>
        <pc:sldMkLst>
          <pc:docMk/>
          <pc:sldMk cId="1969963535" sldId="15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0F357-B811-4FC5-8E65-2B8BD505A5B3}" type="datetimeFigureOut">
              <a:rPr lang="en-CH" smtClean="0"/>
              <a:t>25/04/2023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1AC9F-6AFE-4B8B-9CC1-10F44419EB41}" type="slidenum">
              <a:rPr lang="en-CH" smtClean="0"/>
              <a:t>‹#›</a:t>
            </a:fld>
            <a:endParaRPr lang="en-CH"/>
          </a:p>
        </p:txBody>
      </p:sp>
    </p:spTree>
    <p:extLst>
      <p:ext uri="{BB962C8B-B14F-4D97-AF65-F5344CB8AC3E}">
        <p14:creationId xmlns:p14="http://schemas.microsoft.com/office/powerpoint/2010/main" val="114451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50E5A11-A43D-4388-8CC5-17801B9DB8A4}" type="slidenum">
              <a:rPr lang="en-GB" smtClean="0"/>
              <a:t>1</a:t>
            </a:fld>
            <a:endParaRPr lang="en-GB" dirty="0"/>
          </a:p>
        </p:txBody>
      </p:sp>
    </p:spTree>
    <p:extLst>
      <p:ext uri="{BB962C8B-B14F-4D97-AF65-F5344CB8AC3E}">
        <p14:creationId xmlns:p14="http://schemas.microsoft.com/office/powerpoint/2010/main" val="29381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6229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43500"/>
            <a:ext cx="1988820" cy="1714500"/>
          </a:xfrm>
          <a:prstGeom prst="rect">
            <a:avLst/>
          </a:prstGeom>
        </p:spPr>
      </p:pic>
    </p:spTree>
    <p:extLst>
      <p:ext uri="{BB962C8B-B14F-4D97-AF65-F5344CB8AC3E}">
        <p14:creationId xmlns:p14="http://schemas.microsoft.com/office/powerpoint/2010/main" val="46659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2663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2192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74511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3294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04108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00266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95216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2651760" cy="1714500"/>
          </a:xfrm>
          <a:prstGeom prst="rect">
            <a:avLst/>
          </a:prstGeom>
        </p:spPr>
      </p:pic>
    </p:spTree>
    <p:extLst>
      <p:ext uri="{BB962C8B-B14F-4D97-AF65-F5344CB8AC3E}">
        <p14:creationId xmlns:p14="http://schemas.microsoft.com/office/powerpoint/2010/main" val="1153610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mo.maps.arcgis.com/apps/webappviewer/index.html?id=795bbc05ca8a4da7a5f5f0aebb210aa8&amp;locale=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dqms.wmo.int/"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library.wmo.int/doc_num.php?explnum_id=1131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trp.wmo.int/course/view.php?id=146" TargetMode="External"/><Relationship Id="rId2" Type="http://schemas.openxmlformats.org/officeDocument/2006/relationships/hyperlink" Target="https://library.wmo.int/doc_num.php?explnum_id=11312" TargetMode="External"/><Relationship Id="rId1" Type="http://schemas.openxmlformats.org/officeDocument/2006/relationships/slideLayout" Target="../slideLayouts/slideLayout2.xml"/><Relationship Id="rId5" Type="http://schemas.openxmlformats.org/officeDocument/2006/relationships/hyperlink" Target="https://etrp.wmo.int/mod/folder/view.php?id=21714" TargetMode="External"/><Relationship Id="rId4" Type="http://schemas.openxmlformats.org/officeDocument/2006/relationships/hyperlink" Target="https://etrp.wmo.int/course/view.php?id=146&amp;section=5"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mo2016_powerpoint_standard_v2-1.jpg">
            <a:extLst>
              <a:ext uri="{FF2B5EF4-FFF2-40B4-BE49-F238E27FC236}">
                <a16:creationId xmlns:a16="http://schemas.microsoft.com/office/drawing/2014/main" id="{E7ABAFFF-A33D-4EA9-9E6A-5EFC11B92FDA}"/>
              </a:ext>
            </a:extLst>
          </p:cNvPr>
          <p:cNvPicPr>
            <a:picLocks noChangeAspect="1"/>
          </p:cNvPicPr>
          <p:nvPr/>
        </p:nvPicPr>
        <p:blipFill rotWithShape="1">
          <a:blip r:embed="rId3">
            <a:extLst>
              <a:ext uri="{28A0092B-C50C-407E-A947-70E740481C1C}">
                <a14:useLocalDpi xmlns:a14="http://schemas.microsoft.com/office/drawing/2010/main" val="0"/>
              </a:ext>
            </a:extLst>
          </a:blip>
          <a:srcRect t="24409"/>
          <a:stretch/>
        </p:blipFill>
        <p:spPr>
          <a:xfrm>
            <a:off x="0" y="0"/>
            <a:ext cx="12192000" cy="6912000"/>
          </a:xfrm>
          <a:prstGeom prst="rect">
            <a:avLst/>
          </a:prstGeom>
        </p:spPr>
      </p:pic>
      <p:sp>
        <p:nvSpPr>
          <p:cNvPr id="6" name="Title 1"/>
          <p:cNvSpPr txBox="1">
            <a:spLocks/>
          </p:cNvSpPr>
          <p:nvPr/>
        </p:nvSpPr>
        <p:spPr>
          <a:xfrm>
            <a:off x="2866226" y="2168907"/>
            <a:ext cx="8229600" cy="34288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i="1" dirty="0">
              <a:solidFill>
                <a:schemeClr val="bg1"/>
              </a:solidFill>
            </a:endParaRPr>
          </a:p>
        </p:txBody>
      </p:sp>
      <p:sp>
        <p:nvSpPr>
          <p:cNvPr id="3" name="Slide Number Placeholder 2"/>
          <p:cNvSpPr>
            <a:spLocks noGrp="1"/>
          </p:cNvSpPr>
          <p:nvPr>
            <p:ph type="sldNum" sz="quarter" idx="12"/>
          </p:nvPr>
        </p:nvSpPr>
        <p:spPr/>
        <p:txBody>
          <a:bodyPr/>
          <a:lstStyle/>
          <a:p>
            <a:fld id="{9259AF2F-52C6-9B46-B8B2-0579234AE62E}" type="slidenum">
              <a:rPr lang="en-US" smtClean="0"/>
              <a:t>1</a:t>
            </a:fld>
            <a:endParaRPr lang="en-US" dirty="0"/>
          </a:p>
        </p:txBody>
      </p:sp>
      <p:sp>
        <p:nvSpPr>
          <p:cNvPr id="5" name="Title 1">
            <a:extLst>
              <a:ext uri="{FF2B5EF4-FFF2-40B4-BE49-F238E27FC236}">
                <a16:creationId xmlns:a16="http://schemas.microsoft.com/office/drawing/2014/main" id="{F351208C-D14B-4D5A-ABA4-F23E50C6674B}"/>
              </a:ext>
            </a:extLst>
          </p:cNvPr>
          <p:cNvSpPr txBox="1">
            <a:spLocks/>
          </p:cNvSpPr>
          <p:nvPr/>
        </p:nvSpPr>
        <p:spPr>
          <a:xfrm>
            <a:off x="1287366" y="136524"/>
            <a:ext cx="10763730" cy="519193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tx2"/>
                </a:solidFill>
              </a:rPr>
              <a:t>Affiliating stations/variables in OSCAR/Surface</a:t>
            </a:r>
          </a:p>
          <a:p>
            <a:r>
              <a:rPr lang="en-US" sz="3600" dirty="0">
                <a:solidFill>
                  <a:schemeClr val="tx2"/>
                </a:solidFill>
              </a:rPr>
              <a:t>(focus on GBON)</a:t>
            </a:r>
          </a:p>
          <a:p>
            <a:endParaRPr lang="en-US" sz="1800" i="1" dirty="0">
              <a:solidFill>
                <a:schemeClr val="tx2"/>
              </a:solidFill>
            </a:endParaRPr>
          </a:p>
          <a:p>
            <a:r>
              <a:rPr lang="en-US" sz="2400" dirty="0">
                <a:solidFill>
                  <a:schemeClr val="tx2"/>
                </a:solidFill>
              </a:rPr>
              <a:t>(25 April 2023)</a:t>
            </a:r>
          </a:p>
          <a:p>
            <a:endParaRPr lang="en-US" sz="4000" b="1" dirty="0">
              <a:solidFill>
                <a:schemeClr val="tx2"/>
              </a:solidFill>
            </a:endParaRPr>
          </a:p>
          <a:p>
            <a:r>
              <a:rPr lang="en-US" sz="2400" b="1" dirty="0">
                <a:solidFill>
                  <a:schemeClr val="tx2"/>
                </a:solidFill>
              </a:rPr>
              <a:t>Luís Nunes</a:t>
            </a:r>
            <a:r>
              <a:rPr lang="en-US" sz="2400" baseline="30000" dirty="0">
                <a:solidFill>
                  <a:schemeClr val="tx2"/>
                </a:solidFill>
              </a:rPr>
              <a:t>1</a:t>
            </a:r>
            <a:endParaRPr lang="en-US" sz="2400" b="1" dirty="0">
              <a:solidFill>
                <a:schemeClr val="tx2"/>
              </a:solidFill>
            </a:endParaRPr>
          </a:p>
          <a:p>
            <a:endParaRPr lang="en-US" sz="2000" dirty="0">
              <a:solidFill>
                <a:schemeClr val="tx2"/>
              </a:solidFill>
            </a:endParaRPr>
          </a:p>
          <a:p>
            <a:r>
              <a:rPr lang="en-US" sz="1800" dirty="0">
                <a:solidFill>
                  <a:schemeClr val="tx2"/>
                </a:solidFill>
              </a:rPr>
              <a:t>Acknowledgements: Etienne Charpentier</a:t>
            </a:r>
            <a:r>
              <a:rPr lang="en-US" sz="1800" baseline="30000" dirty="0">
                <a:solidFill>
                  <a:schemeClr val="tx2"/>
                </a:solidFill>
              </a:rPr>
              <a:t>1</a:t>
            </a:r>
            <a:r>
              <a:rPr lang="en-US" sz="1800" dirty="0">
                <a:solidFill>
                  <a:schemeClr val="tx2"/>
                </a:solidFill>
              </a:rPr>
              <a:t>, </a:t>
            </a:r>
            <a:r>
              <a:rPr lang="en-US" sz="1800">
                <a:solidFill>
                  <a:schemeClr val="tx2"/>
                </a:solidFill>
              </a:rPr>
              <a:t>Timo Pröscholdt</a:t>
            </a:r>
            <a:r>
              <a:rPr lang="en-US" sz="1800" baseline="30000">
                <a:solidFill>
                  <a:schemeClr val="tx2"/>
                </a:solidFill>
              </a:rPr>
              <a:t>2</a:t>
            </a:r>
            <a:r>
              <a:rPr lang="en-US" sz="1800">
                <a:solidFill>
                  <a:schemeClr val="tx2"/>
                </a:solidFill>
              </a:rPr>
              <a:t>, </a:t>
            </a:r>
            <a:r>
              <a:rPr lang="en-US" sz="1800" dirty="0">
                <a:solidFill>
                  <a:schemeClr val="tx2"/>
                </a:solidFill>
              </a:rPr>
              <a:t>Zulkarnain</a:t>
            </a:r>
            <a:r>
              <a:rPr lang="en-US" sz="1800" baseline="30000" dirty="0">
                <a:solidFill>
                  <a:schemeClr val="tx2"/>
                </a:solidFill>
              </a:rPr>
              <a:t>1</a:t>
            </a:r>
            <a:r>
              <a:rPr lang="en-US" sz="1800" dirty="0">
                <a:solidFill>
                  <a:schemeClr val="tx2"/>
                </a:solidFill>
              </a:rPr>
              <a:t>, </a:t>
            </a:r>
            <a:r>
              <a:rPr lang="en-US" sz="1800" dirty="0" err="1">
                <a:solidFill>
                  <a:schemeClr val="tx2"/>
                </a:solidFill>
              </a:rPr>
              <a:t>Churui</a:t>
            </a:r>
            <a:r>
              <a:rPr lang="en-US" sz="1800" dirty="0">
                <a:solidFill>
                  <a:schemeClr val="tx2"/>
                </a:solidFill>
              </a:rPr>
              <a:t> Chen</a:t>
            </a:r>
            <a:r>
              <a:rPr lang="en-US" sz="1800" baseline="30000" dirty="0">
                <a:solidFill>
                  <a:schemeClr val="tx2"/>
                </a:solidFill>
              </a:rPr>
              <a:t>1</a:t>
            </a:r>
            <a:endParaRPr lang="en-US" sz="1800" dirty="0">
              <a:solidFill>
                <a:schemeClr val="tx2"/>
              </a:solidFill>
            </a:endParaRPr>
          </a:p>
          <a:p>
            <a:r>
              <a:rPr lang="en-US" sz="1800" dirty="0">
                <a:solidFill>
                  <a:schemeClr val="tx2"/>
                </a:solidFill>
              </a:rPr>
              <a:t>Lucia Cappelletti</a:t>
            </a:r>
            <a:r>
              <a:rPr lang="en-US" sz="1800" baseline="30000" dirty="0">
                <a:solidFill>
                  <a:schemeClr val="tx2"/>
                </a:solidFill>
              </a:rPr>
              <a:t>3</a:t>
            </a:r>
            <a:r>
              <a:rPr lang="en-US" sz="1800" dirty="0">
                <a:solidFill>
                  <a:schemeClr val="tx2"/>
                </a:solidFill>
              </a:rPr>
              <a:t>, Franziska Stuerzl</a:t>
            </a:r>
            <a:r>
              <a:rPr lang="en-US" sz="1800" baseline="30000" dirty="0">
                <a:solidFill>
                  <a:schemeClr val="tx2"/>
                </a:solidFill>
              </a:rPr>
              <a:t>3</a:t>
            </a:r>
            <a:endParaRPr lang="en-US" sz="1800" dirty="0">
              <a:solidFill>
                <a:schemeClr val="tx2"/>
              </a:solidFill>
            </a:endParaRPr>
          </a:p>
          <a:p>
            <a:endParaRPr lang="en-US" sz="1800" dirty="0">
              <a:solidFill>
                <a:schemeClr val="tx2"/>
              </a:solidFill>
            </a:endParaRPr>
          </a:p>
          <a:p>
            <a:r>
              <a:rPr lang="en-US" sz="1800" dirty="0">
                <a:solidFill>
                  <a:schemeClr val="tx2"/>
                </a:solidFill>
              </a:rPr>
              <a:t>WMO Secretariat, Infrastructure Department, </a:t>
            </a:r>
            <a:r>
              <a:rPr lang="en-US" sz="1800" baseline="30000" dirty="0">
                <a:solidFill>
                  <a:schemeClr val="tx2"/>
                </a:solidFill>
              </a:rPr>
              <a:t>1</a:t>
            </a:r>
            <a:r>
              <a:rPr lang="en-US" sz="1800" dirty="0">
                <a:solidFill>
                  <a:schemeClr val="tx2"/>
                </a:solidFill>
              </a:rPr>
              <a:t>WIGOS Branch, </a:t>
            </a:r>
            <a:r>
              <a:rPr lang="en-US" sz="1800" baseline="30000" dirty="0">
                <a:solidFill>
                  <a:schemeClr val="tx2"/>
                </a:solidFill>
              </a:rPr>
              <a:t>2</a:t>
            </a:r>
            <a:r>
              <a:rPr lang="en-US" sz="1800" dirty="0">
                <a:solidFill>
                  <a:schemeClr val="tx2"/>
                </a:solidFill>
              </a:rPr>
              <a:t>WIS Branch</a:t>
            </a:r>
          </a:p>
          <a:p>
            <a:r>
              <a:rPr lang="en-US" sz="1800" baseline="30000" dirty="0">
                <a:solidFill>
                  <a:schemeClr val="tx2"/>
                </a:solidFill>
              </a:rPr>
              <a:t>3</a:t>
            </a:r>
            <a:r>
              <a:rPr lang="en-US" sz="1800" dirty="0">
                <a:solidFill>
                  <a:schemeClr val="tx2"/>
                </a:solidFill>
              </a:rPr>
              <a:t>Meteoswiss</a:t>
            </a:r>
          </a:p>
          <a:p>
            <a:endParaRPr lang="en-US" sz="1800" dirty="0">
              <a:solidFill>
                <a:schemeClr val="tx2"/>
              </a:solidFill>
            </a:endParaRPr>
          </a:p>
        </p:txBody>
      </p:sp>
    </p:spTree>
    <p:extLst>
      <p:ext uri="{BB962C8B-B14F-4D97-AF65-F5344CB8AC3E}">
        <p14:creationId xmlns:p14="http://schemas.microsoft.com/office/powerpoint/2010/main" val="380228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a:xfrm>
            <a:off x="257696" y="274637"/>
            <a:ext cx="3436850" cy="4011035"/>
          </a:xfrm>
        </p:spPr>
        <p:txBody>
          <a:bodyPr>
            <a:noAutofit/>
          </a:bodyPr>
          <a:lstStyle/>
          <a:p>
            <a:r>
              <a:rPr lang="en-US" sz="3600" dirty="0"/>
              <a:t>How to create a new GBON surface land station using the GBON template (1)</a:t>
            </a:r>
            <a:endParaRPr lang="en-CH" sz="3600" dirty="0"/>
          </a:p>
        </p:txBody>
      </p:sp>
      <p:pic>
        <p:nvPicPr>
          <p:cNvPr id="6" name="图片 4" descr="图形用户界面, 表格&#10;&#10;描述已自动生成">
            <a:extLst>
              <a:ext uri="{FF2B5EF4-FFF2-40B4-BE49-F238E27FC236}">
                <a16:creationId xmlns:a16="http://schemas.microsoft.com/office/drawing/2014/main" id="{7346EE55-EDB1-43F9-9802-0F76D19ABFA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486588" y="85319"/>
            <a:ext cx="5796914" cy="6684935"/>
          </a:xfrm>
          <a:prstGeom prst="rect">
            <a:avLst/>
          </a:prstGeom>
        </p:spPr>
      </p:pic>
    </p:spTree>
    <p:extLst>
      <p:ext uri="{BB962C8B-B14F-4D97-AF65-F5344CB8AC3E}">
        <p14:creationId xmlns:p14="http://schemas.microsoft.com/office/powerpoint/2010/main" val="3147558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a:xfrm>
            <a:off x="257696" y="274637"/>
            <a:ext cx="3436850" cy="4011035"/>
          </a:xfrm>
        </p:spPr>
        <p:txBody>
          <a:bodyPr>
            <a:noAutofit/>
          </a:bodyPr>
          <a:lstStyle/>
          <a:p>
            <a:r>
              <a:rPr lang="en-US" sz="3600" dirty="0"/>
              <a:t>How to create a new GBON surface land station using the GBON template (1)</a:t>
            </a:r>
            <a:endParaRPr lang="en-CH" sz="3600" dirty="0"/>
          </a:p>
        </p:txBody>
      </p:sp>
      <p:pic>
        <p:nvPicPr>
          <p:cNvPr id="6" name="图片 4" descr="图形用户界面, 表格&#10;&#10;描述已自动生成">
            <a:extLst>
              <a:ext uri="{FF2B5EF4-FFF2-40B4-BE49-F238E27FC236}">
                <a16:creationId xmlns:a16="http://schemas.microsoft.com/office/drawing/2014/main" id="{7346EE55-EDB1-43F9-9802-0F76D19ABFA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486588" y="85319"/>
            <a:ext cx="5796914" cy="6684935"/>
          </a:xfrm>
          <a:prstGeom prst="rect">
            <a:avLst/>
          </a:prstGeom>
        </p:spPr>
      </p:pic>
      <p:grpSp>
        <p:nvGrpSpPr>
          <p:cNvPr id="19" name="Group 18">
            <a:extLst>
              <a:ext uri="{FF2B5EF4-FFF2-40B4-BE49-F238E27FC236}">
                <a16:creationId xmlns:a16="http://schemas.microsoft.com/office/drawing/2014/main" id="{B00D7CE4-7F7F-452A-93BD-FCFF462425FC}"/>
              </a:ext>
            </a:extLst>
          </p:cNvPr>
          <p:cNvGrpSpPr/>
          <p:nvPr/>
        </p:nvGrpSpPr>
        <p:grpSpPr>
          <a:xfrm>
            <a:off x="4486588" y="204887"/>
            <a:ext cx="5796914" cy="870120"/>
            <a:chOff x="4486588" y="196178"/>
            <a:chExt cx="5796914" cy="870120"/>
          </a:xfrm>
        </p:grpSpPr>
        <p:pic>
          <p:nvPicPr>
            <p:cNvPr id="17" name="图片 4" descr="图形用户界面, 表格&#10;&#10;描述已自动生成">
              <a:extLst>
                <a:ext uri="{FF2B5EF4-FFF2-40B4-BE49-F238E27FC236}">
                  <a16:creationId xmlns:a16="http://schemas.microsoft.com/office/drawing/2014/main" id="{B357CBEE-3577-4C34-B612-63A56971995F}"/>
                </a:ext>
              </a:extLst>
            </p:cNvPr>
            <p:cNvPicPr/>
            <p:nvPr/>
          </p:nvPicPr>
          <p:blipFill rotWithShape="1">
            <a:blip r:embed="rId2" cstate="print">
              <a:extLst>
                <a:ext uri="{28A0092B-C50C-407E-A947-70E740481C1C}">
                  <a14:useLocalDpi xmlns:a14="http://schemas.microsoft.com/office/drawing/2010/main" val="0"/>
                </a:ext>
              </a:extLst>
            </a:blip>
            <a:srcRect t="1973" b="85011"/>
            <a:stretch/>
          </p:blipFill>
          <p:spPr>
            <a:xfrm>
              <a:off x="4486588" y="196178"/>
              <a:ext cx="5796914" cy="870120"/>
            </a:xfrm>
            <a:prstGeom prst="rect">
              <a:avLst/>
            </a:prstGeom>
          </p:spPr>
        </p:pic>
        <p:cxnSp>
          <p:nvCxnSpPr>
            <p:cNvPr id="7" name="Straight Arrow Connector 6">
              <a:extLst>
                <a:ext uri="{FF2B5EF4-FFF2-40B4-BE49-F238E27FC236}">
                  <a16:creationId xmlns:a16="http://schemas.microsoft.com/office/drawing/2014/main" id="{F6B45C64-C459-448D-BD52-637B4C5776EC}"/>
                </a:ext>
              </a:extLst>
            </p:cNvPr>
            <p:cNvCxnSpPr>
              <a:cxnSpLocks/>
            </p:cNvCxnSpPr>
            <p:nvPr/>
          </p:nvCxnSpPr>
          <p:spPr>
            <a:xfrm>
              <a:off x="5730434" y="229564"/>
              <a:ext cx="265176" cy="4223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B67790D1-E39C-4815-9B1E-19254E7A507C}"/>
                </a:ext>
              </a:extLst>
            </p:cNvPr>
            <p:cNvSpPr/>
            <p:nvPr/>
          </p:nvSpPr>
          <p:spPr>
            <a:xfrm>
              <a:off x="5797489" y="659332"/>
              <a:ext cx="544511" cy="248567"/>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365753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a:xfrm>
            <a:off x="257696" y="274637"/>
            <a:ext cx="3436850" cy="4011035"/>
          </a:xfrm>
        </p:spPr>
        <p:txBody>
          <a:bodyPr>
            <a:noAutofit/>
          </a:bodyPr>
          <a:lstStyle/>
          <a:p>
            <a:r>
              <a:rPr lang="en-US" sz="3600" dirty="0"/>
              <a:t>How to create a new GBON surface land station using the GBON template (1)</a:t>
            </a:r>
            <a:endParaRPr lang="en-CH" sz="3600" dirty="0"/>
          </a:p>
        </p:txBody>
      </p:sp>
      <p:pic>
        <p:nvPicPr>
          <p:cNvPr id="6" name="图片 4" descr="图形用户界面, 表格&#10;&#10;描述已自动生成">
            <a:extLst>
              <a:ext uri="{FF2B5EF4-FFF2-40B4-BE49-F238E27FC236}">
                <a16:creationId xmlns:a16="http://schemas.microsoft.com/office/drawing/2014/main" id="{7346EE55-EDB1-43F9-9802-0F76D19ABFA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486588" y="85319"/>
            <a:ext cx="5796914" cy="6684935"/>
          </a:xfrm>
          <a:prstGeom prst="rect">
            <a:avLst/>
          </a:prstGeom>
        </p:spPr>
      </p:pic>
      <p:sp>
        <p:nvSpPr>
          <p:cNvPr id="14" name="Oval 13">
            <a:extLst>
              <a:ext uri="{FF2B5EF4-FFF2-40B4-BE49-F238E27FC236}">
                <a16:creationId xmlns:a16="http://schemas.microsoft.com/office/drawing/2014/main" id="{DAE86BB0-1297-4EA0-A98A-495F6D6036B9}"/>
              </a:ext>
            </a:extLst>
          </p:cNvPr>
          <p:cNvSpPr/>
          <p:nvPr/>
        </p:nvSpPr>
        <p:spPr>
          <a:xfrm>
            <a:off x="5863022" y="1337523"/>
            <a:ext cx="4420480" cy="1553459"/>
          </a:xfrm>
          <a:prstGeom prst="ellipse">
            <a:avLst/>
          </a:prstGeom>
          <a:noFill/>
          <a:ln w="127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
        <p:nvSpPr>
          <p:cNvPr id="15" name="Oval 14">
            <a:extLst>
              <a:ext uri="{FF2B5EF4-FFF2-40B4-BE49-F238E27FC236}">
                <a16:creationId xmlns:a16="http://schemas.microsoft.com/office/drawing/2014/main" id="{B6314462-C603-44AB-823C-637D79DE4EAD}"/>
              </a:ext>
            </a:extLst>
          </p:cNvPr>
          <p:cNvSpPr/>
          <p:nvPr/>
        </p:nvSpPr>
        <p:spPr>
          <a:xfrm>
            <a:off x="5858399" y="2949271"/>
            <a:ext cx="4420480" cy="1553459"/>
          </a:xfrm>
          <a:prstGeom prst="ellipse">
            <a:avLst/>
          </a:prstGeom>
          <a:no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
        <p:nvSpPr>
          <p:cNvPr id="16" name="Oval 15">
            <a:extLst>
              <a:ext uri="{FF2B5EF4-FFF2-40B4-BE49-F238E27FC236}">
                <a16:creationId xmlns:a16="http://schemas.microsoft.com/office/drawing/2014/main" id="{CA1C7112-4CC8-422E-8D4A-12B06019C02B}"/>
              </a:ext>
            </a:extLst>
          </p:cNvPr>
          <p:cNvSpPr/>
          <p:nvPr/>
        </p:nvSpPr>
        <p:spPr>
          <a:xfrm>
            <a:off x="5852859" y="4548086"/>
            <a:ext cx="4420480" cy="1950943"/>
          </a:xfrm>
          <a:prstGeom prst="ellipse">
            <a:avLst/>
          </a:prstGeom>
          <a:no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nvGrpSpPr>
          <p:cNvPr id="20" name="Group 19">
            <a:extLst>
              <a:ext uri="{FF2B5EF4-FFF2-40B4-BE49-F238E27FC236}">
                <a16:creationId xmlns:a16="http://schemas.microsoft.com/office/drawing/2014/main" id="{B8F01972-C575-457C-B39B-931802A4F8CB}"/>
              </a:ext>
            </a:extLst>
          </p:cNvPr>
          <p:cNvGrpSpPr/>
          <p:nvPr/>
        </p:nvGrpSpPr>
        <p:grpSpPr>
          <a:xfrm>
            <a:off x="4490039" y="86252"/>
            <a:ext cx="1217683" cy="6684935"/>
            <a:chOff x="4481330" y="60125"/>
            <a:chExt cx="1217683" cy="6684935"/>
          </a:xfrm>
        </p:grpSpPr>
        <p:pic>
          <p:nvPicPr>
            <p:cNvPr id="18" name="图片 4" descr="图形用户界面, 表格&#10;&#10;描述已自动生成">
              <a:extLst>
                <a:ext uri="{FF2B5EF4-FFF2-40B4-BE49-F238E27FC236}">
                  <a16:creationId xmlns:a16="http://schemas.microsoft.com/office/drawing/2014/main" id="{91B7E547-AEA0-4467-A1A9-3BF98A43FBA8}"/>
                </a:ext>
              </a:extLst>
            </p:cNvPr>
            <p:cNvPicPr/>
            <p:nvPr/>
          </p:nvPicPr>
          <p:blipFill rotWithShape="1">
            <a:blip r:embed="rId2" cstate="print">
              <a:extLst>
                <a:ext uri="{28A0092B-C50C-407E-A947-70E740481C1C}">
                  <a14:useLocalDpi xmlns:a14="http://schemas.microsoft.com/office/drawing/2010/main" val="0"/>
                </a:ext>
              </a:extLst>
            </a:blip>
            <a:srcRect r="78994"/>
            <a:stretch/>
          </p:blipFill>
          <p:spPr>
            <a:xfrm>
              <a:off x="4481330" y="60125"/>
              <a:ext cx="1217683" cy="6684935"/>
            </a:xfrm>
            <a:prstGeom prst="rect">
              <a:avLst/>
            </a:prstGeom>
          </p:spPr>
        </p:pic>
        <p:cxnSp>
          <p:nvCxnSpPr>
            <p:cNvPr id="10" name="Straight Arrow Connector 9">
              <a:extLst>
                <a:ext uri="{FF2B5EF4-FFF2-40B4-BE49-F238E27FC236}">
                  <a16:creationId xmlns:a16="http://schemas.microsoft.com/office/drawing/2014/main" id="{7E98930B-868D-49E9-B3FF-7FAA77BA9F3B}"/>
                </a:ext>
              </a:extLst>
            </p:cNvPr>
            <p:cNvCxnSpPr>
              <a:cxnSpLocks/>
            </p:cNvCxnSpPr>
            <p:nvPr/>
          </p:nvCxnSpPr>
          <p:spPr>
            <a:xfrm>
              <a:off x="4670807" y="1416330"/>
              <a:ext cx="265176" cy="4223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0E466036-1AE5-4335-B3C5-85BC455607CA}"/>
                </a:ext>
              </a:extLst>
            </p:cNvPr>
            <p:cNvSpPr/>
            <p:nvPr/>
          </p:nvSpPr>
          <p:spPr>
            <a:xfrm>
              <a:off x="4670807" y="1838633"/>
              <a:ext cx="923201" cy="211839"/>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154651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nodeType="clickEffect">
                                  <p:stCondLst>
                                    <p:cond delay="0"/>
                                  </p:stCondLst>
                                  <p:childTnLst>
                                    <p:animScale>
                                      <p:cBhvr>
                                        <p:cTn id="6" dur="2000" fill="hold"/>
                                        <p:tgtEl>
                                          <p:spTgt spid="2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a:xfrm>
            <a:off x="257695" y="274638"/>
            <a:ext cx="11671069" cy="1143000"/>
          </a:xfrm>
        </p:spPr>
        <p:txBody>
          <a:bodyPr>
            <a:noAutofit/>
          </a:bodyPr>
          <a:lstStyle/>
          <a:p>
            <a:r>
              <a:rPr lang="en-US" sz="4000" dirty="0"/>
              <a:t>How to create a new GBON surface land station using the GBON template (2)</a:t>
            </a:r>
            <a:endParaRPr lang="en-CH" sz="4000" dirty="0"/>
          </a:p>
        </p:txBody>
      </p:sp>
      <p:sp>
        <p:nvSpPr>
          <p:cNvPr id="3" name="Content Placeholder 2">
            <a:extLst>
              <a:ext uri="{FF2B5EF4-FFF2-40B4-BE49-F238E27FC236}">
                <a16:creationId xmlns:a16="http://schemas.microsoft.com/office/drawing/2014/main" id="{868E457F-88E7-4761-88C0-E5DC0697C740}"/>
              </a:ext>
            </a:extLst>
          </p:cNvPr>
          <p:cNvSpPr>
            <a:spLocks noGrp="1"/>
          </p:cNvSpPr>
          <p:nvPr>
            <p:ph idx="1"/>
          </p:nvPr>
        </p:nvSpPr>
        <p:spPr>
          <a:xfrm>
            <a:off x="507077" y="1600201"/>
            <a:ext cx="11236904" cy="4525963"/>
          </a:xfrm>
        </p:spPr>
        <p:txBody>
          <a:bodyPr>
            <a:normAutofit/>
          </a:bodyPr>
          <a:lstStyle/>
          <a:p>
            <a:pPr marL="971550" lvl="1" indent="-514350">
              <a:buFont typeface="+mj-lt"/>
              <a:buAutoNum type="romanUcPeriod" startAt="3"/>
            </a:pPr>
            <a:r>
              <a:rPr lang="en-US" sz="2400" b="1" dirty="0"/>
              <a:t>Confirm </a:t>
            </a:r>
            <a:r>
              <a:rPr lang="en-US" sz="2400" dirty="0"/>
              <a:t>completion of the template with the “Review and confirm” button</a:t>
            </a:r>
          </a:p>
          <a:p>
            <a:pPr marL="1506538" lvl="1" indent="-342900">
              <a:buFontTx/>
              <a:buChar char="-"/>
            </a:pPr>
            <a:r>
              <a:rPr lang="en-US" sz="2000" dirty="0"/>
              <a:t>It opens the Generic form prefilled with all the information that was entered in the template form, as well as with other automatically prefilled mandatory fields, based on requirements for GBON surface land station, such as “station type”, “program/network affiliation”</a:t>
            </a:r>
          </a:p>
          <a:p>
            <a:pPr marL="1506538" lvl="1" indent="-342900">
              <a:buFontTx/>
              <a:buChar char="-"/>
            </a:pPr>
            <a:r>
              <a:rPr lang="en-US" sz="2000" dirty="0"/>
              <a:t>This Generic form allows editing of any of those fields; It is also possible to go back to the template form by selecting “Edit as template”. However, any information that was changed in the Generic form will be lost when going back to the template form</a:t>
            </a:r>
          </a:p>
          <a:p>
            <a:pPr marL="971550" lvl="1" indent="-514350">
              <a:buFont typeface="+mj-lt"/>
              <a:buAutoNum type="romanUcPeriod" startAt="4"/>
            </a:pPr>
            <a:r>
              <a:rPr lang="en-US" sz="2400" dirty="0"/>
              <a:t>Finally, select “</a:t>
            </a:r>
            <a:r>
              <a:rPr lang="en-US" sz="2400" b="1" dirty="0"/>
              <a:t>Submit</a:t>
            </a:r>
            <a:r>
              <a:rPr lang="en-US" sz="2400" dirty="0"/>
              <a:t>” at the bottom to complete the registration of the station </a:t>
            </a:r>
          </a:p>
          <a:p>
            <a:pPr marL="1506538" lvl="1" indent="-342900">
              <a:buFontTx/>
              <a:buChar char="-"/>
            </a:pPr>
            <a:r>
              <a:rPr lang="en-US" sz="2000" dirty="0"/>
              <a:t>An error message will appear if the information is incomplete, indicating that some elements are missing, and the missing fields and section headers are highlighted in red</a:t>
            </a:r>
          </a:p>
          <a:p>
            <a:pPr marL="1506538" lvl="1" indent="-342900">
              <a:buFontTx/>
              <a:buChar char="-"/>
            </a:pPr>
            <a:r>
              <a:rPr lang="en-US" sz="2000" dirty="0"/>
              <a:t>It is possible to save the station information, already provided, as a draft for later editing</a:t>
            </a:r>
          </a:p>
        </p:txBody>
      </p:sp>
    </p:spTree>
    <p:extLst>
      <p:ext uri="{BB962C8B-B14F-4D97-AF65-F5344CB8AC3E}">
        <p14:creationId xmlns:p14="http://schemas.microsoft.com/office/powerpoint/2010/main" val="9211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a:xfrm>
            <a:off x="257696" y="274637"/>
            <a:ext cx="3436850" cy="4011035"/>
          </a:xfrm>
        </p:spPr>
        <p:txBody>
          <a:bodyPr>
            <a:noAutofit/>
          </a:bodyPr>
          <a:lstStyle/>
          <a:p>
            <a:r>
              <a:rPr lang="en-US" sz="3600" dirty="0"/>
              <a:t>How to create a new GBON surface land station using the GBON template (2a)</a:t>
            </a:r>
            <a:endParaRPr lang="en-CH" sz="3600" dirty="0"/>
          </a:p>
        </p:txBody>
      </p:sp>
      <p:pic>
        <p:nvPicPr>
          <p:cNvPr id="6" name="图片 4" descr="图形用户界面, 表格&#10;&#10;描述已自动生成">
            <a:extLst>
              <a:ext uri="{FF2B5EF4-FFF2-40B4-BE49-F238E27FC236}">
                <a16:creationId xmlns:a16="http://schemas.microsoft.com/office/drawing/2014/main" id="{7346EE55-EDB1-43F9-9802-0F76D19ABFA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571307" y="85319"/>
            <a:ext cx="5796914" cy="6684935"/>
          </a:xfrm>
          <a:prstGeom prst="rect">
            <a:avLst/>
          </a:prstGeom>
        </p:spPr>
      </p:pic>
    </p:spTree>
    <p:extLst>
      <p:ext uri="{BB962C8B-B14F-4D97-AF65-F5344CB8AC3E}">
        <p14:creationId xmlns:p14="http://schemas.microsoft.com/office/powerpoint/2010/main" val="689213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a:xfrm>
            <a:off x="257696" y="274637"/>
            <a:ext cx="3436850" cy="4011035"/>
          </a:xfrm>
        </p:spPr>
        <p:txBody>
          <a:bodyPr>
            <a:noAutofit/>
          </a:bodyPr>
          <a:lstStyle/>
          <a:p>
            <a:r>
              <a:rPr lang="en-US" sz="3600" dirty="0"/>
              <a:t>How to create a new GBON surface land station using the GBON template (2a)</a:t>
            </a:r>
            <a:endParaRPr lang="en-CH" sz="3600" dirty="0"/>
          </a:p>
        </p:txBody>
      </p:sp>
      <p:pic>
        <p:nvPicPr>
          <p:cNvPr id="6" name="图片 4" descr="图形用户界面, 表格&#10;&#10;描述已自动生成">
            <a:extLst>
              <a:ext uri="{FF2B5EF4-FFF2-40B4-BE49-F238E27FC236}">
                <a16:creationId xmlns:a16="http://schemas.microsoft.com/office/drawing/2014/main" id="{7346EE55-EDB1-43F9-9802-0F76D19ABFA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571307" y="85319"/>
            <a:ext cx="5796914" cy="6684935"/>
          </a:xfrm>
          <a:prstGeom prst="rect">
            <a:avLst/>
          </a:prstGeom>
        </p:spPr>
      </p:pic>
      <p:grpSp>
        <p:nvGrpSpPr>
          <p:cNvPr id="5" name="Group 4">
            <a:extLst>
              <a:ext uri="{FF2B5EF4-FFF2-40B4-BE49-F238E27FC236}">
                <a16:creationId xmlns:a16="http://schemas.microsoft.com/office/drawing/2014/main" id="{490A67CF-CB51-4A6B-95D1-832F0F629434}"/>
              </a:ext>
            </a:extLst>
          </p:cNvPr>
          <p:cNvGrpSpPr/>
          <p:nvPr/>
        </p:nvGrpSpPr>
        <p:grpSpPr>
          <a:xfrm>
            <a:off x="4610100" y="6228678"/>
            <a:ext cx="5796914" cy="541576"/>
            <a:chOff x="6096000" y="6228678"/>
            <a:chExt cx="5796914" cy="541576"/>
          </a:xfrm>
        </p:grpSpPr>
        <p:pic>
          <p:nvPicPr>
            <p:cNvPr id="17" name="图片 4" descr="图形用户界面, 表格&#10;&#10;描述已自动生成">
              <a:extLst>
                <a:ext uri="{FF2B5EF4-FFF2-40B4-BE49-F238E27FC236}">
                  <a16:creationId xmlns:a16="http://schemas.microsoft.com/office/drawing/2014/main" id="{26893934-E892-4FAB-914B-1FD3E7ECEC1C}"/>
                </a:ext>
              </a:extLst>
            </p:cNvPr>
            <p:cNvPicPr/>
            <p:nvPr/>
          </p:nvPicPr>
          <p:blipFill rotWithShape="1">
            <a:blip r:embed="rId2" cstate="print">
              <a:extLst>
                <a:ext uri="{28A0092B-C50C-407E-A947-70E740481C1C}">
                  <a14:useLocalDpi xmlns:a14="http://schemas.microsoft.com/office/drawing/2010/main" val="0"/>
                </a:ext>
              </a:extLst>
            </a:blip>
            <a:srcRect t="93264"/>
            <a:stretch/>
          </p:blipFill>
          <p:spPr>
            <a:xfrm>
              <a:off x="6096000" y="6319982"/>
              <a:ext cx="5796914" cy="450272"/>
            </a:xfrm>
            <a:prstGeom prst="rect">
              <a:avLst/>
            </a:prstGeom>
            <a:ln w="3175">
              <a:solidFill>
                <a:schemeClr val="accent1"/>
              </a:solidFill>
            </a:ln>
          </p:spPr>
        </p:pic>
        <p:cxnSp>
          <p:nvCxnSpPr>
            <p:cNvPr id="12" name="Straight Arrow Connector 11">
              <a:extLst>
                <a:ext uri="{FF2B5EF4-FFF2-40B4-BE49-F238E27FC236}">
                  <a16:creationId xmlns:a16="http://schemas.microsoft.com/office/drawing/2014/main" id="{145A810C-3A1E-439B-A4BC-EE7F4E9EE71A}"/>
                </a:ext>
              </a:extLst>
            </p:cNvPr>
            <p:cNvCxnSpPr>
              <a:cxnSpLocks/>
            </p:cNvCxnSpPr>
            <p:nvPr/>
          </p:nvCxnSpPr>
          <p:spPr>
            <a:xfrm>
              <a:off x="10748234" y="6228678"/>
              <a:ext cx="352491" cy="344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5C7EC6A6-3AB1-4D99-B01C-E94881D8F7D1}"/>
                </a:ext>
              </a:extLst>
            </p:cNvPr>
            <p:cNvSpPr/>
            <p:nvPr/>
          </p:nvSpPr>
          <p:spPr>
            <a:xfrm>
              <a:off x="10908506" y="6545509"/>
              <a:ext cx="669203" cy="155673"/>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20106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a:xfrm>
            <a:off x="257696" y="124565"/>
            <a:ext cx="5381104" cy="1494686"/>
          </a:xfrm>
        </p:spPr>
        <p:txBody>
          <a:bodyPr>
            <a:noAutofit/>
          </a:bodyPr>
          <a:lstStyle/>
          <a:p>
            <a:r>
              <a:rPr lang="en-US" sz="3600" dirty="0"/>
              <a:t>How to create a new GBON surface land station using the GBON template (2b)</a:t>
            </a:r>
            <a:endParaRPr lang="en-CH" sz="3600" dirty="0"/>
          </a:p>
        </p:txBody>
      </p:sp>
      <p:pic>
        <p:nvPicPr>
          <p:cNvPr id="4" name="Picture 3">
            <a:extLst>
              <a:ext uri="{FF2B5EF4-FFF2-40B4-BE49-F238E27FC236}">
                <a16:creationId xmlns:a16="http://schemas.microsoft.com/office/drawing/2014/main" id="{CDCDD1F0-90FD-47F9-8DFA-500A5925659F}"/>
              </a:ext>
            </a:extLst>
          </p:cNvPr>
          <p:cNvPicPr>
            <a:picLocks noChangeAspect="1"/>
          </p:cNvPicPr>
          <p:nvPr/>
        </p:nvPicPr>
        <p:blipFill rotWithShape="1">
          <a:blip r:embed="rId2"/>
          <a:srcRect l="21138" t="41513" r="44219" b="32361"/>
          <a:stretch/>
        </p:blipFill>
        <p:spPr>
          <a:xfrm>
            <a:off x="615024" y="2688596"/>
            <a:ext cx="4223676" cy="1791711"/>
          </a:xfrm>
          <a:prstGeom prst="rect">
            <a:avLst/>
          </a:prstGeom>
        </p:spPr>
      </p:pic>
      <p:pic>
        <p:nvPicPr>
          <p:cNvPr id="7" name="Picture 6">
            <a:extLst>
              <a:ext uri="{FF2B5EF4-FFF2-40B4-BE49-F238E27FC236}">
                <a16:creationId xmlns:a16="http://schemas.microsoft.com/office/drawing/2014/main" id="{CFCD58EB-2DF5-403E-ACFC-74FEA354BC79}"/>
              </a:ext>
            </a:extLst>
          </p:cNvPr>
          <p:cNvPicPr>
            <a:picLocks noChangeAspect="1"/>
          </p:cNvPicPr>
          <p:nvPr/>
        </p:nvPicPr>
        <p:blipFill rotWithShape="1">
          <a:blip r:embed="rId3"/>
          <a:srcRect l="26640" t="9028" r="25813"/>
          <a:stretch/>
        </p:blipFill>
        <p:spPr>
          <a:xfrm>
            <a:off x="6008463" y="180975"/>
            <a:ext cx="6088287" cy="6552461"/>
          </a:xfrm>
          <a:prstGeom prst="rect">
            <a:avLst/>
          </a:prstGeom>
        </p:spPr>
      </p:pic>
      <p:cxnSp>
        <p:nvCxnSpPr>
          <p:cNvPr id="14" name="Straight Arrow Connector 13">
            <a:extLst>
              <a:ext uri="{FF2B5EF4-FFF2-40B4-BE49-F238E27FC236}">
                <a16:creationId xmlns:a16="http://schemas.microsoft.com/office/drawing/2014/main" id="{63FB3FDC-05AD-4AAD-9C6A-322186D48BA2}"/>
              </a:ext>
            </a:extLst>
          </p:cNvPr>
          <p:cNvCxnSpPr>
            <a:cxnSpLocks/>
          </p:cNvCxnSpPr>
          <p:nvPr/>
        </p:nvCxnSpPr>
        <p:spPr>
          <a:xfrm>
            <a:off x="3608232" y="3549299"/>
            <a:ext cx="192219" cy="4502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3F38F70E-2EED-45E5-9B49-EE46A7DCA09E}"/>
              </a:ext>
            </a:extLst>
          </p:cNvPr>
          <p:cNvSpPr/>
          <p:nvPr/>
        </p:nvSpPr>
        <p:spPr>
          <a:xfrm>
            <a:off x="3636807" y="3971602"/>
            <a:ext cx="436905" cy="184473"/>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
        <p:nvSpPr>
          <p:cNvPr id="18" name="Oval 17">
            <a:extLst>
              <a:ext uri="{FF2B5EF4-FFF2-40B4-BE49-F238E27FC236}">
                <a16:creationId xmlns:a16="http://schemas.microsoft.com/office/drawing/2014/main" id="{5C358022-C9C1-4848-88EA-5C8D3A328FCA}"/>
              </a:ext>
            </a:extLst>
          </p:cNvPr>
          <p:cNvSpPr/>
          <p:nvPr/>
        </p:nvSpPr>
        <p:spPr>
          <a:xfrm>
            <a:off x="6130344" y="834703"/>
            <a:ext cx="603831" cy="174948"/>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nvGrpSpPr>
          <p:cNvPr id="8" name="Group 7">
            <a:extLst>
              <a:ext uri="{FF2B5EF4-FFF2-40B4-BE49-F238E27FC236}">
                <a16:creationId xmlns:a16="http://schemas.microsoft.com/office/drawing/2014/main" id="{D1B3E46E-BE1B-DF68-E9B2-6667759BF2C6}"/>
              </a:ext>
            </a:extLst>
          </p:cNvPr>
          <p:cNvGrpSpPr/>
          <p:nvPr/>
        </p:nvGrpSpPr>
        <p:grpSpPr>
          <a:xfrm>
            <a:off x="11101646" y="245343"/>
            <a:ext cx="427518" cy="647020"/>
            <a:chOff x="11101646" y="245343"/>
            <a:chExt cx="427518" cy="647020"/>
          </a:xfrm>
        </p:grpSpPr>
        <p:cxnSp>
          <p:nvCxnSpPr>
            <p:cNvPr id="5" name="Straight Arrow Connector 4">
              <a:extLst>
                <a:ext uri="{FF2B5EF4-FFF2-40B4-BE49-F238E27FC236}">
                  <a16:creationId xmlns:a16="http://schemas.microsoft.com/office/drawing/2014/main" id="{3C7F4A58-4852-DC5D-D3D9-A0693C41A159}"/>
                </a:ext>
              </a:extLst>
            </p:cNvPr>
            <p:cNvCxnSpPr/>
            <p:nvPr/>
          </p:nvCxnSpPr>
          <p:spPr>
            <a:xfrm>
              <a:off x="11101646" y="245343"/>
              <a:ext cx="244698" cy="402807"/>
            </a:xfrm>
            <a:prstGeom prst="straightConnector1">
              <a:avLst/>
            </a:prstGeom>
            <a:ln w="3175">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1E84DB0B-1E7B-C689-6DCB-E0945E3CFA62}"/>
                </a:ext>
              </a:extLst>
            </p:cNvPr>
            <p:cNvSpPr/>
            <p:nvPr/>
          </p:nvSpPr>
          <p:spPr>
            <a:xfrm>
              <a:off x="11163523" y="655271"/>
              <a:ext cx="365641" cy="237092"/>
            </a:xfrm>
            <a:prstGeom prst="ellipse">
              <a:avLst/>
            </a:prstGeom>
            <a:noFill/>
            <a:ln w="95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278079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6BFD6-EDDA-410E-B7ED-CACEA9BFDDFA}"/>
              </a:ext>
            </a:extLst>
          </p:cNvPr>
          <p:cNvSpPr>
            <a:spLocks noGrp="1"/>
          </p:cNvSpPr>
          <p:nvPr>
            <p:ph type="title"/>
          </p:nvPr>
        </p:nvSpPr>
        <p:spPr>
          <a:xfrm>
            <a:off x="348916" y="1010654"/>
            <a:ext cx="2258819" cy="3786678"/>
          </a:xfrm>
        </p:spPr>
        <p:txBody>
          <a:bodyPr>
            <a:normAutofit fontScale="90000"/>
          </a:bodyPr>
          <a:lstStyle/>
          <a:p>
            <a:r>
              <a:rPr lang="en-US" sz="4000" dirty="0"/>
              <a:t>GBON Webtool</a:t>
            </a:r>
            <a:br>
              <a:rPr lang="en-US" sz="4000" dirty="0"/>
            </a:br>
            <a:br>
              <a:rPr lang="en-US" sz="4000" dirty="0"/>
            </a:br>
            <a:r>
              <a:rPr lang="en-US" sz="2200" dirty="0">
                <a:hlinkClick r:id="rId2"/>
              </a:rPr>
              <a:t>https://wmo.maps.arcgis.com/apps/webappviewer/index.html?id=795bbc05ca8a4da7a5f5f0aebb210aa8&amp;locale=en</a:t>
            </a:r>
            <a:r>
              <a:rPr lang="en-US" sz="2200" dirty="0"/>
              <a:t> </a:t>
            </a:r>
            <a:endParaRPr lang="en-CH" sz="2200" dirty="0"/>
          </a:p>
        </p:txBody>
      </p:sp>
      <p:pic>
        <p:nvPicPr>
          <p:cNvPr id="4" name="Picture 3">
            <a:extLst>
              <a:ext uri="{FF2B5EF4-FFF2-40B4-BE49-F238E27FC236}">
                <a16:creationId xmlns:a16="http://schemas.microsoft.com/office/drawing/2014/main" id="{0D0F3C0A-C6B2-4CB4-86D0-B74E9D82376C}"/>
              </a:ext>
            </a:extLst>
          </p:cNvPr>
          <p:cNvPicPr>
            <a:picLocks noChangeAspect="1"/>
          </p:cNvPicPr>
          <p:nvPr/>
        </p:nvPicPr>
        <p:blipFill rotWithShape="1">
          <a:blip r:embed="rId3"/>
          <a:srcRect l="1574" t="7902" r="35092" b="11769"/>
          <a:stretch/>
        </p:blipFill>
        <p:spPr>
          <a:xfrm>
            <a:off x="2923824" y="185270"/>
            <a:ext cx="9031111" cy="6443248"/>
          </a:xfrm>
          <a:prstGeom prst="rect">
            <a:avLst/>
          </a:prstGeom>
        </p:spPr>
      </p:pic>
    </p:spTree>
    <p:extLst>
      <p:ext uri="{BB962C8B-B14F-4D97-AF65-F5344CB8AC3E}">
        <p14:creationId xmlns:p14="http://schemas.microsoft.com/office/powerpoint/2010/main" val="3177408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p:txBody>
          <a:bodyPr>
            <a:normAutofit fontScale="90000"/>
          </a:bodyPr>
          <a:lstStyle/>
          <a:p>
            <a:r>
              <a:rPr lang="en-US" sz="3500" dirty="0"/>
              <a:t>Link to WDQMS webtool - monitoring stations performance</a:t>
            </a:r>
            <a:br>
              <a:rPr lang="en-US" sz="3500" dirty="0"/>
            </a:br>
            <a:r>
              <a:rPr lang="en-US" sz="3500" dirty="0"/>
              <a:t>NWP near real-time module</a:t>
            </a:r>
          </a:p>
        </p:txBody>
      </p:sp>
      <p:sp>
        <p:nvSpPr>
          <p:cNvPr id="3" name="Content Placeholder 2">
            <a:extLst>
              <a:ext uri="{FF2B5EF4-FFF2-40B4-BE49-F238E27FC236}">
                <a16:creationId xmlns:a16="http://schemas.microsoft.com/office/drawing/2014/main" id="{868E457F-88E7-4761-88C0-E5DC0697C740}"/>
              </a:ext>
            </a:extLst>
          </p:cNvPr>
          <p:cNvSpPr>
            <a:spLocks noGrp="1"/>
          </p:cNvSpPr>
          <p:nvPr>
            <p:ph idx="1"/>
          </p:nvPr>
        </p:nvSpPr>
        <p:spPr>
          <a:xfrm>
            <a:off x="609599" y="1600201"/>
            <a:ext cx="11134381" cy="4525963"/>
          </a:xfrm>
        </p:spPr>
        <p:txBody>
          <a:bodyPr>
            <a:normAutofit fontScale="70000" lnSpcReduction="20000"/>
          </a:bodyPr>
          <a:lstStyle/>
          <a:p>
            <a:pPr marL="0" indent="0">
              <a:buNone/>
            </a:pPr>
            <a:r>
              <a:rPr lang="en-US" sz="3400" dirty="0"/>
              <a:t>WDQMS obtains station information from OSCAR/Surface</a:t>
            </a:r>
          </a:p>
          <a:p>
            <a:r>
              <a:rPr lang="en-US" b="1" dirty="0"/>
              <a:t>Surface</a:t>
            </a:r>
            <a:r>
              <a:rPr lang="en-US" dirty="0"/>
              <a:t> stations</a:t>
            </a:r>
          </a:p>
          <a:p>
            <a:pPr lvl="1"/>
            <a:r>
              <a:rPr lang="en-US" dirty="0"/>
              <a:t>Station Type: land (fixed), land (mobile), land (on ice) and others …</a:t>
            </a:r>
          </a:p>
          <a:p>
            <a:pPr lvl="1"/>
            <a:r>
              <a:rPr lang="en-US" dirty="0"/>
              <a:t>International Exchange = True</a:t>
            </a:r>
          </a:p>
          <a:p>
            <a:pPr lvl="1"/>
            <a:r>
              <a:rPr lang="en-US" dirty="0"/>
              <a:t>Observes one of the variables assimilated by WIGOS monitoring </a:t>
            </a:r>
            <a:r>
              <a:rPr lang="en-US" dirty="0" err="1"/>
              <a:t>Centres</a:t>
            </a:r>
            <a:r>
              <a:rPr lang="en-US" dirty="0"/>
              <a:t> (pressure, temperature, humidity, wind)</a:t>
            </a:r>
          </a:p>
          <a:p>
            <a:r>
              <a:rPr lang="en-US" b="1" dirty="0"/>
              <a:t>Upper Air</a:t>
            </a:r>
            <a:r>
              <a:rPr lang="en-US" dirty="0"/>
              <a:t> stations</a:t>
            </a:r>
          </a:p>
          <a:p>
            <a:pPr lvl="1"/>
            <a:r>
              <a:rPr lang="en-US" dirty="0"/>
              <a:t>Station Class = upper-air radiosonde, upper-air pilot</a:t>
            </a:r>
          </a:p>
          <a:p>
            <a:r>
              <a:rPr lang="en-US" dirty="0"/>
              <a:t>AND (for both surface and upper-air):</a:t>
            </a:r>
          </a:p>
          <a:p>
            <a:pPr lvl="1"/>
            <a:r>
              <a:rPr lang="en-US" dirty="0"/>
              <a:t>Stations with "data generation" and "deployment" declared without "end date" (closing date)​</a:t>
            </a:r>
          </a:p>
          <a:p>
            <a:pPr lvl="1"/>
            <a:r>
              <a:rPr lang="en-US" dirty="0"/>
              <a:t>Stations with declared status “operational” or “partly operational”</a:t>
            </a:r>
          </a:p>
          <a:p>
            <a:pPr lvl="2"/>
            <a:r>
              <a:rPr lang="en-US" dirty="0"/>
              <a:t>Declared status (defined by the Member NFP) is different from the Assessed status (computed by WDQMS)</a:t>
            </a:r>
          </a:p>
        </p:txBody>
      </p:sp>
    </p:spTree>
    <p:extLst>
      <p:ext uri="{BB962C8B-B14F-4D97-AF65-F5344CB8AC3E}">
        <p14:creationId xmlns:p14="http://schemas.microsoft.com/office/powerpoint/2010/main" val="402826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p:txBody>
          <a:bodyPr>
            <a:normAutofit fontScale="90000"/>
          </a:bodyPr>
          <a:lstStyle/>
          <a:p>
            <a:r>
              <a:rPr lang="en-US" sz="3500" dirty="0"/>
              <a:t>Link to WDQMS webtool - monitoring stations performance</a:t>
            </a:r>
            <a:br>
              <a:rPr lang="en-US" sz="3500" dirty="0"/>
            </a:br>
            <a:r>
              <a:rPr lang="en-US" sz="3500" dirty="0"/>
              <a:t>GBON module</a:t>
            </a:r>
          </a:p>
        </p:txBody>
      </p:sp>
      <p:sp>
        <p:nvSpPr>
          <p:cNvPr id="3" name="Content Placeholder 2">
            <a:extLst>
              <a:ext uri="{FF2B5EF4-FFF2-40B4-BE49-F238E27FC236}">
                <a16:creationId xmlns:a16="http://schemas.microsoft.com/office/drawing/2014/main" id="{868E457F-88E7-4761-88C0-E5DC0697C740}"/>
              </a:ext>
            </a:extLst>
          </p:cNvPr>
          <p:cNvSpPr>
            <a:spLocks noGrp="1"/>
          </p:cNvSpPr>
          <p:nvPr>
            <p:ph idx="1"/>
          </p:nvPr>
        </p:nvSpPr>
        <p:spPr>
          <a:xfrm>
            <a:off x="609599" y="1600201"/>
            <a:ext cx="11134381" cy="4525963"/>
          </a:xfrm>
        </p:spPr>
        <p:txBody>
          <a:bodyPr>
            <a:normAutofit fontScale="77500" lnSpcReduction="20000"/>
          </a:bodyPr>
          <a:lstStyle/>
          <a:p>
            <a:pPr marL="0" indent="0">
              <a:buNone/>
            </a:pPr>
            <a:r>
              <a:rPr lang="en-US" sz="3400" dirty="0"/>
              <a:t>WDQMS obtains station information from OSCAR/Surface – currently:</a:t>
            </a:r>
          </a:p>
          <a:p>
            <a:r>
              <a:rPr lang="en-US" b="1" dirty="0"/>
              <a:t>Surface</a:t>
            </a:r>
            <a:r>
              <a:rPr lang="en-US" dirty="0"/>
              <a:t> stations</a:t>
            </a:r>
          </a:p>
          <a:p>
            <a:pPr lvl="1"/>
            <a:r>
              <a:rPr lang="en-US" dirty="0"/>
              <a:t>Station Type: land (fixed), land (mobile)</a:t>
            </a:r>
          </a:p>
          <a:p>
            <a:pPr lvl="1"/>
            <a:r>
              <a:rPr lang="en-US" dirty="0"/>
              <a:t>International Exchange = True</a:t>
            </a:r>
          </a:p>
          <a:p>
            <a:pPr lvl="1"/>
            <a:r>
              <a:rPr lang="en-US" b="1" dirty="0"/>
              <a:t>Observes at least atmospheric pressure</a:t>
            </a:r>
          </a:p>
          <a:p>
            <a:r>
              <a:rPr lang="en-US" b="1" dirty="0"/>
              <a:t>Upper Air</a:t>
            </a:r>
            <a:r>
              <a:rPr lang="en-US" dirty="0"/>
              <a:t> stations</a:t>
            </a:r>
          </a:p>
          <a:p>
            <a:pPr lvl="1"/>
            <a:r>
              <a:rPr lang="en-US" b="1" dirty="0"/>
              <a:t>Station Class = upper-air radiosonde</a:t>
            </a:r>
            <a:r>
              <a:rPr lang="en-US" dirty="0"/>
              <a:t>, upper-air pilot</a:t>
            </a:r>
          </a:p>
          <a:p>
            <a:r>
              <a:rPr lang="en-US" dirty="0"/>
              <a:t>AND (for both surface and upper-air):</a:t>
            </a:r>
          </a:p>
          <a:p>
            <a:pPr lvl="1"/>
            <a:r>
              <a:rPr lang="en-US" dirty="0"/>
              <a:t>Stations affiliated with GBON; Relevant </a:t>
            </a:r>
            <a:r>
              <a:rPr lang="en-US" b="1" dirty="0"/>
              <a:t>variables affiliated with GBON</a:t>
            </a:r>
          </a:p>
          <a:p>
            <a:pPr lvl="1"/>
            <a:r>
              <a:rPr lang="en-US" dirty="0"/>
              <a:t>Stations with "data generation" and "deployment" declared without "end date" (closing date)​</a:t>
            </a:r>
          </a:p>
          <a:p>
            <a:pPr lvl="1"/>
            <a:r>
              <a:rPr lang="en-US" dirty="0"/>
              <a:t>Stations with declared status “operational” or “partly operational”</a:t>
            </a:r>
          </a:p>
        </p:txBody>
      </p:sp>
    </p:spTree>
    <p:extLst>
      <p:ext uri="{BB962C8B-B14F-4D97-AF65-F5344CB8AC3E}">
        <p14:creationId xmlns:p14="http://schemas.microsoft.com/office/powerpoint/2010/main" val="196996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p:txBody>
          <a:bodyPr>
            <a:normAutofit/>
          </a:bodyPr>
          <a:lstStyle/>
          <a:p>
            <a:r>
              <a:rPr lang="en-US" sz="4000"/>
              <a:t>Outline</a:t>
            </a:r>
            <a:endParaRPr lang="en-CH" sz="4000"/>
          </a:p>
        </p:txBody>
      </p:sp>
      <p:sp>
        <p:nvSpPr>
          <p:cNvPr id="3" name="Content Placeholder 2">
            <a:extLst>
              <a:ext uri="{FF2B5EF4-FFF2-40B4-BE49-F238E27FC236}">
                <a16:creationId xmlns:a16="http://schemas.microsoft.com/office/drawing/2014/main" id="{868E457F-88E7-4761-88C0-E5DC0697C740}"/>
              </a:ext>
            </a:extLst>
          </p:cNvPr>
          <p:cNvSpPr>
            <a:spLocks noGrp="1"/>
          </p:cNvSpPr>
          <p:nvPr>
            <p:ph idx="1"/>
          </p:nvPr>
        </p:nvSpPr>
        <p:spPr>
          <a:xfrm>
            <a:off x="507077" y="1600201"/>
            <a:ext cx="11236904" cy="4525963"/>
          </a:xfrm>
        </p:spPr>
        <p:txBody>
          <a:bodyPr>
            <a:normAutofit fontScale="92500" lnSpcReduction="20000"/>
          </a:bodyPr>
          <a:lstStyle/>
          <a:p>
            <a:pPr marL="914400" lvl="1" indent="-457200">
              <a:buFont typeface="+mj-lt"/>
              <a:buAutoNum type="arabicPeriod"/>
            </a:pPr>
            <a:r>
              <a:rPr lang="en-US" sz="2400" dirty="0"/>
              <a:t>GBON requirements for observed variables</a:t>
            </a:r>
          </a:p>
          <a:p>
            <a:pPr marL="1314450" lvl="2" indent="-457200"/>
            <a:r>
              <a:rPr lang="en-US" sz="2000" dirty="0"/>
              <a:t>Distinguishing surface from upper-air GBON stations</a:t>
            </a:r>
          </a:p>
          <a:p>
            <a:pPr marL="914400" lvl="1" indent="-457200">
              <a:buFont typeface="+mj-lt"/>
              <a:buAutoNum type="arabicPeriod"/>
            </a:pPr>
            <a:r>
              <a:rPr lang="en-US" sz="2400" dirty="0"/>
              <a:t>Affiliate stations with a </a:t>
            </a:r>
            <a:r>
              <a:rPr lang="en-US" sz="2400" dirty="0" err="1"/>
              <a:t>programme</a:t>
            </a:r>
            <a:r>
              <a:rPr lang="en-US" sz="2400" dirty="0"/>
              <a:t>/network in OSCAR/Surface</a:t>
            </a:r>
          </a:p>
          <a:p>
            <a:pPr marL="1314450" lvl="2" indent="-457200"/>
            <a:r>
              <a:rPr lang="en-US" sz="2000" dirty="0" err="1"/>
              <a:t>Programme</a:t>
            </a:r>
            <a:r>
              <a:rPr lang="en-US" sz="2000" dirty="0"/>
              <a:t>/networks as an element from the WIGOS Metadata Standard</a:t>
            </a:r>
          </a:p>
          <a:p>
            <a:pPr marL="1771650" lvl="3" indent="-457200"/>
            <a:r>
              <a:rPr lang="en-US" sz="1600" dirty="0"/>
              <a:t>Members NFPs should select which </a:t>
            </a:r>
            <a:r>
              <a:rPr lang="en-US" sz="1600" dirty="0" err="1"/>
              <a:t>programmes</a:t>
            </a:r>
            <a:r>
              <a:rPr lang="en-US" sz="1600" dirty="0"/>
              <a:t>/networks they wish to affiliate their stations with</a:t>
            </a:r>
          </a:p>
          <a:p>
            <a:pPr marL="1314450" lvl="2" indent="-457200"/>
            <a:r>
              <a:rPr lang="en-US" sz="2000" dirty="0"/>
              <a:t>Affiliate an existing station with GBON (designate a GBON station)</a:t>
            </a:r>
          </a:p>
          <a:p>
            <a:pPr marL="1314450" lvl="2" indent="-457200"/>
            <a:r>
              <a:rPr lang="en-US" sz="2000" dirty="0"/>
              <a:t>Create a new GBON station using station template</a:t>
            </a:r>
          </a:p>
          <a:p>
            <a:pPr marL="914400" lvl="1" indent="-457200">
              <a:buFont typeface="+mj-lt"/>
              <a:buAutoNum type="arabicPeriod"/>
            </a:pPr>
            <a:r>
              <a:rPr lang="en-US" sz="2400" dirty="0"/>
              <a:t>Link to WDQMS webtool – monitoring of stations performance</a:t>
            </a:r>
          </a:p>
          <a:p>
            <a:pPr marL="1314450" lvl="2" indent="-457200"/>
            <a:r>
              <a:rPr lang="en-US" sz="2000" dirty="0"/>
              <a:t>Only stations with an “international schedule” are visible in the NWP-near-real-time module of WDQMS</a:t>
            </a:r>
          </a:p>
          <a:p>
            <a:pPr marL="1314450" lvl="2" indent="-457200"/>
            <a:r>
              <a:rPr lang="en-US" sz="2000" dirty="0"/>
              <a:t>All stations affiliated with GBON are visible in the GBON module</a:t>
            </a:r>
          </a:p>
          <a:p>
            <a:pPr marL="1314450" lvl="2" indent="-457200"/>
            <a:r>
              <a:rPr lang="en-US" sz="2000" dirty="0"/>
              <a:t>Importance of correctly affiliating the observed variables to a </a:t>
            </a:r>
            <a:r>
              <a:rPr lang="en-US" sz="2000" dirty="0" err="1"/>
              <a:t>programme</a:t>
            </a:r>
            <a:r>
              <a:rPr lang="en-US" sz="2000" dirty="0"/>
              <a:t>/network, e.g. GBON</a:t>
            </a:r>
          </a:p>
          <a:p>
            <a:pPr marL="914400" lvl="1" indent="-457200">
              <a:buFont typeface="+mj-lt"/>
              <a:buAutoNum type="arabicPeriod"/>
            </a:pPr>
            <a:r>
              <a:rPr lang="en-US" sz="2400" dirty="0"/>
              <a:t>Next steps related to the initial implementation of GBON (first phase)</a:t>
            </a:r>
          </a:p>
          <a:p>
            <a:pPr marL="914400" lvl="1" indent="-457200">
              <a:buFont typeface="+mj-lt"/>
              <a:buAutoNum type="arabicPeriod"/>
            </a:pPr>
            <a:r>
              <a:rPr lang="en-US" sz="2400" dirty="0"/>
              <a:t>Final remarks</a:t>
            </a:r>
            <a:endParaRPr lang="en-CH" sz="2400" dirty="0"/>
          </a:p>
        </p:txBody>
      </p:sp>
    </p:spTree>
    <p:extLst>
      <p:ext uri="{BB962C8B-B14F-4D97-AF65-F5344CB8AC3E}">
        <p14:creationId xmlns:p14="http://schemas.microsoft.com/office/powerpoint/2010/main" val="32735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03E7F6-8943-06DB-1B14-474751B0E231}"/>
              </a:ext>
            </a:extLst>
          </p:cNvPr>
          <p:cNvPicPr>
            <a:picLocks noChangeAspect="1"/>
          </p:cNvPicPr>
          <p:nvPr/>
        </p:nvPicPr>
        <p:blipFill rotWithShape="1">
          <a:blip r:embed="rId2"/>
          <a:srcRect l="46159" t="7758"/>
          <a:stretch/>
        </p:blipFill>
        <p:spPr>
          <a:xfrm>
            <a:off x="5254619" y="316865"/>
            <a:ext cx="6564284" cy="6325985"/>
          </a:xfrm>
          <a:prstGeom prst="rect">
            <a:avLst/>
          </a:prstGeom>
        </p:spPr>
      </p:pic>
      <p:sp>
        <p:nvSpPr>
          <p:cNvPr id="6" name="Title 1">
            <a:extLst>
              <a:ext uri="{FF2B5EF4-FFF2-40B4-BE49-F238E27FC236}">
                <a16:creationId xmlns:a16="http://schemas.microsoft.com/office/drawing/2014/main" id="{3E172AC7-C59A-0F48-C5C1-57010E0CDD3C}"/>
              </a:ext>
            </a:extLst>
          </p:cNvPr>
          <p:cNvSpPr>
            <a:spLocks noGrp="1"/>
          </p:cNvSpPr>
          <p:nvPr>
            <p:ph type="title"/>
          </p:nvPr>
        </p:nvSpPr>
        <p:spPr>
          <a:xfrm>
            <a:off x="407236" y="1021697"/>
            <a:ext cx="4148138" cy="3752850"/>
          </a:xfrm>
        </p:spPr>
        <p:txBody>
          <a:bodyPr>
            <a:normAutofit/>
          </a:bodyPr>
          <a:lstStyle/>
          <a:p>
            <a:r>
              <a:rPr lang="en-US" sz="3600" dirty="0"/>
              <a:t>WDQMS Webtool</a:t>
            </a:r>
            <a:br>
              <a:rPr lang="en-US" sz="3600" dirty="0"/>
            </a:br>
            <a:r>
              <a:rPr lang="en-US" sz="3200" dirty="0"/>
              <a:t>(GBON module not published yet)</a:t>
            </a:r>
            <a:br>
              <a:rPr lang="en-US" sz="3200" dirty="0"/>
            </a:br>
            <a:br>
              <a:rPr lang="en-US" sz="4000" dirty="0"/>
            </a:br>
            <a:r>
              <a:rPr lang="en-US" sz="2800" dirty="0">
                <a:hlinkClick r:id="rId3"/>
              </a:rPr>
              <a:t>https://wdqms.wmo.int</a:t>
            </a:r>
            <a:endParaRPr lang="en-CH" sz="2200" dirty="0"/>
          </a:p>
        </p:txBody>
      </p:sp>
    </p:spTree>
    <p:extLst>
      <p:ext uri="{BB962C8B-B14F-4D97-AF65-F5344CB8AC3E}">
        <p14:creationId xmlns:p14="http://schemas.microsoft.com/office/powerpoint/2010/main" val="2808955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1E11-BAA7-4088-8BF0-34546DC1C68F}"/>
              </a:ext>
            </a:extLst>
          </p:cNvPr>
          <p:cNvSpPr>
            <a:spLocks noGrp="1"/>
          </p:cNvSpPr>
          <p:nvPr>
            <p:ph type="title"/>
          </p:nvPr>
        </p:nvSpPr>
        <p:spPr>
          <a:xfrm>
            <a:off x="609600" y="274638"/>
            <a:ext cx="10972800" cy="854915"/>
          </a:xfrm>
        </p:spPr>
        <p:txBody>
          <a:bodyPr/>
          <a:lstStyle/>
          <a:p>
            <a:r>
              <a:rPr lang="en-US" dirty="0"/>
              <a:t>Next steps</a:t>
            </a:r>
            <a:endParaRPr lang="en-CH" dirty="0"/>
          </a:p>
        </p:txBody>
      </p:sp>
      <p:sp>
        <p:nvSpPr>
          <p:cNvPr id="8" name="Content Placeholder 7">
            <a:extLst>
              <a:ext uri="{FF2B5EF4-FFF2-40B4-BE49-F238E27FC236}">
                <a16:creationId xmlns:a16="http://schemas.microsoft.com/office/drawing/2014/main" id="{1933F6B3-AD53-4BFB-A6AC-6A47DA3EE816}"/>
              </a:ext>
            </a:extLst>
          </p:cNvPr>
          <p:cNvSpPr>
            <a:spLocks noGrp="1"/>
          </p:cNvSpPr>
          <p:nvPr>
            <p:ph idx="1"/>
          </p:nvPr>
        </p:nvSpPr>
        <p:spPr>
          <a:xfrm>
            <a:off x="609600" y="1183339"/>
            <a:ext cx="11352904" cy="5120639"/>
          </a:xfrm>
        </p:spPr>
        <p:txBody>
          <a:bodyPr>
            <a:normAutofit fontScale="92500" lnSpcReduction="20000"/>
          </a:bodyPr>
          <a:lstStyle/>
          <a:p>
            <a:r>
              <a:rPr lang="en-US" dirty="0"/>
              <a:t>On April 30</a:t>
            </a:r>
            <a:r>
              <a:rPr lang="en-US" baseline="30000" dirty="0"/>
              <a:t>th</a:t>
            </a:r>
            <a:r>
              <a:rPr lang="en-US" dirty="0"/>
              <a:t> 2023, the list of GBON nominated stations will be frozen for submission to Congress-19 (22 May to 2 June 2023)</a:t>
            </a:r>
          </a:p>
          <a:p>
            <a:pPr lvl="1"/>
            <a:r>
              <a:rPr lang="en-US" dirty="0"/>
              <a:t>Relevant session: “Infrastructure Day” on Wed 24 May</a:t>
            </a:r>
          </a:p>
          <a:p>
            <a:r>
              <a:rPr lang="en-US" dirty="0"/>
              <a:t>Members through their NFPs may continue to update their stations metadata in OSCAR/Surface</a:t>
            </a:r>
          </a:p>
          <a:p>
            <a:pPr lvl="1"/>
            <a:r>
              <a:rPr lang="en-US" dirty="0"/>
              <a:t>Including nominating GBON stations until the relevant Cg session</a:t>
            </a:r>
          </a:p>
          <a:p>
            <a:r>
              <a:rPr lang="en-US" dirty="0"/>
              <a:t>GBON Designation webtool</a:t>
            </a:r>
          </a:p>
          <a:p>
            <a:pPr lvl="1"/>
            <a:r>
              <a:rPr lang="en-US" dirty="0"/>
              <a:t>A new version is being finalized which will allow distinguishing properly upper-air GBON only from surface GBON only stations</a:t>
            </a:r>
          </a:p>
          <a:p>
            <a:r>
              <a:rPr lang="en-US" dirty="0"/>
              <a:t>WDQMS webtool</a:t>
            </a:r>
          </a:p>
          <a:p>
            <a:pPr lvl="1"/>
            <a:r>
              <a:rPr lang="en-US" dirty="0"/>
              <a:t>A new GBON module is being finalized which will allow monitoring the performance of GBON surface GBON and GBON upper-air stations</a:t>
            </a:r>
          </a:p>
          <a:p>
            <a:pPr lvl="1"/>
            <a:endParaRPr lang="en-US" dirty="0">
              <a:hlinkClick r:id="rId2"/>
            </a:endParaRPr>
          </a:p>
        </p:txBody>
      </p:sp>
    </p:spTree>
    <p:extLst>
      <p:ext uri="{BB962C8B-B14F-4D97-AF65-F5344CB8AC3E}">
        <p14:creationId xmlns:p14="http://schemas.microsoft.com/office/powerpoint/2010/main" val="243439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1E11-BAA7-4088-8BF0-34546DC1C68F}"/>
              </a:ext>
            </a:extLst>
          </p:cNvPr>
          <p:cNvSpPr>
            <a:spLocks noGrp="1"/>
          </p:cNvSpPr>
          <p:nvPr>
            <p:ph type="title"/>
          </p:nvPr>
        </p:nvSpPr>
        <p:spPr>
          <a:xfrm>
            <a:off x="609600" y="274638"/>
            <a:ext cx="10972800" cy="854915"/>
          </a:xfrm>
        </p:spPr>
        <p:txBody>
          <a:bodyPr/>
          <a:lstStyle/>
          <a:p>
            <a:r>
              <a:rPr lang="en-US" dirty="0"/>
              <a:t>Final Remarks</a:t>
            </a:r>
            <a:endParaRPr lang="en-CH" dirty="0"/>
          </a:p>
        </p:txBody>
      </p:sp>
      <p:sp>
        <p:nvSpPr>
          <p:cNvPr id="8" name="Content Placeholder 7">
            <a:extLst>
              <a:ext uri="{FF2B5EF4-FFF2-40B4-BE49-F238E27FC236}">
                <a16:creationId xmlns:a16="http://schemas.microsoft.com/office/drawing/2014/main" id="{1933F6B3-AD53-4BFB-A6AC-6A47DA3EE816}"/>
              </a:ext>
            </a:extLst>
          </p:cNvPr>
          <p:cNvSpPr>
            <a:spLocks noGrp="1"/>
          </p:cNvSpPr>
          <p:nvPr>
            <p:ph idx="1"/>
          </p:nvPr>
        </p:nvSpPr>
        <p:spPr>
          <a:xfrm>
            <a:off x="609600" y="1183339"/>
            <a:ext cx="11352904" cy="5120639"/>
          </a:xfrm>
        </p:spPr>
        <p:txBody>
          <a:bodyPr>
            <a:normAutofit fontScale="77500" lnSpcReduction="20000"/>
          </a:bodyPr>
          <a:lstStyle/>
          <a:p>
            <a:r>
              <a:rPr lang="en-US" dirty="0"/>
              <a:t>The role of National Focal Points is critical - all Members are required to nominate/update them</a:t>
            </a:r>
          </a:p>
          <a:p>
            <a:pPr lvl="1"/>
            <a:r>
              <a:rPr lang="en-US" dirty="0"/>
              <a:t>The NFPs on WIGOS coordinate the implementation of WIGOS at National level, including the GBON</a:t>
            </a:r>
          </a:p>
          <a:p>
            <a:pPr lvl="1"/>
            <a:r>
              <a:rPr lang="en-US" dirty="0"/>
              <a:t>NFPs on OSCAR/Surface coordinate the metadata in OSCAR/Surface for their country</a:t>
            </a:r>
          </a:p>
          <a:p>
            <a:pPr lvl="1"/>
            <a:r>
              <a:rPr lang="en-US" dirty="0"/>
              <a:t>NFPs on OSCAR/Surface as well as Metadata Editors (ME) manage their country’s metadata, including GBON stations, e.g.:</a:t>
            </a:r>
          </a:p>
          <a:p>
            <a:pPr lvl="2"/>
            <a:r>
              <a:rPr lang="en-US" sz="2600" dirty="0"/>
              <a:t>Affiliate/de-affiliate existing stations in OSCAR/Surface with GBON network</a:t>
            </a:r>
          </a:p>
          <a:p>
            <a:pPr lvl="2"/>
            <a:r>
              <a:rPr lang="en-US" sz="2600" dirty="0"/>
              <a:t>Create new GBON stations in OSCAR/Surface</a:t>
            </a:r>
          </a:p>
          <a:p>
            <a:r>
              <a:rPr lang="en-US" dirty="0"/>
              <a:t>More detailed and comprehensive guidance is available from:</a:t>
            </a:r>
          </a:p>
          <a:p>
            <a:pPr lvl="1"/>
            <a:r>
              <a:rPr lang="en-US" dirty="0">
                <a:hlinkClick r:id="rId2"/>
              </a:rPr>
              <a:t>OSCAR/Surface Users manual (2022 Edition, Release 1.8.3)</a:t>
            </a:r>
          </a:p>
          <a:p>
            <a:pPr lvl="1"/>
            <a:r>
              <a:rPr lang="en-US" dirty="0"/>
              <a:t>GBON Guide (as part of the Guide to WIGOS)</a:t>
            </a:r>
          </a:p>
          <a:p>
            <a:r>
              <a:rPr lang="en-US" dirty="0"/>
              <a:t>Additional learning material and recordings of webinars/online workshops are also available, from the </a:t>
            </a:r>
            <a:r>
              <a:rPr lang="en-US" dirty="0">
                <a:hlinkClick r:id="rId3"/>
              </a:rPr>
              <a:t>WIGOS Learning Portal</a:t>
            </a:r>
            <a:r>
              <a:rPr lang="en-US" dirty="0"/>
              <a:t>:</a:t>
            </a:r>
          </a:p>
          <a:p>
            <a:pPr lvl="1"/>
            <a:r>
              <a:rPr lang="en-US" dirty="0">
                <a:hlinkClick r:id="rId4"/>
              </a:rPr>
              <a:t>Webinars on OSCAR/Surface and WDQMS</a:t>
            </a:r>
            <a:r>
              <a:rPr lang="en-US" dirty="0"/>
              <a:t>; </a:t>
            </a:r>
            <a:r>
              <a:rPr lang="en-US" dirty="0">
                <a:hlinkClick r:id="rId5"/>
              </a:rPr>
              <a:t>GBON Webinars</a:t>
            </a:r>
            <a:endParaRPr lang="en-US" dirty="0"/>
          </a:p>
        </p:txBody>
      </p:sp>
    </p:spTree>
    <p:extLst>
      <p:ext uri="{BB962C8B-B14F-4D97-AF65-F5344CB8AC3E}">
        <p14:creationId xmlns:p14="http://schemas.microsoft.com/office/powerpoint/2010/main" val="126517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442"/>
            <a:ext cx="12192000" cy="8196442"/>
          </a:xfrm>
          <a:prstGeom prst="rect">
            <a:avLst/>
          </a:prstGeom>
        </p:spPr>
      </p:pic>
      <p:sp>
        <p:nvSpPr>
          <p:cNvPr id="3" name="Slide Number Placeholder 2"/>
          <p:cNvSpPr>
            <a:spLocks noGrp="1"/>
          </p:cNvSpPr>
          <p:nvPr>
            <p:ph type="sldNum" sz="quarter" idx="12"/>
          </p:nvPr>
        </p:nvSpPr>
        <p:spPr/>
        <p:txBody>
          <a:bodyPr/>
          <a:lstStyle/>
          <a:p>
            <a:fld id="{9259AF2F-52C6-9B46-B8B2-0579234AE62E}" type="slidenum">
              <a:rPr lang="en-US" smtClean="0"/>
              <a:t>23</a:t>
            </a:fld>
            <a:endParaRPr lang="en-US" dirty="0"/>
          </a:p>
        </p:txBody>
      </p:sp>
      <p:sp>
        <p:nvSpPr>
          <p:cNvPr id="5" name="Title 1">
            <a:extLst>
              <a:ext uri="{FF2B5EF4-FFF2-40B4-BE49-F238E27FC236}">
                <a16:creationId xmlns:a16="http://schemas.microsoft.com/office/drawing/2014/main" id="{F351208C-D14B-4D5A-ABA4-F23E50C6674B}"/>
              </a:ext>
            </a:extLst>
          </p:cNvPr>
          <p:cNvSpPr txBox="1">
            <a:spLocks/>
          </p:cNvSpPr>
          <p:nvPr/>
        </p:nvSpPr>
        <p:spPr>
          <a:xfrm>
            <a:off x="1999200" y="1480907"/>
            <a:ext cx="8229600" cy="26820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rPr>
              <a:t>Thank You</a:t>
            </a:r>
            <a:endParaRPr lang="en-US" sz="4800" b="1" dirty="0">
              <a:solidFill>
                <a:schemeClr val="bg1"/>
              </a:solidFill>
            </a:endParaRPr>
          </a:p>
        </p:txBody>
      </p:sp>
    </p:spTree>
    <p:extLst>
      <p:ext uri="{BB962C8B-B14F-4D97-AF65-F5344CB8AC3E}">
        <p14:creationId xmlns:p14="http://schemas.microsoft.com/office/powerpoint/2010/main" val="3311291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p:txBody>
          <a:bodyPr>
            <a:normAutofit/>
          </a:bodyPr>
          <a:lstStyle/>
          <a:p>
            <a:r>
              <a:rPr lang="en-US" sz="4000" dirty="0"/>
              <a:t>GBON requirements for observed variables</a:t>
            </a:r>
            <a:endParaRPr lang="en-CH" sz="4000" dirty="0"/>
          </a:p>
        </p:txBody>
      </p:sp>
      <p:sp>
        <p:nvSpPr>
          <p:cNvPr id="3" name="Content Placeholder 2">
            <a:extLst>
              <a:ext uri="{FF2B5EF4-FFF2-40B4-BE49-F238E27FC236}">
                <a16:creationId xmlns:a16="http://schemas.microsoft.com/office/drawing/2014/main" id="{868E457F-88E7-4761-88C0-E5DC0697C740}"/>
              </a:ext>
            </a:extLst>
          </p:cNvPr>
          <p:cNvSpPr>
            <a:spLocks noGrp="1"/>
          </p:cNvSpPr>
          <p:nvPr>
            <p:ph idx="1"/>
          </p:nvPr>
        </p:nvSpPr>
        <p:spPr>
          <a:xfrm>
            <a:off x="609599" y="1600201"/>
            <a:ext cx="11134381" cy="4525963"/>
          </a:xfrm>
        </p:spPr>
        <p:txBody>
          <a:bodyPr>
            <a:normAutofit/>
          </a:bodyPr>
          <a:lstStyle/>
          <a:p>
            <a:pPr marL="268288" lvl="2" indent="0">
              <a:buNone/>
            </a:pPr>
            <a:r>
              <a:rPr lang="en-US" sz="2200" u="sng" dirty="0"/>
              <a:t>GBON requirement for surface stations</a:t>
            </a:r>
            <a:r>
              <a:rPr lang="en-US" sz="2200" dirty="0"/>
              <a:t>:</a:t>
            </a:r>
          </a:p>
          <a:p>
            <a:pPr marL="268288" lvl="2" indent="0">
              <a:buNone/>
            </a:pPr>
            <a:r>
              <a:rPr lang="en-US" sz="2200" dirty="0"/>
              <a:t>	- </a:t>
            </a:r>
            <a:r>
              <a:rPr lang="en-US" sz="2200" b="1" dirty="0"/>
              <a:t>surface pressure</a:t>
            </a:r>
            <a:r>
              <a:rPr lang="en-US" sz="2200" dirty="0"/>
              <a:t>, air temperature, air humidity, wind direction and speed, amount of precipitation and snow depth (where applicable)</a:t>
            </a:r>
          </a:p>
          <a:p>
            <a:pPr marL="268288" lvl="2" indent="0">
              <a:buNone/>
            </a:pPr>
            <a:r>
              <a:rPr lang="en-US" sz="2200" dirty="0"/>
              <a:t>	- </a:t>
            </a:r>
            <a:r>
              <a:rPr lang="en-US" sz="2200" b="1" dirty="0"/>
              <a:t>hourly reporting (24 reports/day)</a:t>
            </a:r>
            <a:endParaRPr lang="en-US" sz="2200" dirty="0"/>
          </a:p>
          <a:p>
            <a:pPr marL="268288" lvl="2" indent="0">
              <a:buNone/>
            </a:pPr>
            <a:endParaRPr lang="en-US" sz="2200" u="sng" dirty="0"/>
          </a:p>
          <a:p>
            <a:pPr marL="268288" lvl="2" indent="0">
              <a:buNone/>
            </a:pPr>
            <a:r>
              <a:rPr lang="en-US" sz="2200" u="sng" dirty="0"/>
              <a:t>GBON requirements for upper-air stations</a:t>
            </a:r>
            <a:r>
              <a:rPr lang="en-US" sz="2200" dirty="0"/>
              <a:t>:</a:t>
            </a:r>
          </a:p>
          <a:p>
            <a:pPr marL="268288" lvl="2" indent="0">
              <a:buNone/>
            </a:pPr>
            <a:r>
              <a:rPr lang="en-US" sz="2200" dirty="0"/>
              <a:t> - pressure profile, temperature profile, water-vapor profile, wind profile</a:t>
            </a:r>
            <a:endParaRPr lang="en-US" dirty="0"/>
          </a:p>
          <a:p>
            <a:pPr marL="268288" lvl="2" indent="0">
              <a:buNone/>
            </a:pPr>
            <a:r>
              <a:rPr lang="en-US" sz="2200" dirty="0"/>
              <a:t> - </a:t>
            </a:r>
            <a:r>
              <a:rPr lang="en-US" sz="2200" b="1" dirty="0"/>
              <a:t>2 soundings/day</a:t>
            </a:r>
            <a:endParaRPr lang="en-US" sz="2200" dirty="0"/>
          </a:p>
        </p:txBody>
      </p:sp>
    </p:spTree>
    <p:extLst>
      <p:ext uri="{BB962C8B-B14F-4D97-AF65-F5344CB8AC3E}">
        <p14:creationId xmlns:p14="http://schemas.microsoft.com/office/powerpoint/2010/main" val="100825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a:xfrm>
            <a:off x="809106" y="274638"/>
            <a:ext cx="6023956" cy="1325564"/>
          </a:xfrm>
        </p:spPr>
        <p:txBody>
          <a:bodyPr>
            <a:normAutofit/>
          </a:bodyPr>
          <a:lstStyle/>
          <a:p>
            <a:r>
              <a:rPr lang="en-US" sz="3600" dirty="0" err="1"/>
              <a:t>Programme</a:t>
            </a:r>
            <a:r>
              <a:rPr lang="en-US" sz="3600" dirty="0"/>
              <a:t>/network affiliation Metadata element</a:t>
            </a:r>
            <a:endParaRPr lang="en-CH" sz="3600" dirty="0"/>
          </a:p>
        </p:txBody>
      </p:sp>
      <p:sp>
        <p:nvSpPr>
          <p:cNvPr id="3" name="Content Placeholder 2">
            <a:extLst>
              <a:ext uri="{FF2B5EF4-FFF2-40B4-BE49-F238E27FC236}">
                <a16:creationId xmlns:a16="http://schemas.microsoft.com/office/drawing/2014/main" id="{868E457F-88E7-4761-88C0-E5DC0697C740}"/>
              </a:ext>
            </a:extLst>
          </p:cNvPr>
          <p:cNvSpPr>
            <a:spLocks noGrp="1"/>
          </p:cNvSpPr>
          <p:nvPr>
            <p:ph idx="1"/>
          </p:nvPr>
        </p:nvSpPr>
        <p:spPr>
          <a:xfrm>
            <a:off x="872839" y="1795548"/>
            <a:ext cx="5913119" cy="4048299"/>
          </a:xfrm>
        </p:spPr>
        <p:txBody>
          <a:bodyPr>
            <a:normAutofit lnSpcReduction="10000"/>
          </a:bodyPr>
          <a:lstStyle/>
          <a:p>
            <a:pPr marL="92075" lvl="1" indent="0">
              <a:buNone/>
            </a:pPr>
            <a:r>
              <a:rPr lang="en-US" sz="2400" dirty="0"/>
              <a:t>A metadata element of the WIGOS Metadata Standard (WMO-No. 1192):</a:t>
            </a:r>
          </a:p>
          <a:p>
            <a:pPr marL="357188" lvl="1" indent="0"/>
            <a:r>
              <a:rPr lang="en-US" sz="2200" dirty="0"/>
              <a:t> Under category “2. Purpose of observation”</a:t>
            </a:r>
          </a:p>
          <a:p>
            <a:pPr marL="357188" lvl="1" indent="0"/>
            <a:r>
              <a:rPr lang="en-US" sz="2200" dirty="0"/>
              <a:t> Element number 2-02</a:t>
            </a:r>
          </a:p>
          <a:p>
            <a:pPr marL="357188" lvl="1" indent="0">
              <a:buNone/>
            </a:pPr>
            <a:r>
              <a:rPr lang="en-US" sz="2200" dirty="0"/>
              <a:t>(</a:t>
            </a:r>
            <a:r>
              <a:rPr lang="en-US" sz="2200" dirty="0" err="1"/>
              <a:t>Programme</a:t>
            </a:r>
            <a:r>
              <a:rPr lang="en-US" sz="2200" dirty="0"/>
              <a:t>/network affiliation):</a:t>
            </a:r>
          </a:p>
          <a:p>
            <a:pPr marL="898525" lvl="2"/>
            <a:r>
              <a:rPr lang="en-US" sz="2000" dirty="0"/>
              <a:t>Definition = </a:t>
            </a:r>
            <a:r>
              <a:rPr lang="en-US" sz="2000" i="1" dirty="0"/>
              <a:t>The global, regional or national </a:t>
            </a:r>
            <a:r>
              <a:rPr lang="en-US" sz="2000" i="1" dirty="0" err="1"/>
              <a:t>programme</a:t>
            </a:r>
            <a:r>
              <a:rPr lang="en-US" sz="2000" i="1" dirty="0"/>
              <a:t>(s)/network(s) that the station/platform is associated with</a:t>
            </a:r>
          </a:p>
          <a:p>
            <a:pPr marL="898525" lvl="2"/>
            <a:r>
              <a:rPr lang="en-US" sz="2000" dirty="0"/>
              <a:t>Obligation = </a:t>
            </a:r>
            <a:r>
              <a:rPr lang="en-US" sz="2000" b="1" dirty="0"/>
              <a:t>Mandatory</a:t>
            </a:r>
          </a:p>
          <a:p>
            <a:pPr marL="498475" lvl="1"/>
            <a:r>
              <a:rPr lang="en-US" sz="2400" dirty="0"/>
              <a:t>The affiliation with several </a:t>
            </a:r>
            <a:r>
              <a:rPr lang="en-US" sz="2400" dirty="0" err="1"/>
              <a:t>programmes</a:t>
            </a:r>
            <a:r>
              <a:rPr lang="en-US" sz="2400" dirty="0"/>
              <a:t>, e.g. GBON, requires approval</a:t>
            </a:r>
          </a:p>
        </p:txBody>
      </p:sp>
      <p:pic>
        <p:nvPicPr>
          <p:cNvPr id="4" name="Picture 3">
            <a:extLst>
              <a:ext uri="{FF2B5EF4-FFF2-40B4-BE49-F238E27FC236}">
                <a16:creationId xmlns:a16="http://schemas.microsoft.com/office/drawing/2014/main" id="{DF4D8AED-27A0-A5FC-C52E-0FD39AD06D5D}"/>
              </a:ext>
            </a:extLst>
          </p:cNvPr>
          <p:cNvPicPr>
            <a:picLocks noChangeAspect="1"/>
          </p:cNvPicPr>
          <p:nvPr/>
        </p:nvPicPr>
        <p:blipFill rotWithShape="1">
          <a:blip r:embed="rId2"/>
          <a:srcRect l="61432" t="13696" r="16955" b="6183"/>
          <a:stretch/>
        </p:blipFill>
        <p:spPr>
          <a:xfrm>
            <a:off x="7946967" y="159334"/>
            <a:ext cx="3158838" cy="6586722"/>
          </a:xfrm>
          <a:prstGeom prst="rect">
            <a:avLst/>
          </a:prstGeom>
        </p:spPr>
      </p:pic>
    </p:spTree>
    <p:extLst>
      <p:ext uri="{BB962C8B-B14F-4D97-AF65-F5344CB8AC3E}">
        <p14:creationId xmlns:p14="http://schemas.microsoft.com/office/powerpoint/2010/main" val="297253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p:txBody>
          <a:bodyPr>
            <a:normAutofit fontScale="90000"/>
          </a:bodyPr>
          <a:lstStyle/>
          <a:p>
            <a:r>
              <a:rPr lang="en-US" sz="4000" dirty="0"/>
              <a:t>Affiliate existing stations in OSCAR/Surface with a </a:t>
            </a:r>
            <a:r>
              <a:rPr lang="en-US" sz="4000" dirty="0" err="1"/>
              <a:t>programme</a:t>
            </a:r>
            <a:r>
              <a:rPr lang="en-US" sz="4000" dirty="0"/>
              <a:t>/network (focus on GBON)</a:t>
            </a:r>
            <a:endParaRPr lang="en-CH" sz="4000" dirty="0"/>
          </a:p>
        </p:txBody>
      </p:sp>
      <p:sp>
        <p:nvSpPr>
          <p:cNvPr id="3" name="Content Placeholder 2">
            <a:extLst>
              <a:ext uri="{FF2B5EF4-FFF2-40B4-BE49-F238E27FC236}">
                <a16:creationId xmlns:a16="http://schemas.microsoft.com/office/drawing/2014/main" id="{868E457F-88E7-4761-88C0-E5DC0697C740}"/>
              </a:ext>
            </a:extLst>
          </p:cNvPr>
          <p:cNvSpPr>
            <a:spLocks noGrp="1"/>
          </p:cNvSpPr>
          <p:nvPr>
            <p:ph idx="1"/>
          </p:nvPr>
        </p:nvSpPr>
        <p:spPr>
          <a:xfrm>
            <a:off x="609599" y="1600201"/>
            <a:ext cx="11134381" cy="4525963"/>
          </a:xfrm>
        </p:spPr>
        <p:txBody>
          <a:bodyPr>
            <a:normAutofit fontScale="92500" lnSpcReduction="20000"/>
          </a:bodyPr>
          <a:lstStyle/>
          <a:p>
            <a:pPr marL="0" indent="0">
              <a:buNone/>
            </a:pPr>
            <a:r>
              <a:rPr lang="en-US" sz="2800" dirty="0"/>
              <a:t>For a station that is registered in OSCAR/Surface, following these steps:</a:t>
            </a:r>
          </a:p>
          <a:p>
            <a:pPr marL="914400" lvl="1" indent="-457200">
              <a:buFont typeface="+mj-lt"/>
              <a:buAutoNum type="arabicPeriod"/>
            </a:pPr>
            <a:r>
              <a:rPr lang="en-US" sz="2400" b="1" dirty="0"/>
              <a:t>Login</a:t>
            </a:r>
            <a:r>
              <a:rPr lang="en-US" sz="2400" dirty="0"/>
              <a:t> to OSCAR/Surface and identify the intended station</a:t>
            </a:r>
          </a:p>
          <a:p>
            <a:pPr marL="914400" lvl="1" indent="-457200">
              <a:buFont typeface="+mj-lt"/>
              <a:buAutoNum type="arabicPeriod"/>
            </a:pPr>
            <a:r>
              <a:rPr lang="en-US" sz="2400" dirty="0"/>
              <a:t>Select the intended station and enter the “</a:t>
            </a:r>
            <a:r>
              <a:rPr lang="en-US" sz="2400" b="1" dirty="0"/>
              <a:t>Edit</a:t>
            </a:r>
            <a:r>
              <a:rPr lang="en-US" sz="2400" dirty="0"/>
              <a:t> mode”</a:t>
            </a:r>
          </a:p>
          <a:p>
            <a:pPr marL="914400" lvl="1" indent="-457200">
              <a:buFont typeface="+mj-lt"/>
              <a:buAutoNum type="arabicPeriod"/>
            </a:pPr>
            <a:r>
              <a:rPr lang="en-US" sz="2400" dirty="0"/>
              <a:t>Select the “</a:t>
            </a:r>
            <a:r>
              <a:rPr lang="en-US" sz="2400" b="1" dirty="0"/>
              <a:t>Add program/network affiliation</a:t>
            </a:r>
            <a:r>
              <a:rPr lang="en-US" sz="2400" dirty="0"/>
              <a:t>”, to open a dialogue box</a:t>
            </a:r>
          </a:p>
          <a:p>
            <a:pPr marL="914400" lvl="1" indent="-457200">
              <a:buFont typeface="+mj-lt"/>
              <a:buAutoNum type="arabicPeriod"/>
            </a:pPr>
            <a:r>
              <a:rPr lang="en-US" sz="2400" dirty="0"/>
              <a:t>Go to the menu button in front of “Program/network affiliation”, to open the “</a:t>
            </a:r>
            <a:r>
              <a:rPr lang="en-US" sz="2400" b="1" dirty="0"/>
              <a:t>affiliations tree</a:t>
            </a:r>
            <a:r>
              <a:rPr lang="en-US" sz="2400" dirty="0"/>
              <a:t>”:</a:t>
            </a:r>
          </a:p>
          <a:p>
            <a:pPr marL="1314450" lvl="2" indent="-457200"/>
            <a:r>
              <a:rPr lang="en-US" sz="2200" dirty="0"/>
              <a:t>For GBON follow this path WIGOS/GOS/GOS Surface Networks/GBON and then click “Add”</a:t>
            </a:r>
          </a:p>
          <a:p>
            <a:pPr marL="914400" lvl="1" indent="-457200">
              <a:buFont typeface="+mj-lt"/>
              <a:buAutoNum type="arabicPeriod"/>
            </a:pPr>
            <a:r>
              <a:rPr lang="en-US" sz="2400" b="1" dirty="0"/>
              <a:t>Select one or more variables </a:t>
            </a:r>
            <a:r>
              <a:rPr lang="en-US" sz="2400" dirty="0"/>
              <a:t>to be affiliated to GBON and then click “Insert”</a:t>
            </a:r>
          </a:p>
          <a:p>
            <a:pPr marL="1314450" lvl="2" indent="-457200"/>
            <a:r>
              <a:rPr lang="en-US" sz="2200" u="sng" dirty="0"/>
              <a:t>For GBON surface stations</a:t>
            </a:r>
            <a:r>
              <a:rPr lang="en-US" sz="2200" dirty="0"/>
              <a:t>: </a:t>
            </a:r>
            <a:r>
              <a:rPr lang="en-US" sz="2200" b="1" dirty="0"/>
              <a:t>surface pressure is needed </a:t>
            </a:r>
            <a:r>
              <a:rPr lang="en-US" sz="2200" dirty="0"/>
              <a:t>variable, although the other GBON variables (temperature, humidity, wind, precipitation and snow) will also be monitored</a:t>
            </a:r>
          </a:p>
          <a:p>
            <a:pPr marL="1314450" lvl="2" indent="-457200"/>
            <a:r>
              <a:rPr lang="en-US" sz="2200" u="sng" dirty="0"/>
              <a:t>For GBON upper-air stations</a:t>
            </a:r>
            <a:r>
              <a:rPr lang="en-US" sz="2200" dirty="0"/>
              <a:t>: </a:t>
            </a:r>
            <a:r>
              <a:rPr lang="en-US" sz="2200" b="1" dirty="0"/>
              <a:t>all upper-air variables are needed </a:t>
            </a:r>
            <a:r>
              <a:rPr lang="en-US" sz="2200" dirty="0"/>
              <a:t>(pressure profile, temperature profile, water-vapor profile, upper-wind)</a:t>
            </a:r>
          </a:p>
          <a:p>
            <a:pPr marL="914400" lvl="1" indent="-457200">
              <a:buFont typeface="+mj-lt"/>
              <a:buAutoNum type="arabicPeriod"/>
            </a:pPr>
            <a:r>
              <a:rPr lang="en-US" sz="2400" dirty="0"/>
              <a:t>The preliminary results will be shown on the Station page (“</a:t>
            </a:r>
            <a:r>
              <a:rPr lang="en-US" sz="2400" i="1" dirty="0"/>
              <a:t>Station report</a:t>
            </a:r>
            <a:r>
              <a:rPr lang="en-US" sz="2400" dirty="0"/>
              <a:t>”)</a:t>
            </a:r>
          </a:p>
          <a:p>
            <a:pPr marL="914400" lvl="1" indent="-457200">
              <a:buFont typeface="+mj-lt"/>
              <a:buAutoNum type="arabicPeriod"/>
            </a:pPr>
            <a:r>
              <a:rPr lang="en-US" sz="2400" dirty="0"/>
              <a:t>Finally, select “</a:t>
            </a:r>
            <a:r>
              <a:rPr lang="en-US" sz="2400" b="1" dirty="0"/>
              <a:t>Save</a:t>
            </a:r>
            <a:r>
              <a:rPr lang="en-US" sz="2400" dirty="0"/>
              <a:t>” at the bottom, to make the changes effective</a:t>
            </a:r>
            <a:endParaRPr lang="en-CH" sz="2400" dirty="0"/>
          </a:p>
        </p:txBody>
      </p:sp>
    </p:spTree>
    <p:extLst>
      <p:ext uri="{BB962C8B-B14F-4D97-AF65-F5344CB8AC3E}">
        <p14:creationId xmlns:p14="http://schemas.microsoft.com/office/powerpoint/2010/main" val="23288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DDCBD5-D3E6-4640-AFBF-3B8F6875D4D9}"/>
              </a:ext>
            </a:extLst>
          </p:cNvPr>
          <p:cNvPicPr>
            <a:picLocks noChangeAspect="1"/>
          </p:cNvPicPr>
          <p:nvPr/>
        </p:nvPicPr>
        <p:blipFill rotWithShape="1">
          <a:blip r:embed="rId2"/>
          <a:srcRect l="4337" t="7550" r="48765"/>
          <a:stretch/>
        </p:blipFill>
        <p:spPr>
          <a:xfrm>
            <a:off x="6378767" y="274638"/>
            <a:ext cx="5717754" cy="6340207"/>
          </a:xfrm>
          <a:prstGeom prst="rect">
            <a:avLst/>
          </a:prstGeom>
        </p:spPr>
      </p:pic>
      <p:sp>
        <p:nvSpPr>
          <p:cNvPr id="2" name="Title 1">
            <a:extLst>
              <a:ext uri="{FF2B5EF4-FFF2-40B4-BE49-F238E27FC236}">
                <a16:creationId xmlns:a16="http://schemas.microsoft.com/office/drawing/2014/main" id="{FC98DA18-22EB-4ECA-9C71-ED47A215C943}"/>
              </a:ext>
            </a:extLst>
          </p:cNvPr>
          <p:cNvSpPr>
            <a:spLocks noGrp="1"/>
          </p:cNvSpPr>
          <p:nvPr>
            <p:ph type="title"/>
          </p:nvPr>
        </p:nvSpPr>
        <p:spPr>
          <a:xfrm>
            <a:off x="609600" y="179147"/>
            <a:ext cx="5009002" cy="607237"/>
          </a:xfrm>
        </p:spPr>
        <p:txBody>
          <a:bodyPr>
            <a:normAutofit fontScale="90000"/>
          </a:bodyPr>
          <a:lstStyle/>
          <a:p>
            <a:r>
              <a:rPr lang="en-US" dirty="0"/>
              <a:t>Steps 1, 2</a:t>
            </a:r>
            <a:endParaRPr lang="en-CH" dirty="0"/>
          </a:p>
        </p:txBody>
      </p:sp>
      <p:pic>
        <p:nvPicPr>
          <p:cNvPr id="5" name="Picture 4">
            <a:extLst>
              <a:ext uri="{FF2B5EF4-FFF2-40B4-BE49-F238E27FC236}">
                <a16:creationId xmlns:a16="http://schemas.microsoft.com/office/drawing/2014/main" id="{A94B01E5-B8A2-4896-A661-B2D72DDB1670}"/>
              </a:ext>
            </a:extLst>
          </p:cNvPr>
          <p:cNvPicPr>
            <a:picLocks noChangeAspect="1"/>
          </p:cNvPicPr>
          <p:nvPr/>
        </p:nvPicPr>
        <p:blipFill rotWithShape="1">
          <a:blip r:embed="rId3"/>
          <a:srcRect l="5001" t="7550" r="48945" b="15571"/>
          <a:stretch/>
        </p:blipFill>
        <p:spPr>
          <a:xfrm>
            <a:off x="246888" y="910744"/>
            <a:ext cx="6142895" cy="5768109"/>
          </a:xfrm>
          <a:prstGeom prst="rect">
            <a:avLst/>
          </a:prstGeom>
        </p:spPr>
      </p:pic>
      <p:grpSp>
        <p:nvGrpSpPr>
          <p:cNvPr id="11" name="Group 10">
            <a:extLst>
              <a:ext uri="{FF2B5EF4-FFF2-40B4-BE49-F238E27FC236}">
                <a16:creationId xmlns:a16="http://schemas.microsoft.com/office/drawing/2014/main" id="{96441A4E-E119-4ED7-BB00-3955694FA52B}"/>
              </a:ext>
            </a:extLst>
          </p:cNvPr>
          <p:cNvGrpSpPr/>
          <p:nvPr/>
        </p:nvGrpSpPr>
        <p:grpSpPr>
          <a:xfrm>
            <a:off x="2389209" y="494086"/>
            <a:ext cx="4038811" cy="1393709"/>
            <a:chOff x="8052619" y="582576"/>
            <a:chExt cx="4038811" cy="1393709"/>
          </a:xfrm>
        </p:grpSpPr>
        <p:pic>
          <p:nvPicPr>
            <p:cNvPr id="12" name="Picture 11">
              <a:extLst>
                <a:ext uri="{FF2B5EF4-FFF2-40B4-BE49-F238E27FC236}">
                  <a16:creationId xmlns:a16="http://schemas.microsoft.com/office/drawing/2014/main" id="{D78A4F44-3FAD-4929-B18A-703A51FC9634}"/>
                </a:ext>
              </a:extLst>
            </p:cNvPr>
            <p:cNvPicPr>
              <a:picLocks noChangeAspect="1"/>
            </p:cNvPicPr>
            <p:nvPr/>
          </p:nvPicPr>
          <p:blipFill rotWithShape="1">
            <a:blip r:embed="rId3"/>
            <a:srcRect l="21258" t="7550" r="48945" b="79494"/>
            <a:stretch/>
          </p:blipFill>
          <p:spPr>
            <a:xfrm>
              <a:off x="8052619" y="1004211"/>
              <a:ext cx="3974426" cy="972074"/>
            </a:xfrm>
            <a:prstGeom prst="rect">
              <a:avLst/>
            </a:prstGeom>
          </p:spPr>
        </p:pic>
        <p:cxnSp>
          <p:nvCxnSpPr>
            <p:cNvPr id="13" name="Straight Arrow Connector 12">
              <a:extLst>
                <a:ext uri="{FF2B5EF4-FFF2-40B4-BE49-F238E27FC236}">
                  <a16:creationId xmlns:a16="http://schemas.microsoft.com/office/drawing/2014/main" id="{6887812F-16AD-4BF1-8AB0-4516B7770A2B}"/>
                </a:ext>
              </a:extLst>
            </p:cNvPr>
            <p:cNvCxnSpPr/>
            <p:nvPr/>
          </p:nvCxnSpPr>
          <p:spPr>
            <a:xfrm>
              <a:off x="11628134" y="582576"/>
              <a:ext cx="265176" cy="4223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63F06B12-7E92-4BD3-9844-78A774BD8094}"/>
                </a:ext>
              </a:extLst>
            </p:cNvPr>
            <p:cNvSpPr/>
            <p:nvPr/>
          </p:nvSpPr>
          <p:spPr>
            <a:xfrm>
              <a:off x="11695190" y="1012344"/>
              <a:ext cx="396240" cy="248567"/>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grpSp>
        <p:nvGrpSpPr>
          <p:cNvPr id="3" name="Group 2">
            <a:extLst>
              <a:ext uri="{FF2B5EF4-FFF2-40B4-BE49-F238E27FC236}">
                <a16:creationId xmlns:a16="http://schemas.microsoft.com/office/drawing/2014/main" id="{14A5BCAF-8BD9-4C3D-97F6-75A60DF41890}"/>
              </a:ext>
            </a:extLst>
          </p:cNvPr>
          <p:cNvGrpSpPr/>
          <p:nvPr/>
        </p:nvGrpSpPr>
        <p:grpSpPr>
          <a:xfrm>
            <a:off x="9104456" y="446239"/>
            <a:ext cx="2984215" cy="1290195"/>
            <a:chOff x="9104456" y="446239"/>
            <a:chExt cx="2984215" cy="1290195"/>
          </a:xfrm>
        </p:grpSpPr>
        <p:pic>
          <p:nvPicPr>
            <p:cNvPr id="15" name="Picture 14">
              <a:extLst>
                <a:ext uri="{FF2B5EF4-FFF2-40B4-BE49-F238E27FC236}">
                  <a16:creationId xmlns:a16="http://schemas.microsoft.com/office/drawing/2014/main" id="{60CE62C2-942B-4443-BF46-E07A7854ADD8}"/>
                </a:ext>
              </a:extLst>
            </p:cNvPr>
            <p:cNvPicPr>
              <a:picLocks noChangeAspect="1"/>
            </p:cNvPicPr>
            <p:nvPr/>
          </p:nvPicPr>
          <p:blipFill rotWithShape="1">
            <a:blip r:embed="rId2"/>
            <a:srcRect l="26729" t="10037" r="48794" b="71150"/>
            <a:stretch/>
          </p:blipFill>
          <p:spPr>
            <a:xfrm>
              <a:off x="9104456" y="446239"/>
              <a:ext cx="2984215" cy="1290195"/>
            </a:xfrm>
            <a:prstGeom prst="rect">
              <a:avLst/>
            </a:prstGeom>
          </p:spPr>
        </p:pic>
        <p:cxnSp>
          <p:nvCxnSpPr>
            <p:cNvPr id="9" name="Straight Arrow Connector 8">
              <a:extLst>
                <a:ext uri="{FF2B5EF4-FFF2-40B4-BE49-F238E27FC236}">
                  <a16:creationId xmlns:a16="http://schemas.microsoft.com/office/drawing/2014/main" id="{4F4CFA94-E294-4DE7-91B0-EF5D0280E77B}"/>
                </a:ext>
              </a:extLst>
            </p:cNvPr>
            <p:cNvCxnSpPr/>
            <p:nvPr/>
          </p:nvCxnSpPr>
          <p:spPr>
            <a:xfrm>
              <a:off x="10980420" y="891197"/>
              <a:ext cx="265176" cy="4223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FE4FFE92-422A-4D16-91A6-C1799C48D833}"/>
                </a:ext>
              </a:extLst>
            </p:cNvPr>
            <p:cNvSpPr/>
            <p:nvPr/>
          </p:nvSpPr>
          <p:spPr>
            <a:xfrm>
              <a:off x="11047476" y="1320965"/>
              <a:ext cx="396240" cy="248567"/>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252913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remove" nodeType="clickEffect">
                                  <p:stCondLst>
                                    <p:cond delay="0"/>
                                  </p:stCondLst>
                                  <p:childTnLst>
                                    <p:animScale>
                                      <p:cBhvr>
                                        <p:cTn id="6" dur="2000" fill="hold"/>
                                        <p:tgtEl>
                                          <p:spTgt spid="11"/>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61A3CF9-9B24-4788-8711-192608A9D674}"/>
              </a:ext>
            </a:extLst>
          </p:cNvPr>
          <p:cNvPicPr>
            <a:picLocks noChangeAspect="1"/>
          </p:cNvPicPr>
          <p:nvPr/>
        </p:nvPicPr>
        <p:blipFill>
          <a:blip r:embed="rId2"/>
          <a:stretch>
            <a:fillRect/>
          </a:stretch>
        </p:blipFill>
        <p:spPr>
          <a:xfrm>
            <a:off x="7741125" y="743156"/>
            <a:ext cx="4003438" cy="5763041"/>
          </a:xfrm>
          <a:prstGeom prst="rect">
            <a:avLst/>
          </a:prstGeom>
        </p:spPr>
      </p:pic>
      <p:sp>
        <p:nvSpPr>
          <p:cNvPr id="2" name="Title 1">
            <a:extLst>
              <a:ext uri="{FF2B5EF4-FFF2-40B4-BE49-F238E27FC236}">
                <a16:creationId xmlns:a16="http://schemas.microsoft.com/office/drawing/2014/main" id="{FC98DA18-22EB-4ECA-9C71-ED47A215C943}"/>
              </a:ext>
            </a:extLst>
          </p:cNvPr>
          <p:cNvSpPr>
            <a:spLocks noGrp="1"/>
          </p:cNvSpPr>
          <p:nvPr>
            <p:ph type="title"/>
          </p:nvPr>
        </p:nvSpPr>
        <p:spPr>
          <a:xfrm>
            <a:off x="6584182" y="122204"/>
            <a:ext cx="3834384" cy="411480"/>
          </a:xfrm>
        </p:spPr>
        <p:txBody>
          <a:bodyPr>
            <a:noAutofit/>
          </a:bodyPr>
          <a:lstStyle/>
          <a:p>
            <a:r>
              <a:rPr lang="en-US" sz="3600" dirty="0"/>
              <a:t>Steps 3, 4</a:t>
            </a:r>
            <a:endParaRPr lang="en-CH" sz="3600" dirty="0"/>
          </a:p>
        </p:txBody>
      </p:sp>
      <p:pic>
        <p:nvPicPr>
          <p:cNvPr id="3" name="Picture 2">
            <a:extLst>
              <a:ext uri="{FF2B5EF4-FFF2-40B4-BE49-F238E27FC236}">
                <a16:creationId xmlns:a16="http://schemas.microsoft.com/office/drawing/2014/main" id="{7F6BFB8F-8B90-4E48-9228-3476D4B53346}"/>
              </a:ext>
            </a:extLst>
          </p:cNvPr>
          <p:cNvPicPr>
            <a:picLocks noChangeAspect="1"/>
          </p:cNvPicPr>
          <p:nvPr/>
        </p:nvPicPr>
        <p:blipFill rotWithShape="1">
          <a:blip r:embed="rId3"/>
          <a:srcRect l="16800" t="8534" r="50000" b="3545"/>
          <a:stretch/>
        </p:blipFill>
        <p:spPr>
          <a:xfrm>
            <a:off x="1453896" y="113332"/>
            <a:ext cx="4395216" cy="6547233"/>
          </a:xfrm>
          <a:prstGeom prst="rect">
            <a:avLst/>
          </a:prstGeom>
          <a:ln>
            <a:solidFill>
              <a:schemeClr val="accent1"/>
            </a:solidFill>
          </a:ln>
        </p:spPr>
      </p:pic>
      <p:grpSp>
        <p:nvGrpSpPr>
          <p:cNvPr id="4" name="Group 3">
            <a:extLst>
              <a:ext uri="{FF2B5EF4-FFF2-40B4-BE49-F238E27FC236}">
                <a16:creationId xmlns:a16="http://schemas.microsoft.com/office/drawing/2014/main" id="{FD16B21D-A25D-4CC7-B4BC-85D6DD27C9DF}"/>
              </a:ext>
            </a:extLst>
          </p:cNvPr>
          <p:cNvGrpSpPr/>
          <p:nvPr/>
        </p:nvGrpSpPr>
        <p:grpSpPr>
          <a:xfrm>
            <a:off x="1274630" y="5893003"/>
            <a:ext cx="4341370" cy="754362"/>
            <a:chOff x="1274630" y="5914603"/>
            <a:chExt cx="4341370" cy="754362"/>
          </a:xfrm>
        </p:grpSpPr>
        <p:pic>
          <p:nvPicPr>
            <p:cNvPr id="15" name="Picture 14">
              <a:extLst>
                <a:ext uri="{FF2B5EF4-FFF2-40B4-BE49-F238E27FC236}">
                  <a16:creationId xmlns:a16="http://schemas.microsoft.com/office/drawing/2014/main" id="{78C4916E-1EC7-4B87-B1F3-1B5BABD6C4AB}"/>
                </a:ext>
              </a:extLst>
            </p:cNvPr>
            <p:cNvPicPr>
              <a:picLocks noChangeAspect="1"/>
            </p:cNvPicPr>
            <p:nvPr/>
          </p:nvPicPr>
          <p:blipFill rotWithShape="1">
            <a:blip r:embed="rId3"/>
            <a:srcRect l="17158" t="88310" r="51824" b="3545"/>
            <a:stretch/>
          </p:blipFill>
          <p:spPr>
            <a:xfrm>
              <a:off x="1509540" y="6062400"/>
              <a:ext cx="4106460" cy="606565"/>
            </a:xfrm>
            <a:prstGeom prst="rect">
              <a:avLst/>
            </a:prstGeom>
          </p:spPr>
        </p:pic>
        <p:cxnSp>
          <p:nvCxnSpPr>
            <p:cNvPr id="7" name="Straight Arrow Connector 6">
              <a:extLst>
                <a:ext uri="{FF2B5EF4-FFF2-40B4-BE49-F238E27FC236}">
                  <a16:creationId xmlns:a16="http://schemas.microsoft.com/office/drawing/2014/main" id="{D2D9DF9A-CCD3-4796-A599-80C67C44EBD0}"/>
                </a:ext>
              </a:extLst>
            </p:cNvPr>
            <p:cNvCxnSpPr>
              <a:cxnSpLocks/>
            </p:cNvCxnSpPr>
            <p:nvPr/>
          </p:nvCxnSpPr>
          <p:spPr>
            <a:xfrm>
              <a:off x="1274630" y="5914603"/>
              <a:ext cx="265176" cy="4223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B0734F41-6429-4688-AED4-4D79BF2AF0F0}"/>
                </a:ext>
              </a:extLst>
            </p:cNvPr>
            <p:cNvSpPr/>
            <p:nvPr/>
          </p:nvSpPr>
          <p:spPr>
            <a:xfrm>
              <a:off x="1388364" y="6270917"/>
              <a:ext cx="1336548" cy="248567"/>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grpSp>
        <p:nvGrpSpPr>
          <p:cNvPr id="6" name="Group 5">
            <a:extLst>
              <a:ext uri="{FF2B5EF4-FFF2-40B4-BE49-F238E27FC236}">
                <a16:creationId xmlns:a16="http://schemas.microsoft.com/office/drawing/2014/main" id="{E57EB5D2-2D03-43EF-93FC-211CC97B8B46}"/>
              </a:ext>
            </a:extLst>
          </p:cNvPr>
          <p:cNvGrpSpPr/>
          <p:nvPr/>
        </p:nvGrpSpPr>
        <p:grpSpPr>
          <a:xfrm>
            <a:off x="7578162" y="2440666"/>
            <a:ext cx="4147671" cy="1077951"/>
            <a:chOff x="7606284" y="2513147"/>
            <a:chExt cx="3794436" cy="914053"/>
          </a:xfrm>
        </p:grpSpPr>
        <p:pic>
          <p:nvPicPr>
            <p:cNvPr id="19" name="Picture 18">
              <a:extLst>
                <a:ext uri="{FF2B5EF4-FFF2-40B4-BE49-F238E27FC236}">
                  <a16:creationId xmlns:a16="http://schemas.microsoft.com/office/drawing/2014/main" id="{78DCB2E6-0320-43AC-9646-6F8E1C91155F}"/>
                </a:ext>
              </a:extLst>
            </p:cNvPr>
            <p:cNvPicPr>
              <a:picLocks noChangeAspect="1"/>
            </p:cNvPicPr>
            <p:nvPr/>
          </p:nvPicPr>
          <p:blipFill rotWithShape="1">
            <a:blip r:embed="rId4"/>
            <a:srcRect l="17775" t="41037" r="61750" b="49836"/>
            <a:stretch/>
          </p:blipFill>
          <p:spPr>
            <a:xfrm>
              <a:off x="7755312" y="2513147"/>
              <a:ext cx="3645408" cy="914053"/>
            </a:xfrm>
            <a:prstGeom prst="rect">
              <a:avLst/>
            </a:prstGeom>
          </p:spPr>
        </p:pic>
        <p:cxnSp>
          <p:nvCxnSpPr>
            <p:cNvPr id="13" name="Straight Arrow Connector 12">
              <a:extLst>
                <a:ext uri="{FF2B5EF4-FFF2-40B4-BE49-F238E27FC236}">
                  <a16:creationId xmlns:a16="http://schemas.microsoft.com/office/drawing/2014/main" id="{043FB6B4-CCDE-49C3-A440-07C8FCB83DDC}"/>
                </a:ext>
              </a:extLst>
            </p:cNvPr>
            <p:cNvCxnSpPr/>
            <p:nvPr/>
          </p:nvCxnSpPr>
          <p:spPr>
            <a:xfrm>
              <a:off x="7606284" y="2536690"/>
              <a:ext cx="265176" cy="4223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0A762DC9-0D1E-477E-8098-C90F8920088E}"/>
                </a:ext>
              </a:extLst>
            </p:cNvPr>
            <p:cNvSpPr/>
            <p:nvPr/>
          </p:nvSpPr>
          <p:spPr>
            <a:xfrm>
              <a:off x="7673340" y="2966458"/>
              <a:ext cx="396240" cy="248567"/>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grpSp>
        <p:nvGrpSpPr>
          <p:cNvPr id="22" name="Group 21">
            <a:extLst>
              <a:ext uri="{FF2B5EF4-FFF2-40B4-BE49-F238E27FC236}">
                <a16:creationId xmlns:a16="http://schemas.microsoft.com/office/drawing/2014/main" id="{86A03E40-1CA5-D3BC-C270-D1A3CA0BFE32}"/>
              </a:ext>
            </a:extLst>
          </p:cNvPr>
          <p:cNvGrpSpPr/>
          <p:nvPr/>
        </p:nvGrpSpPr>
        <p:grpSpPr>
          <a:xfrm>
            <a:off x="7732812" y="714071"/>
            <a:ext cx="4071971" cy="1453272"/>
            <a:chOff x="7732812" y="714071"/>
            <a:chExt cx="4071971" cy="1453272"/>
          </a:xfrm>
        </p:grpSpPr>
        <p:pic>
          <p:nvPicPr>
            <p:cNvPr id="21" name="Picture 20">
              <a:extLst>
                <a:ext uri="{FF2B5EF4-FFF2-40B4-BE49-F238E27FC236}">
                  <a16:creationId xmlns:a16="http://schemas.microsoft.com/office/drawing/2014/main" id="{C7AFD625-C5CD-32DD-72BE-4A1769D1128A}"/>
                </a:ext>
              </a:extLst>
            </p:cNvPr>
            <p:cNvPicPr>
              <a:picLocks noChangeAspect="1"/>
            </p:cNvPicPr>
            <p:nvPr/>
          </p:nvPicPr>
          <p:blipFill>
            <a:blip r:embed="rId5"/>
            <a:stretch>
              <a:fillRect/>
            </a:stretch>
          </p:blipFill>
          <p:spPr>
            <a:xfrm>
              <a:off x="7732812" y="714071"/>
              <a:ext cx="4071971" cy="1453272"/>
            </a:xfrm>
            <a:prstGeom prst="rect">
              <a:avLst/>
            </a:prstGeom>
          </p:spPr>
        </p:pic>
        <p:cxnSp>
          <p:nvCxnSpPr>
            <p:cNvPr id="10" name="Straight Arrow Connector 9">
              <a:extLst>
                <a:ext uri="{FF2B5EF4-FFF2-40B4-BE49-F238E27FC236}">
                  <a16:creationId xmlns:a16="http://schemas.microsoft.com/office/drawing/2014/main" id="{56BADC17-07BA-4D5E-AA2D-6A7E12BC26A8}"/>
                </a:ext>
              </a:extLst>
            </p:cNvPr>
            <p:cNvCxnSpPr/>
            <p:nvPr/>
          </p:nvCxnSpPr>
          <p:spPr>
            <a:xfrm>
              <a:off x="11096355" y="794079"/>
              <a:ext cx="265176" cy="4223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7642B131-392B-4E7B-A6B8-9D9E27A9A1E8}"/>
                </a:ext>
              </a:extLst>
            </p:cNvPr>
            <p:cNvSpPr/>
            <p:nvPr/>
          </p:nvSpPr>
          <p:spPr>
            <a:xfrm>
              <a:off x="11163411" y="1223847"/>
              <a:ext cx="396240" cy="248567"/>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214309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3000" fill="hold"/>
                                        <p:tgtEl>
                                          <p:spTgt spid="4"/>
                                        </p:tgtEl>
                                      </p:cBhvr>
                                      <p:by x="160000" y="16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autoRev="1" fill="hold" nodeType="clickEffect">
                                  <p:stCondLst>
                                    <p:cond delay="0"/>
                                  </p:stCondLst>
                                  <p:childTnLst>
                                    <p:animScale>
                                      <p:cBhvr>
                                        <p:cTn id="10" dur="2000" fill="hold"/>
                                        <p:tgtEl>
                                          <p:spTgt spid="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8DA18-22EB-4ECA-9C71-ED47A215C943}"/>
              </a:ext>
            </a:extLst>
          </p:cNvPr>
          <p:cNvSpPr>
            <a:spLocks noGrp="1"/>
          </p:cNvSpPr>
          <p:nvPr>
            <p:ph type="title"/>
          </p:nvPr>
        </p:nvSpPr>
        <p:spPr>
          <a:xfrm>
            <a:off x="3315081" y="166064"/>
            <a:ext cx="3834384" cy="411480"/>
          </a:xfrm>
        </p:spPr>
        <p:txBody>
          <a:bodyPr>
            <a:noAutofit/>
          </a:bodyPr>
          <a:lstStyle/>
          <a:p>
            <a:r>
              <a:rPr lang="en-US" sz="3600" dirty="0"/>
              <a:t>Steps 5, 6, 7</a:t>
            </a:r>
            <a:endParaRPr lang="en-CH" sz="3600" dirty="0"/>
          </a:p>
        </p:txBody>
      </p:sp>
      <p:pic>
        <p:nvPicPr>
          <p:cNvPr id="16" name="Picture 15">
            <a:extLst>
              <a:ext uri="{FF2B5EF4-FFF2-40B4-BE49-F238E27FC236}">
                <a16:creationId xmlns:a16="http://schemas.microsoft.com/office/drawing/2014/main" id="{478DD632-92FD-4D2D-AD82-DCE21990477B}"/>
              </a:ext>
            </a:extLst>
          </p:cNvPr>
          <p:cNvPicPr>
            <a:picLocks noChangeAspect="1"/>
          </p:cNvPicPr>
          <p:nvPr/>
        </p:nvPicPr>
        <p:blipFill rotWithShape="1">
          <a:blip r:embed="rId2"/>
          <a:srcRect l="17775" t="25033" r="61750" b="17466"/>
          <a:stretch/>
        </p:blipFill>
        <p:spPr>
          <a:xfrm>
            <a:off x="3595019" y="723899"/>
            <a:ext cx="3799038" cy="5968037"/>
          </a:xfrm>
          <a:prstGeom prst="rect">
            <a:avLst/>
          </a:prstGeom>
          <a:ln w="9525">
            <a:solidFill>
              <a:srgbClr val="0070C0"/>
            </a:solidFill>
          </a:ln>
        </p:spPr>
      </p:pic>
      <p:pic>
        <p:nvPicPr>
          <p:cNvPr id="4" name="Picture 3">
            <a:extLst>
              <a:ext uri="{FF2B5EF4-FFF2-40B4-BE49-F238E27FC236}">
                <a16:creationId xmlns:a16="http://schemas.microsoft.com/office/drawing/2014/main" id="{66187423-0C5B-4721-B2E6-B6ED8A7847E7}"/>
              </a:ext>
            </a:extLst>
          </p:cNvPr>
          <p:cNvPicPr>
            <a:picLocks noChangeAspect="1"/>
          </p:cNvPicPr>
          <p:nvPr/>
        </p:nvPicPr>
        <p:blipFill rotWithShape="1">
          <a:blip r:embed="rId3"/>
          <a:srcRect l="17550" t="34933" r="61750" b="27200"/>
          <a:stretch/>
        </p:blipFill>
        <p:spPr>
          <a:xfrm>
            <a:off x="143637" y="723899"/>
            <a:ext cx="3265454" cy="3473197"/>
          </a:xfrm>
          <a:prstGeom prst="rect">
            <a:avLst/>
          </a:prstGeom>
          <a:ln w="6350">
            <a:solidFill>
              <a:srgbClr val="0070C0"/>
            </a:solidFill>
          </a:ln>
        </p:spPr>
      </p:pic>
      <p:pic>
        <p:nvPicPr>
          <p:cNvPr id="19" name="Picture 18">
            <a:extLst>
              <a:ext uri="{FF2B5EF4-FFF2-40B4-BE49-F238E27FC236}">
                <a16:creationId xmlns:a16="http://schemas.microsoft.com/office/drawing/2014/main" id="{C01E0AE1-3B5D-4F9C-A550-7D91C0742827}"/>
              </a:ext>
            </a:extLst>
          </p:cNvPr>
          <p:cNvPicPr>
            <a:picLocks noChangeAspect="1"/>
          </p:cNvPicPr>
          <p:nvPr/>
        </p:nvPicPr>
        <p:blipFill rotWithShape="1">
          <a:blip r:embed="rId4"/>
          <a:srcRect l="15994" t="9478" r="49036"/>
          <a:stretch/>
        </p:blipFill>
        <p:spPr>
          <a:xfrm>
            <a:off x="7612656" y="166064"/>
            <a:ext cx="4455997" cy="6488256"/>
          </a:xfrm>
          <a:prstGeom prst="rect">
            <a:avLst/>
          </a:prstGeom>
          <a:ln w="9525">
            <a:solidFill>
              <a:srgbClr val="0070C0"/>
            </a:solidFill>
          </a:ln>
        </p:spPr>
      </p:pic>
      <p:grpSp>
        <p:nvGrpSpPr>
          <p:cNvPr id="3" name="Group 2">
            <a:extLst>
              <a:ext uri="{FF2B5EF4-FFF2-40B4-BE49-F238E27FC236}">
                <a16:creationId xmlns:a16="http://schemas.microsoft.com/office/drawing/2014/main" id="{4A947838-B9AC-4D0D-9E55-70825455AB20}"/>
              </a:ext>
            </a:extLst>
          </p:cNvPr>
          <p:cNvGrpSpPr/>
          <p:nvPr/>
        </p:nvGrpSpPr>
        <p:grpSpPr>
          <a:xfrm>
            <a:off x="266050" y="2226096"/>
            <a:ext cx="3145855" cy="1965027"/>
            <a:chOff x="266050" y="2226096"/>
            <a:chExt cx="3145855" cy="1965027"/>
          </a:xfrm>
        </p:grpSpPr>
        <p:grpSp>
          <p:nvGrpSpPr>
            <p:cNvPr id="26" name="Group 25">
              <a:extLst>
                <a:ext uri="{FF2B5EF4-FFF2-40B4-BE49-F238E27FC236}">
                  <a16:creationId xmlns:a16="http://schemas.microsoft.com/office/drawing/2014/main" id="{C4A3ECD7-2219-4CBF-B681-651F77B6A4FF}"/>
                </a:ext>
              </a:extLst>
            </p:cNvPr>
            <p:cNvGrpSpPr/>
            <p:nvPr/>
          </p:nvGrpSpPr>
          <p:grpSpPr>
            <a:xfrm>
              <a:off x="266050" y="2226096"/>
              <a:ext cx="3145855" cy="1965027"/>
              <a:chOff x="1092171" y="3786510"/>
              <a:chExt cx="3409120" cy="2060136"/>
            </a:xfrm>
          </p:grpSpPr>
          <p:pic>
            <p:nvPicPr>
              <p:cNvPr id="27" name="Picture 26">
                <a:extLst>
                  <a:ext uri="{FF2B5EF4-FFF2-40B4-BE49-F238E27FC236}">
                    <a16:creationId xmlns:a16="http://schemas.microsoft.com/office/drawing/2014/main" id="{5EC95736-7475-4C15-B307-83C47EF01223}"/>
                  </a:ext>
                </a:extLst>
              </p:cNvPr>
              <p:cNvPicPr>
                <a:picLocks noChangeAspect="1"/>
              </p:cNvPicPr>
              <p:nvPr/>
            </p:nvPicPr>
            <p:blipFill rotWithShape="1">
              <a:blip r:embed="rId3"/>
              <a:srcRect l="18308" t="51027" r="61750" b="27639"/>
              <a:stretch/>
            </p:blipFill>
            <p:spPr>
              <a:xfrm>
                <a:off x="1092171" y="3786510"/>
                <a:ext cx="3409120" cy="2051422"/>
              </a:xfrm>
              <a:prstGeom prst="rect">
                <a:avLst/>
              </a:prstGeom>
              <a:ln w="6350">
                <a:noFill/>
              </a:ln>
            </p:spPr>
          </p:pic>
          <p:cxnSp>
            <p:nvCxnSpPr>
              <p:cNvPr id="28" name="Straight Arrow Connector 27">
                <a:extLst>
                  <a:ext uri="{FF2B5EF4-FFF2-40B4-BE49-F238E27FC236}">
                    <a16:creationId xmlns:a16="http://schemas.microsoft.com/office/drawing/2014/main" id="{FCA3718F-BDF6-4062-9F1E-75C3B3E63AAD}"/>
                  </a:ext>
                </a:extLst>
              </p:cNvPr>
              <p:cNvCxnSpPr>
                <a:cxnSpLocks/>
              </p:cNvCxnSpPr>
              <p:nvPr/>
            </p:nvCxnSpPr>
            <p:spPr>
              <a:xfrm flipH="1">
                <a:off x="1911114" y="4224468"/>
                <a:ext cx="888492" cy="363893"/>
              </a:xfrm>
              <a:prstGeom prst="straightConnector1">
                <a:avLst/>
              </a:prstGeom>
              <a:ln w="3175">
                <a:noFill/>
                <a:tailEnd type="triangle"/>
              </a:ln>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DFBBDF58-9E4B-4E1D-9DE5-3A6DFBBAE28F}"/>
                  </a:ext>
                </a:extLst>
              </p:cNvPr>
              <p:cNvSpPr/>
              <p:nvPr/>
            </p:nvSpPr>
            <p:spPr>
              <a:xfrm>
                <a:off x="1495824" y="4495988"/>
                <a:ext cx="445008" cy="221323"/>
              </a:xfrm>
              <a:prstGeom prst="ellipse">
                <a:avLst/>
              </a:prstGeom>
              <a:noFill/>
              <a:ln w="952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cxnSp>
            <p:nvCxnSpPr>
              <p:cNvPr id="30" name="Straight Arrow Connector 29">
                <a:extLst>
                  <a:ext uri="{FF2B5EF4-FFF2-40B4-BE49-F238E27FC236}">
                    <a16:creationId xmlns:a16="http://schemas.microsoft.com/office/drawing/2014/main" id="{508C3CEC-AE43-4164-9DFD-7E524ACF23C1}"/>
                  </a:ext>
                </a:extLst>
              </p:cNvPr>
              <p:cNvCxnSpPr/>
              <p:nvPr/>
            </p:nvCxnSpPr>
            <p:spPr>
              <a:xfrm>
                <a:off x="3694824" y="5168313"/>
                <a:ext cx="265176" cy="422303"/>
              </a:xfrm>
              <a:prstGeom prst="straightConnector1">
                <a:avLst/>
              </a:prstGeom>
              <a:ln w="3175">
                <a:noFill/>
                <a:tailEnd type="triangle"/>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70DC8CF7-79B9-4529-80CA-90B49CF8DEA1}"/>
                  </a:ext>
                </a:extLst>
              </p:cNvPr>
              <p:cNvSpPr/>
              <p:nvPr/>
            </p:nvSpPr>
            <p:spPr>
              <a:xfrm>
                <a:off x="3761880" y="5598079"/>
                <a:ext cx="396240" cy="248567"/>
              </a:xfrm>
              <a:prstGeom prst="ellipse">
                <a:avLst/>
              </a:prstGeom>
              <a:noFill/>
              <a:ln w="952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cxnSp>
          <p:nvCxnSpPr>
            <p:cNvPr id="7" name="Straight Arrow Connector 6">
              <a:extLst>
                <a:ext uri="{FF2B5EF4-FFF2-40B4-BE49-F238E27FC236}">
                  <a16:creationId xmlns:a16="http://schemas.microsoft.com/office/drawing/2014/main" id="{D2D9DF9A-CCD3-4796-A599-80C67C44EBD0}"/>
                </a:ext>
              </a:extLst>
            </p:cNvPr>
            <p:cNvCxnSpPr>
              <a:cxnSpLocks/>
            </p:cNvCxnSpPr>
            <p:nvPr/>
          </p:nvCxnSpPr>
          <p:spPr>
            <a:xfrm flipH="1">
              <a:off x="1010628" y="2651097"/>
              <a:ext cx="819879" cy="347094"/>
            </a:xfrm>
            <a:prstGeom prst="straightConnector1">
              <a:avLst/>
            </a:prstGeom>
            <a:ln w="3175">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B0734F41-6429-4688-AED4-4D79BF2AF0F0}"/>
                </a:ext>
              </a:extLst>
            </p:cNvPr>
            <p:cNvSpPr/>
            <p:nvPr/>
          </p:nvSpPr>
          <p:spPr>
            <a:xfrm>
              <a:off x="627408" y="2910082"/>
              <a:ext cx="410643" cy="211105"/>
            </a:xfrm>
            <a:prstGeom prst="ellipse">
              <a:avLst/>
            </a:prstGeom>
            <a:noFill/>
            <a:ln w="95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cxnSp>
          <p:nvCxnSpPr>
            <p:cNvPr id="14" name="Straight Arrow Connector 13">
              <a:extLst>
                <a:ext uri="{FF2B5EF4-FFF2-40B4-BE49-F238E27FC236}">
                  <a16:creationId xmlns:a16="http://schemas.microsoft.com/office/drawing/2014/main" id="{1D337B4D-0B0E-4515-8E42-5E0BCFA8916A}"/>
                </a:ext>
              </a:extLst>
            </p:cNvPr>
            <p:cNvCxnSpPr/>
            <p:nvPr/>
          </p:nvCxnSpPr>
          <p:spPr>
            <a:xfrm>
              <a:off x="2648277" y="3534741"/>
              <a:ext cx="244698" cy="402807"/>
            </a:xfrm>
            <a:prstGeom prst="straightConnector1">
              <a:avLst/>
            </a:prstGeom>
            <a:ln w="3175">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B3970F63-F052-4C29-9620-100A21EAF45C}"/>
                </a:ext>
              </a:extLst>
            </p:cNvPr>
            <p:cNvSpPr/>
            <p:nvPr/>
          </p:nvSpPr>
          <p:spPr>
            <a:xfrm>
              <a:off x="2710154" y="3944669"/>
              <a:ext cx="365641" cy="237092"/>
            </a:xfrm>
            <a:prstGeom prst="ellipse">
              <a:avLst/>
            </a:prstGeom>
            <a:noFill/>
            <a:ln w="95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grpSp>
        <p:nvGrpSpPr>
          <p:cNvPr id="38" name="Group 37">
            <a:extLst>
              <a:ext uri="{FF2B5EF4-FFF2-40B4-BE49-F238E27FC236}">
                <a16:creationId xmlns:a16="http://schemas.microsoft.com/office/drawing/2014/main" id="{44F6A885-1750-4493-9644-90327BAA5073}"/>
              </a:ext>
            </a:extLst>
          </p:cNvPr>
          <p:cNvGrpSpPr/>
          <p:nvPr/>
        </p:nvGrpSpPr>
        <p:grpSpPr>
          <a:xfrm>
            <a:off x="3589478" y="5886371"/>
            <a:ext cx="3799038" cy="766774"/>
            <a:chOff x="3589478" y="5886371"/>
            <a:chExt cx="3799038" cy="766774"/>
          </a:xfrm>
        </p:grpSpPr>
        <p:grpSp>
          <p:nvGrpSpPr>
            <p:cNvPr id="5" name="Group 4">
              <a:extLst>
                <a:ext uri="{FF2B5EF4-FFF2-40B4-BE49-F238E27FC236}">
                  <a16:creationId xmlns:a16="http://schemas.microsoft.com/office/drawing/2014/main" id="{7B57358B-08E5-40A7-83C0-C5384EE09270}"/>
                </a:ext>
              </a:extLst>
            </p:cNvPr>
            <p:cNvGrpSpPr/>
            <p:nvPr/>
          </p:nvGrpSpPr>
          <p:grpSpPr>
            <a:xfrm>
              <a:off x="3589478" y="5886371"/>
              <a:ext cx="3799038" cy="766774"/>
              <a:chOff x="3589478" y="5886371"/>
              <a:chExt cx="3799038" cy="766774"/>
            </a:xfrm>
          </p:grpSpPr>
          <p:pic>
            <p:nvPicPr>
              <p:cNvPr id="32" name="Picture 31">
                <a:extLst>
                  <a:ext uri="{FF2B5EF4-FFF2-40B4-BE49-F238E27FC236}">
                    <a16:creationId xmlns:a16="http://schemas.microsoft.com/office/drawing/2014/main" id="{83DE4D94-796D-41AC-962B-A7610F85A3C4}"/>
                  </a:ext>
                </a:extLst>
              </p:cNvPr>
              <p:cNvPicPr>
                <a:picLocks noChangeAspect="1"/>
              </p:cNvPicPr>
              <p:nvPr/>
            </p:nvPicPr>
            <p:blipFill rotWithShape="1">
              <a:blip r:embed="rId2"/>
              <a:srcRect l="17775" t="78981" r="61750" b="17466"/>
              <a:stretch/>
            </p:blipFill>
            <p:spPr>
              <a:xfrm>
                <a:off x="3589478" y="6284424"/>
                <a:ext cx="3799038" cy="368721"/>
              </a:xfrm>
              <a:prstGeom prst="rect">
                <a:avLst/>
              </a:prstGeom>
              <a:ln w="9525">
                <a:noFill/>
              </a:ln>
            </p:spPr>
          </p:pic>
          <p:cxnSp>
            <p:nvCxnSpPr>
              <p:cNvPr id="10" name="Straight Arrow Connector 9">
                <a:extLst>
                  <a:ext uri="{FF2B5EF4-FFF2-40B4-BE49-F238E27FC236}">
                    <a16:creationId xmlns:a16="http://schemas.microsoft.com/office/drawing/2014/main" id="{56BADC17-07BA-4D5E-AA2D-6A7E12BC26A8}"/>
                  </a:ext>
                </a:extLst>
              </p:cNvPr>
              <p:cNvCxnSpPr/>
              <p:nvPr/>
            </p:nvCxnSpPr>
            <p:spPr>
              <a:xfrm>
                <a:off x="6478507" y="5886371"/>
                <a:ext cx="276351" cy="437665"/>
              </a:xfrm>
              <a:prstGeom prst="straightConnector1">
                <a:avLst/>
              </a:prstGeom>
              <a:ln w="6350">
                <a:noFill/>
                <a:tailEnd type="triangle"/>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7642B131-392B-4E7B-A6B8-9D9E27A9A1E8}"/>
                  </a:ext>
                </a:extLst>
              </p:cNvPr>
              <p:cNvSpPr/>
              <p:nvPr/>
            </p:nvSpPr>
            <p:spPr>
              <a:xfrm>
                <a:off x="6548389" y="6331773"/>
                <a:ext cx="412939" cy="257609"/>
              </a:xfrm>
              <a:prstGeom prst="ellipse">
                <a:avLst/>
              </a:prstGeom>
              <a:noFill/>
              <a:ln w="952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cxnSp>
          <p:nvCxnSpPr>
            <p:cNvPr id="36" name="Straight Arrow Connector 35">
              <a:extLst>
                <a:ext uri="{FF2B5EF4-FFF2-40B4-BE49-F238E27FC236}">
                  <a16:creationId xmlns:a16="http://schemas.microsoft.com/office/drawing/2014/main" id="{6C61C5AA-0CA1-4817-AD0B-D9A58516BB74}"/>
                </a:ext>
              </a:extLst>
            </p:cNvPr>
            <p:cNvCxnSpPr/>
            <p:nvPr/>
          </p:nvCxnSpPr>
          <p:spPr>
            <a:xfrm>
              <a:off x="6516462" y="5956515"/>
              <a:ext cx="244698" cy="402807"/>
            </a:xfrm>
            <a:prstGeom prst="straightConnector1">
              <a:avLst/>
            </a:prstGeom>
            <a:ln w="3175">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37" name="Oval 36">
              <a:extLst>
                <a:ext uri="{FF2B5EF4-FFF2-40B4-BE49-F238E27FC236}">
                  <a16:creationId xmlns:a16="http://schemas.microsoft.com/office/drawing/2014/main" id="{0C340A1A-0583-4D9A-9E57-3CAFCE57981A}"/>
                </a:ext>
              </a:extLst>
            </p:cNvPr>
            <p:cNvSpPr/>
            <p:nvPr/>
          </p:nvSpPr>
          <p:spPr>
            <a:xfrm>
              <a:off x="6578339" y="6366443"/>
              <a:ext cx="365641" cy="237092"/>
            </a:xfrm>
            <a:prstGeom prst="ellipse">
              <a:avLst/>
            </a:prstGeom>
            <a:noFill/>
            <a:ln w="95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grpSp>
        <p:nvGrpSpPr>
          <p:cNvPr id="41" name="Group 40">
            <a:extLst>
              <a:ext uri="{FF2B5EF4-FFF2-40B4-BE49-F238E27FC236}">
                <a16:creationId xmlns:a16="http://schemas.microsoft.com/office/drawing/2014/main" id="{5EADEC56-47F2-41F4-A7E7-6F122A7C88D2}"/>
              </a:ext>
            </a:extLst>
          </p:cNvPr>
          <p:cNvGrpSpPr/>
          <p:nvPr/>
        </p:nvGrpSpPr>
        <p:grpSpPr>
          <a:xfrm>
            <a:off x="7597979" y="590894"/>
            <a:ext cx="4473446" cy="1502198"/>
            <a:chOff x="7597979" y="590894"/>
            <a:chExt cx="4473446" cy="1502198"/>
          </a:xfrm>
        </p:grpSpPr>
        <p:grpSp>
          <p:nvGrpSpPr>
            <p:cNvPr id="6" name="Group 5">
              <a:extLst>
                <a:ext uri="{FF2B5EF4-FFF2-40B4-BE49-F238E27FC236}">
                  <a16:creationId xmlns:a16="http://schemas.microsoft.com/office/drawing/2014/main" id="{C1FB0BED-654B-4F1A-B090-06A3BD818B8F}"/>
                </a:ext>
              </a:extLst>
            </p:cNvPr>
            <p:cNvGrpSpPr/>
            <p:nvPr/>
          </p:nvGrpSpPr>
          <p:grpSpPr>
            <a:xfrm>
              <a:off x="7597979" y="590894"/>
              <a:ext cx="4473446" cy="1502198"/>
              <a:chOff x="7597979" y="590894"/>
              <a:chExt cx="4473446" cy="1502198"/>
            </a:xfrm>
          </p:grpSpPr>
          <p:pic>
            <p:nvPicPr>
              <p:cNvPr id="33" name="Picture 32">
                <a:extLst>
                  <a:ext uri="{FF2B5EF4-FFF2-40B4-BE49-F238E27FC236}">
                    <a16:creationId xmlns:a16="http://schemas.microsoft.com/office/drawing/2014/main" id="{014192C4-961A-4A84-AA8D-2B9708BB0C97}"/>
                  </a:ext>
                </a:extLst>
              </p:cNvPr>
              <p:cNvPicPr>
                <a:picLocks noChangeAspect="1"/>
              </p:cNvPicPr>
              <p:nvPr/>
            </p:nvPicPr>
            <p:blipFill rotWithShape="1">
              <a:blip r:embed="rId4"/>
              <a:srcRect l="15994" t="15135" r="49036" b="63907"/>
              <a:stretch/>
            </p:blipFill>
            <p:spPr>
              <a:xfrm>
                <a:off x="7615428" y="590894"/>
                <a:ext cx="4455997" cy="1502198"/>
              </a:xfrm>
              <a:prstGeom prst="rect">
                <a:avLst/>
              </a:prstGeom>
              <a:ln w="9525">
                <a:noFill/>
              </a:ln>
            </p:spPr>
          </p:pic>
          <p:cxnSp>
            <p:nvCxnSpPr>
              <p:cNvPr id="20" name="Straight Arrow Connector 19">
                <a:extLst>
                  <a:ext uri="{FF2B5EF4-FFF2-40B4-BE49-F238E27FC236}">
                    <a16:creationId xmlns:a16="http://schemas.microsoft.com/office/drawing/2014/main" id="{E44C3715-4675-4A22-9F90-417C5CFD4E21}"/>
                  </a:ext>
                </a:extLst>
              </p:cNvPr>
              <p:cNvCxnSpPr/>
              <p:nvPr/>
            </p:nvCxnSpPr>
            <p:spPr>
              <a:xfrm>
                <a:off x="7597979" y="1466842"/>
                <a:ext cx="265176" cy="422303"/>
              </a:xfrm>
              <a:prstGeom prst="straightConnector1">
                <a:avLst/>
              </a:prstGeom>
              <a:ln>
                <a:noFill/>
                <a:tailEnd type="triangle"/>
              </a:ln>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C0B50F49-7124-4E15-B9BA-C00F7D8C4A7F}"/>
                  </a:ext>
                </a:extLst>
              </p:cNvPr>
              <p:cNvSpPr/>
              <p:nvPr/>
            </p:nvSpPr>
            <p:spPr>
              <a:xfrm>
                <a:off x="7811339" y="1814314"/>
                <a:ext cx="396240" cy="248567"/>
              </a:xfrm>
              <a:prstGeom prst="ellipse">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cxnSp>
          <p:nvCxnSpPr>
            <p:cNvPr id="39" name="Straight Arrow Connector 38">
              <a:extLst>
                <a:ext uri="{FF2B5EF4-FFF2-40B4-BE49-F238E27FC236}">
                  <a16:creationId xmlns:a16="http://schemas.microsoft.com/office/drawing/2014/main" id="{B8E13CAA-C0CE-4562-A023-226675FE99DA}"/>
                </a:ext>
              </a:extLst>
            </p:cNvPr>
            <p:cNvCxnSpPr/>
            <p:nvPr/>
          </p:nvCxnSpPr>
          <p:spPr>
            <a:xfrm>
              <a:off x="7755051" y="1417766"/>
              <a:ext cx="244698" cy="402807"/>
            </a:xfrm>
            <a:prstGeom prst="straightConnector1">
              <a:avLst/>
            </a:prstGeom>
            <a:ln w="3175">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2158AF4F-88A4-42BD-88BE-8962A371B9CA}"/>
                </a:ext>
              </a:extLst>
            </p:cNvPr>
            <p:cNvSpPr/>
            <p:nvPr/>
          </p:nvSpPr>
          <p:spPr>
            <a:xfrm>
              <a:off x="7816928" y="1827694"/>
              <a:ext cx="365641" cy="237092"/>
            </a:xfrm>
            <a:prstGeom prst="ellipse">
              <a:avLst/>
            </a:prstGeom>
            <a:noFill/>
            <a:ln w="95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grpSp>
        <p:nvGrpSpPr>
          <p:cNvPr id="44" name="Group 43">
            <a:extLst>
              <a:ext uri="{FF2B5EF4-FFF2-40B4-BE49-F238E27FC236}">
                <a16:creationId xmlns:a16="http://schemas.microsoft.com/office/drawing/2014/main" id="{71CE1638-CC15-4FBC-AEC4-0C353EEE7ACF}"/>
              </a:ext>
            </a:extLst>
          </p:cNvPr>
          <p:cNvGrpSpPr/>
          <p:nvPr/>
        </p:nvGrpSpPr>
        <p:grpSpPr>
          <a:xfrm>
            <a:off x="7615430" y="2685007"/>
            <a:ext cx="4455997" cy="1158705"/>
            <a:chOff x="7615430" y="2685007"/>
            <a:chExt cx="4455997" cy="1158705"/>
          </a:xfrm>
        </p:grpSpPr>
        <p:grpSp>
          <p:nvGrpSpPr>
            <p:cNvPr id="13" name="Group 12">
              <a:extLst>
                <a:ext uri="{FF2B5EF4-FFF2-40B4-BE49-F238E27FC236}">
                  <a16:creationId xmlns:a16="http://schemas.microsoft.com/office/drawing/2014/main" id="{24771584-955F-4F91-BB07-5BC0E935309A}"/>
                </a:ext>
              </a:extLst>
            </p:cNvPr>
            <p:cNvGrpSpPr/>
            <p:nvPr/>
          </p:nvGrpSpPr>
          <p:grpSpPr>
            <a:xfrm>
              <a:off x="7615430" y="2685007"/>
              <a:ext cx="4455997" cy="1148554"/>
              <a:chOff x="7615430" y="2685007"/>
              <a:chExt cx="4455997" cy="1148554"/>
            </a:xfrm>
          </p:grpSpPr>
          <p:pic>
            <p:nvPicPr>
              <p:cNvPr id="34" name="Picture 33">
                <a:extLst>
                  <a:ext uri="{FF2B5EF4-FFF2-40B4-BE49-F238E27FC236}">
                    <a16:creationId xmlns:a16="http://schemas.microsoft.com/office/drawing/2014/main" id="{8645B458-4D25-4122-A911-811823FAD2B1}"/>
                  </a:ext>
                </a:extLst>
              </p:cNvPr>
              <p:cNvPicPr>
                <a:picLocks noChangeAspect="1"/>
              </p:cNvPicPr>
              <p:nvPr/>
            </p:nvPicPr>
            <p:blipFill rotWithShape="1">
              <a:blip r:embed="rId4"/>
              <a:srcRect l="15994" t="44467" r="49036" b="39800"/>
              <a:stretch/>
            </p:blipFill>
            <p:spPr>
              <a:xfrm>
                <a:off x="7615430" y="2685007"/>
                <a:ext cx="4455997" cy="1127705"/>
              </a:xfrm>
              <a:prstGeom prst="rect">
                <a:avLst/>
              </a:prstGeom>
              <a:ln w="9525">
                <a:noFill/>
              </a:ln>
            </p:spPr>
          </p:pic>
          <p:cxnSp>
            <p:nvCxnSpPr>
              <p:cNvPr id="22" name="Straight Arrow Connector 21">
                <a:extLst>
                  <a:ext uri="{FF2B5EF4-FFF2-40B4-BE49-F238E27FC236}">
                    <a16:creationId xmlns:a16="http://schemas.microsoft.com/office/drawing/2014/main" id="{F5275A5C-C608-499E-A1F6-F0F08FE070C1}"/>
                  </a:ext>
                </a:extLst>
              </p:cNvPr>
              <p:cNvCxnSpPr/>
              <p:nvPr/>
            </p:nvCxnSpPr>
            <p:spPr>
              <a:xfrm>
                <a:off x="8881460" y="3182658"/>
                <a:ext cx="265176" cy="422303"/>
              </a:xfrm>
              <a:prstGeom prst="straightConnector1">
                <a:avLst/>
              </a:prstGeom>
              <a:ln>
                <a:noFill/>
                <a:tailEnd type="triangle"/>
              </a:ln>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665AA44F-E6DE-4612-8FC2-B27E12900C12}"/>
                  </a:ext>
                </a:extLst>
              </p:cNvPr>
              <p:cNvSpPr/>
              <p:nvPr/>
            </p:nvSpPr>
            <p:spPr>
              <a:xfrm>
                <a:off x="9067388" y="3584994"/>
                <a:ext cx="396240" cy="248567"/>
              </a:xfrm>
              <a:prstGeom prst="ellipse">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cxnSp>
          <p:nvCxnSpPr>
            <p:cNvPr id="42" name="Straight Arrow Connector 41">
              <a:extLst>
                <a:ext uri="{FF2B5EF4-FFF2-40B4-BE49-F238E27FC236}">
                  <a16:creationId xmlns:a16="http://schemas.microsoft.com/office/drawing/2014/main" id="{4F33E9E0-B336-4EED-9903-500B8DE2F0FF}"/>
                </a:ext>
              </a:extLst>
            </p:cNvPr>
            <p:cNvCxnSpPr/>
            <p:nvPr/>
          </p:nvCxnSpPr>
          <p:spPr>
            <a:xfrm>
              <a:off x="9026894" y="3196692"/>
              <a:ext cx="244698" cy="402807"/>
            </a:xfrm>
            <a:prstGeom prst="straightConnector1">
              <a:avLst/>
            </a:prstGeom>
            <a:ln w="3175">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id="{B701BBE9-1E9D-49DE-97CD-DF04CFA1392E}"/>
                </a:ext>
              </a:extLst>
            </p:cNvPr>
            <p:cNvSpPr/>
            <p:nvPr/>
          </p:nvSpPr>
          <p:spPr>
            <a:xfrm>
              <a:off x="9088771" y="3606620"/>
              <a:ext cx="365641" cy="237092"/>
            </a:xfrm>
            <a:prstGeom prst="ellipse">
              <a:avLst/>
            </a:prstGeom>
            <a:noFill/>
            <a:ln w="95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grpSp>
        <p:nvGrpSpPr>
          <p:cNvPr id="47" name="Group 46">
            <a:extLst>
              <a:ext uri="{FF2B5EF4-FFF2-40B4-BE49-F238E27FC236}">
                <a16:creationId xmlns:a16="http://schemas.microsoft.com/office/drawing/2014/main" id="{F0AE87B2-7221-49A2-A82B-5DD0B29AF218}"/>
              </a:ext>
            </a:extLst>
          </p:cNvPr>
          <p:cNvGrpSpPr/>
          <p:nvPr/>
        </p:nvGrpSpPr>
        <p:grpSpPr>
          <a:xfrm>
            <a:off x="7615428" y="5946439"/>
            <a:ext cx="4455997" cy="702340"/>
            <a:chOff x="7615428" y="5946439"/>
            <a:chExt cx="4455997" cy="702340"/>
          </a:xfrm>
        </p:grpSpPr>
        <p:grpSp>
          <p:nvGrpSpPr>
            <p:cNvPr id="12" name="Group 11">
              <a:extLst>
                <a:ext uri="{FF2B5EF4-FFF2-40B4-BE49-F238E27FC236}">
                  <a16:creationId xmlns:a16="http://schemas.microsoft.com/office/drawing/2014/main" id="{7AFB9FD8-45C9-4A0C-BEEE-A8B4B3CB10F7}"/>
                </a:ext>
              </a:extLst>
            </p:cNvPr>
            <p:cNvGrpSpPr/>
            <p:nvPr/>
          </p:nvGrpSpPr>
          <p:grpSpPr>
            <a:xfrm>
              <a:off x="7615428" y="5946439"/>
              <a:ext cx="4455997" cy="702340"/>
              <a:chOff x="7615428" y="5946439"/>
              <a:chExt cx="4455997" cy="702340"/>
            </a:xfrm>
          </p:grpSpPr>
          <p:pic>
            <p:nvPicPr>
              <p:cNvPr id="35" name="Picture 34">
                <a:extLst>
                  <a:ext uri="{FF2B5EF4-FFF2-40B4-BE49-F238E27FC236}">
                    <a16:creationId xmlns:a16="http://schemas.microsoft.com/office/drawing/2014/main" id="{85C4D811-9F99-4E6E-8C5D-BE870A90A685}"/>
                  </a:ext>
                </a:extLst>
              </p:cNvPr>
              <p:cNvPicPr>
                <a:picLocks noChangeAspect="1"/>
              </p:cNvPicPr>
              <p:nvPr/>
            </p:nvPicPr>
            <p:blipFill rotWithShape="1">
              <a:blip r:embed="rId4"/>
              <a:srcRect l="15994" t="95264" r="49036"/>
              <a:stretch/>
            </p:blipFill>
            <p:spPr>
              <a:xfrm>
                <a:off x="7615428" y="6309361"/>
                <a:ext cx="4455997" cy="339418"/>
              </a:xfrm>
              <a:prstGeom prst="rect">
                <a:avLst/>
              </a:prstGeom>
              <a:ln w="9525">
                <a:noFill/>
              </a:ln>
            </p:spPr>
          </p:pic>
          <p:cxnSp>
            <p:nvCxnSpPr>
              <p:cNvPr id="24" name="Straight Arrow Connector 23">
                <a:extLst>
                  <a:ext uri="{FF2B5EF4-FFF2-40B4-BE49-F238E27FC236}">
                    <a16:creationId xmlns:a16="http://schemas.microsoft.com/office/drawing/2014/main" id="{CED14EE2-3EB4-4573-8C4B-37E9C0D3175B}"/>
                  </a:ext>
                </a:extLst>
              </p:cNvPr>
              <p:cNvCxnSpPr/>
              <p:nvPr/>
            </p:nvCxnSpPr>
            <p:spPr>
              <a:xfrm>
                <a:off x="11258942" y="5946439"/>
                <a:ext cx="265176" cy="422303"/>
              </a:xfrm>
              <a:prstGeom prst="straightConnector1">
                <a:avLst/>
              </a:prstGeom>
              <a:ln>
                <a:noFill/>
                <a:tailEnd type="triangle"/>
              </a:ln>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D8944473-9832-4512-8FFB-4C5F44BC08ED}"/>
                  </a:ext>
                </a:extLst>
              </p:cNvPr>
              <p:cNvSpPr/>
              <p:nvPr/>
            </p:nvSpPr>
            <p:spPr>
              <a:xfrm>
                <a:off x="11325998" y="6376207"/>
                <a:ext cx="396240" cy="248567"/>
              </a:xfrm>
              <a:prstGeom prst="ellipse">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cxnSp>
          <p:nvCxnSpPr>
            <p:cNvPr id="45" name="Straight Arrow Connector 44">
              <a:extLst>
                <a:ext uri="{FF2B5EF4-FFF2-40B4-BE49-F238E27FC236}">
                  <a16:creationId xmlns:a16="http://schemas.microsoft.com/office/drawing/2014/main" id="{7AF4DF05-78B6-458F-8B3D-914B43BD0A77}"/>
                </a:ext>
              </a:extLst>
            </p:cNvPr>
            <p:cNvCxnSpPr/>
            <p:nvPr/>
          </p:nvCxnSpPr>
          <p:spPr>
            <a:xfrm>
              <a:off x="11263011" y="5964826"/>
              <a:ext cx="244698" cy="402807"/>
            </a:xfrm>
            <a:prstGeom prst="straightConnector1">
              <a:avLst/>
            </a:prstGeom>
            <a:ln w="3175">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46" name="Oval 45">
              <a:extLst>
                <a:ext uri="{FF2B5EF4-FFF2-40B4-BE49-F238E27FC236}">
                  <a16:creationId xmlns:a16="http://schemas.microsoft.com/office/drawing/2014/main" id="{6BABBFC4-8030-4CD7-AD69-FDB393276426}"/>
                </a:ext>
              </a:extLst>
            </p:cNvPr>
            <p:cNvSpPr/>
            <p:nvPr/>
          </p:nvSpPr>
          <p:spPr>
            <a:xfrm>
              <a:off x="11324888" y="6374754"/>
              <a:ext cx="365641" cy="237092"/>
            </a:xfrm>
            <a:prstGeom prst="ellipse">
              <a:avLst/>
            </a:prstGeom>
            <a:noFill/>
            <a:ln w="95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18029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2000" fill="hold"/>
                                        <p:tgtEl>
                                          <p:spTgt spid="3"/>
                                        </p:tgtEl>
                                      </p:cBhvr>
                                      <p:by x="160000" y="16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autoRev="1" fill="hold" nodeType="clickEffect">
                                  <p:stCondLst>
                                    <p:cond delay="0"/>
                                  </p:stCondLst>
                                  <p:childTnLst>
                                    <p:animScale>
                                      <p:cBhvr>
                                        <p:cTn id="10" dur="2000" fill="hold"/>
                                        <p:tgtEl>
                                          <p:spTgt spid="38"/>
                                        </p:tgtEl>
                                      </p:cBhvr>
                                      <p:by x="160000" y="16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nodeType="clickEffect">
                                  <p:stCondLst>
                                    <p:cond delay="0"/>
                                  </p:stCondLst>
                                  <p:childTnLst>
                                    <p:animScale>
                                      <p:cBhvr>
                                        <p:cTn id="14" dur="2000" fill="hold"/>
                                        <p:tgtEl>
                                          <p:spTgt spid="41"/>
                                        </p:tgtEl>
                                      </p:cBhvr>
                                      <p:by x="160000" y="16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autoRev="1" fill="hold" nodeType="clickEffect">
                                  <p:stCondLst>
                                    <p:cond delay="0"/>
                                  </p:stCondLst>
                                  <p:childTnLst>
                                    <p:animScale>
                                      <p:cBhvr>
                                        <p:cTn id="18" dur="2000" fill="hold"/>
                                        <p:tgtEl>
                                          <p:spTgt spid="44"/>
                                        </p:tgtEl>
                                      </p:cBhvr>
                                      <p:by x="160000" y="16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autoRev="1" fill="hold" nodeType="clickEffect">
                                  <p:stCondLst>
                                    <p:cond delay="0"/>
                                  </p:stCondLst>
                                  <p:childTnLst>
                                    <p:animScale>
                                      <p:cBhvr>
                                        <p:cTn id="22" dur="2000" fill="hold"/>
                                        <p:tgtEl>
                                          <p:spTgt spid="47"/>
                                        </p:tgtEl>
                                      </p:cBhvr>
                                      <p:by x="133000" y="13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a:xfrm>
            <a:off x="257695" y="274638"/>
            <a:ext cx="11760134" cy="1143000"/>
          </a:xfrm>
        </p:spPr>
        <p:txBody>
          <a:bodyPr>
            <a:noAutofit/>
          </a:bodyPr>
          <a:lstStyle/>
          <a:p>
            <a:r>
              <a:rPr lang="en-US" sz="3600" dirty="0"/>
              <a:t>Create a new GBON surface land station using the template </a:t>
            </a:r>
            <a:r>
              <a:rPr lang="en-US" sz="3200" dirty="0"/>
              <a:t>(1)</a:t>
            </a:r>
            <a:endParaRPr lang="en-CH" sz="3200" dirty="0"/>
          </a:p>
        </p:txBody>
      </p:sp>
      <p:sp>
        <p:nvSpPr>
          <p:cNvPr id="3" name="Content Placeholder 2">
            <a:extLst>
              <a:ext uri="{FF2B5EF4-FFF2-40B4-BE49-F238E27FC236}">
                <a16:creationId xmlns:a16="http://schemas.microsoft.com/office/drawing/2014/main" id="{868E457F-88E7-4761-88C0-E5DC0697C740}"/>
              </a:ext>
            </a:extLst>
          </p:cNvPr>
          <p:cNvSpPr>
            <a:spLocks noGrp="1"/>
          </p:cNvSpPr>
          <p:nvPr>
            <p:ph idx="1"/>
          </p:nvPr>
        </p:nvSpPr>
        <p:spPr>
          <a:xfrm>
            <a:off x="609599" y="1417638"/>
            <a:ext cx="11134381" cy="4924973"/>
          </a:xfrm>
        </p:spPr>
        <p:txBody>
          <a:bodyPr>
            <a:normAutofit fontScale="92500" lnSpcReduction="10000"/>
          </a:bodyPr>
          <a:lstStyle/>
          <a:p>
            <a:pPr marL="0" indent="0">
              <a:buNone/>
            </a:pPr>
            <a:r>
              <a:rPr lang="en-US" sz="2600" dirty="0"/>
              <a:t>A GBON template is available in OSCAR/Surface to create a new GBON surface station, following these steps:</a:t>
            </a:r>
          </a:p>
          <a:p>
            <a:pPr marL="971550" lvl="1" indent="-514350">
              <a:buFont typeface="+mj-lt"/>
              <a:buAutoNum type="romanUcPeriod"/>
            </a:pPr>
            <a:r>
              <a:rPr lang="en-US" sz="2400" b="1" dirty="0"/>
              <a:t>Login</a:t>
            </a:r>
            <a:r>
              <a:rPr lang="en-US" sz="2400" dirty="0"/>
              <a:t> to OSCAR/Surface and select the “</a:t>
            </a:r>
            <a:r>
              <a:rPr lang="en-US" sz="2400" b="1" dirty="0"/>
              <a:t>Management</a:t>
            </a:r>
            <a:r>
              <a:rPr lang="en-US" sz="2400" dirty="0"/>
              <a:t>” tab</a:t>
            </a:r>
          </a:p>
          <a:p>
            <a:pPr marL="971550" lvl="1" indent="-514350">
              <a:buFont typeface="+mj-lt"/>
              <a:buAutoNum type="romanUcPeriod"/>
            </a:pPr>
            <a:r>
              <a:rPr lang="en-US" sz="2400" dirty="0"/>
              <a:t>On the menu </a:t>
            </a:r>
            <a:r>
              <a:rPr lang="en-US" sz="2400" b="1" dirty="0"/>
              <a:t>open the “GBON Surface Land Station” template</a:t>
            </a:r>
            <a:r>
              <a:rPr lang="en-US" sz="2400" dirty="0"/>
              <a:t>, which contains three sections: top, middle and low parts, each one containing several with input fields:</a:t>
            </a:r>
          </a:p>
          <a:p>
            <a:pPr marL="1371600" lvl="2" indent="-514350">
              <a:buFont typeface="+mj-lt"/>
              <a:buAutoNum type="romanLcPeriod"/>
            </a:pPr>
            <a:r>
              <a:rPr lang="en-US" sz="2200" b="1" dirty="0"/>
              <a:t>1</a:t>
            </a:r>
            <a:r>
              <a:rPr lang="en-US" sz="2200" b="1" baseline="30000" dirty="0"/>
              <a:t>st</a:t>
            </a:r>
            <a:r>
              <a:rPr lang="en-US" sz="2200" b="1" dirty="0"/>
              <a:t> section </a:t>
            </a:r>
            <a:r>
              <a:rPr lang="en-US" sz="2200" dirty="0"/>
              <a:t>enter the </a:t>
            </a:r>
            <a:r>
              <a:rPr lang="en-US" sz="2200" b="1" dirty="0"/>
              <a:t>basic information</a:t>
            </a:r>
            <a:r>
              <a:rPr lang="en-US" sz="2200" dirty="0"/>
              <a:t> of the station, which is mandatory to register a station in OSCAR/Surface, such as the station Name, Date established, Country/territory, WIGOS Station Identifier (WSI) and geographic Coordinates</a:t>
            </a:r>
          </a:p>
          <a:p>
            <a:pPr marL="1371600" lvl="2" indent="-514350">
              <a:buFont typeface="+mj-lt"/>
              <a:buAutoNum type="romanLcPeriod"/>
            </a:pPr>
            <a:r>
              <a:rPr lang="en-US" sz="2200" b="1" dirty="0"/>
              <a:t>2</a:t>
            </a:r>
            <a:r>
              <a:rPr lang="en-US" sz="2200" b="1" baseline="30000" dirty="0"/>
              <a:t>nd</a:t>
            </a:r>
            <a:r>
              <a:rPr lang="en-US" sz="2200" b="1" dirty="0"/>
              <a:t> section</a:t>
            </a:r>
            <a:r>
              <a:rPr lang="en-US" sz="2200" dirty="0"/>
              <a:t> (middle of the screen) </a:t>
            </a:r>
            <a:r>
              <a:rPr lang="en-US" sz="2200" b="1" dirty="0"/>
              <a:t>check the list of all variables that are required</a:t>
            </a:r>
            <a:r>
              <a:rPr lang="en-US" sz="2200" dirty="0"/>
              <a:t> to be measured/observed and reported from a GBON Surface Land station,  with ‘Snow depth’ being a conditional required variable to locations where snow is expected</a:t>
            </a:r>
          </a:p>
          <a:p>
            <a:pPr lvl="3" indent="-285750"/>
            <a:r>
              <a:rPr lang="en-US" sz="1700" dirty="0"/>
              <a:t>For each variable the corresponding observing method can be chosen from a prefiltered tree</a:t>
            </a:r>
          </a:p>
          <a:p>
            <a:pPr marL="1371600" lvl="2" indent="-514350">
              <a:buFont typeface="+mj-lt"/>
              <a:buAutoNum type="romanLcPeriod"/>
            </a:pPr>
            <a:r>
              <a:rPr lang="en-US" sz="2200" b="1" dirty="0"/>
              <a:t>3</a:t>
            </a:r>
            <a:r>
              <a:rPr lang="en-US" sz="2200" b="1" baseline="30000" dirty="0"/>
              <a:t>rd</a:t>
            </a:r>
            <a:r>
              <a:rPr lang="en-US" sz="2200" b="1" dirty="0"/>
              <a:t> section</a:t>
            </a:r>
            <a:r>
              <a:rPr lang="en-US" sz="2200" dirty="0"/>
              <a:t>, use the interface shown in lower part of the template to set </a:t>
            </a:r>
            <a:r>
              <a:rPr lang="en-US" sz="2200" b="1" dirty="0"/>
              <a:t>reporting schedule</a:t>
            </a:r>
          </a:p>
          <a:p>
            <a:pPr lvl="3" indent="-285750"/>
            <a:r>
              <a:rPr lang="en-US" sz="1700" dirty="0"/>
              <a:t>According to the GBON requirements a GBON Surface Land station should report hourly (reporting interval), all year round (period of reporting=24/7)</a:t>
            </a:r>
          </a:p>
        </p:txBody>
      </p:sp>
    </p:spTree>
    <p:extLst>
      <p:ext uri="{BB962C8B-B14F-4D97-AF65-F5344CB8AC3E}">
        <p14:creationId xmlns:p14="http://schemas.microsoft.com/office/powerpoint/2010/main" val="76388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FC635875425349B3265EFAC3D0A1F0" ma:contentTypeVersion="15" ma:contentTypeDescription="Create a new document." ma:contentTypeScope="" ma:versionID="4c34ed3d60e863ca13f1d333de5c6971">
  <xsd:schema xmlns:xsd="http://www.w3.org/2001/XMLSchema" xmlns:xs="http://www.w3.org/2001/XMLSchema" xmlns:p="http://schemas.microsoft.com/office/2006/metadata/properties" xmlns:ns3="8ec0b821-9e03-4938-aec6-1dcf2ecf3e10" xmlns:ns4="5e341866-7c71-43e7-8f34-3402d2b4f504" targetNamespace="http://schemas.microsoft.com/office/2006/metadata/properties" ma:root="true" ma:fieldsID="7007cc00ccc8f099ab0b04854f4468f4" ns3:_="" ns4:_="">
    <xsd:import namespace="8ec0b821-9e03-4938-aec6-1dcf2ecf3e10"/>
    <xsd:import namespace="5e341866-7c71-43e7-8f34-3402d2b4f50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c0b821-9e03-4938-aec6-1dcf2ecf3e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341866-7c71-43e7-8f34-3402d2b4f50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ec0b821-9e03-4938-aec6-1dcf2ecf3e10" xsi:nil="true"/>
  </documentManagement>
</p:properties>
</file>

<file path=customXml/itemProps1.xml><?xml version="1.0" encoding="utf-8"?>
<ds:datastoreItem xmlns:ds="http://schemas.openxmlformats.org/officeDocument/2006/customXml" ds:itemID="{8BE4227F-095C-4C81-9AB8-6EA67F4B64AE}">
  <ds:schemaRefs>
    <ds:schemaRef ds:uri="http://schemas.microsoft.com/sharepoint/v3/contenttype/forms"/>
  </ds:schemaRefs>
</ds:datastoreItem>
</file>

<file path=customXml/itemProps2.xml><?xml version="1.0" encoding="utf-8"?>
<ds:datastoreItem xmlns:ds="http://schemas.openxmlformats.org/officeDocument/2006/customXml" ds:itemID="{952F9A70-579B-4CA0-8092-074B5DC5D377}">
  <ds:schemaRefs>
    <ds:schemaRef ds:uri="5e341866-7c71-43e7-8f34-3402d2b4f504"/>
    <ds:schemaRef ds:uri="8ec0b821-9e03-4938-aec6-1dcf2ecf3e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57B972B-DAF9-46BA-BF61-E7CC1EBA706B}">
  <ds:schemaRefs>
    <ds:schemaRef ds:uri="5e341866-7c71-43e7-8f34-3402d2b4f504"/>
    <ds:schemaRef ds:uri="8ec0b821-9e03-4938-aec6-1dcf2ecf3e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2728</TotalTime>
  <Words>1637</Words>
  <Application>Microsoft Office PowerPoint</Application>
  <PresentationFormat>Widescreen</PresentationFormat>
  <Paragraphs>130</Paragraphs>
  <Slides>23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WMO_WHITE_Powerpoint_en_fr</vt:lpstr>
      <vt:lpstr>PowerPoint Presentation</vt:lpstr>
      <vt:lpstr>Outline</vt:lpstr>
      <vt:lpstr>GBON requirements for observed variables</vt:lpstr>
      <vt:lpstr>Programme/network affiliation Metadata element</vt:lpstr>
      <vt:lpstr>Affiliate existing stations in OSCAR/Surface with a programme/network (focus on GBON)</vt:lpstr>
      <vt:lpstr>Steps 1, 2</vt:lpstr>
      <vt:lpstr>Steps 3, 4</vt:lpstr>
      <vt:lpstr>Steps 5, 6, 7</vt:lpstr>
      <vt:lpstr>Create a new GBON surface land station using the template (1)</vt:lpstr>
      <vt:lpstr>How to create a new GBON surface land station using the GBON template (1)</vt:lpstr>
      <vt:lpstr>How to create a new GBON surface land station using the GBON template (1)</vt:lpstr>
      <vt:lpstr>How to create a new GBON surface land station using the GBON template (1)</vt:lpstr>
      <vt:lpstr>How to create a new GBON surface land station using the GBON template (2)</vt:lpstr>
      <vt:lpstr>How to create a new GBON surface land station using the GBON template (2a)</vt:lpstr>
      <vt:lpstr>How to create a new GBON surface land station using the GBON template (2a)</vt:lpstr>
      <vt:lpstr>How to create a new GBON surface land station using the GBON template (2b)</vt:lpstr>
      <vt:lpstr>GBON Webtool  https://wmo.maps.arcgis.com/apps/webappviewer/index.html?id=795bbc05ca8a4da7a5f5f0aebb210aa8&amp;locale=en </vt:lpstr>
      <vt:lpstr>Link to WDQMS webtool - monitoring stations performance NWP near real-time module</vt:lpstr>
      <vt:lpstr>Link to WDQMS webtool - monitoring stations performance GBON module</vt:lpstr>
      <vt:lpstr>WDQMS Webtool (GBON module not published yet)  https://wdqms.wmo.int</vt:lpstr>
      <vt:lpstr>Next steps</vt:lpstr>
      <vt:lpstr>Final Remarks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Filipe NUNES" &lt;lfnunes@wmo.int&gt;</dc:creator>
  <cp:lastModifiedBy>Luis Filipe NUNES</cp:lastModifiedBy>
  <cp:revision>6</cp:revision>
  <dcterms:created xsi:type="dcterms:W3CDTF">2022-10-03T07:48:07Z</dcterms:created>
  <dcterms:modified xsi:type="dcterms:W3CDTF">2023-04-25T15:34:43Z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0x0101009CFC635875425349B3265EFAC3D0A1F0</vt:lpwstr>
  </property>
</Properties>
</file>