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35"/>
  </p:notesMasterIdLst>
  <p:sldIdLst>
    <p:sldId id="256" r:id="rId8"/>
    <p:sldId id="267" r:id="rId9"/>
    <p:sldId id="270" r:id="rId10"/>
    <p:sldId id="291" r:id="rId11"/>
    <p:sldId id="272" r:id="rId12"/>
    <p:sldId id="273" r:id="rId13"/>
    <p:sldId id="271" r:id="rId14"/>
    <p:sldId id="258" r:id="rId15"/>
    <p:sldId id="292" r:id="rId16"/>
    <p:sldId id="275" r:id="rId17"/>
    <p:sldId id="305" r:id="rId18"/>
    <p:sldId id="306" r:id="rId19"/>
    <p:sldId id="307" r:id="rId20"/>
    <p:sldId id="310" r:id="rId21"/>
    <p:sldId id="308" r:id="rId22"/>
    <p:sldId id="309" r:id="rId23"/>
    <p:sldId id="311" r:id="rId24"/>
    <p:sldId id="285" r:id="rId25"/>
    <p:sldId id="312" r:id="rId26"/>
    <p:sldId id="294" r:id="rId27"/>
    <p:sldId id="287" r:id="rId28"/>
    <p:sldId id="293" r:id="rId29"/>
    <p:sldId id="288" r:id="rId30"/>
    <p:sldId id="289" r:id="rId31"/>
    <p:sldId id="290" r:id="rId32"/>
    <p:sldId id="295" r:id="rId33"/>
    <p:sldId id="296"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59" d="100"/>
          <a:sy n="59"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D3F63-C09F-4C9A-B5DA-6AB3913C78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F5279A-813D-460F-AB9F-DDFD543EA959}">
      <dgm:prSet/>
      <dgm:spPr/>
      <dgm:t>
        <a:bodyPr/>
        <a:lstStyle/>
        <a:p>
          <a:r>
            <a:rPr lang="en-US" b="1" dirty="0"/>
            <a:t>Content of the letter:</a:t>
          </a:r>
          <a:endParaRPr lang="en-US" dirty="0"/>
        </a:p>
      </dgm:t>
    </dgm:pt>
    <dgm:pt modelId="{11130E0A-8F9E-4FB0-9A75-B23EEF0B717B}" type="parTrans" cxnId="{9EAD7A8B-C836-4377-8BAF-5C680F7FEE3A}">
      <dgm:prSet/>
      <dgm:spPr/>
      <dgm:t>
        <a:bodyPr/>
        <a:lstStyle/>
        <a:p>
          <a:endParaRPr lang="en-US"/>
        </a:p>
      </dgm:t>
    </dgm:pt>
    <dgm:pt modelId="{9324217B-BE0C-4CFD-BBE4-FD6E39A2F9BB}" type="sibTrans" cxnId="{9EAD7A8B-C836-4377-8BAF-5C680F7FEE3A}">
      <dgm:prSet/>
      <dgm:spPr/>
      <dgm:t>
        <a:bodyPr/>
        <a:lstStyle/>
        <a:p>
          <a:endParaRPr lang="en-US"/>
        </a:p>
      </dgm:t>
    </dgm:pt>
    <dgm:pt modelId="{C6A1F9BE-34C5-444E-9C4E-23EFD322A489}">
      <dgm:prSet/>
      <dgm:spPr>
        <a:solidFill>
          <a:schemeClr val="bg1"/>
        </a:solidFill>
      </dgm:spPr>
      <dgm:t>
        <a:bodyPr/>
        <a:lstStyle/>
        <a:p>
          <a:r>
            <a:rPr lang="en-US" dirty="0"/>
            <a:t>References to GBON Material</a:t>
          </a:r>
        </a:p>
      </dgm:t>
    </dgm:pt>
    <dgm:pt modelId="{5DB659C0-1E53-4F92-8149-C338C0FD353F}" type="parTrans" cxnId="{797A959C-84D7-458E-8603-ABD310423FCC}">
      <dgm:prSet/>
      <dgm:spPr/>
      <dgm:t>
        <a:bodyPr/>
        <a:lstStyle/>
        <a:p>
          <a:endParaRPr lang="en-US"/>
        </a:p>
      </dgm:t>
    </dgm:pt>
    <dgm:pt modelId="{420A92D9-4D89-47E5-A410-59B9E51628AC}" type="sibTrans" cxnId="{797A959C-84D7-458E-8603-ABD310423FCC}">
      <dgm:prSet/>
      <dgm:spPr/>
      <dgm:t>
        <a:bodyPr/>
        <a:lstStyle/>
        <a:p>
          <a:endParaRPr lang="en-US"/>
        </a:p>
      </dgm:t>
    </dgm:pt>
    <dgm:pt modelId="{D24CD3A6-BA28-41CA-B24C-71F322C40AAD}">
      <dgm:prSet/>
      <dgm:spPr>
        <a:solidFill>
          <a:schemeClr val="bg1"/>
        </a:solidFill>
      </dgm:spPr>
      <dgm:t>
        <a:bodyPr/>
        <a:lstStyle/>
        <a:p>
          <a:r>
            <a:rPr lang="en-US" dirty="0"/>
            <a:t>Required action by members to prepare for the initial composition of GBON</a:t>
          </a:r>
        </a:p>
      </dgm:t>
    </dgm:pt>
    <dgm:pt modelId="{00EFB584-BF32-46C3-AE98-01B3F4C216CC}" type="parTrans" cxnId="{3FEC1DCD-1933-4480-8B72-E6AC3BF15CBB}">
      <dgm:prSet/>
      <dgm:spPr/>
      <dgm:t>
        <a:bodyPr/>
        <a:lstStyle/>
        <a:p>
          <a:endParaRPr lang="en-US"/>
        </a:p>
      </dgm:t>
    </dgm:pt>
    <dgm:pt modelId="{ED69B158-6FF3-4212-A3D5-5D9E9AA1C8AB}" type="sibTrans" cxnId="{3FEC1DCD-1933-4480-8B72-E6AC3BF15CBB}">
      <dgm:prSet/>
      <dgm:spPr/>
      <dgm:t>
        <a:bodyPr/>
        <a:lstStyle/>
        <a:p>
          <a:endParaRPr lang="en-US"/>
        </a:p>
      </dgm:t>
    </dgm:pt>
    <dgm:pt modelId="{A2FE8839-7B63-42BB-A790-D0CD3A31534D}">
      <dgm:prSet/>
      <dgm:spPr>
        <a:solidFill>
          <a:schemeClr val="bg1"/>
        </a:solidFill>
      </dgm:spPr>
      <dgm:t>
        <a:bodyPr/>
        <a:lstStyle/>
        <a:p>
          <a:r>
            <a:rPr lang="en-US" dirty="0"/>
            <a:t>Results from the global gap analysis (South Africa)</a:t>
          </a:r>
        </a:p>
      </dgm:t>
    </dgm:pt>
    <dgm:pt modelId="{DA2E5704-4487-4608-8B15-F8969A5E71FF}" type="parTrans" cxnId="{3635BBAD-54B4-4144-B1E1-D1F5D99F6A99}">
      <dgm:prSet/>
      <dgm:spPr/>
      <dgm:t>
        <a:bodyPr/>
        <a:lstStyle/>
        <a:p>
          <a:endParaRPr lang="en-US"/>
        </a:p>
      </dgm:t>
    </dgm:pt>
    <dgm:pt modelId="{1ACA841D-D3BB-4422-99C7-94F7468D15F4}" type="sibTrans" cxnId="{3635BBAD-54B4-4144-B1E1-D1F5D99F6A99}">
      <dgm:prSet/>
      <dgm:spPr/>
      <dgm:t>
        <a:bodyPr/>
        <a:lstStyle/>
        <a:p>
          <a:endParaRPr lang="en-US"/>
        </a:p>
      </dgm:t>
    </dgm:pt>
    <dgm:pt modelId="{57359012-A451-493C-84F4-1256C99C1A4B}" type="pres">
      <dgm:prSet presAssocID="{2DED3F63-C09F-4C9A-B5DA-6AB3913C78F3}" presName="linear" presStyleCnt="0">
        <dgm:presLayoutVars>
          <dgm:animLvl val="lvl"/>
          <dgm:resizeHandles val="exact"/>
        </dgm:presLayoutVars>
      </dgm:prSet>
      <dgm:spPr/>
    </dgm:pt>
    <dgm:pt modelId="{B53209F5-A393-4195-9F6F-3E224DB9FA50}" type="pres">
      <dgm:prSet presAssocID="{8FF5279A-813D-460F-AB9F-DDFD543EA959}" presName="parentText" presStyleLbl="node1" presStyleIdx="0" presStyleCnt="1">
        <dgm:presLayoutVars>
          <dgm:chMax val="0"/>
          <dgm:bulletEnabled val="1"/>
        </dgm:presLayoutVars>
      </dgm:prSet>
      <dgm:spPr/>
    </dgm:pt>
    <dgm:pt modelId="{96A0300F-18C2-4D47-B9AA-956204867760}" type="pres">
      <dgm:prSet presAssocID="{8FF5279A-813D-460F-AB9F-DDFD543EA959}" presName="childText" presStyleLbl="revTx" presStyleIdx="0" presStyleCnt="1" custScaleY="105529">
        <dgm:presLayoutVars>
          <dgm:bulletEnabled val="1"/>
        </dgm:presLayoutVars>
      </dgm:prSet>
      <dgm:spPr/>
    </dgm:pt>
  </dgm:ptLst>
  <dgm:cxnLst>
    <dgm:cxn modelId="{7AE44139-EB14-4296-B309-7F10BDD59198}" type="presOf" srcId="{2DED3F63-C09F-4C9A-B5DA-6AB3913C78F3}" destId="{57359012-A451-493C-84F4-1256C99C1A4B}" srcOrd="0" destOrd="0" presId="urn:microsoft.com/office/officeart/2005/8/layout/vList2"/>
    <dgm:cxn modelId="{9EAD7A8B-C836-4377-8BAF-5C680F7FEE3A}" srcId="{2DED3F63-C09F-4C9A-B5DA-6AB3913C78F3}" destId="{8FF5279A-813D-460F-AB9F-DDFD543EA959}" srcOrd="0" destOrd="0" parTransId="{11130E0A-8F9E-4FB0-9A75-B23EEF0B717B}" sibTransId="{9324217B-BE0C-4CFD-BBE4-FD6E39A2F9BB}"/>
    <dgm:cxn modelId="{797A959C-84D7-458E-8603-ABD310423FCC}" srcId="{8FF5279A-813D-460F-AB9F-DDFD543EA959}" destId="{C6A1F9BE-34C5-444E-9C4E-23EFD322A489}" srcOrd="0" destOrd="0" parTransId="{5DB659C0-1E53-4F92-8149-C338C0FD353F}" sibTransId="{420A92D9-4D89-47E5-A410-59B9E51628AC}"/>
    <dgm:cxn modelId="{5B96D1A8-630D-4232-93F8-A97C49687562}" type="presOf" srcId="{A2FE8839-7B63-42BB-A790-D0CD3A31534D}" destId="{96A0300F-18C2-4D47-B9AA-956204867760}" srcOrd="0" destOrd="2" presId="urn:microsoft.com/office/officeart/2005/8/layout/vList2"/>
    <dgm:cxn modelId="{3635BBAD-54B4-4144-B1E1-D1F5D99F6A99}" srcId="{8FF5279A-813D-460F-AB9F-DDFD543EA959}" destId="{A2FE8839-7B63-42BB-A790-D0CD3A31534D}" srcOrd="2" destOrd="0" parTransId="{DA2E5704-4487-4608-8B15-F8969A5E71FF}" sibTransId="{1ACA841D-D3BB-4422-99C7-94F7468D15F4}"/>
    <dgm:cxn modelId="{3FEC1DCD-1933-4480-8B72-E6AC3BF15CBB}" srcId="{8FF5279A-813D-460F-AB9F-DDFD543EA959}" destId="{D24CD3A6-BA28-41CA-B24C-71F322C40AAD}" srcOrd="1" destOrd="0" parTransId="{00EFB584-BF32-46C3-AE98-01B3F4C216CC}" sibTransId="{ED69B158-6FF3-4212-A3D5-5D9E9AA1C8AB}"/>
    <dgm:cxn modelId="{82D12CE8-7ADE-479E-B1D5-4E216ABF1E8B}" type="presOf" srcId="{D24CD3A6-BA28-41CA-B24C-71F322C40AAD}" destId="{96A0300F-18C2-4D47-B9AA-956204867760}" srcOrd="0" destOrd="1" presId="urn:microsoft.com/office/officeart/2005/8/layout/vList2"/>
    <dgm:cxn modelId="{B6DD6AF7-C055-4A43-8C39-A516E6539418}" type="presOf" srcId="{C6A1F9BE-34C5-444E-9C4E-23EFD322A489}" destId="{96A0300F-18C2-4D47-B9AA-956204867760}" srcOrd="0" destOrd="0" presId="urn:microsoft.com/office/officeart/2005/8/layout/vList2"/>
    <dgm:cxn modelId="{E61AB0F9-9115-4DAE-9B08-26C4919A8DA6}" type="presOf" srcId="{8FF5279A-813D-460F-AB9F-DDFD543EA959}" destId="{B53209F5-A393-4195-9F6F-3E224DB9FA50}" srcOrd="0" destOrd="0" presId="urn:microsoft.com/office/officeart/2005/8/layout/vList2"/>
    <dgm:cxn modelId="{49EB3F92-0735-4415-B990-4DE5C4E6C57F}" type="presParOf" srcId="{57359012-A451-493C-84F4-1256C99C1A4B}" destId="{B53209F5-A393-4195-9F6F-3E224DB9FA50}" srcOrd="0" destOrd="0" presId="urn:microsoft.com/office/officeart/2005/8/layout/vList2"/>
    <dgm:cxn modelId="{B2C4622A-6974-4A07-84EA-2AC86E872DA1}" type="presParOf" srcId="{57359012-A451-493C-84F4-1256C99C1A4B}" destId="{96A0300F-18C2-4D47-B9AA-95620486776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09F5-A393-4195-9F6F-3E224DB9FA50}">
      <dsp:nvSpPr>
        <dsp:cNvPr id="0" name=""/>
        <dsp:cNvSpPr/>
      </dsp:nvSpPr>
      <dsp:spPr>
        <a:xfrm>
          <a:off x="0" y="54292"/>
          <a:ext cx="58928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Content of the letter:</a:t>
          </a:r>
          <a:endParaRPr lang="en-US" sz="2800" kern="1200" dirty="0"/>
        </a:p>
      </dsp:txBody>
      <dsp:txXfrm>
        <a:off x="31984" y="86276"/>
        <a:ext cx="5828832" cy="591232"/>
      </dsp:txXfrm>
    </dsp:sp>
    <dsp:sp modelId="{96A0300F-18C2-4D47-B9AA-956204867760}">
      <dsp:nvSpPr>
        <dsp:cNvPr id="0" name=""/>
        <dsp:cNvSpPr/>
      </dsp:nvSpPr>
      <dsp:spPr>
        <a:xfrm>
          <a:off x="0" y="709492"/>
          <a:ext cx="5892800" cy="1743191"/>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8709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References to GBON Material</a:t>
          </a:r>
        </a:p>
        <a:p>
          <a:pPr marL="228600" lvl="1" indent="-228600" algn="l" defTabSz="977900">
            <a:lnSpc>
              <a:spcPct val="90000"/>
            </a:lnSpc>
            <a:spcBef>
              <a:spcPct val="0"/>
            </a:spcBef>
            <a:spcAft>
              <a:spcPct val="20000"/>
            </a:spcAft>
            <a:buChar char="•"/>
          </a:pPr>
          <a:r>
            <a:rPr lang="en-US" sz="2200" kern="1200" dirty="0"/>
            <a:t>Required action by members to prepare for the initial composition of GBON</a:t>
          </a:r>
        </a:p>
        <a:p>
          <a:pPr marL="228600" lvl="1" indent="-228600" algn="l" defTabSz="977900">
            <a:lnSpc>
              <a:spcPct val="90000"/>
            </a:lnSpc>
            <a:spcBef>
              <a:spcPct val="0"/>
            </a:spcBef>
            <a:spcAft>
              <a:spcPct val="20000"/>
            </a:spcAft>
            <a:buChar char="•"/>
          </a:pPr>
          <a:r>
            <a:rPr lang="en-US" sz="2200" kern="1200" dirty="0"/>
            <a:t>Results from the global gap analysis (South Africa)</a:t>
          </a:r>
        </a:p>
      </dsp:txBody>
      <dsp:txXfrm>
        <a:off x="0" y="709492"/>
        <a:ext cx="5892800" cy="1743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9799C0-0F09-0074-13FD-64BBF75BF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218A3D5A-90A6-13DD-007D-4BDC90A3A8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0FDF1F7-D054-4DF4-94C0-663B0E1268C7}" type="datetimeFigureOut">
              <a:rPr lang="en-ZA"/>
              <a:pPr>
                <a:defRPr/>
              </a:pPr>
              <a:t>2023/04/25</a:t>
            </a:fld>
            <a:endParaRPr lang="en-ZA"/>
          </a:p>
        </p:txBody>
      </p:sp>
      <p:sp>
        <p:nvSpPr>
          <p:cNvPr id="4" name="Slide Image Placeholder 3">
            <a:extLst>
              <a:ext uri="{FF2B5EF4-FFF2-40B4-BE49-F238E27FC236}">
                <a16:creationId xmlns:a16="http://schemas.microsoft.com/office/drawing/2014/main" id="{ECFCB985-C32F-4F93-DCB2-F2D01F7AF1D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5BF7CA8D-F01F-2763-CA44-488A21870F5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6E8344F2-32AC-3C0E-ADC0-6CA686E66A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F092D31E-7D56-B1EC-F009-F1C2D79EABE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7AD2701-B8B6-49CE-BEA2-D3B68F5768F4}"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89FC1D1-FAA4-672C-B468-3EDEDAEFD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7D0B9A0-CDA1-2030-92AE-EDA63BA64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8436" name="Slide Number Placeholder 3">
            <a:extLst>
              <a:ext uri="{FF2B5EF4-FFF2-40B4-BE49-F238E27FC236}">
                <a16:creationId xmlns:a16="http://schemas.microsoft.com/office/drawing/2014/main" id="{023FB224-089B-E065-7D7F-C9B75AC53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EE892E-D4A0-49E1-BE1C-2212450D1255}" type="slidenum">
              <a:rPr lang="en-ZA" altLang="en-US" smtClean="0">
                <a:latin typeface="Calibri" panose="020F0502020204030204" pitchFamily="34" charset="0"/>
              </a:rPr>
              <a:pPr/>
              <a:t>1</a:t>
            </a:fld>
            <a:endParaRPr lang="en-Z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41DC03C-9021-24AF-33B5-A8C857FB9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BDEBCB7-82DF-CF01-DD35-291893FB61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a:extLst>
              <a:ext uri="{FF2B5EF4-FFF2-40B4-BE49-F238E27FC236}">
                <a16:creationId xmlns:a16="http://schemas.microsoft.com/office/drawing/2014/main" id="{CE305AA1-0DFE-A871-A0AC-2EC69FC3B4FA}"/>
              </a:ext>
            </a:extLst>
          </p:cNvPr>
          <p:cNvSpPr>
            <a:spLocks noGrp="1"/>
          </p:cNvSpPr>
          <p:nvPr>
            <p:ph type="dt" sz="half" idx="10"/>
          </p:nvPr>
        </p:nvSpPr>
        <p:spPr/>
        <p:txBody>
          <a:bodyPr/>
          <a:lstStyle>
            <a:lvl1pPr>
              <a:defRPr/>
            </a:lvl1pPr>
          </a:lstStyle>
          <a:p>
            <a:pPr>
              <a:defRPr/>
            </a:pPr>
            <a:fld id="{EBE9AAAA-7EA5-436B-A5C9-7613EE81FDBF}" type="datetime1">
              <a:rPr lang="en-ZA"/>
              <a:pPr>
                <a:defRPr/>
              </a:pPr>
              <a:t>2023/04/25</a:t>
            </a:fld>
            <a:endParaRPr lang="en-ZA"/>
          </a:p>
        </p:txBody>
      </p:sp>
      <p:sp>
        <p:nvSpPr>
          <p:cNvPr id="7" name="Footer Placeholder 4">
            <a:extLst>
              <a:ext uri="{FF2B5EF4-FFF2-40B4-BE49-F238E27FC236}">
                <a16:creationId xmlns:a16="http://schemas.microsoft.com/office/drawing/2014/main" id="{F79ADCD0-F539-1C11-CC4A-46120ADC9564}"/>
              </a:ext>
            </a:extLst>
          </p:cNvPr>
          <p:cNvSpPr>
            <a:spLocks noGrp="1"/>
          </p:cNvSpPr>
          <p:nvPr>
            <p:ph type="ftr" sz="quarter" idx="11"/>
          </p:nvPr>
        </p:nvSpPr>
        <p:spPr>
          <a:xfrm>
            <a:off x="2778125" y="6356350"/>
            <a:ext cx="3571875" cy="365125"/>
          </a:xfrm>
        </p:spPr>
        <p:txBody>
          <a:bodyPr/>
          <a:lstStyle>
            <a:lvl1pPr>
              <a:defRPr sz="1200"/>
            </a:lvl1pPr>
          </a:lstStyle>
          <a:p>
            <a:pPr>
              <a:defRPr/>
            </a:pPr>
            <a:r>
              <a:rPr lang="pt-BR"/>
              <a:t>Templ ref: PPT-ISO-colour.001   Doc Ref no:</a:t>
            </a:r>
            <a:endParaRPr lang="en-US"/>
          </a:p>
        </p:txBody>
      </p:sp>
      <p:sp>
        <p:nvSpPr>
          <p:cNvPr id="8" name="Slide Number Placeholder 5">
            <a:extLst>
              <a:ext uri="{FF2B5EF4-FFF2-40B4-BE49-F238E27FC236}">
                <a16:creationId xmlns:a16="http://schemas.microsoft.com/office/drawing/2014/main" id="{07FD57CB-C0D0-6360-F2D4-37D46C530BE1}"/>
              </a:ext>
            </a:extLst>
          </p:cNvPr>
          <p:cNvSpPr>
            <a:spLocks noGrp="1"/>
          </p:cNvSpPr>
          <p:nvPr>
            <p:ph type="sldNum" sz="quarter" idx="12"/>
          </p:nvPr>
        </p:nvSpPr>
        <p:spPr/>
        <p:txBody>
          <a:bodyPr/>
          <a:lstStyle>
            <a:lvl1pPr>
              <a:defRPr/>
            </a:lvl1pPr>
          </a:lstStyle>
          <a:p>
            <a:pPr>
              <a:defRPr/>
            </a:pPr>
            <a:fld id="{0391FECE-C0EE-4543-B5FB-568CBBA8745B}" type="slidenum">
              <a:rPr lang="en-ZA" altLang="en-US"/>
              <a:pPr>
                <a:defRPr/>
              </a:pPr>
              <a:t>‹#›</a:t>
            </a:fld>
            <a:endParaRPr lang="en-ZA" altLang="en-US"/>
          </a:p>
        </p:txBody>
      </p:sp>
    </p:spTree>
    <p:extLst>
      <p:ext uri="{BB962C8B-B14F-4D97-AF65-F5344CB8AC3E}">
        <p14:creationId xmlns:p14="http://schemas.microsoft.com/office/powerpoint/2010/main" val="168034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9882390-96BC-1557-8C26-C1115BCBE0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A5D5499-01C3-0602-F694-5AAB74D4CA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0FF8947B-F2AA-1FFF-2485-451B25E7BC39}"/>
              </a:ext>
            </a:extLst>
          </p:cNvPr>
          <p:cNvSpPr>
            <a:spLocks noGrp="1"/>
          </p:cNvSpPr>
          <p:nvPr>
            <p:ph type="dt" sz="half" idx="10"/>
          </p:nvPr>
        </p:nvSpPr>
        <p:spPr/>
        <p:txBody>
          <a:bodyPr/>
          <a:lstStyle>
            <a:lvl1pPr>
              <a:defRPr/>
            </a:lvl1pPr>
          </a:lstStyle>
          <a:p>
            <a:pPr>
              <a:defRPr/>
            </a:pPr>
            <a:fld id="{788AF46D-F0BD-4999-8596-8F6257E73E0A}" type="datetime1">
              <a:rPr lang="en-ZA"/>
              <a:pPr>
                <a:defRPr/>
              </a:pPr>
              <a:t>2023/04/25</a:t>
            </a:fld>
            <a:endParaRPr lang="en-ZA"/>
          </a:p>
        </p:txBody>
      </p:sp>
      <p:sp>
        <p:nvSpPr>
          <p:cNvPr id="8" name="Footer Placeholder 5">
            <a:extLst>
              <a:ext uri="{FF2B5EF4-FFF2-40B4-BE49-F238E27FC236}">
                <a16:creationId xmlns:a16="http://schemas.microsoft.com/office/drawing/2014/main" id="{E325E9EE-4BB9-3276-7B2D-41B512D0E902}"/>
              </a:ext>
            </a:extLst>
          </p:cNvPr>
          <p:cNvSpPr>
            <a:spLocks noGrp="1"/>
          </p:cNvSpPr>
          <p:nvPr>
            <p:ph type="ftr" sz="quarter" idx="11"/>
          </p:nvPr>
        </p:nvSpPr>
        <p:spPr>
          <a:xfrm>
            <a:off x="2778125" y="6356350"/>
            <a:ext cx="3562350" cy="365125"/>
          </a:xfrm>
        </p:spPr>
        <p:txBody>
          <a:bodyPr/>
          <a:lstStyle>
            <a:lvl1pPr>
              <a:defRPr/>
            </a:lvl1pPr>
          </a:lstStyle>
          <a:p>
            <a:pPr>
              <a:defRPr/>
            </a:pPr>
            <a:r>
              <a:rPr lang="pt-BR"/>
              <a:t>Templ ref: PPT-ISO-colour.001   Doc Ref no:</a:t>
            </a:r>
            <a:endParaRPr lang="en-ZA"/>
          </a:p>
        </p:txBody>
      </p:sp>
      <p:sp>
        <p:nvSpPr>
          <p:cNvPr id="9" name="Slide Number Placeholder 6">
            <a:extLst>
              <a:ext uri="{FF2B5EF4-FFF2-40B4-BE49-F238E27FC236}">
                <a16:creationId xmlns:a16="http://schemas.microsoft.com/office/drawing/2014/main" id="{2B0622EF-87C9-E5A9-2808-C135D7AA890F}"/>
              </a:ext>
            </a:extLst>
          </p:cNvPr>
          <p:cNvSpPr>
            <a:spLocks noGrp="1"/>
          </p:cNvSpPr>
          <p:nvPr>
            <p:ph type="sldNum" sz="quarter" idx="12"/>
          </p:nvPr>
        </p:nvSpPr>
        <p:spPr/>
        <p:txBody>
          <a:bodyPr/>
          <a:lstStyle>
            <a:lvl1pPr>
              <a:defRPr/>
            </a:lvl1pPr>
          </a:lstStyle>
          <a:p>
            <a:pPr>
              <a:defRPr/>
            </a:pPr>
            <a:fld id="{06985EB3-7AB5-4209-B721-045937B80FB0}" type="slidenum">
              <a:rPr lang="en-ZA" altLang="en-US"/>
              <a:pPr>
                <a:defRPr/>
              </a:pPr>
              <a:t>‹#›</a:t>
            </a:fld>
            <a:endParaRPr lang="en-ZA" altLang="en-US"/>
          </a:p>
        </p:txBody>
      </p:sp>
    </p:spTree>
    <p:extLst>
      <p:ext uri="{BB962C8B-B14F-4D97-AF65-F5344CB8AC3E}">
        <p14:creationId xmlns:p14="http://schemas.microsoft.com/office/powerpoint/2010/main" val="27102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D83751D-A601-A9B4-39CE-37EF244D99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798D5EB-64F7-8FD0-C58E-18CED936F3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a:t>Click to edit Master title style</a:t>
            </a:r>
          </a:p>
        </p:txBody>
      </p:sp>
      <p:sp>
        <p:nvSpPr>
          <p:cNvPr id="3" name="Picture Placeholder 2"/>
          <p:cNvSpPr>
            <a:spLocks noGrp="1" noChangeAspect="1"/>
          </p:cNvSpPr>
          <p:nvPr>
            <p:ph type="pic" idx="1"/>
          </p:nvPr>
        </p:nvSpPr>
        <p:spPr>
          <a:xfrm>
            <a:off x="2257425" y="816511"/>
            <a:ext cx="4629150" cy="424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249BD6D9-428C-8706-B0CB-159060BD340C}"/>
              </a:ext>
            </a:extLst>
          </p:cNvPr>
          <p:cNvSpPr>
            <a:spLocks noGrp="1"/>
          </p:cNvSpPr>
          <p:nvPr>
            <p:ph type="dt" sz="half" idx="10"/>
          </p:nvPr>
        </p:nvSpPr>
        <p:spPr/>
        <p:txBody>
          <a:bodyPr/>
          <a:lstStyle>
            <a:lvl1pPr>
              <a:defRPr/>
            </a:lvl1pPr>
          </a:lstStyle>
          <a:p>
            <a:pPr>
              <a:defRPr/>
            </a:pPr>
            <a:fld id="{6E4792B0-B44B-41AE-95AE-0325DF72C7ED}" type="datetime1">
              <a:rPr lang="en-ZA"/>
              <a:pPr>
                <a:defRPr/>
              </a:pPr>
              <a:t>2023/04/25</a:t>
            </a:fld>
            <a:endParaRPr lang="en-ZA"/>
          </a:p>
        </p:txBody>
      </p:sp>
      <p:sp>
        <p:nvSpPr>
          <p:cNvPr id="8" name="Footer Placeholder 5">
            <a:extLst>
              <a:ext uri="{FF2B5EF4-FFF2-40B4-BE49-F238E27FC236}">
                <a16:creationId xmlns:a16="http://schemas.microsoft.com/office/drawing/2014/main" id="{8044960B-DB28-1253-4B9B-AA76CA41D0D6}"/>
              </a:ext>
            </a:extLst>
          </p:cNvPr>
          <p:cNvSpPr>
            <a:spLocks noGrp="1"/>
          </p:cNvSpPr>
          <p:nvPr>
            <p:ph type="ftr" sz="quarter" idx="11"/>
          </p:nvPr>
        </p:nvSpPr>
        <p:spPr>
          <a:xfrm>
            <a:off x="2794000" y="6356350"/>
            <a:ext cx="3563938" cy="365125"/>
          </a:xfrm>
        </p:spPr>
        <p:txBody>
          <a:bodyPr/>
          <a:lstStyle>
            <a:lvl1pPr>
              <a:defRPr/>
            </a:lvl1pPr>
          </a:lstStyle>
          <a:p>
            <a:pPr>
              <a:defRPr/>
            </a:pPr>
            <a:r>
              <a:rPr lang="pt-BR"/>
              <a:t>Templ ref: PPT-ISO-colour.001   Doc Ref no:</a:t>
            </a:r>
            <a:endParaRPr lang="en-ZA"/>
          </a:p>
        </p:txBody>
      </p:sp>
      <p:sp>
        <p:nvSpPr>
          <p:cNvPr id="9" name="Slide Number Placeholder 6">
            <a:extLst>
              <a:ext uri="{FF2B5EF4-FFF2-40B4-BE49-F238E27FC236}">
                <a16:creationId xmlns:a16="http://schemas.microsoft.com/office/drawing/2014/main" id="{D13856F6-5B62-528E-E6DD-013ACF478A45}"/>
              </a:ext>
            </a:extLst>
          </p:cNvPr>
          <p:cNvSpPr>
            <a:spLocks noGrp="1"/>
          </p:cNvSpPr>
          <p:nvPr>
            <p:ph type="sldNum" sz="quarter" idx="12"/>
          </p:nvPr>
        </p:nvSpPr>
        <p:spPr/>
        <p:txBody>
          <a:bodyPr/>
          <a:lstStyle>
            <a:lvl1pPr>
              <a:defRPr/>
            </a:lvl1pPr>
          </a:lstStyle>
          <a:p>
            <a:pPr>
              <a:defRPr/>
            </a:pPr>
            <a:fld id="{B05CD34A-6398-4BB2-B76E-5F2D4BE3EB03}" type="slidenum">
              <a:rPr lang="en-ZA" altLang="en-US"/>
              <a:pPr>
                <a:defRPr/>
              </a:pPr>
              <a:t>‹#›</a:t>
            </a:fld>
            <a:endParaRPr lang="en-ZA" altLang="en-US"/>
          </a:p>
        </p:txBody>
      </p:sp>
    </p:spTree>
    <p:extLst>
      <p:ext uri="{BB962C8B-B14F-4D97-AF65-F5344CB8AC3E}">
        <p14:creationId xmlns:p14="http://schemas.microsoft.com/office/powerpoint/2010/main" val="287498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2B1A15A-F894-B200-F991-002E8E35BD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396243B-28AB-CA65-466A-2480D773CD31}"/>
              </a:ext>
            </a:extLst>
          </p:cNvPr>
          <p:cNvSpPr>
            <a:spLocks noChangeArrowheads="1"/>
          </p:cNvSpPr>
          <p:nvPr userDrawn="1"/>
        </p:nvSpPr>
        <p:spPr bwMode="auto">
          <a:xfrm>
            <a:off x="79375" y="1639888"/>
            <a:ext cx="9144000" cy="3462337"/>
          </a:xfrm>
          <a:prstGeom prst="rect">
            <a:avLst/>
          </a:prstGeom>
          <a:solidFill>
            <a:srgbClr val="FFFFFF">
              <a:alpha val="38039"/>
            </a:srgbClr>
          </a:solidFill>
          <a:ln>
            <a:noFill/>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ndParaRPr>
          </a:p>
        </p:txBody>
      </p:sp>
      <p:pic>
        <p:nvPicPr>
          <p:cNvPr id="6" name="Picture 8">
            <a:extLst>
              <a:ext uri="{FF2B5EF4-FFF2-40B4-BE49-F238E27FC236}">
                <a16:creationId xmlns:a16="http://schemas.microsoft.com/office/drawing/2014/main" id="{75D67860-CBC4-B3D1-2C4A-15C1706026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376596"/>
            <a:ext cx="7886700" cy="828362"/>
          </a:xfrm>
        </p:spPr>
        <p:txBody>
          <a:bodyPr anchor="b">
            <a:normAutofit/>
          </a:bodyPr>
          <a:lstStyle>
            <a:lvl1pPr>
              <a:defRPr sz="4400">
                <a:solidFill>
                  <a:srgbClr val="97301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2CCAFA48-5F74-B12A-DA2F-56A5906CB95D}"/>
              </a:ext>
            </a:extLst>
          </p:cNvPr>
          <p:cNvSpPr>
            <a:spLocks noGrp="1"/>
          </p:cNvSpPr>
          <p:nvPr>
            <p:ph type="dt" sz="half" idx="10"/>
          </p:nvPr>
        </p:nvSpPr>
        <p:spPr/>
        <p:txBody>
          <a:bodyPr/>
          <a:lstStyle>
            <a:lvl1pPr>
              <a:defRPr/>
            </a:lvl1pPr>
          </a:lstStyle>
          <a:p>
            <a:pPr>
              <a:defRPr/>
            </a:pPr>
            <a:fld id="{063C161A-A0B0-4FF2-B895-C815AA578FC8}" type="datetime1">
              <a:rPr lang="en-ZA"/>
              <a:pPr>
                <a:defRPr/>
              </a:pPr>
              <a:t>2023/04/25</a:t>
            </a:fld>
            <a:endParaRPr lang="en-ZA"/>
          </a:p>
        </p:txBody>
      </p:sp>
      <p:sp>
        <p:nvSpPr>
          <p:cNvPr id="8" name="Footer Placeholder 4">
            <a:extLst>
              <a:ext uri="{FF2B5EF4-FFF2-40B4-BE49-F238E27FC236}">
                <a16:creationId xmlns:a16="http://schemas.microsoft.com/office/drawing/2014/main" id="{E1E4549E-8122-BC8B-4EDE-481052DD9E29}"/>
              </a:ext>
            </a:extLst>
          </p:cNvPr>
          <p:cNvSpPr>
            <a:spLocks noGrp="1"/>
          </p:cNvSpPr>
          <p:nvPr>
            <p:ph type="ftr" sz="quarter" idx="11"/>
          </p:nvPr>
        </p:nvSpPr>
        <p:spPr>
          <a:xfrm>
            <a:off x="2760663" y="6356350"/>
            <a:ext cx="3622675" cy="365125"/>
          </a:xfrm>
        </p:spPr>
        <p:txBody>
          <a:bodyPr/>
          <a:lstStyle>
            <a:lvl1pPr>
              <a:defRPr/>
            </a:lvl1pPr>
          </a:lstStyle>
          <a:p>
            <a:pPr>
              <a:defRPr/>
            </a:pPr>
            <a:r>
              <a:rPr lang="pt-BR"/>
              <a:t>Templ ref: PPT-ISO-colour.001   Doc Ref no:</a:t>
            </a:r>
            <a:endParaRPr lang="en-US"/>
          </a:p>
        </p:txBody>
      </p:sp>
      <p:sp>
        <p:nvSpPr>
          <p:cNvPr id="9" name="Slide Number Placeholder 5">
            <a:extLst>
              <a:ext uri="{FF2B5EF4-FFF2-40B4-BE49-F238E27FC236}">
                <a16:creationId xmlns:a16="http://schemas.microsoft.com/office/drawing/2014/main" id="{FF028AB3-D6F7-E862-EFF5-8C7162F035DC}"/>
              </a:ext>
            </a:extLst>
          </p:cNvPr>
          <p:cNvSpPr>
            <a:spLocks noGrp="1"/>
          </p:cNvSpPr>
          <p:nvPr>
            <p:ph type="sldNum" sz="quarter" idx="12"/>
          </p:nvPr>
        </p:nvSpPr>
        <p:spPr/>
        <p:txBody>
          <a:bodyPr/>
          <a:lstStyle>
            <a:lvl1pPr>
              <a:defRPr/>
            </a:lvl1pPr>
          </a:lstStyle>
          <a:p>
            <a:pPr>
              <a:defRPr/>
            </a:pPr>
            <a:fld id="{52694415-8516-458D-B6B3-3B336E3ABC48}" type="slidenum">
              <a:rPr lang="en-ZA" altLang="en-US"/>
              <a:pPr>
                <a:defRPr/>
              </a:pPr>
              <a:t>‹#›</a:t>
            </a:fld>
            <a:endParaRPr lang="en-ZA" altLang="en-US"/>
          </a:p>
        </p:txBody>
      </p:sp>
    </p:spTree>
    <p:extLst>
      <p:ext uri="{BB962C8B-B14F-4D97-AF65-F5344CB8AC3E}">
        <p14:creationId xmlns:p14="http://schemas.microsoft.com/office/powerpoint/2010/main" val="261284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43E8B73-18FE-AD9A-CEDA-18AA1F740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A809D6F-9F0E-08F0-00A9-27A0C85FB8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58BA6A03-D31E-0090-6EDB-F419053973DD}"/>
              </a:ext>
            </a:extLst>
          </p:cNvPr>
          <p:cNvSpPr>
            <a:spLocks noGrp="1"/>
          </p:cNvSpPr>
          <p:nvPr>
            <p:ph type="dt" sz="half" idx="10"/>
          </p:nvPr>
        </p:nvSpPr>
        <p:spPr/>
        <p:txBody>
          <a:bodyPr/>
          <a:lstStyle>
            <a:lvl1pPr>
              <a:defRPr/>
            </a:lvl1pPr>
          </a:lstStyle>
          <a:p>
            <a:pPr>
              <a:defRPr/>
            </a:pPr>
            <a:fld id="{475C0127-C1A6-4BD5-A9D4-D71E5A5FC948}" type="datetime1">
              <a:rPr lang="en-ZA"/>
              <a:pPr>
                <a:defRPr/>
              </a:pPr>
              <a:t>2023/04/25</a:t>
            </a:fld>
            <a:endParaRPr lang="en-ZA"/>
          </a:p>
        </p:txBody>
      </p:sp>
      <p:sp>
        <p:nvSpPr>
          <p:cNvPr id="7" name="Footer Placeholder 4">
            <a:extLst>
              <a:ext uri="{FF2B5EF4-FFF2-40B4-BE49-F238E27FC236}">
                <a16:creationId xmlns:a16="http://schemas.microsoft.com/office/drawing/2014/main" id="{213DFD27-15A2-C1AA-7EE7-AC5CDFB695A2}"/>
              </a:ext>
            </a:extLst>
          </p:cNvPr>
          <p:cNvSpPr>
            <a:spLocks noGrp="1"/>
          </p:cNvSpPr>
          <p:nvPr>
            <p:ph type="ftr" sz="quarter" idx="11"/>
          </p:nvPr>
        </p:nvSpPr>
        <p:spPr>
          <a:xfrm>
            <a:off x="2768600" y="6356350"/>
            <a:ext cx="3606800" cy="365125"/>
          </a:xfrm>
        </p:spPr>
        <p:txBody>
          <a:bodyPr/>
          <a:lstStyle>
            <a:lvl1pPr>
              <a:defRPr/>
            </a:lvl1pPr>
          </a:lstStyle>
          <a:p>
            <a:pPr>
              <a:defRPr/>
            </a:pPr>
            <a:r>
              <a:rPr lang="pt-BR"/>
              <a:t>Templ ref: PPT-ISO-colour.001   Doc Ref no:</a:t>
            </a:r>
            <a:endParaRPr lang="en-ZA"/>
          </a:p>
        </p:txBody>
      </p:sp>
      <p:sp>
        <p:nvSpPr>
          <p:cNvPr id="8" name="Slide Number Placeholder 5">
            <a:extLst>
              <a:ext uri="{FF2B5EF4-FFF2-40B4-BE49-F238E27FC236}">
                <a16:creationId xmlns:a16="http://schemas.microsoft.com/office/drawing/2014/main" id="{3AE9B00F-B0D5-B3C2-5855-0236E871EBF5}"/>
              </a:ext>
            </a:extLst>
          </p:cNvPr>
          <p:cNvSpPr>
            <a:spLocks noGrp="1"/>
          </p:cNvSpPr>
          <p:nvPr>
            <p:ph type="sldNum" sz="quarter" idx="12"/>
          </p:nvPr>
        </p:nvSpPr>
        <p:spPr/>
        <p:txBody>
          <a:bodyPr/>
          <a:lstStyle>
            <a:lvl1pPr>
              <a:defRPr/>
            </a:lvl1pPr>
          </a:lstStyle>
          <a:p>
            <a:pPr>
              <a:defRPr/>
            </a:pPr>
            <a:fld id="{D8F809A4-AC3A-4AD0-995E-0EE3660AF960}" type="slidenum">
              <a:rPr lang="en-ZA" altLang="en-US"/>
              <a:pPr>
                <a:defRPr/>
              </a:pPr>
              <a:t>‹#›</a:t>
            </a:fld>
            <a:endParaRPr lang="en-ZA" altLang="en-US"/>
          </a:p>
        </p:txBody>
      </p:sp>
    </p:spTree>
    <p:extLst>
      <p:ext uri="{BB962C8B-B14F-4D97-AF65-F5344CB8AC3E}">
        <p14:creationId xmlns:p14="http://schemas.microsoft.com/office/powerpoint/2010/main" val="249684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4591944-E524-279B-CB5C-5C2EC1E643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C9C4594-A074-5505-0D9A-102ECAA793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6D2F1752-D983-BE8A-5397-47BBE9A981BB}"/>
              </a:ext>
            </a:extLst>
          </p:cNvPr>
          <p:cNvSpPr>
            <a:spLocks noGrp="1"/>
          </p:cNvSpPr>
          <p:nvPr>
            <p:ph type="dt" sz="half" idx="10"/>
          </p:nvPr>
        </p:nvSpPr>
        <p:spPr/>
        <p:txBody>
          <a:bodyPr/>
          <a:lstStyle>
            <a:lvl1pPr>
              <a:defRPr/>
            </a:lvl1pPr>
          </a:lstStyle>
          <a:p>
            <a:pPr>
              <a:defRPr/>
            </a:pPr>
            <a:fld id="{D1A2134E-5774-4E30-9F42-7B6FACCB57E3}" type="datetime1">
              <a:rPr lang="en-ZA"/>
              <a:pPr>
                <a:defRPr/>
              </a:pPr>
              <a:t>2023/04/25</a:t>
            </a:fld>
            <a:endParaRPr lang="en-ZA"/>
          </a:p>
        </p:txBody>
      </p:sp>
      <p:sp>
        <p:nvSpPr>
          <p:cNvPr id="7" name="Footer Placeholder 4">
            <a:extLst>
              <a:ext uri="{FF2B5EF4-FFF2-40B4-BE49-F238E27FC236}">
                <a16:creationId xmlns:a16="http://schemas.microsoft.com/office/drawing/2014/main" id="{31CAE137-AA1B-1CD7-10EC-D3D40754D2C5}"/>
              </a:ext>
            </a:extLst>
          </p:cNvPr>
          <p:cNvSpPr>
            <a:spLocks noGrp="1"/>
          </p:cNvSpPr>
          <p:nvPr>
            <p:ph type="ftr" sz="quarter" idx="11"/>
          </p:nvPr>
        </p:nvSpPr>
        <p:spPr>
          <a:xfrm>
            <a:off x="2686050" y="6356350"/>
            <a:ext cx="3743325" cy="365125"/>
          </a:xfrm>
        </p:spPr>
        <p:txBody>
          <a:bodyPr/>
          <a:lstStyle>
            <a:lvl1pPr>
              <a:defRPr/>
            </a:lvl1pPr>
          </a:lstStyle>
          <a:p>
            <a:pPr>
              <a:defRPr/>
            </a:pPr>
            <a:r>
              <a:rPr lang="pt-BR"/>
              <a:t>Templ ref: PPT-ISO-colour.001   Doc Ref no:</a:t>
            </a:r>
            <a:endParaRPr lang="en-ZA"/>
          </a:p>
        </p:txBody>
      </p:sp>
      <p:sp>
        <p:nvSpPr>
          <p:cNvPr id="8" name="Slide Number Placeholder 5">
            <a:extLst>
              <a:ext uri="{FF2B5EF4-FFF2-40B4-BE49-F238E27FC236}">
                <a16:creationId xmlns:a16="http://schemas.microsoft.com/office/drawing/2014/main" id="{4525291B-C7FA-49E8-5F26-6CC04D31C0B7}"/>
              </a:ext>
            </a:extLst>
          </p:cNvPr>
          <p:cNvSpPr>
            <a:spLocks noGrp="1"/>
          </p:cNvSpPr>
          <p:nvPr>
            <p:ph type="sldNum" sz="quarter" idx="12"/>
          </p:nvPr>
        </p:nvSpPr>
        <p:spPr/>
        <p:txBody>
          <a:bodyPr/>
          <a:lstStyle>
            <a:lvl1pPr>
              <a:defRPr/>
            </a:lvl1pPr>
          </a:lstStyle>
          <a:p>
            <a:pPr>
              <a:defRPr/>
            </a:pPr>
            <a:fld id="{BB97AF24-4160-478E-B913-F36D7F106F86}" type="slidenum">
              <a:rPr lang="en-ZA" altLang="en-US"/>
              <a:pPr>
                <a:defRPr/>
              </a:pPr>
              <a:t>‹#›</a:t>
            </a:fld>
            <a:endParaRPr lang="en-ZA" altLang="en-US"/>
          </a:p>
        </p:txBody>
      </p:sp>
    </p:spTree>
    <p:extLst>
      <p:ext uri="{BB962C8B-B14F-4D97-AF65-F5344CB8AC3E}">
        <p14:creationId xmlns:p14="http://schemas.microsoft.com/office/powerpoint/2010/main" val="284029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9EAD9AA-9146-FCED-AB45-7FDBAD4219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D03BB7C-2E2F-5927-E8AA-7D50D7A37D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a:t>Click to edit Master text styles</a:t>
            </a:r>
          </a:p>
        </p:txBody>
      </p:sp>
      <p:sp>
        <p:nvSpPr>
          <p:cNvPr id="6" name="Date Placeholder 3">
            <a:extLst>
              <a:ext uri="{FF2B5EF4-FFF2-40B4-BE49-F238E27FC236}">
                <a16:creationId xmlns:a16="http://schemas.microsoft.com/office/drawing/2014/main" id="{B034664A-3E89-D03D-4795-6897C35B5FFF}"/>
              </a:ext>
            </a:extLst>
          </p:cNvPr>
          <p:cNvSpPr>
            <a:spLocks noGrp="1"/>
          </p:cNvSpPr>
          <p:nvPr>
            <p:ph type="dt" sz="half" idx="10"/>
          </p:nvPr>
        </p:nvSpPr>
        <p:spPr/>
        <p:txBody>
          <a:bodyPr/>
          <a:lstStyle>
            <a:lvl1pPr>
              <a:defRPr/>
            </a:lvl1pPr>
          </a:lstStyle>
          <a:p>
            <a:pPr>
              <a:defRPr/>
            </a:pPr>
            <a:fld id="{24DDB4A0-0138-4CFB-9EED-98F99027B5A5}" type="datetime1">
              <a:rPr lang="en-ZA"/>
              <a:pPr>
                <a:defRPr/>
              </a:pPr>
              <a:t>2023/04/25</a:t>
            </a:fld>
            <a:endParaRPr lang="en-ZA"/>
          </a:p>
        </p:txBody>
      </p:sp>
      <p:sp>
        <p:nvSpPr>
          <p:cNvPr id="7" name="Footer Placeholder 4">
            <a:extLst>
              <a:ext uri="{FF2B5EF4-FFF2-40B4-BE49-F238E27FC236}">
                <a16:creationId xmlns:a16="http://schemas.microsoft.com/office/drawing/2014/main" id="{F68690E9-388A-DC14-2D7B-6A2C99D1AAD9}"/>
              </a:ext>
            </a:extLst>
          </p:cNvPr>
          <p:cNvSpPr>
            <a:spLocks noGrp="1"/>
          </p:cNvSpPr>
          <p:nvPr>
            <p:ph type="ftr" sz="quarter" idx="11"/>
          </p:nvPr>
        </p:nvSpPr>
        <p:spPr>
          <a:xfrm>
            <a:off x="2778125" y="6356350"/>
            <a:ext cx="3587750" cy="365125"/>
          </a:xfrm>
        </p:spPr>
        <p:txBody>
          <a:bodyPr/>
          <a:lstStyle>
            <a:lvl1pPr>
              <a:defRPr/>
            </a:lvl1pPr>
          </a:lstStyle>
          <a:p>
            <a:pPr>
              <a:defRPr/>
            </a:pPr>
            <a:r>
              <a:rPr lang="pt-BR"/>
              <a:t>Templ ref: PPT-ISO-colour.001   Doc Ref no:</a:t>
            </a:r>
            <a:endParaRPr lang="en-US"/>
          </a:p>
        </p:txBody>
      </p:sp>
      <p:sp>
        <p:nvSpPr>
          <p:cNvPr id="8" name="Slide Number Placeholder 5">
            <a:extLst>
              <a:ext uri="{FF2B5EF4-FFF2-40B4-BE49-F238E27FC236}">
                <a16:creationId xmlns:a16="http://schemas.microsoft.com/office/drawing/2014/main" id="{F997F86E-A175-9229-B425-8A994655FEB7}"/>
              </a:ext>
            </a:extLst>
          </p:cNvPr>
          <p:cNvSpPr>
            <a:spLocks noGrp="1"/>
          </p:cNvSpPr>
          <p:nvPr>
            <p:ph type="sldNum" sz="quarter" idx="12"/>
          </p:nvPr>
        </p:nvSpPr>
        <p:spPr/>
        <p:txBody>
          <a:bodyPr/>
          <a:lstStyle>
            <a:lvl1pPr>
              <a:defRPr/>
            </a:lvl1pPr>
          </a:lstStyle>
          <a:p>
            <a:pPr>
              <a:defRPr/>
            </a:pPr>
            <a:fld id="{E31FF284-D9A3-4665-B59D-28D5CCFCEB1E}" type="slidenum">
              <a:rPr lang="en-ZA" altLang="en-US"/>
              <a:pPr>
                <a:defRPr/>
              </a:pPr>
              <a:t>‹#›</a:t>
            </a:fld>
            <a:endParaRPr lang="en-ZA" altLang="en-US"/>
          </a:p>
        </p:txBody>
      </p:sp>
    </p:spTree>
    <p:extLst>
      <p:ext uri="{BB962C8B-B14F-4D97-AF65-F5344CB8AC3E}">
        <p14:creationId xmlns:p14="http://schemas.microsoft.com/office/powerpoint/2010/main" val="110696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4D5835B-4380-0F8A-B9D9-1AE0F5B2C8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CE43762-A811-6968-0CA1-98B6CFFEE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5B1FF48C-FDCC-C84C-5D6A-67E960BA51D7}"/>
              </a:ext>
            </a:extLst>
          </p:cNvPr>
          <p:cNvSpPr>
            <a:spLocks noGrp="1"/>
          </p:cNvSpPr>
          <p:nvPr>
            <p:ph type="dt" sz="half" idx="10"/>
          </p:nvPr>
        </p:nvSpPr>
        <p:spPr/>
        <p:txBody>
          <a:bodyPr/>
          <a:lstStyle>
            <a:lvl1pPr>
              <a:defRPr/>
            </a:lvl1pPr>
          </a:lstStyle>
          <a:p>
            <a:pPr>
              <a:defRPr/>
            </a:pPr>
            <a:fld id="{807275E9-1B60-47CE-909B-88E70A1D2433}" type="datetime1">
              <a:rPr lang="en-ZA"/>
              <a:pPr>
                <a:defRPr/>
              </a:pPr>
              <a:t>2023/04/25</a:t>
            </a:fld>
            <a:endParaRPr lang="en-ZA"/>
          </a:p>
        </p:txBody>
      </p:sp>
      <p:sp>
        <p:nvSpPr>
          <p:cNvPr id="7" name="Footer Placeholder 4">
            <a:extLst>
              <a:ext uri="{FF2B5EF4-FFF2-40B4-BE49-F238E27FC236}">
                <a16:creationId xmlns:a16="http://schemas.microsoft.com/office/drawing/2014/main" id="{3D7F8646-89FB-795A-7B0B-12CE70B57B5C}"/>
              </a:ext>
            </a:extLst>
          </p:cNvPr>
          <p:cNvSpPr>
            <a:spLocks noGrp="1"/>
          </p:cNvSpPr>
          <p:nvPr>
            <p:ph type="ftr" sz="quarter" idx="11"/>
          </p:nvPr>
        </p:nvSpPr>
        <p:spPr>
          <a:xfrm>
            <a:off x="2778125" y="6356350"/>
            <a:ext cx="3587750" cy="365125"/>
          </a:xfrm>
        </p:spPr>
        <p:txBody>
          <a:bodyPr/>
          <a:lstStyle>
            <a:lvl1pPr>
              <a:defRPr/>
            </a:lvl1pPr>
          </a:lstStyle>
          <a:p>
            <a:pPr>
              <a:defRPr/>
            </a:pPr>
            <a:r>
              <a:rPr lang="pt-BR"/>
              <a:t>Templ ref: PPT-ISO-colour.001   Doc Ref no:</a:t>
            </a:r>
            <a:endParaRPr lang="en-US"/>
          </a:p>
        </p:txBody>
      </p:sp>
      <p:sp>
        <p:nvSpPr>
          <p:cNvPr id="8" name="Slide Number Placeholder 5">
            <a:extLst>
              <a:ext uri="{FF2B5EF4-FFF2-40B4-BE49-F238E27FC236}">
                <a16:creationId xmlns:a16="http://schemas.microsoft.com/office/drawing/2014/main" id="{95EAF338-2410-721F-022D-A0E37AD5D1E5}"/>
              </a:ext>
            </a:extLst>
          </p:cNvPr>
          <p:cNvSpPr>
            <a:spLocks noGrp="1"/>
          </p:cNvSpPr>
          <p:nvPr>
            <p:ph type="sldNum" sz="quarter" idx="12"/>
          </p:nvPr>
        </p:nvSpPr>
        <p:spPr/>
        <p:txBody>
          <a:bodyPr/>
          <a:lstStyle>
            <a:lvl1pPr>
              <a:defRPr/>
            </a:lvl1pPr>
          </a:lstStyle>
          <a:p>
            <a:pPr>
              <a:defRPr/>
            </a:pPr>
            <a:fld id="{F1194F1A-5B12-4645-8CFA-6250015E3673}" type="slidenum">
              <a:rPr lang="en-ZA" altLang="en-US"/>
              <a:pPr>
                <a:defRPr/>
              </a:pPr>
              <a:t>‹#›</a:t>
            </a:fld>
            <a:endParaRPr lang="en-ZA" altLang="en-US"/>
          </a:p>
        </p:txBody>
      </p:sp>
    </p:spTree>
    <p:extLst>
      <p:ext uri="{BB962C8B-B14F-4D97-AF65-F5344CB8AC3E}">
        <p14:creationId xmlns:p14="http://schemas.microsoft.com/office/powerpoint/2010/main" val="409202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0CD4898-5326-6074-D779-19EBAA87D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C56BB4C-3831-EE0E-9679-84C9A84345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4093164"/>
            <a:ext cx="7886700" cy="1325563"/>
          </a:xfrm>
        </p:spPr>
        <p:txBody>
          <a:bodyPr>
            <a:normAutofit/>
          </a:bodyPr>
          <a:lstStyle>
            <a:lvl1pPr>
              <a:defRPr sz="4000" b="1"/>
            </a:lvl1pPr>
          </a:lstStyle>
          <a:p>
            <a:r>
              <a:rPr lang="en-US"/>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a:t>Click to edit Master text styles</a:t>
            </a:r>
          </a:p>
        </p:txBody>
      </p:sp>
      <p:sp>
        <p:nvSpPr>
          <p:cNvPr id="6" name="Date Placeholder 3">
            <a:extLst>
              <a:ext uri="{FF2B5EF4-FFF2-40B4-BE49-F238E27FC236}">
                <a16:creationId xmlns:a16="http://schemas.microsoft.com/office/drawing/2014/main" id="{9C6680B3-A51B-1ACB-24C8-14E7D11BBC15}"/>
              </a:ext>
            </a:extLst>
          </p:cNvPr>
          <p:cNvSpPr>
            <a:spLocks noGrp="1"/>
          </p:cNvSpPr>
          <p:nvPr>
            <p:ph type="dt" sz="half" idx="10"/>
          </p:nvPr>
        </p:nvSpPr>
        <p:spPr/>
        <p:txBody>
          <a:bodyPr/>
          <a:lstStyle>
            <a:lvl1pPr>
              <a:defRPr/>
            </a:lvl1pPr>
          </a:lstStyle>
          <a:p>
            <a:pPr>
              <a:defRPr/>
            </a:pPr>
            <a:fld id="{6FDEB84C-DBAF-4DD6-906A-57445942AA15}" type="datetime1">
              <a:rPr lang="en-ZA"/>
              <a:pPr>
                <a:defRPr/>
              </a:pPr>
              <a:t>2023/04/25</a:t>
            </a:fld>
            <a:endParaRPr lang="en-ZA"/>
          </a:p>
        </p:txBody>
      </p:sp>
      <p:sp>
        <p:nvSpPr>
          <p:cNvPr id="7" name="Footer Placeholder 4">
            <a:extLst>
              <a:ext uri="{FF2B5EF4-FFF2-40B4-BE49-F238E27FC236}">
                <a16:creationId xmlns:a16="http://schemas.microsoft.com/office/drawing/2014/main" id="{931C8409-CED2-C331-1A21-5D79C13A9512}"/>
              </a:ext>
            </a:extLst>
          </p:cNvPr>
          <p:cNvSpPr>
            <a:spLocks noGrp="1"/>
          </p:cNvSpPr>
          <p:nvPr>
            <p:ph type="ftr" sz="quarter" idx="11"/>
          </p:nvPr>
        </p:nvSpPr>
        <p:spPr>
          <a:xfrm>
            <a:off x="2778125" y="6356350"/>
            <a:ext cx="3587750" cy="365125"/>
          </a:xfrm>
        </p:spPr>
        <p:txBody>
          <a:bodyPr/>
          <a:lstStyle>
            <a:lvl1pPr>
              <a:defRPr/>
            </a:lvl1pPr>
          </a:lstStyle>
          <a:p>
            <a:pPr>
              <a:defRPr/>
            </a:pPr>
            <a:r>
              <a:rPr lang="pt-BR"/>
              <a:t>Templ ref: PPT-ISO-colour.001   Doc Ref no:</a:t>
            </a:r>
            <a:endParaRPr lang="en-US"/>
          </a:p>
        </p:txBody>
      </p:sp>
      <p:sp>
        <p:nvSpPr>
          <p:cNvPr id="8" name="Slide Number Placeholder 5">
            <a:extLst>
              <a:ext uri="{FF2B5EF4-FFF2-40B4-BE49-F238E27FC236}">
                <a16:creationId xmlns:a16="http://schemas.microsoft.com/office/drawing/2014/main" id="{12B44E29-0F0D-CEFC-326E-CE7F83E0D4D9}"/>
              </a:ext>
            </a:extLst>
          </p:cNvPr>
          <p:cNvSpPr>
            <a:spLocks noGrp="1"/>
          </p:cNvSpPr>
          <p:nvPr>
            <p:ph type="sldNum" sz="quarter" idx="12"/>
          </p:nvPr>
        </p:nvSpPr>
        <p:spPr/>
        <p:txBody>
          <a:bodyPr/>
          <a:lstStyle>
            <a:lvl1pPr>
              <a:defRPr/>
            </a:lvl1pPr>
          </a:lstStyle>
          <a:p>
            <a:pPr>
              <a:defRPr/>
            </a:pPr>
            <a:fld id="{73E85D33-3D44-40E8-85A5-FC795959E177}" type="slidenum">
              <a:rPr lang="en-ZA" altLang="en-US"/>
              <a:pPr>
                <a:defRPr/>
              </a:pPr>
              <a:t>‹#›</a:t>
            </a:fld>
            <a:endParaRPr lang="en-ZA" altLang="en-US"/>
          </a:p>
        </p:txBody>
      </p:sp>
    </p:spTree>
    <p:extLst>
      <p:ext uri="{BB962C8B-B14F-4D97-AF65-F5344CB8AC3E}">
        <p14:creationId xmlns:p14="http://schemas.microsoft.com/office/powerpoint/2010/main" val="384653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7AEBD59-B47E-BF9C-0EA4-0D5D5560C6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51B4CE9-1580-9B24-B32E-CC87DB2873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4" name="Content Placeholder 3"/>
          <p:cNvSpPr>
            <a:spLocks noGrp="1"/>
          </p:cNvSpPr>
          <p:nvPr>
            <p:ph sz="half" idx="2"/>
          </p:nvPr>
        </p:nvSpPr>
        <p:spPr>
          <a:xfrm>
            <a:off x="629842" y="1829956"/>
            <a:ext cx="3868340" cy="4314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29956"/>
            <a:ext cx="3887391" cy="431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AAAF72B-FB0B-AA3D-6DFD-16ADCA850D06}"/>
              </a:ext>
            </a:extLst>
          </p:cNvPr>
          <p:cNvSpPr>
            <a:spLocks noGrp="1"/>
          </p:cNvSpPr>
          <p:nvPr>
            <p:ph type="dt" sz="half" idx="10"/>
          </p:nvPr>
        </p:nvSpPr>
        <p:spPr/>
        <p:txBody>
          <a:bodyPr/>
          <a:lstStyle>
            <a:lvl1pPr>
              <a:defRPr/>
            </a:lvl1pPr>
          </a:lstStyle>
          <a:p>
            <a:pPr>
              <a:defRPr/>
            </a:pPr>
            <a:fld id="{1691E684-F0FA-426D-B583-31C572566519}" type="datetime1">
              <a:rPr lang="en-ZA"/>
              <a:pPr>
                <a:defRPr/>
              </a:pPr>
              <a:t>2023/04/25</a:t>
            </a:fld>
            <a:endParaRPr lang="en-ZA"/>
          </a:p>
        </p:txBody>
      </p:sp>
      <p:sp>
        <p:nvSpPr>
          <p:cNvPr id="8" name="Footer Placeholder 7">
            <a:extLst>
              <a:ext uri="{FF2B5EF4-FFF2-40B4-BE49-F238E27FC236}">
                <a16:creationId xmlns:a16="http://schemas.microsoft.com/office/drawing/2014/main" id="{E5B39728-8464-D35D-7F47-3EC323FC1471}"/>
              </a:ext>
            </a:extLst>
          </p:cNvPr>
          <p:cNvSpPr>
            <a:spLocks noGrp="1"/>
          </p:cNvSpPr>
          <p:nvPr>
            <p:ph type="ftr" sz="quarter" idx="11"/>
          </p:nvPr>
        </p:nvSpPr>
        <p:spPr>
          <a:xfrm>
            <a:off x="2803525" y="6356350"/>
            <a:ext cx="3571875" cy="365125"/>
          </a:xfrm>
        </p:spPr>
        <p:txBody>
          <a:bodyPr/>
          <a:lstStyle>
            <a:lvl1pPr>
              <a:defRPr/>
            </a:lvl1pPr>
          </a:lstStyle>
          <a:p>
            <a:pPr>
              <a:defRPr/>
            </a:pPr>
            <a:r>
              <a:rPr lang="pt-BR"/>
              <a:t>Templ ref: PPT-ISO-colour.001   Doc Ref no:</a:t>
            </a:r>
            <a:endParaRPr lang="en-ZA"/>
          </a:p>
        </p:txBody>
      </p:sp>
      <p:sp>
        <p:nvSpPr>
          <p:cNvPr id="9" name="Slide Number Placeholder 8">
            <a:extLst>
              <a:ext uri="{FF2B5EF4-FFF2-40B4-BE49-F238E27FC236}">
                <a16:creationId xmlns:a16="http://schemas.microsoft.com/office/drawing/2014/main" id="{DFB91BB2-E221-E5B9-0ECD-3BAEA9F56E79}"/>
              </a:ext>
            </a:extLst>
          </p:cNvPr>
          <p:cNvSpPr>
            <a:spLocks noGrp="1"/>
          </p:cNvSpPr>
          <p:nvPr>
            <p:ph type="sldNum" sz="quarter" idx="12"/>
          </p:nvPr>
        </p:nvSpPr>
        <p:spPr/>
        <p:txBody>
          <a:bodyPr/>
          <a:lstStyle>
            <a:lvl1pPr>
              <a:defRPr/>
            </a:lvl1pPr>
          </a:lstStyle>
          <a:p>
            <a:pPr>
              <a:defRPr/>
            </a:pPr>
            <a:fld id="{881C8A48-3170-4F8C-A1FA-3207C0B1CB11}" type="slidenum">
              <a:rPr lang="en-ZA" altLang="en-US"/>
              <a:pPr>
                <a:defRPr/>
              </a:pPr>
              <a:t>‹#›</a:t>
            </a:fld>
            <a:endParaRPr lang="en-ZA" altLang="en-US"/>
          </a:p>
        </p:txBody>
      </p:sp>
    </p:spTree>
    <p:extLst>
      <p:ext uri="{BB962C8B-B14F-4D97-AF65-F5344CB8AC3E}">
        <p14:creationId xmlns:p14="http://schemas.microsoft.com/office/powerpoint/2010/main" val="337231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4734899E-40E6-04C2-A8D6-9F34B9AF79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B5AECC6-BF88-32B0-6721-03A2C7EF50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01E18678-9FCE-8A2A-C5A1-E570236CF89A}"/>
              </a:ext>
            </a:extLst>
          </p:cNvPr>
          <p:cNvSpPr>
            <a:spLocks noGrp="1"/>
          </p:cNvSpPr>
          <p:nvPr>
            <p:ph type="dt" sz="half" idx="10"/>
          </p:nvPr>
        </p:nvSpPr>
        <p:spPr/>
        <p:txBody>
          <a:bodyPr/>
          <a:lstStyle>
            <a:lvl1pPr>
              <a:defRPr/>
            </a:lvl1pPr>
          </a:lstStyle>
          <a:p>
            <a:pPr>
              <a:defRPr/>
            </a:pPr>
            <a:fld id="{81A3B39B-5F8F-4488-BF21-4865C850DCFC}" type="datetime1">
              <a:rPr lang="en-ZA"/>
              <a:pPr>
                <a:defRPr/>
              </a:pPr>
              <a:t>2023/04/25</a:t>
            </a:fld>
            <a:endParaRPr lang="en-ZA"/>
          </a:p>
        </p:txBody>
      </p:sp>
      <p:sp>
        <p:nvSpPr>
          <p:cNvPr id="10" name="Footer Placeholder 7">
            <a:extLst>
              <a:ext uri="{FF2B5EF4-FFF2-40B4-BE49-F238E27FC236}">
                <a16:creationId xmlns:a16="http://schemas.microsoft.com/office/drawing/2014/main" id="{6532E130-9F52-77FB-DC59-B4F4303479FB}"/>
              </a:ext>
            </a:extLst>
          </p:cNvPr>
          <p:cNvSpPr>
            <a:spLocks noGrp="1"/>
          </p:cNvSpPr>
          <p:nvPr>
            <p:ph type="ftr" sz="quarter" idx="11"/>
          </p:nvPr>
        </p:nvSpPr>
        <p:spPr>
          <a:xfrm>
            <a:off x="2803525" y="6356350"/>
            <a:ext cx="3571875" cy="365125"/>
          </a:xfrm>
        </p:spPr>
        <p:txBody>
          <a:bodyPr/>
          <a:lstStyle>
            <a:lvl1pPr>
              <a:defRPr/>
            </a:lvl1pPr>
          </a:lstStyle>
          <a:p>
            <a:pPr>
              <a:defRPr/>
            </a:pPr>
            <a:r>
              <a:rPr lang="pt-BR"/>
              <a:t>Templ ref: PPT-ISO-colour.001   Doc Ref no:</a:t>
            </a:r>
            <a:endParaRPr lang="en-ZA"/>
          </a:p>
        </p:txBody>
      </p:sp>
      <p:sp>
        <p:nvSpPr>
          <p:cNvPr id="11" name="Slide Number Placeholder 8">
            <a:extLst>
              <a:ext uri="{FF2B5EF4-FFF2-40B4-BE49-F238E27FC236}">
                <a16:creationId xmlns:a16="http://schemas.microsoft.com/office/drawing/2014/main" id="{290AC944-F83E-C509-ED80-DE3F2C8AB009}"/>
              </a:ext>
            </a:extLst>
          </p:cNvPr>
          <p:cNvSpPr>
            <a:spLocks noGrp="1"/>
          </p:cNvSpPr>
          <p:nvPr>
            <p:ph type="sldNum" sz="quarter" idx="12"/>
          </p:nvPr>
        </p:nvSpPr>
        <p:spPr/>
        <p:txBody>
          <a:bodyPr/>
          <a:lstStyle>
            <a:lvl1pPr>
              <a:defRPr/>
            </a:lvl1pPr>
          </a:lstStyle>
          <a:p>
            <a:pPr>
              <a:defRPr/>
            </a:pPr>
            <a:fld id="{8E64C120-B6A4-41B0-9070-5F7D840497FC}" type="slidenum">
              <a:rPr lang="en-ZA" altLang="en-US"/>
              <a:pPr>
                <a:defRPr/>
              </a:pPr>
              <a:t>‹#›</a:t>
            </a:fld>
            <a:endParaRPr lang="en-ZA" altLang="en-US"/>
          </a:p>
        </p:txBody>
      </p:sp>
    </p:spTree>
    <p:extLst>
      <p:ext uri="{BB962C8B-B14F-4D97-AF65-F5344CB8AC3E}">
        <p14:creationId xmlns:p14="http://schemas.microsoft.com/office/powerpoint/2010/main" val="113035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830E511-EAF1-1F72-462A-B87B330A71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8D6E5267-68BB-9880-5E37-5F359998BF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5" name="Date Placeholder 4">
            <a:extLst>
              <a:ext uri="{FF2B5EF4-FFF2-40B4-BE49-F238E27FC236}">
                <a16:creationId xmlns:a16="http://schemas.microsoft.com/office/drawing/2014/main" id="{5D67468D-01D3-EAA8-C42F-64F9E50DD141}"/>
              </a:ext>
            </a:extLst>
          </p:cNvPr>
          <p:cNvSpPr>
            <a:spLocks noGrp="1"/>
          </p:cNvSpPr>
          <p:nvPr>
            <p:ph type="dt" sz="half" idx="10"/>
          </p:nvPr>
        </p:nvSpPr>
        <p:spPr/>
        <p:txBody>
          <a:bodyPr/>
          <a:lstStyle>
            <a:lvl1pPr>
              <a:defRPr/>
            </a:lvl1pPr>
          </a:lstStyle>
          <a:p>
            <a:pPr>
              <a:defRPr/>
            </a:pPr>
            <a:fld id="{7E7A9106-9A68-44F4-A96A-A1F6D7C01629}" type="datetime1">
              <a:rPr lang="en-ZA"/>
              <a:pPr>
                <a:defRPr/>
              </a:pPr>
              <a:t>2023/04/25</a:t>
            </a:fld>
            <a:endParaRPr lang="en-ZA"/>
          </a:p>
        </p:txBody>
      </p:sp>
      <p:sp>
        <p:nvSpPr>
          <p:cNvPr id="6" name="Footer Placeholder 5">
            <a:extLst>
              <a:ext uri="{FF2B5EF4-FFF2-40B4-BE49-F238E27FC236}">
                <a16:creationId xmlns:a16="http://schemas.microsoft.com/office/drawing/2014/main" id="{40788944-7485-2660-D547-F5A5489164F7}"/>
              </a:ext>
            </a:extLst>
          </p:cNvPr>
          <p:cNvSpPr>
            <a:spLocks noGrp="1"/>
          </p:cNvSpPr>
          <p:nvPr>
            <p:ph type="ftr" sz="quarter" idx="11"/>
          </p:nvPr>
        </p:nvSpPr>
        <p:spPr>
          <a:xfrm>
            <a:off x="2794000" y="6356350"/>
            <a:ext cx="3584575" cy="365125"/>
          </a:xfrm>
        </p:spPr>
        <p:txBody>
          <a:bodyPr/>
          <a:lstStyle>
            <a:lvl1pPr>
              <a:defRPr/>
            </a:lvl1pPr>
          </a:lstStyle>
          <a:p>
            <a:pPr>
              <a:defRPr/>
            </a:pPr>
            <a:r>
              <a:rPr lang="pt-BR"/>
              <a:t>Templ ref: PPT-ISO-colour.001   Doc Ref no:</a:t>
            </a:r>
            <a:endParaRPr lang="en-US"/>
          </a:p>
        </p:txBody>
      </p:sp>
      <p:sp>
        <p:nvSpPr>
          <p:cNvPr id="7" name="Slide Number Placeholder 6">
            <a:extLst>
              <a:ext uri="{FF2B5EF4-FFF2-40B4-BE49-F238E27FC236}">
                <a16:creationId xmlns:a16="http://schemas.microsoft.com/office/drawing/2014/main" id="{ABB957F5-0C06-AC56-9FB1-16EF7516D2D8}"/>
              </a:ext>
            </a:extLst>
          </p:cNvPr>
          <p:cNvSpPr>
            <a:spLocks noGrp="1"/>
          </p:cNvSpPr>
          <p:nvPr>
            <p:ph type="sldNum" sz="quarter" idx="12"/>
          </p:nvPr>
        </p:nvSpPr>
        <p:spPr/>
        <p:txBody>
          <a:bodyPr/>
          <a:lstStyle>
            <a:lvl1pPr>
              <a:defRPr/>
            </a:lvl1pPr>
          </a:lstStyle>
          <a:p>
            <a:pPr>
              <a:defRPr/>
            </a:pPr>
            <a:fld id="{8D95D448-5A12-4BAC-808D-6AC0119A869B}" type="slidenum">
              <a:rPr lang="en-ZA" altLang="en-US"/>
              <a:pPr>
                <a:defRPr/>
              </a:pPr>
              <a:t>‹#›</a:t>
            </a:fld>
            <a:endParaRPr lang="en-ZA" altLang="en-US"/>
          </a:p>
        </p:txBody>
      </p:sp>
    </p:spTree>
    <p:extLst>
      <p:ext uri="{BB962C8B-B14F-4D97-AF65-F5344CB8AC3E}">
        <p14:creationId xmlns:p14="http://schemas.microsoft.com/office/powerpoint/2010/main" val="60910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EF48156-02AF-FD65-D34E-AD69272A35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CD2DDA37-5983-D127-AA74-0DEA17690B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a:extLst>
              <a:ext uri="{FF2B5EF4-FFF2-40B4-BE49-F238E27FC236}">
                <a16:creationId xmlns:a16="http://schemas.microsoft.com/office/drawing/2014/main" id="{EFCF94B8-E447-0F3D-D113-3FF4E7FB6C56}"/>
              </a:ext>
            </a:extLst>
          </p:cNvPr>
          <p:cNvSpPr>
            <a:spLocks noGrp="1"/>
          </p:cNvSpPr>
          <p:nvPr>
            <p:ph type="dt" sz="half" idx="10"/>
          </p:nvPr>
        </p:nvSpPr>
        <p:spPr/>
        <p:txBody>
          <a:bodyPr/>
          <a:lstStyle>
            <a:lvl1pPr>
              <a:defRPr/>
            </a:lvl1pPr>
          </a:lstStyle>
          <a:p>
            <a:pPr>
              <a:defRPr/>
            </a:pPr>
            <a:fld id="{46BAB94B-C03C-41F5-AE56-B583030BF955}" type="datetime1">
              <a:rPr lang="en-ZA"/>
              <a:pPr>
                <a:defRPr/>
              </a:pPr>
              <a:t>2023/04/25</a:t>
            </a:fld>
            <a:endParaRPr lang="en-ZA"/>
          </a:p>
        </p:txBody>
      </p:sp>
      <p:sp>
        <p:nvSpPr>
          <p:cNvPr id="5" name="Footer Placeholder 5">
            <a:extLst>
              <a:ext uri="{FF2B5EF4-FFF2-40B4-BE49-F238E27FC236}">
                <a16:creationId xmlns:a16="http://schemas.microsoft.com/office/drawing/2014/main" id="{076743B5-08B6-B7C3-C4E2-77A4776250D0}"/>
              </a:ext>
            </a:extLst>
          </p:cNvPr>
          <p:cNvSpPr>
            <a:spLocks noGrp="1"/>
          </p:cNvSpPr>
          <p:nvPr>
            <p:ph type="ftr" sz="quarter" idx="11"/>
          </p:nvPr>
        </p:nvSpPr>
        <p:spPr>
          <a:xfrm>
            <a:off x="2794000" y="6356350"/>
            <a:ext cx="3584575" cy="365125"/>
          </a:xfrm>
        </p:spPr>
        <p:txBody>
          <a:bodyPr/>
          <a:lstStyle>
            <a:lvl1pPr>
              <a:defRPr/>
            </a:lvl1pPr>
          </a:lstStyle>
          <a:p>
            <a:pPr>
              <a:defRPr/>
            </a:pPr>
            <a:r>
              <a:rPr lang="pt-BR"/>
              <a:t>Templ ref: PPT-ISO-colour.001   Doc Ref no:</a:t>
            </a:r>
            <a:endParaRPr lang="en-US"/>
          </a:p>
        </p:txBody>
      </p:sp>
      <p:sp>
        <p:nvSpPr>
          <p:cNvPr id="6" name="Slide Number Placeholder 6">
            <a:extLst>
              <a:ext uri="{FF2B5EF4-FFF2-40B4-BE49-F238E27FC236}">
                <a16:creationId xmlns:a16="http://schemas.microsoft.com/office/drawing/2014/main" id="{EC54A058-D12D-A26F-8E48-8DA9D69BF4E5}"/>
              </a:ext>
            </a:extLst>
          </p:cNvPr>
          <p:cNvSpPr>
            <a:spLocks noGrp="1"/>
          </p:cNvSpPr>
          <p:nvPr>
            <p:ph type="sldNum" sz="quarter" idx="12"/>
          </p:nvPr>
        </p:nvSpPr>
        <p:spPr/>
        <p:txBody>
          <a:bodyPr/>
          <a:lstStyle>
            <a:lvl1pPr>
              <a:defRPr/>
            </a:lvl1pPr>
          </a:lstStyle>
          <a:p>
            <a:pPr>
              <a:defRPr/>
            </a:pPr>
            <a:fld id="{5E08B3C7-AB71-4994-B788-57C596BFF71A}" type="slidenum">
              <a:rPr lang="en-ZA" altLang="en-US"/>
              <a:pPr>
                <a:defRPr/>
              </a:pPr>
              <a:t>‹#›</a:t>
            </a:fld>
            <a:endParaRPr lang="en-ZA" altLang="en-US"/>
          </a:p>
        </p:txBody>
      </p:sp>
    </p:spTree>
    <p:extLst>
      <p:ext uri="{BB962C8B-B14F-4D97-AF65-F5344CB8AC3E}">
        <p14:creationId xmlns:p14="http://schemas.microsoft.com/office/powerpoint/2010/main" val="36614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9DF7C77-E2D9-A16A-103A-BC449CDDC8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DB373531-79F4-80E2-5742-A0FEF612D7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79363F0-6454-2F2D-C961-D3EFBC2C2419}"/>
              </a:ext>
            </a:extLst>
          </p:cNvPr>
          <p:cNvSpPr>
            <a:spLocks noGrp="1"/>
          </p:cNvSpPr>
          <p:nvPr>
            <p:ph type="dt" sz="half" idx="10"/>
          </p:nvPr>
        </p:nvSpPr>
        <p:spPr/>
        <p:txBody>
          <a:bodyPr/>
          <a:lstStyle>
            <a:lvl1pPr>
              <a:defRPr/>
            </a:lvl1pPr>
          </a:lstStyle>
          <a:p>
            <a:pPr>
              <a:defRPr/>
            </a:pPr>
            <a:fld id="{F9782D5F-3673-48FD-99CC-52F375B93DFE}" type="datetime1">
              <a:rPr lang="en-ZA"/>
              <a:pPr>
                <a:defRPr/>
              </a:pPr>
              <a:t>2023/04/25</a:t>
            </a:fld>
            <a:endParaRPr lang="en-ZA"/>
          </a:p>
        </p:txBody>
      </p:sp>
      <p:sp>
        <p:nvSpPr>
          <p:cNvPr id="6" name="Footer Placeholder 5">
            <a:extLst>
              <a:ext uri="{FF2B5EF4-FFF2-40B4-BE49-F238E27FC236}">
                <a16:creationId xmlns:a16="http://schemas.microsoft.com/office/drawing/2014/main" id="{A30F1EE7-2F9B-8F36-B057-F28815A5EA48}"/>
              </a:ext>
            </a:extLst>
          </p:cNvPr>
          <p:cNvSpPr>
            <a:spLocks noGrp="1"/>
          </p:cNvSpPr>
          <p:nvPr>
            <p:ph type="ftr" sz="quarter" idx="11"/>
          </p:nvPr>
        </p:nvSpPr>
        <p:spPr>
          <a:xfrm>
            <a:off x="2794000" y="6356350"/>
            <a:ext cx="3584575" cy="365125"/>
          </a:xfrm>
        </p:spPr>
        <p:txBody>
          <a:bodyPr/>
          <a:lstStyle>
            <a:lvl1pPr>
              <a:defRPr/>
            </a:lvl1pPr>
          </a:lstStyle>
          <a:p>
            <a:pPr>
              <a:defRPr/>
            </a:pPr>
            <a:r>
              <a:rPr lang="pt-BR"/>
              <a:t>Templ ref: PPT-ISO-colour.001   Doc Ref no:</a:t>
            </a:r>
            <a:endParaRPr lang="en-US"/>
          </a:p>
        </p:txBody>
      </p:sp>
      <p:sp>
        <p:nvSpPr>
          <p:cNvPr id="7" name="Slide Number Placeholder 6">
            <a:extLst>
              <a:ext uri="{FF2B5EF4-FFF2-40B4-BE49-F238E27FC236}">
                <a16:creationId xmlns:a16="http://schemas.microsoft.com/office/drawing/2014/main" id="{8B9905BC-94E2-F154-E73B-98652F445739}"/>
              </a:ext>
            </a:extLst>
          </p:cNvPr>
          <p:cNvSpPr>
            <a:spLocks noGrp="1"/>
          </p:cNvSpPr>
          <p:nvPr>
            <p:ph type="sldNum" sz="quarter" idx="12"/>
          </p:nvPr>
        </p:nvSpPr>
        <p:spPr/>
        <p:txBody>
          <a:bodyPr/>
          <a:lstStyle>
            <a:lvl1pPr>
              <a:defRPr/>
            </a:lvl1pPr>
          </a:lstStyle>
          <a:p>
            <a:pPr>
              <a:defRPr/>
            </a:pPr>
            <a:fld id="{C2048FF1-66BE-4E24-A47B-0BA0937C0116}" type="slidenum">
              <a:rPr lang="en-ZA" altLang="en-US"/>
              <a:pPr>
                <a:defRPr/>
              </a:pPr>
              <a:t>‹#›</a:t>
            </a:fld>
            <a:endParaRPr lang="en-ZA" altLang="en-US"/>
          </a:p>
        </p:txBody>
      </p:sp>
    </p:spTree>
    <p:extLst>
      <p:ext uri="{BB962C8B-B14F-4D97-AF65-F5344CB8AC3E}">
        <p14:creationId xmlns:p14="http://schemas.microsoft.com/office/powerpoint/2010/main" val="383340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A382A6-3DF3-A1DD-8F3C-483BCCCC6BA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565E4C-D7EF-7A03-769A-629FA5E147A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5359B3-9111-2FC7-7A3D-7E7B34379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4A64A0-7D91-4614-A4C2-3165297723CD}" type="datetime1">
              <a:rPr lang="en-ZA"/>
              <a:pPr>
                <a:defRPr/>
              </a:pPr>
              <a:t>2023/04/25</a:t>
            </a:fld>
            <a:endParaRPr lang="en-ZA"/>
          </a:p>
        </p:txBody>
      </p:sp>
      <p:sp>
        <p:nvSpPr>
          <p:cNvPr id="5" name="Footer Placeholder 4">
            <a:extLst>
              <a:ext uri="{FF2B5EF4-FFF2-40B4-BE49-F238E27FC236}">
                <a16:creationId xmlns:a16="http://schemas.microsoft.com/office/drawing/2014/main" id="{FD0E9484-2A71-D8C9-5127-99D5BA87E01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pt-BR"/>
              <a:t>Templ ref: PPT-ISO-colour.001   Doc Ref no:</a:t>
            </a:r>
            <a:endParaRPr lang="en-ZA"/>
          </a:p>
        </p:txBody>
      </p:sp>
      <p:sp>
        <p:nvSpPr>
          <p:cNvPr id="6" name="Slide Number Placeholder 5">
            <a:extLst>
              <a:ext uri="{FF2B5EF4-FFF2-40B4-BE49-F238E27FC236}">
                <a16:creationId xmlns:a16="http://schemas.microsoft.com/office/drawing/2014/main" id="{49AEE264-6C71-B2F5-7010-73C39A50211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322B22C-CDAE-40F8-9240-EAB29A541A88}"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scar.wmo.int/surface/#/search/station" TargetMode="External"/><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mo.maps.arcgis.com/apps/webappviewer/index.html?id=795bbc05ca8a4da7a5f5f0aebb210aa8&amp;locale=en"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A1105AE-F860-D204-9644-02CE28DBA295}"/>
              </a:ext>
            </a:extLst>
          </p:cNvPr>
          <p:cNvSpPr>
            <a:spLocks noGrp="1"/>
          </p:cNvSpPr>
          <p:nvPr>
            <p:ph type="ctrTitle"/>
          </p:nvPr>
        </p:nvSpPr>
        <p:spPr>
          <a:xfrm>
            <a:off x="0" y="290741"/>
            <a:ext cx="9144000" cy="1085850"/>
          </a:xfrm>
        </p:spPr>
        <p:txBody>
          <a:bodyPr>
            <a:normAutofit fontScale="90000"/>
          </a:bodyPr>
          <a:lstStyle/>
          <a:p>
            <a:pPr algn="ctr" eaLnBrk="1" hangingPunct="1">
              <a:defRPr/>
            </a:pPr>
            <a:r>
              <a:rPr lang="en-ZA" altLang="en-US" sz="2800" b="1" dirty="0"/>
              <a:t>Webinar #32:</a:t>
            </a:r>
            <a:br>
              <a:rPr lang="en-ZA" altLang="en-US" sz="2800" b="1" dirty="0"/>
            </a:br>
            <a:r>
              <a:rPr lang="en-ZA" altLang="en-US" sz="2800" b="1" dirty="0"/>
              <a:t> Affiliate stations/variables to GBON in OSCAR/Surface</a:t>
            </a:r>
          </a:p>
        </p:txBody>
      </p:sp>
      <p:sp>
        <p:nvSpPr>
          <p:cNvPr id="17411" name="Subtitle 2">
            <a:extLst>
              <a:ext uri="{FF2B5EF4-FFF2-40B4-BE49-F238E27FC236}">
                <a16:creationId xmlns:a16="http://schemas.microsoft.com/office/drawing/2014/main" id="{D53CA499-9A0F-8C08-5273-4A8246EE56B1}"/>
              </a:ext>
            </a:extLst>
          </p:cNvPr>
          <p:cNvSpPr>
            <a:spLocks noGrp="1"/>
          </p:cNvSpPr>
          <p:nvPr>
            <p:ph type="subTitle" idx="1"/>
          </p:nvPr>
        </p:nvSpPr>
        <p:spPr>
          <a:xfrm>
            <a:off x="628650" y="2408238"/>
            <a:ext cx="7886700" cy="2422525"/>
          </a:xfrm>
        </p:spPr>
        <p:txBody>
          <a:bodyPr>
            <a:normAutofit/>
          </a:bodyPr>
          <a:lstStyle/>
          <a:p>
            <a:pPr eaLnBrk="1" hangingPunct="1">
              <a:defRPr/>
            </a:pPr>
            <a:endParaRPr lang="en-ZA" altLang="en-US" dirty="0"/>
          </a:p>
          <a:p>
            <a:pPr algn="ctr" eaLnBrk="1" hangingPunct="1">
              <a:defRPr/>
            </a:pPr>
            <a:r>
              <a:rPr lang="en-ZA" altLang="en-US" sz="4800" dirty="0"/>
              <a:t>Case in South Africa</a:t>
            </a:r>
          </a:p>
          <a:p>
            <a:pPr algn="ctr" eaLnBrk="1" hangingPunct="1">
              <a:defRPr/>
            </a:pPr>
            <a:endParaRPr lang="en-ZA" altLang="en-US" sz="2600" dirty="0"/>
          </a:p>
          <a:p>
            <a:pPr algn="ctr" eaLnBrk="1" hangingPunct="1">
              <a:defRPr/>
            </a:pPr>
            <a:r>
              <a:rPr lang="en-ZA" altLang="en-US" sz="2600" dirty="0"/>
              <a:t>Samantha Linnerts</a:t>
            </a:r>
          </a:p>
        </p:txBody>
      </p:sp>
      <p:sp>
        <p:nvSpPr>
          <p:cNvPr id="5" name="Footer Placeholder 4">
            <a:extLst>
              <a:ext uri="{FF2B5EF4-FFF2-40B4-BE49-F238E27FC236}">
                <a16:creationId xmlns:a16="http://schemas.microsoft.com/office/drawing/2014/main" id="{6EBAA54F-7F8E-5E98-E1DF-EC8D430DE640}"/>
              </a:ext>
            </a:extLst>
          </p:cNvPr>
          <p:cNvSpPr>
            <a:spLocks noGrp="1"/>
          </p:cNvSpPr>
          <p:nvPr>
            <p:ph type="ftr" sz="quarter" idx="11"/>
          </p:nvPr>
        </p:nvSpPr>
        <p:spPr>
          <a:xfrm>
            <a:off x="3609975" y="6348413"/>
            <a:ext cx="2066925" cy="365125"/>
          </a:xfrm>
        </p:spPr>
        <p:txBody>
          <a:bodyPr/>
          <a:lstStyle/>
          <a:p>
            <a:pPr>
              <a:defRPr/>
            </a:pPr>
            <a:r>
              <a:rPr lang="pt-BR" dirty="0"/>
              <a:t>CRS–CMS-PRES-001</a:t>
            </a:r>
            <a:endParaRPr lang="en-US" dirty="0"/>
          </a:p>
        </p:txBody>
      </p:sp>
      <p:sp>
        <p:nvSpPr>
          <p:cNvPr id="17413" name="Slide Number Placeholder 5">
            <a:extLst>
              <a:ext uri="{FF2B5EF4-FFF2-40B4-BE49-F238E27FC236}">
                <a16:creationId xmlns:a16="http://schemas.microsoft.com/office/drawing/2014/main" id="{529A635F-A0C0-C65E-C305-667CDE0D59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fld id="{7ACACCD5-A471-4FCA-9767-4E1ABC9D30FB}" type="slidenum">
              <a:rPr lang="en-ZA" altLang="en-US" sz="1200" smtClean="0">
                <a:solidFill>
                  <a:srgbClr val="898989"/>
                </a:solidFill>
              </a:rPr>
              <a:pPr>
                <a:lnSpc>
                  <a:spcPct val="100000"/>
                </a:lnSpc>
                <a:spcBef>
                  <a:spcPct val="0"/>
                </a:spcBef>
                <a:buFontTx/>
                <a:buNone/>
              </a:pPr>
              <a:t>1</a:t>
            </a:fld>
            <a:endParaRPr lang="en-ZA" altLang="en-US" sz="1200">
              <a:solidFill>
                <a:srgbClr val="898989"/>
              </a:solidFill>
            </a:endParaRPr>
          </a:p>
        </p:txBody>
      </p:sp>
      <p:sp>
        <p:nvSpPr>
          <p:cNvPr id="17414" name="TextBox 2">
            <a:extLst>
              <a:ext uri="{FF2B5EF4-FFF2-40B4-BE49-F238E27FC236}">
                <a16:creationId xmlns:a16="http://schemas.microsoft.com/office/drawing/2014/main" id="{50436BA9-E33F-A8E4-E07F-64FCDC87C793}"/>
              </a:ext>
            </a:extLst>
          </p:cNvPr>
          <p:cNvSpPr txBox="1">
            <a:spLocks noChangeArrowheads="1"/>
          </p:cNvSpPr>
          <p:nvPr/>
        </p:nvSpPr>
        <p:spPr bwMode="auto">
          <a:xfrm>
            <a:off x="2586038" y="1436008"/>
            <a:ext cx="458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ZA" altLang="en-US" dirty="0"/>
              <a:t>25 April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83" name="Rectangle 2768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4">
            <a:extLst>
              <a:ext uri="{FF2B5EF4-FFF2-40B4-BE49-F238E27FC236}">
                <a16:creationId xmlns:a16="http://schemas.microsoft.com/office/drawing/2014/main" id="{026B7796-4F5E-4576-F73F-455247A38E2E}"/>
              </a:ext>
            </a:extLst>
          </p:cNvPr>
          <p:cNvSpPr>
            <a:spLocks noGrp="1"/>
          </p:cNvSpPr>
          <p:nvPr>
            <p:ph type="title"/>
          </p:nvPr>
        </p:nvSpPr>
        <p:spPr>
          <a:xfrm>
            <a:off x="617581" y="921715"/>
            <a:ext cx="3872267" cy="2635993"/>
          </a:xfrm>
        </p:spPr>
        <p:txBody>
          <a:bodyPr vert="horz" lIns="91440" tIns="45720" rIns="91440" bIns="45720" rtlCol="0" anchor="b">
            <a:normAutofit/>
          </a:bodyPr>
          <a:lstStyle/>
          <a:p>
            <a:pPr eaLnBrk="1" hangingPunct="1"/>
            <a:r>
              <a:rPr lang="en-US" altLang="en-US" sz="4200" kern="1200" dirty="0">
                <a:solidFill>
                  <a:schemeClr val="tx1"/>
                </a:solidFill>
                <a:latin typeface="+mj-lt"/>
                <a:ea typeface="+mj-ea"/>
                <a:cs typeface="+mj-cs"/>
              </a:rPr>
              <a:t>Designate a GBON station </a:t>
            </a:r>
            <a:br>
              <a:rPr lang="en-US" altLang="en-US" sz="4200" kern="1200" dirty="0">
                <a:solidFill>
                  <a:schemeClr val="tx1"/>
                </a:solidFill>
                <a:latin typeface="+mj-lt"/>
                <a:ea typeface="+mj-ea"/>
                <a:cs typeface="+mj-cs"/>
              </a:rPr>
            </a:br>
            <a:endParaRPr lang="en-US" altLang="en-US" sz="4200" kern="1200" dirty="0">
              <a:solidFill>
                <a:schemeClr val="tx1"/>
              </a:solidFill>
              <a:latin typeface="+mj-lt"/>
              <a:ea typeface="+mj-ea"/>
              <a:cs typeface="+mj-cs"/>
            </a:endParaRPr>
          </a:p>
        </p:txBody>
      </p:sp>
      <p:sp>
        <p:nvSpPr>
          <p:cNvPr id="27685" name="Rectangle 2768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7" name="Rectangle 2768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9" name="Rectangle 2768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654" name="Picture 6">
            <a:extLst>
              <a:ext uri="{FF2B5EF4-FFF2-40B4-BE49-F238E27FC236}">
                <a16:creationId xmlns:a16="http://schemas.microsoft.com/office/drawing/2014/main" id="{CC1194AE-1644-420A-EB7F-8E4A1A90C7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0430" y="1550725"/>
            <a:ext cx="3872266" cy="337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1" name="Rectangle 2769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BC51355-2AF2-273D-077E-5B9C60454410}"/>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rgbClr val="FFFFFF"/>
                </a:solidFill>
              </a:rPr>
              <a:pPr algn="r">
                <a:spcAft>
                  <a:spcPts val="600"/>
                </a:spcAft>
                <a:defRPr/>
              </a:pPr>
              <a:t>4/25/2023</a:t>
            </a:fld>
            <a:endParaRPr lang="en-US" sz="1000">
              <a:solidFill>
                <a:srgbClr val="FFFFFF"/>
              </a:solidFill>
            </a:endParaRPr>
          </a:p>
        </p:txBody>
      </p:sp>
      <p:sp>
        <p:nvSpPr>
          <p:cNvPr id="27653" name="Slide Number Placeholder 3">
            <a:extLst>
              <a:ext uri="{FF2B5EF4-FFF2-40B4-BE49-F238E27FC236}">
                <a16:creationId xmlns:a16="http://schemas.microsoft.com/office/drawing/2014/main" id="{9A004143-C61D-584B-7D89-BCE5276565B2}"/>
              </a:ext>
            </a:extLst>
          </p:cNvPr>
          <p:cNvSpPr>
            <a:spLocks noGrp="1" noChangeArrowheads="1"/>
          </p:cNvSpPr>
          <p:nvPr>
            <p:ph type="sldNum" sz="quarter" idx="12"/>
          </p:nvPr>
        </p:nvSpPr>
        <p:spPr bwMode="auto">
          <a:xfrm>
            <a:off x="8778239"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5A5F4DA1-2479-4EF1-ADF7-D0612E6B2795}" type="slidenum">
              <a:rPr lang="en-US" altLang="en-US" sz="1000">
                <a:solidFill>
                  <a:srgbClr val="FFFFFF"/>
                </a:solidFill>
                <a:latin typeface="+mn-lt"/>
              </a:rPr>
              <a:pPr>
                <a:spcAft>
                  <a:spcPts val="600"/>
                </a:spcAft>
              </a:pPr>
              <a:t>10</a:t>
            </a:fld>
            <a:endParaRPr lang="en-US" altLang="en-US" sz="1000">
              <a:solidFill>
                <a:srgbClr val="FFFFFF"/>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2" name="Rectangle 2868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4">
            <a:extLst>
              <a:ext uri="{FF2B5EF4-FFF2-40B4-BE49-F238E27FC236}">
                <a16:creationId xmlns:a16="http://schemas.microsoft.com/office/drawing/2014/main" id="{8CA6D924-A15F-994C-5B83-FFD2BD751F52}"/>
              </a:ext>
            </a:extLst>
          </p:cNvPr>
          <p:cNvSpPr>
            <a:spLocks noGrp="1"/>
          </p:cNvSpPr>
          <p:nvPr>
            <p:ph type="title"/>
          </p:nvPr>
        </p:nvSpPr>
        <p:spPr>
          <a:xfrm>
            <a:off x="374904" y="365125"/>
            <a:ext cx="8140446" cy="1325563"/>
          </a:xfrm>
        </p:spPr>
        <p:txBody>
          <a:bodyPr>
            <a:noAutofit/>
          </a:bodyPr>
          <a:lstStyle/>
          <a:p>
            <a:pPr algn="ctr"/>
            <a:r>
              <a:rPr lang="en-ZA" altLang="en-US" sz="3200" dirty="0"/>
              <a:t>How to designate a GBON station: Surface land Upper-air (radiosonde) stations </a:t>
            </a:r>
          </a:p>
        </p:txBody>
      </p:sp>
      <p:sp>
        <p:nvSpPr>
          <p:cNvPr id="2868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25BD344B-4D5A-CFBB-14B0-BF3E2347D42C}"/>
              </a:ext>
            </a:extLst>
          </p:cNvPr>
          <p:cNvSpPr>
            <a:spLocks noGrp="1"/>
          </p:cNvSpPr>
          <p:nvPr>
            <p:ph idx="1"/>
          </p:nvPr>
        </p:nvSpPr>
        <p:spPr>
          <a:xfrm>
            <a:off x="628650" y="1929384"/>
            <a:ext cx="7886700" cy="4251960"/>
          </a:xfrm>
        </p:spPr>
        <p:txBody>
          <a:bodyPr>
            <a:normAutofit fontScale="62500" lnSpcReduction="20000"/>
          </a:bodyPr>
          <a:lstStyle/>
          <a:p>
            <a:pPr marL="0" indent="0">
              <a:buNone/>
            </a:pPr>
            <a:r>
              <a:rPr lang="en-US" dirty="0"/>
              <a:t>For a station that is registered in OSCAR/Surface, following these steps:</a:t>
            </a:r>
          </a:p>
          <a:p>
            <a:pPr marL="914400" lvl="1" indent="-457200">
              <a:buFont typeface="+mj-lt"/>
              <a:buAutoNum type="arabicPeriod"/>
            </a:pPr>
            <a:r>
              <a:rPr lang="en-US" b="1" dirty="0"/>
              <a:t>Login</a:t>
            </a:r>
            <a:r>
              <a:rPr lang="en-US" dirty="0"/>
              <a:t> to OSCAR/Surface and identify the intended station</a:t>
            </a:r>
          </a:p>
          <a:p>
            <a:pPr marL="914400" lvl="1" indent="-457200">
              <a:buFont typeface="+mj-lt"/>
              <a:buAutoNum type="arabicPeriod"/>
            </a:pPr>
            <a:r>
              <a:rPr lang="en-US" dirty="0"/>
              <a:t>Select the intended station and enter the “</a:t>
            </a:r>
            <a:r>
              <a:rPr lang="en-US" b="1" dirty="0"/>
              <a:t>Edit</a:t>
            </a:r>
            <a:r>
              <a:rPr lang="en-US" dirty="0"/>
              <a:t> mode”</a:t>
            </a:r>
          </a:p>
          <a:p>
            <a:pPr marL="914400" lvl="1" indent="-457200">
              <a:buFont typeface="+mj-lt"/>
              <a:buAutoNum type="arabicPeriod"/>
            </a:pPr>
            <a:r>
              <a:rPr lang="en-US" dirty="0"/>
              <a:t>Select the “</a:t>
            </a:r>
            <a:r>
              <a:rPr lang="en-US" b="1" dirty="0"/>
              <a:t>Add program/network affiliation</a:t>
            </a:r>
            <a:r>
              <a:rPr lang="en-US" dirty="0"/>
              <a:t>”, to open a dialogue box</a:t>
            </a:r>
          </a:p>
          <a:p>
            <a:pPr marL="914400" lvl="1" indent="-457200">
              <a:buFont typeface="+mj-lt"/>
              <a:buAutoNum type="arabicPeriod"/>
            </a:pPr>
            <a:r>
              <a:rPr lang="en-US" dirty="0"/>
              <a:t>Go to the menu button in front of “Program/network affiliation”, to open the “</a:t>
            </a:r>
            <a:r>
              <a:rPr lang="en-US" b="1" dirty="0"/>
              <a:t>affiliations tree</a:t>
            </a:r>
            <a:r>
              <a:rPr lang="en-US" dirty="0"/>
              <a:t>”:</a:t>
            </a:r>
          </a:p>
          <a:p>
            <a:pPr marL="1314450" lvl="2" indent="-457200"/>
            <a:r>
              <a:rPr lang="en-US" sz="2200" dirty="0"/>
              <a:t>For GBON follow this path WIGOS/GOS/GOS Surface Networks/GBON and then click “Add”</a:t>
            </a:r>
          </a:p>
          <a:p>
            <a:pPr marL="914400" lvl="1" indent="-457200">
              <a:buFont typeface="+mj-lt"/>
              <a:buAutoNum type="arabicPeriod"/>
            </a:pPr>
            <a:r>
              <a:rPr lang="en-US" b="1" dirty="0"/>
              <a:t>Select one or more variables </a:t>
            </a:r>
            <a:r>
              <a:rPr lang="en-US" dirty="0"/>
              <a:t>to be affiliated to GBON and then click “Insert”</a:t>
            </a:r>
          </a:p>
          <a:p>
            <a:pPr marL="1314450" lvl="2" indent="-457200"/>
            <a:r>
              <a:rPr lang="en-US" sz="2200" u="sng" dirty="0"/>
              <a:t>For GBON surface stations</a:t>
            </a:r>
            <a:r>
              <a:rPr lang="en-US" sz="2200" dirty="0"/>
              <a:t>: </a:t>
            </a:r>
            <a:r>
              <a:rPr lang="en-US" sz="2200" b="1" dirty="0"/>
              <a:t>surface pressure is needed </a:t>
            </a:r>
            <a:r>
              <a:rPr lang="en-US" sz="2200" dirty="0"/>
              <a:t>variable, although the other GBON variables (temperature, humidity, wind, precipitation and snow) will also be monitored</a:t>
            </a:r>
          </a:p>
          <a:p>
            <a:pPr marL="1314450" lvl="2" indent="-457200"/>
            <a:r>
              <a:rPr lang="en-US" sz="2200" u="sng" dirty="0"/>
              <a:t>For GBON upper-air stations</a:t>
            </a:r>
            <a:r>
              <a:rPr lang="en-US" sz="2200" dirty="0"/>
              <a:t>: </a:t>
            </a:r>
            <a:r>
              <a:rPr lang="en-US" sz="2200" b="1" dirty="0"/>
              <a:t>all upper-air variables are needed </a:t>
            </a:r>
            <a:r>
              <a:rPr lang="en-US" sz="2200" dirty="0"/>
              <a:t>(pressure profile, temperature profile, water-vapor profile, upper-wind)</a:t>
            </a:r>
          </a:p>
          <a:p>
            <a:pPr marL="914400" lvl="1" indent="-457200">
              <a:buFont typeface="+mj-lt"/>
              <a:buAutoNum type="arabicPeriod"/>
            </a:pPr>
            <a:r>
              <a:rPr lang="en-US" dirty="0"/>
              <a:t>Click on “Edit data generation information” to update the reporting schedule  (Observations/measurements, variables, Deployments, Data generation). Click “update”.</a:t>
            </a:r>
          </a:p>
          <a:p>
            <a:pPr marL="914400" lvl="1" indent="-457200">
              <a:buFont typeface="+mj-lt"/>
              <a:buAutoNum type="arabicPeriod"/>
            </a:pPr>
            <a:r>
              <a:rPr lang="en-US" dirty="0"/>
              <a:t>The preliminary results will be shown on the Station page (“</a:t>
            </a:r>
            <a:r>
              <a:rPr lang="en-US" i="1" dirty="0"/>
              <a:t>Station report</a:t>
            </a:r>
            <a:r>
              <a:rPr lang="en-US" dirty="0"/>
              <a:t>”)</a:t>
            </a:r>
          </a:p>
          <a:p>
            <a:pPr marL="914400" lvl="1" indent="-457200">
              <a:buFont typeface="+mj-lt"/>
              <a:buAutoNum type="arabicPeriod"/>
            </a:pPr>
            <a:r>
              <a:rPr lang="en-US" dirty="0"/>
              <a:t>Finally, select “</a:t>
            </a:r>
            <a:r>
              <a:rPr lang="en-US" b="1" dirty="0"/>
              <a:t>Save</a:t>
            </a:r>
            <a:r>
              <a:rPr lang="en-US" dirty="0"/>
              <a:t>” at the bottom, to make the changes effective</a:t>
            </a:r>
            <a:endParaRPr lang="en-CH" dirty="0"/>
          </a:p>
        </p:txBody>
      </p:sp>
      <p:sp>
        <p:nvSpPr>
          <p:cNvPr id="2" name="Date Placeholder 1">
            <a:extLst>
              <a:ext uri="{FF2B5EF4-FFF2-40B4-BE49-F238E27FC236}">
                <a16:creationId xmlns:a16="http://schemas.microsoft.com/office/drawing/2014/main" id="{3ADB7E31-B4B4-06CD-2ABE-699610895E1F}"/>
              </a:ext>
            </a:extLst>
          </p:cNvPr>
          <p:cNvSpPr>
            <a:spLocks noGrp="1"/>
          </p:cNvSpPr>
          <p:nvPr>
            <p:ph type="dt" sz="quarter" idx="10"/>
          </p:nvPr>
        </p:nvSpPr>
        <p:spPr>
          <a:xfrm>
            <a:off x="628650" y="6356350"/>
            <a:ext cx="2057400" cy="365125"/>
          </a:xfrm>
        </p:spPr>
        <p:txBody>
          <a:bodyPr>
            <a:normAutofit/>
          </a:bodyPr>
          <a:lstStyle/>
          <a:p>
            <a:pPr>
              <a:spcAft>
                <a:spcPts val="600"/>
              </a:spcAft>
              <a:defRPr/>
            </a:pPr>
            <a:fld id="{CF5974F7-999F-4BED-BFFE-016E02689B75}" type="datetime1">
              <a:rPr lang="en-ZA" smtClean="0"/>
              <a:pPr>
                <a:spcAft>
                  <a:spcPts val="600"/>
                </a:spcAft>
                <a:defRPr/>
              </a:pPr>
              <a:t>2023/04/25</a:t>
            </a:fld>
            <a:endParaRPr lang="en-ZA"/>
          </a:p>
        </p:txBody>
      </p:sp>
      <p:sp>
        <p:nvSpPr>
          <p:cNvPr id="3" name="Footer Placeholder 2">
            <a:extLst>
              <a:ext uri="{FF2B5EF4-FFF2-40B4-BE49-F238E27FC236}">
                <a16:creationId xmlns:a16="http://schemas.microsoft.com/office/drawing/2014/main" id="{37C3472D-8604-D313-C6B9-6859390B4F44}"/>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pt-BR" sz="1100"/>
              <a:t>Templ ref: PPT-ISO-colour.001   Doc Ref no:</a:t>
            </a:r>
            <a:endParaRPr lang="en-US" sz="1100"/>
          </a:p>
        </p:txBody>
      </p:sp>
      <p:sp>
        <p:nvSpPr>
          <p:cNvPr id="28677" name="Slide Number Placeholder 3">
            <a:extLst>
              <a:ext uri="{FF2B5EF4-FFF2-40B4-BE49-F238E27FC236}">
                <a16:creationId xmlns:a16="http://schemas.microsoft.com/office/drawing/2014/main" id="{5B98E933-0E34-C23D-CF5E-40D3C9E01A4C}"/>
              </a:ext>
            </a:extLst>
          </p:cNvPr>
          <p:cNvSpPr>
            <a:spLocks noGrp="1" noChangeArrowheads="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322C0F81-8656-4CF0-95C1-DD4A195525EC}" type="slidenum">
              <a:rPr lang="en-ZA" altLang="en-US" smtClean="0"/>
              <a:pPr>
                <a:spcAft>
                  <a:spcPts val="600"/>
                </a:spcAft>
              </a:pPr>
              <a:t>11</a:t>
            </a:fld>
            <a:endParaRPr lang="en-ZA" altLang="en-US" dirty="0"/>
          </a:p>
        </p:txBody>
      </p:sp>
    </p:spTree>
    <p:extLst>
      <p:ext uri="{BB962C8B-B14F-4D97-AF65-F5344CB8AC3E}">
        <p14:creationId xmlns:p14="http://schemas.microsoft.com/office/powerpoint/2010/main" val="181988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p:txBody>
          <a:bodyPr/>
          <a:lstStyle/>
          <a:p>
            <a:pPr>
              <a:defRPr/>
            </a:pPr>
            <a:fld id="{807275E9-1B60-47CE-909B-88E70A1D2433}" type="datetime1">
              <a:rPr lang="en-ZA" smtClean="0"/>
              <a:pPr>
                <a:defRPr/>
              </a:pPr>
              <a:t>2023/04/25</a:t>
            </a:fld>
            <a:endParaRPr lang="en-ZA"/>
          </a:p>
        </p:txBody>
      </p:sp>
      <p:sp>
        <p:nvSpPr>
          <p:cNvPr id="5" name="Footer Placeholder 4">
            <a:extLst>
              <a:ext uri="{FF2B5EF4-FFF2-40B4-BE49-F238E27FC236}">
                <a16:creationId xmlns:a16="http://schemas.microsoft.com/office/drawing/2014/main" id="{C0795DBC-B198-308E-AD8B-AC8DD8931F2B}"/>
              </a:ext>
            </a:extLst>
          </p:cNvPr>
          <p:cNvSpPr>
            <a:spLocks noGrp="1"/>
          </p:cNvSpPr>
          <p:nvPr>
            <p:ph type="ftr" sz="quarter" idx="11"/>
          </p:nvPr>
        </p:nvSpPr>
        <p:spPr/>
        <p:txBody>
          <a:bodyPr/>
          <a:lstStyle/>
          <a:p>
            <a:pPr>
              <a:defRPr/>
            </a:pPr>
            <a:r>
              <a:rPr lang="pt-BR"/>
              <a:t>Templ ref: PPT-ISO-colour.001   Doc Ref no:</a:t>
            </a:r>
            <a:endParaRPr lang="en-US"/>
          </a:p>
        </p:txBody>
      </p:sp>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p:txBody>
          <a:bodyPr/>
          <a:lstStyle/>
          <a:p>
            <a:pPr>
              <a:defRPr/>
            </a:pPr>
            <a:fld id="{F1194F1A-5B12-4645-8CFA-6250015E3673}" type="slidenum">
              <a:rPr lang="en-ZA" altLang="en-US" smtClean="0"/>
              <a:pPr>
                <a:defRPr/>
              </a:pPr>
              <a:t>12</a:t>
            </a:fld>
            <a:endParaRPr lang="en-ZA" altLang="en-US"/>
          </a:p>
        </p:txBody>
      </p:sp>
      <p:pic>
        <p:nvPicPr>
          <p:cNvPr id="8" name="Picture 7">
            <a:extLst>
              <a:ext uri="{FF2B5EF4-FFF2-40B4-BE49-F238E27FC236}">
                <a16:creationId xmlns:a16="http://schemas.microsoft.com/office/drawing/2014/main" id="{72476AA5-31AA-4816-D6A8-A1BCC99862C9}"/>
              </a:ext>
            </a:extLst>
          </p:cNvPr>
          <p:cNvPicPr>
            <a:picLocks noChangeAspect="1"/>
          </p:cNvPicPr>
          <p:nvPr/>
        </p:nvPicPr>
        <p:blipFill>
          <a:blip r:embed="rId2"/>
          <a:stretch>
            <a:fillRect/>
          </a:stretch>
        </p:blipFill>
        <p:spPr>
          <a:xfrm>
            <a:off x="902693" y="118323"/>
            <a:ext cx="6901457" cy="6621353"/>
          </a:xfrm>
          <a:prstGeom prst="rect">
            <a:avLst/>
          </a:prstGeom>
          <a:ln>
            <a:solidFill>
              <a:schemeClr val="bg1"/>
            </a:solidFill>
          </a:ln>
        </p:spPr>
      </p:pic>
    </p:spTree>
    <p:extLst>
      <p:ext uri="{BB962C8B-B14F-4D97-AF65-F5344CB8AC3E}">
        <p14:creationId xmlns:p14="http://schemas.microsoft.com/office/powerpoint/2010/main" val="240590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p:txBody>
          <a:bodyPr/>
          <a:lstStyle/>
          <a:p>
            <a:pPr>
              <a:defRPr/>
            </a:pPr>
            <a:fld id="{807275E9-1B60-47CE-909B-88E70A1D2433}" type="datetime1">
              <a:rPr lang="en-ZA" smtClean="0"/>
              <a:pPr>
                <a:defRPr/>
              </a:pPr>
              <a:t>2023/04/25</a:t>
            </a:fld>
            <a:endParaRPr lang="en-ZA"/>
          </a:p>
        </p:txBody>
      </p:sp>
      <p:sp>
        <p:nvSpPr>
          <p:cNvPr id="5" name="Footer Placeholder 4">
            <a:extLst>
              <a:ext uri="{FF2B5EF4-FFF2-40B4-BE49-F238E27FC236}">
                <a16:creationId xmlns:a16="http://schemas.microsoft.com/office/drawing/2014/main" id="{C0795DBC-B198-308E-AD8B-AC8DD8931F2B}"/>
              </a:ext>
            </a:extLst>
          </p:cNvPr>
          <p:cNvSpPr>
            <a:spLocks noGrp="1"/>
          </p:cNvSpPr>
          <p:nvPr>
            <p:ph type="ftr" sz="quarter" idx="11"/>
          </p:nvPr>
        </p:nvSpPr>
        <p:spPr/>
        <p:txBody>
          <a:bodyPr/>
          <a:lstStyle/>
          <a:p>
            <a:pPr>
              <a:defRPr/>
            </a:pPr>
            <a:r>
              <a:rPr lang="pt-BR"/>
              <a:t>Templ ref: PPT-ISO-colour.001   Doc Ref no:</a:t>
            </a:r>
            <a:endParaRPr lang="en-US"/>
          </a:p>
        </p:txBody>
      </p:sp>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p:txBody>
          <a:bodyPr/>
          <a:lstStyle/>
          <a:p>
            <a:pPr>
              <a:defRPr/>
            </a:pPr>
            <a:fld id="{F1194F1A-5B12-4645-8CFA-6250015E3673}" type="slidenum">
              <a:rPr lang="en-ZA" altLang="en-US" smtClean="0"/>
              <a:pPr>
                <a:defRPr/>
              </a:pPr>
              <a:t>13</a:t>
            </a:fld>
            <a:endParaRPr lang="en-ZA" altLang="en-US"/>
          </a:p>
        </p:txBody>
      </p:sp>
      <p:pic>
        <p:nvPicPr>
          <p:cNvPr id="12" name="Picture 11">
            <a:extLst>
              <a:ext uri="{FF2B5EF4-FFF2-40B4-BE49-F238E27FC236}">
                <a16:creationId xmlns:a16="http://schemas.microsoft.com/office/drawing/2014/main" id="{7331643B-9B50-F62F-BF50-0A84293371DE}"/>
              </a:ext>
            </a:extLst>
          </p:cNvPr>
          <p:cNvPicPr>
            <a:picLocks noChangeAspect="1"/>
          </p:cNvPicPr>
          <p:nvPr/>
        </p:nvPicPr>
        <p:blipFill>
          <a:blip r:embed="rId2"/>
          <a:stretch>
            <a:fillRect/>
          </a:stretch>
        </p:blipFill>
        <p:spPr>
          <a:xfrm>
            <a:off x="727075" y="714375"/>
            <a:ext cx="7495568" cy="6019800"/>
          </a:xfrm>
          <a:prstGeom prst="rect">
            <a:avLst/>
          </a:prstGeom>
          <a:noFill/>
        </p:spPr>
      </p:pic>
      <p:sp>
        <p:nvSpPr>
          <p:cNvPr id="7" name="Flowchart: Process 6">
            <a:extLst>
              <a:ext uri="{FF2B5EF4-FFF2-40B4-BE49-F238E27FC236}">
                <a16:creationId xmlns:a16="http://schemas.microsoft.com/office/drawing/2014/main" id="{50C6989A-3C40-6143-0DAC-7AEAB3EF16BA}"/>
              </a:ext>
            </a:extLst>
          </p:cNvPr>
          <p:cNvSpPr/>
          <p:nvPr/>
        </p:nvSpPr>
        <p:spPr>
          <a:xfrm>
            <a:off x="825500" y="2033862"/>
            <a:ext cx="7298719" cy="1039537"/>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6E167B63-CB33-351C-7AE3-B1FEB5926479}"/>
              </a:ext>
            </a:extLst>
          </p:cNvPr>
          <p:cNvSpPr txBox="1"/>
          <p:nvPr/>
        </p:nvSpPr>
        <p:spPr>
          <a:xfrm>
            <a:off x="1333500" y="126999"/>
            <a:ext cx="6477000" cy="523220"/>
          </a:xfrm>
          <a:prstGeom prst="rect">
            <a:avLst/>
          </a:prstGeom>
          <a:noFill/>
        </p:spPr>
        <p:txBody>
          <a:bodyPr wrap="square" rtlCol="0">
            <a:spAutoFit/>
          </a:bodyPr>
          <a:lstStyle/>
          <a:p>
            <a:r>
              <a:rPr lang="en-US" sz="2800" b="1" dirty="0"/>
              <a:t>Program/network affiliation added</a:t>
            </a:r>
            <a:endParaRPr lang="en-ZA" sz="2800" dirty="0"/>
          </a:p>
        </p:txBody>
      </p:sp>
      <p:sp>
        <p:nvSpPr>
          <p:cNvPr id="25" name="Oval 24">
            <a:extLst>
              <a:ext uri="{FF2B5EF4-FFF2-40B4-BE49-F238E27FC236}">
                <a16:creationId xmlns:a16="http://schemas.microsoft.com/office/drawing/2014/main" id="{446782FB-E06A-21D6-881E-D6F5EE781BB1}"/>
              </a:ext>
            </a:extLst>
          </p:cNvPr>
          <p:cNvSpPr/>
          <p:nvPr/>
        </p:nvSpPr>
        <p:spPr>
          <a:xfrm>
            <a:off x="921357" y="2098019"/>
            <a:ext cx="1126519" cy="289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9174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p:txBody>
          <a:bodyPr/>
          <a:lstStyle/>
          <a:p>
            <a:pPr>
              <a:defRPr/>
            </a:pPr>
            <a:fld id="{807275E9-1B60-47CE-909B-88E70A1D2433}" type="datetime1">
              <a:rPr lang="en-ZA" smtClean="0"/>
              <a:pPr>
                <a:defRPr/>
              </a:pPr>
              <a:t>2023/04/25</a:t>
            </a:fld>
            <a:endParaRPr lang="en-ZA"/>
          </a:p>
        </p:txBody>
      </p:sp>
      <p:sp>
        <p:nvSpPr>
          <p:cNvPr id="5" name="Footer Placeholder 4">
            <a:extLst>
              <a:ext uri="{FF2B5EF4-FFF2-40B4-BE49-F238E27FC236}">
                <a16:creationId xmlns:a16="http://schemas.microsoft.com/office/drawing/2014/main" id="{C0795DBC-B198-308E-AD8B-AC8DD8931F2B}"/>
              </a:ext>
            </a:extLst>
          </p:cNvPr>
          <p:cNvSpPr>
            <a:spLocks noGrp="1"/>
          </p:cNvSpPr>
          <p:nvPr>
            <p:ph type="ftr" sz="quarter" idx="11"/>
          </p:nvPr>
        </p:nvSpPr>
        <p:spPr/>
        <p:txBody>
          <a:bodyPr/>
          <a:lstStyle/>
          <a:p>
            <a:pPr>
              <a:defRPr/>
            </a:pPr>
            <a:r>
              <a:rPr lang="pt-BR"/>
              <a:t>Templ ref: PPT-ISO-colour.001   Doc Ref no:</a:t>
            </a:r>
            <a:endParaRPr lang="en-US"/>
          </a:p>
        </p:txBody>
      </p:sp>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p:txBody>
          <a:bodyPr/>
          <a:lstStyle/>
          <a:p>
            <a:pPr>
              <a:defRPr/>
            </a:pPr>
            <a:fld id="{F1194F1A-5B12-4645-8CFA-6250015E3673}" type="slidenum">
              <a:rPr lang="en-ZA" altLang="en-US" smtClean="0"/>
              <a:pPr>
                <a:defRPr/>
              </a:pPr>
              <a:t>14</a:t>
            </a:fld>
            <a:endParaRPr lang="en-ZA" altLang="en-US"/>
          </a:p>
        </p:txBody>
      </p:sp>
      <p:sp>
        <p:nvSpPr>
          <p:cNvPr id="13" name="TextBox 12">
            <a:extLst>
              <a:ext uri="{FF2B5EF4-FFF2-40B4-BE49-F238E27FC236}">
                <a16:creationId xmlns:a16="http://schemas.microsoft.com/office/drawing/2014/main" id="{6E167B63-CB33-351C-7AE3-B1FEB5926479}"/>
              </a:ext>
            </a:extLst>
          </p:cNvPr>
          <p:cNvSpPr txBox="1"/>
          <p:nvPr/>
        </p:nvSpPr>
        <p:spPr>
          <a:xfrm>
            <a:off x="1333500" y="126999"/>
            <a:ext cx="6477000" cy="954107"/>
          </a:xfrm>
          <a:prstGeom prst="rect">
            <a:avLst/>
          </a:prstGeom>
          <a:noFill/>
        </p:spPr>
        <p:txBody>
          <a:bodyPr wrap="square" rtlCol="0">
            <a:spAutoFit/>
          </a:bodyPr>
          <a:lstStyle/>
          <a:p>
            <a:pPr algn="ctr"/>
            <a:r>
              <a:rPr lang="en-US" sz="2800" b="1" dirty="0"/>
              <a:t>GBON requirements: Variables</a:t>
            </a:r>
          </a:p>
          <a:p>
            <a:pPr algn="ctr"/>
            <a:r>
              <a:rPr lang="en-US" sz="2800" b="1" dirty="0"/>
              <a:t>Surface land station</a:t>
            </a:r>
            <a:endParaRPr lang="en-ZA" sz="2800" dirty="0"/>
          </a:p>
        </p:txBody>
      </p:sp>
      <p:pic>
        <p:nvPicPr>
          <p:cNvPr id="9" name="Picture 8">
            <a:extLst>
              <a:ext uri="{FF2B5EF4-FFF2-40B4-BE49-F238E27FC236}">
                <a16:creationId xmlns:a16="http://schemas.microsoft.com/office/drawing/2014/main" id="{7E711A81-3B28-329A-0C2D-57EAE647F426}"/>
              </a:ext>
            </a:extLst>
          </p:cNvPr>
          <p:cNvPicPr>
            <a:picLocks noChangeAspect="1"/>
          </p:cNvPicPr>
          <p:nvPr/>
        </p:nvPicPr>
        <p:blipFill>
          <a:blip r:embed="rId2"/>
          <a:stretch>
            <a:fillRect/>
          </a:stretch>
        </p:blipFill>
        <p:spPr>
          <a:xfrm>
            <a:off x="1041400" y="960205"/>
            <a:ext cx="6637983" cy="5724992"/>
          </a:xfrm>
          <a:prstGeom prst="rect">
            <a:avLst/>
          </a:prstGeom>
        </p:spPr>
      </p:pic>
      <p:sp>
        <p:nvSpPr>
          <p:cNvPr id="10" name="Rectangle 9">
            <a:extLst>
              <a:ext uri="{FF2B5EF4-FFF2-40B4-BE49-F238E27FC236}">
                <a16:creationId xmlns:a16="http://schemas.microsoft.com/office/drawing/2014/main" id="{C322A0BA-523B-805A-C7F0-D5CCA597802D}"/>
              </a:ext>
            </a:extLst>
          </p:cNvPr>
          <p:cNvSpPr/>
          <p:nvPr/>
        </p:nvSpPr>
        <p:spPr>
          <a:xfrm>
            <a:off x="1333500" y="4727156"/>
            <a:ext cx="56515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7A555E29-396F-3A55-6F52-C0BA500280E7}"/>
              </a:ext>
            </a:extLst>
          </p:cNvPr>
          <p:cNvSpPr/>
          <p:nvPr/>
        </p:nvSpPr>
        <p:spPr>
          <a:xfrm>
            <a:off x="1333500" y="2785174"/>
            <a:ext cx="45974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33CD5C65-DC1B-8031-6C3C-3EA8B06DC433}"/>
              </a:ext>
            </a:extLst>
          </p:cNvPr>
          <p:cNvSpPr/>
          <p:nvPr/>
        </p:nvSpPr>
        <p:spPr>
          <a:xfrm>
            <a:off x="1333500" y="3462687"/>
            <a:ext cx="45974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C92D8E0C-04A3-C6FF-A459-54EEA7ECF61C}"/>
              </a:ext>
            </a:extLst>
          </p:cNvPr>
          <p:cNvSpPr/>
          <p:nvPr/>
        </p:nvSpPr>
        <p:spPr>
          <a:xfrm>
            <a:off x="1333500" y="1885483"/>
            <a:ext cx="53467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EE8DBD39-49DB-2481-FEDC-714EC05338F2}"/>
              </a:ext>
            </a:extLst>
          </p:cNvPr>
          <p:cNvSpPr/>
          <p:nvPr/>
        </p:nvSpPr>
        <p:spPr>
          <a:xfrm>
            <a:off x="1333500" y="5636209"/>
            <a:ext cx="6096000" cy="561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8F4A3B16-7084-198E-11D6-F9D6E8B6A032}"/>
              </a:ext>
            </a:extLst>
          </p:cNvPr>
          <p:cNvSpPr txBox="1"/>
          <p:nvPr/>
        </p:nvSpPr>
        <p:spPr>
          <a:xfrm>
            <a:off x="6495579" y="3093355"/>
            <a:ext cx="2498725" cy="369332"/>
          </a:xfrm>
          <a:prstGeom prst="rect">
            <a:avLst/>
          </a:prstGeom>
          <a:noFill/>
          <a:ln>
            <a:solidFill>
              <a:srgbClr val="FF0000"/>
            </a:solidFill>
          </a:ln>
        </p:spPr>
        <p:txBody>
          <a:bodyPr wrap="square" rtlCol="0">
            <a:spAutoFit/>
          </a:bodyPr>
          <a:lstStyle/>
          <a:p>
            <a:r>
              <a:rPr lang="en-ZA" dirty="0"/>
              <a:t>No snow depth sensor</a:t>
            </a:r>
          </a:p>
        </p:txBody>
      </p:sp>
    </p:spTree>
    <p:extLst>
      <p:ext uri="{BB962C8B-B14F-4D97-AF65-F5344CB8AC3E}">
        <p14:creationId xmlns:p14="http://schemas.microsoft.com/office/powerpoint/2010/main" val="223364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167B63-CB33-351C-7AE3-B1FEB5926479}"/>
              </a:ext>
            </a:extLst>
          </p:cNvPr>
          <p:cNvSpPr txBox="1"/>
          <p:nvPr/>
        </p:nvSpPr>
        <p:spPr>
          <a:xfrm>
            <a:off x="538067" y="1967266"/>
            <a:ext cx="2205134"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2000" b="1" kern="1200" dirty="0">
                <a:solidFill>
                  <a:srgbClr val="FFFFFF"/>
                </a:solidFill>
                <a:latin typeface="+mj-lt"/>
                <a:ea typeface="+mj-ea"/>
                <a:cs typeface="+mj-cs"/>
              </a:rPr>
              <a:t>GBON requirements: Reporting schedule - </a:t>
            </a:r>
          </a:p>
          <a:p>
            <a:pPr algn="ctr" eaLnBrk="1" hangingPunct="1">
              <a:lnSpc>
                <a:spcPct val="90000"/>
              </a:lnSpc>
              <a:spcAft>
                <a:spcPts val="600"/>
              </a:spcAft>
            </a:pPr>
            <a:r>
              <a:rPr lang="en-US" sz="2000" b="1" kern="1200" dirty="0">
                <a:solidFill>
                  <a:srgbClr val="FFFFFF"/>
                </a:solidFill>
                <a:latin typeface="+mj-lt"/>
                <a:ea typeface="+mj-ea"/>
                <a:cs typeface="+mj-cs"/>
              </a:rPr>
              <a:t>Surface land station</a:t>
            </a:r>
            <a:endParaRPr lang="en-US" sz="2000" kern="1200" dirty="0">
              <a:solidFill>
                <a:srgbClr val="FFFFFF"/>
              </a:solidFill>
              <a:latin typeface="+mj-lt"/>
              <a:ea typeface="+mj-ea"/>
              <a:cs typeface="+mj-cs"/>
            </a:endParaRPr>
          </a:p>
        </p:txBody>
      </p:sp>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a:xfrm>
            <a:off x="6631686" y="6356350"/>
            <a:ext cx="1497901" cy="365125"/>
          </a:xfrm>
        </p:spPr>
        <p:txBody>
          <a:bodyPr vert="horz" lIns="91440" tIns="45720" rIns="91440" bIns="45720" rtlCol="0" anchor="ctr">
            <a:normAutofit/>
          </a:bodyPr>
          <a:lstStyle/>
          <a:p>
            <a:pPr algn="r">
              <a:spcAft>
                <a:spcPts val="600"/>
              </a:spcAft>
              <a:defRPr/>
            </a:pPr>
            <a:fld id="{807275E9-1B60-47CE-909B-88E70A1D2433}" type="datetime1">
              <a:rPr lang="en-US" smtClean="0">
                <a:solidFill>
                  <a:schemeClr val="tx1">
                    <a:alpha val="80000"/>
                  </a:schemeClr>
                </a:solidFill>
              </a:rPr>
              <a:pPr algn="r">
                <a:spcAft>
                  <a:spcPts val="600"/>
                </a:spcAft>
                <a:defRPr/>
              </a:pPr>
              <a:t>4/25/2023</a:t>
            </a:fld>
            <a:endParaRPr lang="en-US">
              <a:solidFill>
                <a:schemeClr val="tx1">
                  <a:alpha val="80000"/>
                </a:schemeClr>
              </a:solidFill>
            </a:endParaRPr>
          </a:p>
        </p:txBody>
      </p:sp>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spcAft>
                <a:spcPts val="600"/>
              </a:spcAft>
              <a:defRPr/>
            </a:pPr>
            <a:fld id="{F1194F1A-5B12-4645-8CFA-6250015E3673}" type="slidenum">
              <a:rPr lang="en-US" altLang="en-US" smtClean="0">
                <a:solidFill>
                  <a:schemeClr val="tx1">
                    <a:alpha val="80000"/>
                  </a:schemeClr>
                </a:solidFill>
                <a:latin typeface="+mn-lt"/>
              </a:rPr>
              <a:pPr>
                <a:spcAft>
                  <a:spcPts val="600"/>
                </a:spcAft>
                <a:defRPr/>
              </a:pPr>
              <a:t>15</a:t>
            </a:fld>
            <a:endParaRPr lang="en-US" altLang="en-US">
              <a:solidFill>
                <a:schemeClr val="tx1">
                  <a:alpha val="80000"/>
                </a:schemeClr>
              </a:solidFill>
              <a:latin typeface="+mn-lt"/>
            </a:endParaRPr>
          </a:p>
        </p:txBody>
      </p:sp>
      <p:pic>
        <p:nvPicPr>
          <p:cNvPr id="18" name="Picture 17">
            <a:extLst>
              <a:ext uri="{FF2B5EF4-FFF2-40B4-BE49-F238E27FC236}">
                <a16:creationId xmlns:a16="http://schemas.microsoft.com/office/drawing/2014/main" id="{75041C90-07C2-3EA0-DAF8-6379EF65CCEF}"/>
              </a:ext>
            </a:extLst>
          </p:cNvPr>
          <p:cNvPicPr>
            <a:picLocks noChangeAspect="1"/>
          </p:cNvPicPr>
          <p:nvPr/>
        </p:nvPicPr>
        <p:blipFill rotWithShape="1">
          <a:blip r:embed="rId2"/>
          <a:srcRect b="3518"/>
          <a:stretch/>
        </p:blipFill>
        <p:spPr>
          <a:xfrm>
            <a:off x="3714750" y="0"/>
            <a:ext cx="4560888" cy="6858000"/>
          </a:xfrm>
          <a:prstGeom prst="rect">
            <a:avLst/>
          </a:prstGeom>
        </p:spPr>
      </p:pic>
      <p:sp>
        <p:nvSpPr>
          <p:cNvPr id="19" name="Rectangle 18">
            <a:extLst>
              <a:ext uri="{FF2B5EF4-FFF2-40B4-BE49-F238E27FC236}">
                <a16:creationId xmlns:a16="http://schemas.microsoft.com/office/drawing/2014/main" id="{E8104102-1279-1BF0-828C-E4ACA0D40584}"/>
              </a:ext>
            </a:extLst>
          </p:cNvPr>
          <p:cNvSpPr/>
          <p:nvPr/>
        </p:nvSpPr>
        <p:spPr>
          <a:xfrm>
            <a:off x="4419600" y="4648199"/>
            <a:ext cx="3416300" cy="2073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Flowchart: Process 19">
            <a:extLst>
              <a:ext uri="{FF2B5EF4-FFF2-40B4-BE49-F238E27FC236}">
                <a16:creationId xmlns:a16="http://schemas.microsoft.com/office/drawing/2014/main" id="{01105CE3-973C-C2A8-D8A5-0BDC3401CFEC}"/>
              </a:ext>
            </a:extLst>
          </p:cNvPr>
          <p:cNvSpPr/>
          <p:nvPr/>
        </p:nvSpPr>
        <p:spPr>
          <a:xfrm>
            <a:off x="4572000" y="5880100"/>
            <a:ext cx="2908300" cy="2032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tar: 24 Points 20">
            <a:extLst>
              <a:ext uri="{FF2B5EF4-FFF2-40B4-BE49-F238E27FC236}">
                <a16:creationId xmlns:a16="http://schemas.microsoft.com/office/drawing/2014/main" id="{A2C46936-D728-D278-C36C-F9A83E287B5E}"/>
              </a:ext>
            </a:extLst>
          </p:cNvPr>
          <p:cNvSpPr/>
          <p:nvPr/>
        </p:nvSpPr>
        <p:spPr>
          <a:xfrm>
            <a:off x="6398106" y="3694149"/>
            <a:ext cx="2626553" cy="1366284"/>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24 observations per day</a:t>
            </a:r>
          </a:p>
        </p:txBody>
      </p:sp>
      <p:sp>
        <p:nvSpPr>
          <p:cNvPr id="2" name="Oval 1">
            <a:extLst>
              <a:ext uri="{FF2B5EF4-FFF2-40B4-BE49-F238E27FC236}">
                <a16:creationId xmlns:a16="http://schemas.microsoft.com/office/drawing/2014/main" id="{0B257BFD-9CB2-9868-F85B-CAB27A9891B1}"/>
              </a:ext>
            </a:extLst>
          </p:cNvPr>
          <p:cNvSpPr/>
          <p:nvPr/>
        </p:nvSpPr>
        <p:spPr>
          <a:xfrm>
            <a:off x="5998029" y="936171"/>
            <a:ext cx="633657" cy="315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9087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p:txBody>
          <a:bodyPr/>
          <a:lstStyle/>
          <a:p>
            <a:pPr>
              <a:defRPr/>
            </a:pPr>
            <a:fld id="{807275E9-1B60-47CE-909B-88E70A1D2433}" type="datetime1">
              <a:rPr lang="en-ZA" smtClean="0"/>
              <a:pPr>
                <a:defRPr/>
              </a:pPr>
              <a:t>2023/04/25</a:t>
            </a:fld>
            <a:endParaRPr lang="en-ZA"/>
          </a:p>
        </p:txBody>
      </p:sp>
      <p:sp>
        <p:nvSpPr>
          <p:cNvPr id="5" name="Footer Placeholder 4">
            <a:extLst>
              <a:ext uri="{FF2B5EF4-FFF2-40B4-BE49-F238E27FC236}">
                <a16:creationId xmlns:a16="http://schemas.microsoft.com/office/drawing/2014/main" id="{C0795DBC-B198-308E-AD8B-AC8DD8931F2B}"/>
              </a:ext>
            </a:extLst>
          </p:cNvPr>
          <p:cNvSpPr>
            <a:spLocks noGrp="1"/>
          </p:cNvSpPr>
          <p:nvPr>
            <p:ph type="ftr" sz="quarter" idx="11"/>
          </p:nvPr>
        </p:nvSpPr>
        <p:spPr/>
        <p:txBody>
          <a:bodyPr/>
          <a:lstStyle/>
          <a:p>
            <a:pPr>
              <a:defRPr/>
            </a:pPr>
            <a:r>
              <a:rPr lang="pt-BR"/>
              <a:t>Templ ref: PPT-ISO-colour.001   Doc Ref no:</a:t>
            </a:r>
            <a:endParaRPr lang="en-US"/>
          </a:p>
        </p:txBody>
      </p:sp>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p:txBody>
          <a:bodyPr/>
          <a:lstStyle/>
          <a:p>
            <a:pPr>
              <a:defRPr/>
            </a:pPr>
            <a:fld id="{F1194F1A-5B12-4645-8CFA-6250015E3673}" type="slidenum">
              <a:rPr lang="en-ZA" altLang="en-US" smtClean="0"/>
              <a:pPr>
                <a:defRPr/>
              </a:pPr>
              <a:t>16</a:t>
            </a:fld>
            <a:endParaRPr lang="en-ZA" altLang="en-US"/>
          </a:p>
        </p:txBody>
      </p:sp>
      <p:sp>
        <p:nvSpPr>
          <p:cNvPr id="13" name="TextBox 12">
            <a:extLst>
              <a:ext uri="{FF2B5EF4-FFF2-40B4-BE49-F238E27FC236}">
                <a16:creationId xmlns:a16="http://schemas.microsoft.com/office/drawing/2014/main" id="{6E167B63-CB33-351C-7AE3-B1FEB5926479}"/>
              </a:ext>
            </a:extLst>
          </p:cNvPr>
          <p:cNvSpPr txBox="1"/>
          <p:nvPr/>
        </p:nvSpPr>
        <p:spPr>
          <a:xfrm>
            <a:off x="1333500" y="126999"/>
            <a:ext cx="6477000" cy="954107"/>
          </a:xfrm>
          <a:prstGeom prst="rect">
            <a:avLst/>
          </a:prstGeom>
          <a:noFill/>
        </p:spPr>
        <p:txBody>
          <a:bodyPr wrap="square" rtlCol="0">
            <a:spAutoFit/>
          </a:bodyPr>
          <a:lstStyle/>
          <a:p>
            <a:pPr algn="ctr"/>
            <a:r>
              <a:rPr lang="en-US" sz="2800" b="1" dirty="0"/>
              <a:t>GBON requirements: Variables</a:t>
            </a:r>
          </a:p>
          <a:p>
            <a:pPr algn="ctr"/>
            <a:r>
              <a:rPr lang="en-US" sz="2800" b="1" dirty="0"/>
              <a:t>Upper-air (radiosonde) station</a:t>
            </a:r>
            <a:endParaRPr lang="en-ZA" sz="2800" dirty="0"/>
          </a:p>
        </p:txBody>
      </p:sp>
      <p:pic>
        <p:nvPicPr>
          <p:cNvPr id="9" name="Picture 8">
            <a:extLst>
              <a:ext uri="{FF2B5EF4-FFF2-40B4-BE49-F238E27FC236}">
                <a16:creationId xmlns:a16="http://schemas.microsoft.com/office/drawing/2014/main" id="{7E711A81-3B28-329A-0C2D-57EAE647F426}"/>
              </a:ext>
            </a:extLst>
          </p:cNvPr>
          <p:cNvPicPr>
            <a:picLocks noChangeAspect="1"/>
          </p:cNvPicPr>
          <p:nvPr/>
        </p:nvPicPr>
        <p:blipFill>
          <a:blip r:embed="rId2"/>
          <a:stretch>
            <a:fillRect/>
          </a:stretch>
        </p:blipFill>
        <p:spPr>
          <a:xfrm>
            <a:off x="1125785" y="973989"/>
            <a:ext cx="6497800" cy="5604090"/>
          </a:xfrm>
          <a:prstGeom prst="rect">
            <a:avLst/>
          </a:prstGeom>
        </p:spPr>
      </p:pic>
      <p:sp>
        <p:nvSpPr>
          <p:cNvPr id="10" name="Rectangle 9">
            <a:extLst>
              <a:ext uri="{FF2B5EF4-FFF2-40B4-BE49-F238E27FC236}">
                <a16:creationId xmlns:a16="http://schemas.microsoft.com/office/drawing/2014/main" id="{C322A0BA-523B-805A-C7F0-D5CCA597802D}"/>
              </a:ext>
            </a:extLst>
          </p:cNvPr>
          <p:cNvSpPr/>
          <p:nvPr/>
        </p:nvSpPr>
        <p:spPr>
          <a:xfrm>
            <a:off x="1333500" y="4932360"/>
            <a:ext cx="56515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33CD5C65-DC1B-8031-6C3C-3EA8B06DC433}"/>
              </a:ext>
            </a:extLst>
          </p:cNvPr>
          <p:cNvSpPr/>
          <p:nvPr/>
        </p:nvSpPr>
        <p:spPr>
          <a:xfrm>
            <a:off x="1333500" y="3748256"/>
            <a:ext cx="45974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C92D8E0C-04A3-C6FF-A459-54EEA7ECF61C}"/>
              </a:ext>
            </a:extLst>
          </p:cNvPr>
          <p:cNvSpPr/>
          <p:nvPr/>
        </p:nvSpPr>
        <p:spPr>
          <a:xfrm>
            <a:off x="1333500" y="2095521"/>
            <a:ext cx="5346700" cy="273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EE8DBD39-49DB-2481-FEDC-714EC05338F2}"/>
              </a:ext>
            </a:extLst>
          </p:cNvPr>
          <p:cNvSpPr/>
          <p:nvPr/>
        </p:nvSpPr>
        <p:spPr>
          <a:xfrm>
            <a:off x="1308579" y="6176010"/>
            <a:ext cx="6096000" cy="199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3833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8EB66EB-1F90-1423-4533-BF924D3FCB0D}"/>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spcAft>
                <a:spcPts val="600"/>
              </a:spcAft>
              <a:defRPr/>
            </a:pPr>
            <a:fld id="{F1194F1A-5B12-4645-8CFA-6250015E3673}" type="slidenum">
              <a:rPr lang="en-US" altLang="en-US" smtClean="0">
                <a:solidFill>
                  <a:schemeClr val="tx1">
                    <a:alpha val="80000"/>
                  </a:schemeClr>
                </a:solidFill>
                <a:latin typeface="+mn-lt"/>
              </a:rPr>
              <a:pPr>
                <a:spcAft>
                  <a:spcPts val="600"/>
                </a:spcAft>
                <a:defRPr/>
              </a:pPr>
              <a:t>17</a:t>
            </a:fld>
            <a:endParaRPr lang="en-US" altLang="en-US" dirty="0">
              <a:solidFill>
                <a:schemeClr val="tx1">
                  <a:alpha val="80000"/>
                </a:schemeClr>
              </a:solidFill>
              <a:latin typeface="+mn-lt"/>
            </a:endParaRPr>
          </a:p>
        </p:txBody>
      </p:sp>
      <p:sp>
        <p:nvSpPr>
          <p:cNvPr id="4" name="Date Placeholder 3">
            <a:extLst>
              <a:ext uri="{FF2B5EF4-FFF2-40B4-BE49-F238E27FC236}">
                <a16:creationId xmlns:a16="http://schemas.microsoft.com/office/drawing/2014/main" id="{E0CFD75F-6301-E1D2-4E13-318BD2AA14B9}"/>
              </a:ext>
            </a:extLst>
          </p:cNvPr>
          <p:cNvSpPr>
            <a:spLocks noGrp="1"/>
          </p:cNvSpPr>
          <p:nvPr>
            <p:ph type="dt" sz="half" idx="10"/>
          </p:nvPr>
        </p:nvSpPr>
        <p:spPr>
          <a:xfrm>
            <a:off x="6631686" y="6356350"/>
            <a:ext cx="1497901" cy="365125"/>
          </a:xfrm>
        </p:spPr>
        <p:txBody>
          <a:bodyPr vert="horz" lIns="91440" tIns="45720" rIns="91440" bIns="45720" rtlCol="0" anchor="ctr">
            <a:normAutofit/>
          </a:bodyPr>
          <a:lstStyle/>
          <a:p>
            <a:pPr algn="r">
              <a:spcAft>
                <a:spcPts val="600"/>
              </a:spcAft>
              <a:defRPr/>
            </a:pPr>
            <a:fld id="{807275E9-1B60-47CE-909B-88E70A1D2433}" type="datetime1">
              <a:rPr lang="en-US" smtClean="0">
                <a:solidFill>
                  <a:schemeClr val="tx1">
                    <a:alpha val="80000"/>
                  </a:schemeClr>
                </a:solidFill>
              </a:rPr>
              <a:pPr algn="r">
                <a:spcAft>
                  <a:spcPts val="600"/>
                </a:spcAft>
                <a:defRPr/>
              </a:pPr>
              <a:t>4/25/2023</a:t>
            </a:fld>
            <a:endParaRPr lang="en-US" dirty="0">
              <a:solidFill>
                <a:schemeClr val="tx1">
                  <a:alpha val="80000"/>
                </a:schemeClr>
              </a:solidFill>
            </a:endParaRPr>
          </a:p>
        </p:txBody>
      </p:sp>
      <p:pic>
        <p:nvPicPr>
          <p:cNvPr id="7" name="Picture 6">
            <a:extLst>
              <a:ext uri="{FF2B5EF4-FFF2-40B4-BE49-F238E27FC236}">
                <a16:creationId xmlns:a16="http://schemas.microsoft.com/office/drawing/2014/main" id="{558210B9-4D93-E926-39A9-0D0788B9A6F6}"/>
              </a:ext>
            </a:extLst>
          </p:cNvPr>
          <p:cNvPicPr>
            <a:picLocks noChangeAspect="1"/>
          </p:cNvPicPr>
          <p:nvPr/>
        </p:nvPicPr>
        <p:blipFill>
          <a:blip r:embed="rId2"/>
          <a:stretch>
            <a:fillRect/>
          </a:stretch>
        </p:blipFill>
        <p:spPr>
          <a:xfrm>
            <a:off x="3359361" y="236515"/>
            <a:ext cx="5633400" cy="6484960"/>
          </a:xfrm>
          <a:prstGeom prst="rect">
            <a:avLst/>
          </a:prstGeom>
        </p:spPr>
      </p:pic>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167B63-CB33-351C-7AE3-B1FEB5926479}"/>
              </a:ext>
            </a:extLst>
          </p:cNvPr>
          <p:cNvSpPr txBox="1"/>
          <p:nvPr/>
        </p:nvSpPr>
        <p:spPr>
          <a:xfrm>
            <a:off x="538067" y="1967266"/>
            <a:ext cx="2205134"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2000" b="1" kern="1200" dirty="0">
                <a:solidFill>
                  <a:srgbClr val="FFFFFF"/>
                </a:solidFill>
                <a:latin typeface="+mj-lt"/>
                <a:ea typeface="+mj-ea"/>
                <a:cs typeface="+mj-cs"/>
              </a:rPr>
              <a:t>GBON requirements: Reporting schedule - </a:t>
            </a:r>
          </a:p>
          <a:p>
            <a:pPr algn="ctr" eaLnBrk="1" hangingPunct="1">
              <a:lnSpc>
                <a:spcPct val="90000"/>
              </a:lnSpc>
              <a:spcAft>
                <a:spcPts val="600"/>
              </a:spcAft>
            </a:pPr>
            <a:r>
              <a:rPr lang="en-US" sz="2000" b="1" kern="1200" dirty="0">
                <a:solidFill>
                  <a:srgbClr val="FFFFFF"/>
                </a:solidFill>
                <a:latin typeface="+mj-lt"/>
                <a:ea typeface="+mj-ea"/>
                <a:cs typeface="+mj-cs"/>
              </a:rPr>
              <a:t>Upper-air (radiosonde) station</a:t>
            </a:r>
            <a:endParaRPr lang="en-US" sz="2000" kern="1200" dirty="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E8104102-1279-1BF0-828C-E4ACA0D40584}"/>
              </a:ext>
            </a:extLst>
          </p:cNvPr>
          <p:cNvSpPr/>
          <p:nvPr/>
        </p:nvSpPr>
        <p:spPr>
          <a:xfrm>
            <a:off x="4317999" y="4490243"/>
            <a:ext cx="4194629" cy="1997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Flowchart: Process 19">
            <a:extLst>
              <a:ext uri="{FF2B5EF4-FFF2-40B4-BE49-F238E27FC236}">
                <a16:creationId xmlns:a16="http://schemas.microsoft.com/office/drawing/2014/main" id="{01105CE3-973C-C2A8-D8A5-0BDC3401CFEC}"/>
              </a:ext>
            </a:extLst>
          </p:cNvPr>
          <p:cNvSpPr/>
          <p:nvPr/>
        </p:nvSpPr>
        <p:spPr>
          <a:xfrm>
            <a:off x="4464219" y="6011267"/>
            <a:ext cx="3423684" cy="22298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tar: 24 Points 4">
            <a:extLst>
              <a:ext uri="{FF2B5EF4-FFF2-40B4-BE49-F238E27FC236}">
                <a16:creationId xmlns:a16="http://schemas.microsoft.com/office/drawing/2014/main" id="{F7DD4C9F-4465-471C-57AB-86627A74A5CB}"/>
              </a:ext>
            </a:extLst>
          </p:cNvPr>
          <p:cNvSpPr/>
          <p:nvPr/>
        </p:nvSpPr>
        <p:spPr>
          <a:xfrm>
            <a:off x="7070651" y="3572350"/>
            <a:ext cx="1922110" cy="1402833"/>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2 ascents per day</a:t>
            </a:r>
          </a:p>
        </p:txBody>
      </p:sp>
      <p:sp>
        <p:nvSpPr>
          <p:cNvPr id="8" name="Oval 7">
            <a:extLst>
              <a:ext uri="{FF2B5EF4-FFF2-40B4-BE49-F238E27FC236}">
                <a16:creationId xmlns:a16="http://schemas.microsoft.com/office/drawing/2014/main" id="{90EF8837-F2CD-6F8D-4F49-A83F646FA0BB}"/>
              </a:ext>
            </a:extLst>
          </p:cNvPr>
          <p:cNvSpPr/>
          <p:nvPr/>
        </p:nvSpPr>
        <p:spPr>
          <a:xfrm>
            <a:off x="6318532" y="1665514"/>
            <a:ext cx="626308" cy="301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4501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2" name="Rectangle 389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4">
            <a:extLst>
              <a:ext uri="{FF2B5EF4-FFF2-40B4-BE49-F238E27FC236}">
                <a16:creationId xmlns:a16="http://schemas.microsoft.com/office/drawing/2014/main" id="{90F43088-1216-3EB0-7BB6-5354BB69081F}"/>
              </a:ext>
            </a:extLst>
          </p:cNvPr>
          <p:cNvSpPr>
            <a:spLocks noGrp="1"/>
          </p:cNvSpPr>
          <p:nvPr>
            <p:ph type="title"/>
          </p:nvPr>
        </p:nvSpPr>
        <p:spPr>
          <a:xfrm>
            <a:off x="628650" y="365125"/>
            <a:ext cx="7886700" cy="1325563"/>
          </a:xfrm>
        </p:spPr>
        <p:txBody>
          <a:bodyPr>
            <a:normAutofit/>
          </a:bodyPr>
          <a:lstStyle/>
          <a:p>
            <a:r>
              <a:rPr lang="en-US" altLang="en-US" sz="4300"/>
              <a:t>How to remove (un-assign) a station from GBON</a:t>
            </a:r>
            <a:endParaRPr lang="en-ZA" altLang="en-US" sz="4300"/>
          </a:p>
        </p:txBody>
      </p:sp>
      <p:sp>
        <p:nvSpPr>
          <p:cNvPr id="389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CBFABEE-5495-4396-D1AC-36A43DD2AE4F}"/>
              </a:ext>
            </a:extLst>
          </p:cNvPr>
          <p:cNvSpPr>
            <a:spLocks noGrp="1"/>
          </p:cNvSpPr>
          <p:nvPr>
            <p:ph idx="1"/>
          </p:nvPr>
        </p:nvSpPr>
        <p:spPr>
          <a:xfrm>
            <a:off x="628650" y="1929384"/>
            <a:ext cx="7749806" cy="4251960"/>
          </a:xfrm>
        </p:spPr>
        <p:txBody>
          <a:bodyPr>
            <a:normAutofit/>
          </a:bodyPr>
          <a:lstStyle/>
          <a:p>
            <a:pPr marL="0" indent="0">
              <a:buNone/>
              <a:defRPr/>
            </a:pPr>
            <a:r>
              <a:rPr lang="en-US" sz="1900" dirty="0"/>
              <a:t>This is the same as removing the affiliation of a station already pre-assigned to the GBON “programme/network”, in OSCAR/Surface:</a:t>
            </a:r>
          </a:p>
          <a:p>
            <a:pPr marL="914400" lvl="1" indent="-457200">
              <a:buFont typeface="+mj-lt"/>
              <a:buAutoNum type="arabicPeriod"/>
              <a:defRPr/>
            </a:pPr>
            <a:r>
              <a:rPr lang="en-US" sz="1900" dirty="0"/>
              <a:t>Login to OSCAR/Surface and identify the intended station</a:t>
            </a:r>
          </a:p>
          <a:p>
            <a:pPr marL="914400" lvl="1" indent="-457200">
              <a:buFont typeface="+mj-lt"/>
              <a:buAutoNum type="arabicPeriod"/>
              <a:defRPr/>
            </a:pPr>
            <a:r>
              <a:rPr lang="en-US" sz="1900" dirty="0"/>
              <a:t>Open the station and go into Edit mode</a:t>
            </a:r>
          </a:p>
          <a:p>
            <a:pPr marL="914400" lvl="1" indent="-457200">
              <a:buFont typeface="+mj-lt"/>
              <a:buAutoNum type="arabicPeriod"/>
              <a:defRPr/>
            </a:pPr>
            <a:r>
              <a:rPr lang="en-US" sz="1900" dirty="0"/>
              <a:t>Under the list of “Program/network affiliations”:</a:t>
            </a:r>
          </a:p>
          <a:p>
            <a:pPr marL="1314450" lvl="2" indent="-457200">
              <a:defRPr/>
            </a:pPr>
            <a:r>
              <a:rPr lang="en-US" sz="1900" dirty="0"/>
              <a:t>Click on Delete GBON program/network affiliation, on the respective line (under “Actions”)</a:t>
            </a:r>
          </a:p>
          <a:p>
            <a:pPr marL="914400" lvl="1" indent="-457200">
              <a:buFont typeface="+mj-lt"/>
              <a:buAutoNum type="arabicPeriod"/>
              <a:defRPr/>
            </a:pPr>
            <a:r>
              <a:rPr lang="en-US" sz="1900" dirty="0"/>
              <a:t>Or, select one or more variables that are affiliated to GBON and click “Delete”</a:t>
            </a:r>
          </a:p>
          <a:p>
            <a:pPr marL="914400" lvl="1" indent="-457200">
              <a:buFont typeface="+mj-lt"/>
              <a:buAutoNum type="arabicPeriod"/>
              <a:defRPr/>
            </a:pPr>
            <a:r>
              <a:rPr lang="en-US" sz="1900" dirty="0"/>
              <a:t>On each case, a dialogue box will pop up asking for confirmation</a:t>
            </a:r>
          </a:p>
          <a:p>
            <a:pPr marL="914400" lvl="1" indent="-457200">
              <a:buFont typeface="+mj-lt"/>
              <a:buAutoNum type="arabicPeriod"/>
              <a:defRPr/>
            </a:pPr>
            <a:r>
              <a:rPr lang="en-US" sz="1900" dirty="0"/>
              <a:t>Finally, select “Save” at the bottom to make the changes go into effect</a:t>
            </a:r>
            <a:endParaRPr lang="en-CH" sz="1900" dirty="0"/>
          </a:p>
        </p:txBody>
      </p:sp>
      <p:sp>
        <p:nvSpPr>
          <p:cNvPr id="2" name="Date Placeholder 1">
            <a:extLst>
              <a:ext uri="{FF2B5EF4-FFF2-40B4-BE49-F238E27FC236}">
                <a16:creationId xmlns:a16="http://schemas.microsoft.com/office/drawing/2014/main" id="{6E8ED811-89B5-81B7-3F74-80F3599340F4}"/>
              </a:ext>
            </a:extLst>
          </p:cNvPr>
          <p:cNvSpPr>
            <a:spLocks noGrp="1"/>
          </p:cNvSpPr>
          <p:nvPr>
            <p:ph type="dt" sz="quarter" idx="10"/>
          </p:nvPr>
        </p:nvSpPr>
        <p:spPr>
          <a:xfrm>
            <a:off x="628650" y="6356350"/>
            <a:ext cx="2057400" cy="365125"/>
          </a:xfrm>
        </p:spPr>
        <p:txBody>
          <a:bodyPr>
            <a:normAutofit/>
          </a:bodyPr>
          <a:lstStyle/>
          <a:p>
            <a:pPr>
              <a:spcAft>
                <a:spcPts val="600"/>
              </a:spcAft>
              <a:defRPr/>
            </a:pPr>
            <a:fld id="{CF5974F7-999F-4BED-BFFE-016E02689B75}" type="datetime1">
              <a:rPr lang="en-ZA" smtClean="0"/>
              <a:pPr>
                <a:spcAft>
                  <a:spcPts val="600"/>
                </a:spcAft>
                <a:defRPr/>
              </a:pPr>
              <a:t>2023/04/25</a:t>
            </a:fld>
            <a:endParaRPr lang="en-ZA"/>
          </a:p>
        </p:txBody>
      </p:sp>
      <p:sp>
        <p:nvSpPr>
          <p:cNvPr id="3" name="Footer Placeholder 2">
            <a:extLst>
              <a:ext uri="{FF2B5EF4-FFF2-40B4-BE49-F238E27FC236}">
                <a16:creationId xmlns:a16="http://schemas.microsoft.com/office/drawing/2014/main" id="{AEA4D693-776E-D7BE-013B-354EE8FE01D5}"/>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pt-BR" sz="1100"/>
              <a:t>Templ ref: PPT-ISO-colour.001   Doc Ref no:</a:t>
            </a:r>
            <a:endParaRPr lang="en-US" sz="1100"/>
          </a:p>
        </p:txBody>
      </p:sp>
      <p:sp>
        <p:nvSpPr>
          <p:cNvPr id="38917" name="Slide Number Placeholder 3">
            <a:extLst>
              <a:ext uri="{FF2B5EF4-FFF2-40B4-BE49-F238E27FC236}">
                <a16:creationId xmlns:a16="http://schemas.microsoft.com/office/drawing/2014/main" id="{5714C59A-A788-4FAA-B090-C45D4BF5D252}"/>
              </a:ext>
            </a:extLst>
          </p:cNvPr>
          <p:cNvSpPr>
            <a:spLocks noGrp="1" noChangeArrowheads="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57414C2C-0591-43AB-A34C-3C836CC0C67E}" type="slidenum">
              <a:rPr lang="en-ZA" altLang="en-US" smtClean="0"/>
              <a:pPr>
                <a:spcAft>
                  <a:spcPts val="600"/>
                </a:spcAft>
              </a:pPr>
              <a:t>18</a:t>
            </a:fld>
            <a:endParaRPr lang="en-Z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B15982C-6145-1120-6A67-4C92D430F37C}"/>
              </a:ext>
            </a:extLst>
          </p:cNvPr>
          <p:cNvSpPr>
            <a:spLocks noGrp="1"/>
          </p:cNvSpPr>
          <p:nvPr>
            <p:ph type="title"/>
          </p:nvPr>
        </p:nvSpPr>
        <p:spPr>
          <a:xfrm>
            <a:off x="341300" y="2547372"/>
            <a:ext cx="2253485" cy="1781076"/>
          </a:xfrm>
        </p:spPr>
        <p:txBody>
          <a:bodyPr vert="horz" lIns="91440" tIns="45720" rIns="91440" bIns="45720" rtlCol="0" anchor="t">
            <a:normAutofit/>
          </a:bodyPr>
          <a:lstStyle/>
          <a:p>
            <a:pPr eaLnBrk="1" hangingPunct="1"/>
            <a:r>
              <a:rPr lang="en-US" sz="2400" kern="1200" dirty="0">
                <a:solidFill>
                  <a:srgbClr val="FFFFFF"/>
                </a:solidFill>
                <a:latin typeface="+mj-lt"/>
                <a:ea typeface="+mj-ea"/>
                <a:cs typeface="+mj-cs"/>
              </a:rPr>
              <a:t>Email notification when removing affiliation</a:t>
            </a:r>
          </a:p>
        </p:txBody>
      </p:sp>
      <p:pic>
        <p:nvPicPr>
          <p:cNvPr id="8" name="Picture 7">
            <a:extLst>
              <a:ext uri="{FF2B5EF4-FFF2-40B4-BE49-F238E27FC236}">
                <a16:creationId xmlns:a16="http://schemas.microsoft.com/office/drawing/2014/main" id="{05449EA1-F4CF-DE9D-F01E-53B3060905DC}"/>
              </a:ext>
            </a:extLst>
          </p:cNvPr>
          <p:cNvPicPr>
            <a:picLocks noChangeAspect="1"/>
          </p:cNvPicPr>
          <p:nvPr/>
        </p:nvPicPr>
        <p:blipFill>
          <a:blip r:embed="rId2"/>
          <a:stretch>
            <a:fillRect/>
          </a:stretch>
        </p:blipFill>
        <p:spPr>
          <a:xfrm>
            <a:off x="3126601" y="1925141"/>
            <a:ext cx="5987680" cy="3323162"/>
          </a:xfrm>
          <a:prstGeom prst="rect">
            <a:avLst/>
          </a:prstGeom>
        </p:spPr>
      </p:pic>
      <p:sp>
        <p:nvSpPr>
          <p:cNvPr id="4" name="Date Placeholder 3">
            <a:extLst>
              <a:ext uri="{FF2B5EF4-FFF2-40B4-BE49-F238E27FC236}">
                <a16:creationId xmlns:a16="http://schemas.microsoft.com/office/drawing/2014/main" id="{BD5B1A94-3E8D-7539-3852-E046FBE72CB8}"/>
              </a:ext>
            </a:extLst>
          </p:cNvPr>
          <p:cNvSpPr>
            <a:spLocks noGrp="1"/>
          </p:cNvSpPr>
          <p:nvPr>
            <p:ph type="dt" sz="half" idx="10"/>
          </p:nvPr>
        </p:nvSpPr>
        <p:spPr>
          <a:xfrm>
            <a:off x="6727698" y="6455664"/>
            <a:ext cx="2057400" cy="365125"/>
          </a:xfrm>
        </p:spPr>
        <p:txBody>
          <a:bodyPr vert="horz" lIns="91440" tIns="45720" rIns="91440" bIns="45720" rtlCol="0" anchor="ctr">
            <a:normAutofit/>
          </a:bodyPr>
          <a:lstStyle/>
          <a:p>
            <a:pPr algn="r">
              <a:spcAft>
                <a:spcPts val="600"/>
              </a:spcAft>
              <a:defRPr/>
            </a:pPr>
            <a:fld id="{807275E9-1B60-47CE-909B-88E70A1D2433}"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C3EDD856-E6A1-D55C-D1F5-C3D2A3B1D5E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defRPr/>
            </a:pPr>
            <a:fld id="{F1194F1A-5B12-4645-8CFA-6250015E3673}" type="slidenum">
              <a:rPr lang="en-US" altLang="en-US" sz="1000">
                <a:solidFill>
                  <a:schemeClr val="tx1">
                    <a:lumMod val="50000"/>
                    <a:lumOff val="50000"/>
                  </a:schemeClr>
                </a:solidFill>
                <a:latin typeface="+mn-lt"/>
              </a:rPr>
              <a:pPr>
                <a:spcAft>
                  <a:spcPts val="600"/>
                </a:spcAft>
                <a:defRPr/>
              </a:pPr>
              <a:t>19</a:t>
            </a:fld>
            <a:endParaRPr lang="en-US" altLang="en-US" sz="1000">
              <a:solidFill>
                <a:schemeClr val="tx1">
                  <a:lumMod val="50000"/>
                  <a:lumOff val="50000"/>
                </a:schemeClr>
              </a:solidFill>
              <a:latin typeface="+mn-lt"/>
            </a:endParaRPr>
          </a:p>
        </p:txBody>
      </p:sp>
    </p:spTree>
    <p:extLst>
      <p:ext uri="{BB962C8B-B14F-4D97-AF65-F5344CB8AC3E}">
        <p14:creationId xmlns:p14="http://schemas.microsoft.com/office/powerpoint/2010/main" val="186126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5C01469-1D06-D748-881B-A1C916DC0F1B}"/>
              </a:ext>
            </a:extLst>
          </p:cNvPr>
          <p:cNvSpPr>
            <a:spLocks noGrp="1"/>
          </p:cNvSpPr>
          <p:nvPr>
            <p:ph type="title"/>
          </p:nvPr>
        </p:nvSpPr>
        <p:spPr>
          <a:xfrm>
            <a:off x="623888" y="376238"/>
            <a:ext cx="7886700" cy="828675"/>
          </a:xfrm>
        </p:spPr>
        <p:txBody>
          <a:bodyPr/>
          <a:lstStyle/>
          <a:p>
            <a:pPr eaLnBrk="1" hangingPunct="1"/>
            <a:r>
              <a:rPr lang="en-ZA" altLang="en-US"/>
              <a:t>Outline</a:t>
            </a:r>
          </a:p>
        </p:txBody>
      </p:sp>
      <p:sp>
        <p:nvSpPr>
          <p:cNvPr id="19459" name="Text Placeholder 2">
            <a:extLst>
              <a:ext uri="{FF2B5EF4-FFF2-40B4-BE49-F238E27FC236}">
                <a16:creationId xmlns:a16="http://schemas.microsoft.com/office/drawing/2014/main" id="{96D72BF8-A2C5-80C9-FBB3-FF65E9298267}"/>
              </a:ext>
            </a:extLst>
          </p:cNvPr>
          <p:cNvSpPr>
            <a:spLocks noGrp="1"/>
          </p:cNvSpPr>
          <p:nvPr>
            <p:ph type="body" idx="1"/>
          </p:nvPr>
        </p:nvSpPr>
        <p:spPr>
          <a:xfrm>
            <a:off x="623888" y="1862138"/>
            <a:ext cx="7886700" cy="1500187"/>
          </a:xfrm>
        </p:spPr>
        <p:txBody>
          <a:bodyPr/>
          <a:lstStyle/>
          <a:p>
            <a:pPr marL="285750" indent="-285750" eaLnBrk="1" hangingPunct="1">
              <a:buFont typeface="Arial" panose="020B0604020202020204" pitchFamily="34" charset="0"/>
              <a:buChar char="•"/>
              <a:defRPr/>
            </a:pPr>
            <a:r>
              <a:rPr lang="fr-FR" altLang="en-US" sz="1800" dirty="0"/>
              <a:t>WMO </a:t>
            </a:r>
            <a:r>
              <a:rPr lang="fr-FR" altLang="en-US" sz="1800" dirty="0" err="1"/>
              <a:t>Letter</a:t>
            </a:r>
            <a:r>
              <a:rPr lang="fr-FR" altLang="en-US" sz="1800" dirty="0"/>
              <a:t> on GBON </a:t>
            </a:r>
            <a:r>
              <a:rPr lang="fr-FR" altLang="en-US" sz="1800" dirty="0" err="1"/>
              <a:t>Implementation</a:t>
            </a:r>
            <a:r>
              <a:rPr lang="fr-FR" altLang="en-US" sz="1800" dirty="0"/>
              <a:t> (15 August 2022)</a:t>
            </a:r>
          </a:p>
          <a:p>
            <a:pPr marL="285750" indent="-285750" eaLnBrk="1" hangingPunct="1">
              <a:buFont typeface="Arial" panose="020B0604020202020204" pitchFamily="34" charset="0"/>
              <a:buChar char="•"/>
              <a:defRPr/>
            </a:pPr>
            <a:r>
              <a:rPr lang="en-US" altLang="en-US" sz="1800" dirty="0"/>
              <a:t>Results from the Global Gap Analysis – South Africa</a:t>
            </a:r>
          </a:p>
          <a:p>
            <a:pPr marL="285750" indent="-285750" eaLnBrk="1" hangingPunct="1">
              <a:buFont typeface="Arial" panose="020B0604020202020204" pitchFamily="34" charset="0"/>
              <a:buChar char="•"/>
              <a:defRPr/>
            </a:pPr>
            <a:r>
              <a:rPr lang="en-US" altLang="en-US" sz="1800" dirty="0"/>
              <a:t>Summary of the GBON requirements</a:t>
            </a:r>
          </a:p>
          <a:p>
            <a:pPr marL="285750" indent="-285750" eaLnBrk="1" hangingPunct="1">
              <a:buFont typeface="Arial" panose="020B0604020202020204" pitchFamily="34" charset="0"/>
              <a:buChar char="•"/>
              <a:defRPr/>
            </a:pPr>
            <a:r>
              <a:rPr lang="en-US" altLang="en-US" sz="1800" dirty="0"/>
              <a:t>South Africa: Analysis</a:t>
            </a:r>
            <a:r>
              <a:rPr lang="en-ZA" altLang="en-US" sz="1800" dirty="0"/>
              <a:t> of surface land and upper-air stations</a:t>
            </a:r>
          </a:p>
          <a:p>
            <a:pPr marL="285750" indent="-285750" eaLnBrk="1" hangingPunct="1">
              <a:buFont typeface="Arial" panose="020B0604020202020204" pitchFamily="34" charset="0"/>
              <a:buChar char="•"/>
              <a:defRPr/>
            </a:pPr>
            <a:r>
              <a:rPr lang="en-ZA" altLang="en-US" sz="1800" dirty="0"/>
              <a:t>Designate a station to GBON</a:t>
            </a:r>
          </a:p>
          <a:p>
            <a:pPr marL="285750" indent="-285750" eaLnBrk="1" hangingPunct="1">
              <a:buFont typeface="Arial" panose="020B0604020202020204" pitchFamily="34" charset="0"/>
              <a:buChar char="•"/>
              <a:defRPr/>
            </a:pPr>
            <a:r>
              <a:rPr lang="en-ZA" altLang="en-US" sz="1800" dirty="0"/>
              <a:t>Remove (Un-assign) a station from GBON</a:t>
            </a:r>
          </a:p>
          <a:p>
            <a:pPr marL="285750" indent="-285750" eaLnBrk="1" hangingPunct="1">
              <a:buFont typeface="Arial" panose="020B0604020202020204" pitchFamily="34" charset="0"/>
              <a:buChar char="•"/>
              <a:defRPr/>
            </a:pPr>
            <a:r>
              <a:rPr lang="en-ZA" altLang="en-US" sz="1800" dirty="0"/>
              <a:t>Monitoring of GBON affiliation using WDQMS</a:t>
            </a:r>
          </a:p>
          <a:p>
            <a:pPr eaLnBrk="1" hangingPunct="1">
              <a:defRPr/>
            </a:pPr>
            <a:endParaRPr lang="en-ZA" altLang="en-US" dirty="0"/>
          </a:p>
          <a:p>
            <a:pPr eaLnBrk="1" hangingPunct="1">
              <a:defRPr/>
            </a:pPr>
            <a:endParaRPr lang="en-US" altLang="en-US" dirty="0"/>
          </a:p>
        </p:txBody>
      </p:sp>
      <p:sp>
        <p:nvSpPr>
          <p:cNvPr id="4" name="Date Placeholder 3">
            <a:extLst>
              <a:ext uri="{FF2B5EF4-FFF2-40B4-BE49-F238E27FC236}">
                <a16:creationId xmlns:a16="http://schemas.microsoft.com/office/drawing/2014/main" id="{E23B9EFD-47B5-95C1-F582-F6C0F5A686F5}"/>
              </a:ext>
            </a:extLst>
          </p:cNvPr>
          <p:cNvSpPr>
            <a:spLocks noGrp="1"/>
          </p:cNvSpPr>
          <p:nvPr>
            <p:ph type="dt" sz="quarter" idx="10"/>
          </p:nvPr>
        </p:nvSpPr>
        <p:spPr/>
        <p:txBody>
          <a:bodyPr/>
          <a:lstStyle/>
          <a:p>
            <a:pPr>
              <a:defRPr/>
            </a:pPr>
            <a:endParaRPr lang="en-ZA" dirty="0"/>
          </a:p>
        </p:txBody>
      </p:sp>
      <p:sp>
        <p:nvSpPr>
          <p:cNvPr id="5" name="Footer Placeholder 4">
            <a:extLst>
              <a:ext uri="{FF2B5EF4-FFF2-40B4-BE49-F238E27FC236}">
                <a16:creationId xmlns:a16="http://schemas.microsoft.com/office/drawing/2014/main" id="{B160188C-21C7-C75D-D1C1-9CFB98B422FE}"/>
              </a:ext>
            </a:extLst>
          </p:cNvPr>
          <p:cNvSpPr>
            <a:spLocks noGrp="1"/>
          </p:cNvSpPr>
          <p:nvPr>
            <p:ph type="ftr" sz="quarter" idx="11"/>
          </p:nvPr>
        </p:nvSpPr>
        <p:spPr/>
        <p:txBody>
          <a:bodyPr/>
          <a:lstStyle/>
          <a:p>
            <a:pPr>
              <a:defRPr/>
            </a:pPr>
            <a:r>
              <a:rPr lang="pt-BR" dirty="0"/>
              <a:t>CRS–CMS-PRES-001</a:t>
            </a:r>
            <a:endParaRPr lang="en-US" dirty="0"/>
          </a:p>
          <a:p>
            <a:pPr>
              <a:defRPr/>
            </a:pPr>
            <a:endParaRPr lang="en-US" dirty="0"/>
          </a:p>
        </p:txBody>
      </p:sp>
      <p:sp>
        <p:nvSpPr>
          <p:cNvPr id="19462" name="Slide Number Placeholder 5">
            <a:extLst>
              <a:ext uri="{FF2B5EF4-FFF2-40B4-BE49-F238E27FC236}">
                <a16:creationId xmlns:a16="http://schemas.microsoft.com/office/drawing/2014/main" id="{B4AF910E-DA88-28D8-5F4F-92B927D2EF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fld id="{2BDD9FBA-F88B-4647-B4EB-394AD143AFE0}" type="slidenum">
              <a:rPr lang="en-ZA" altLang="en-US" sz="1200" smtClean="0">
                <a:solidFill>
                  <a:srgbClr val="898989"/>
                </a:solidFill>
              </a:rPr>
              <a:pPr>
                <a:lnSpc>
                  <a:spcPct val="100000"/>
                </a:lnSpc>
                <a:spcBef>
                  <a:spcPct val="0"/>
                </a:spcBef>
                <a:buFontTx/>
                <a:buNone/>
              </a:pPr>
              <a:t>2</a:t>
            </a:fld>
            <a:endParaRPr lang="en-ZA"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4" name="Rectangle 4199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6" name="Rectangle 4199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8" name="Rectangle 4199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0" name="Rectangle 4199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4">
            <a:extLst>
              <a:ext uri="{FF2B5EF4-FFF2-40B4-BE49-F238E27FC236}">
                <a16:creationId xmlns:a16="http://schemas.microsoft.com/office/drawing/2014/main" id="{AAE50FEC-45AA-768D-F30C-AD797C80EA3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eaLnBrk="1" hangingPunct="1"/>
            <a:r>
              <a:rPr lang="en-US" altLang="en-US" sz="2500" dirty="0">
                <a:solidFill>
                  <a:srgbClr val="FFFFFF"/>
                </a:solidFill>
              </a:rPr>
              <a:t>OSCAR/Surface </a:t>
            </a:r>
            <a:endParaRPr lang="en-US" altLang="en-US" sz="2500" kern="1200" dirty="0">
              <a:solidFill>
                <a:srgbClr val="FFFFFF"/>
              </a:solidFill>
              <a:latin typeface="+mj-lt"/>
              <a:ea typeface="+mj-ea"/>
              <a:cs typeface="+mj-cs"/>
            </a:endParaRPr>
          </a:p>
        </p:txBody>
      </p:sp>
      <p:sp>
        <p:nvSpPr>
          <p:cNvPr id="2" name="Date Placeholder 1">
            <a:extLst>
              <a:ext uri="{FF2B5EF4-FFF2-40B4-BE49-F238E27FC236}">
                <a16:creationId xmlns:a16="http://schemas.microsoft.com/office/drawing/2014/main" id="{CFE13F2B-9DF1-A66D-DBE0-C32DBC2B53AA}"/>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41989" name="Slide Number Placeholder 3">
            <a:extLst>
              <a:ext uri="{FF2B5EF4-FFF2-40B4-BE49-F238E27FC236}">
                <a16:creationId xmlns:a16="http://schemas.microsoft.com/office/drawing/2014/main" id="{59FBCCE9-0520-6904-EE3E-29DE525A9CB2}"/>
              </a:ext>
            </a:extLst>
          </p:cNvPr>
          <p:cNvSpPr>
            <a:spLocks noGrp="1" noChangeArrowheads="1"/>
          </p:cNvSpPr>
          <p:nvPr>
            <p:ph type="sldNum" sz="quarter" idx="12"/>
          </p:nvPr>
        </p:nvSpPr>
        <p:spPr bwMode="auto">
          <a:xfrm>
            <a:off x="8778239"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C781BBFF-6E56-490C-890A-FE0232F2684A}" type="slidenum">
              <a:rPr lang="en-US" altLang="en-US" sz="1000">
                <a:solidFill>
                  <a:schemeClr val="tx1">
                    <a:lumMod val="50000"/>
                    <a:lumOff val="50000"/>
                  </a:schemeClr>
                </a:solidFill>
                <a:latin typeface="+mn-lt"/>
              </a:rPr>
              <a:pPr>
                <a:spcAft>
                  <a:spcPts val="600"/>
                </a:spcAft>
              </a:pPr>
              <a:t>20</a:t>
            </a:fld>
            <a:endParaRPr lang="en-US" altLang="en-US" sz="1000">
              <a:solidFill>
                <a:schemeClr val="tx1">
                  <a:lumMod val="50000"/>
                  <a:lumOff val="50000"/>
                </a:schemeClr>
              </a:solidFill>
              <a:latin typeface="+mn-lt"/>
            </a:endParaRPr>
          </a:p>
        </p:txBody>
      </p:sp>
      <p:pic>
        <p:nvPicPr>
          <p:cNvPr id="5" name="Picture 4">
            <a:extLst>
              <a:ext uri="{FF2B5EF4-FFF2-40B4-BE49-F238E27FC236}">
                <a16:creationId xmlns:a16="http://schemas.microsoft.com/office/drawing/2014/main" id="{F2BDAEE2-7AD5-D12F-DD16-5B7D9A785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416" y="1687632"/>
            <a:ext cx="3582082" cy="5066345"/>
          </a:xfrm>
          <a:prstGeom prst="rect">
            <a:avLst/>
          </a:prstGeom>
        </p:spPr>
      </p:pic>
      <p:sp>
        <p:nvSpPr>
          <p:cNvPr id="8" name="Footer Placeholder 2">
            <a:extLst>
              <a:ext uri="{FF2B5EF4-FFF2-40B4-BE49-F238E27FC236}">
                <a16:creationId xmlns:a16="http://schemas.microsoft.com/office/drawing/2014/main" id="{245ED545-58E2-50AF-B18A-8A8DB950BB84}"/>
              </a:ext>
            </a:extLst>
          </p:cNvPr>
          <p:cNvSpPr>
            <a:spLocks noGrp="1"/>
          </p:cNvSpPr>
          <p:nvPr>
            <p:ph type="ftr" sz="quarter" idx="11"/>
          </p:nvPr>
        </p:nvSpPr>
        <p:spPr>
          <a:xfrm rot="5400000">
            <a:off x="1881285" y="-517494"/>
            <a:ext cx="983340" cy="3696346"/>
          </a:xfrm>
        </p:spPr>
        <p:txBody>
          <a:bodyPr vert="vert270" lIns="91440" tIns="45720" rIns="91440" bIns="45720" rtlCol="0" anchor="ctr">
            <a:normAutofit/>
          </a:bodyPr>
          <a:lstStyle/>
          <a:p>
            <a:pPr algn="l">
              <a:spcAft>
                <a:spcPts val="600"/>
              </a:spcAft>
              <a:defRPr/>
            </a:pPr>
            <a:r>
              <a:rPr lang="en-US" sz="1400" kern="1200" dirty="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https://oscar.wmo.int/surface/#/search/station</a:t>
            </a:r>
            <a:endParaRPr lang="en-US" sz="1400" kern="1200" dirty="0">
              <a:solidFill>
                <a:schemeClr val="bg1"/>
              </a:solidFill>
              <a:latin typeface="+mn-lt"/>
              <a:ea typeface="+mn-ea"/>
              <a:cs typeface="+mn-cs"/>
            </a:endParaRPr>
          </a:p>
          <a:p>
            <a:pPr algn="l">
              <a:spcAft>
                <a:spcPts val="600"/>
              </a:spcAft>
              <a:defRPr/>
            </a:pPr>
            <a:endParaRPr lang="en-US" sz="1400" kern="1200" dirty="0">
              <a:solidFill>
                <a:schemeClr val="bg1"/>
              </a:solidFill>
              <a:latin typeface="+mn-lt"/>
              <a:ea typeface="+mn-ea"/>
              <a:cs typeface="+mn-cs"/>
            </a:endParaRPr>
          </a:p>
        </p:txBody>
      </p:sp>
      <p:pic>
        <p:nvPicPr>
          <p:cNvPr id="11" name="Picture 10">
            <a:extLst>
              <a:ext uri="{FF2B5EF4-FFF2-40B4-BE49-F238E27FC236}">
                <a16:creationId xmlns:a16="http://schemas.microsoft.com/office/drawing/2014/main" id="{147BB4A5-C6C2-C584-BDCA-D96E7D14EBB4}"/>
              </a:ext>
            </a:extLst>
          </p:cNvPr>
          <p:cNvPicPr>
            <a:picLocks noChangeAspect="1"/>
          </p:cNvPicPr>
          <p:nvPr/>
        </p:nvPicPr>
        <p:blipFill>
          <a:blip r:embed="rId4"/>
          <a:stretch>
            <a:fillRect/>
          </a:stretch>
        </p:blipFill>
        <p:spPr>
          <a:xfrm>
            <a:off x="744218" y="1998209"/>
            <a:ext cx="3905585" cy="4640017"/>
          </a:xfrm>
          <a:prstGeom prst="rect">
            <a:avLst/>
          </a:prstGeom>
        </p:spPr>
      </p:pic>
      <p:sp>
        <p:nvSpPr>
          <p:cNvPr id="12" name="TextBox 11">
            <a:extLst>
              <a:ext uri="{FF2B5EF4-FFF2-40B4-BE49-F238E27FC236}">
                <a16:creationId xmlns:a16="http://schemas.microsoft.com/office/drawing/2014/main" id="{63AC58A4-377C-59CE-0A57-F257CBEF9F12}"/>
              </a:ext>
            </a:extLst>
          </p:cNvPr>
          <p:cNvSpPr txBox="1"/>
          <p:nvPr/>
        </p:nvSpPr>
        <p:spPr>
          <a:xfrm>
            <a:off x="1807535" y="1554978"/>
            <a:ext cx="5741581" cy="369332"/>
          </a:xfrm>
          <a:prstGeom prst="rect">
            <a:avLst/>
          </a:prstGeom>
          <a:noFill/>
        </p:spPr>
        <p:txBody>
          <a:bodyPr wrap="square" rtlCol="0">
            <a:spAutoFit/>
          </a:bodyPr>
          <a:lstStyle/>
          <a:p>
            <a:r>
              <a:rPr lang="en-ZA" dirty="0"/>
              <a:t>Visualization of stations using OSCAR/Surface Tool</a:t>
            </a:r>
          </a:p>
        </p:txBody>
      </p:sp>
    </p:spTree>
    <p:extLst>
      <p:ext uri="{BB962C8B-B14F-4D97-AF65-F5344CB8AC3E}">
        <p14:creationId xmlns:p14="http://schemas.microsoft.com/office/powerpoint/2010/main" val="375285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4" name="Rectangle 4199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6" name="Rectangle 4199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8" name="Rectangle 4199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0" name="Rectangle 4199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4">
            <a:extLst>
              <a:ext uri="{FF2B5EF4-FFF2-40B4-BE49-F238E27FC236}">
                <a16:creationId xmlns:a16="http://schemas.microsoft.com/office/drawing/2014/main" id="{AAE50FEC-45AA-768D-F30C-AD797C80EA3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eaLnBrk="1" hangingPunct="1"/>
            <a:r>
              <a:rPr lang="en-US" altLang="en-US" sz="2500" dirty="0">
                <a:solidFill>
                  <a:srgbClr val="FFFFFF"/>
                </a:solidFill>
              </a:rPr>
              <a:t>GBON Webtool</a:t>
            </a:r>
            <a:endParaRPr lang="en-US" altLang="en-US" sz="25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19D1F8D0-3E90-F5CB-3CFC-AC7816EF9D0A}"/>
              </a:ext>
            </a:extLst>
          </p:cNvPr>
          <p:cNvSpPr>
            <a:spLocks noGrp="1"/>
          </p:cNvSpPr>
          <p:nvPr>
            <p:ph type="ftr" sz="quarter" idx="11"/>
          </p:nvPr>
        </p:nvSpPr>
        <p:spPr>
          <a:xfrm rot="5400000">
            <a:off x="2846707" y="-1401558"/>
            <a:ext cx="617381" cy="5334357"/>
          </a:xfrm>
        </p:spPr>
        <p:txBody>
          <a:bodyPr vert="vert270" lIns="91440" tIns="45720" rIns="91440" bIns="45720" rtlCol="0" anchor="ctr">
            <a:normAutofit/>
          </a:bodyPr>
          <a:lstStyle/>
          <a:p>
            <a:pPr algn="l">
              <a:spcAft>
                <a:spcPts val="600"/>
              </a:spcAft>
              <a:defRPr/>
            </a:pPr>
            <a:r>
              <a:rPr lang="en-US" sz="1000" kern="1200" dirty="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https://wmo.maps.arcgis.com/apps/webappviewer/index.html?id=795bbc05ca8a4da7a5f5f0aebb210aa8&amp;locale=en</a:t>
            </a:r>
            <a:endParaRPr lang="en-US" sz="1000" kern="1200" dirty="0">
              <a:solidFill>
                <a:schemeClr val="bg1"/>
              </a:solidFill>
              <a:latin typeface="+mn-lt"/>
              <a:ea typeface="+mn-ea"/>
              <a:cs typeface="+mn-cs"/>
            </a:endParaRPr>
          </a:p>
          <a:p>
            <a:pPr algn="l">
              <a:spcAft>
                <a:spcPts val="600"/>
              </a:spcAft>
              <a:defRPr/>
            </a:pPr>
            <a:endParaRPr lang="en-US" sz="1000" kern="1200" dirty="0">
              <a:solidFill>
                <a:schemeClr val="bg1"/>
              </a:solidFill>
              <a:latin typeface="+mn-lt"/>
              <a:ea typeface="+mn-ea"/>
              <a:cs typeface="+mn-cs"/>
            </a:endParaRPr>
          </a:p>
        </p:txBody>
      </p:sp>
      <p:sp>
        <p:nvSpPr>
          <p:cNvPr id="2" name="Date Placeholder 1">
            <a:extLst>
              <a:ext uri="{FF2B5EF4-FFF2-40B4-BE49-F238E27FC236}">
                <a16:creationId xmlns:a16="http://schemas.microsoft.com/office/drawing/2014/main" id="{CFE13F2B-9DF1-A66D-DBE0-C32DBC2B53AA}"/>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41989" name="Slide Number Placeholder 3">
            <a:extLst>
              <a:ext uri="{FF2B5EF4-FFF2-40B4-BE49-F238E27FC236}">
                <a16:creationId xmlns:a16="http://schemas.microsoft.com/office/drawing/2014/main" id="{59FBCCE9-0520-6904-EE3E-29DE525A9CB2}"/>
              </a:ext>
            </a:extLst>
          </p:cNvPr>
          <p:cNvSpPr>
            <a:spLocks noGrp="1" noChangeArrowheads="1"/>
          </p:cNvSpPr>
          <p:nvPr>
            <p:ph type="sldNum" sz="quarter" idx="12"/>
          </p:nvPr>
        </p:nvSpPr>
        <p:spPr bwMode="auto">
          <a:xfrm>
            <a:off x="8778239"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C781BBFF-6E56-490C-890A-FE0232F2684A}" type="slidenum">
              <a:rPr lang="en-US" altLang="en-US" sz="1000">
                <a:solidFill>
                  <a:schemeClr val="tx1">
                    <a:lumMod val="50000"/>
                    <a:lumOff val="50000"/>
                  </a:schemeClr>
                </a:solidFill>
                <a:latin typeface="+mn-lt"/>
              </a:rPr>
              <a:pPr>
                <a:spcAft>
                  <a:spcPts val="600"/>
                </a:spcAft>
              </a:pPr>
              <a:t>21</a:t>
            </a:fld>
            <a:endParaRPr lang="en-US" altLang="en-US" sz="1000">
              <a:solidFill>
                <a:schemeClr val="tx1">
                  <a:lumMod val="50000"/>
                  <a:lumOff val="50000"/>
                </a:schemeClr>
              </a:solidFill>
              <a:latin typeface="+mn-lt"/>
            </a:endParaRPr>
          </a:p>
        </p:txBody>
      </p:sp>
      <p:pic>
        <p:nvPicPr>
          <p:cNvPr id="9" name="Picture 8">
            <a:extLst>
              <a:ext uri="{FF2B5EF4-FFF2-40B4-BE49-F238E27FC236}">
                <a16:creationId xmlns:a16="http://schemas.microsoft.com/office/drawing/2014/main" id="{32160104-8866-6333-70D4-15D26831750F}"/>
              </a:ext>
            </a:extLst>
          </p:cNvPr>
          <p:cNvPicPr>
            <a:picLocks noChangeAspect="1"/>
          </p:cNvPicPr>
          <p:nvPr/>
        </p:nvPicPr>
        <p:blipFill>
          <a:blip r:embed="rId3"/>
          <a:stretch>
            <a:fillRect/>
          </a:stretch>
        </p:blipFill>
        <p:spPr>
          <a:xfrm>
            <a:off x="52352" y="2072221"/>
            <a:ext cx="5648303" cy="3742176"/>
          </a:xfrm>
          <a:prstGeom prst="rect">
            <a:avLst/>
          </a:prstGeom>
        </p:spPr>
      </p:pic>
      <p:pic>
        <p:nvPicPr>
          <p:cNvPr id="11" name="Picture 10">
            <a:extLst>
              <a:ext uri="{FF2B5EF4-FFF2-40B4-BE49-F238E27FC236}">
                <a16:creationId xmlns:a16="http://schemas.microsoft.com/office/drawing/2014/main" id="{85D8939E-3BB4-1DC3-4F9C-18032709FF33}"/>
              </a:ext>
            </a:extLst>
          </p:cNvPr>
          <p:cNvPicPr>
            <a:picLocks noChangeAspect="1"/>
          </p:cNvPicPr>
          <p:nvPr/>
        </p:nvPicPr>
        <p:blipFill>
          <a:blip r:embed="rId4"/>
          <a:stretch>
            <a:fillRect/>
          </a:stretch>
        </p:blipFill>
        <p:spPr>
          <a:xfrm>
            <a:off x="5822575" y="2116130"/>
            <a:ext cx="3194972" cy="2011476"/>
          </a:xfrm>
          <a:prstGeom prst="rect">
            <a:avLst/>
          </a:prstGeom>
        </p:spPr>
      </p:pic>
      <p:pic>
        <p:nvPicPr>
          <p:cNvPr id="13" name="Picture 12">
            <a:extLst>
              <a:ext uri="{FF2B5EF4-FFF2-40B4-BE49-F238E27FC236}">
                <a16:creationId xmlns:a16="http://schemas.microsoft.com/office/drawing/2014/main" id="{B63BA962-3B17-0D3E-C86C-42638863B6FF}"/>
              </a:ext>
            </a:extLst>
          </p:cNvPr>
          <p:cNvPicPr>
            <a:picLocks noChangeAspect="1"/>
          </p:cNvPicPr>
          <p:nvPr/>
        </p:nvPicPr>
        <p:blipFill>
          <a:blip r:embed="rId5"/>
          <a:stretch>
            <a:fillRect/>
          </a:stretch>
        </p:blipFill>
        <p:spPr>
          <a:xfrm>
            <a:off x="5822575" y="4344532"/>
            <a:ext cx="3194972" cy="1970426"/>
          </a:xfrm>
          <a:prstGeom prst="rect">
            <a:avLst/>
          </a:prstGeom>
        </p:spPr>
      </p:pic>
      <p:sp>
        <p:nvSpPr>
          <p:cNvPr id="14" name="TextBox 13">
            <a:extLst>
              <a:ext uri="{FF2B5EF4-FFF2-40B4-BE49-F238E27FC236}">
                <a16:creationId xmlns:a16="http://schemas.microsoft.com/office/drawing/2014/main" id="{72B4EBDC-740F-4837-6D77-117956DDC386}"/>
              </a:ext>
            </a:extLst>
          </p:cNvPr>
          <p:cNvSpPr txBox="1"/>
          <p:nvPr/>
        </p:nvSpPr>
        <p:spPr>
          <a:xfrm>
            <a:off x="1807535" y="1554978"/>
            <a:ext cx="5741581" cy="369332"/>
          </a:xfrm>
          <a:prstGeom prst="rect">
            <a:avLst/>
          </a:prstGeom>
          <a:noFill/>
        </p:spPr>
        <p:txBody>
          <a:bodyPr wrap="square" rtlCol="0">
            <a:spAutoFit/>
          </a:bodyPr>
          <a:lstStyle/>
          <a:p>
            <a:r>
              <a:rPr lang="en-ZA" dirty="0"/>
              <a:t>Visualization of stations using GBON webtool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4" name="Rectangle 4199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6" name="Rectangle 4199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8" name="Rectangle 4199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0" name="Rectangle 4199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4">
            <a:extLst>
              <a:ext uri="{FF2B5EF4-FFF2-40B4-BE49-F238E27FC236}">
                <a16:creationId xmlns:a16="http://schemas.microsoft.com/office/drawing/2014/main" id="{AAE50FEC-45AA-768D-F30C-AD797C80EA3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eaLnBrk="1" hangingPunct="1"/>
            <a:r>
              <a:rPr lang="en-US" altLang="en-US" sz="2500" kern="1200" dirty="0">
                <a:solidFill>
                  <a:srgbClr val="FFFFFF"/>
                </a:solidFill>
                <a:latin typeface="+mj-lt"/>
                <a:ea typeface="+mj-ea"/>
                <a:cs typeface="+mj-cs"/>
              </a:rPr>
              <a:t>Link to WDQMS webtool</a:t>
            </a:r>
            <a:br>
              <a:rPr lang="en-US" altLang="en-US" sz="2500" kern="1200" dirty="0">
                <a:solidFill>
                  <a:srgbClr val="FFFFFF"/>
                </a:solidFill>
                <a:latin typeface="+mj-lt"/>
                <a:ea typeface="+mj-ea"/>
                <a:cs typeface="+mj-cs"/>
              </a:rPr>
            </a:br>
            <a:r>
              <a:rPr lang="en-US" altLang="en-US" sz="1800" kern="1200" dirty="0">
                <a:solidFill>
                  <a:srgbClr val="FFFFFF"/>
                </a:solidFill>
                <a:latin typeface="+mj-lt"/>
                <a:ea typeface="+mj-ea"/>
                <a:cs typeface="+mj-cs"/>
              </a:rPr>
              <a:t>https://wdqms.wmo.int/</a:t>
            </a:r>
            <a:br>
              <a:rPr lang="en-US" altLang="en-US" sz="2500" kern="1200" dirty="0">
                <a:solidFill>
                  <a:srgbClr val="FFFFFF"/>
                </a:solidFill>
                <a:latin typeface="+mj-lt"/>
                <a:ea typeface="+mj-ea"/>
                <a:cs typeface="+mj-cs"/>
              </a:rPr>
            </a:br>
            <a:r>
              <a:rPr lang="en-US" altLang="en-US" sz="2500" kern="1200" dirty="0">
                <a:solidFill>
                  <a:srgbClr val="FFFFFF"/>
                </a:solidFill>
                <a:latin typeface="+mj-lt"/>
                <a:ea typeface="+mj-ea"/>
                <a:cs typeface="+mj-cs"/>
              </a:rPr>
              <a:t> </a:t>
            </a:r>
          </a:p>
        </p:txBody>
      </p:sp>
      <p:pic>
        <p:nvPicPr>
          <p:cNvPr id="7" name="Picture 6">
            <a:extLst>
              <a:ext uri="{FF2B5EF4-FFF2-40B4-BE49-F238E27FC236}">
                <a16:creationId xmlns:a16="http://schemas.microsoft.com/office/drawing/2014/main" id="{8FBC6825-2D18-AB97-BBA2-FD6D2A704FD9}"/>
              </a:ext>
            </a:extLst>
          </p:cNvPr>
          <p:cNvPicPr>
            <a:picLocks noChangeAspect="1"/>
          </p:cNvPicPr>
          <p:nvPr/>
        </p:nvPicPr>
        <p:blipFill>
          <a:blip r:embed="rId2"/>
          <a:stretch>
            <a:fillRect/>
          </a:stretch>
        </p:blipFill>
        <p:spPr>
          <a:xfrm>
            <a:off x="759811" y="1632823"/>
            <a:ext cx="7624374" cy="5165513"/>
          </a:xfrm>
          <a:prstGeom prst="rect">
            <a:avLst/>
          </a:prstGeom>
        </p:spPr>
      </p:pic>
      <p:sp>
        <p:nvSpPr>
          <p:cNvPr id="2" name="Date Placeholder 1">
            <a:extLst>
              <a:ext uri="{FF2B5EF4-FFF2-40B4-BE49-F238E27FC236}">
                <a16:creationId xmlns:a16="http://schemas.microsoft.com/office/drawing/2014/main" id="{CFE13F2B-9DF1-A66D-DBE0-C32DBC2B53AA}"/>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41989" name="Slide Number Placeholder 3">
            <a:extLst>
              <a:ext uri="{FF2B5EF4-FFF2-40B4-BE49-F238E27FC236}">
                <a16:creationId xmlns:a16="http://schemas.microsoft.com/office/drawing/2014/main" id="{59FBCCE9-0520-6904-EE3E-29DE525A9CB2}"/>
              </a:ext>
            </a:extLst>
          </p:cNvPr>
          <p:cNvSpPr>
            <a:spLocks noGrp="1" noChangeArrowheads="1"/>
          </p:cNvSpPr>
          <p:nvPr>
            <p:ph type="sldNum" sz="quarter" idx="12"/>
          </p:nvPr>
        </p:nvSpPr>
        <p:spPr bwMode="auto">
          <a:xfrm>
            <a:off x="8778239"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C781BBFF-6E56-490C-890A-FE0232F2684A}" type="slidenum">
              <a:rPr lang="en-US" altLang="en-US" sz="1000">
                <a:solidFill>
                  <a:schemeClr val="tx1">
                    <a:lumMod val="50000"/>
                    <a:lumOff val="50000"/>
                  </a:schemeClr>
                </a:solidFill>
                <a:latin typeface="+mn-lt"/>
              </a:rPr>
              <a:pPr>
                <a:spcAft>
                  <a:spcPts val="600"/>
                </a:spcAft>
              </a:pPr>
              <a:t>22</a:t>
            </a:fld>
            <a:endParaRPr lang="en-US" altLang="en-US" sz="1000">
              <a:solidFill>
                <a:schemeClr val="tx1">
                  <a:lumMod val="50000"/>
                  <a:lumOff val="50000"/>
                </a:schemeClr>
              </a:solidFill>
              <a:latin typeface="+mn-lt"/>
            </a:endParaRPr>
          </a:p>
        </p:txBody>
      </p:sp>
    </p:spTree>
    <p:extLst>
      <p:ext uri="{BB962C8B-B14F-4D97-AF65-F5344CB8AC3E}">
        <p14:creationId xmlns:p14="http://schemas.microsoft.com/office/powerpoint/2010/main" val="32469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1B603B-FD75-8624-6B9A-1A70E1AC5BB0}"/>
              </a:ext>
            </a:extLst>
          </p:cNvPr>
          <p:cNvSpPr>
            <a:spLocks noGrp="1"/>
          </p:cNvSpPr>
          <p:nvPr>
            <p:ph type="dt" sz="quarter" idx="10"/>
          </p:nvPr>
        </p:nvSpPr>
        <p:spPr/>
        <p:txBody>
          <a:bodyPr/>
          <a:lstStyle/>
          <a:p>
            <a:pPr>
              <a:defRPr/>
            </a:pPr>
            <a:fld id="{2F1DD48A-0D86-4DA5-88D5-54E1B51C4DD9}" type="datetime1">
              <a:rPr lang="en-ZA" smtClean="0"/>
              <a:pPr>
                <a:defRPr/>
              </a:pPr>
              <a:t>2023/04/25</a:t>
            </a:fld>
            <a:endParaRPr lang="en-ZA"/>
          </a:p>
        </p:txBody>
      </p:sp>
      <p:sp>
        <p:nvSpPr>
          <p:cNvPr id="5" name="Footer Placeholder 4">
            <a:extLst>
              <a:ext uri="{FF2B5EF4-FFF2-40B4-BE49-F238E27FC236}">
                <a16:creationId xmlns:a16="http://schemas.microsoft.com/office/drawing/2014/main" id="{05DEF9A0-013C-FD48-47AB-815E4539CCE9}"/>
              </a:ext>
            </a:extLst>
          </p:cNvPr>
          <p:cNvSpPr>
            <a:spLocks noGrp="1"/>
          </p:cNvSpPr>
          <p:nvPr>
            <p:ph type="ftr" sz="quarter" idx="11"/>
          </p:nvPr>
        </p:nvSpPr>
        <p:spPr/>
        <p:txBody>
          <a:bodyPr/>
          <a:lstStyle/>
          <a:p>
            <a:pPr>
              <a:defRPr/>
            </a:pPr>
            <a:r>
              <a:rPr lang="pt-BR"/>
              <a:t>Templ ref: PPT-ISO-colour.001   Doc Ref no:</a:t>
            </a:r>
            <a:endParaRPr lang="en-US"/>
          </a:p>
        </p:txBody>
      </p:sp>
      <p:sp>
        <p:nvSpPr>
          <p:cNvPr id="43012" name="Slide Number Placeholder 5">
            <a:extLst>
              <a:ext uri="{FF2B5EF4-FFF2-40B4-BE49-F238E27FC236}">
                <a16:creationId xmlns:a16="http://schemas.microsoft.com/office/drawing/2014/main" id="{96C3B384-AA5D-4976-565B-0B2ACD8E3D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BF2D48-44D0-4C08-A233-2996F7F40CDF}" type="slidenum">
              <a:rPr lang="en-ZA" altLang="en-US" smtClean="0">
                <a:solidFill>
                  <a:srgbClr val="898989"/>
                </a:solidFill>
              </a:rPr>
              <a:pPr/>
              <a:t>23</a:t>
            </a:fld>
            <a:endParaRPr lang="en-ZA" altLang="en-US">
              <a:solidFill>
                <a:srgbClr val="898989"/>
              </a:solidFill>
            </a:endParaRPr>
          </a:p>
        </p:txBody>
      </p:sp>
      <p:pic>
        <p:nvPicPr>
          <p:cNvPr id="43013" name="Picture 7">
            <a:extLst>
              <a:ext uri="{FF2B5EF4-FFF2-40B4-BE49-F238E27FC236}">
                <a16:creationId xmlns:a16="http://schemas.microsoft.com/office/drawing/2014/main" id="{5DB2F0FB-61FC-85E8-8102-D33A0511E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8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8ABFBB32-F62F-956F-DDEF-45A2A1DCC5CB}"/>
              </a:ext>
            </a:extLst>
          </p:cNvPr>
          <p:cNvSpPr/>
          <p:nvPr/>
        </p:nvSpPr>
        <p:spPr>
          <a:xfrm>
            <a:off x="3476625" y="5413375"/>
            <a:ext cx="681038" cy="7112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43015" name="TextBox 9">
            <a:extLst>
              <a:ext uri="{FF2B5EF4-FFF2-40B4-BE49-F238E27FC236}">
                <a16:creationId xmlns:a16="http://schemas.microsoft.com/office/drawing/2014/main" id="{C7E4C9FE-CF52-ED41-384D-C48FA601460C}"/>
              </a:ext>
            </a:extLst>
          </p:cNvPr>
          <p:cNvSpPr txBox="1">
            <a:spLocks noChangeArrowheads="1"/>
          </p:cNvSpPr>
          <p:nvPr/>
        </p:nvSpPr>
        <p:spPr bwMode="auto">
          <a:xfrm>
            <a:off x="6910388" y="885355"/>
            <a:ext cx="2153093" cy="39703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ZA" altLang="en-US" dirty="0"/>
              <a:t>Stations affiliated to GBON</a:t>
            </a:r>
          </a:p>
          <a:p>
            <a:pPr marL="285750" indent="-285750">
              <a:buFont typeface="Arial" panose="020B0604020202020204" pitchFamily="34" charset="0"/>
              <a:buChar char="•"/>
            </a:pPr>
            <a:r>
              <a:rPr lang="en-ZA" altLang="en-US" dirty="0"/>
              <a:t>Hourly data exchanged for all stations and not according to the affiliation and reporting schedule declared in OSCAR/Surface</a:t>
            </a:r>
          </a:p>
          <a:p>
            <a:pPr marL="285750" indent="-285750">
              <a:buFont typeface="Arial" panose="020B0604020202020204" pitchFamily="34" charset="0"/>
              <a:buChar char="•"/>
            </a:pPr>
            <a:r>
              <a:rPr lang="en-ZA" altLang="en-US" dirty="0"/>
              <a:t>GOS: 3 hourly</a:t>
            </a:r>
          </a:p>
          <a:p>
            <a:pPr marL="285750" indent="-285750">
              <a:buFont typeface="Arial" panose="020B0604020202020204" pitchFamily="34" charset="0"/>
              <a:buChar char="•"/>
            </a:pPr>
            <a:r>
              <a:rPr lang="en-ZA" altLang="en-US" dirty="0"/>
              <a:t>GBON: Hourly </a:t>
            </a:r>
          </a:p>
        </p:txBody>
      </p:sp>
      <p:cxnSp>
        <p:nvCxnSpPr>
          <p:cNvPr id="12" name="Straight Arrow Connector 11">
            <a:extLst>
              <a:ext uri="{FF2B5EF4-FFF2-40B4-BE49-F238E27FC236}">
                <a16:creationId xmlns:a16="http://schemas.microsoft.com/office/drawing/2014/main" id="{4AF06A84-9FB2-0A2E-0AF6-E180BB97069F}"/>
              </a:ext>
            </a:extLst>
          </p:cNvPr>
          <p:cNvCxnSpPr>
            <a:cxnSpLocks/>
          </p:cNvCxnSpPr>
          <p:nvPr/>
        </p:nvCxnSpPr>
        <p:spPr>
          <a:xfrm flipV="1">
            <a:off x="3992563" y="3009014"/>
            <a:ext cx="2917825" cy="25480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3F10AF-CDC9-8DFB-D9F9-197559810689}"/>
              </a:ext>
            </a:extLst>
          </p:cNvPr>
          <p:cNvSpPr>
            <a:spLocks noGrp="1"/>
          </p:cNvSpPr>
          <p:nvPr>
            <p:ph type="dt" sz="quarter" idx="10"/>
          </p:nvPr>
        </p:nvSpPr>
        <p:spPr/>
        <p:txBody>
          <a:bodyPr/>
          <a:lstStyle/>
          <a:p>
            <a:pPr>
              <a:defRPr/>
            </a:pPr>
            <a:fld id="{2F1DD48A-0D86-4DA5-88D5-54E1B51C4DD9}" type="datetime1">
              <a:rPr lang="en-ZA" smtClean="0"/>
              <a:pPr>
                <a:defRPr/>
              </a:pPr>
              <a:t>2023/04/25</a:t>
            </a:fld>
            <a:endParaRPr lang="en-ZA"/>
          </a:p>
        </p:txBody>
      </p:sp>
      <p:sp>
        <p:nvSpPr>
          <p:cNvPr id="5" name="Footer Placeholder 4">
            <a:extLst>
              <a:ext uri="{FF2B5EF4-FFF2-40B4-BE49-F238E27FC236}">
                <a16:creationId xmlns:a16="http://schemas.microsoft.com/office/drawing/2014/main" id="{DAC60FD3-1E32-B45D-D071-16983CC07D5C}"/>
              </a:ext>
            </a:extLst>
          </p:cNvPr>
          <p:cNvSpPr>
            <a:spLocks noGrp="1"/>
          </p:cNvSpPr>
          <p:nvPr>
            <p:ph type="ftr" sz="quarter" idx="11"/>
          </p:nvPr>
        </p:nvSpPr>
        <p:spPr/>
        <p:txBody>
          <a:bodyPr/>
          <a:lstStyle/>
          <a:p>
            <a:pPr>
              <a:defRPr/>
            </a:pPr>
            <a:r>
              <a:rPr lang="pt-BR"/>
              <a:t>Templ ref: PPT-ISO-colour.001   Doc Ref no:</a:t>
            </a:r>
            <a:endParaRPr lang="en-US"/>
          </a:p>
        </p:txBody>
      </p:sp>
      <p:sp>
        <p:nvSpPr>
          <p:cNvPr id="44036" name="Slide Number Placeholder 5">
            <a:extLst>
              <a:ext uri="{FF2B5EF4-FFF2-40B4-BE49-F238E27FC236}">
                <a16:creationId xmlns:a16="http://schemas.microsoft.com/office/drawing/2014/main" id="{E95F5867-6DBB-B028-145A-74B5623B9C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02E3B2-90E7-4CC7-AB41-24757909A906}" type="slidenum">
              <a:rPr lang="en-ZA" altLang="en-US" smtClean="0">
                <a:solidFill>
                  <a:srgbClr val="898989"/>
                </a:solidFill>
              </a:rPr>
              <a:pPr/>
              <a:t>24</a:t>
            </a:fld>
            <a:endParaRPr lang="en-ZA" altLang="en-US">
              <a:solidFill>
                <a:srgbClr val="898989"/>
              </a:solidFill>
            </a:endParaRPr>
          </a:p>
        </p:txBody>
      </p:sp>
      <p:sp>
        <p:nvSpPr>
          <p:cNvPr id="44037" name="TextBox 9">
            <a:extLst>
              <a:ext uri="{FF2B5EF4-FFF2-40B4-BE49-F238E27FC236}">
                <a16:creationId xmlns:a16="http://schemas.microsoft.com/office/drawing/2014/main" id="{59788744-CF37-2B80-5FD6-B64BEEBCBC27}"/>
              </a:ext>
            </a:extLst>
          </p:cNvPr>
          <p:cNvSpPr txBox="1">
            <a:spLocks noChangeArrowheads="1"/>
          </p:cNvSpPr>
          <p:nvPr/>
        </p:nvSpPr>
        <p:spPr bwMode="auto">
          <a:xfrm>
            <a:off x="6811926" y="3429000"/>
            <a:ext cx="2268279" cy="12926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1200" b="1" dirty="0">
                <a:solidFill>
                  <a:srgbClr val="00B050"/>
                </a:solidFill>
              </a:rPr>
              <a:t>Bulletins corrected. </a:t>
            </a:r>
          </a:p>
          <a:p>
            <a:endParaRPr lang="en-ZA" altLang="en-US" sz="1200" b="1" dirty="0">
              <a:solidFill>
                <a:srgbClr val="00B050"/>
              </a:solidFill>
            </a:endParaRPr>
          </a:p>
          <a:p>
            <a:r>
              <a:rPr lang="en-ZA" altLang="en-US" sz="1200" dirty="0">
                <a:solidFill>
                  <a:srgbClr val="FF0000"/>
                </a:solidFill>
              </a:rPr>
              <a:t>Grey dots  - OSCAR/Surface schedule issue: </a:t>
            </a:r>
            <a:r>
              <a:rPr lang="en-ZA" altLang="en-US" sz="1200" dirty="0"/>
              <a:t>Stations/Variables lost their GOS affiliation</a:t>
            </a:r>
            <a:r>
              <a:rPr lang="en-ZA" altLang="en-US" dirty="0"/>
              <a:t>. </a:t>
            </a:r>
          </a:p>
        </p:txBody>
      </p:sp>
      <p:pic>
        <p:nvPicPr>
          <p:cNvPr id="44038" name="Picture 2">
            <a:extLst>
              <a:ext uri="{FF2B5EF4-FFF2-40B4-BE49-F238E27FC236}">
                <a16:creationId xmlns:a16="http://schemas.microsoft.com/office/drawing/2014/main" id="{97CA067D-E24D-153B-2EC5-8E673E998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51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094EE796-FAB6-B0C0-87F0-228A2C8DBF8E}"/>
              </a:ext>
            </a:extLst>
          </p:cNvPr>
          <p:cNvSpPr/>
          <p:nvPr/>
        </p:nvSpPr>
        <p:spPr>
          <a:xfrm>
            <a:off x="3551238" y="5434013"/>
            <a:ext cx="681037" cy="7112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cxnSp>
        <p:nvCxnSpPr>
          <p:cNvPr id="12" name="Straight Arrow Connector 11">
            <a:extLst>
              <a:ext uri="{FF2B5EF4-FFF2-40B4-BE49-F238E27FC236}">
                <a16:creationId xmlns:a16="http://schemas.microsoft.com/office/drawing/2014/main" id="{C659B423-D2BD-0C43-F780-8DEE08DEB7B6}"/>
              </a:ext>
            </a:extLst>
          </p:cNvPr>
          <p:cNvCxnSpPr>
            <a:cxnSpLocks/>
          </p:cNvCxnSpPr>
          <p:nvPr/>
        </p:nvCxnSpPr>
        <p:spPr>
          <a:xfrm flipV="1">
            <a:off x="4232275" y="4160874"/>
            <a:ext cx="2579651" cy="1530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CD5477-04F5-FB29-5B71-6F887ADD5943}"/>
              </a:ext>
            </a:extLst>
          </p:cNvPr>
          <p:cNvSpPr>
            <a:spLocks noGrp="1"/>
          </p:cNvSpPr>
          <p:nvPr>
            <p:ph type="dt" sz="quarter" idx="10"/>
          </p:nvPr>
        </p:nvSpPr>
        <p:spPr/>
        <p:txBody>
          <a:bodyPr/>
          <a:lstStyle/>
          <a:p>
            <a:pPr>
              <a:defRPr/>
            </a:pPr>
            <a:fld id="{2F1DD48A-0D86-4DA5-88D5-54E1B51C4DD9}" type="datetime1">
              <a:rPr lang="en-ZA" smtClean="0"/>
              <a:pPr>
                <a:defRPr/>
              </a:pPr>
              <a:t>2023/04/25</a:t>
            </a:fld>
            <a:endParaRPr lang="en-ZA"/>
          </a:p>
        </p:txBody>
      </p:sp>
      <p:sp>
        <p:nvSpPr>
          <p:cNvPr id="5" name="Footer Placeholder 4">
            <a:extLst>
              <a:ext uri="{FF2B5EF4-FFF2-40B4-BE49-F238E27FC236}">
                <a16:creationId xmlns:a16="http://schemas.microsoft.com/office/drawing/2014/main" id="{FDA7D10F-92B5-AF7D-5F50-59DFF441AC32}"/>
              </a:ext>
            </a:extLst>
          </p:cNvPr>
          <p:cNvSpPr>
            <a:spLocks noGrp="1"/>
          </p:cNvSpPr>
          <p:nvPr>
            <p:ph type="ftr" sz="quarter" idx="11"/>
          </p:nvPr>
        </p:nvSpPr>
        <p:spPr/>
        <p:txBody>
          <a:bodyPr/>
          <a:lstStyle/>
          <a:p>
            <a:pPr>
              <a:defRPr/>
            </a:pPr>
            <a:r>
              <a:rPr lang="pt-BR"/>
              <a:t>Templ ref: PPT-ISO-colour.001   Doc Ref no:</a:t>
            </a:r>
            <a:endParaRPr lang="en-US"/>
          </a:p>
        </p:txBody>
      </p:sp>
      <p:sp>
        <p:nvSpPr>
          <p:cNvPr id="45060" name="Slide Number Placeholder 5">
            <a:extLst>
              <a:ext uri="{FF2B5EF4-FFF2-40B4-BE49-F238E27FC236}">
                <a16:creationId xmlns:a16="http://schemas.microsoft.com/office/drawing/2014/main" id="{FDCBC31B-1480-ED68-CC01-46E0999C9F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D2D42A-6091-4A72-8E8F-4BAC4CECA817}" type="slidenum">
              <a:rPr lang="en-ZA" altLang="en-US" smtClean="0">
                <a:solidFill>
                  <a:srgbClr val="898989"/>
                </a:solidFill>
              </a:rPr>
              <a:pPr/>
              <a:t>25</a:t>
            </a:fld>
            <a:endParaRPr lang="en-ZA" altLang="en-US">
              <a:solidFill>
                <a:srgbClr val="898989"/>
              </a:solidFill>
            </a:endParaRPr>
          </a:p>
        </p:txBody>
      </p:sp>
      <p:sp>
        <p:nvSpPr>
          <p:cNvPr id="45061" name="TextBox 9">
            <a:extLst>
              <a:ext uri="{FF2B5EF4-FFF2-40B4-BE49-F238E27FC236}">
                <a16:creationId xmlns:a16="http://schemas.microsoft.com/office/drawing/2014/main" id="{ABD27558-FEF2-492A-1324-5C4C4146099C}"/>
              </a:ext>
            </a:extLst>
          </p:cNvPr>
          <p:cNvSpPr txBox="1">
            <a:spLocks noChangeArrowheads="1"/>
          </p:cNvSpPr>
          <p:nvPr/>
        </p:nvSpPr>
        <p:spPr bwMode="auto">
          <a:xfrm>
            <a:off x="569433" y="389621"/>
            <a:ext cx="7325684" cy="646331"/>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ZA" altLang="en-US" dirty="0"/>
              <a:t>Station metadata corrected and bulletins aligned to the reporting schedule</a:t>
            </a:r>
          </a:p>
        </p:txBody>
      </p:sp>
      <p:sp>
        <p:nvSpPr>
          <p:cNvPr id="9" name="Oval 8">
            <a:extLst>
              <a:ext uri="{FF2B5EF4-FFF2-40B4-BE49-F238E27FC236}">
                <a16:creationId xmlns:a16="http://schemas.microsoft.com/office/drawing/2014/main" id="{A62A2F71-9D50-9CAC-8157-5BB15A3573B6}"/>
              </a:ext>
            </a:extLst>
          </p:cNvPr>
          <p:cNvSpPr/>
          <p:nvPr/>
        </p:nvSpPr>
        <p:spPr>
          <a:xfrm>
            <a:off x="3551238" y="5434013"/>
            <a:ext cx="681037" cy="711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8" name="Smiley Face 7">
            <a:extLst>
              <a:ext uri="{FF2B5EF4-FFF2-40B4-BE49-F238E27FC236}">
                <a16:creationId xmlns:a16="http://schemas.microsoft.com/office/drawing/2014/main" id="{12EF02BA-7A81-F8F7-68AB-47DA289B22A3}"/>
              </a:ext>
            </a:extLst>
          </p:cNvPr>
          <p:cNvSpPr/>
          <p:nvPr/>
        </p:nvSpPr>
        <p:spPr>
          <a:xfrm>
            <a:off x="8083476" y="174788"/>
            <a:ext cx="946150" cy="908050"/>
          </a:xfrm>
          <a:prstGeom prst="smileyFac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2CE30DFE-C81C-9E89-8317-48C4EA37735E}"/>
              </a:ext>
            </a:extLst>
          </p:cNvPr>
          <p:cNvPicPr>
            <a:picLocks noChangeAspect="1"/>
          </p:cNvPicPr>
          <p:nvPr/>
        </p:nvPicPr>
        <p:blipFill>
          <a:blip r:embed="rId2"/>
          <a:stretch>
            <a:fillRect/>
          </a:stretch>
        </p:blipFill>
        <p:spPr>
          <a:xfrm>
            <a:off x="1975451" y="1946752"/>
            <a:ext cx="7149499" cy="4736460"/>
          </a:xfrm>
          <a:prstGeom prst="rect">
            <a:avLst/>
          </a:prstGeom>
          <a:ln>
            <a:solidFill>
              <a:schemeClr val="bg1"/>
            </a:solidFill>
          </a:ln>
        </p:spPr>
      </p:pic>
      <p:pic>
        <p:nvPicPr>
          <p:cNvPr id="45062" name="Picture 6">
            <a:extLst>
              <a:ext uri="{FF2B5EF4-FFF2-40B4-BE49-F238E27FC236}">
                <a16:creationId xmlns:a16="http://schemas.microsoft.com/office/drawing/2014/main" id="{02316384-B766-CC43-5A61-F694E947D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1" y="1408753"/>
            <a:ext cx="4497572" cy="47364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5" name="Rectangle 4506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7" name="Rectangle 4506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9" name="Rectangle 4506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1" name="Rectangle 4507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25D1A-B738-525F-74DF-442B0A06AB78}"/>
              </a:ext>
            </a:extLst>
          </p:cNvPr>
          <p:cNvSpPr>
            <a:spLocks noGrp="1"/>
          </p:cNvSpPr>
          <p:nvPr>
            <p:ph type="title"/>
          </p:nvPr>
        </p:nvSpPr>
        <p:spPr>
          <a:xfrm>
            <a:off x="1028699" y="294538"/>
            <a:ext cx="7421963" cy="1033669"/>
          </a:xfrm>
        </p:spPr>
        <p:txBody>
          <a:bodyPr>
            <a:normAutofit/>
          </a:bodyPr>
          <a:lstStyle/>
          <a:p>
            <a:r>
              <a:rPr lang="en-ZA" sz="3500" dirty="0">
                <a:solidFill>
                  <a:srgbClr val="FFFFFF"/>
                </a:solidFill>
              </a:rPr>
              <a:t>Remarks</a:t>
            </a:r>
          </a:p>
        </p:txBody>
      </p:sp>
      <p:sp>
        <p:nvSpPr>
          <p:cNvPr id="3" name="Content Placeholder 2">
            <a:extLst>
              <a:ext uri="{FF2B5EF4-FFF2-40B4-BE49-F238E27FC236}">
                <a16:creationId xmlns:a16="http://schemas.microsoft.com/office/drawing/2014/main" id="{70148B9B-5EFD-6AB3-E3CD-9653779DC744}"/>
              </a:ext>
            </a:extLst>
          </p:cNvPr>
          <p:cNvSpPr>
            <a:spLocks noGrp="1"/>
          </p:cNvSpPr>
          <p:nvPr>
            <p:ph idx="1"/>
          </p:nvPr>
        </p:nvSpPr>
        <p:spPr>
          <a:xfrm>
            <a:off x="294641" y="2457777"/>
            <a:ext cx="8483599" cy="2921001"/>
          </a:xfrm>
        </p:spPr>
        <p:txBody>
          <a:bodyPr anchor="ctr">
            <a:normAutofit/>
          </a:bodyPr>
          <a:lstStyle/>
          <a:p>
            <a:r>
              <a:rPr lang="en-US" sz="1700" dirty="0"/>
              <a:t>The role of NFPs WIGOS and NFPs OSCAR/Surface is critical. </a:t>
            </a:r>
          </a:p>
          <a:p>
            <a:r>
              <a:rPr lang="en-US" sz="1700" dirty="0"/>
              <a:t>NFP OSCAR/Surface to use the OSCAR/Surface webtool and “GBON Station Designation Webtool” (GBON Webtool) to visualize station affiliation (Confirm if the affiliation was successful)</a:t>
            </a:r>
          </a:p>
          <a:p>
            <a:r>
              <a:rPr lang="en-US" sz="1700" dirty="0"/>
              <a:t>Changes to the reporting schedules need to be communicated to the NFP WIS to allow the update of GTS/WIS bulletins</a:t>
            </a:r>
          </a:p>
          <a:p>
            <a:r>
              <a:rPr lang="en-US" sz="1700" dirty="0"/>
              <a:t>Align organizational data management systems (DMS) to reporting schedule declared in OSCAR/Surface (Hourly observation in OSCAR/Surface = Hourly observation report generation on National DMS)</a:t>
            </a:r>
          </a:p>
          <a:p>
            <a:endParaRPr lang="en-ZA" sz="1700" dirty="0"/>
          </a:p>
        </p:txBody>
      </p:sp>
      <p:sp>
        <p:nvSpPr>
          <p:cNvPr id="4" name="Date Placeholder 3">
            <a:extLst>
              <a:ext uri="{FF2B5EF4-FFF2-40B4-BE49-F238E27FC236}">
                <a16:creationId xmlns:a16="http://schemas.microsoft.com/office/drawing/2014/main" id="{06CD5477-04F5-FB29-5B71-6F887ADD5943}"/>
              </a:ext>
            </a:extLst>
          </p:cNvPr>
          <p:cNvSpPr>
            <a:spLocks noGrp="1"/>
          </p:cNvSpPr>
          <p:nvPr>
            <p:ph type="dt" sz="half" idx="10"/>
          </p:nvPr>
        </p:nvSpPr>
        <p:spPr>
          <a:xfrm>
            <a:off x="6727698" y="6455431"/>
            <a:ext cx="2057400" cy="365125"/>
          </a:xfrm>
        </p:spPr>
        <p:txBody>
          <a:bodyPr>
            <a:normAutofit/>
          </a:bodyPr>
          <a:lstStyle/>
          <a:p>
            <a:pPr algn="r">
              <a:spcAft>
                <a:spcPts val="600"/>
              </a:spcAft>
              <a:defRPr/>
            </a:pPr>
            <a:fld id="{2F1DD48A-0D86-4DA5-88D5-54E1B51C4DD9}" type="datetime1">
              <a:rPr lang="en-ZA" sz="1000">
                <a:solidFill>
                  <a:schemeClr val="tx1">
                    <a:lumMod val="50000"/>
                    <a:lumOff val="50000"/>
                  </a:schemeClr>
                </a:solidFill>
              </a:rPr>
              <a:pPr algn="r">
                <a:spcAft>
                  <a:spcPts val="600"/>
                </a:spcAft>
                <a:defRPr/>
              </a:pPr>
              <a:t>2023/04/25</a:t>
            </a:fld>
            <a:endParaRPr lang="en-ZA" sz="1000">
              <a:solidFill>
                <a:schemeClr val="tx1">
                  <a:lumMod val="50000"/>
                  <a:lumOff val="50000"/>
                </a:schemeClr>
              </a:solidFill>
            </a:endParaRPr>
          </a:p>
        </p:txBody>
      </p:sp>
      <p:sp>
        <p:nvSpPr>
          <p:cNvPr id="45060" name="Slide Number Placeholder 5">
            <a:extLst>
              <a:ext uri="{FF2B5EF4-FFF2-40B4-BE49-F238E27FC236}">
                <a16:creationId xmlns:a16="http://schemas.microsoft.com/office/drawing/2014/main" id="{FDCBC31B-1480-ED68-CC01-46E0999C9FD1}"/>
              </a:ext>
            </a:extLst>
          </p:cNvPr>
          <p:cNvSpPr>
            <a:spLocks noGrp="1" noChangeArrowheads="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D3D2D42A-6091-4A72-8E8F-4BAC4CECA817}" type="slidenum">
              <a:rPr lang="en-ZA" altLang="en-US" sz="1000">
                <a:solidFill>
                  <a:schemeClr val="tx1">
                    <a:lumMod val="50000"/>
                    <a:lumOff val="50000"/>
                  </a:schemeClr>
                </a:solidFill>
              </a:rPr>
              <a:pPr>
                <a:spcAft>
                  <a:spcPts val="600"/>
                </a:spcAft>
              </a:pPr>
              <a:t>26</a:t>
            </a:fld>
            <a:endParaRPr lang="en-ZA" altLang="en-US" sz="1000">
              <a:solidFill>
                <a:schemeClr val="tx1">
                  <a:lumMod val="50000"/>
                  <a:lumOff val="50000"/>
                </a:schemeClr>
              </a:solidFill>
            </a:endParaRPr>
          </a:p>
        </p:txBody>
      </p:sp>
    </p:spTree>
    <p:extLst>
      <p:ext uri="{BB962C8B-B14F-4D97-AF65-F5344CB8AC3E}">
        <p14:creationId xmlns:p14="http://schemas.microsoft.com/office/powerpoint/2010/main" val="327142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AAA9DF-C237-F938-A403-8DF1762F20B6}"/>
              </a:ext>
            </a:extLst>
          </p:cNvPr>
          <p:cNvSpPr>
            <a:spLocks noGrp="1"/>
          </p:cNvSpPr>
          <p:nvPr>
            <p:ph type="title"/>
          </p:nvPr>
        </p:nvSpPr>
        <p:spPr/>
        <p:txBody>
          <a:bodyPr/>
          <a:lstStyle/>
          <a:p>
            <a:r>
              <a:rPr lang="en-ZA" dirty="0"/>
              <a:t>Thank you</a:t>
            </a:r>
          </a:p>
        </p:txBody>
      </p:sp>
      <p:sp>
        <p:nvSpPr>
          <p:cNvPr id="4" name="Date Placeholder 3">
            <a:extLst>
              <a:ext uri="{FF2B5EF4-FFF2-40B4-BE49-F238E27FC236}">
                <a16:creationId xmlns:a16="http://schemas.microsoft.com/office/drawing/2014/main" id="{BC90C0DD-6DFB-84C0-42B4-5D293B7A337F}"/>
              </a:ext>
            </a:extLst>
          </p:cNvPr>
          <p:cNvSpPr>
            <a:spLocks noGrp="1"/>
          </p:cNvSpPr>
          <p:nvPr>
            <p:ph type="dt" sz="half" idx="10"/>
          </p:nvPr>
        </p:nvSpPr>
        <p:spPr/>
        <p:txBody>
          <a:bodyPr/>
          <a:lstStyle/>
          <a:p>
            <a:pPr>
              <a:defRPr/>
            </a:pPr>
            <a:fld id="{807275E9-1B60-47CE-909B-88E70A1D2433}" type="datetime1">
              <a:rPr lang="en-ZA" smtClean="0"/>
              <a:pPr>
                <a:defRPr/>
              </a:pPr>
              <a:t>2023/04/25</a:t>
            </a:fld>
            <a:endParaRPr lang="en-ZA"/>
          </a:p>
        </p:txBody>
      </p:sp>
      <p:sp>
        <p:nvSpPr>
          <p:cNvPr id="5" name="Footer Placeholder 4">
            <a:extLst>
              <a:ext uri="{FF2B5EF4-FFF2-40B4-BE49-F238E27FC236}">
                <a16:creationId xmlns:a16="http://schemas.microsoft.com/office/drawing/2014/main" id="{106FCDCC-36BD-CAF6-79FF-ABD5D36E8894}"/>
              </a:ext>
            </a:extLst>
          </p:cNvPr>
          <p:cNvSpPr>
            <a:spLocks noGrp="1"/>
          </p:cNvSpPr>
          <p:nvPr>
            <p:ph type="ftr" sz="quarter" idx="11"/>
          </p:nvPr>
        </p:nvSpPr>
        <p:spPr/>
        <p:txBody>
          <a:bodyPr/>
          <a:lstStyle/>
          <a:p>
            <a:pPr>
              <a:defRPr/>
            </a:pPr>
            <a:r>
              <a:rPr lang="pt-BR"/>
              <a:t>Templ ref: PPT-ISO-colour.001   Doc Ref no:</a:t>
            </a:r>
            <a:endParaRPr lang="en-US"/>
          </a:p>
        </p:txBody>
      </p:sp>
      <p:sp>
        <p:nvSpPr>
          <p:cNvPr id="6" name="Slide Number Placeholder 5">
            <a:extLst>
              <a:ext uri="{FF2B5EF4-FFF2-40B4-BE49-F238E27FC236}">
                <a16:creationId xmlns:a16="http://schemas.microsoft.com/office/drawing/2014/main" id="{5960FAED-F1CE-3ED5-7717-F6FCEE7625D2}"/>
              </a:ext>
            </a:extLst>
          </p:cNvPr>
          <p:cNvSpPr>
            <a:spLocks noGrp="1"/>
          </p:cNvSpPr>
          <p:nvPr>
            <p:ph type="sldNum" sz="quarter" idx="12"/>
          </p:nvPr>
        </p:nvSpPr>
        <p:spPr/>
        <p:txBody>
          <a:bodyPr/>
          <a:lstStyle/>
          <a:p>
            <a:pPr>
              <a:defRPr/>
            </a:pPr>
            <a:fld id="{F1194F1A-5B12-4645-8CFA-6250015E3673}" type="slidenum">
              <a:rPr lang="en-ZA" altLang="en-US" smtClean="0"/>
              <a:pPr>
                <a:defRPr/>
              </a:pPr>
              <a:t>27</a:t>
            </a:fld>
            <a:endParaRPr lang="en-ZA" altLang="en-US"/>
          </a:p>
        </p:txBody>
      </p:sp>
    </p:spTree>
    <p:extLst>
      <p:ext uri="{BB962C8B-B14F-4D97-AF65-F5344CB8AC3E}">
        <p14:creationId xmlns:p14="http://schemas.microsoft.com/office/powerpoint/2010/main" val="253370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EEA26B-2043-36C6-C86B-337A1C101ABB}"/>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000" kern="1200">
                <a:solidFill>
                  <a:schemeClr val="tx1">
                    <a:lumMod val="75000"/>
                    <a:lumOff val="25000"/>
                  </a:schemeClr>
                </a:solidFill>
                <a:latin typeface="Calibri" panose="020F0502020204030204"/>
                <a:ea typeface="+mn-ea"/>
                <a:cs typeface="+mn-cs"/>
              </a:rPr>
              <a:t>Templ ref: PPT-ISO-colour.001   Doc Ref no:</a:t>
            </a:r>
          </a:p>
        </p:txBody>
      </p:sp>
      <p:sp>
        <p:nvSpPr>
          <p:cNvPr id="20485" name="Title 1">
            <a:extLst>
              <a:ext uri="{FF2B5EF4-FFF2-40B4-BE49-F238E27FC236}">
                <a16:creationId xmlns:a16="http://schemas.microsoft.com/office/drawing/2014/main" id="{5AD9CA62-3364-C13F-85F2-163CCD72DC26}"/>
              </a:ext>
            </a:extLst>
          </p:cNvPr>
          <p:cNvSpPr txBox="1">
            <a:spLocks noChangeArrowheads="1"/>
          </p:cNvSpPr>
          <p:nvPr/>
        </p:nvSpPr>
        <p:spPr bwMode="auto">
          <a:xfrm>
            <a:off x="360759" y="3752849"/>
            <a:ext cx="2468166"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ts val="600"/>
              </a:spcAft>
              <a:buNone/>
            </a:pPr>
            <a:r>
              <a:rPr lang="en-US" altLang="en-US" sz="2400" dirty="0">
                <a:latin typeface="+mj-lt"/>
                <a:ea typeface="+mj-ea"/>
                <a:cs typeface="+mj-cs"/>
              </a:rPr>
              <a:t>WMO Letter on GBON Implementation</a:t>
            </a:r>
          </a:p>
        </p:txBody>
      </p:sp>
      <p:pic>
        <p:nvPicPr>
          <p:cNvPr id="20486" name="Picture 9" descr="Timeline&#10;&#10;Description automatically generated">
            <a:extLst>
              <a:ext uri="{FF2B5EF4-FFF2-40B4-BE49-F238E27FC236}">
                <a16:creationId xmlns:a16="http://schemas.microsoft.com/office/drawing/2014/main" id="{91BD5E5E-2837-F604-036B-915F4755ED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 b="16932"/>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E85CCDFF-C6DD-F12B-890F-78BAF53E0AEC}"/>
              </a:ext>
            </a:extLst>
          </p:cNvPr>
          <p:cNvSpPr>
            <a:spLocks noGrp="1"/>
          </p:cNvSpPr>
          <p:nvPr>
            <p:ph type="dt" sz="quarter" idx="10"/>
          </p:nvPr>
        </p:nvSpPr>
        <p:spPr>
          <a:xfrm>
            <a:off x="360759" y="6356350"/>
            <a:ext cx="2057400" cy="365125"/>
          </a:xfrm>
        </p:spPr>
        <p:txBody>
          <a:bodyPr vert="horz" lIns="91440" tIns="45720" rIns="91440" bIns="45720" rtlCol="0" anchor="ctr">
            <a:normAutofit/>
          </a:bodyPr>
          <a:lstStyle/>
          <a:p>
            <a:pPr>
              <a:spcAft>
                <a:spcPts val="600"/>
              </a:spcAft>
              <a:defRPr/>
            </a:pPr>
            <a:fld id="{CF5974F7-999F-4BED-BFFE-016E02689B75}" type="datetime1">
              <a:rPr lang="en-US" sz="1000">
                <a:solidFill>
                  <a:schemeClr val="tx1">
                    <a:lumMod val="75000"/>
                    <a:lumOff val="25000"/>
                  </a:schemeClr>
                </a:solidFill>
                <a:latin typeface="Calibri" panose="020F0502020204030204"/>
              </a:rPr>
              <a:pPr>
                <a:spcAft>
                  <a:spcPts val="600"/>
                </a:spcAft>
                <a:defRPr/>
              </a:pPr>
              <a:t>4/25/2023</a:t>
            </a:fld>
            <a:endParaRPr lang="en-US" sz="1000">
              <a:solidFill>
                <a:schemeClr val="tx1">
                  <a:lumMod val="75000"/>
                  <a:lumOff val="25000"/>
                </a:schemeClr>
              </a:solidFill>
              <a:latin typeface="Calibri" panose="020F0502020204030204"/>
            </a:endParaRPr>
          </a:p>
        </p:txBody>
      </p:sp>
      <p:sp>
        <p:nvSpPr>
          <p:cNvPr id="20484" name="Slide Number Placeholder 3">
            <a:extLst>
              <a:ext uri="{FF2B5EF4-FFF2-40B4-BE49-F238E27FC236}">
                <a16:creationId xmlns:a16="http://schemas.microsoft.com/office/drawing/2014/main" id="{F591B952-20BE-E836-AB94-9F39F106C570}"/>
              </a:ext>
            </a:extLst>
          </p:cNvPr>
          <p:cNvSpPr>
            <a:spLocks noGrp="1" noChangeArrowheads="1"/>
          </p:cNvSpPr>
          <p:nvPr>
            <p:ph type="sldNum" sz="quarter" idx="12"/>
          </p:nvPr>
        </p:nvSpPr>
        <p:spPr bwMode="auto">
          <a:xfrm>
            <a:off x="66484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auto">
              <a:spcBef>
                <a:spcPts val="0"/>
              </a:spcBef>
              <a:spcAft>
                <a:spcPts val="600"/>
              </a:spcAft>
              <a:defRPr/>
            </a:pPr>
            <a:fld id="{EA156D9B-6841-4290-B8C8-EB624E312878}" type="slidenum">
              <a:rPr lang="en-US" altLang="en-US" sz="1000">
                <a:solidFill>
                  <a:schemeClr val="tx1">
                    <a:lumMod val="75000"/>
                    <a:lumOff val="25000"/>
                  </a:schemeClr>
                </a:solidFill>
                <a:latin typeface="Calibri" panose="020F0502020204030204"/>
              </a:rPr>
              <a:pPr fontAlgn="auto">
                <a:spcBef>
                  <a:spcPts val="0"/>
                </a:spcBef>
                <a:spcAft>
                  <a:spcPts val="600"/>
                </a:spcAft>
                <a:defRPr/>
              </a:pPr>
              <a:t>3</a:t>
            </a:fld>
            <a:endParaRPr lang="en-US" altLang="en-US" sz="1000">
              <a:solidFill>
                <a:schemeClr val="tx1">
                  <a:lumMod val="75000"/>
                  <a:lumOff val="25000"/>
                </a:schemeClr>
              </a:solidFill>
              <a:latin typeface="Calibri" panose="020F0502020204030204"/>
            </a:endParaRPr>
          </a:p>
        </p:txBody>
      </p:sp>
      <p:graphicFrame>
        <p:nvGraphicFramePr>
          <p:cNvPr id="20488" name="TextBox 10">
            <a:extLst>
              <a:ext uri="{FF2B5EF4-FFF2-40B4-BE49-F238E27FC236}">
                <a16:creationId xmlns:a16="http://schemas.microsoft.com/office/drawing/2014/main" id="{3D72FE87-A8B8-4DA4-7989-1BADC0AB37A7}"/>
              </a:ext>
            </a:extLst>
          </p:cNvPr>
          <p:cNvGraphicFramePr/>
          <p:nvPr>
            <p:extLst>
              <p:ext uri="{D42A27DB-BD31-4B8C-83A1-F6EECF244321}">
                <p14:modId xmlns:p14="http://schemas.microsoft.com/office/powerpoint/2010/main" val="184883512"/>
              </p:ext>
            </p:extLst>
          </p:nvPr>
        </p:nvGraphicFramePr>
        <p:xfrm>
          <a:off x="3028950" y="3859213"/>
          <a:ext cx="5892800" cy="2506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5" name="Rectangle 215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517" name="Rectangle 215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Rectangle 215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1" name="Rectangle 215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3" name="Rectangle 215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25" name="Freeform: Shape 215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27" name="Rectangle 215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Title 1">
            <a:extLst>
              <a:ext uri="{FF2B5EF4-FFF2-40B4-BE49-F238E27FC236}">
                <a16:creationId xmlns:a16="http://schemas.microsoft.com/office/drawing/2014/main" id="{A4802B46-6362-3EDD-C5E1-47E23663CB32}"/>
              </a:ext>
            </a:extLst>
          </p:cNvPr>
          <p:cNvSpPr txBox="1">
            <a:spLocks noChangeArrowheads="1"/>
          </p:cNvSpPr>
          <p:nvPr/>
        </p:nvSpPr>
        <p:spPr bwMode="auto">
          <a:xfrm>
            <a:off x="350041" y="1270000"/>
            <a:ext cx="2401025" cy="2908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eaLnBrk="1" hangingPunct="1">
              <a:spcBef>
                <a:spcPct val="0"/>
              </a:spcBef>
              <a:spcAft>
                <a:spcPts val="600"/>
              </a:spcAft>
              <a:buNone/>
            </a:pPr>
            <a:r>
              <a:rPr lang="en-US" altLang="en-US" sz="2400" b="1" kern="1200" dirty="0">
                <a:solidFill>
                  <a:srgbClr val="FFFFFF"/>
                </a:solidFill>
                <a:latin typeface="+mj-lt"/>
                <a:ea typeface="+mj-ea"/>
                <a:cs typeface="+mj-cs"/>
              </a:rPr>
              <a:t>REQUIRED ACTION BY MEMBERS</a:t>
            </a:r>
          </a:p>
          <a:p>
            <a:pPr algn="r" eaLnBrk="1" hangingPunct="1">
              <a:spcBef>
                <a:spcPct val="0"/>
              </a:spcBef>
              <a:spcAft>
                <a:spcPts val="600"/>
              </a:spcAft>
              <a:buNone/>
            </a:pPr>
            <a:r>
              <a:rPr lang="en-US" altLang="en-US" sz="2400" b="1" kern="1200" dirty="0">
                <a:solidFill>
                  <a:srgbClr val="FFFFFF"/>
                </a:solidFill>
                <a:latin typeface="+mj-lt"/>
                <a:ea typeface="+mj-ea"/>
                <a:cs typeface="+mj-cs"/>
              </a:rPr>
              <a:t>TO PREPARE FOR THE INITIAL COMPOSITION OF GBON</a:t>
            </a:r>
          </a:p>
        </p:txBody>
      </p:sp>
      <p:sp>
        <p:nvSpPr>
          <p:cNvPr id="21510" name="TextBox 7">
            <a:extLst>
              <a:ext uri="{FF2B5EF4-FFF2-40B4-BE49-F238E27FC236}">
                <a16:creationId xmlns:a16="http://schemas.microsoft.com/office/drawing/2014/main" id="{A1D442F3-32B3-B2BD-45F1-103A3D9E4656}"/>
              </a:ext>
            </a:extLst>
          </p:cNvPr>
          <p:cNvSpPr txBox="1">
            <a:spLocks noChangeArrowheads="1"/>
          </p:cNvSpPr>
          <p:nvPr/>
        </p:nvSpPr>
        <p:spPr bwMode="auto">
          <a:xfrm>
            <a:off x="3607694" y="649480"/>
            <a:ext cx="4916510" cy="55460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1700" dirty="0">
                <a:latin typeface="+mn-lt"/>
              </a:rPr>
              <a:t>Final </a:t>
            </a:r>
            <a:r>
              <a:rPr lang="en-US" altLang="en-US" sz="1700" dirty="0">
                <a:solidFill>
                  <a:srgbClr val="FF0000"/>
                </a:solidFill>
                <a:latin typeface="+mn-lt"/>
              </a:rPr>
              <a:t>designation of existing observing stations to be included in GBON </a:t>
            </a:r>
            <a:r>
              <a:rPr lang="en-US" altLang="en-US" sz="1700" dirty="0">
                <a:latin typeface="+mn-lt"/>
              </a:rPr>
              <a:t>(see description of the initial seeding process in Annex 3). To facilitate this process, </a:t>
            </a:r>
            <a:r>
              <a:rPr lang="en-US" altLang="en-US" sz="1700" b="1" dirty="0">
                <a:latin typeface="+mn-lt"/>
              </a:rPr>
              <a:t>on 8 September 2022. </a:t>
            </a:r>
            <a:r>
              <a:rPr lang="en-US" altLang="en-US" sz="1700" dirty="0">
                <a:latin typeface="+mn-lt"/>
              </a:rPr>
              <a:t>The stations identified by TT-GBON for initial seeding will be assigned to GBON in OSCAR/Surface with “Pending Approval” status. </a:t>
            </a:r>
          </a:p>
          <a:p>
            <a:pPr indent="-228600" eaLnBrk="1" hangingPunct="1">
              <a:lnSpc>
                <a:spcPct val="90000"/>
              </a:lnSpc>
              <a:spcAft>
                <a:spcPts val="600"/>
              </a:spcAft>
              <a:buFont typeface="Arial" panose="020B0604020202020204" pitchFamily="34" charset="0"/>
              <a:buChar char="•"/>
            </a:pPr>
            <a:endParaRPr lang="en-US" altLang="en-US" sz="1700" dirty="0">
              <a:latin typeface="+mn-lt"/>
            </a:endParaRPr>
          </a:p>
          <a:p>
            <a:pPr indent="-228600" eaLnBrk="1" hangingPunct="1">
              <a:lnSpc>
                <a:spcPct val="90000"/>
              </a:lnSpc>
              <a:spcAft>
                <a:spcPts val="600"/>
              </a:spcAft>
              <a:buFont typeface="Arial" panose="020B0604020202020204" pitchFamily="34" charset="0"/>
              <a:buChar char="•"/>
            </a:pPr>
            <a:r>
              <a:rPr lang="en-US" altLang="en-US" sz="1700" dirty="0">
                <a:latin typeface="+mn-lt"/>
              </a:rPr>
              <a:t>If the WMO Member wishes to object to the designation of any of these stations in GBON, </a:t>
            </a:r>
            <a:r>
              <a:rPr lang="en-US" altLang="en-US" sz="1700" dirty="0">
                <a:solidFill>
                  <a:srgbClr val="FF0000"/>
                </a:solidFill>
                <a:latin typeface="+mn-lt"/>
              </a:rPr>
              <a:t>the National Focal Point for OSCAR/Surface (NFP) may remove the assignment of such stations from GBON </a:t>
            </a:r>
            <a:r>
              <a:rPr lang="en-US" altLang="en-US" sz="1700" dirty="0">
                <a:latin typeface="+mn-lt"/>
              </a:rPr>
              <a:t>in OSCAR/Surface (see points 4 and 5 on next slide). </a:t>
            </a:r>
          </a:p>
          <a:p>
            <a:pPr indent="-228600" eaLnBrk="1" hangingPunct="1">
              <a:lnSpc>
                <a:spcPct val="90000"/>
              </a:lnSpc>
              <a:spcAft>
                <a:spcPts val="600"/>
              </a:spcAft>
              <a:buFont typeface="Arial" panose="020B0604020202020204" pitchFamily="34" charset="0"/>
              <a:buChar char="•"/>
            </a:pPr>
            <a:endParaRPr lang="en-US" altLang="en-US" sz="1700" dirty="0">
              <a:latin typeface="+mn-lt"/>
            </a:endParaRPr>
          </a:p>
          <a:p>
            <a:pPr indent="-228600" eaLnBrk="1" hangingPunct="1">
              <a:lnSpc>
                <a:spcPct val="90000"/>
              </a:lnSpc>
              <a:spcAft>
                <a:spcPts val="600"/>
              </a:spcAft>
              <a:buFont typeface="Arial" panose="020B0604020202020204" pitchFamily="34" charset="0"/>
              <a:buChar char="•"/>
            </a:pPr>
            <a:r>
              <a:rPr lang="en-US" altLang="en-US" sz="1700" dirty="0">
                <a:latin typeface="+mn-lt"/>
              </a:rPr>
              <a:t>No action by the NFP before </a:t>
            </a:r>
            <a:r>
              <a:rPr lang="en-US" altLang="en-US" sz="1700" b="1" dirty="0">
                <a:latin typeface="+mn-lt"/>
              </a:rPr>
              <a:t>15 November 2022 </a:t>
            </a:r>
            <a:r>
              <a:rPr lang="en-US" altLang="en-US" sz="1700" dirty="0">
                <a:latin typeface="+mn-lt"/>
              </a:rPr>
              <a:t>will be understood as concurrence of the Permanent Representative concerning the designation of such stations in GBON.</a:t>
            </a:r>
          </a:p>
        </p:txBody>
      </p:sp>
      <p:sp>
        <p:nvSpPr>
          <p:cNvPr id="2" name="Date Placeholder 1">
            <a:extLst>
              <a:ext uri="{FF2B5EF4-FFF2-40B4-BE49-F238E27FC236}">
                <a16:creationId xmlns:a16="http://schemas.microsoft.com/office/drawing/2014/main" id="{86B89BD2-FCA9-1216-C271-E07E1A2942C1}"/>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21508" name="Slide Number Placeholder 3">
            <a:extLst>
              <a:ext uri="{FF2B5EF4-FFF2-40B4-BE49-F238E27FC236}">
                <a16:creationId xmlns:a16="http://schemas.microsoft.com/office/drawing/2014/main" id="{7A605F40-03B5-DCFD-ED44-4E7A711416D4}"/>
              </a:ext>
            </a:extLst>
          </p:cNvPr>
          <p:cNvSpPr>
            <a:spLocks noGrp="1" noChangeArrowheads="1"/>
          </p:cNvSpPr>
          <p:nvPr>
            <p:ph type="sldNum" sz="quarter" idx="12"/>
          </p:nvPr>
        </p:nvSpPr>
        <p:spPr bwMode="auto">
          <a:xfrm>
            <a:off x="8778240"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79273281-505D-4BAF-B78F-4EA791A722AF}" type="slidenum">
              <a:rPr lang="en-US" altLang="en-US" sz="1000">
                <a:solidFill>
                  <a:schemeClr val="tx1">
                    <a:lumMod val="50000"/>
                    <a:lumOff val="50000"/>
                  </a:schemeClr>
                </a:solidFill>
                <a:latin typeface="+mn-lt"/>
              </a:rPr>
              <a:pPr>
                <a:spcAft>
                  <a:spcPts val="600"/>
                </a:spcAft>
              </a:pPr>
              <a:t>4</a:t>
            </a:fld>
            <a:endParaRPr lang="en-US" altLang="en-US" sz="1000">
              <a:solidFill>
                <a:schemeClr val="tx1">
                  <a:lumMod val="50000"/>
                  <a:lumOff val="50000"/>
                </a:schemeClr>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9" name="Rectangle 2253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41" name="Rectangle 2254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2254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5" name="Rectangle 2254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7" name="Rectangle 2254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9" name="Freeform: Shape 2254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551" name="Rectangle 2255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4" name="TextBox 9">
            <a:extLst>
              <a:ext uri="{FF2B5EF4-FFF2-40B4-BE49-F238E27FC236}">
                <a16:creationId xmlns:a16="http://schemas.microsoft.com/office/drawing/2014/main" id="{6606B3F8-0127-4A2E-0BC8-31F59EB6435F}"/>
              </a:ext>
            </a:extLst>
          </p:cNvPr>
          <p:cNvSpPr txBox="1">
            <a:spLocks noChangeArrowheads="1"/>
          </p:cNvSpPr>
          <p:nvPr/>
        </p:nvSpPr>
        <p:spPr bwMode="auto">
          <a:xfrm>
            <a:off x="350041" y="586855"/>
            <a:ext cx="2401025" cy="3096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0000"/>
              </a:lnSpc>
              <a:spcAft>
                <a:spcPts val="600"/>
              </a:spcAft>
            </a:pPr>
            <a:r>
              <a:rPr lang="en-US" altLang="en-US" sz="2400" b="1" kern="1200" dirty="0">
                <a:solidFill>
                  <a:srgbClr val="FFFFFF"/>
                </a:solidFill>
                <a:latin typeface="+mj-lt"/>
                <a:ea typeface="+mj-ea"/>
                <a:cs typeface="+mj-cs"/>
              </a:rPr>
              <a:t>CRITERIA FOR THE INITIAL SEEDING OF GBON</a:t>
            </a:r>
            <a:endParaRPr lang="en-US" altLang="en-US" sz="2400" kern="1200"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A0174B6B-3813-C02B-065E-D43D7D45B313}"/>
              </a:ext>
            </a:extLst>
          </p:cNvPr>
          <p:cNvSpPr txBox="1"/>
          <p:nvPr/>
        </p:nvSpPr>
        <p:spPr>
          <a:xfrm>
            <a:off x="3607694" y="649480"/>
            <a:ext cx="4916510" cy="5546047"/>
          </a:xfrm>
          <a:prstGeom prst="rect">
            <a:avLst/>
          </a:prstGeom>
        </p:spPr>
        <p:txBody>
          <a:bodyPr vert="horz" lIns="91440" tIns="45720" rIns="91440" bIns="45720" rtlCol="0" anchor="ctr">
            <a:normAutofit/>
          </a:bodyPr>
          <a:lstStyle/>
          <a:p>
            <a:pPr marL="342900" indent="-228600" eaLnBrk="1" hangingPunct="1">
              <a:lnSpc>
                <a:spcPct val="90000"/>
              </a:lnSpc>
              <a:spcAft>
                <a:spcPts val="600"/>
              </a:spcAft>
              <a:buFont typeface="Arial" panose="020B0604020202020204" pitchFamily="34" charset="0"/>
              <a:buChar char="•"/>
              <a:defRPr/>
            </a:pPr>
            <a:r>
              <a:rPr lang="en-US" sz="1400" dirty="0">
                <a:solidFill>
                  <a:srgbClr val="FF0000"/>
                </a:solidFill>
                <a:latin typeface="+mn-lt"/>
              </a:rPr>
              <a:t>All existing surface and upper-air stations (including former RBSN1 then RBON2 stations) that are considered to meet GBON requirements closely enough, and are operating and reporting </a:t>
            </a:r>
            <a:r>
              <a:rPr lang="en-US" sz="1400" dirty="0">
                <a:latin typeface="+mn-lt"/>
              </a:rPr>
              <a:t>(i.e., the green and orange stations in WDQMS for data availability) will be seeded into the initial draft list of GBON stations, subject to subsequent adjustments, including deletion where needed, by Members</a:t>
            </a:r>
          </a:p>
          <a:p>
            <a:pPr marL="342900" indent="-228600" eaLnBrk="1" hangingPunct="1">
              <a:lnSpc>
                <a:spcPct val="90000"/>
              </a:lnSpc>
              <a:spcAft>
                <a:spcPts val="600"/>
              </a:spcAft>
              <a:buFont typeface="Arial" panose="020B0604020202020204" pitchFamily="34" charset="0"/>
              <a:buChar char="•"/>
              <a:defRPr/>
            </a:pPr>
            <a:r>
              <a:rPr lang="en-US" sz="1400" dirty="0">
                <a:solidFill>
                  <a:srgbClr val="FF0000"/>
                </a:solidFill>
                <a:latin typeface="+mn-lt"/>
              </a:rPr>
              <a:t>Members have the final authority to decide which of their stations to include in GBON, on the basis of the global gap analysis or one performed by them.</a:t>
            </a:r>
          </a:p>
          <a:p>
            <a:pPr marL="342900" indent="-228600" eaLnBrk="1" hangingPunct="1">
              <a:lnSpc>
                <a:spcPct val="90000"/>
              </a:lnSpc>
              <a:spcAft>
                <a:spcPts val="600"/>
              </a:spcAft>
              <a:buFont typeface="Arial" panose="020B0604020202020204" pitchFamily="34" charset="0"/>
              <a:buChar char="•"/>
              <a:defRPr/>
            </a:pPr>
            <a:r>
              <a:rPr lang="en-US" sz="1400" dirty="0">
                <a:latin typeface="+mn-lt"/>
              </a:rPr>
              <a:t>Minor changes to the composition of GBON can be decided by the President of WMO on the basis of Members' proposed commitment</a:t>
            </a:r>
          </a:p>
          <a:p>
            <a:pPr marL="342900" indent="-228600" eaLnBrk="1" hangingPunct="1">
              <a:lnSpc>
                <a:spcPct val="90000"/>
              </a:lnSpc>
              <a:spcAft>
                <a:spcPts val="600"/>
              </a:spcAft>
              <a:buFont typeface="Arial" panose="020B0604020202020204" pitchFamily="34" charset="0"/>
              <a:buChar char="•"/>
              <a:defRPr/>
            </a:pPr>
            <a:r>
              <a:rPr lang="en-US" sz="1400" dirty="0">
                <a:latin typeface="+mn-lt"/>
              </a:rPr>
              <a:t>Gap analysis will allow identifying areas where additional efforts will be needed for more stations to be eventually committed into GBON.</a:t>
            </a:r>
          </a:p>
          <a:p>
            <a:pPr indent="-228600" eaLnBrk="1" hangingPunct="1">
              <a:lnSpc>
                <a:spcPct val="90000"/>
              </a:lnSpc>
              <a:spcAft>
                <a:spcPts val="600"/>
              </a:spcAft>
              <a:buFont typeface="Arial" panose="020B0604020202020204" pitchFamily="34" charset="0"/>
              <a:buChar char="•"/>
              <a:defRPr/>
            </a:pPr>
            <a:endParaRPr lang="en-US" sz="1400" dirty="0">
              <a:latin typeface="+mn-lt"/>
            </a:endParaRPr>
          </a:p>
          <a:p>
            <a:pPr indent="-228600" eaLnBrk="1" hangingPunct="1">
              <a:lnSpc>
                <a:spcPct val="90000"/>
              </a:lnSpc>
              <a:spcAft>
                <a:spcPts val="600"/>
              </a:spcAft>
              <a:buFont typeface="Arial" panose="020B0604020202020204" pitchFamily="34" charset="0"/>
              <a:buChar char="•"/>
              <a:defRPr/>
            </a:pPr>
            <a:r>
              <a:rPr lang="en-US" sz="1400" dirty="0">
                <a:latin typeface="+mn-lt"/>
              </a:rPr>
              <a:t>This process will provide the following station lists:</a:t>
            </a:r>
          </a:p>
          <a:p>
            <a:pPr indent="-228600" eaLnBrk="1" hangingPunct="1">
              <a:lnSpc>
                <a:spcPct val="90000"/>
              </a:lnSpc>
              <a:spcAft>
                <a:spcPts val="600"/>
              </a:spcAft>
              <a:buFont typeface="Arial" panose="020B0604020202020204" pitchFamily="34" charset="0"/>
              <a:buChar char="•"/>
              <a:defRPr/>
            </a:pPr>
            <a:r>
              <a:rPr lang="en-US" sz="1400" dirty="0">
                <a:latin typeface="+mn-lt"/>
              </a:rPr>
              <a:t>• GBON-Surface-Land (Initial)</a:t>
            </a:r>
          </a:p>
          <a:p>
            <a:pPr indent="-228600" eaLnBrk="1" hangingPunct="1">
              <a:lnSpc>
                <a:spcPct val="90000"/>
              </a:lnSpc>
              <a:spcAft>
                <a:spcPts val="600"/>
              </a:spcAft>
              <a:buFont typeface="Arial" panose="020B0604020202020204" pitchFamily="34" charset="0"/>
              <a:buChar char="•"/>
              <a:defRPr/>
            </a:pPr>
            <a:r>
              <a:rPr lang="en-US" sz="1400" dirty="0">
                <a:latin typeface="+mn-lt"/>
              </a:rPr>
              <a:t>• GBON-Surface-Marine (Initial)</a:t>
            </a:r>
          </a:p>
          <a:p>
            <a:pPr indent="-228600" eaLnBrk="1" hangingPunct="1">
              <a:lnSpc>
                <a:spcPct val="90000"/>
              </a:lnSpc>
              <a:spcAft>
                <a:spcPts val="600"/>
              </a:spcAft>
              <a:buFont typeface="Arial" panose="020B0604020202020204" pitchFamily="34" charset="0"/>
              <a:buChar char="•"/>
              <a:defRPr/>
            </a:pPr>
            <a:r>
              <a:rPr lang="en-US" sz="1400" dirty="0">
                <a:latin typeface="+mn-lt"/>
              </a:rPr>
              <a:t>• GBON-Upper-Air-Land (Initial)</a:t>
            </a:r>
          </a:p>
          <a:p>
            <a:pPr indent="-228600" eaLnBrk="1" hangingPunct="1">
              <a:lnSpc>
                <a:spcPct val="90000"/>
              </a:lnSpc>
              <a:spcAft>
                <a:spcPts val="600"/>
              </a:spcAft>
              <a:buFont typeface="Arial" panose="020B0604020202020204" pitchFamily="34" charset="0"/>
              <a:buChar char="•"/>
              <a:defRPr/>
            </a:pPr>
            <a:r>
              <a:rPr lang="en-US" sz="1400" dirty="0">
                <a:latin typeface="+mn-lt"/>
              </a:rPr>
              <a:t>• GBON-Upper-Air-Marine (Initial).</a:t>
            </a:r>
          </a:p>
          <a:p>
            <a:pPr indent="-228600" eaLnBrk="1" hangingPunct="1">
              <a:lnSpc>
                <a:spcPct val="90000"/>
              </a:lnSpc>
              <a:spcAft>
                <a:spcPts val="600"/>
              </a:spcAft>
              <a:buFont typeface="Arial" panose="020B0604020202020204" pitchFamily="34" charset="0"/>
              <a:buChar char="•"/>
              <a:defRPr/>
            </a:pPr>
            <a:endParaRPr lang="en-US" sz="1400" dirty="0">
              <a:latin typeface="+mn-lt"/>
            </a:endParaRPr>
          </a:p>
        </p:txBody>
      </p:sp>
      <p:sp>
        <p:nvSpPr>
          <p:cNvPr id="2" name="Date Placeholder 1">
            <a:extLst>
              <a:ext uri="{FF2B5EF4-FFF2-40B4-BE49-F238E27FC236}">
                <a16:creationId xmlns:a16="http://schemas.microsoft.com/office/drawing/2014/main" id="{80799C00-4F90-D5B7-BA75-85F7EDFE48C3}"/>
              </a:ext>
            </a:extLst>
          </p:cNvPr>
          <p:cNvSpPr>
            <a:spLocks noGrp="1"/>
          </p:cNvSpPr>
          <p:nvPr>
            <p:ph type="dt" sz="quarter" idx="10"/>
          </p:nvPr>
        </p:nvSpPr>
        <p:spPr>
          <a:xfrm>
            <a:off x="6727698" y="6455664"/>
            <a:ext cx="2057400" cy="365125"/>
          </a:xfrm>
        </p:spPr>
        <p:txBody>
          <a:bodyPr vert="horz" lIns="91440" tIns="45720" rIns="91440" bIns="45720" rtlCol="0" anchor="ctr">
            <a:normAutofit/>
          </a:bodyPr>
          <a:lstStyle/>
          <a:p>
            <a:pPr algn="r">
              <a:spcAft>
                <a:spcPts val="600"/>
              </a:spcAft>
              <a:defRPr/>
            </a:pPr>
            <a:fld id="{CF5974F7-999F-4BED-BFFE-016E02689B75}" type="datetime1">
              <a:rPr lang="en-US" sz="1000">
                <a:solidFill>
                  <a:schemeClr val="tx1">
                    <a:lumMod val="50000"/>
                    <a:lumOff val="50000"/>
                  </a:schemeClr>
                </a:solidFill>
              </a:rPr>
              <a:pPr algn="r">
                <a:spcAft>
                  <a:spcPts val="600"/>
                </a:spcAft>
                <a:defRPr/>
              </a:pPr>
              <a:t>4/25/2023</a:t>
            </a:fld>
            <a:endParaRPr lang="en-US" sz="1000">
              <a:solidFill>
                <a:schemeClr val="tx1">
                  <a:lumMod val="50000"/>
                  <a:lumOff val="50000"/>
                </a:schemeClr>
              </a:solidFill>
            </a:endParaRPr>
          </a:p>
        </p:txBody>
      </p:sp>
      <p:sp>
        <p:nvSpPr>
          <p:cNvPr id="22532" name="Slide Number Placeholder 3">
            <a:extLst>
              <a:ext uri="{FF2B5EF4-FFF2-40B4-BE49-F238E27FC236}">
                <a16:creationId xmlns:a16="http://schemas.microsoft.com/office/drawing/2014/main" id="{9A5DDF08-FF4D-4058-6D36-6F1F281AFA22}"/>
              </a:ext>
            </a:extLst>
          </p:cNvPr>
          <p:cNvSpPr>
            <a:spLocks noGrp="1" noChangeArrowheads="1"/>
          </p:cNvSpPr>
          <p:nvPr>
            <p:ph type="sldNum" sz="quarter" idx="12"/>
          </p:nvPr>
        </p:nvSpPr>
        <p:spPr bwMode="auto">
          <a:xfrm>
            <a:off x="8778240"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0E3ED229-8CFB-45DB-AFB4-BD2866A79926}" type="slidenum">
              <a:rPr lang="en-US" altLang="en-US" sz="1000">
                <a:solidFill>
                  <a:schemeClr val="tx1">
                    <a:lumMod val="50000"/>
                    <a:lumOff val="50000"/>
                  </a:schemeClr>
                </a:solidFill>
                <a:latin typeface="+mn-lt"/>
              </a:rPr>
              <a:pPr>
                <a:spcAft>
                  <a:spcPts val="600"/>
                </a:spcAft>
              </a:pPr>
              <a:t>5</a:t>
            </a:fld>
            <a:endParaRPr lang="en-US" altLang="en-US" sz="1000">
              <a:solidFill>
                <a:schemeClr val="tx1">
                  <a:lumMod val="50000"/>
                  <a:lumOff val="50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F4DFD-587C-D4CB-94EA-A027F4CDF975}"/>
              </a:ext>
            </a:extLst>
          </p:cNvPr>
          <p:cNvSpPr>
            <a:spLocks noGrp="1"/>
          </p:cNvSpPr>
          <p:nvPr>
            <p:ph type="dt" sz="quarter" idx="10"/>
          </p:nvPr>
        </p:nvSpPr>
        <p:spPr/>
        <p:txBody>
          <a:bodyPr/>
          <a:lstStyle/>
          <a:p>
            <a:pPr>
              <a:defRPr/>
            </a:pPr>
            <a:fld id="{CF5974F7-999F-4BED-BFFE-016E02689B75}" type="datetime1">
              <a:rPr lang="en-ZA" smtClean="0"/>
              <a:pPr>
                <a:defRPr/>
              </a:pPr>
              <a:t>2023/04/25</a:t>
            </a:fld>
            <a:endParaRPr lang="en-ZA"/>
          </a:p>
        </p:txBody>
      </p:sp>
      <p:sp>
        <p:nvSpPr>
          <p:cNvPr id="3" name="Footer Placeholder 2">
            <a:extLst>
              <a:ext uri="{FF2B5EF4-FFF2-40B4-BE49-F238E27FC236}">
                <a16:creationId xmlns:a16="http://schemas.microsoft.com/office/drawing/2014/main" id="{56C3C368-B127-907B-99BB-EC65C7579A92}"/>
              </a:ext>
            </a:extLst>
          </p:cNvPr>
          <p:cNvSpPr>
            <a:spLocks noGrp="1"/>
          </p:cNvSpPr>
          <p:nvPr>
            <p:ph type="ftr" sz="quarter" idx="11"/>
          </p:nvPr>
        </p:nvSpPr>
        <p:spPr/>
        <p:txBody>
          <a:bodyPr/>
          <a:lstStyle/>
          <a:p>
            <a:pPr>
              <a:defRPr/>
            </a:pPr>
            <a:r>
              <a:rPr lang="pt-BR"/>
              <a:t>Templ ref: PPT-ISO-colour.001   Doc Ref no:</a:t>
            </a:r>
            <a:endParaRPr lang="en-US"/>
          </a:p>
        </p:txBody>
      </p:sp>
      <p:sp>
        <p:nvSpPr>
          <p:cNvPr id="23556" name="Slide Number Placeholder 3">
            <a:extLst>
              <a:ext uri="{FF2B5EF4-FFF2-40B4-BE49-F238E27FC236}">
                <a16:creationId xmlns:a16="http://schemas.microsoft.com/office/drawing/2014/main" id="{AEE76D93-B8EB-EE9E-52EF-70123C8CB8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07C3EE-F90F-4B2F-AA84-F23DB43DFEDA}" type="slidenum">
              <a:rPr lang="en-ZA" altLang="en-US" smtClean="0">
                <a:solidFill>
                  <a:srgbClr val="898989"/>
                </a:solidFill>
              </a:rPr>
              <a:pPr/>
              <a:t>6</a:t>
            </a:fld>
            <a:endParaRPr lang="en-ZA" altLang="en-US">
              <a:solidFill>
                <a:srgbClr val="898989"/>
              </a:solidFill>
            </a:endParaRPr>
          </a:p>
        </p:txBody>
      </p:sp>
      <p:pic>
        <p:nvPicPr>
          <p:cNvPr id="23557" name="Picture 5">
            <a:extLst>
              <a:ext uri="{FF2B5EF4-FFF2-40B4-BE49-F238E27FC236}">
                <a16:creationId xmlns:a16="http://schemas.microsoft.com/office/drawing/2014/main" id="{64A7A068-3407-C90F-554D-AAAB82D32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6525"/>
            <a:ext cx="86487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BB81C71-0750-826C-08A2-2CEBF6FF0CF3}"/>
              </a:ext>
            </a:extLst>
          </p:cNvPr>
          <p:cNvSpPr/>
          <p:nvPr/>
        </p:nvSpPr>
        <p:spPr>
          <a:xfrm>
            <a:off x="1290638" y="4449763"/>
            <a:ext cx="7031037" cy="9858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3559" name="TextBox 8">
            <a:extLst>
              <a:ext uri="{FF2B5EF4-FFF2-40B4-BE49-F238E27FC236}">
                <a16:creationId xmlns:a16="http://schemas.microsoft.com/office/drawing/2014/main" id="{6574A9DD-0B58-0840-D0EF-538E259C5B84}"/>
              </a:ext>
            </a:extLst>
          </p:cNvPr>
          <p:cNvSpPr txBox="1">
            <a:spLocks noChangeArrowheads="1"/>
          </p:cNvSpPr>
          <p:nvPr/>
        </p:nvSpPr>
        <p:spPr bwMode="auto">
          <a:xfrm>
            <a:off x="628650" y="5716588"/>
            <a:ext cx="8077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b="1" dirty="0"/>
              <a:t>South Africa designated to GBON 122 Surface Land stations (high density) and 5 Upper-Air stations over 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6514F51B-65D8-3010-A4C8-81EE302FC77E}"/>
              </a:ext>
            </a:extLst>
          </p:cNvPr>
          <p:cNvSpPr>
            <a:spLocks noGrp="1"/>
          </p:cNvSpPr>
          <p:nvPr>
            <p:ph type="title"/>
          </p:nvPr>
        </p:nvSpPr>
        <p:spPr>
          <a:xfrm>
            <a:off x="628650" y="136525"/>
            <a:ext cx="7886700" cy="612775"/>
          </a:xfrm>
        </p:spPr>
        <p:txBody>
          <a:bodyPr/>
          <a:lstStyle/>
          <a:p>
            <a:pPr algn="ctr"/>
            <a:r>
              <a:rPr lang="en-ZA" altLang="en-US" sz="2800" dirty="0">
                <a:cs typeface="Arial" panose="020B0604020202020204" pitchFamily="34" charset="0"/>
              </a:rPr>
              <a:t>Summary of GBON requirements </a:t>
            </a:r>
            <a:br>
              <a:rPr lang="en-ZA" altLang="en-US" sz="2800" dirty="0">
                <a:cs typeface="Arial" panose="020B0604020202020204" pitchFamily="34" charset="0"/>
              </a:rPr>
            </a:br>
            <a:r>
              <a:rPr lang="en-US" altLang="en-US" sz="2000" dirty="0">
                <a:cs typeface="Arial" panose="020B0604020202020204" pitchFamily="34" charset="0"/>
              </a:rPr>
              <a:t>‘shall’ provisions in bold type</a:t>
            </a:r>
            <a:endParaRPr lang="en-ZA" altLang="en-US" sz="2000" dirty="0"/>
          </a:p>
        </p:txBody>
      </p:sp>
      <p:sp>
        <p:nvSpPr>
          <p:cNvPr id="24579" name="Content Placeholder 5">
            <a:extLst>
              <a:ext uri="{FF2B5EF4-FFF2-40B4-BE49-F238E27FC236}">
                <a16:creationId xmlns:a16="http://schemas.microsoft.com/office/drawing/2014/main" id="{4B6B02CF-696E-A462-489D-528EDEB84C78}"/>
              </a:ext>
            </a:extLst>
          </p:cNvPr>
          <p:cNvSpPr>
            <a:spLocks noGrp="1"/>
          </p:cNvSpPr>
          <p:nvPr>
            <p:ph idx="1"/>
          </p:nvPr>
        </p:nvSpPr>
        <p:spPr>
          <a:xfrm>
            <a:off x="304800" y="3439249"/>
            <a:ext cx="8534400" cy="1401473"/>
          </a:xfrm>
          <a:solidFill>
            <a:schemeClr val="bg1"/>
          </a:solidFill>
        </p:spPr>
        <p:txBody>
          <a:bodyPr/>
          <a:lstStyle/>
          <a:p>
            <a:pPr algn="just">
              <a:buFont typeface="Wingdings" panose="05000000000000000000" pitchFamily="2" charset="2"/>
              <a:buChar char="q"/>
            </a:pPr>
            <a:r>
              <a:rPr lang="en-US" altLang="en-US" sz="1200" b="1" dirty="0">
                <a:solidFill>
                  <a:srgbClr val="FF0000"/>
                </a:solidFill>
              </a:rPr>
              <a:t>“Standard density” </a:t>
            </a:r>
            <a:r>
              <a:rPr lang="en-US" altLang="en-US" sz="1200" dirty="0"/>
              <a:t>refers to the GBON regulation for horizontal resolution of surface land stations, with </a:t>
            </a:r>
            <a:r>
              <a:rPr lang="en-US" altLang="en-US" sz="1200" dirty="0">
                <a:solidFill>
                  <a:srgbClr val="FF0000"/>
                </a:solidFill>
              </a:rPr>
              <a:t>200 km maximum spacing between stations</a:t>
            </a:r>
            <a:r>
              <a:rPr lang="en-US" altLang="en-US" sz="1200" dirty="0"/>
              <a:t>, and which applies to all Members (except SIDS). For SIDS, the EEZ area has been added to the total surface area which is the basis for the target number of stations</a:t>
            </a:r>
          </a:p>
          <a:p>
            <a:pPr algn="just">
              <a:buFont typeface="Wingdings" panose="05000000000000000000" pitchFamily="2" charset="2"/>
              <a:buChar char="q"/>
            </a:pPr>
            <a:r>
              <a:rPr lang="en-US" altLang="en-US" sz="1200" b="1" dirty="0">
                <a:solidFill>
                  <a:srgbClr val="FF0000"/>
                </a:solidFill>
              </a:rPr>
              <a:t>“High Density” </a:t>
            </a:r>
            <a:r>
              <a:rPr lang="en-US" altLang="en-US" sz="1200" dirty="0"/>
              <a:t>refers to the GBON regulation for horizontal resolution of surface land stations, with </a:t>
            </a:r>
            <a:r>
              <a:rPr lang="en-US" altLang="en-US" sz="1200" dirty="0">
                <a:solidFill>
                  <a:srgbClr val="FF0000"/>
                </a:solidFill>
              </a:rPr>
              <a:t>100 km maximum spacing between stations</a:t>
            </a:r>
            <a:r>
              <a:rPr lang="en-US" altLang="en-US" sz="1200" dirty="0"/>
              <a:t>, and which applies to Members operating their networks at a density of 100 km or higher, for whom data exchange at 100 km density is mandatory and exchange up to a density of 15 km is recommended.</a:t>
            </a:r>
            <a:endParaRPr lang="en-ZA" altLang="en-US" sz="1200" dirty="0"/>
          </a:p>
        </p:txBody>
      </p:sp>
      <p:sp>
        <p:nvSpPr>
          <p:cNvPr id="2" name="Date Placeholder 1">
            <a:extLst>
              <a:ext uri="{FF2B5EF4-FFF2-40B4-BE49-F238E27FC236}">
                <a16:creationId xmlns:a16="http://schemas.microsoft.com/office/drawing/2014/main" id="{2D6DF533-18A1-878A-99B4-73B7145D0A57}"/>
              </a:ext>
            </a:extLst>
          </p:cNvPr>
          <p:cNvSpPr>
            <a:spLocks noGrp="1"/>
          </p:cNvSpPr>
          <p:nvPr>
            <p:ph type="dt" sz="quarter" idx="10"/>
          </p:nvPr>
        </p:nvSpPr>
        <p:spPr/>
        <p:txBody>
          <a:bodyPr/>
          <a:lstStyle/>
          <a:p>
            <a:pPr>
              <a:defRPr/>
            </a:pPr>
            <a:fld id="{CF5974F7-999F-4BED-BFFE-016E02689B75}" type="datetime1">
              <a:rPr lang="en-ZA" smtClean="0"/>
              <a:pPr>
                <a:defRPr/>
              </a:pPr>
              <a:t>2023/04/25</a:t>
            </a:fld>
            <a:endParaRPr lang="en-ZA"/>
          </a:p>
        </p:txBody>
      </p:sp>
      <p:sp>
        <p:nvSpPr>
          <p:cNvPr id="3" name="Footer Placeholder 2">
            <a:extLst>
              <a:ext uri="{FF2B5EF4-FFF2-40B4-BE49-F238E27FC236}">
                <a16:creationId xmlns:a16="http://schemas.microsoft.com/office/drawing/2014/main" id="{AF0C2E9C-B829-6450-8565-68DD580573BF}"/>
              </a:ext>
            </a:extLst>
          </p:cNvPr>
          <p:cNvSpPr>
            <a:spLocks noGrp="1"/>
          </p:cNvSpPr>
          <p:nvPr>
            <p:ph type="ftr" sz="quarter" idx="11"/>
          </p:nvPr>
        </p:nvSpPr>
        <p:spPr/>
        <p:txBody>
          <a:bodyPr/>
          <a:lstStyle/>
          <a:p>
            <a:pPr>
              <a:defRPr/>
            </a:pPr>
            <a:r>
              <a:rPr lang="pt-BR"/>
              <a:t>Templ ref: PPT-ISO-colour.001   Doc Ref no:</a:t>
            </a:r>
            <a:endParaRPr lang="en-US"/>
          </a:p>
        </p:txBody>
      </p:sp>
      <p:sp>
        <p:nvSpPr>
          <p:cNvPr id="24582" name="Slide Number Placeholder 3">
            <a:extLst>
              <a:ext uri="{FF2B5EF4-FFF2-40B4-BE49-F238E27FC236}">
                <a16:creationId xmlns:a16="http://schemas.microsoft.com/office/drawing/2014/main" id="{625DF5B0-DB1B-01EA-3E30-8C935583D5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4B617D-5847-4804-9A8F-62D2344586D3}" type="slidenum">
              <a:rPr lang="en-ZA" altLang="en-US" smtClean="0">
                <a:solidFill>
                  <a:srgbClr val="898989"/>
                </a:solidFill>
              </a:rPr>
              <a:pPr/>
              <a:t>7</a:t>
            </a:fld>
            <a:endParaRPr lang="en-ZA" altLang="en-US">
              <a:solidFill>
                <a:srgbClr val="898989"/>
              </a:solidFill>
            </a:endParaRPr>
          </a:p>
        </p:txBody>
      </p:sp>
      <p:graphicFrame>
        <p:nvGraphicFramePr>
          <p:cNvPr id="7" name="Table 6">
            <a:extLst>
              <a:ext uri="{FF2B5EF4-FFF2-40B4-BE49-F238E27FC236}">
                <a16:creationId xmlns:a16="http://schemas.microsoft.com/office/drawing/2014/main" id="{044011E6-4FB5-F07F-C324-E1AC6FBC7F40}"/>
              </a:ext>
            </a:extLst>
          </p:cNvPr>
          <p:cNvGraphicFramePr>
            <a:graphicFrameLocks noGrp="1"/>
          </p:cNvGraphicFramePr>
          <p:nvPr>
            <p:extLst>
              <p:ext uri="{D42A27DB-BD31-4B8C-83A1-F6EECF244321}">
                <p14:modId xmlns:p14="http://schemas.microsoft.com/office/powerpoint/2010/main" val="1474118837"/>
              </p:ext>
            </p:extLst>
          </p:nvPr>
        </p:nvGraphicFramePr>
        <p:xfrm>
          <a:off x="253999" y="1503721"/>
          <a:ext cx="8636001" cy="1522413"/>
        </p:xfrm>
        <a:graphic>
          <a:graphicData uri="http://schemas.openxmlformats.org/drawingml/2006/table">
            <a:tbl>
              <a:tblPr firstRow="1" firstCol="1" bandRow="1">
                <a:tableStyleId>{5C22544A-7EE6-4342-B048-85BDC9FD1C3A}</a:tableStyleId>
              </a:tblPr>
              <a:tblGrid>
                <a:gridCol w="1723746">
                  <a:extLst>
                    <a:ext uri="{9D8B030D-6E8A-4147-A177-3AD203B41FA5}">
                      <a16:colId xmlns:a16="http://schemas.microsoft.com/office/drawing/2014/main" val="20000"/>
                    </a:ext>
                  </a:extLst>
                </a:gridCol>
                <a:gridCol w="1267766">
                  <a:extLst>
                    <a:ext uri="{9D8B030D-6E8A-4147-A177-3AD203B41FA5}">
                      <a16:colId xmlns:a16="http://schemas.microsoft.com/office/drawing/2014/main" val="20001"/>
                    </a:ext>
                  </a:extLst>
                </a:gridCol>
                <a:gridCol w="1267766">
                  <a:extLst>
                    <a:ext uri="{9D8B030D-6E8A-4147-A177-3AD203B41FA5}">
                      <a16:colId xmlns:a16="http://schemas.microsoft.com/office/drawing/2014/main" val="20002"/>
                    </a:ext>
                  </a:extLst>
                </a:gridCol>
                <a:gridCol w="1154009">
                  <a:extLst>
                    <a:ext uri="{9D8B030D-6E8A-4147-A177-3AD203B41FA5}">
                      <a16:colId xmlns:a16="http://schemas.microsoft.com/office/drawing/2014/main" val="20003"/>
                    </a:ext>
                  </a:extLst>
                </a:gridCol>
                <a:gridCol w="1367475">
                  <a:extLst>
                    <a:ext uri="{9D8B030D-6E8A-4147-A177-3AD203B41FA5}">
                      <a16:colId xmlns:a16="http://schemas.microsoft.com/office/drawing/2014/main" val="20004"/>
                    </a:ext>
                  </a:extLst>
                </a:gridCol>
                <a:gridCol w="1855239">
                  <a:extLst>
                    <a:ext uri="{9D8B030D-6E8A-4147-A177-3AD203B41FA5}">
                      <a16:colId xmlns:a16="http://schemas.microsoft.com/office/drawing/2014/main" val="20005"/>
                    </a:ext>
                  </a:extLst>
                </a:gridCol>
              </a:tblGrid>
              <a:tr h="368147">
                <a:tc>
                  <a:txBody>
                    <a:bodyPr/>
                    <a:lstStyle/>
                    <a:p>
                      <a:pPr algn="ctr">
                        <a:spcBef>
                          <a:spcPts val="300"/>
                        </a:spcBef>
                        <a:spcAft>
                          <a:spcPts val="300"/>
                        </a:spcAft>
                      </a:pPr>
                      <a:r>
                        <a:rPr lang="en-GB" sz="1200" dirty="0">
                          <a:solidFill>
                            <a:schemeClr val="tx1"/>
                          </a:solidFill>
                          <a:effectLst/>
                        </a:rPr>
                        <a:t> </a:t>
                      </a:r>
                      <a:endParaRPr lang="en-ZA"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Horizontal Resolution</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Vertical Resolution</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Observing cycle</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Variables</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Other requirements</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extLst>
                  <a:ext uri="{0D108BD9-81ED-4DB2-BD59-A6C34878D82A}">
                    <a16:rowId xmlns:a16="http://schemas.microsoft.com/office/drawing/2014/main" val="10000"/>
                  </a:ext>
                </a:extLst>
              </a:tr>
              <a:tr h="442057">
                <a:tc>
                  <a:txBody>
                    <a:bodyPr/>
                    <a:lstStyle/>
                    <a:p>
                      <a:pPr>
                        <a:spcBef>
                          <a:spcPts val="300"/>
                        </a:spcBef>
                        <a:spcAft>
                          <a:spcPts val="300"/>
                        </a:spcAft>
                      </a:pPr>
                      <a:r>
                        <a:rPr lang="en-GB" sz="1200">
                          <a:solidFill>
                            <a:schemeClr val="tx1"/>
                          </a:solidFill>
                          <a:effectLst/>
                        </a:rPr>
                        <a:t>Surface land stations</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200 km </a:t>
                      </a:r>
                    </a:p>
                    <a:p>
                      <a:pPr algn="ctr">
                        <a:spcBef>
                          <a:spcPts val="300"/>
                        </a:spcBef>
                        <a:spcAft>
                          <a:spcPts val="300"/>
                        </a:spcAft>
                      </a:pPr>
                      <a:r>
                        <a:rPr lang="en-GB" sz="1200" dirty="0">
                          <a:solidFill>
                            <a:schemeClr val="tx1"/>
                          </a:solidFill>
                          <a:effectLst/>
                        </a:rPr>
                        <a:t>100 km</a:t>
                      </a:r>
                      <a:endParaRPr lang="en-ZA"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a:solidFill>
                            <a:schemeClr val="tx1"/>
                          </a:solidFill>
                          <a:effectLst/>
                        </a:rPr>
                        <a:t>n/a</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1 h</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SLP, T, H, W, P, SD</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Exchanged in real time through WIS2</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extLst>
                  <a:ext uri="{0D108BD9-81ED-4DB2-BD59-A6C34878D82A}">
                    <a16:rowId xmlns:a16="http://schemas.microsoft.com/office/drawing/2014/main" val="10001"/>
                  </a:ext>
                </a:extLst>
              </a:tr>
              <a:tr h="712209">
                <a:tc>
                  <a:txBody>
                    <a:bodyPr/>
                    <a:lstStyle/>
                    <a:p>
                      <a:pPr>
                        <a:spcBef>
                          <a:spcPts val="300"/>
                        </a:spcBef>
                        <a:spcAft>
                          <a:spcPts val="300"/>
                        </a:spcAft>
                      </a:pPr>
                      <a:r>
                        <a:rPr lang="en-GB" sz="1200">
                          <a:solidFill>
                            <a:schemeClr val="tx1"/>
                          </a:solidFill>
                          <a:effectLst/>
                        </a:rPr>
                        <a:t>Upper-air stations operated from land</a:t>
                      </a:r>
                      <a:endParaRPr lang="en-ZA" sz="12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500 km </a:t>
                      </a:r>
                    </a:p>
                    <a:p>
                      <a:pPr algn="ctr">
                        <a:spcBef>
                          <a:spcPts val="300"/>
                        </a:spcBef>
                        <a:spcAft>
                          <a:spcPts val="300"/>
                        </a:spcAft>
                      </a:pPr>
                      <a:r>
                        <a:rPr lang="en-GB" sz="1200" dirty="0">
                          <a:solidFill>
                            <a:schemeClr val="tx1"/>
                          </a:solidFill>
                          <a:effectLst/>
                        </a:rPr>
                        <a:t>200 km</a:t>
                      </a:r>
                      <a:r>
                        <a:rPr lang="en-GB" sz="1200" baseline="30000" dirty="0">
                          <a:solidFill>
                            <a:schemeClr val="tx1"/>
                          </a:solidFill>
                          <a:effectLst/>
                        </a:rPr>
                        <a:t>1</a:t>
                      </a:r>
                      <a:endParaRPr lang="en-ZA"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100 m</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2/24 h</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T, H, W</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tc>
                  <a:txBody>
                    <a:bodyPr/>
                    <a:lstStyle/>
                    <a:p>
                      <a:pPr algn="ctr">
                        <a:spcBef>
                          <a:spcPts val="300"/>
                        </a:spcBef>
                        <a:spcAft>
                          <a:spcPts val="300"/>
                        </a:spcAft>
                      </a:pPr>
                      <a:r>
                        <a:rPr lang="en-GB" sz="1200" b="1" dirty="0">
                          <a:solidFill>
                            <a:schemeClr val="tx1"/>
                          </a:solidFill>
                          <a:effectLst/>
                        </a:rPr>
                        <a:t>Up to 30 </a:t>
                      </a:r>
                      <a:r>
                        <a:rPr lang="en-GB" sz="1200" b="1" dirty="0" err="1">
                          <a:solidFill>
                            <a:schemeClr val="tx1"/>
                          </a:solidFill>
                          <a:effectLst/>
                        </a:rPr>
                        <a:t>hPa</a:t>
                      </a:r>
                      <a:r>
                        <a:rPr lang="en-GB" sz="1200" b="1" dirty="0">
                          <a:solidFill>
                            <a:schemeClr val="tx1"/>
                          </a:solidFill>
                          <a:effectLst/>
                        </a:rPr>
                        <a:t>, exchanged in real time through WIS-2</a:t>
                      </a:r>
                      <a:endParaRPr lang="en-ZA"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92" marR="6859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50" name="Rectangle 2564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52" name="Group 2565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25653" name="Rectangle 2565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4" name="Rectangle 2565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55" name="Rectangle 2565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06" name="Title 4">
            <a:extLst>
              <a:ext uri="{FF2B5EF4-FFF2-40B4-BE49-F238E27FC236}">
                <a16:creationId xmlns:a16="http://schemas.microsoft.com/office/drawing/2014/main" id="{A65D5B6F-47A2-6D88-5460-F43268DEF71C}"/>
              </a:ext>
            </a:extLst>
          </p:cNvPr>
          <p:cNvSpPr>
            <a:spLocks noGrp="1"/>
          </p:cNvSpPr>
          <p:nvPr>
            <p:ph type="title"/>
          </p:nvPr>
        </p:nvSpPr>
        <p:spPr>
          <a:xfrm>
            <a:off x="1028698" y="319314"/>
            <a:ext cx="7108033" cy="1030515"/>
          </a:xfrm>
        </p:spPr>
        <p:txBody>
          <a:bodyPr vert="horz" lIns="91440" tIns="45720" rIns="91440" bIns="45720" rtlCol="0" anchor="ctr">
            <a:normAutofit/>
          </a:bodyPr>
          <a:lstStyle/>
          <a:p>
            <a:pPr eaLnBrk="1" hangingPunct="1"/>
            <a:r>
              <a:rPr lang="en-US" altLang="en-US" sz="3200" b="1">
                <a:solidFill>
                  <a:srgbClr val="FFFFFF"/>
                </a:solidFill>
              </a:rPr>
              <a:t>South Africa: Surface land stations</a:t>
            </a:r>
          </a:p>
        </p:txBody>
      </p:sp>
      <p:pic>
        <p:nvPicPr>
          <p:cNvPr id="3" name="Picture 2" descr="Chart, scatter chart&#10;&#10;Description automatically generated">
            <a:extLst>
              <a:ext uri="{FF2B5EF4-FFF2-40B4-BE49-F238E27FC236}">
                <a16:creationId xmlns:a16="http://schemas.microsoft.com/office/drawing/2014/main" id="{A17D90D8-2348-9841-B056-B8A53857CDDD}"/>
              </a:ext>
            </a:extLst>
          </p:cNvPr>
          <p:cNvPicPr>
            <a:picLocks noChangeAspect="1"/>
          </p:cNvPicPr>
          <p:nvPr/>
        </p:nvPicPr>
        <p:blipFill rotWithShape="1">
          <a:blip r:embed="rId2">
            <a:extLst>
              <a:ext uri="{28A0092B-C50C-407E-A947-70E740481C1C}">
                <a14:useLocalDpi xmlns:a14="http://schemas.microsoft.com/office/drawing/2010/main" val="0"/>
              </a:ext>
            </a:extLst>
          </a:blip>
          <a:srcRect r="-2" b="1136"/>
          <a:stretch/>
        </p:blipFill>
        <p:spPr>
          <a:xfrm>
            <a:off x="431800" y="1595976"/>
            <a:ext cx="4020836" cy="3070747"/>
          </a:xfrm>
          <a:prstGeom prst="rect">
            <a:avLst/>
          </a:prstGeom>
        </p:spPr>
      </p:pic>
      <p:pic>
        <p:nvPicPr>
          <p:cNvPr id="25602" name="Content Placeholder 5" descr="Chart, map, scatter chart&#10;&#10;Description automatically generated">
            <a:extLst>
              <a:ext uri="{FF2B5EF4-FFF2-40B4-BE49-F238E27FC236}">
                <a16:creationId xmlns:a16="http://schemas.microsoft.com/office/drawing/2014/main" id="{223B6C8D-392D-2178-BEBF-6A280208FF6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 b="1100"/>
          <a:stretch/>
        </p:blipFill>
        <p:spPr>
          <a:xfrm>
            <a:off x="4700753" y="1626618"/>
            <a:ext cx="4011447" cy="3064877"/>
          </a:xfrm>
          <a:prstGeom prst="rect">
            <a:avLst/>
          </a:prstGeom>
        </p:spPr>
      </p:pic>
      <p:sp>
        <p:nvSpPr>
          <p:cNvPr id="7" name="TextBox 6">
            <a:extLst>
              <a:ext uri="{FF2B5EF4-FFF2-40B4-BE49-F238E27FC236}">
                <a16:creationId xmlns:a16="http://schemas.microsoft.com/office/drawing/2014/main" id="{5FBF9ADF-72C0-1E1B-B963-AE21B468A82E}"/>
              </a:ext>
            </a:extLst>
          </p:cNvPr>
          <p:cNvSpPr txBox="1"/>
          <p:nvPr/>
        </p:nvSpPr>
        <p:spPr>
          <a:xfrm>
            <a:off x="546100" y="5070346"/>
            <a:ext cx="8026400" cy="1385266"/>
          </a:xfrm>
          <a:prstGeom prst="rect">
            <a:avLst/>
          </a:prstGeom>
        </p:spPr>
        <p:txBody>
          <a:bodyPr vert="horz" lIns="91440" tIns="45720" rIns="91440" bIns="45720" rtlCol="0">
            <a:normAutofit/>
          </a:bodyPr>
          <a:lstStyle/>
          <a:p>
            <a:pPr eaLnBrk="1" hangingPunct="1">
              <a:lnSpc>
                <a:spcPct val="90000"/>
              </a:lnSpc>
              <a:spcAft>
                <a:spcPts val="600"/>
              </a:spcAft>
              <a:defRPr/>
            </a:pPr>
            <a:r>
              <a:rPr lang="en-US" b="1" dirty="0">
                <a:latin typeface="+mn-lt"/>
              </a:rPr>
              <a:t>Criteria used to nominate the surface land stations for GBON Network</a:t>
            </a:r>
          </a:p>
          <a:p>
            <a:pPr marL="342900" indent="-228600" eaLnBrk="1" hangingPunct="1">
              <a:lnSpc>
                <a:spcPct val="90000"/>
              </a:lnSpc>
              <a:spcAft>
                <a:spcPts val="600"/>
              </a:spcAft>
              <a:buFont typeface="Arial" panose="020B0604020202020204" pitchFamily="34" charset="0"/>
              <a:buChar char="•"/>
              <a:defRPr/>
            </a:pPr>
            <a:r>
              <a:rPr lang="en-US" dirty="0">
                <a:latin typeface="+mn-lt"/>
              </a:rPr>
              <a:t>Programme/network affiliation (for example RBSN, GOS)</a:t>
            </a:r>
          </a:p>
          <a:p>
            <a:pPr marL="342900" indent="-228600" eaLnBrk="1" hangingPunct="1">
              <a:lnSpc>
                <a:spcPct val="90000"/>
              </a:lnSpc>
              <a:spcAft>
                <a:spcPts val="600"/>
              </a:spcAft>
              <a:buFont typeface="Arial" panose="020B0604020202020204" pitchFamily="34" charset="0"/>
              <a:buChar char="•"/>
              <a:defRPr/>
            </a:pPr>
            <a:r>
              <a:rPr lang="en-US" dirty="0">
                <a:latin typeface="+mn-lt"/>
              </a:rPr>
              <a:t>Data availability and quality performance</a:t>
            </a:r>
          </a:p>
          <a:p>
            <a:pPr marL="342900" indent="-228600" eaLnBrk="1" hangingPunct="1">
              <a:lnSpc>
                <a:spcPct val="90000"/>
              </a:lnSpc>
              <a:spcAft>
                <a:spcPts val="600"/>
              </a:spcAft>
              <a:buFont typeface="Arial" panose="020B0604020202020204" pitchFamily="34" charset="0"/>
              <a:buChar char="•"/>
              <a:defRPr/>
            </a:pPr>
            <a:r>
              <a:rPr lang="en-US" dirty="0">
                <a:latin typeface="+mn-lt"/>
              </a:rPr>
              <a:t>Spatial analysis (“high density”= 100km)</a:t>
            </a:r>
          </a:p>
          <a:p>
            <a:pPr marL="342900" indent="-228600" eaLnBrk="1" hangingPunct="1">
              <a:lnSpc>
                <a:spcPct val="90000"/>
              </a:lnSpc>
              <a:spcAft>
                <a:spcPts val="600"/>
              </a:spcAft>
              <a:buFont typeface="Arial" panose="020B0604020202020204" pitchFamily="34" charset="0"/>
              <a:buChar char="•"/>
              <a:defRPr/>
            </a:pPr>
            <a:endParaRPr lang="en-US" sz="1400" dirty="0">
              <a:latin typeface="+mn-lt"/>
            </a:endParaRPr>
          </a:p>
          <a:p>
            <a:pPr marL="342900" indent="-228600" eaLnBrk="1" hangingPunct="1">
              <a:lnSpc>
                <a:spcPct val="90000"/>
              </a:lnSpc>
              <a:spcAft>
                <a:spcPts val="600"/>
              </a:spcAft>
              <a:buFont typeface="Arial" panose="020B0604020202020204" pitchFamily="34" charset="0"/>
              <a:buChar char="•"/>
              <a:defRPr/>
            </a:pPr>
            <a:endParaRPr lang="en-US" sz="1400" dirty="0">
              <a:latin typeface="+mn-lt"/>
            </a:endParaRPr>
          </a:p>
        </p:txBody>
      </p:sp>
      <p:sp>
        <p:nvSpPr>
          <p:cNvPr id="25605" name="Slide Number Placeholder 5">
            <a:extLst>
              <a:ext uri="{FF2B5EF4-FFF2-40B4-BE49-F238E27FC236}">
                <a16:creationId xmlns:a16="http://schemas.microsoft.com/office/drawing/2014/main" id="{E222B6FB-47D6-9A8B-2CA6-CDEE76B9CF3C}"/>
              </a:ext>
            </a:extLst>
          </p:cNvPr>
          <p:cNvSpPr>
            <a:spLocks noGrp="1" noChangeArrowheads="1"/>
          </p:cNvSpPr>
          <p:nvPr>
            <p:ph type="sldNum" sz="quarter" idx="12"/>
          </p:nvPr>
        </p:nvSpPr>
        <p:spPr bwMode="auto">
          <a:xfrm>
            <a:off x="8778240"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ts val="600"/>
              </a:spcAft>
              <a:buFontTx/>
              <a:buNone/>
            </a:pPr>
            <a:fld id="{6467E7CA-15F7-42C8-A1C8-5612295EAB38}" type="slidenum">
              <a:rPr lang="en-US" altLang="en-US" sz="1000">
                <a:solidFill>
                  <a:schemeClr val="tx1">
                    <a:lumMod val="50000"/>
                    <a:lumOff val="50000"/>
                  </a:schemeClr>
                </a:solidFill>
                <a:latin typeface="+mn-lt"/>
              </a:rPr>
              <a:pPr>
                <a:spcBef>
                  <a:spcPct val="0"/>
                </a:spcBef>
                <a:spcAft>
                  <a:spcPts val="600"/>
                </a:spcAft>
                <a:buFontTx/>
                <a:buNone/>
              </a:pPr>
              <a:t>8</a:t>
            </a:fld>
            <a:endParaRPr lang="en-US" altLang="en-US" sz="1000">
              <a:solidFill>
                <a:schemeClr val="tx1">
                  <a:lumMod val="50000"/>
                  <a:lumOff val="50000"/>
                </a:schemeClr>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33" name="Rectangle 2563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35" name="Group 2563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25636" name="Rectangle 2563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7" name="Rectangle 2563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38" name="Rectangle 2563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06" name="Title 4">
            <a:extLst>
              <a:ext uri="{FF2B5EF4-FFF2-40B4-BE49-F238E27FC236}">
                <a16:creationId xmlns:a16="http://schemas.microsoft.com/office/drawing/2014/main" id="{A65D5B6F-47A2-6D88-5460-F43268DEF71C}"/>
              </a:ext>
            </a:extLst>
          </p:cNvPr>
          <p:cNvSpPr>
            <a:spLocks noGrp="1"/>
          </p:cNvSpPr>
          <p:nvPr>
            <p:ph type="title"/>
          </p:nvPr>
        </p:nvSpPr>
        <p:spPr>
          <a:xfrm>
            <a:off x="500744" y="319314"/>
            <a:ext cx="8277496" cy="1030515"/>
          </a:xfrm>
        </p:spPr>
        <p:txBody>
          <a:bodyPr vert="horz" lIns="91440" tIns="45720" rIns="91440" bIns="45720" rtlCol="0" anchor="ctr">
            <a:normAutofit/>
          </a:bodyPr>
          <a:lstStyle/>
          <a:p>
            <a:pPr eaLnBrk="1" hangingPunct="1"/>
            <a:r>
              <a:rPr lang="en-US" altLang="en-US" sz="2800" b="1" dirty="0">
                <a:solidFill>
                  <a:srgbClr val="FFFFFF"/>
                </a:solidFill>
              </a:rPr>
              <a:t>South Africa: Upper-air (radiosonde ) stations</a:t>
            </a:r>
          </a:p>
        </p:txBody>
      </p:sp>
      <p:pic>
        <p:nvPicPr>
          <p:cNvPr id="8" name="Picture 7">
            <a:extLst>
              <a:ext uri="{FF2B5EF4-FFF2-40B4-BE49-F238E27FC236}">
                <a16:creationId xmlns:a16="http://schemas.microsoft.com/office/drawing/2014/main" id="{3120DBF5-9830-3FBE-F61C-1C8CAC00F873}"/>
              </a:ext>
            </a:extLst>
          </p:cNvPr>
          <p:cNvPicPr>
            <a:picLocks noChangeAspect="1"/>
          </p:cNvPicPr>
          <p:nvPr/>
        </p:nvPicPr>
        <p:blipFill>
          <a:blip r:embed="rId2"/>
          <a:stretch>
            <a:fillRect/>
          </a:stretch>
        </p:blipFill>
        <p:spPr>
          <a:xfrm>
            <a:off x="823161" y="1669143"/>
            <a:ext cx="3388175" cy="3100180"/>
          </a:xfrm>
          <a:prstGeom prst="rect">
            <a:avLst/>
          </a:prstGeom>
        </p:spPr>
      </p:pic>
      <p:pic>
        <p:nvPicPr>
          <p:cNvPr id="3" name="Picture 14" descr="Diagram, schematic&#10;&#10;Description automatically generated">
            <a:extLst>
              <a:ext uri="{FF2B5EF4-FFF2-40B4-BE49-F238E27FC236}">
                <a16:creationId xmlns:a16="http://schemas.microsoft.com/office/drawing/2014/main" id="{FEA472E3-35C3-0245-611D-76055D2C44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88053" y="1876484"/>
            <a:ext cx="3897147" cy="30105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FBF9ADF-72C0-1E1B-B963-AE21B468A82E}"/>
              </a:ext>
            </a:extLst>
          </p:cNvPr>
          <p:cNvSpPr txBox="1"/>
          <p:nvPr/>
        </p:nvSpPr>
        <p:spPr>
          <a:xfrm>
            <a:off x="317500" y="5070346"/>
            <a:ext cx="8610600" cy="1787654"/>
          </a:xfrm>
          <a:prstGeom prst="rect">
            <a:avLst/>
          </a:prstGeom>
        </p:spPr>
        <p:txBody>
          <a:bodyPr vert="horz" lIns="91440" tIns="45720" rIns="91440" bIns="45720" rtlCol="0">
            <a:noAutofit/>
          </a:bodyPr>
          <a:lstStyle/>
          <a:p>
            <a:pPr eaLnBrk="1" hangingPunct="1">
              <a:lnSpc>
                <a:spcPct val="90000"/>
              </a:lnSpc>
              <a:spcAft>
                <a:spcPts val="600"/>
              </a:spcAft>
              <a:defRPr/>
            </a:pPr>
            <a:r>
              <a:rPr lang="en-US" sz="2000" b="1" dirty="0">
                <a:latin typeface="+mn-lt"/>
              </a:rPr>
              <a:t>Criteria used to nominate the upper-air (radiosonde) stations for GBON Network</a:t>
            </a:r>
          </a:p>
          <a:p>
            <a:pPr marL="342900" indent="-228600" eaLnBrk="1" hangingPunct="1">
              <a:lnSpc>
                <a:spcPct val="90000"/>
              </a:lnSpc>
              <a:spcAft>
                <a:spcPts val="600"/>
              </a:spcAft>
              <a:buFont typeface="Arial" panose="020B0604020202020204" pitchFamily="34" charset="0"/>
              <a:buChar char="•"/>
              <a:defRPr/>
            </a:pPr>
            <a:r>
              <a:rPr lang="en-US" sz="2000" dirty="0">
                <a:latin typeface="+mn-lt"/>
              </a:rPr>
              <a:t>Programme/network affiliation (for example GUAN)</a:t>
            </a:r>
          </a:p>
          <a:p>
            <a:pPr marL="342900" indent="-228600" eaLnBrk="1" hangingPunct="1">
              <a:lnSpc>
                <a:spcPct val="90000"/>
              </a:lnSpc>
              <a:spcAft>
                <a:spcPts val="600"/>
              </a:spcAft>
              <a:buFont typeface="Arial" panose="020B0604020202020204" pitchFamily="34" charset="0"/>
              <a:buChar char="•"/>
              <a:defRPr/>
            </a:pPr>
            <a:r>
              <a:rPr lang="en-US" sz="2000" dirty="0">
                <a:latin typeface="+mn-lt"/>
              </a:rPr>
              <a:t>Data availability performance</a:t>
            </a:r>
          </a:p>
          <a:p>
            <a:pPr marL="342900" indent="-228600" eaLnBrk="1" hangingPunct="1">
              <a:lnSpc>
                <a:spcPct val="90000"/>
              </a:lnSpc>
              <a:spcAft>
                <a:spcPts val="600"/>
              </a:spcAft>
              <a:buFont typeface="Arial" panose="020B0604020202020204" pitchFamily="34" charset="0"/>
              <a:buChar char="•"/>
              <a:defRPr/>
            </a:pPr>
            <a:r>
              <a:rPr lang="en-US" sz="2000" dirty="0">
                <a:latin typeface="+mn-lt"/>
              </a:rPr>
              <a:t>Spatial analysis (“high density”= 500km)</a:t>
            </a:r>
          </a:p>
          <a:p>
            <a:pPr marL="342900" indent="-228600" eaLnBrk="1" hangingPunct="1">
              <a:lnSpc>
                <a:spcPct val="90000"/>
              </a:lnSpc>
              <a:spcAft>
                <a:spcPts val="600"/>
              </a:spcAft>
              <a:buFont typeface="Arial" panose="020B0604020202020204" pitchFamily="34" charset="0"/>
              <a:buChar char="•"/>
              <a:defRPr/>
            </a:pPr>
            <a:endParaRPr lang="en-US" sz="2000" dirty="0">
              <a:latin typeface="+mn-lt"/>
            </a:endParaRPr>
          </a:p>
          <a:p>
            <a:pPr marL="342900" indent="-228600" eaLnBrk="1" hangingPunct="1">
              <a:lnSpc>
                <a:spcPct val="90000"/>
              </a:lnSpc>
              <a:spcAft>
                <a:spcPts val="600"/>
              </a:spcAft>
              <a:buFont typeface="Arial" panose="020B0604020202020204" pitchFamily="34" charset="0"/>
              <a:buChar char="•"/>
              <a:defRPr/>
            </a:pPr>
            <a:endParaRPr lang="en-US" sz="2000" dirty="0">
              <a:latin typeface="+mn-lt"/>
            </a:endParaRPr>
          </a:p>
        </p:txBody>
      </p:sp>
      <p:sp>
        <p:nvSpPr>
          <p:cNvPr id="25605" name="Slide Number Placeholder 5">
            <a:extLst>
              <a:ext uri="{FF2B5EF4-FFF2-40B4-BE49-F238E27FC236}">
                <a16:creationId xmlns:a16="http://schemas.microsoft.com/office/drawing/2014/main" id="{E222B6FB-47D6-9A8B-2CA6-CDEE76B9CF3C}"/>
              </a:ext>
            </a:extLst>
          </p:cNvPr>
          <p:cNvSpPr>
            <a:spLocks noGrp="1" noChangeArrowheads="1"/>
          </p:cNvSpPr>
          <p:nvPr>
            <p:ph type="sldNum" sz="quarter" idx="12"/>
          </p:nvPr>
        </p:nvSpPr>
        <p:spPr bwMode="auto">
          <a:xfrm>
            <a:off x="8778240" y="6455664"/>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ts val="600"/>
              </a:spcAft>
              <a:buFontTx/>
              <a:buNone/>
            </a:pPr>
            <a:fld id="{6467E7CA-15F7-42C8-A1C8-5612295EAB38}" type="slidenum">
              <a:rPr lang="en-US" altLang="en-US" sz="1000">
                <a:solidFill>
                  <a:schemeClr val="tx1">
                    <a:lumMod val="50000"/>
                    <a:lumOff val="50000"/>
                  </a:schemeClr>
                </a:solidFill>
                <a:latin typeface="+mn-lt"/>
              </a:rPr>
              <a:pPr>
                <a:spcBef>
                  <a:spcPct val="0"/>
                </a:spcBef>
                <a:spcAft>
                  <a:spcPts val="600"/>
                </a:spcAft>
                <a:buFontTx/>
                <a:buNone/>
              </a:pPr>
              <a:t>9</a:t>
            </a:fld>
            <a:endParaRPr lang="en-US" altLang="en-US" sz="1000">
              <a:solidFill>
                <a:schemeClr val="tx1">
                  <a:lumMod val="50000"/>
                  <a:lumOff val="50000"/>
                </a:schemeClr>
              </a:solidFill>
              <a:latin typeface="+mn-lt"/>
            </a:endParaRPr>
          </a:p>
        </p:txBody>
      </p:sp>
    </p:spTree>
    <p:extLst>
      <p:ext uri="{BB962C8B-B14F-4D97-AF65-F5344CB8AC3E}">
        <p14:creationId xmlns:p14="http://schemas.microsoft.com/office/powerpoint/2010/main" val="2419444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rocess_x0020_Owner xmlns="9c4cd9ae-b8c6-478c-aa7c-75e9c9949181">
      <UserInfo>
        <DisplayName/>
        <AccountId>480</AccountId>
        <AccountType/>
      </UserInfo>
    </Process_x0020_Owner>
    <f67389aa77de4cac821d16ec48a272b0 xmlns="9c4cd9ae-b8c6-478c-aa7c-75e9c994918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0a4de182-5e96-4662-af6d-a64a5439aa6d</TermId>
        </TermInfo>
      </Terms>
    </f67389aa77de4cac821d16ec48a272b0>
    <ad04a2f074c64a5bb37848ecdf82dc0a xmlns="9c4cd9ae-b8c6-478c-aa7c-75e9c9949181">
      <Terms xmlns="http://schemas.microsoft.com/office/infopath/2007/PartnerControls">
        <TermInfo xmlns="http://schemas.microsoft.com/office/infopath/2007/PartnerControls">
          <TermName xmlns="http://schemas.microsoft.com/office/infopath/2007/PartnerControls">Communications, Marketing and Stakeholder Relations</TermName>
          <TermId xmlns="http://schemas.microsoft.com/office/infopath/2007/PartnerControls">fea4e634-4a0a-42a3-803e-958a4e890c7d</TermId>
        </TermInfo>
      </Terms>
    </ad04a2f074c64a5bb37848ecdf82dc0a>
    <LikesCount xmlns="http://schemas.microsoft.com/sharepoint/v3" xsi:nil="true"/>
    <Document_x0020_Reference xmlns="9c4cd9ae-b8c6-478c-aa7c-75e9c9949181" xsi:nil="true"/>
    <Ratings xmlns="http://schemas.microsoft.com/sharepoint/v3" xsi:nil="true"/>
    <c9533d839dfc4cbfaad95db62722d2f7 xmlns="9c4cd9ae-b8c6-478c-aa7c-75e9c9949181">
      <Terms xmlns="http://schemas.microsoft.com/office/infopath/2007/PartnerControls">
        <TermInfo xmlns="http://schemas.microsoft.com/office/infopath/2007/PartnerControls">
          <TermName xmlns="http://schemas.microsoft.com/office/infopath/2007/PartnerControls">Internal Use Only</TermName>
          <TermId xmlns="http://schemas.microsoft.com/office/infopath/2007/PartnerControls">e1d715cf-78a5-49fa-af20-0a38b82bdaeb</TermId>
        </TermInfo>
      </Terms>
    </c9533d839dfc4cbfaad95db62722d2f7>
    <LikedBy xmlns="http://schemas.microsoft.com/sharepoint/v3">
      <UserInfo>
        <DisplayName/>
        <AccountId xsi:nil="true"/>
        <AccountType/>
      </UserInfo>
    </LikedBy>
    <TaxCatchAll xmlns="9c4cd9ae-b8c6-478c-aa7c-75e9c9949181">
      <Value>118</Value>
      <Value>2</Value>
      <Value>22</Value>
    </TaxCatchAll>
    <k7027cc23ffe49f09c946868ea520a49 xmlns="9c4cd9ae-b8c6-478c-aa7c-75e9c9949181">
      <Terms xmlns="http://schemas.microsoft.com/office/infopath/2007/PartnerControls"/>
    </k7027cc23ffe49f09c946868ea520a49>
    <Magic_x0020_No xmlns="9c4cd9ae-b8c6-478c-aa7c-75e9c9949181">3</Magic_x0020_No>
    <Document_x0020_Owner xmlns="9c4cd9ae-b8c6-478c-aa7c-75e9c9949181">
      <UserInfo>
        <DisplayName/>
        <AccountId>729</AccountId>
        <AccountType/>
      </UserInfo>
    </Document_x0020_Owner>
    <RatedBy xmlns="http://schemas.microsoft.com/sharepoint/v3">
      <UserInfo>
        <DisplayName/>
        <AccountId xsi:nil="true"/>
        <AccountType/>
      </UserInfo>
    </RatedBy>
    <TaxKeywordTaxHTField xmlns="9c4cd9ae-b8c6-478c-aa7c-75e9c9949181">
      <Terms xmlns="http://schemas.microsoft.com/office/infopath/2007/PartnerControls"/>
    </TaxKeywordTaxHTField>
    <Document_x0020_Status xmlns="9c4cd9ae-b8c6-478c-aa7c-75e9c9949181">Approved and uploaded on the SHEQ portal</Document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SHEQ Documentation" ma:contentTypeID="0x0101008F9F3BBEC2829A4FB06DC661E522B653003DEE3337EC50BE4E919769E82666B0E1" ma:contentTypeVersion="253" ma:contentTypeDescription="" ma:contentTypeScope="" ma:versionID="bf6d6b1e5d0e95eb683297f724ebd88c">
  <xsd:schema xmlns:xsd="http://www.w3.org/2001/XMLSchema" xmlns:xs="http://www.w3.org/2001/XMLSchema" xmlns:p="http://schemas.microsoft.com/office/2006/metadata/properties" xmlns:ns1="http://schemas.microsoft.com/sharepoint/v3" xmlns:ns2="9c4cd9ae-b8c6-478c-aa7c-75e9c9949181" xmlns:ns3="1a901b3f-07c7-4592-8f6c-d965612508e7" targetNamespace="http://schemas.microsoft.com/office/2006/metadata/properties" ma:root="true" ma:fieldsID="d81927b78ad72874a3d82888872dfc02" ns1:_="" ns2:_="" ns3:_="">
    <xsd:import namespace="http://schemas.microsoft.com/sharepoint/v3"/>
    <xsd:import namespace="9c4cd9ae-b8c6-478c-aa7c-75e9c9949181"/>
    <xsd:import namespace="1a901b3f-07c7-4592-8f6c-d965612508e7"/>
    <xsd:element name="properties">
      <xsd:complexType>
        <xsd:sequence>
          <xsd:element name="documentManagement">
            <xsd:complexType>
              <xsd:all>
                <xsd:element ref="ns2:Document_x0020_Reference" minOccurs="0"/>
                <xsd:element ref="ns2:Document_x0020_Owner"/>
                <xsd:element ref="ns2:Process_x0020_Owner"/>
                <xsd:element ref="ns2:f67389aa77de4cac821d16ec48a272b0" minOccurs="0"/>
                <xsd:element ref="ns2:TaxCatchAll" minOccurs="0"/>
                <xsd:element ref="ns2:TaxCatchAllLabel" minOccurs="0"/>
                <xsd:element ref="ns2:ad04a2f074c64a5bb37848ecdf82dc0a" minOccurs="0"/>
                <xsd:element ref="ns2:c9533d839dfc4cbfaad95db62722d2f7" minOccurs="0"/>
                <xsd:element ref="ns3:MediaServiceMetadata" minOccurs="0"/>
                <xsd:element ref="ns3:MediaServiceFastMetadata" minOccurs="0"/>
                <xsd:element ref="ns3:MediaServiceAutoTags" minOccurs="0"/>
                <xsd:element ref="ns3:MediaServiceOCR" minOccurs="0"/>
                <xsd:element ref="ns2:SharedWithUsers" minOccurs="0"/>
                <xsd:element ref="ns2:SharedWithDetails" minOccurs="0"/>
                <xsd:element ref="ns1:_dlc_Exempt" minOccurs="0"/>
                <xsd:element ref="ns1:_dlc_ExpireDateSaved" minOccurs="0"/>
                <xsd:element ref="ns1:_dlc_ExpireDate" minOccurs="0"/>
                <xsd:element ref="ns1:AverageRating" minOccurs="0"/>
                <xsd:element ref="ns1:RatingCount" minOccurs="0"/>
                <xsd:element ref="ns1:RatedBy" minOccurs="0"/>
                <xsd:element ref="ns1:Ratings" minOccurs="0"/>
                <xsd:element ref="ns1:LikesCount" minOccurs="0"/>
                <xsd:element ref="ns1:LikedBy" minOccurs="0"/>
                <xsd:element ref="ns2:k7027cc23ffe49f09c946868ea520a49" minOccurs="0"/>
                <xsd:element ref="ns3:MediaServiceGenerationTime" minOccurs="0"/>
                <xsd:element ref="ns3:MediaServiceEventHashCode" minOccurs="0"/>
                <xsd:element ref="ns2:TaxKeywordTaxHTField" minOccurs="0"/>
                <xsd:element ref="ns2:Magic_x0020_No" minOccurs="0"/>
                <xsd:element ref="ns2: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6" nillable="true" ma:displayName="Exempt from Policy" ma:hidden="true" ma:internalName="_dlc_Exempt" ma:readOnly="true">
      <xsd:simpleType>
        <xsd:restriction base="dms:Unknown"/>
      </xsd:simpleType>
    </xsd:element>
    <xsd:element name="_dlc_ExpireDateSaved" ma:index="27" nillable="true" ma:displayName="Original Expiration Date" ma:hidden="true" ma:internalName="_dlc_ExpireDateSaved" ma:readOnly="true">
      <xsd:simpleType>
        <xsd:restriction base="dms:DateTime"/>
      </xsd:simpleType>
    </xsd:element>
    <xsd:element name="_dlc_ExpireDate" ma:index="28" nillable="true" ma:displayName="Expiration Date" ma:hidden="true" ma:internalName="_dlc_ExpireDate" ma:readOnly="true">
      <xsd:simpleType>
        <xsd:restriction base="dms:DateTime"/>
      </xsd:simpleType>
    </xsd:element>
    <xsd:element name="AverageRating" ma:index="29" nillable="true" ma:displayName="Rating (0-5)" ma:decimals="2" ma:description="Average value of all the ratings that have been submitted" ma:internalName="AverageRating" ma:readOnly="true">
      <xsd:simpleType>
        <xsd:restriction base="dms:Number"/>
      </xsd:simpleType>
    </xsd:element>
    <xsd:element name="RatingCount" ma:index="30" nillable="true" ma:displayName="Number of Ratings" ma:decimals="0" ma:description="Number of ratings submitted" ma:internalName="RatingCount" ma:readOnly="true">
      <xsd:simpleType>
        <xsd:restriction base="dms:Number"/>
      </xsd:simpleType>
    </xsd:element>
    <xsd:element name="RatedBy" ma:index="3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2" nillable="true" ma:displayName="User ratings" ma:description="User ratings for the item" ma:hidden="true" ma:internalName="Ratings">
      <xsd:simpleType>
        <xsd:restriction base="dms:Note"/>
      </xsd:simpleType>
    </xsd:element>
    <xsd:element name="LikesCount" ma:index="33" nillable="true" ma:displayName="Number of Likes" ma:internalName="LikesCount">
      <xsd:simpleType>
        <xsd:restriction base="dms:Unknown"/>
      </xsd:simpleType>
    </xsd:element>
    <xsd:element name="LikedBy" ma:index="3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cd9ae-b8c6-478c-aa7c-75e9c9949181" elementFormDefault="qualified">
    <xsd:import namespace="http://schemas.microsoft.com/office/2006/documentManagement/types"/>
    <xsd:import namespace="http://schemas.microsoft.com/office/infopath/2007/PartnerControls"/>
    <xsd:element name="Document_x0020_Reference" ma:index="2" nillable="true" ma:displayName="Document Reference" ma:indexed="true" ma:internalName="Document_x0020_Reference">
      <xsd:simpleType>
        <xsd:restriction base="dms:Text">
          <xsd:maxLength value="255"/>
        </xsd:restriction>
      </xsd:simpleType>
    </xsd:element>
    <xsd:element name="Document_x0020_Owner" ma:index="4" ma:displayName="Document Owner" ma:list="UserInfo" ma:SearchPeopleOnly="false"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rocess_x0020_Owner" ma:index="5" ma:displayName="Process Owner" ma:list="UserInfo" ma:SearchPeopleOnly="false"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67389aa77de4cac821d16ec48a272b0" ma:index="8" ma:taxonomy="true" ma:internalName="f67389aa77de4cac821d16ec48a272b0" ma:taxonomyFieldName="Document_x0020_Type" ma:displayName="Document Type" ma:indexed="true" ma:readOnly="false" ma:default="" ma:fieldId="{f67389aa-77de-4cac-821d-16ec48a272b0}" ma:sspId="4c7e87ac-14e8-4513-b11b-e87c64a0cdb3" ma:termSetId="6a694ff0-466d-4ac7-bf3c-d013f46e5f2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df0c82e-26b6-4547-9c37-b2e3274eb54b}" ma:internalName="TaxCatchAll" ma:showField="CatchAllData" ma:web="9c4cd9ae-b8c6-478c-aa7c-75e9c994918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df0c82e-26b6-4547-9c37-b2e3274eb54b}" ma:internalName="TaxCatchAllLabel" ma:readOnly="true" ma:showField="CatchAllDataLabel" ma:web="9c4cd9ae-b8c6-478c-aa7c-75e9c9949181">
      <xsd:complexType>
        <xsd:complexContent>
          <xsd:extension base="dms:MultiChoiceLookup">
            <xsd:sequence>
              <xsd:element name="Value" type="dms:Lookup" maxOccurs="unbounded" minOccurs="0" nillable="true"/>
            </xsd:sequence>
          </xsd:extension>
        </xsd:complexContent>
      </xsd:complexType>
    </xsd:element>
    <xsd:element name="ad04a2f074c64a5bb37848ecdf82dc0a" ma:index="14" ma:taxonomy="true" ma:internalName="ad04a2f074c64a5bb37848ecdf82dc0a" ma:taxonomyFieldName="Business_x0020_Units" ma:displayName="Business Units" ma:indexed="true" ma:default="" ma:fieldId="{ad04a2f0-74c6-4a5b-b378-48ecdf82dc0a}" ma:sspId="4c7e87ac-14e8-4513-b11b-e87c64a0cdb3" ma:termSetId="147a57fd-4818-4284-a54b-73bbf558cba7" ma:anchorId="00000000-0000-0000-0000-000000000000" ma:open="false" ma:isKeyword="false">
      <xsd:complexType>
        <xsd:sequence>
          <xsd:element ref="pc:Terms" minOccurs="0" maxOccurs="1"/>
        </xsd:sequence>
      </xsd:complexType>
    </xsd:element>
    <xsd:element name="c9533d839dfc4cbfaad95db62722d2f7" ma:index="16" ma:taxonomy="true" ma:internalName="c9533d839dfc4cbfaad95db62722d2f7" ma:taxonomyFieldName="Usage_x0020_Classification" ma:displayName="Usage Classification" ma:readOnly="false" ma:default="" ma:fieldId="{c9533d83-9dfc-4cbf-aad9-5db62722d2f7}" ma:sspId="4c7e87ac-14e8-4513-b11b-e87c64a0cdb3" ma:termSetId="de22ba67-4e8a-411e-8519-ea1208c077a6" ma:anchorId="00000000-0000-0000-0000-000000000000" ma:open="false" ma:isKeyword="false">
      <xsd:complexType>
        <xsd:sequence>
          <xsd:element ref="pc:Terms" minOccurs="0" maxOccurs="1"/>
        </xsd:sequence>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k7027cc23ffe49f09c946868ea520a49" ma:index="35" nillable="true" ma:taxonomy="true" ma:internalName="k7027cc23ffe49f09c946868ea520a49" ma:taxonomyFieldName="Regional_x0020_Office" ma:displayName="Regional Office" ma:default="" ma:fieldId="{47027cc2-3ffe-49f0-9c94-6868ea520a49}" ma:sspId="4c7e87ac-14e8-4513-b11b-e87c64a0cdb3" ma:termSetId="1e315f30-0f3c-46b2-a042-9a40a9276d6b" ma:anchorId="00000000-0000-0000-0000-000000000000" ma:open="false" ma:isKeyword="false">
      <xsd:complexType>
        <xsd:sequence>
          <xsd:element ref="pc:Terms" minOccurs="0" maxOccurs="1"/>
        </xsd:sequence>
      </xsd:complexType>
    </xsd:element>
    <xsd:element name="TaxKeywordTaxHTField" ma:index="40" nillable="true" ma:taxonomy="true" ma:internalName="TaxKeywordTaxHTField" ma:taxonomyFieldName="TaxKeyword" ma:displayName="Enterprise Keywords" ma:fieldId="{23f27201-bee3-471e-b2e7-b64fd8b7ca38}" ma:taxonomyMulti="true" ma:sspId="4c7e87ac-14e8-4513-b11b-e87c64a0cdb3" ma:termSetId="00000000-0000-0000-0000-000000000000" ma:anchorId="00000000-0000-0000-0000-000000000000" ma:open="true" ma:isKeyword="true">
      <xsd:complexType>
        <xsd:sequence>
          <xsd:element ref="pc:Terms" minOccurs="0" maxOccurs="1"/>
        </xsd:sequence>
      </xsd:complexType>
    </xsd:element>
    <xsd:element name="Magic_x0020_No" ma:index="41" nillable="true" ma:displayName="Magic No" ma:decimals="0" ma:hidden="true" ma:internalName="Magic_x0020_No" ma:readOnly="false">
      <xsd:simpleType>
        <xsd:restriction base="dms:Number"/>
      </xsd:simpleType>
    </xsd:element>
    <xsd:element name="Document_x0020_Status" ma:index="42" nillable="true" ma:displayName="Document Status" ma:default="Approved and uploaded on the SHEQ portal" ma:format="Dropdown" ma:internalName="Document_x0020_Status">
      <xsd:simpleType>
        <xsd:restriction base="dms:Choice">
          <xsd:enumeration value="Approved and uploaded on the SHEQ portal"/>
          <xsd:enumeration value="Not on SHEQ portal"/>
        </xsd:restriction>
      </xsd:simpleType>
    </xsd:element>
  </xsd:schema>
  <xsd:schema xmlns:xsd="http://www.w3.org/2001/XMLSchema" xmlns:xs="http://www.w3.org/2001/XMLSchema" xmlns:dms="http://schemas.microsoft.com/office/2006/documentManagement/types" xmlns:pc="http://schemas.microsoft.com/office/infopath/2007/PartnerControls" targetNamespace="1a901b3f-07c7-4592-8f6c-d965612508e7"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olicyDirtyBag xmlns="microsoft.office.server.policy.changes">
  <Microsoft.Office.RecordsManagement.PolicyFeatures.Expiration op="Change"/>
</PolicyDirtyBag>
</file>

<file path=customXml/item4.xml><?xml version="1.0" encoding="utf-8"?>
<LongProperties xmlns="http://schemas.microsoft.com/office/2006/metadata/longProperties"/>
</file>

<file path=customXml/item5.xml><?xml version="1.0" encoding="utf-8"?>
<?mso-contentType ?>
<p:Policy xmlns:p="office.server.policy" id="" local="true">
  <p:Name>SHEQ Documentation</p:Name>
  <p:Description/>
  <p:Statement/>
  <p:PolicyItems>
    <p:PolicyItem featureId="Microsoft.Office.RecordsManagement.PolicyFeatures.Expiration" staticId="0x0101008F9F3BBEC2829A4FB06DC661E522B653003DEE3337EC50BE4E919769E82666B0E1" UniqueId="8719be10-4cc4-4cd3-9cb1-e6d16ac12649">
      <p:Name>Retention</p:Name>
      <p:Description>Automatic scheduling of content for processing, and performing a retention action on content that has reached its due date.</p:Description>
      <p:CustomData/>
    </p:PolicyItem>
    <p:PolicyItem featureId="Microsoft.Office.RecordsManagement.PolicyFeatures.PolicyAudit" staticId="0x0101008F9F3BBEC2829A4FB06DC661E522B653003DEE3337EC50BE4E919769E82666B0E1|1757814118" UniqueId="3a9dff7b-7be5-49ab-9707-ce3b7a49d8c7">
      <p:Name>Auditing</p:Name>
      <p:Description>Audits user actions on documents and list items to the Audit Log.</p:Description>
      <p:CustomData>
        <Audit>
          <Update/>
          <CheckInOut/>
          <MoveCopy/>
          <DeleteRestore/>
        </Audit>
      </p:CustomData>
    </p:PolicyItem>
  </p:PolicyItems>
</p:Policy>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8786B-065B-4C74-98A5-C4BD7C49184E}">
  <ds:schemaRefs>
    <ds:schemaRef ds:uri="http://schemas.microsoft.com/office/2006/metadata/properties"/>
    <ds:schemaRef ds:uri="http://schemas.microsoft.com/office/infopath/2007/PartnerControls"/>
    <ds:schemaRef ds:uri="9c4cd9ae-b8c6-478c-aa7c-75e9c9949181"/>
    <ds:schemaRef ds:uri="http://schemas.microsoft.com/sharepoint/v3"/>
  </ds:schemaRefs>
</ds:datastoreItem>
</file>

<file path=customXml/itemProps2.xml><?xml version="1.0" encoding="utf-8"?>
<ds:datastoreItem xmlns:ds="http://schemas.openxmlformats.org/officeDocument/2006/customXml" ds:itemID="{577CB4BC-B7B0-4750-8189-5D4E8F263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4cd9ae-b8c6-478c-aa7c-75e9c9949181"/>
    <ds:schemaRef ds:uri="1a901b3f-07c7-4592-8f6c-d96561250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DBD74B-DA2B-49A1-BB69-9F4F5CE413D8}">
  <ds:schemaRefs>
    <ds:schemaRef ds:uri="microsoft.office.server.policy.changes"/>
  </ds:schemaRefs>
</ds:datastoreItem>
</file>

<file path=customXml/itemProps4.xml><?xml version="1.0" encoding="utf-8"?>
<ds:datastoreItem xmlns:ds="http://schemas.openxmlformats.org/officeDocument/2006/customXml" ds:itemID="{5883E615-3369-4CF7-A5FE-ACF9B5412E2F}">
  <ds:schemaRefs>
    <ds:schemaRef ds:uri="http://schemas.microsoft.com/office/2006/metadata/longProperties"/>
  </ds:schemaRefs>
</ds:datastoreItem>
</file>

<file path=customXml/itemProps5.xml><?xml version="1.0" encoding="utf-8"?>
<ds:datastoreItem xmlns:ds="http://schemas.openxmlformats.org/officeDocument/2006/customXml" ds:itemID="{E8D56905-08CA-4CB9-A7AD-78406546217A}">
  <ds:schemaRefs>
    <ds:schemaRef ds:uri="office.server.policy"/>
  </ds:schemaRefs>
</ds:datastoreItem>
</file>

<file path=customXml/itemProps6.xml><?xml version="1.0" encoding="utf-8"?>
<ds:datastoreItem xmlns:ds="http://schemas.openxmlformats.org/officeDocument/2006/customXml" ds:itemID="{0FCA257F-F435-4D63-8153-1BB50D4E7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1025</TotalTime>
  <Words>1595</Words>
  <Application>Microsoft Office PowerPoint</Application>
  <PresentationFormat>On-screen Show (4:3)</PresentationFormat>
  <Paragraphs>194</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Office Theme</vt:lpstr>
      <vt:lpstr>Webinar #32:  Affiliate stations/variables to GBON in OSCAR/Surface</vt:lpstr>
      <vt:lpstr>Outline</vt:lpstr>
      <vt:lpstr>PowerPoint Presentation</vt:lpstr>
      <vt:lpstr>PowerPoint Presentation</vt:lpstr>
      <vt:lpstr>PowerPoint Presentation</vt:lpstr>
      <vt:lpstr>PowerPoint Presentation</vt:lpstr>
      <vt:lpstr>Summary of GBON requirements  ‘shall’ provisions in bold type</vt:lpstr>
      <vt:lpstr>South Africa: Surface land stations</vt:lpstr>
      <vt:lpstr>South Africa: Upper-air (radiosonde ) stations</vt:lpstr>
      <vt:lpstr>Designate a GBON station  </vt:lpstr>
      <vt:lpstr>How to designate a GBON station: Surface land Upper-air (radiosonde) stations </vt:lpstr>
      <vt:lpstr>PowerPoint Presentation</vt:lpstr>
      <vt:lpstr>PowerPoint Presentation</vt:lpstr>
      <vt:lpstr>PowerPoint Presentation</vt:lpstr>
      <vt:lpstr>PowerPoint Presentation</vt:lpstr>
      <vt:lpstr>PowerPoint Presentation</vt:lpstr>
      <vt:lpstr>PowerPoint Presentation</vt:lpstr>
      <vt:lpstr>How to remove (un-assign) a station from GBON</vt:lpstr>
      <vt:lpstr>Email notification when removing affiliation</vt:lpstr>
      <vt:lpstr>OSCAR/Surface </vt:lpstr>
      <vt:lpstr>GBON Webtool</vt:lpstr>
      <vt:lpstr>Link to WDQMS webtool https://wdqms.wmo.int/  </vt:lpstr>
      <vt:lpstr>PowerPoint Presentation</vt:lpstr>
      <vt:lpstr>PowerPoint Presentation</vt:lpstr>
      <vt:lpstr>PowerPoint Presentation</vt:lpstr>
      <vt:lpstr>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Heidel</dc:creator>
  <cp:lastModifiedBy>Samantha Linnerts</cp:lastModifiedBy>
  <cp:revision>60</cp:revision>
  <dcterms:created xsi:type="dcterms:W3CDTF">2018-05-07T11:03:38Z</dcterms:created>
  <dcterms:modified xsi:type="dcterms:W3CDTF">2023-04-25T09:31:01Z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ItemRetentionFormula">
    <vt:lpwstr/>
  </property>
  <property fmtid="{D5CDD505-2E9C-101B-9397-08002B2CF9AE}" pid="4" name="_dlc_policyId">
    <vt:lpwstr>0x0101008F9F3BBEC2829A4FB06DC661E522B653003DEE3337EC50BE4E919769E82666B0E1</vt:lpwstr>
  </property>
  <property fmtid="{D5CDD505-2E9C-101B-9397-08002B2CF9AE}" pid="5" name="Usage Classification">
    <vt:lpwstr>22;#Internal Use Only|e1d715cf-78a5-49fa-af20-0a38b82bdaeb</vt:lpwstr>
  </property>
  <property fmtid="{D5CDD505-2E9C-101B-9397-08002B2CF9AE}" pid="6" name="Business Units">
    <vt:lpwstr>2;#Communications, Marketing and Stakeholder Relations|fea4e634-4a0a-42a3-803e-958a4e890c7d</vt:lpwstr>
  </property>
  <property fmtid="{D5CDD505-2E9C-101B-9397-08002B2CF9AE}" pid="7" name="Regional Office">
    <vt:lpwstr/>
  </property>
  <property fmtid="{D5CDD505-2E9C-101B-9397-08002B2CF9AE}" pid="8" name="Document Type">
    <vt:lpwstr>118;#Presentation|0a4de182-5e96-4662-af6d-a64a5439aa6d</vt:lpwstr>
  </property>
  <property fmtid="{D5CDD505-2E9C-101B-9397-08002B2CF9AE}" pid="9" name="display_urn:schemas-microsoft-com:office:office#Process_x0020_Owner">
    <vt:lpwstr>SM - CMS</vt:lpwstr>
  </property>
  <property fmtid="{D5CDD505-2E9C-101B-9397-08002B2CF9AE}" pid="10" name="display_urn:schemas-microsoft-com:office:office#Document_x0020_Owner">
    <vt:lpwstr>Kenosi Setlhako</vt:lpwstr>
  </property>
  <property fmtid="{D5CDD505-2E9C-101B-9397-08002B2CF9AE}" pid="11" name="xd_Signature">
    <vt:lpwstr/>
  </property>
  <property fmtid="{D5CDD505-2E9C-101B-9397-08002B2CF9AE}" pid="12" name="_dlc_ExpireDate">
    <vt:lpwstr/>
  </property>
  <property fmtid="{D5CDD505-2E9C-101B-9397-08002B2CF9AE}" pid="13" name="display_urn:schemas-microsoft-com:office:office#Editor">
    <vt:lpwstr>Musiiwa Denga</vt:lpwstr>
  </property>
  <property fmtid="{D5CDD505-2E9C-101B-9397-08002B2CF9AE}" pid="14" name="Order">
    <vt:lpwstr>35600.0000000000</vt:lpwstr>
  </property>
  <property fmtid="{D5CDD505-2E9C-101B-9397-08002B2CF9AE}" pid="15" name="xd_ProgID">
    <vt:lpwstr/>
  </property>
  <property fmtid="{D5CDD505-2E9C-101B-9397-08002B2CF9AE}" pid="16" name="SharedWithUsers">
    <vt:lpwstr/>
  </property>
  <property fmtid="{D5CDD505-2E9C-101B-9397-08002B2CF9AE}" pid="17" name="ComplianceAssetId">
    <vt:lpwstr/>
  </property>
  <property fmtid="{D5CDD505-2E9C-101B-9397-08002B2CF9AE}" pid="18" name="TemplateUrl">
    <vt:lpwstr/>
  </property>
  <property fmtid="{D5CDD505-2E9C-101B-9397-08002B2CF9AE}" pid="19" name="Scope">
    <vt:lpwstr/>
  </property>
  <property fmtid="{D5CDD505-2E9C-101B-9397-08002B2CF9AE}" pid="20" name="display_urn:schemas-microsoft-com:office:office#Author">
    <vt:lpwstr>Musiiwa Denga</vt:lpwstr>
  </property>
  <property fmtid="{D5CDD505-2E9C-101B-9397-08002B2CF9AE}" pid="21" name="ContentTypeId">
    <vt:lpwstr>0x0101008F9F3BBEC2829A4FB06DC661E522B6530072F81F38AD479948979CCFECD3CD752D</vt:lpwstr>
  </property>
  <property fmtid="{D5CDD505-2E9C-101B-9397-08002B2CF9AE}" pid="22" name="_dlc_Exempt">
    <vt:lpwstr/>
  </property>
  <property fmtid="{D5CDD505-2E9C-101B-9397-08002B2CF9AE}" pid="23" name="_SourceUrl">
    <vt:lpwstr/>
  </property>
  <property fmtid="{D5CDD505-2E9C-101B-9397-08002B2CF9AE}" pid="24" name="_SharedFileIndex">
    <vt:lpwstr/>
  </property>
  <property fmtid="{D5CDD505-2E9C-101B-9397-08002B2CF9AE}" pid="25" name="Objectives">
    <vt:lpwstr/>
  </property>
  <property fmtid="{D5CDD505-2E9C-101B-9397-08002B2CF9AE}" pid="26" name="_dlc_ExpireDateSaved">
    <vt:lpwstr/>
  </property>
</Properties>
</file>