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8" r:id="rId5"/>
    <p:sldId id="273" r:id="rId6"/>
    <p:sldId id="263" r:id="rId7"/>
    <p:sldId id="261" r:id="rId8"/>
    <p:sldId id="262" r:id="rId9"/>
    <p:sldId id="1559" r:id="rId10"/>
    <p:sldId id="1557" r:id="rId11"/>
    <p:sldId id="265" r:id="rId12"/>
    <p:sldId id="295" r:id="rId13"/>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A09BA-DB06-47D8-B0E6-5AABE651FD95}" v="7" dt="2023-01-03T09:57:24.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9" autoAdjust="0"/>
    <p:restoredTop sz="80826" autoAdjust="0"/>
  </p:normalViewPr>
  <p:slideViewPr>
    <p:cSldViewPr snapToGrid="0">
      <p:cViewPr varScale="1">
        <p:scale>
          <a:sx n="105" d="100"/>
          <a:sy n="105" d="100"/>
        </p:scale>
        <p:origin x="13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0F357-B811-4FC5-8E65-2B8BD505A5B3}" type="datetimeFigureOut">
              <a:rPr lang="en-CH" smtClean="0"/>
              <a:t>1/3/23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1AC9F-6AFE-4B8B-9CC1-10F44419EB41}" type="slidenum">
              <a:rPr lang="en-CH" smtClean="0"/>
              <a:t>‹#›</a:t>
            </a:fld>
            <a:endParaRPr lang="en-CH"/>
          </a:p>
        </p:txBody>
      </p:sp>
    </p:spTree>
    <p:extLst>
      <p:ext uri="{BB962C8B-B14F-4D97-AF65-F5344CB8AC3E}">
        <p14:creationId xmlns:p14="http://schemas.microsoft.com/office/powerpoint/2010/main" val="114451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850E5A11-A43D-4388-8CC5-17801B9DB8A4}" type="slidenum">
              <a:rPr lang="en-GB" smtClean="0"/>
              <a:t>1</a:t>
            </a:fld>
            <a:endParaRPr lang="en-GB" dirty="0"/>
          </a:p>
        </p:txBody>
      </p:sp>
    </p:spTree>
    <p:extLst>
      <p:ext uri="{BB962C8B-B14F-4D97-AF65-F5344CB8AC3E}">
        <p14:creationId xmlns:p14="http://schemas.microsoft.com/office/powerpoint/2010/main" val="29381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Ground truth </a:t>
            </a:r>
            <a:r>
              <a:rPr lang="en-US" sz="1200" i="1" dirty="0">
                <a:solidFill>
                  <a:schemeClr val="bg1"/>
                </a:solidFill>
                <a:latin typeface="Avenir Book" panose="02000503020000020003" pitchFamily="2" charset="0"/>
              </a:rPr>
              <a:t>Especially in areas dominated by red or black, quality of model data used for weather and climate prediction and monitoring will be relatively poor, and the possibility of verification will be limited </a:t>
            </a:r>
          </a:p>
          <a:p>
            <a:endParaRPr lang="en-TZ" dirty="0"/>
          </a:p>
        </p:txBody>
      </p:sp>
      <p:sp>
        <p:nvSpPr>
          <p:cNvPr id="4" name="Slide Number Placeholder 3"/>
          <p:cNvSpPr>
            <a:spLocks noGrp="1"/>
          </p:cNvSpPr>
          <p:nvPr>
            <p:ph type="sldNum" sz="quarter" idx="5"/>
          </p:nvPr>
        </p:nvSpPr>
        <p:spPr/>
        <p:txBody>
          <a:bodyPr/>
          <a:lstStyle/>
          <a:p>
            <a:fld id="{A7673C16-5661-5F4F-9204-EC6E7AB6559C}" type="slidenum">
              <a:rPr lang="en-TZ" smtClean="0"/>
              <a:t>4</a:t>
            </a:fld>
            <a:endParaRPr lang="en-TZ"/>
          </a:p>
        </p:txBody>
      </p:sp>
    </p:spTree>
    <p:extLst>
      <p:ext uri="{BB962C8B-B14F-4D97-AF65-F5344CB8AC3E}">
        <p14:creationId xmlns:p14="http://schemas.microsoft.com/office/powerpoint/2010/main" val="152486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Z" dirty="0"/>
          </a:p>
        </p:txBody>
      </p:sp>
      <p:sp>
        <p:nvSpPr>
          <p:cNvPr id="4" name="Slide Number Placeholder 3"/>
          <p:cNvSpPr>
            <a:spLocks noGrp="1"/>
          </p:cNvSpPr>
          <p:nvPr>
            <p:ph type="sldNum" sz="quarter" idx="5"/>
          </p:nvPr>
        </p:nvSpPr>
        <p:spPr/>
        <p:txBody>
          <a:bodyPr/>
          <a:lstStyle/>
          <a:p>
            <a:fld id="{F3F1AC9F-6AFE-4B8B-9CC1-10F44419EB41}" type="slidenum">
              <a:rPr lang="en-CH" smtClean="0"/>
              <a:t>5</a:t>
            </a:fld>
            <a:endParaRPr lang="en-CH"/>
          </a:p>
        </p:txBody>
      </p:sp>
    </p:spTree>
    <p:extLst>
      <p:ext uri="{BB962C8B-B14F-4D97-AF65-F5344CB8AC3E}">
        <p14:creationId xmlns:p14="http://schemas.microsoft.com/office/powerpoint/2010/main" val="8959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6229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43500"/>
            <a:ext cx="1988820" cy="1714500"/>
          </a:xfrm>
          <a:prstGeom prst="rect">
            <a:avLst/>
          </a:prstGeom>
        </p:spPr>
      </p:pic>
    </p:spTree>
    <p:extLst>
      <p:ext uri="{BB962C8B-B14F-4D97-AF65-F5344CB8AC3E}">
        <p14:creationId xmlns:p14="http://schemas.microsoft.com/office/powerpoint/2010/main" val="46659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2663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2192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74511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3294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04108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00266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95216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1153610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dqms.wmo.in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5000"/>
          </a:xfrm>
          <a:prstGeom prst="rect">
            <a:avLst/>
          </a:prstGeom>
        </p:spPr>
      </p:pic>
      <p:sp>
        <p:nvSpPr>
          <p:cNvPr id="6" name="Title 1"/>
          <p:cNvSpPr txBox="1">
            <a:spLocks/>
          </p:cNvSpPr>
          <p:nvPr/>
        </p:nvSpPr>
        <p:spPr>
          <a:xfrm>
            <a:off x="2866226" y="2168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3" name="Slide Number Placeholder 2"/>
          <p:cNvSpPr>
            <a:spLocks noGrp="1"/>
          </p:cNvSpPr>
          <p:nvPr>
            <p:ph type="sldNum" sz="quarter" idx="12"/>
          </p:nvPr>
        </p:nvSpPr>
        <p:spPr/>
        <p:txBody>
          <a:bodyPr/>
          <a:lstStyle/>
          <a:p>
            <a:fld id="{9259AF2F-52C6-9B46-B8B2-0579234AE62E}" type="slidenum">
              <a:rPr lang="en-US" smtClean="0"/>
              <a:t>1</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2151600" y="274484"/>
            <a:ext cx="8229600" cy="342884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300" dirty="0">
                <a:solidFill>
                  <a:schemeClr val="bg1"/>
                </a:solidFill>
              </a:rPr>
              <a:t>Webinars on the process for the designation of GBON Stations</a:t>
            </a:r>
          </a:p>
          <a:p>
            <a:endParaRPr lang="en-US" sz="2800" i="1" dirty="0">
              <a:solidFill>
                <a:schemeClr val="bg1"/>
              </a:solidFill>
            </a:endParaRPr>
          </a:p>
          <a:p>
            <a:r>
              <a:rPr lang="en-US" sz="2800" i="1" dirty="0">
                <a:solidFill>
                  <a:schemeClr val="bg1"/>
                </a:solidFill>
              </a:rPr>
              <a:t>(5 January 2023)</a:t>
            </a:r>
          </a:p>
          <a:p>
            <a:endParaRPr lang="en-US" sz="3600" dirty="0">
              <a:solidFill>
                <a:schemeClr val="bg1"/>
              </a:solidFill>
            </a:endParaRPr>
          </a:p>
          <a:p>
            <a:r>
              <a:rPr lang="en-US" sz="2800" i="1" dirty="0">
                <a:solidFill>
                  <a:schemeClr val="bg1"/>
                </a:solidFill>
              </a:rPr>
              <a:t>Pascal </a:t>
            </a:r>
            <a:r>
              <a:rPr lang="en-US" sz="2800" i="1" dirty="0" err="1">
                <a:solidFill>
                  <a:schemeClr val="bg1"/>
                </a:solidFill>
              </a:rPr>
              <a:t>Waniha</a:t>
            </a:r>
            <a:r>
              <a:rPr lang="en-US" sz="2800" i="1" dirty="0">
                <a:solidFill>
                  <a:schemeClr val="bg1"/>
                </a:solidFill>
              </a:rPr>
              <a:t> (Tanzania)</a:t>
            </a:r>
          </a:p>
          <a:p>
            <a:r>
              <a:rPr lang="en-US" sz="2800" i="1" dirty="0">
                <a:solidFill>
                  <a:schemeClr val="bg1"/>
                </a:solidFill>
              </a:rPr>
              <a:t>Chair INFCOM Task Team on GBON Implementation</a:t>
            </a:r>
            <a:endParaRPr lang="en-US" sz="2200" i="1" dirty="0">
              <a:solidFill>
                <a:schemeClr val="bg1"/>
              </a:solidFill>
            </a:endParaRPr>
          </a:p>
        </p:txBody>
      </p:sp>
    </p:spTree>
    <p:extLst>
      <p:ext uri="{BB962C8B-B14F-4D97-AF65-F5344CB8AC3E}">
        <p14:creationId xmlns:p14="http://schemas.microsoft.com/office/powerpoint/2010/main" val="38022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B085F5-012D-084D-A49C-0B7E263E0CC5}"/>
              </a:ext>
            </a:extLst>
          </p:cNvPr>
          <p:cNvSpPr txBox="1">
            <a:spLocks/>
          </p:cNvSpPr>
          <p:nvPr/>
        </p:nvSpPr>
        <p:spPr>
          <a:xfrm>
            <a:off x="1109709" y="208096"/>
            <a:ext cx="9268286" cy="679671"/>
          </a:xfrm>
          <a:prstGeom prst="rect">
            <a:avLst/>
          </a:prstGeom>
          <a:solidFill>
            <a:srgbClr val="C5D8F1"/>
          </a:solidFill>
          <a:ln w="31750" cap="flat" cmpd="sng">
            <a:solidFill>
              <a:srgbClr val="000090"/>
            </a:solidFill>
            <a:prstDash val="solid"/>
            <a:round/>
            <a:headEnd type="none" w="sm" len="sm"/>
            <a:tailEnd type="none" w="sm" len="sm"/>
          </a:ln>
        </p:spPr>
        <p:txBody>
          <a:bodyPr spcFirstLastPara="1" vert="horz" wrap="square" lIns="45700" tIns="45700" rIns="45700"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16000" hangingPunct="0">
              <a:spcBef>
                <a:spcPts val="0"/>
              </a:spcBef>
              <a:buClr>
                <a:srgbClr val="000090"/>
              </a:buClr>
              <a:buSzPts val="2400"/>
              <a:buFont typeface="Arial"/>
              <a:buNone/>
            </a:pPr>
            <a:r>
              <a:rPr lang="en-US" sz="2800" b="1" dirty="0">
                <a:solidFill>
                  <a:srgbClr val="000090"/>
                </a:solidFill>
                <a:latin typeface="Arial"/>
                <a:ea typeface="Arial"/>
                <a:cs typeface="Arial"/>
                <a:sym typeface="Helvetica"/>
              </a:rPr>
              <a:t>Importance of global NWP systems</a:t>
            </a:r>
          </a:p>
        </p:txBody>
      </p:sp>
      <p:sp>
        <p:nvSpPr>
          <p:cNvPr id="4" name="Text Placeholder 2">
            <a:extLst>
              <a:ext uri="{FF2B5EF4-FFF2-40B4-BE49-F238E27FC236}">
                <a16:creationId xmlns:a16="http://schemas.microsoft.com/office/drawing/2014/main" id="{67615ECA-7B1A-7541-BF88-643CD56EBDAB}"/>
              </a:ext>
            </a:extLst>
          </p:cNvPr>
          <p:cNvSpPr txBox="1">
            <a:spLocks/>
          </p:cNvSpPr>
          <p:nvPr/>
        </p:nvSpPr>
        <p:spPr>
          <a:xfrm>
            <a:off x="1233996" y="887767"/>
            <a:ext cx="9143999" cy="50501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Numerical Weather Prediction is a foundational capability for nearly all weather and climate applications </a:t>
            </a:r>
          </a:p>
          <a:p>
            <a:pPr marL="800100" lvl="1" indent="-342900" algn="l">
              <a:buFont typeface="Arial" panose="020B0604020202020204" pitchFamily="34" charset="0"/>
              <a:buChar char="•"/>
            </a:pPr>
            <a:r>
              <a:rPr lang="en-GB" dirty="0"/>
              <a:t>Of the 14 application areas currently included in the WMO Rolling Review of Requirements (RRR), 13 are thus either fully or partly dependent of the availability of robust Global NWP input </a:t>
            </a:r>
          </a:p>
          <a:p>
            <a:pPr marL="342900" indent="-342900" algn="l">
              <a:buFont typeface="Arial" panose="020B0604020202020204" pitchFamily="34" charset="0"/>
              <a:buChar char="•"/>
            </a:pPr>
            <a:r>
              <a:rPr lang="en-GB" dirty="0"/>
              <a:t>Global NWP is a pre-requisite for high resolution NWP and related methods used for nowcasting and short-range weather prediction </a:t>
            </a:r>
          </a:p>
          <a:p>
            <a:pPr marL="800100" lvl="1" indent="-342900" algn="l">
              <a:buFont typeface="Arial" panose="020B0604020202020204" pitchFamily="34" charset="0"/>
              <a:buChar char="•"/>
            </a:pPr>
            <a:r>
              <a:rPr lang="en-GB" dirty="0"/>
              <a:t>Global NWP shares many of its requirements with high resolution NWP, except the latter are even more stringent </a:t>
            </a:r>
          </a:p>
          <a:p>
            <a:pPr marL="800100" lvl="1" indent="-342900" algn="l">
              <a:buFont typeface="Arial" panose="020B0604020202020204" pitchFamily="34" charset="0"/>
              <a:buChar char="•"/>
            </a:pPr>
            <a:r>
              <a:rPr lang="en-GB" b="1" dirty="0"/>
              <a:t>Regional NWP may fail if the global model providing the boundary conditions sees a different set of observations from that used by the inner model </a:t>
            </a:r>
            <a:endParaRPr lang="en-GB" dirty="0"/>
          </a:p>
          <a:p>
            <a:pPr marL="342900" indent="-342900" algn="l">
              <a:buFont typeface="Arial" panose="020B0604020202020204" pitchFamily="34" charset="0"/>
              <a:buChar char="•"/>
            </a:pPr>
            <a:r>
              <a:rPr lang="en-GB" dirty="0"/>
              <a:t>Most weather prediction products available to users world- wide are based on or depend on global NWP guidance </a:t>
            </a:r>
            <a:endParaRPr lang="en-GB" sz="2800" dirty="0"/>
          </a:p>
          <a:p>
            <a:pPr marL="800100" lvl="1" indent="-342900" algn="l">
              <a:buFont typeface="Arial" panose="020B0604020202020204" pitchFamily="34" charset="0"/>
              <a:buChar char="•"/>
            </a:pPr>
            <a:r>
              <a:rPr lang="en-GB" dirty="0"/>
              <a:t>Without local observations, the NWP guidance will be of poor quality, especially in the tropics </a:t>
            </a:r>
          </a:p>
          <a:p>
            <a:pPr algn="l"/>
            <a:endParaRPr lang="en-GB" sz="2800" dirty="0">
              <a:effectLst/>
            </a:endParaRPr>
          </a:p>
        </p:txBody>
      </p:sp>
    </p:spTree>
    <p:extLst>
      <p:ext uri="{BB962C8B-B14F-4D97-AF65-F5344CB8AC3E}">
        <p14:creationId xmlns:p14="http://schemas.microsoft.com/office/powerpoint/2010/main" val="388669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CC56410-35CF-5342-A8F1-90DC9E819609}"/>
              </a:ext>
            </a:extLst>
          </p:cNvPr>
          <p:cNvPicPr>
            <a:picLocks noChangeAspect="1"/>
          </p:cNvPicPr>
          <p:nvPr/>
        </p:nvPicPr>
        <p:blipFill>
          <a:blip r:embed="rId2"/>
          <a:stretch>
            <a:fillRect/>
          </a:stretch>
        </p:blipFill>
        <p:spPr>
          <a:xfrm>
            <a:off x="5588314" y="1103604"/>
            <a:ext cx="3401568" cy="3022092"/>
          </a:xfrm>
          <a:prstGeom prst="rect">
            <a:avLst/>
          </a:prstGeom>
        </p:spPr>
      </p:pic>
      <p:sp>
        <p:nvSpPr>
          <p:cNvPr id="4" name="Title 1">
            <a:extLst>
              <a:ext uri="{FF2B5EF4-FFF2-40B4-BE49-F238E27FC236}">
                <a16:creationId xmlns:a16="http://schemas.microsoft.com/office/drawing/2014/main" id="{4B32A988-4FCA-B94A-B4B7-157A5287F947}"/>
              </a:ext>
            </a:extLst>
          </p:cNvPr>
          <p:cNvSpPr txBox="1">
            <a:spLocks/>
          </p:cNvSpPr>
          <p:nvPr/>
        </p:nvSpPr>
        <p:spPr>
          <a:xfrm>
            <a:off x="1436395" y="159457"/>
            <a:ext cx="8352928" cy="864096"/>
          </a:xfrm>
          <a:prstGeom prst="rect">
            <a:avLst/>
          </a:prstGeom>
          <a:solidFill>
            <a:srgbClr val="C5D8F1"/>
          </a:solidFill>
          <a:ln w="31750" cap="flat" cmpd="sng">
            <a:solidFill>
              <a:srgbClr val="000090"/>
            </a:solidFill>
            <a:prstDash val="solid"/>
            <a:round/>
            <a:headEnd type="none" w="sm" len="sm"/>
            <a:tailEnd type="none" w="sm" len="sm"/>
          </a:ln>
        </p:spPr>
        <p:txBody>
          <a:bodyPr spcFirstLastPara="1" vert="horz" wrap="square" lIns="45700" tIns="45700" rIns="45700" bIns="45700" rtlCol="0" anchor="ctr"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hangingPunct="0">
              <a:spcBef>
                <a:spcPts val="0"/>
              </a:spcBef>
              <a:buClr>
                <a:srgbClr val="000090"/>
              </a:buClr>
              <a:buSzPts val="2400"/>
              <a:buFont typeface="Arial"/>
              <a:buNone/>
            </a:pPr>
            <a:r>
              <a:rPr lang="en-US" sz="2800" b="1" dirty="0">
                <a:solidFill>
                  <a:srgbClr val="000090"/>
                </a:solidFill>
                <a:latin typeface="Arial"/>
                <a:ea typeface="Arial"/>
                <a:cs typeface="Arial"/>
                <a:sym typeface="Helvetica"/>
              </a:rPr>
              <a:t>Importance of Surface Observation to NWP,</a:t>
            </a:r>
          </a:p>
        </p:txBody>
      </p:sp>
      <p:sp>
        <p:nvSpPr>
          <p:cNvPr id="5" name="Text Placeholder 2">
            <a:extLst>
              <a:ext uri="{FF2B5EF4-FFF2-40B4-BE49-F238E27FC236}">
                <a16:creationId xmlns:a16="http://schemas.microsoft.com/office/drawing/2014/main" id="{812AC467-52EB-1E45-9F0D-4584F6993BEC}"/>
              </a:ext>
            </a:extLst>
          </p:cNvPr>
          <p:cNvSpPr txBox="1">
            <a:spLocks/>
          </p:cNvSpPr>
          <p:nvPr/>
        </p:nvSpPr>
        <p:spPr>
          <a:xfrm>
            <a:off x="1261315" y="1105440"/>
            <a:ext cx="4248641" cy="52790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800" b="1" i="1" dirty="0"/>
              <a:t>Observations are valuable, BUT</a:t>
            </a:r>
          </a:p>
          <a:p>
            <a:pPr marL="790575" lvl="1" indent="-342900" algn="l">
              <a:buFont typeface="Arial" panose="020B0604020202020204" pitchFamily="34" charset="0"/>
              <a:buChar char="•"/>
            </a:pPr>
            <a:r>
              <a:rPr lang="en-US" sz="1600" dirty="0"/>
              <a:t>Single, isolated observations are not a useful basis for prediction;</a:t>
            </a:r>
          </a:p>
          <a:p>
            <a:pPr marL="790575" lvl="1" indent="-342900" algn="l">
              <a:buFont typeface="Arial" panose="020B0604020202020204" pitchFamily="34" charset="0"/>
              <a:buChar char="•"/>
            </a:pPr>
            <a:r>
              <a:rPr lang="en-US" sz="1600" dirty="0"/>
              <a:t>Jigsaw puzzle analogy: Individual pieces are useless;  many pieces together can form a picture;</a:t>
            </a:r>
          </a:p>
          <a:p>
            <a:pPr marL="790575" lvl="1" indent="-342900" algn="l">
              <a:buFont typeface="Arial" panose="020B0604020202020204" pitchFamily="34" charset="0"/>
              <a:buChar char="•"/>
            </a:pPr>
            <a:r>
              <a:rPr lang="en-US" sz="1600" dirty="0"/>
              <a:t>In meteorology the puzzle is global, requiring international data exchange</a:t>
            </a:r>
            <a:r>
              <a:rPr lang="en-US" sz="1800" dirty="0"/>
              <a:t>;</a:t>
            </a:r>
          </a:p>
          <a:p>
            <a:pPr marL="285750" indent="-285750" algn="l">
              <a:buFont typeface="Arial" panose="020B0604020202020204" pitchFamily="34" charset="0"/>
              <a:buChar char="•"/>
            </a:pPr>
            <a:r>
              <a:rPr lang="en-US" sz="1800" dirty="0"/>
              <a:t>Many extremely important observations are made not for local users, but for the benefit of fellow WMO Members, especially at longer forecast ranges;</a:t>
            </a:r>
          </a:p>
          <a:p>
            <a:pPr marL="285750" indent="-285750" algn="l">
              <a:buFont typeface="Arial" panose="020B0604020202020204" pitchFamily="34" charset="0"/>
              <a:buChar char="•"/>
            </a:pPr>
            <a:r>
              <a:rPr lang="en-US" sz="1800" dirty="0"/>
              <a:t>International exchange important even for localized NWP: </a:t>
            </a:r>
            <a:r>
              <a:rPr lang="en-US" sz="1800" i="1" u="sng" dirty="0"/>
              <a:t>Limited Area Models cannot be run effectively inside a global model if the two see different sets of observations; </a:t>
            </a:r>
          </a:p>
          <a:p>
            <a:pPr marL="285750" indent="-285750" algn="l">
              <a:buFont typeface="Arial" panose="020B0604020202020204" pitchFamily="34" charset="0"/>
              <a:buChar char="•"/>
            </a:pPr>
            <a:endParaRPr lang="en-US" sz="1800" dirty="0"/>
          </a:p>
          <a:p>
            <a:pPr lvl="1"/>
            <a:endParaRPr lang="en-US" dirty="0"/>
          </a:p>
        </p:txBody>
      </p:sp>
      <p:grpSp>
        <p:nvGrpSpPr>
          <p:cNvPr id="6" name="Group 5">
            <a:extLst>
              <a:ext uri="{FF2B5EF4-FFF2-40B4-BE49-F238E27FC236}">
                <a16:creationId xmlns:a16="http://schemas.microsoft.com/office/drawing/2014/main" id="{A3E69DA2-6BBF-7B4C-AE00-6AB92E5E7661}"/>
              </a:ext>
            </a:extLst>
          </p:cNvPr>
          <p:cNvGrpSpPr/>
          <p:nvPr/>
        </p:nvGrpSpPr>
        <p:grpSpPr>
          <a:xfrm>
            <a:off x="7883913" y="3401459"/>
            <a:ext cx="3978249" cy="2895194"/>
            <a:chOff x="4025703" y="2888288"/>
            <a:chExt cx="4972812" cy="3618992"/>
          </a:xfrm>
        </p:grpSpPr>
        <p:pic>
          <p:nvPicPr>
            <p:cNvPr id="8" name="image12.png">
              <a:extLst>
                <a:ext uri="{FF2B5EF4-FFF2-40B4-BE49-F238E27FC236}">
                  <a16:creationId xmlns:a16="http://schemas.microsoft.com/office/drawing/2014/main" id="{CFF250BA-AF99-4C41-8EC1-A01AE5DACA0F}"/>
                </a:ext>
              </a:extLst>
            </p:cNvPr>
            <p:cNvPicPr>
              <a:picLocks noChangeAspect="1"/>
            </p:cNvPicPr>
            <p:nvPr/>
          </p:nvPicPr>
          <p:blipFill>
            <a:blip r:embed="rId3">
              <a:lum/>
            </a:blip>
            <a:stretch>
              <a:fillRect/>
            </a:stretch>
          </p:blipFill>
          <p:spPr>
            <a:xfrm>
              <a:off x="4025703" y="2888288"/>
              <a:ext cx="4972812" cy="3618992"/>
            </a:xfrm>
            <a:prstGeom prst="rect">
              <a:avLst/>
            </a:prstGeom>
            <a:solidFill>
              <a:schemeClr val="tx2">
                <a:lumMod val="20000"/>
                <a:lumOff val="80000"/>
                <a:alpha val="67000"/>
              </a:schemeClr>
            </a:solidFill>
            <a:ln w="31750">
              <a:solidFill>
                <a:srgbClr val="000090"/>
              </a:solidFill>
              <a:miter lim="400000"/>
            </a:ln>
          </p:spPr>
        </p:pic>
        <p:sp>
          <p:nvSpPr>
            <p:cNvPr id="9" name="Rectangle 8">
              <a:extLst>
                <a:ext uri="{FF2B5EF4-FFF2-40B4-BE49-F238E27FC236}">
                  <a16:creationId xmlns:a16="http://schemas.microsoft.com/office/drawing/2014/main" id="{135EBDE9-696C-3E46-A3B4-6BC2A4E0196E}"/>
                </a:ext>
              </a:extLst>
            </p:cNvPr>
            <p:cNvSpPr/>
            <p:nvPr/>
          </p:nvSpPr>
          <p:spPr>
            <a:xfrm>
              <a:off x="4034170" y="3107267"/>
              <a:ext cx="1130497" cy="440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0" name="Freeform 9">
            <a:extLst>
              <a:ext uri="{FF2B5EF4-FFF2-40B4-BE49-F238E27FC236}">
                <a16:creationId xmlns:a16="http://schemas.microsoft.com/office/drawing/2014/main" id="{17207FA6-1595-3E45-9831-0DD6F8EFC275}"/>
              </a:ext>
            </a:extLst>
          </p:cNvPr>
          <p:cNvSpPr/>
          <p:nvPr/>
        </p:nvSpPr>
        <p:spPr>
          <a:xfrm>
            <a:off x="8795084" y="3928856"/>
            <a:ext cx="2556086" cy="2247900"/>
          </a:xfrm>
          <a:custGeom>
            <a:avLst/>
            <a:gdLst>
              <a:gd name="connsiteX0" fmla="*/ 3048000 w 3195108"/>
              <a:gd name="connsiteY0" fmla="*/ 1969558 h 2809875"/>
              <a:gd name="connsiteX1" fmla="*/ 3175000 w 3195108"/>
              <a:gd name="connsiteY1" fmla="*/ 1499658 h 2809875"/>
              <a:gd name="connsiteX2" fmla="*/ 3155950 w 3195108"/>
              <a:gd name="connsiteY2" fmla="*/ 959908 h 2809875"/>
              <a:gd name="connsiteX3" fmla="*/ 2940050 w 3195108"/>
              <a:gd name="connsiteY3" fmla="*/ 464608 h 2809875"/>
              <a:gd name="connsiteX4" fmla="*/ 2578100 w 3195108"/>
              <a:gd name="connsiteY4" fmla="*/ 204258 h 2809875"/>
              <a:gd name="connsiteX5" fmla="*/ 2044700 w 3195108"/>
              <a:gd name="connsiteY5" fmla="*/ 121708 h 2809875"/>
              <a:gd name="connsiteX6" fmla="*/ 1746250 w 3195108"/>
              <a:gd name="connsiteY6" fmla="*/ 140758 h 2809875"/>
              <a:gd name="connsiteX7" fmla="*/ 1270000 w 3195108"/>
              <a:gd name="connsiteY7" fmla="*/ 20108 h 2809875"/>
              <a:gd name="connsiteX8" fmla="*/ 850900 w 3195108"/>
              <a:gd name="connsiteY8" fmla="*/ 39158 h 2809875"/>
              <a:gd name="connsiteX9" fmla="*/ 425450 w 3195108"/>
              <a:gd name="connsiteY9" fmla="*/ 255058 h 2809875"/>
              <a:gd name="connsiteX10" fmla="*/ 69850 w 3195108"/>
              <a:gd name="connsiteY10" fmla="*/ 902758 h 2809875"/>
              <a:gd name="connsiteX11" fmla="*/ 31750 w 3195108"/>
              <a:gd name="connsiteY11" fmla="*/ 1569508 h 2809875"/>
              <a:gd name="connsiteX12" fmla="*/ 260350 w 3195108"/>
              <a:gd name="connsiteY12" fmla="*/ 2115608 h 2809875"/>
              <a:gd name="connsiteX13" fmla="*/ 584200 w 3195108"/>
              <a:gd name="connsiteY13" fmla="*/ 2515658 h 2809875"/>
              <a:gd name="connsiteX14" fmla="*/ 1536700 w 3195108"/>
              <a:gd name="connsiteY14" fmla="*/ 2801408 h 2809875"/>
              <a:gd name="connsiteX15" fmla="*/ 2451100 w 3195108"/>
              <a:gd name="connsiteY15" fmla="*/ 2566458 h 2809875"/>
              <a:gd name="connsiteX16" fmla="*/ 3048000 w 3195108"/>
              <a:gd name="connsiteY16" fmla="*/ 1969558 h 280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5108" h="2809875">
                <a:moveTo>
                  <a:pt x="3048000" y="1969558"/>
                </a:moveTo>
                <a:cubicBezTo>
                  <a:pt x="3168650" y="1791758"/>
                  <a:pt x="3157008" y="1667933"/>
                  <a:pt x="3175000" y="1499658"/>
                </a:cubicBezTo>
                <a:cubicBezTo>
                  <a:pt x="3192992" y="1331383"/>
                  <a:pt x="3195108" y="1132416"/>
                  <a:pt x="3155950" y="959908"/>
                </a:cubicBezTo>
                <a:cubicBezTo>
                  <a:pt x="3116792" y="787400"/>
                  <a:pt x="3036358" y="590550"/>
                  <a:pt x="2940050" y="464608"/>
                </a:cubicBezTo>
                <a:cubicBezTo>
                  <a:pt x="2843742" y="338666"/>
                  <a:pt x="2727325" y="261408"/>
                  <a:pt x="2578100" y="204258"/>
                </a:cubicBezTo>
                <a:cubicBezTo>
                  <a:pt x="2428875" y="147108"/>
                  <a:pt x="2183342" y="132291"/>
                  <a:pt x="2044700" y="121708"/>
                </a:cubicBezTo>
                <a:cubicBezTo>
                  <a:pt x="1906058" y="111125"/>
                  <a:pt x="1875367" y="157691"/>
                  <a:pt x="1746250" y="140758"/>
                </a:cubicBezTo>
                <a:cubicBezTo>
                  <a:pt x="1617133" y="123825"/>
                  <a:pt x="1419225" y="37041"/>
                  <a:pt x="1270000" y="20108"/>
                </a:cubicBezTo>
                <a:cubicBezTo>
                  <a:pt x="1120775" y="3175"/>
                  <a:pt x="991658" y="0"/>
                  <a:pt x="850900" y="39158"/>
                </a:cubicBezTo>
                <a:cubicBezTo>
                  <a:pt x="710142" y="78316"/>
                  <a:pt x="555625" y="111125"/>
                  <a:pt x="425450" y="255058"/>
                </a:cubicBezTo>
                <a:cubicBezTo>
                  <a:pt x="295275" y="398991"/>
                  <a:pt x="135467" y="683683"/>
                  <a:pt x="69850" y="902758"/>
                </a:cubicBezTo>
                <a:cubicBezTo>
                  <a:pt x="4233" y="1121833"/>
                  <a:pt x="0" y="1367366"/>
                  <a:pt x="31750" y="1569508"/>
                </a:cubicBezTo>
                <a:cubicBezTo>
                  <a:pt x="63500" y="1771650"/>
                  <a:pt x="168275" y="1957916"/>
                  <a:pt x="260350" y="2115608"/>
                </a:cubicBezTo>
                <a:cubicBezTo>
                  <a:pt x="352425" y="2273300"/>
                  <a:pt x="371475" y="2401358"/>
                  <a:pt x="584200" y="2515658"/>
                </a:cubicBezTo>
                <a:cubicBezTo>
                  <a:pt x="796925" y="2629958"/>
                  <a:pt x="1225550" y="2792941"/>
                  <a:pt x="1536700" y="2801408"/>
                </a:cubicBezTo>
                <a:cubicBezTo>
                  <a:pt x="1847850" y="2809875"/>
                  <a:pt x="2200275" y="2707216"/>
                  <a:pt x="2451100" y="2566458"/>
                </a:cubicBezTo>
                <a:cubicBezTo>
                  <a:pt x="2701925" y="2425700"/>
                  <a:pt x="2927350" y="2147358"/>
                  <a:pt x="3048000" y="1969558"/>
                </a:cubicBezTo>
                <a:close/>
              </a:path>
            </a:pathLst>
          </a:custGeom>
          <a:solidFill>
            <a:srgbClr val="FF0000">
              <a:alpha val="50196"/>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Freeform 10">
            <a:extLst>
              <a:ext uri="{FF2B5EF4-FFF2-40B4-BE49-F238E27FC236}">
                <a16:creationId xmlns:a16="http://schemas.microsoft.com/office/drawing/2014/main" id="{DAB140F5-01D7-0B40-A618-0EF9044D6160}"/>
              </a:ext>
            </a:extLst>
          </p:cNvPr>
          <p:cNvSpPr/>
          <p:nvPr/>
        </p:nvSpPr>
        <p:spPr>
          <a:xfrm>
            <a:off x="9173349" y="4437279"/>
            <a:ext cx="1650153" cy="1231054"/>
          </a:xfrm>
          <a:custGeom>
            <a:avLst/>
            <a:gdLst>
              <a:gd name="connsiteX0" fmla="*/ 40217 w 2062692"/>
              <a:gd name="connsiteY0" fmla="*/ 529167 h 1538817"/>
              <a:gd name="connsiteX1" fmla="*/ 40217 w 2062692"/>
              <a:gd name="connsiteY1" fmla="*/ 891117 h 1538817"/>
              <a:gd name="connsiteX2" fmla="*/ 198967 w 2062692"/>
              <a:gd name="connsiteY2" fmla="*/ 1208617 h 1538817"/>
              <a:gd name="connsiteX3" fmla="*/ 579967 w 2062692"/>
              <a:gd name="connsiteY3" fmla="*/ 1475317 h 1538817"/>
              <a:gd name="connsiteX4" fmla="*/ 1107017 w 2062692"/>
              <a:gd name="connsiteY4" fmla="*/ 1526117 h 1538817"/>
              <a:gd name="connsiteX5" fmla="*/ 1678517 w 2062692"/>
              <a:gd name="connsiteY5" fmla="*/ 1399117 h 1538817"/>
              <a:gd name="connsiteX6" fmla="*/ 2008717 w 2062692"/>
              <a:gd name="connsiteY6" fmla="*/ 992717 h 1538817"/>
              <a:gd name="connsiteX7" fmla="*/ 2002367 w 2062692"/>
              <a:gd name="connsiteY7" fmla="*/ 516467 h 1538817"/>
              <a:gd name="connsiteX8" fmla="*/ 1805517 w 2062692"/>
              <a:gd name="connsiteY8" fmla="*/ 160867 h 1538817"/>
              <a:gd name="connsiteX9" fmla="*/ 1119717 w 2062692"/>
              <a:gd name="connsiteY9" fmla="*/ 186267 h 1538817"/>
              <a:gd name="connsiteX10" fmla="*/ 1119717 w 2062692"/>
              <a:gd name="connsiteY10" fmla="*/ 186267 h 1538817"/>
              <a:gd name="connsiteX11" fmla="*/ 745067 w 2062692"/>
              <a:gd name="connsiteY11" fmla="*/ 52917 h 1538817"/>
              <a:gd name="connsiteX12" fmla="*/ 281517 w 2062692"/>
              <a:gd name="connsiteY12" fmla="*/ 78317 h 1538817"/>
              <a:gd name="connsiteX13" fmla="*/ 40217 w 2062692"/>
              <a:gd name="connsiteY13" fmla="*/ 529167 h 153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2692" h="1538817">
                <a:moveTo>
                  <a:pt x="40217" y="529167"/>
                </a:moveTo>
                <a:cubicBezTo>
                  <a:pt x="0" y="664634"/>
                  <a:pt x="13759" y="777875"/>
                  <a:pt x="40217" y="891117"/>
                </a:cubicBezTo>
                <a:cubicBezTo>
                  <a:pt x="66675" y="1004359"/>
                  <a:pt x="109009" y="1111250"/>
                  <a:pt x="198967" y="1208617"/>
                </a:cubicBezTo>
                <a:cubicBezTo>
                  <a:pt x="288925" y="1305984"/>
                  <a:pt x="428625" y="1422400"/>
                  <a:pt x="579967" y="1475317"/>
                </a:cubicBezTo>
                <a:cubicBezTo>
                  <a:pt x="731309" y="1528234"/>
                  <a:pt x="923926" y="1538817"/>
                  <a:pt x="1107017" y="1526117"/>
                </a:cubicBezTo>
                <a:cubicBezTo>
                  <a:pt x="1290108" y="1513417"/>
                  <a:pt x="1528234" y="1488017"/>
                  <a:pt x="1678517" y="1399117"/>
                </a:cubicBezTo>
                <a:cubicBezTo>
                  <a:pt x="1828800" y="1310217"/>
                  <a:pt x="1954742" y="1139825"/>
                  <a:pt x="2008717" y="992717"/>
                </a:cubicBezTo>
                <a:cubicBezTo>
                  <a:pt x="2062692" y="845609"/>
                  <a:pt x="2036234" y="655109"/>
                  <a:pt x="2002367" y="516467"/>
                </a:cubicBezTo>
                <a:cubicBezTo>
                  <a:pt x="1968500" y="377825"/>
                  <a:pt x="1952625" y="215900"/>
                  <a:pt x="1805517" y="160867"/>
                </a:cubicBezTo>
                <a:cubicBezTo>
                  <a:pt x="1658409" y="105834"/>
                  <a:pt x="1119717" y="186267"/>
                  <a:pt x="1119717" y="186267"/>
                </a:cubicBezTo>
                <a:lnTo>
                  <a:pt x="1119717" y="186267"/>
                </a:lnTo>
                <a:cubicBezTo>
                  <a:pt x="1057275" y="164042"/>
                  <a:pt x="884767" y="70909"/>
                  <a:pt x="745067" y="52917"/>
                </a:cubicBezTo>
                <a:cubicBezTo>
                  <a:pt x="605367" y="34925"/>
                  <a:pt x="398992" y="0"/>
                  <a:pt x="281517" y="78317"/>
                </a:cubicBezTo>
                <a:cubicBezTo>
                  <a:pt x="164042" y="156634"/>
                  <a:pt x="80434" y="393700"/>
                  <a:pt x="40217" y="529167"/>
                </a:cubicBezTo>
                <a:close/>
              </a:path>
            </a:pathLst>
          </a:custGeom>
          <a:solidFill>
            <a:srgbClr val="FFFF00">
              <a:alpha val="5098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Freeform 11">
            <a:extLst>
              <a:ext uri="{FF2B5EF4-FFF2-40B4-BE49-F238E27FC236}">
                <a16:creationId xmlns:a16="http://schemas.microsoft.com/office/drawing/2014/main" id="{204C3485-626E-B345-A043-1D3E85D41AA7}"/>
              </a:ext>
            </a:extLst>
          </p:cNvPr>
          <p:cNvSpPr/>
          <p:nvPr/>
        </p:nvSpPr>
        <p:spPr>
          <a:xfrm>
            <a:off x="9467565" y="4786562"/>
            <a:ext cx="1061720" cy="672254"/>
          </a:xfrm>
          <a:custGeom>
            <a:avLst/>
            <a:gdLst>
              <a:gd name="connsiteX0" fmla="*/ 0 w 1327150"/>
              <a:gd name="connsiteY0" fmla="*/ 304800 h 812800"/>
              <a:gd name="connsiteX1" fmla="*/ 50800 w 1327150"/>
              <a:gd name="connsiteY1" fmla="*/ 469900 h 812800"/>
              <a:gd name="connsiteX2" fmla="*/ 114300 w 1327150"/>
              <a:gd name="connsiteY2" fmla="*/ 590550 h 812800"/>
              <a:gd name="connsiteX3" fmla="*/ 355600 w 1327150"/>
              <a:gd name="connsiteY3" fmla="*/ 742950 h 812800"/>
              <a:gd name="connsiteX4" fmla="*/ 711200 w 1327150"/>
              <a:gd name="connsiteY4" fmla="*/ 812800 h 812800"/>
              <a:gd name="connsiteX5" fmla="*/ 996950 w 1327150"/>
              <a:gd name="connsiteY5" fmla="*/ 742950 h 812800"/>
              <a:gd name="connsiteX6" fmla="*/ 1295400 w 1327150"/>
              <a:gd name="connsiteY6" fmla="*/ 565150 h 812800"/>
              <a:gd name="connsiteX7" fmla="*/ 1327150 w 1327150"/>
              <a:gd name="connsiteY7" fmla="*/ 342900 h 812800"/>
              <a:gd name="connsiteX8" fmla="*/ 1295400 w 1327150"/>
              <a:gd name="connsiteY8" fmla="*/ 190500 h 812800"/>
              <a:gd name="connsiteX9" fmla="*/ 1117600 w 1327150"/>
              <a:gd name="connsiteY9" fmla="*/ 76200 h 812800"/>
              <a:gd name="connsiteX10" fmla="*/ 800100 w 1327150"/>
              <a:gd name="connsiteY10" fmla="*/ 44450 h 812800"/>
              <a:gd name="connsiteX11" fmla="*/ 552450 w 1327150"/>
              <a:gd name="connsiteY11" fmla="*/ 57150 h 812800"/>
              <a:gd name="connsiteX12" fmla="*/ 342900 w 1327150"/>
              <a:gd name="connsiteY12" fmla="*/ 0 h 812800"/>
              <a:gd name="connsiteX13" fmla="*/ 107950 w 1327150"/>
              <a:gd name="connsiteY13" fmla="*/ 6350 h 812800"/>
              <a:gd name="connsiteX14" fmla="*/ 25400 w 1327150"/>
              <a:gd name="connsiteY14" fmla="*/ 203200 h 812800"/>
              <a:gd name="connsiteX15" fmla="*/ 19050 w 1327150"/>
              <a:gd name="connsiteY15" fmla="*/ 355600 h 812800"/>
              <a:gd name="connsiteX0" fmla="*/ 0 w 1327150"/>
              <a:gd name="connsiteY0" fmla="*/ 332317 h 840317"/>
              <a:gd name="connsiteX1" fmla="*/ 50800 w 1327150"/>
              <a:gd name="connsiteY1" fmla="*/ 497417 h 840317"/>
              <a:gd name="connsiteX2" fmla="*/ 114300 w 1327150"/>
              <a:gd name="connsiteY2" fmla="*/ 618067 h 840317"/>
              <a:gd name="connsiteX3" fmla="*/ 355600 w 1327150"/>
              <a:gd name="connsiteY3" fmla="*/ 770467 h 840317"/>
              <a:gd name="connsiteX4" fmla="*/ 711200 w 1327150"/>
              <a:gd name="connsiteY4" fmla="*/ 840317 h 840317"/>
              <a:gd name="connsiteX5" fmla="*/ 996950 w 1327150"/>
              <a:gd name="connsiteY5" fmla="*/ 770467 h 840317"/>
              <a:gd name="connsiteX6" fmla="*/ 1295400 w 1327150"/>
              <a:gd name="connsiteY6" fmla="*/ 592667 h 840317"/>
              <a:gd name="connsiteX7" fmla="*/ 1327150 w 1327150"/>
              <a:gd name="connsiteY7" fmla="*/ 370417 h 840317"/>
              <a:gd name="connsiteX8" fmla="*/ 1295400 w 1327150"/>
              <a:gd name="connsiteY8" fmla="*/ 218017 h 840317"/>
              <a:gd name="connsiteX9" fmla="*/ 1117600 w 1327150"/>
              <a:gd name="connsiteY9" fmla="*/ 103717 h 840317"/>
              <a:gd name="connsiteX10" fmla="*/ 800100 w 1327150"/>
              <a:gd name="connsiteY10" fmla="*/ 71967 h 840317"/>
              <a:gd name="connsiteX11" fmla="*/ 552450 w 1327150"/>
              <a:gd name="connsiteY11" fmla="*/ 84667 h 840317"/>
              <a:gd name="connsiteX12" fmla="*/ 342900 w 1327150"/>
              <a:gd name="connsiteY12" fmla="*/ 27517 h 840317"/>
              <a:gd name="connsiteX13" fmla="*/ 107950 w 1327150"/>
              <a:gd name="connsiteY13" fmla="*/ 33867 h 840317"/>
              <a:gd name="connsiteX14" fmla="*/ 25400 w 1327150"/>
              <a:gd name="connsiteY14" fmla="*/ 230717 h 840317"/>
              <a:gd name="connsiteX15" fmla="*/ 19050 w 1327150"/>
              <a:gd name="connsiteY15" fmla="*/ 383117 h 84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7150" h="840317">
                <a:moveTo>
                  <a:pt x="0" y="332317"/>
                </a:moveTo>
                <a:lnTo>
                  <a:pt x="50800" y="497417"/>
                </a:lnTo>
                <a:lnTo>
                  <a:pt x="114300" y="618067"/>
                </a:lnTo>
                <a:lnTo>
                  <a:pt x="355600" y="770467"/>
                </a:lnTo>
                <a:lnTo>
                  <a:pt x="711200" y="840317"/>
                </a:lnTo>
                <a:lnTo>
                  <a:pt x="996950" y="770467"/>
                </a:lnTo>
                <a:lnTo>
                  <a:pt x="1295400" y="592667"/>
                </a:lnTo>
                <a:lnTo>
                  <a:pt x="1327150" y="370417"/>
                </a:lnTo>
                <a:lnTo>
                  <a:pt x="1295400" y="218017"/>
                </a:lnTo>
                <a:lnTo>
                  <a:pt x="1117600" y="103717"/>
                </a:lnTo>
                <a:lnTo>
                  <a:pt x="800100" y="71967"/>
                </a:lnTo>
                <a:lnTo>
                  <a:pt x="552450" y="84667"/>
                </a:lnTo>
                <a:lnTo>
                  <a:pt x="342900" y="27517"/>
                </a:lnTo>
                <a:cubicBezTo>
                  <a:pt x="268817" y="19050"/>
                  <a:pt x="160867" y="0"/>
                  <a:pt x="107950" y="33867"/>
                </a:cubicBezTo>
                <a:cubicBezTo>
                  <a:pt x="55033" y="67734"/>
                  <a:pt x="40217" y="172509"/>
                  <a:pt x="25400" y="230717"/>
                </a:cubicBezTo>
                <a:lnTo>
                  <a:pt x="19050" y="383117"/>
                </a:lnTo>
              </a:path>
            </a:pathLst>
          </a:custGeom>
          <a:solidFill>
            <a:srgbClr val="00B0F0">
              <a:alpha val="50980"/>
            </a:srgbClr>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5214F648-A4CF-EF45-B49A-63B0CF3583C5}"/>
              </a:ext>
            </a:extLst>
          </p:cNvPr>
          <p:cNvSpPr txBox="1"/>
          <p:nvPr/>
        </p:nvSpPr>
        <p:spPr>
          <a:xfrm>
            <a:off x="9569976" y="4905073"/>
            <a:ext cx="549535" cy="295466"/>
          </a:xfrm>
          <a:prstGeom prst="rect">
            <a:avLst/>
          </a:prstGeom>
          <a:noFill/>
        </p:spPr>
        <p:txBody>
          <a:bodyPr wrap="none" rtlCol="0">
            <a:spAutoFit/>
          </a:bodyPr>
          <a:lstStyle/>
          <a:p>
            <a:r>
              <a:rPr lang="en-GB" dirty="0"/>
              <a:t>1 day</a:t>
            </a:r>
          </a:p>
        </p:txBody>
      </p:sp>
      <p:sp>
        <p:nvSpPr>
          <p:cNvPr id="14" name="TextBox 13">
            <a:extLst>
              <a:ext uri="{FF2B5EF4-FFF2-40B4-BE49-F238E27FC236}">
                <a16:creationId xmlns:a16="http://schemas.microsoft.com/office/drawing/2014/main" id="{D9D1FD52-8DF4-564E-A3EE-6DEBF096CB95}"/>
              </a:ext>
            </a:extLst>
          </p:cNvPr>
          <p:cNvSpPr txBox="1"/>
          <p:nvPr/>
        </p:nvSpPr>
        <p:spPr>
          <a:xfrm>
            <a:off x="9346312" y="4480739"/>
            <a:ext cx="769698" cy="295466"/>
          </a:xfrm>
          <a:prstGeom prst="rect">
            <a:avLst/>
          </a:prstGeom>
          <a:noFill/>
        </p:spPr>
        <p:txBody>
          <a:bodyPr wrap="none" rtlCol="0">
            <a:spAutoFit/>
          </a:bodyPr>
          <a:lstStyle/>
          <a:p>
            <a:r>
              <a:rPr lang="en-GB" dirty="0"/>
              <a:t>2-4 days</a:t>
            </a:r>
          </a:p>
        </p:txBody>
      </p:sp>
      <p:sp>
        <p:nvSpPr>
          <p:cNvPr id="15" name="TextBox 14">
            <a:extLst>
              <a:ext uri="{FF2B5EF4-FFF2-40B4-BE49-F238E27FC236}">
                <a16:creationId xmlns:a16="http://schemas.microsoft.com/office/drawing/2014/main" id="{1EFD860C-6CA5-A749-8453-17EEC773FC6A}"/>
              </a:ext>
            </a:extLst>
          </p:cNvPr>
          <p:cNvSpPr txBox="1"/>
          <p:nvPr/>
        </p:nvSpPr>
        <p:spPr>
          <a:xfrm>
            <a:off x="10017842" y="4120083"/>
            <a:ext cx="769698" cy="295466"/>
          </a:xfrm>
          <a:prstGeom prst="rect">
            <a:avLst/>
          </a:prstGeom>
          <a:solidFill>
            <a:srgbClr val="FFFFFF">
              <a:alpha val="25098"/>
            </a:srgbClr>
          </a:solidFill>
        </p:spPr>
        <p:txBody>
          <a:bodyPr wrap="none" rtlCol="0">
            <a:spAutoFit/>
          </a:bodyPr>
          <a:lstStyle/>
          <a:p>
            <a:pPr algn="ctr"/>
            <a:r>
              <a:rPr lang="en-GB" dirty="0"/>
              <a:t>5-7 days</a:t>
            </a:r>
          </a:p>
        </p:txBody>
      </p:sp>
    </p:spTree>
    <p:extLst>
      <p:ext uri="{BB962C8B-B14F-4D97-AF65-F5344CB8AC3E}">
        <p14:creationId xmlns:p14="http://schemas.microsoft.com/office/powerpoint/2010/main" val="141092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5441BF3-CF82-2844-B47F-BF8A40B3C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093" y="983146"/>
            <a:ext cx="7696200" cy="4838700"/>
          </a:xfrm>
          <a:prstGeom prst="rect">
            <a:avLst/>
          </a:prstGeom>
          <a:ln w="19050">
            <a:solidFill>
              <a:srgbClr val="000090"/>
            </a:solidFill>
          </a:ln>
        </p:spPr>
      </p:pic>
      <p:sp>
        <p:nvSpPr>
          <p:cNvPr id="4" name="TextBox 3">
            <a:extLst>
              <a:ext uri="{FF2B5EF4-FFF2-40B4-BE49-F238E27FC236}">
                <a16:creationId xmlns:a16="http://schemas.microsoft.com/office/drawing/2014/main" id="{E932925D-6308-6F42-8FC1-02C01479C589}"/>
              </a:ext>
            </a:extLst>
          </p:cNvPr>
          <p:cNvSpPr txBox="1"/>
          <p:nvPr/>
        </p:nvSpPr>
        <p:spPr>
          <a:xfrm>
            <a:off x="2019672" y="5910369"/>
            <a:ext cx="8028384"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1400" i="1" dirty="0">
                <a:latin typeface="Arial"/>
                <a:ea typeface="MS PGothic" charset="0"/>
                <a:cs typeface="Arial"/>
              </a:rPr>
              <a:t>Surface pressure observations received by global NWP Centers on Oct 13 2020, 18Z)</a:t>
            </a:r>
          </a:p>
          <a:p>
            <a:pPr algn="ctr"/>
            <a:r>
              <a:rPr lang="en-US" sz="1400" i="1" dirty="0">
                <a:latin typeface="Arial"/>
                <a:ea typeface="MS PGothic" charset="0"/>
                <a:cs typeface="Arial"/>
              </a:rPr>
              <a:t>(source: </a:t>
            </a:r>
            <a:r>
              <a:rPr lang="en-US" sz="1400" i="1" dirty="0">
                <a:latin typeface="Arial"/>
                <a:ea typeface="MS PGothic" charset="0"/>
                <a:cs typeface="Arial"/>
                <a:hlinkClick r:id="rId4"/>
              </a:rPr>
              <a:t>WIGOS Data Quality Monitoring System</a:t>
            </a:r>
            <a:r>
              <a:rPr lang="en-US" sz="1400" i="1" dirty="0">
                <a:latin typeface="Arial"/>
                <a:ea typeface="MS PGothic" charset="0"/>
                <a:cs typeface="Arial"/>
              </a:rPr>
              <a:t>) </a:t>
            </a:r>
          </a:p>
        </p:txBody>
      </p:sp>
      <p:sp>
        <p:nvSpPr>
          <p:cNvPr id="5" name="Shape 250">
            <a:extLst>
              <a:ext uri="{FF2B5EF4-FFF2-40B4-BE49-F238E27FC236}">
                <a16:creationId xmlns:a16="http://schemas.microsoft.com/office/drawing/2014/main" id="{956C30F4-6F89-9046-BE04-CBD0ED15B777}"/>
              </a:ext>
            </a:extLst>
          </p:cNvPr>
          <p:cNvSpPr txBox="1">
            <a:spLocks/>
          </p:cNvSpPr>
          <p:nvPr/>
        </p:nvSpPr>
        <p:spPr>
          <a:xfrm>
            <a:off x="1622298" y="77721"/>
            <a:ext cx="8713790" cy="836712"/>
          </a:xfrm>
          <a:prstGeom prst="rect">
            <a:avLst/>
          </a:prstGeom>
          <a:solidFill>
            <a:schemeClr val="tx2">
              <a:lumMod val="20000"/>
              <a:lumOff val="80000"/>
            </a:schemeClr>
          </a:solidFill>
          <a:ln w="31750">
            <a:solidFill>
              <a:srgbClr val="000090"/>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r>
              <a:rPr lang="fr-CH" sz="2400" b="1" dirty="0">
                <a:solidFill>
                  <a:srgbClr val="2E2E8B"/>
                </a:solidFill>
                <a:latin typeface="Arial"/>
                <a:ea typeface="Arial"/>
                <a:cs typeface="Arial"/>
              </a:rPr>
              <a:t>Gap in data </a:t>
            </a:r>
            <a:r>
              <a:rPr lang="fr-CH" sz="2400" b="1" dirty="0" err="1">
                <a:solidFill>
                  <a:srgbClr val="2E2E8B"/>
                </a:solidFill>
                <a:latin typeface="Arial"/>
                <a:ea typeface="Arial"/>
                <a:cs typeface="Arial"/>
              </a:rPr>
              <a:t>coverage</a:t>
            </a:r>
            <a:endParaRPr lang="fr-CH" sz="1800" i="1" dirty="0">
              <a:solidFill>
                <a:srgbClr val="2E2E8B"/>
              </a:solidFill>
              <a:latin typeface="Arial"/>
              <a:ea typeface="Arial"/>
              <a:cs typeface="Arial"/>
            </a:endParaRPr>
          </a:p>
        </p:txBody>
      </p:sp>
      <p:sp>
        <p:nvSpPr>
          <p:cNvPr id="6" name="Shape 251">
            <a:extLst>
              <a:ext uri="{FF2B5EF4-FFF2-40B4-BE49-F238E27FC236}">
                <a16:creationId xmlns:a16="http://schemas.microsoft.com/office/drawing/2014/main" id="{8C972238-2B60-1E48-9D43-6A4CB0A73D8F}"/>
              </a:ext>
            </a:extLst>
          </p:cNvPr>
          <p:cNvSpPr txBox="1">
            <a:spLocks/>
          </p:cNvSpPr>
          <p:nvPr/>
        </p:nvSpPr>
        <p:spPr>
          <a:xfrm>
            <a:off x="1623120" y="1157841"/>
            <a:ext cx="2652691" cy="45754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24420">
              <a:spcBef>
                <a:spcPts val="600"/>
              </a:spcBef>
              <a:buSzPct val="100000"/>
              <a:defRPr sz="2400">
                <a:latin typeface="Arial"/>
                <a:ea typeface="Arial"/>
                <a:cs typeface="Arial"/>
                <a:sym typeface="Arial"/>
              </a:defRPr>
            </a:pPr>
            <a:endParaRPr lang="fr-CH" b="1">
              <a:latin typeface="Arial"/>
              <a:ea typeface="Arial"/>
              <a:cs typeface="Arial"/>
              <a:sym typeface="Arial"/>
            </a:endParaRPr>
          </a:p>
          <a:p>
            <a:pPr marL="342900" indent="-342900">
              <a:buFont typeface="Arial"/>
              <a:buChar char="•"/>
            </a:pPr>
            <a:endParaRPr lang="fr-CH" sz="2000" dirty="0">
              <a:latin typeface="Arial"/>
              <a:cs typeface="Arial"/>
            </a:endParaRPr>
          </a:p>
        </p:txBody>
      </p:sp>
      <p:sp>
        <p:nvSpPr>
          <p:cNvPr id="8" name="TextBox 7">
            <a:extLst>
              <a:ext uri="{FF2B5EF4-FFF2-40B4-BE49-F238E27FC236}">
                <a16:creationId xmlns:a16="http://schemas.microsoft.com/office/drawing/2014/main" id="{B04327D9-791D-4340-A054-A6B6CAD55943}"/>
              </a:ext>
            </a:extLst>
          </p:cNvPr>
          <p:cNvSpPr txBox="1"/>
          <p:nvPr/>
        </p:nvSpPr>
        <p:spPr>
          <a:xfrm>
            <a:off x="4013200" y="2945589"/>
            <a:ext cx="184666" cy="400110"/>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727B92B1-ABA8-834E-BFFA-DCCC41448F05}"/>
              </a:ext>
            </a:extLst>
          </p:cNvPr>
          <p:cNvSpPr txBox="1"/>
          <p:nvPr/>
        </p:nvSpPr>
        <p:spPr>
          <a:xfrm>
            <a:off x="3639344" y="4902257"/>
            <a:ext cx="6120680" cy="954107"/>
          </a:xfrm>
          <a:prstGeom prst="rect">
            <a:avLst/>
          </a:prstGeom>
          <a:solidFill>
            <a:schemeClr val="accent3">
              <a:lumMod val="20000"/>
              <a:lumOff val="80000"/>
              <a:alpha val="85000"/>
            </a:schemeClr>
          </a:solidFill>
          <a:ln w="44450">
            <a:solidFill>
              <a:schemeClr val="accent3">
                <a:lumMod val="50000"/>
              </a:schemeClr>
            </a:solidFill>
          </a:ln>
        </p:spPr>
        <p:txBody>
          <a:bodyPr wrap="square" rtlCol="0">
            <a:spAutoFit/>
          </a:bodyPr>
          <a:lstStyle/>
          <a:p>
            <a:pPr marL="342900" indent="-342900">
              <a:buFont typeface="Arial"/>
              <a:buChar char="•"/>
            </a:pPr>
            <a:r>
              <a:rPr lang="en-US" sz="1400" i="1" dirty="0">
                <a:solidFill>
                  <a:schemeClr val="tx1"/>
                </a:solidFill>
              </a:rPr>
              <a:t>In many areas the exchange of surface-based observations has been stagnant or declining since 1995 (Res. 40); red/black areas are gaps, as per draft GBON provisions, building on two decades of CBS recommendations.</a:t>
            </a:r>
          </a:p>
          <a:p>
            <a:pPr marL="342900" indent="-342900">
              <a:buFont typeface="Arial"/>
              <a:buChar char="•"/>
            </a:pPr>
            <a:r>
              <a:rPr lang="en-US" sz="1400" b="1" i="1" dirty="0">
                <a:solidFill>
                  <a:schemeClr val="accent2">
                    <a:lumMod val="50000"/>
                  </a:schemeClr>
                </a:solidFill>
              </a:rPr>
              <a:t>Meanwhile model resolutions have increased by factors of 1,000-10,000!</a:t>
            </a:r>
          </a:p>
        </p:txBody>
      </p:sp>
    </p:spTree>
    <p:extLst>
      <p:ext uri="{BB962C8B-B14F-4D97-AF65-F5344CB8AC3E}">
        <p14:creationId xmlns:p14="http://schemas.microsoft.com/office/powerpoint/2010/main" val="226441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B085F5-012D-084D-A49C-0B7E263E0CC5}"/>
              </a:ext>
            </a:extLst>
          </p:cNvPr>
          <p:cNvSpPr txBox="1">
            <a:spLocks/>
          </p:cNvSpPr>
          <p:nvPr/>
        </p:nvSpPr>
        <p:spPr>
          <a:xfrm>
            <a:off x="1744549" y="208096"/>
            <a:ext cx="8229600" cy="1080120"/>
          </a:xfrm>
          <a:prstGeom prst="rect">
            <a:avLst/>
          </a:prstGeom>
          <a:solidFill>
            <a:srgbClr val="C5D8F1"/>
          </a:solidFill>
          <a:ln w="31750" cap="flat" cmpd="sng">
            <a:solidFill>
              <a:srgbClr val="000090"/>
            </a:solidFill>
            <a:prstDash val="solid"/>
            <a:round/>
            <a:headEnd type="none" w="sm" len="sm"/>
            <a:tailEnd type="none" w="sm" len="sm"/>
          </a:ln>
        </p:spPr>
        <p:txBody>
          <a:bodyPr spcFirstLastPara="1" vert="horz" wrap="square" lIns="45700" tIns="45700" rIns="45700"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16000" hangingPunct="0">
              <a:spcBef>
                <a:spcPts val="0"/>
              </a:spcBef>
              <a:buClr>
                <a:srgbClr val="000090"/>
              </a:buClr>
              <a:buSzPts val="2400"/>
            </a:pPr>
            <a:r>
              <a:rPr lang="en-US" sz="2800" b="1" dirty="0">
                <a:solidFill>
                  <a:srgbClr val="000090"/>
                </a:solidFill>
                <a:latin typeface="Arial"/>
                <a:ea typeface="Arial"/>
                <a:cs typeface="Arial"/>
                <a:sym typeface="Helvetica"/>
              </a:rPr>
              <a:t>What is GBON</a:t>
            </a:r>
          </a:p>
        </p:txBody>
      </p:sp>
      <p:sp>
        <p:nvSpPr>
          <p:cNvPr id="4" name="Text Placeholder 2">
            <a:extLst>
              <a:ext uri="{FF2B5EF4-FFF2-40B4-BE49-F238E27FC236}">
                <a16:creationId xmlns:a16="http://schemas.microsoft.com/office/drawing/2014/main" id="{67615ECA-7B1A-7541-BF88-643CD56EBDAB}"/>
              </a:ext>
            </a:extLst>
          </p:cNvPr>
          <p:cNvSpPr txBox="1">
            <a:spLocks/>
          </p:cNvSpPr>
          <p:nvPr/>
        </p:nvSpPr>
        <p:spPr>
          <a:xfrm>
            <a:off x="1744549" y="1461572"/>
            <a:ext cx="8229600" cy="48419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In order to increase the observational input to global NWP, </a:t>
            </a:r>
          </a:p>
          <a:p>
            <a:pPr algn="l"/>
            <a:r>
              <a:rPr lang="en-GB" dirty="0"/>
              <a:t>In 2019, the World Meteorological Congress and its 193 member countries and territories agreed to establish the Global Basic Observing Network (GBON) . </a:t>
            </a:r>
          </a:p>
          <a:p>
            <a:pPr algn="l"/>
            <a:r>
              <a:rPr lang="en-GB" dirty="0"/>
              <a:t>GBON sets out an obligation and clear requirements for all WMO Members to acquire and internationally exchange the most essential surface-based observational data at a minimum level of spatial resolution and time interval. </a:t>
            </a:r>
          </a:p>
          <a:p>
            <a:pPr algn="l"/>
            <a:r>
              <a:rPr lang="en-GB" dirty="0"/>
              <a:t>GBON is a landmark agreement and offers a new approach in which the basic surface-based observing network is designed, defined and monitored at the global level ( resolution – temporal and spatial)</a:t>
            </a:r>
          </a:p>
          <a:p>
            <a:pPr algn="l"/>
            <a:endParaRPr lang="en-GB" dirty="0"/>
          </a:p>
        </p:txBody>
      </p:sp>
    </p:spTree>
    <p:extLst>
      <p:ext uri="{BB962C8B-B14F-4D97-AF65-F5344CB8AC3E}">
        <p14:creationId xmlns:p14="http://schemas.microsoft.com/office/powerpoint/2010/main" val="197461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2B92-4D66-479A-A355-B1DE4503B8E6}"/>
              </a:ext>
            </a:extLst>
          </p:cNvPr>
          <p:cNvSpPr>
            <a:spLocks noGrp="1"/>
          </p:cNvSpPr>
          <p:nvPr>
            <p:ph type="title"/>
          </p:nvPr>
        </p:nvSpPr>
        <p:spPr/>
        <p:txBody>
          <a:bodyPr>
            <a:normAutofit fontScale="90000"/>
          </a:bodyPr>
          <a:lstStyle/>
          <a:p>
            <a:r>
              <a:rPr lang="en-US" dirty="0"/>
              <a:t>The WMO process regarding GBON implementation</a:t>
            </a:r>
            <a:endParaRPr lang="en-CH" dirty="0"/>
          </a:p>
        </p:txBody>
      </p:sp>
      <p:sp>
        <p:nvSpPr>
          <p:cNvPr id="3" name="Content Placeholder 2">
            <a:extLst>
              <a:ext uri="{FF2B5EF4-FFF2-40B4-BE49-F238E27FC236}">
                <a16:creationId xmlns:a16="http://schemas.microsoft.com/office/drawing/2014/main" id="{6A14897C-3B66-4FA9-9D1B-52C2F4C30B8B}"/>
              </a:ext>
            </a:extLst>
          </p:cNvPr>
          <p:cNvSpPr>
            <a:spLocks noGrp="1"/>
          </p:cNvSpPr>
          <p:nvPr>
            <p:ph idx="1"/>
          </p:nvPr>
        </p:nvSpPr>
        <p:spPr/>
        <p:txBody>
          <a:bodyPr>
            <a:normAutofit fontScale="92500" lnSpcReduction="10000"/>
          </a:bodyPr>
          <a:lstStyle/>
          <a:p>
            <a:r>
              <a:rPr lang="en-US" dirty="0"/>
              <a:t>In response to the gaps in observational data coverage, </a:t>
            </a:r>
            <a:r>
              <a:rPr lang="en-US" b="1" u="sng" dirty="0"/>
              <a:t>Congress-18 adopted the GBON Concept</a:t>
            </a:r>
            <a:r>
              <a:rPr lang="en-US" dirty="0"/>
              <a:t>;</a:t>
            </a:r>
          </a:p>
          <a:p>
            <a:r>
              <a:rPr lang="en-US" dirty="0"/>
              <a:t>Technical Regulations adopted by Extraordinary Congress 2021 to come into force on 1 January 2023</a:t>
            </a:r>
          </a:p>
          <a:p>
            <a:r>
              <a:rPr lang="en-US" dirty="0"/>
              <a:t>INFCOM established task team TT-GBON to provide oversight for GBON Implementation during 2022</a:t>
            </a:r>
          </a:p>
          <a:p>
            <a:pPr lvl="1"/>
            <a:r>
              <a:rPr lang="en-US" dirty="0"/>
              <a:t>Adopted comprehensive operating plan</a:t>
            </a:r>
          </a:p>
          <a:p>
            <a:pPr lvl="1"/>
            <a:r>
              <a:rPr lang="en-US" dirty="0"/>
              <a:t>Prepared draft INFCOM-2 Recommendations on GBON Guide and Initial Composition of GBON</a:t>
            </a:r>
          </a:p>
          <a:p>
            <a:pPr lvl="1"/>
            <a:r>
              <a:rPr lang="en-US" dirty="0"/>
              <a:t>Guided Secretariat for preparing material &amp; promoting the process</a:t>
            </a:r>
            <a:endParaRPr lang="en-CH" dirty="0"/>
          </a:p>
        </p:txBody>
      </p:sp>
    </p:spTree>
    <p:extLst>
      <p:ext uri="{BB962C8B-B14F-4D97-AF65-F5344CB8AC3E}">
        <p14:creationId xmlns:p14="http://schemas.microsoft.com/office/powerpoint/2010/main" val="367211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1E11-BAA7-4088-8BF0-34546DC1C68F}"/>
              </a:ext>
            </a:extLst>
          </p:cNvPr>
          <p:cNvSpPr>
            <a:spLocks noGrp="1"/>
          </p:cNvSpPr>
          <p:nvPr>
            <p:ph type="title"/>
          </p:nvPr>
        </p:nvSpPr>
        <p:spPr>
          <a:xfrm>
            <a:off x="609600" y="0"/>
            <a:ext cx="10972800" cy="892629"/>
          </a:xfrm>
        </p:spPr>
        <p:txBody>
          <a:bodyPr/>
          <a:lstStyle/>
          <a:p>
            <a:r>
              <a:rPr lang="en-US" dirty="0"/>
              <a:t>What is expected outcome of GBON ?</a:t>
            </a:r>
            <a:endParaRPr lang="en-CH" dirty="0"/>
          </a:p>
        </p:txBody>
      </p:sp>
      <p:sp>
        <p:nvSpPr>
          <p:cNvPr id="3" name="Content Placeholder 2">
            <a:extLst>
              <a:ext uri="{FF2B5EF4-FFF2-40B4-BE49-F238E27FC236}">
                <a16:creationId xmlns:a16="http://schemas.microsoft.com/office/drawing/2014/main" id="{F741C6F5-0CED-4F26-986E-809D28F73CBE}"/>
              </a:ext>
            </a:extLst>
          </p:cNvPr>
          <p:cNvSpPr>
            <a:spLocks noGrp="1"/>
          </p:cNvSpPr>
          <p:nvPr>
            <p:ph idx="1"/>
          </p:nvPr>
        </p:nvSpPr>
        <p:spPr>
          <a:xfrm>
            <a:off x="264160" y="1024503"/>
            <a:ext cx="11684000" cy="5321868"/>
          </a:xfrm>
        </p:spPr>
        <p:txBody>
          <a:bodyPr>
            <a:normAutofit fontScale="85000" lnSpcReduction="20000"/>
          </a:bodyPr>
          <a:lstStyle/>
          <a:p>
            <a:r>
              <a:rPr lang="en-US" dirty="0"/>
              <a:t>New observing network </a:t>
            </a:r>
            <a:r>
              <a:rPr lang="en-US" b="1" dirty="0">
                <a:solidFill>
                  <a:srgbClr val="00B0F0"/>
                </a:solidFill>
              </a:rPr>
              <a:t>replacing the former Regional Basic Synoptic and Climatological Networks (RBSN and RBCN)</a:t>
            </a:r>
          </a:p>
          <a:p>
            <a:pPr lvl="1"/>
            <a:r>
              <a:rPr lang="en-US" dirty="0"/>
              <a:t>Introduces more stringent requirements which WMO Members shall meet</a:t>
            </a:r>
          </a:p>
          <a:p>
            <a:pPr lvl="1"/>
            <a:r>
              <a:rPr lang="en-US" dirty="0"/>
              <a:t>Focused on surface land stations, upper air stations, and marine stations in Exclusive Economic Zones</a:t>
            </a:r>
          </a:p>
          <a:p>
            <a:r>
              <a:rPr lang="en-US" b="1" dirty="0">
                <a:solidFill>
                  <a:srgbClr val="00B0F0"/>
                </a:solidFill>
              </a:rPr>
              <a:t>Addresses the requirements of Global Numerical Weather Prediction (GNWP) and Climate Data re-Analysis</a:t>
            </a:r>
          </a:p>
          <a:p>
            <a:pPr lvl="1"/>
            <a:r>
              <a:rPr lang="en-US" dirty="0"/>
              <a:t>Filling the identified gaps</a:t>
            </a:r>
          </a:p>
          <a:p>
            <a:pPr lvl="1"/>
            <a:r>
              <a:rPr lang="en-US" dirty="0"/>
              <a:t>Making data of existing stations available</a:t>
            </a:r>
          </a:p>
          <a:p>
            <a:pPr lvl="1"/>
            <a:r>
              <a:rPr lang="en-US" dirty="0"/>
              <a:t>High quality NWP guidance</a:t>
            </a:r>
          </a:p>
          <a:p>
            <a:r>
              <a:rPr lang="en-US" b="1" dirty="0">
                <a:solidFill>
                  <a:srgbClr val="00B0F0"/>
                </a:solidFill>
              </a:rPr>
              <a:t>Complements the new Regional Basic Observing Network (RBON)</a:t>
            </a:r>
          </a:p>
          <a:p>
            <a:pPr lvl="1"/>
            <a:r>
              <a:rPr lang="en-US" dirty="0"/>
              <a:t>All GBON stations are also RBON stations by definition</a:t>
            </a:r>
          </a:p>
          <a:p>
            <a:pPr lvl="1"/>
            <a:r>
              <a:rPr lang="en-US" dirty="0"/>
              <a:t>RBON stations addressing additional requirements as decided by the regional associations </a:t>
            </a:r>
          </a:p>
        </p:txBody>
      </p:sp>
    </p:spTree>
    <p:extLst>
      <p:ext uri="{BB962C8B-B14F-4D97-AF65-F5344CB8AC3E}">
        <p14:creationId xmlns:p14="http://schemas.microsoft.com/office/powerpoint/2010/main" val="243439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50">
            <a:extLst>
              <a:ext uri="{FF2B5EF4-FFF2-40B4-BE49-F238E27FC236}">
                <a16:creationId xmlns:a16="http://schemas.microsoft.com/office/drawing/2014/main" id="{F957C7CE-7C9F-6E4C-804A-3429339305E2}"/>
              </a:ext>
            </a:extLst>
          </p:cNvPr>
          <p:cNvSpPr txBox="1">
            <a:spLocks/>
          </p:cNvSpPr>
          <p:nvPr/>
        </p:nvSpPr>
        <p:spPr>
          <a:xfrm>
            <a:off x="1878582" y="83667"/>
            <a:ext cx="8713790" cy="838695"/>
          </a:xfrm>
          <a:prstGeom prst="rect">
            <a:avLst/>
          </a:prstGeom>
          <a:solidFill>
            <a:schemeClr val="tx2">
              <a:lumMod val="20000"/>
              <a:lumOff val="80000"/>
            </a:schemeClr>
          </a:solidFill>
          <a:ln w="31750">
            <a:solidFill>
              <a:srgbClr val="000090"/>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r>
              <a:rPr lang="en-US" sz="2400" b="1" i="1">
                <a:solidFill>
                  <a:srgbClr val="2E2E8B"/>
                </a:solidFill>
                <a:latin typeface="Arial"/>
                <a:ea typeface="Arial"/>
                <a:cs typeface="Arial"/>
              </a:rPr>
              <a:t>GBON Concept in a nutshell:</a:t>
            </a:r>
            <a:br>
              <a:rPr lang="en-US" sz="2400" b="1">
                <a:solidFill>
                  <a:srgbClr val="2E2E8B"/>
                </a:solidFill>
                <a:latin typeface="Arial"/>
                <a:ea typeface="Arial"/>
                <a:cs typeface="Arial"/>
              </a:rPr>
            </a:br>
            <a:r>
              <a:rPr lang="en-US" sz="2400" b="1">
                <a:solidFill>
                  <a:srgbClr val="2E2E8B"/>
                </a:solidFill>
                <a:latin typeface="Arial"/>
                <a:ea typeface="Arial"/>
                <a:cs typeface="Arial"/>
              </a:rPr>
              <a:t>“Turn the map green and fill in the missing dots”</a:t>
            </a:r>
            <a:endParaRPr lang="en-US" sz="2400" b="1" dirty="0">
              <a:solidFill>
                <a:srgbClr val="2E2E8B"/>
              </a:solidFill>
              <a:latin typeface="Arial"/>
              <a:ea typeface="Arial"/>
              <a:cs typeface="Arial"/>
            </a:endParaRPr>
          </a:p>
        </p:txBody>
      </p:sp>
      <p:sp>
        <p:nvSpPr>
          <p:cNvPr id="3" name="Shape 251">
            <a:extLst>
              <a:ext uri="{FF2B5EF4-FFF2-40B4-BE49-F238E27FC236}">
                <a16:creationId xmlns:a16="http://schemas.microsoft.com/office/drawing/2014/main" id="{26BD0B82-617E-9A41-8163-28D9465F6257}"/>
              </a:ext>
            </a:extLst>
          </p:cNvPr>
          <p:cNvSpPr txBox="1">
            <a:spLocks/>
          </p:cNvSpPr>
          <p:nvPr/>
        </p:nvSpPr>
        <p:spPr>
          <a:xfrm>
            <a:off x="2111519" y="2717626"/>
            <a:ext cx="3532955" cy="37958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endParaRPr lang="en-US" sz="2000">
              <a:latin typeface="Arial"/>
              <a:ea typeface="MS PGothic" charset="0"/>
              <a:cs typeface="Arial"/>
            </a:endParaRPr>
          </a:p>
          <a:p>
            <a:pPr>
              <a:spcBef>
                <a:spcPts val="600"/>
              </a:spcBef>
            </a:pPr>
            <a:endParaRPr lang="en-US" dirty="0">
              <a:latin typeface="Arial"/>
              <a:ea typeface="MS PGothic" charset="0"/>
              <a:cs typeface="Arial"/>
            </a:endParaRPr>
          </a:p>
        </p:txBody>
      </p:sp>
      <p:pic>
        <p:nvPicPr>
          <p:cNvPr id="5" name="Picture 4" descr="all-map cropped.png">
            <a:extLst>
              <a:ext uri="{FF2B5EF4-FFF2-40B4-BE49-F238E27FC236}">
                <a16:creationId xmlns:a16="http://schemas.microsoft.com/office/drawing/2014/main" id="{014E57EB-15BF-5B47-AF19-0209C88C08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494" y="1066378"/>
            <a:ext cx="4474256" cy="3938016"/>
          </a:xfrm>
          <a:prstGeom prst="rect">
            <a:avLst/>
          </a:prstGeom>
          <a:ln w="19050">
            <a:solidFill>
              <a:srgbClr val="000090"/>
            </a:solidFill>
          </a:ln>
        </p:spPr>
      </p:pic>
      <p:pic>
        <p:nvPicPr>
          <p:cNvPr id="6" name="Picture 5" descr="all-green-map cropped.png">
            <a:extLst>
              <a:ext uri="{FF2B5EF4-FFF2-40B4-BE49-F238E27FC236}">
                <a16:creationId xmlns:a16="http://schemas.microsoft.com/office/drawing/2014/main" id="{0E186D6B-D540-3549-8054-97F41C2AF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4513" y="1459992"/>
            <a:ext cx="4485428" cy="3938016"/>
          </a:xfrm>
          <a:prstGeom prst="rect">
            <a:avLst/>
          </a:prstGeom>
          <a:ln w="19050">
            <a:solidFill>
              <a:srgbClr val="000090"/>
            </a:solidFill>
          </a:ln>
        </p:spPr>
      </p:pic>
      <p:sp>
        <p:nvSpPr>
          <p:cNvPr id="8" name="Striped Right Arrow 7">
            <a:extLst>
              <a:ext uri="{FF2B5EF4-FFF2-40B4-BE49-F238E27FC236}">
                <a16:creationId xmlns:a16="http://schemas.microsoft.com/office/drawing/2014/main" id="{8C0DDC29-D42F-2247-8999-D5C75C5ABC83}"/>
              </a:ext>
            </a:extLst>
          </p:cNvPr>
          <p:cNvSpPr/>
          <p:nvPr/>
        </p:nvSpPr>
        <p:spPr>
          <a:xfrm>
            <a:off x="4719670" y="2351386"/>
            <a:ext cx="2232000" cy="684000"/>
          </a:xfrm>
          <a:prstGeom prst="stripedRightArrow">
            <a:avLst/>
          </a:prstGeom>
          <a:gradFill flip="none" rotWithShape="1">
            <a:gsLst>
              <a:gs pos="52000">
                <a:schemeClr val="accent6">
                  <a:lumMod val="40000"/>
                  <a:lumOff val="60000"/>
                  <a:alpha val="70000"/>
                </a:schemeClr>
              </a:gs>
              <a:gs pos="5002">
                <a:srgbClr val="FAC293"/>
              </a:gs>
              <a:gs pos="0">
                <a:schemeClr val="accent6">
                  <a:lumMod val="60000"/>
                  <a:lumOff val="40000"/>
                  <a:alpha val="4000"/>
                </a:schemeClr>
              </a:gs>
              <a:gs pos="100000">
                <a:schemeClr val="accent3">
                  <a:lumMod val="60000"/>
                  <a:lumOff val="40000"/>
                </a:schemeClr>
              </a:gs>
            </a:gsLst>
            <a:lin ang="0" scaled="1"/>
            <a:tileRect/>
          </a:gradFill>
          <a:ln w="22225">
            <a:solidFill>
              <a:schemeClr val="accent3">
                <a:lumMod val="50000"/>
              </a:schemeClr>
            </a:solidFill>
          </a:ln>
          <a:scene3d>
            <a:camera prst="orthographicFront">
              <a:rot lat="0" lon="0" rev="201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9" name="TextBox 8">
            <a:extLst>
              <a:ext uri="{FF2B5EF4-FFF2-40B4-BE49-F238E27FC236}">
                <a16:creationId xmlns:a16="http://schemas.microsoft.com/office/drawing/2014/main" id="{B6FA14AE-907D-5C35-2121-84D3662A6BA7}"/>
              </a:ext>
            </a:extLst>
          </p:cNvPr>
          <p:cNvSpPr txBox="1"/>
          <p:nvPr/>
        </p:nvSpPr>
        <p:spPr>
          <a:xfrm>
            <a:off x="938784" y="5612472"/>
            <a:ext cx="10833479" cy="800219"/>
          </a:xfrm>
          <a:prstGeom prst="rect">
            <a:avLst/>
          </a:prstGeom>
          <a:noFill/>
        </p:spPr>
        <p:txBody>
          <a:bodyPr wrap="none" rtlCol="0">
            <a:spAutoFit/>
          </a:bodyPr>
          <a:lstStyle/>
          <a:p>
            <a:r>
              <a:rPr lang="en-GB" sz="2800" b="1" dirty="0"/>
              <a:t>Improved local observations; High quality NWP guidance and products  </a:t>
            </a:r>
          </a:p>
          <a:p>
            <a:endParaRPr lang="en-TZ" dirty="0"/>
          </a:p>
        </p:txBody>
      </p:sp>
    </p:spTree>
    <p:extLst>
      <p:ext uri="{BB962C8B-B14F-4D97-AF65-F5344CB8AC3E}">
        <p14:creationId xmlns:p14="http://schemas.microsoft.com/office/powerpoint/2010/main" val="397764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442"/>
            <a:ext cx="12192000" cy="8196442"/>
          </a:xfrm>
          <a:prstGeom prst="rect">
            <a:avLst/>
          </a:prstGeom>
        </p:spPr>
      </p:pic>
      <p:sp>
        <p:nvSpPr>
          <p:cNvPr id="3" name="Slide Number Placeholder 2"/>
          <p:cNvSpPr>
            <a:spLocks noGrp="1"/>
          </p:cNvSpPr>
          <p:nvPr>
            <p:ph type="sldNum" sz="quarter" idx="12"/>
          </p:nvPr>
        </p:nvSpPr>
        <p:spPr/>
        <p:txBody>
          <a:bodyPr/>
          <a:lstStyle/>
          <a:p>
            <a:fld id="{9259AF2F-52C6-9B46-B8B2-0579234AE62E}" type="slidenum">
              <a:rPr lang="en-US" smtClean="0"/>
              <a:t>9</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1999200" y="1480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Thank You</a:t>
            </a:r>
            <a:endParaRPr lang="en-US" b="1" dirty="0">
              <a:solidFill>
                <a:schemeClr val="bg1"/>
              </a:solidFill>
            </a:endParaRPr>
          </a:p>
        </p:txBody>
      </p:sp>
    </p:spTree>
    <p:extLst>
      <p:ext uri="{BB962C8B-B14F-4D97-AF65-F5344CB8AC3E}">
        <p14:creationId xmlns:p14="http://schemas.microsoft.com/office/powerpoint/2010/main" val="3311291137"/>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FC635875425349B3265EFAC3D0A1F0" ma:contentTypeVersion="14" ma:contentTypeDescription="Create a new document." ma:contentTypeScope="" ma:versionID="f0fd63752b40fc34ea14209351e002bd">
  <xsd:schema xmlns:xsd="http://www.w3.org/2001/XMLSchema" xmlns:xs="http://www.w3.org/2001/XMLSchema" xmlns:p="http://schemas.microsoft.com/office/2006/metadata/properties" xmlns:ns3="5e341866-7c71-43e7-8f34-3402d2b4f504" xmlns:ns4="8ec0b821-9e03-4938-aec6-1dcf2ecf3e10" targetNamespace="http://schemas.microsoft.com/office/2006/metadata/properties" ma:root="true" ma:fieldsID="fd3760b329bdee3eaf1a9257807bd88c" ns3:_="" ns4:_="">
    <xsd:import namespace="5e341866-7c71-43e7-8f34-3402d2b4f504"/>
    <xsd:import namespace="8ec0b821-9e03-4938-aec6-1dcf2ecf3e1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41866-7c71-43e7-8f34-3402d2b4f50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c0b821-9e03-4938-aec6-1dcf2ecf3e1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4227F-095C-4C81-9AB8-6EA67F4B64AE}">
  <ds:schemaRefs>
    <ds:schemaRef ds:uri="http://schemas.microsoft.com/sharepoint/v3/contenttype/forms"/>
  </ds:schemaRefs>
</ds:datastoreItem>
</file>

<file path=customXml/itemProps2.xml><?xml version="1.0" encoding="utf-8"?>
<ds:datastoreItem xmlns:ds="http://schemas.openxmlformats.org/officeDocument/2006/customXml" ds:itemID="{9B06C1C1-634F-4F90-AE79-79DEC1E08F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341866-7c71-43e7-8f34-3402d2b4f504"/>
    <ds:schemaRef ds:uri="8ec0b821-9e03-4938-aec6-1dcf2ecf3e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7B972B-DAF9-46BA-BF61-E7CC1EBA706B}">
  <ds:schemaRef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http://purl.org/dc/terms/"/>
    <ds:schemaRef ds:uri="5e341866-7c71-43e7-8f34-3402d2b4f504"/>
    <ds:schemaRef ds:uri="http://schemas.microsoft.com/office/infopath/2007/PartnerControls"/>
    <ds:schemaRef ds:uri="8ec0b821-9e03-4938-aec6-1dcf2ecf3e1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597</TotalTime>
  <Words>733</Words>
  <Application>Microsoft Macintosh PowerPoint</Application>
  <PresentationFormat>Widescreen</PresentationFormat>
  <Paragraphs>61</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Avenir Book</vt:lpstr>
      <vt:lpstr>Calibri</vt:lpstr>
      <vt:lpstr>WMO_WHITE_Powerpoint_en_fr</vt:lpstr>
      <vt:lpstr>PowerPoint Presentation</vt:lpstr>
      <vt:lpstr>PowerPoint Presentation</vt:lpstr>
      <vt:lpstr>PowerPoint Presentation</vt:lpstr>
      <vt:lpstr>PowerPoint Presentation</vt:lpstr>
      <vt:lpstr>PowerPoint Presentation</vt:lpstr>
      <vt:lpstr>The WMO process regarding GBON implementation</vt:lpstr>
      <vt:lpstr>What is expected outcome of GBON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Etienne Charpentier</dc:creator>
  <cp:lastModifiedBy>Tanzania Meteorological Agency</cp:lastModifiedBy>
  <cp:revision>2</cp:revision>
  <dcterms:created xsi:type="dcterms:W3CDTF">2022-10-03T07:48:07Z</dcterms:created>
  <dcterms:modified xsi:type="dcterms:W3CDTF">2023-01-03T16:21:40Z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0x0101009CFC635875425349B3265EFAC3D0A1F0</vt:lpwstr>
  </property>
</Properties>
</file>