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8" r:id="rId5"/>
    <p:sldId id="1581" r:id="rId6"/>
    <p:sldId id="264" r:id="rId7"/>
    <p:sldId id="262" r:id="rId8"/>
    <p:sldId id="1577" r:id="rId9"/>
    <p:sldId id="1578" r:id="rId10"/>
    <p:sldId id="1582" r:id="rId11"/>
    <p:sldId id="1579" r:id="rId12"/>
    <p:sldId id="1583" r:id="rId13"/>
    <p:sldId id="1580" r:id="rId14"/>
    <p:sldId id="295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62DA1-46F7-4172-B1BE-FAB40B490621}" v="527" dt="2023-01-04T18:17:53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6" autoAdjust="0"/>
    <p:restoredTop sz="95615" autoAdjust="0"/>
  </p:normalViewPr>
  <p:slideViewPr>
    <p:cSldViewPr snapToGrid="0">
      <p:cViewPr varScale="1">
        <p:scale>
          <a:sx n="92" d="100"/>
          <a:sy n="92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ilipe NUNES" userId="4aa28c8f-af2c-4a2b-9cfc-8cf541e572a6" providerId="ADAL" clId="{6452B260-9B83-484F-9939-A40405A35067}"/>
    <pc:docChg chg="undo custSel addSld delSld modSld">
      <pc:chgData name="Luis Filipe NUNES" userId="4aa28c8f-af2c-4a2b-9cfc-8cf541e572a6" providerId="ADAL" clId="{6452B260-9B83-484F-9939-A40405A35067}" dt="2023-01-04T18:17:53.735" v="983" actId="6549"/>
      <pc:docMkLst>
        <pc:docMk/>
      </pc:docMkLst>
      <pc:sldChg chg="modSp modAnim">
        <pc:chgData name="Luis Filipe NUNES" userId="4aa28c8f-af2c-4a2b-9cfc-8cf541e572a6" providerId="ADAL" clId="{6452B260-9B83-484F-9939-A40405A35067}" dt="2023-01-04T18:17:53.735" v="983" actId="6549"/>
        <pc:sldMkLst>
          <pc:docMk/>
          <pc:sldMk cId="1077611712" sldId="262"/>
        </pc:sldMkLst>
        <pc:spChg chg="mod">
          <ac:chgData name="Luis Filipe NUNES" userId="4aa28c8f-af2c-4a2b-9cfc-8cf541e572a6" providerId="ADAL" clId="{6452B260-9B83-484F-9939-A40405A35067}" dt="2023-01-04T17:47:41.990" v="706" actId="6549"/>
          <ac:spMkLst>
            <pc:docMk/>
            <pc:sldMk cId="1077611712" sldId="262"/>
            <ac:spMk id="2" creationId="{DDA5DD24-EC80-0B50-614C-C23D4C0D52B6}"/>
          </ac:spMkLst>
        </pc:spChg>
        <pc:spChg chg="mod">
          <ac:chgData name="Luis Filipe NUNES" userId="4aa28c8f-af2c-4a2b-9cfc-8cf541e572a6" providerId="ADAL" clId="{6452B260-9B83-484F-9939-A40405A35067}" dt="2023-01-04T18:17:53.735" v="983" actId="6549"/>
          <ac:spMkLst>
            <pc:docMk/>
            <pc:sldMk cId="1077611712" sldId="262"/>
            <ac:spMk id="3" creationId="{58F366DC-92CC-3BC3-897E-C7B2A911EBA9}"/>
          </ac:spMkLst>
        </pc:spChg>
        <pc:picChg chg="mod">
          <ac:chgData name="Luis Filipe NUNES" userId="4aa28c8f-af2c-4a2b-9cfc-8cf541e572a6" providerId="ADAL" clId="{6452B260-9B83-484F-9939-A40405A35067}" dt="2023-01-04T15:22:51.577" v="30" actId="14100"/>
          <ac:picMkLst>
            <pc:docMk/>
            <pc:sldMk cId="1077611712" sldId="262"/>
            <ac:picMk id="5" creationId="{A530117F-04D1-6C9C-2AF2-669EFA5355E7}"/>
          </ac:picMkLst>
        </pc:picChg>
      </pc:sldChg>
      <pc:sldChg chg="modSp modAnim">
        <pc:chgData name="Luis Filipe NUNES" userId="4aa28c8f-af2c-4a2b-9cfc-8cf541e572a6" providerId="ADAL" clId="{6452B260-9B83-484F-9939-A40405A35067}" dt="2023-01-04T18:11:59.742" v="900" actId="27636"/>
        <pc:sldMkLst>
          <pc:docMk/>
          <pc:sldMk cId="543557075" sldId="264"/>
        </pc:sldMkLst>
        <pc:spChg chg="mod">
          <ac:chgData name="Luis Filipe NUNES" userId="4aa28c8f-af2c-4a2b-9cfc-8cf541e572a6" providerId="ADAL" clId="{6452B260-9B83-484F-9939-A40405A35067}" dt="2023-01-04T17:47:23.670" v="705" actId="6549"/>
          <ac:spMkLst>
            <pc:docMk/>
            <pc:sldMk cId="543557075" sldId="264"/>
            <ac:spMk id="2" creationId="{87C4C056-A1B7-31C0-D038-6A789E119882}"/>
          </ac:spMkLst>
        </pc:spChg>
        <pc:spChg chg="mod">
          <ac:chgData name="Luis Filipe NUNES" userId="4aa28c8f-af2c-4a2b-9cfc-8cf541e572a6" providerId="ADAL" clId="{6452B260-9B83-484F-9939-A40405A35067}" dt="2023-01-04T18:11:59.742" v="900" actId="27636"/>
          <ac:spMkLst>
            <pc:docMk/>
            <pc:sldMk cId="543557075" sldId="264"/>
            <ac:spMk id="3" creationId="{52C17775-CAEB-8DB8-2538-55AA4186DDB5}"/>
          </ac:spMkLst>
        </pc:spChg>
      </pc:sldChg>
      <pc:sldChg chg="del modTransition">
        <pc:chgData name="Luis Filipe NUNES" userId="4aa28c8f-af2c-4a2b-9cfc-8cf541e572a6" providerId="ADAL" clId="{6452B260-9B83-484F-9939-A40405A35067}" dt="2023-01-04T18:06:57.643" v="855" actId="2696"/>
        <pc:sldMkLst>
          <pc:docMk/>
          <pc:sldMk cId="2640915391" sldId="265"/>
        </pc:sldMkLst>
      </pc:sldChg>
      <pc:sldChg chg="addSp delSp modSp modAnim">
        <pc:chgData name="Luis Filipe NUNES" userId="4aa28c8f-af2c-4a2b-9cfc-8cf541e572a6" providerId="ADAL" clId="{6452B260-9B83-484F-9939-A40405A35067}" dt="2023-01-04T15:44:46.366" v="338"/>
        <pc:sldMkLst>
          <pc:docMk/>
          <pc:sldMk cId="1001840386" sldId="1577"/>
        </pc:sldMkLst>
        <pc:spChg chg="add mod">
          <ac:chgData name="Luis Filipe NUNES" userId="4aa28c8f-af2c-4a2b-9cfc-8cf541e572a6" providerId="ADAL" clId="{6452B260-9B83-484F-9939-A40405A35067}" dt="2023-01-04T15:44:40.174" v="337" actId="208"/>
          <ac:spMkLst>
            <pc:docMk/>
            <pc:sldMk cId="1001840386" sldId="1577"/>
            <ac:spMk id="5" creationId="{689C62C3-A162-4A47-A0A3-F4A7AF296A30}"/>
          </ac:spMkLst>
        </pc:spChg>
        <pc:picChg chg="add">
          <ac:chgData name="Luis Filipe NUNES" userId="4aa28c8f-af2c-4a2b-9cfc-8cf541e572a6" providerId="ADAL" clId="{6452B260-9B83-484F-9939-A40405A35067}" dt="2023-01-04T15:21:57.953" v="23"/>
          <ac:picMkLst>
            <pc:docMk/>
            <pc:sldMk cId="1001840386" sldId="1577"/>
            <ac:picMk id="3" creationId="{01017927-13BA-45C9-B189-00E36DFACB51}"/>
          </ac:picMkLst>
        </pc:picChg>
        <pc:picChg chg="del">
          <ac:chgData name="Luis Filipe NUNES" userId="4aa28c8f-af2c-4a2b-9cfc-8cf541e572a6" providerId="ADAL" clId="{6452B260-9B83-484F-9939-A40405A35067}" dt="2023-01-04T15:21:55.771" v="22" actId="478"/>
          <ac:picMkLst>
            <pc:docMk/>
            <pc:sldMk cId="1001840386" sldId="1577"/>
            <ac:picMk id="4" creationId="{60C41BDA-400B-4E4F-B9FE-C820C4214464}"/>
          </ac:picMkLst>
        </pc:picChg>
      </pc:sldChg>
      <pc:sldChg chg="addSp delSp modSp">
        <pc:chgData name="Luis Filipe NUNES" userId="4aa28c8f-af2c-4a2b-9cfc-8cf541e572a6" providerId="ADAL" clId="{6452B260-9B83-484F-9939-A40405A35067}" dt="2023-01-04T16:06:32.938" v="427" actId="1035"/>
        <pc:sldMkLst>
          <pc:docMk/>
          <pc:sldMk cId="3634540745" sldId="1578"/>
        </pc:sldMkLst>
        <pc:picChg chg="add mod modCrop">
          <ac:chgData name="Luis Filipe NUNES" userId="4aa28c8f-af2c-4a2b-9cfc-8cf541e572a6" providerId="ADAL" clId="{6452B260-9B83-484F-9939-A40405A35067}" dt="2023-01-04T16:06:32.938" v="427" actId="1035"/>
          <ac:picMkLst>
            <pc:docMk/>
            <pc:sldMk cId="3634540745" sldId="1578"/>
            <ac:picMk id="3" creationId="{5483C774-7351-492B-AFBF-E95404C8F7EA}"/>
          </ac:picMkLst>
        </pc:picChg>
        <pc:picChg chg="del mod modCrop">
          <ac:chgData name="Luis Filipe NUNES" userId="4aa28c8f-af2c-4a2b-9cfc-8cf541e572a6" providerId="ADAL" clId="{6452B260-9B83-484F-9939-A40405A35067}" dt="2023-01-04T16:05:45.411" v="400" actId="478"/>
          <ac:picMkLst>
            <pc:docMk/>
            <pc:sldMk cId="3634540745" sldId="1578"/>
            <ac:picMk id="4" creationId="{B9BFAD6F-9A82-4C07-8612-A5E083F81F3F}"/>
          </ac:picMkLst>
        </pc:picChg>
      </pc:sldChg>
      <pc:sldChg chg="addSp delSp modSp">
        <pc:chgData name="Luis Filipe NUNES" userId="4aa28c8f-af2c-4a2b-9cfc-8cf541e572a6" providerId="ADAL" clId="{6452B260-9B83-484F-9939-A40405A35067}" dt="2023-01-04T16:08:09.867" v="443" actId="1037"/>
        <pc:sldMkLst>
          <pc:docMk/>
          <pc:sldMk cId="1326459842" sldId="1579"/>
        </pc:sldMkLst>
        <pc:picChg chg="add mod modCrop">
          <ac:chgData name="Luis Filipe NUNES" userId="4aa28c8f-af2c-4a2b-9cfc-8cf541e572a6" providerId="ADAL" clId="{6452B260-9B83-484F-9939-A40405A35067}" dt="2023-01-04T16:08:09.867" v="443" actId="1037"/>
          <ac:picMkLst>
            <pc:docMk/>
            <pc:sldMk cId="1326459842" sldId="1579"/>
            <ac:picMk id="3" creationId="{A96FAF6C-A526-4DA1-A66A-8DD7FF026287}"/>
          </ac:picMkLst>
        </pc:picChg>
        <pc:picChg chg="del mod modCrop">
          <ac:chgData name="Luis Filipe NUNES" userId="4aa28c8f-af2c-4a2b-9cfc-8cf541e572a6" providerId="ADAL" clId="{6452B260-9B83-484F-9939-A40405A35067}" dt="2023-01-04T16:07:13.539" v="428" actId="478"/>
          <ac:picMkLst>
            <pc:docMk/>
            <pc:sldMk cId="1326459842" sldId="1579"/>
            <ac:picMk id="4" creationId="{DD448967-DEE7-4F4C-9D4C-CA216FC809F8}"/>
          </ac:picMkLst>
        </pc:picChg>
      </pc:sldChg>
      <pc:sldChg chg="addSp delSp modSp">
        <pc:chgData name="Luis Filipe NUNES" userId="4aa28c8f-af2c-4a2b-9cfc-8cf541e572a6" providerId="ADAL" clId="{6452B260-9B83-484F-9939-A40405A35067}" dt="2023-01-04T16:09:50.587" v="480" actId="1037"/>
        <pc:sldMkLst>
          <pc:docMk/>
          <pc:sldMk cId="2632875959" sldId="1580"/>
        </pc:sldMkLst>
        <pc:picChg chg="add mod modCrop">
          <ac:chgData name="Luis Filipe NUNES" userId="4aa28c8f-af2c-4a2b-9cfc-8cf541e572a6" providerId="ADAL" clId="{6452B260-9B83-484F-9939-A40405A35067}" dt="2023-01-04T16:09:50.587" v="480" actId="1037"/>
          <ac:picMkLst>
            <pc:docMk/>
            <pc:sldMk cId="2632875959" sldId="1580"/>
            <ac:picMk id="3" creationId="{D506CF60-547F-4FAF-8453-1E196AFD88CC}"/>
          </ac:picMkLst>
        </pc:picChg>
        <pc:picChg chg="del mod modCrop">
          <ac:chgData name="Luis Filipe NUNES" userId="4aa28c8f-af2c-4a2b-9cfc-8cf541e572a6" providerId="ADAL" clId="{6452B260-9B83-484F-9939-A40405A35067}" dt="2023-01-04T16:08:56.908" v="444" actId="478"/>
          <ac:picMkLst>
            <pc:docMk/>
            <pc:sldMk cId="2632875959" sldId="1580"/>
            <ac:picMk id="4" creationId="{B7647931-BA13-4E20-A0C6-48589027A1F0}"/>
          </ac:picMkLst>
        </pc:picChg>
      </pc:sldChg>
      <pc:sldChg chg="modSp modAnim">
        <pc:chgData name="Luis Filipe NUNES" userId="4aa28c8f-af2c-4a2b-9cfc-8cf541e572a6" providerId="ADAL" clId="{6452B260-9B83-484F-9939-A40405A35067}" dt="2023-01-04T18:16:53.313" v="982" actId="403"/>
        <pc:sldMkLst>
          <pc:docMk/>
          <pc:sldMk cId="1610231433" sldId="1581"/>
        </pc:sldMkLst>
        <pc:spChg chg="mod">
          <ac:chgData name="Luis Filipe NUNES" userId="4aa28c8f-af2c-4a2b-9cfc-8cf541e572a6" providerId="ADAL" clId="{6452B260-9B83-484F-9939-A40405A35067}" dt="2023-01-04T18:16:53.313" v="982" actId="403"/>
          <ac:spMkLst>
            <pc:docMk/>
            <pc:sldMk cId="1610231433" sldId="1581"/>
            <ac:spMk id="3" creationId="{56946876-F255-4CE5-A704-CB1C6B54898A}"/>
          </ac:spMkLst>
        </pc:spChg>
      </pc:sldChg>
      <pc:sldChg chg="addSp delSp modSp add">
        <pc:chgData name="Luis Filipe NUNES" userId="4aa28c8f-af2c-4a2b-9cfc-8cf541e572a6" providerId="ADAL" clId="{6452B260-9B83-484F-9939-A40405A35067}" dt="2023-01-04T15:56:59.753" v="376" actId="1037"/>
        <pc:sldMkLst>
          <pc:docMk/>
          <pc:sldMk cId="2340617757" sldId="1582"/>
        </pc:sldMkLst>
        <pc:spChg chg="del">
          <ac:chgData name="Luis Filipe NUNES" userId="4aa28c8f-af2c-4a2b-9cfc-8cf541e572a6" providerId="ADAL" clId="{6452B260-9B83-484F-9939-A40405A35067}" dt="2023-01-04T15:48:25.139" v="340" actId="478"/>
          <ac:spMkLst>
            <pc:docMk/>
            <pc:sldMk cId="2340617757" sldId="1582"/>
            <ac:spMk id="3" creationId="{4D9F935A-C55A-48C7-834E-4737970979AD}"/>
          </ac:spMkLst>
        </pc:spChg>
        <pc:picChg chg="add mod modCrop">
          <ac:chgData name="Luis Filipe NUNES" userId="4aa28c8f-af2c-4a2b-9cfc-8cf541e572a6" providerId="ADAL" clId="{6452B260-9B83-484F-9939-A40405A35067}" dt="2023-01-04T15:56:59.753" v="376" actId="1037"/>
          <ac:picMkLst>
            <pc:docMk/>
            <pc:sldMk cId="2340617757" sldId="1582"/>
            <ac:picMk id="4" creationId="{0AB11F81-F6C9-4517-A90B-E16E14FA7FB1}"/>
          </ac:picMkLst>
        </pc:picChg>
      </pc:sldChg>
      <pc:sldChg chg="addSp delSp modSp add">
        <pc:chgData name="Luis Filipe NUNES" userId="4aa28c8f-af2c-4a2b-9cfc-8cf541e572a6" providerId="ADAL" clId="{6452B260-9B83-484F-9939-A40405A35067}" dt="2023-01-04T16:00:42.827" v="398" actId="1037"/>
        <pc:sldMkLst>
          <pc:docMk/>
          <pc:sldMk cId="1187518623" sldId="1583"/>
        </pc:sldMkLst>
        <pc:spChg chg="del">
          <ac:chgData name="Luis Filipe NUNES" userId="4aa28c8f-af2c-4a2b-9cfc-8cf541e572a6" providerId="ADAL" clId="{6452B260-9B83-484F-9939-A40405A35067}" dt="2023-01-04T15:59:57.539" v="378" actId="478"/>
          <ac:spMkLst>
            <pc:docMk/>
            <pc:sldMk cId="1187518623" sldId="1583"/>
            <ac:spMk id="3" creationId="{58315FF0-C2BA-40DC-99A1-FE16FE663C22}"/>
          </ac:spMkLst>
        </pc:spChg>
        <pc:picChg chg="add mod modCrop">
          <ac:chgData name="Luis Filipe NUNES" userId="4aa28c8f-af2c-4a2b-9cfc-8cf541e572a6" providerId="ADAL" clId="{6452B260-9B83-484F-9939-A40405A35067}" dt="2023-01-04T16:00:42.827" v="398" actId="1037"/>
          <ac:picMkLst>
            <pc:docMk/>
            <pc:sldMk cId="1187518623" sldId="1583"/>
            <ac:picMk id="4" creationId="{AD2934A5-9E4B-4AA5-8674-35F5CE655B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F357-B811-4FC5-8E65-2B8BD505A5B3}" type="datetimeFigureOut">
              <a:rPr lang="en-CH" smtClean="0"/>
              <a:t>04/01/2023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1AC9F-6AFE-4B8B-9CC1-10F44419EB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45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E5A11-A43D-4388-8CC5-17801B9DB8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1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6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1.jpg">
            <a:extLst>
              <a:ext uri="{FF2B5EF4-FFF2-40B4-BE49-F238E27FC236}">
                <a16:creationId xmlns:a16="http://schemas.microsoft.com/office/drawing/2014/main" id="{E7ABAFFF-A33D-4EA9-9E6A-5EFC11B92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9"/>
          <a:stretch/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6226" y="2168907"/>
            <a:ext cx="8229600" cy="342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51208C-D14B-4D5A-ABA4-F23E50C6674B}"/>
              </a:ext>
            </a:extLst>
          </p:cNvPr>
          <p:cNvSpPr txBox="1">
            <a:spLocks/>
          </p:cNvSpPr>
          <p:nvPr/>
        </p:nvSpPr>
        <p:spPr>
          <a:xfrm>
            <a:off x="1096174" y="509616"/>
            <a:ext cx="10763730" cy="482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GBON compliance criteria, compliance monitoring,   and the WDQMS webtool</a:t>
            </a:r>
          </a:p>
          <a:p>
            <a:endParaRPr lang="en-US" sz="1800" i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(5 January 2023)</a:t>
            </a:r>
          </a:p>
          <a:p>
            <a:endParaRPr lang="en-US" sz="40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Luís Nunes</a:t>
            </a:r>
            <a:r>
              <a:rPr lang="en-US" sz="2400" baseline="30000" dirty="0">
                <a:solidFill>
                  <a:schemeClr val="tx2"/>
                </a:solidFill>
              </a:rPr>
              <a:t>1</a:t>
            </a:r>
          </a:p>
          <a:p>
            <a:r>
              <a:rPr lang="en-US" sz="2000" dirty="0">
                <a:solidFill>
                  <a:schemeClr val="tx2"/>
                </a:solidFill>
              </a:rPr>
              <a:t>(WIGOS Scientific Officer)</a:t>
            </a:r>
            <a:endParaRPr lang="en-US" sz="2000" baseline="300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Credits to: Timo Proescholdt</a:t>
            </a:r>
            <a:r>
              <a:rPr lang="en-US" sz="1800" baseline="30000" dirty="0">
                <a:solidFill>
                  <a:schemeClr val="tx2"/>
                </a:solidFill>
              </a:rPr>
              <a:t>2</a:t>
            </a:r>
            <a:r>
              <a:rPr lang="en-US" sz="1800" dirty="0">
                <a:solidFill>
                  <a:schemeClr val="tx2"/>
                </a:solidFill>
              </a:rPr>
              <a:t>, Etienne Charpentier</a:t>
            </a:r>
            <a:r>
              <a:rPr lang="en-US" sz="1800" baseline="30000" dirty="0">
                <a:solidFill>
                  <a:schemeClr val="tx2"/>
                </a:solidFill>
              </a:rPr>
              <a:t>1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WMO Secretariat, Infrastructure Department:</a:t>
            </a:r>
          </a:p>
          <a:p>
            <a:r>
              <a:rPr lang="en-US" sz="1800" baseline="30000" dirty="0">
                <a:solidFill>
                  <a:schemeClr val="tx2"/>
                </a:solidFill>
              </a:rPr>
              <a:t>1</a:t>
            </a:r>
            <a:r>
              <a:rPr lang="en-US" sz="1800" dirty="0">
                <a:solidFill>
                  <a:schemeClr val="tx2"/>
                </a:solidFill>
              </a:rPr>
              <a:t>WIGOS Branch; </a:t>
            </a:r>
            <a:r>
              <a:rPr lang="en-US" sz="1800" baseline="30000" dirty="0">
                <a:solidFill>
                  <a:schemeClr val="tx2"/>
                </a:solidFill>
              </a:rPr>
              <a:t>2</a:t>
            </a:r>
            <a:r>
              <a:rPr lang="en-US" sz="1800" dirty="0">
                <a:solidFill>
                  <a:schemeClr val="tx2"/>
                </a:solidFill>
              </a:rPr>
              <a:t>WIS Branch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EDAA-C42B-4C74-836E-773534DA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6CF60-547F-4FAF-8453-1E196AFD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t="11865" r="8284" b="4005"/>
          <a:stretch/>
        </p:blipFill>
        <p:spPr>
          <a:xfrm>
            <a:off x="262019" y="54244"/>
            <a:ext cx="11842155" cy="67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1442"/>
            <a:ext cx="12192000" cy="81964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51208C-D14B-4D5A-ABA4-F23E50C6674B}"/>
              </a:ext>
            </a:extLst>
          </p:cNvPr>
          <p:cNvSpPr txBox="1">
            <a:spLocks/>
          </p:cNvSpPr>
          <p:nvPr/>
        </p:nvSpPr>
        <p:spPr>
          <a:xfrm>
            <a:off x="1999200" y="1480907"/>
            <a:ext cx="8229600" cy="2682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43CF-2068-4ED9-9D2B-E9EF66C8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89686"/>
          </a:xfrm>
        </p:spPr>
        <p:txBody>
          <a:bodyPr/>
          <a:lstStyle/>
          <a:p>
            <a:r>
              <a:rPr lang="en-US" dirty="0"/>
              <a:t>GBON compliance criteria</a:t>
            </a:r>
            <a:endParaRPr lang="en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6876-F255-4CE5-A704-CB1C6B54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800100"/>
            <a:ext cx="11629321" cy="58604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Established by INFCOM/TT-GBON, described in the GBON guide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Based on stations that: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Are registered in OSCAR/Surface with approved GBON affiliation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Exchange BUFR or TAC reports internationally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00B0F0"/>
                </a:solidFill>
              </a:rPr>
              <a:t>By station: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Based on Sea Level Pressure reports for surface stations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Based on Temperature profiles for upper air stations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Computed using monthly monitoring of GBON availability statistics per station for</a:t>
            </a:r>
          </a:p>
          <a:p>
            <a:pPr marL="1071563" lvl="2">
              <a:lnSpc>
                <a:spcPct val="110000"/>
              </a:lnSpc>
              <a:spcBef>
                <a:spcPts val="300"/>
              </a:spcBef>
            </a:pPr>
            <a:r>
              <a:rPr lang="en-US" sz="1900" b="1" dirty="0"/>
              <a:t>Availability (≥&gt;0% of required reports per month) </a:t>
            </a:r>
            <a:r>
              <a:rPr lang="en-US" sz="1900" dirty="0"/>
              <a:t>– to be made available online from the WDQMS Webtool</a:t>
            </a:r>
          </a:p>
          <a:p>
            <a:pPr marL="1071563"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/>
              <a:t>Timeliness (&lt;5% late reports i.e. after cut off)</a:t>
            </a:r>
          </a:p>
          <a:p>
            <a:pPr marL="1071563"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/>
              <a:t>Quality (&lt;5% rejected reports)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00B0F0"/>
                </a:solidFill>
              </a:rPr>
              <a:t>By WMO Member: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b="1" dirty="0"/>
              <a:t>Counting the number of compliant stations </a:t>
            </a:r>
            <a:r>
              <a:rPr lang="en-US" sz="2400" dirty="0"/>
              <a:t>(criteria above)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Number of compliant stations greater than or equal to the required number of stations from the GBON global gap analysis in the month (see GBON letter, September 2022, Annex 4)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Monthly results from WDQMS-Webtool used to compute quarterly reports</a:t>
            </a:r>
            <a:endParaRPr lang="en-US" sz="2400" strike="sngStrike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Each Member assessed against the quarterly reports on annual basis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Also considers additional information, such as Member invoking Art.9</a:t>
            </a:r>
          </a:p>
        </p:txBody>
      </p:sp>
    </p:spTree>
    <p:extLst>
      <p:ext uri="{BB962C8B-B14F-4D97-AF65-F5344CB8AC3E}">
        <p14:creationId xmlns:p14="http://schemas.microsoft.com/office/powerpoint/2010/main" val="16102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C056-A1B7-31C0-D038-6A789E11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Monitoring the </a:t>
            </a:r>
            <a:r>
              <a:rPr lang="en-CH" sz="3600" dirty="0"/>
              <a:t>GBON compliance criteria</a:t>
            </a:r>
            <a:r>
              <a:rPr lang="en-US" sz="3600" dirty="0"/>
              <a:t> - </a:t>
            </a:r>
            <a:br>
              <a:rPr lang="en-US" sz="3600" dirty="0"/>
            </a:br>
            <a:r>
              <a:rPr lang="en-US" sz="3600" dirty="0"/>
              <a:t>WDQMS Webtool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7775-CAEB-8DB8-2538-55AA4186D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55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Role of WDQMS Webtool</a:t>
            </a:r>
          </a:p>
          <a:p>
            <a:r>
              <a:rPr lang="en-CH" sz="2400" dirty="0"/>
              <a:t>Communicate </a:t>
            </a:r>
            <a:r>
              <a:rPr lang="en-US" sz="2400" dirty="0"/>
              <a:t>online </a:t>
            </a:r>
            <a:r>
              <a:rPr lang="en-CH" sz="2400" dirty="0"/>
              <a:t>near-real time station level compliance</a:t>
            </a:r>
            <a:r>
              <a:rPr lang="en-US" sz="2400" dirty="0"/>
              <a:t> monitoring results</a:t>
            </a:r>
          </a:p>
          <a:p>
            <a:pPr lvl="1"/>
            <a:r>
              <a:rPr lang="en-US" sz="2000" dirty="0"/>
              <a:t>Every 6-hours (surface),</a:t>
            </a:r>
          </a:p>
          <a:p>
            <a:pPr lvl="1"/>
            <a:r>
              <a:rPr lang="en-US" sz="2000" dirty="0"/>
              <a:t>Daily (surface and upper-air), </a:t>
            </a:r>
            <a:endParaRPr lang="en-CH" sz="2000" dirty="0"/>
          </a:p>
          <a:p>
            <a:pPr lvl="1"/>
            <a:r>
              <a:rPr lang="en-US" sz="2000" dirty="0"/>
              <a:t>Monthly (surface and upper-air)</a:t>
            </a:r>
            <a:endParaRPr lang="en-CH" sz="2000" dirty="0"/>
          </a:p>
          <a:p>
            <a:r>
              <a:rPr lang="en-CH" sz="2400" dirty="0"/>
              <a:t>Data source for quarterly GBON compliance monitoring, including SOFF</a:t>
            </a:r>
            <a:endParaRPr lang="en-US" sz="2400" dirty="0"/>
          </a:p>
          <a:p>
            <a:endParaRPr lang="en-CH" sz="1600" dirty="0"/>
          </a:p>
          <a:p>
            <a:pPr marL="0" indent="0">
              <a:buNone/>
            </a:pPr>
            <a:r>
              <a:rPr lang="en-US" sz="2800" dirty="0"/>
              <a:t>Applied criteria</a:t>
            </a:r>
          </a:p>
          <a:p>
            <a:r>
              <a:rPr lang="en-CH" sz="2400" dirty="0"/>
              <a:t>Consider all observations</a:t>
            </a:r>
            <a:r>
              <a:rPr lang="en-US" sz="2400" dirty="0"/>
              <a:t> received</a:t>
            </a:r>
            <a:r>
              <a:rPr lang="en-CH" sz="2400" dirty="0"/>
              <a:t> (TAC and BUFR)</a:t>
            </a:r>
            <a:endParaRPr lang="en-US" sz="2400" dirty="0"/>
          </a:p>
          <a:p>
            <a:r>
              <a:rPr lang="en-CH" sz="2400" dirty="0"/>
              <a:t>Observation counts if it reaches </a:t>
            </a:r>
            <a:r>
              <a:rPr lang="en-CH" sz="2400" b="1" dirty="0"/>
              <a:t>any</a:t>
            </a:r>
            <a:r>
              <a:rPr lang="en-CH" sz="2400" dirty="0"/>
              <a:t> of the </a:t>
            </a:r>
            <a:r>
              <a:rPr lang="en-US" sz="2400" dirty="0"/>
              <a:t>(NWP) </a:t>
            </a:r>
            <a:r>
              <a:rPr lang="en-CH" sz="2400" dirty="0"/>
              <a:t>monitoring </a:t>
            </a:r>
            <a:r>
              <a:rPr lang="en-CH" sz="2400" dirty="0" err="1"/>
              <a:t>centers</a:t>
            </a:r>
            <a:endParaRPr lang="en-CH" sz="2400" dirty="0"/>
          </a:p>
          <a:p>
            <a:r>
              <a:rPr lang="en-CH" sz="2400" dirty="0"/>
              <a:t>80% </a:t>
            </a:r>
            <a:r>
              <a:rPr lang="en-US" sz="2400" dirty="0"/>
              <a:t>or more </a:t>
            </a:r>
            <a:r>
              <a:rPr lang="en-CH" sz="2400" dirty="0"/>
              <a:t>of expected</a:t>
            </a:r>
            <a:r>
              <a:rPr lang="en-US" sz="2400" dirty="0"/>
              <a:t> </a:t>
            </a:r>
            <a:r>
              <a:rPr lang="en-CH" sz="2400" dirty="0"/>
              <a:t>observations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Hourly (24 reports) per day from surface stations</a:t>
            </a:r>
          </a:p>
          <a:p>
            <a:pPr lvl="1"/>
            <a:r>
              <a:rPr lang="en-US" sz="2000" dirty="0"/>
              <a:t>2 upper-air reports per day</a:t>
            </a:r>
            <a:endParaRPr lang="en-C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D24-EC80-0B50-614C-C23D4C0D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GBON module in </a:t>
            </a:r>
            <a:r>
              <a:rPr lang="en-US" dirty="0"/>
              <a:t>WDQMS W</a:t>
            </a:r>
            <a:r>
              <a:rPr lang="en-CH" dirty="0" err="1"/>
              <a:t>ebtool</a:t>
            </a:r>
            <a:r>
              <a:rPr lang="en-CH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66DC-92CC-3BC3-897E-C7B2A911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3953256" cy="3813047"/>
          </a:xfrm>
        </p:spPr>
        <p:txBody>
          <a:bodyPr>
            <a:normAutofit/>
          </a:bodyPr>
          <a:lstStyle/>
          <a:p>
            <a:r>
              <a:rPr lang="en-CH" sz="2800" dirty="0"/>
              <a:t>Development finished based on GBON compliance criteria </a:t>
            </a:r>
          </a:p>
          <a:p>
            <a:r>
              <a:rPr lang="en-US" sz="2800" dirty="0"/>
              <a:t>Testing underway</a:t>
            </a:r>
            <a:endParaRPr lang="en-CH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0117F-04D1-6C9C-2AF2-669EFA53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29" y="1289304"/>
            <a:ext cx="6875265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EF3C-59E2-4539-B478-670D254F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17927-13BA-45C9-B189-00E36DFA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9C62C3-A162-4A47-A0A3-F4A7AF296A30}"/>
              </a:ext>
            </a:extLst>
          </p:cNvPr>
          <p:cNvSpPr/>
          <p:nvPr/>
        </p:nvSpPr>
        <p:spPr>
          <a:xfrm>
            <a:off x="3645725" y="2078180"/>
            <a:ext cx="4548250" cy="229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18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8D9E-56B8-4AC7-AC66-5C4F5534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3C774-7351-492B-AFBF-E95404C8F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t="11412" r="8411" b="4004"/>
          <a:stretch/>
        </p:blipFill>
        <p:spPr>
          <a:xfrm>
            <a:off x="273991" y="96408"/>
            <a:ext cx="11674892" cy="66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2EF0-3324-4984-9651-7229C4E0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11F81-F6C9-4517-A90B-E16E14FA7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9" t="11368" r="8342" b="4005"/>
          <a:stretch/>
        </p:blipFill>
        <p:spPr>
          <a:xfrm>
            <a:off x="283146" y="115505"/>
            <a:ext cx="11690403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1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21B7-C91B-4708-9ADF-803D94B5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FAF6C-A526-4DA1-A66A-8DD7FF026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6" t="11978" r="8474" b="4005"/>
          <a:stretch/>
        </p:blipFill>
        <p:spPr>
          <a:xfrm>
            <a:off x="267401" y="73617"/>
            <a:ext cx="11813984" cy="6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5BDB-FE42-4AD5-A538-E5CE24F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934A5-9E4B-4AA5-8674-35F5CE655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0" t="11704" r="8250" b="4005"/>
          <a:stretch/>
        </p:blipFill>
        <p:spPr>
          <a:xfrm>
            <a:off x="274320" y="142239"/>
            <a:ext cx="11633200" cy="66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8623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1a465f0-9ed0-43de-8189-a8c6f1075a5f" xsi:nil="true"/>
    <lcf76f155ced4ddcb4097134ff3c332f xmlns="c1a465f0-9ed0-43de-8189-a8c6f1075a5f">
      <Terms xmlns="http://schemas.microsoft.com/office/infopath/2007/PartnerControls"/>
    </lcf76f155ced4ddcb4097134ff3c332f>
    <TaxCatchAll xmlns="1b00f30f-36d4-4fa1-aff8-52ec48b6e0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2671858FF0B4B80590C0985A5F158" ma:contentTypeVersion="19" ma:contentTypeDescription="Create a new document." ma:contentTypeScope="" ma:versionID="585a6a0a8d2de98ffb8273c5c6c29728">
  <xsd:schema xmlns:xsd="http://www.w3.org/2001/XMLSchema" xmlns:xs="http://www.w3.org/2001/XMLSchema" xmlns:p="http://schemas.microsoft.com/office/2006/metadata/properties" xmlns:ns2="c1a465f0-9ed0-43de-8189-a8c6f1075a5f" xmlns:ns3="1b00f30f-36d4-4fa1-aff8-52ec48b6e084" targetNamespace="http://schemas.microsoft.com/office/2006/metadata/properties" ma:root="true" ma:fieldsID="afa6ced57395927322298da49f601ebb" ns2:_="" ns3:_="">
    <xsd:import namespace="c1a465f0-9ed0-43de-8189-a8c6f1075a5f"/>
    <xsd:import namespace="1b00f30f-36d4-4fa1-aff8-52ec48b6e0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65f0-9ed0-43de-8189-a8c6f1075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f30f-36d4-4fa1-aff8-52ec48b6e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73870-99e4-457a-a664-b7de85dfa00c}" ma:internalName="TaxCatchAll" ma:showField="CatchAllData" ma:web="1b00f30f-36d4-4fa1-aff8-52ec48b6e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B972B-DAF9-46BA-BF61-E7CC1EBA706B}">
  <ds:schemaRefs>
    <ds:schemaRef ds:uri="http://purl.org/dc/dcmitype/"/>
    <ds:schemaRef ds:uri="8ec0b821-9e03-4938-aec6-1dcf2ecf3e10"/>
    <ds:schemaRef ds:uri="http://www.w3.org/XML/1998/namespace"/>
    <ds:schemaRef ds:uri="http://purl.org/dc/terms/"/>
    <ds:schemaRef ds:uri="5e341866-7c71-43e7-8f34-3402d2b4f504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F00085-33AD-4774-B3DB-D9469AFDA83B}"/>
</file>

<file path=customXml/itemProps3.xml><?xml version="1.0" encoding="utf-8"?>
<ds:datastoreItem xmlns:ds="http://schemas.openxmlformats.org/officeDocument/2006/customXml" ds:itemID="{8BE4227F-095C-4C81-9AB8-6EA67F4B64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343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WMO_WHITE_Powerpoint_en_fr</vt:lpstr>
      <vt:lpstr>PowerPoint Presentation</vt:lpstr>
      <vt:lpstr>GBON compliance criteria</vt:lpstr>
      <vt:lpstr>Monitoring the GBON compliance criteria -  WDQMS Webtool</vt:lpstr>
      <vt:lpstr>GBON module in WDQMS Webtool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"Luis Filipe NUNES" &lt;lfnunes@wmo.int&gt;</dc:creator>
  <cp:lastModifiedBy>Luis Filipe NUNES</cp:lastModifiedBy>
  <cp:revision>3</cp:revision>
  <dcterms:created xsi:type="dcterms:W3CDTF">2022-10-03T07:48:07Z</dcterms:created>
  <dcterms:modified xsi:type="dcterms:W3CDTF">2023-01-04T18:18:00Z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0x0101007372671858FF0B4B80590C0985A5F158</vt:lpwstr>
  </property>
</Properties>
</file>