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8" r:id="rId5"/>
    <p:sldId id="1559" r:id="rId6"/>
    <p:sldId id="1558" r:id="rId7"/>
    <p:sldId id="1550" r:id="rId8"/>
    <p:sldId id="1551" r:id="rId9"/>
    <p:sldId id="1555" r:id="rId10"/>
    <p:sldId id="1552" r:id="rId11"/>
    <p:sldId id="1547" r:id="rId12"/>
    <p:sldId id="298" r:id="rId13"/>
    <p:sldId id="1570" r:id="rId14"/>
    <p:sldId id="1564" r:id="rId15"/>
    <p:sldId id="1572" r:id="rId16"/>
    <p:sldId id="1556" r:id="rId17"/>
    <p:sldId id="301" r:id="rId18"/>
    <p:sldId id="303" r:id="rId19"/>
    <p:sldId id="1561" r:id="rId20"/>
    <p:sldId id="1563" r:id="rId21"/>
    <p:sldId id="295" r:id="rId22"/>
    <p:sldId id="1557" r:id="rId23"/>
    <p:sldId id="1553" r:id="rId24"/>
    <p:sldId id="1573" r:id="rId25"/>
    <p:sldId id="1571" r:id="rId26"/>
    <p:sldId id="1565" r:id="rId27"/>
    <p:sldId id="296" r:id="rId28"/>
    <p:sldId id="1566" r:id="rId29"/>
    <p:sldId id="299" r:id="rId30"/>
    <p:sldId id="300" r:id="rId31"/>
    <p:sldId id="1567" r:id="rId32"/>
    <p:sldId id="310" r:id="rId33"/>
    <p:sldId id="302" r:id="rId34"/>
    <p:sldId id="1568" r:id="rId35"/>
    <p:sldId id="304" r:id="rId36"/>
    <p:sldId id="305" r:id="rId37"/>
    <p:sldId id="306" r:id="rId38"/>
    <p:sldId id="307" r:id="rId39"/>
    <p:sldId id="308" r:id="rId40"/>
    <p:sldId id="309" r:id="rId41"/>
    <p:sldId id="1569" r:id="rId4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3E0EA-724D-4354-916E-AFBAFFB602B3}" v="22" dt="2023-01-04T13:32:59.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0846" autoAdjust="0"/>
  </p:normalViewPr>
  <p:slideViewPr>
    <p:cSldViewPr snapToGrid="0">
      <p:cViewPr varScale="1">
        <p:scale>
          <a:sx n="88" d="100"/>
          <a:sy n="88" d="100"/>
        </p:scale>
        <p:origin x="16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ienne Charpentier" userId="ffc3976b-88a3-47ba-89a0-ddc1f144dedc" providerId="ADAL" clId="{3A464563-E3FE-4B07-8BAE-89BD12C5B815}"/>
    <pc:docChg chg="modSld">
      <pc:chgData name="Etienne Charpentier" userId="ffc3976b-88a3-47ba-89a0-ddc1f144dedc" providerId="ADAL" clId="{3A464563-E3FE-4B07-8BAE-89BD12C5B815}" dt="2022-10-14T06:25:37.151" v="128" actId="20577"/>
      <pc:docMkLst>
        <pc:docMk/>
      </pc:docMkLst>
      <pc:sldChg chg="modSp">
        <pc:chgData name="Etienne Charpentier" userId="ffc3976b-88a3-47ba-89a0-ddc1f144dedc" providerId="ADAL" clId="{3A464563-E3FE-4B07-8BAE-89BD12C5B815}" dt="2022-10-14T06:25:37.151" v="128" actId="20577"/>
        <pc:sldMkLst>
          <pc:docMk/>
          <pc:sldMk cId="1289640692" sldId="1558"/>
        </pc:sldMkLst>
        <pc:spChg chg="mod">
          <ac:chgData name="Etienne Charpentier" userId="ffc3976b-88a3-47ba-89a0-ddc1f144dedc" providerId="ADAL" clId="{3A464563-E3FE-4B07-8BAE-89BD12C5B815}" dt="2022-10-14T06:24:02.534" v="100" actId="20577"/>
          <ac:spMkLst>
            <pc:docMk/>
            <pc:sldMk cId="1289640692" sldId="1558"/>
            <ac:spMk id="4" creationId="{37D59E17-35ED-467E-B826-035D074FBB9E}"/>
          </ac:spMkLst>
        </pc:spChg>
        <pc:graphicFrameChg chg="mod modGraphic">
          <ac:chgData name="Etienne Charpentier" userId="ffc3976b-88a3-47ba-89a0-ddc1f144dedc" providerId="ADAL" clId="{3A464563-E3FE-4B07-8BAE-89BD12C5B815}" dt="2022-10-14T06:25:37.151" v="128" actId="20577"/>
          <ac:graphicFrameMkLst>
            <pc:docMk/>
            <pc:sldMk cId="1289640692" sldId="1558"/>
            <ac:graphicFrameMk id="3" creationId="{33A02F50-E8D2-4B57-92C4-7C6E51A4D529}"/>
          </ac:graphicFrameMkLst>
        </pc:graphicFrameChg>
      </pc:sldChg>
    </pc:docChg>
  </pc:docChgLst>
  <pc:docChgLst>
    <pc:chgData name="Etienne Charpentier" userId="ffc3976b-88a3-47ba-89a0-ddc1f144dedc" providerId="ADAL" clId="{D472B5B6-020B-41E4-BE85-426709461B43}"/>
    <pc:docChg chg="undo custSel addSld delSld modSld sldOrd">
      <pc:chgData name="Etienne Charpentier" userId="ffc3976b-88a3-47ba-89a0-ddc1f144dedc" providerId="ADAL" clId="{D472B5B6-020B-41E4-BE85-426709461B43}" dt="2022-12-09T07:39:05.173" v="488" actId="20577"/>
      <pc:docMkLst>
        <pc:docMk/>
      </pc:docMkLst>
      <pc:sldChg chg="modSp">
        <pc:chgData name="Etienne Charpentier" userId="ffc3976b-88a3-47ba-89a0-ddc1f144dedc" providerId="ADAL" clId="{D472B5B6-020B-41E4-BE85-426709461B43}" dt="2022-12-07T07:48:09.811" v="39" actId="6549"/>
        <pc:sldMkLst>
          <pc:docMk/>
          <pc:sldMk cId="380228457" sldId="258"/>
        </pc:sldMkLst>
        <pc:spChg chg="mod">
          <ac:chgData name="Etienne Charpentier" userId="ffc3976b-88a3-47ba-89a0-ddc1f144dedc" providerId="ADAL" clId="{D472B5B6-020B-41E4-BE85-426709461B43}" dt="2022-12-07T07:48:09.811" v="39" actId="6549"/>
          <ac:spMkLst>
            <pc:docMk/>
            <pc:sldMk cId="380228457" sldId="258"/>
            <ac:spMk id="5" creationId="{F351208C-D14B-4D5A-ABA4-F23E50C6674B}"/>
          </ac:spMkLst>
        </pc:spChg>
      </pc:sldChg>
      <pc:sldChg chg="add">
        <pc:chgData name="Etienne Charpentier" userId="ffc3976b-88a3-47ba-89a0-ddc1f144dedc" providerId="ADAL" clId="{D472B5B6-020B-41E4-BE85-426709461B43}" dt="2022-12-07T08:02:45.037" v="387"/>
        <pc:sldMkLst>
          <pc:docMk/>
          <pc:sldMk cId="2008187221" sldId="296"/>
        </pc:sldMkLst>
      </pc:sldChg>
      <pc:sldChg chg="add">
        <pc:chgData name="Etienne Charpentier" userId="ffc3976b-88a3-47ba-89a0-ddc1f144dedc" providerId="ADAL" clId="{D472B5B6-020B-41E4-BE85-426709461B43}" dt="2022-12-07T08:02:45.037" v="387"/>
        <pc:sldMkLst>
          <pc:docMk/>
          <pc:sldMk cId="910906203" sldId="299"/>
        </pc:sldMkLst>
      </pc:sldChg>
      <pc:sldChg chg="add">
        <pc:chgData name="Etienne Charpentier" userId="ffc3976b-88a3-47ba-89a0-ddc1f144dedc" providerId="ADAL" clId="{D472B5B6-020B-41E4-BE85-426709461B43}" dt="2022-12-07T08:02:45.037" v="387"/>
        <pc:sldMkLst>
          <pc:docMk/>
          <pc:sldMk cId="853556891" sldId="300"/>
        </pc:sldMkLst>
      </pc:sldChg>
      <pc:sldChg chg="add">
        <pc:chgData name="Etienne Charpentier" userId="ffc3976b-88a3-47ba-89a0-ddc1f144dedc" providerId="ADAL" clId="{D472B5B6-020B-41E4-BE85-426709461B43}" dt="2022-12-07T07:57:35.761" v="350"/>
        <pc:sldMkLst>
          <pc:docMk/>
          <pc:sldMk cId="2173831273" sldId="301"/>
        </pc:sldMkLst>
      </pc:sldChg>
      <pc:sldChg chg="add">
        <pc:chgData name="Etienne Charpentier" userId="ffc3976b-88a3-47ba-89a0-ddc1f144dedc" providerId="ADAL" clId="{D472B5B6-020B-41E4-BE85-426709461B43}" dt="2022-12-07T08:02:45.037" v="387"/>
        <pc:sldMkLst>
          <pc:docMk/>
          <pc:sldMk cId="2711935831" sldId="302"/>
        </pc:sldMkLst>
      </pc:sldChg>
      <pc:sldChg chg="add">
        <pc:chgData name="Etienne Charpentier" userId="ffc3976b-88a3-47ba-89a0-ddc1f144dedc" providerId="ADAL" clId="{D472B5B6-020B-41E4-BE85-426709461B43}" dt="2022-12-07T07:57:35.761" v="350"/>
        <pc:sldMkLst>
          <pc:docMk/>
          <pc:sldMk cId="121317867" sldId="303"/>
        </pc:sldMkLst>
      </pc:sldChg>
      <pc:sldChg chg="add">
        <pc:chgData name="Etienne Charpentier" userId="ffc3976b-88a3-47ba-89a0-ddc1f144dedc" providerId="ADAL" clId="{D472B5B6-020B-41E4-BE85-426709461B43}" dt="2022-12-07T08:02:45.037" v="387"/>
        <pc:sldMkLst>
          <pc:docMk/>
          <pc:sldMk cId="437097762" sldId="304"/>
        </pc:sldMkLst>
      </pc:sldChg>
      <pc:sldChg chg="add">
        <pc:chgData name="Etienne Charpentier" userId="ffc3976b-88a3-47ba-89a0-ddc1f144dedc" providerId="ADAL" clId="{D472B5B6-020B-41E4-BE85-426709461B43}" dt="2022-12-07T08:02:45.037" v="387"/>
        <pc:sldMkLst>
          <pc:docMk/>
          <pc:sldMk cId="2865890963" sldId="305"/>
        </pc:sldMkLst>
      </pc:sldChg>
      <pc:sldChg chg="add">
        <pc:chgData name="Etienne Charpentier" userId="ffc3976b-88a3-47ba-89a0-ddc1f144dedc" providerId="ADAL" clId="{D472B5B6-020B-41E4-BE85-426709461B43}" dt="2022-12-07T08:02:45.037" v="387"/>
        <pc:sldMkLst>
          <pc:docMk/>
          <pc:sldMk cId="1777268348" sldId="306"/>
        </pc:sldMkLst>
      </pc:sldChg>
      <pc:sldChg chg="add">
        <pc:chgData name="Etienne Charpentier" userId="ffc3976b-88a3-47ba-89a0-ddc1f144dedc" providerId="ADAL" clId="{D472B5B6-020B-41E4-BE85-426709461B43}" dt="2022-12-07T08:02:45.037" v="387"/>
        <pc:sldMkLst>
          <pc:docMk/>
          <pc:sldMk cId="4249369244" sldId="307"/>
        </pc:sldMkLst>
      </pc:sldChg>
      <pc:sldChg chg="add">
        <pc:chgData name="Etienne Charpentier" userId="ffc3976b-88a3-47ba-89a0-ddc1f144dedc" providerId="ADAL" clId="{D472B5B6-020B-41E4-BE85-426709461B43}" dt="2022-12-07T08:02:45.037" v="387"/>
        <pc:sldMkLst>
          <pc:docMk/>
          <pc:sldMk cId="1086232782" sldId="308"/>
        </pc:sldMkLst>
      </pc:sldChg>
      <pc:sldChg chg="add">
        <pc:chgData name="Etienne Charpentier" userId="ffc3976b-88a3-47ba-89a0-ddc1f144dedc" providerId="ADAL" clId="{D472B5B6-020B-41E4-BE85-426709461B43}" dt="2022-12-07T08:02:45.037" v="387"/>
        <pc:sldMkLst>
          <pc:docMk/>
          <pc:sldMk cId="3022148323" sldId="309"/>
        </pc:sldMkLst>
      </pc:sldChg>
      <pc:sldChg chg="add">
        <pc:chgData name="Etienne Charpentier" userId="ffc3976b-88a3-47ba-89a0-ddc1f144dedc" providerId="ADAL" clId="{D472B5B6-020B-41E4-BE85-426709461B43}" dt="2022-12-07T08:02:45.037" v="387"/>
        <pc:sldMkLst>
          <pc:docMk/>
          <pc:sldMk cId="610104613" sldId="310"/>
        </pc:sldMkLst>
      </pc:sldChg>
      <pc:sldChg chg="ord">
        <pc:chgData name="Etienne Charpentier" userId="ffc3976b-88a3-47ba-89a0-ddc1f144dedc" providerId="ADAL" clId="{D472B5B6-020B-41E4-BE85-426709461B43}" dt="2022-12-07T07:56:23.823" v="349"/>
        <pc:sldMkLst>
          <pc:docMk/>
          <pc:sldMk cId="1219589563" sldId="1530"/>
        </pc:sldMkLst>
      </pc:sldChg>
      <pc:sldChg chg="modSp add ord">
        <pc:chgData name="Etienne Charpentier" userId="ffc3976b-88a3-47ba-89a0-ddc1f144dedc" providerId="ADAL" clId="{D472B5B6-020B-41E4-BE85-426709461B43}" dt="2022-12-07T08:11:41.136" v="445" actId="404"/>
        <pc:sldMkLst>
          <pc:docMk/>
          <pc:sldMk cId="1370856175" sldId="1550"/>
        </pc:sldMkLst>
        <pc:spChg chg="mod">
          <ac:chgData name="Etienne Charpentier" userId="ffc3976b-88a3-47ba-89a0-ddc1f144dedc" providerId="ADAL" clId="{D472B5B6-020B-41E4-BE85-426709461B43}" dt="2022-12-07T08:11:36.489" v="444" actId="404"/>
          <ac:spMkLst>
            <pc:docMk/>
            <pc:sldMk cId="1370856175" sldId="1550"/>
            <ac:spMk id="5" creationId="{418547A8-925D-411C-9D4A-D49767176AA7}"/>
          </ac:spMkLst>
        </pc:spChg>
        <pc:spChg chg="mod">
          <ac:chgData name="Etienne Charpentier" userId="ffc3976b-88a3-47ba-89a0-ddc1f144dedc" providerId="ADAL" clId="{D472B5B6-020B-41E4-BE85-426709461B43}" dt="2022-12-07T08:11:41.136" v="445" actId="404"/>
          <ac:spMkLst>
            <pc:docMk/>
            <pc:sldMk cId="1370856175" sldId="1550"/>
            <ac:spMk id="6" creationId="{F6F6AF31-B634-46E8-B91C-C0B0CB74836F}"/>
          </ac:spMkLst>
        </pc:spChg>
      </pc:sldChg>
      <pc:sldChg chg="ord">
        <pc:chgData name="Etienne Charpentier" userId="ffc3976b-88a3-47ba-89a0-ddc1f144dedc" providerId="ADAL" clId="{D472B5B6-020B-41E4-BE85-426709461B43}" dt="2022-12-07T08:01:26.325" v="386"/>
        <pc:sldMkLst>
          <pc:docMk/>
          <pc:sldMk cId="3884497260" sldId="1556"/>
        </pc:sldMkLst>
      </pc:sldChg>
      <pc:sldChg chg="modSp">
        <pc:chgData name="Etienne Charpentier" userId="ffc3976b-88a3-47ba-89a0-ddc1f144dedc" providerId="ADAL" clId="{D472B5B6-020B-41E4-BE85-426709461B43}" dt="2022-12-09T07:39:05.173" v="488" actId="20577"/>
        <pc:sldMkLst>
          <pc:docMk/>
          <pc:sldMk cId="327357516" sldId="1559"/>
        </pc:sldMkLst>
        <pc:spChg chg="mod">
          <ac:chgData name="Etienne Charpentier" userId="ffc3976b-88a3-47ba-89a0-ddc1f144dedc" providerId="ADAL" clId="{D472B5B6-020B-41E4-BE85-426709461B43}" dt="2022-12-07T07:54:52.709" v="346" actId="1076"/>
          <ac:spMkLst>
            <pc:docMk/>
            <pc:sldMk cId="327357516" sldId="1559"/>
            <ac:spMk id="2" creationId="{E191229C-7599-420C-B6C4-78520272E583}"/>
          </ac:spMkLst>
        </pc:spChg>
        <pc:graphicFrameChg chg="mod modGraphic">
          <ac:chgData name="Etienne Charpentier" userId="ffc3976b-88a3-47ba-89a0-ddc1f144dedc" providerId="ADAL" clId="{D472B5B6-020B-41E4-BE85-426709461B43}" dt="2022-12-09T07:39:05.173" v="488" actId="20577"/>
          <ac:graphicFrameMkLst>
            <pc:docMk/>
            <pc:sldMk cId="327357516" sldId="1559"/>
            <ac:graphicFrameMk id="4" creationId="{5ED60B0C-4D6E-4AE9-B6B8-E9D6F5ABD7A3}"/>
          </ac:graphicFrameMkLst>
        </pc:graphicFrameChg>
      </pc:sldChg>
      <pc:sldChg chg="del">
        <pc:chgData name="Etienne Charpentier" userId="ffc3976b-88a3-47ba-89a0-ddc1f144dedc" providerId="ADAL" clId="{D472B5B6-020B-41E4-BE85-426709461B43}" dt="2022-12-07T07:55:41.420" v="348" actId="2696"/>
        <pc:sldMkLst>
          <pc:docMk/>
          <pc:sldMk cId="1143574377" sldId="1560"/>
        </pc:sldMkLst>
      </pc:sldChg>
      <pc:sldChg chg="modSp">
        <pc:chgData name="Etienne Charpentier" userId="ffc3976b-88a3-47ba-89a0-ddc1f144dedc" providerId="ADAL" clId="{D472B5B6-020B-41E4-BE85-426709461B43}" dt="2022-12-07T07:59:02.020" v="383" actId="20577"/>
        <pc:sldMkLst>
          <pc:docMk/>
          <pc:sldMk cId="804375563" sldId="1561"/>
        </pc:sldMkLst>
        <pc:spChg chg="mod">
          <ac:chgData name="Etienne Charpentier" userId="ffc3976b-88a3-47ba-89a0-ddc1f144dedc" providerId="ADAL" clId="{D472B5B6-020B-41E4-BE85-426709461B43}" dt="2022-12-07T07:59:02.020" v="383" actId="20577"/>
          <ac:spMkLst>
            <pc:docMk/>
            <pc:sldMk cId="804375563" sldId="1561"/>
            <ac:spMk id="3" creationId="{9398B82E-2BDC-4649-900B-606D7047FA51}"/>
          </ac:spMkLst>
        </pc:spChg>
      </pc:sldChg>
      <pc:sldChg chg="add">
        <pc:chgData name="Etienne Charpentier" userId="ffc3976b-88a3-47ba-89a0-ddc1f144dedc" providerId="ADAL" clId="{D472B5B6-020B-41E4-BE85-426709461B43}" dt="2022-12-07T07:59:40.239" v="384"/>
        <pc:sldMkLst>
          <pc:docMk/>
          <pc:sldMk cId="3225920207" sldId="1563"/>
        </pc:sldMkLst>
      </pc:sldChg>
      <pc:sldChg chg="modSp add">
        <pc:chgData name="Etienne Charpentier" userId="ffc3976b-88a3-47ba-89a0-ddc1f144dedc" providerId="ADAL" clId="{D472B5B6-020B-41E4-BE85-426709461B43}" dt="2022-12-07T08:10:47.196" v="435" actId="5793"/>
        <pc:sldMkLst>
          <pc:docMk/>
          <pc:sldMk cId="2515629748" sldId="1564"/>
        </pc:sldMkLst>
        <pc:spChg chg="mod">
          <ac:chgData name="Etienne Charpentier" userId="ffc3976b-88a3-47ba-89a0-ddc1f144dedc" providerId="ADAL" clId="{D472B5B6-020B-41E4-BE85-426709461B43}" dt="2022-12-07T08:10:47.196" v="435" actId="5793"/>
          <ac:spMkLst>
            <pc:docMk/>
            <pc:sldMk cId="2515629748" sldId="1564"/>
            <ac:spMk id="3" creationId="{477864C6-4D4A-4F47-A64B-5EB08F5DAE00}"/>
          </ac:spMkLst>
        </pc:spChg>
      </pc:sldChg>
      <pc:sldChg chg="add">
        <pc:chgData name="Etienne Charpentier" userId="ffc3976b-88a3-47ba-89a0-ddc1f144dedc" providerId="ADAL" clId="{D472B5B6-020B-41E4-BE85-426709461B43}" dt="2022-12-07T08:02:45.037" v="387"/>
        <pc:sldMkLst>
          <pc:docMk/>
          <pc:sldMk cId="1603647261" sldId="1565"/>
        </pc:sldMkLst>
      </pc:sldChg>
      <pc:sldChg chg="add">
        <pc:chgData name="Etienne Charpentier" userId="ffc3976b-88a3-47ba-89a0-ddc1f144dedc" providerId="ADAL" clId="{D472B5B6-020B-41E4-BE85-426709461B43}" dt="2022-12-07T08:02:45.037" v="387"/>
        <pc:sldMkLst>
          <pc:docMk/>
          <pc:sldMk cId="1514567436" sldId="1566"/>
        </pc:sldMkLst>
      </pc:sldChg>
      <pc:sldChg chg="add">
        <pc:chgData name="Etienne Charpentier" userId="ffc3976b-88a3-47ba-89a0-ddc1f144dedc" providerId="ADAL" clId="{D472B5B6-020B-41E4-BE85-426709461B43}" dt="2022-12-07T08:02:45.037" v="387"/>
        <pc:sldMkLst>
          <pc:docMk/>
          <pc:sldMk cId="16618511" sldId="1567"/>
        </pc:sldMkLst>
      </pc:sldChg>
      <pc:sldChg chg="add">
        <pc:chgData name="Etienne Charpentier" userId="ffc3976b-88a3-47ba-89a0-ddc1f144dedc" providerId="ADAL" clId="{D472B5B6-020B-41E4-BE85-426709461B43}" dt="2022-12-07T08:02:45.037" v="387"/>
        <pc:sldMkLst>
          <pc:docMk/>
          <pc:sldMk cId="3680721860" sldId="1568"/>
        </pc:sldMkLst>
      </pc:sldChg>
      <pc:sldChg chg="add">
        <pc:chgData name="Etienne Charpentier" userId="ffc3976b-88a3-47ba-89a0-ddc1f144dedc" providerId="ADAL" clId="{D472B5B6-020B-41E4-BE85-426709461B43}" dt="2022-12-07T08:02:45.037" v="387"/>
        <pc:sldMkLst>
          <pc:docMk/>
          <pc:sldMk cId="3103024809" sldId="1569"/>
        </pc:sldMkLst>
      </pc:sldChg>
      <pc:sldChg chg="modSp add">
        <pc:chgData name="Etienne Charpentier" userId="ffc3976b-88a3-47ba-89a0-ddc1f144dedc" providerId="ADAL" clId="{D472B5B6-020B-41E4-BE85-426709461B43}" dt="2022-12-07T08:10:28.324" v="429" actId="20577"/>
        <pc:sldMkLst>
          <pc:docMk/>
          <pc:sldMk cId="1861987580" sldId="1570"/>
        </pc:sldMkLst>
        <pc:spChg chg="mod">
          <ac:chgData name="Etienne Charpentier" userId="ffc3976b-88a3-47ba-89a0-ddc1f144dedc" providerId="ADAL" clId="{D472B5B6-020B-41E4-BE85-426709461B43}" dt="2022-12-07T08:10:01.762" v="389" actId="20577"/>
          <ac:spMkLst>
            <pc:docMk/>
            <pc:sldMk cId="1861987580" sldId="1570"/>
            <ac:spMk id="2" creationId="{2E3C9C4C-9607-458A-895F-B69958A7D0C6}"/>
          </ac:spMkLst>
        </pc:spChg>
        <pc:spChg chg="mod">
          <ac:chgData name="Etienne Charpentier" userId="ffc3976b-88a3-47ba-89a0-ddc1f144dedc" providerId="ADAL" clId="{D472B5B6-020B-41E4-BE85-426709461B43}" dt="2022-12-07T08:10:28.324" v="429" actId="20577"/>
          <ac:spMkLst>
            <pc:docMk/>
            <pc:sldMk cId="1861987580" sldId="1570"/>
            <ac:spMk id="3" creationId="{477864C6-4D4A-4F47-A64B-5EB08F5DAE00}"/>
          </ac:spMkLst>
        </pc:spChg>
      </pc:sldChg>
    </pc:docChg>
  </pc:docChgLst>
  <pc:docChgLst>
    <pc:chgData name="Etienne Charpentier" userId="ffc3976b-88a3-47ba-89a0-ddc1f144dedc" providerId="ADAL" clId="{E873E0EA-724D-4354-916E-AFBAFFB602B3}"/>
    <pc:docChg chg="undo custSel addSld delSld modSld sldOrd">
      <pc:chgData name="Etienne Charpentier" userId="ffc3976b-88a3-47ba-89a0-ddc1f144dedc" providerId="ADAL" clId="{E873E0EA-724D-4354-916E-AFBAFFB602B3}" dt="2023-01-04T16:26:01.243" v="2124" actId="14100"/>
      <pc:docMkLst>
        <pc:docMk/>
      </pc:docMkLst>
      <pc:sldChg chg="addSp delSp modSp">
        <pc:chgData name="Etienne Charpentier" userId="ffc3976b-88a3-47ba-89a0-ddc1f144dedc" providerId="ADAL" clId="{E873E0EA-724D-4354-916E-AFBAFFB602B3}" dt="2023-01-03T13:05:41.526" v="344" actId="20577"/>
        <pc:sldMkLst>
          <pc:docMk/>
          <pc:sldMk cId="2173831273" sldId="301"/>
        </pc:sldMkLst>
        <pc:spChg chg="mod">
          <ac:chgData name="Etienne Charpentier" userId="ffc3976b-88a3-47ba-89a0-ddc1f144dedc" providerId="ADAL" clId="{E873E0EA-724D-4354-916E-AFBAFFB602B3}" dt="2023-01-03T13:05:41.526" v="344" actId="20577"/>
          <ac:spMkLst>
            <pc:docMk/>
            <pc:sldMk cId="2173831273" sldId="301"/>
            <ac:spMk id="2" creationId="{408186E3-817C-4FBE-8D7F-A63466756BC0}"/>
          </ac:spMkLst>
        </pc:spChg>
        <pc:picChg chg="add">
          <ac:chgData name="Etienne Charpentier" userId="ffc3976b-88a3-47ba-89a0-ddc1f144dedc" providerId="ADAL" clId="{E873E0EA-724D-4354-916E-AFBAFFB602B3}" dt="2023-01-03T13:05:30.160" v="334"/>
          <ac:picMkLst>
            <pc:docMk/>
            <pc:sldMk cId="2173831273" sldId="301"/>
            <ac:picMk id="3" creationId="{5A3A1CDA-5434-4310-8EF3-EAB3F0AE304C}"/>
          </ac:picMkLst>
        </pc:picChg>
        <pc:picChg chg="del">
          <ac:chgData name="Etienne Charpentier" userId="ffc3976b-88a3-47ba-89a0-ddc1f144dedc" providerId="ADAL" clId="{E873E0EA-724D-4354-916E-AFBAFFB602B3}" dt="2023-01-03T13:05:28.576" v="333" actId="478"/>
          <ac:picMkLst>
            <pc:docMk/>
            <pc:sldMk cId="2173831273" sldId="301"/>
            <ac:picMk id="4" creationId="{F1EF43EB-2B7C-4BC4-8B38-3EFC6F42F4D0}"/>
          </ac:picMkLst>
        </pc:picChg>
      </pc:sldChg>
      <pc:sldChg chg="addSp delSp modSp">
        <pc:chgData name="Etienne Charpentier" userId="ffc3976b-88a3-47ba-89a0-ddc1f144dedc" providerId="ADAL" clId="{E873E0EA-724D-4354-916E-AFBAFFB602B3}" dt="2023-01-03T13:07:02.240" v="356" actId="20577"/>
        <pc:sldMkLst>
          <pc:docMk/>
          <pc:sldMk cId="121317867" sldId="303"/>
        </pc:sldMkLst>
        <pc:spChg chg="mod">
          <ac:chgData name="Etienne Charpentier" userId="ffc3976b-88a3-47ba-89a0-ddc1f144dedc" providerId="ADAL" clId="{E873E0EA-724D-4354-916E-AFBAFFB602B3}" dt="2023-01-03T13:07:02.240" v="356" actId="20577"/>
          <ac:spMkLst>
            <pc:docMk/>
            <pc:sldMk cId="121317867" sldId="303"/>
            <ac:spMk id="2" creationId="{408186E3-817C-4FBE-8D7F-A63466756BC0}"/>
          </ac:spMkLst>
        </pc:spChg>
        <pc:picChg chg="del">
          <ac:chgData name="Etienne Charpentier" userId="ffc3976b-88a3-47ba-89a0-ddc1f144dedc" providerId="ADAL" clId="{E873E0EA-724D-4354-916E-AFBAFFB602B3}" dt="2023-01-03T13:06:31.979" v="345" actId="478"/>
          <ac:picMkLst>
            <pc:docMk/>
            <pc:sldMk cId="121317867" sldId="303"/>
            <ac:picMk id="3" creationId="{C5409949-C092-4F89-A52C-BF9F5C9D94FA}"/>
          </ac:picMkLst>
        </pc:picChg>
        <pc:picChg chg="add">
          <ac:chgData name="Etienne Charpentier" userId="ffc3976b-88a3-47ba-89a0-ddc1f144dedc" providerId="ADAL" clId="{E873E0EA-724D-4354-916E-AFBAFFB602B3}" dt="2023-01-03T13:06:32.866" v="346"/>
          <ac:picMkLst>
            <pc:docMk/>
            <pc:sldMk cId="121317867" sldId="303"/>
            <ac:picMk id="4" creationId="{B6D623CD-21E0-4ADF-AAE1-54B7074E48D8}"/>
          </ac:picMkLst>
        </pc:picChg>
      </pc:sldChg>
      <pc:sldChg chg="del">
        <pc:chgData name="Etienne Charpentier" userId="ffc3976b-88a3-47ba-89a0-ddc1f144dedc" providerId="ADAL" clId="{E873E0EA-724D-4354-916E-AFBAFFB602B3}" dt="2023-01-03T13:00:06.264" v="317" actId="2696"/>
        <pc:sldMkLst>
          <pc:docMk/>
          <pc:sldMk cId="3019895552" sldId="1517"/>
        </pc:sldMkLst>
      </pc:sldChg>
      <pc:sldChg chg="del">
        <pc:chgData name="Etienne Charpentier" userId="ffc3976b-88a3-47ba-89a0-ddc1f144dedc" providerId="ADAL" clId="{E873E0EA-724D-4354-916E-AFBAFFB602B3}" dt="2023-01-04T13:31:19.828" v="1881" actId="2696"/>
        <pc:sldMkLst>
          <pc:docMk/>
          <pc:sldMk cId="1219589563" sldId="1530"/>
        </pc:sldMkLst>
      </pc:sldChg>
      <pc:sldChg chg="addSp delSp modSp">
        <pc:chgData name="Etienne Charpentier" userId="ffc3976b-88a3-47ba-89a0-ddc1f144dedc" providerId="ADAL" clId="{E873E0EA-724D-4354-916E-AFBAFFB602B3}" dt="2023-01-03T12:58:21.093" v="316" actId="207"/>
        <pc:sldMkLst>
          <pc:docMk/>
          <pc:sldMk cId="1370856175" sldId="1550"/>
        </pc:sldMkLst>
        <pc:spChg chg="mod">
          <ac:chgData name="Etienne Charpentier" userId="ffc3976b-88a3-47ba-89a0-ddc1f144dedc" providerId="ADAL" clId="{E873E0EA-724D-4354-916E-AFBAFFB602B3}" dt="2023-01-03T12:52:36.793" v="240" actId="14100"/>
          <ac:spMkLst>
            <pc:docMk/>
            <pc:sldMk cId="1370856175" sldId="1550"/>
            <ac:spMk id="2" creationId="{9817EB88-90B4-4F20-924E-B89C1875E896}"/>
          </ac:spMkLst>
        </pc:spChg>
        <pc:spChg chg="add mod">
          <ac:chgData name="Etienne Charpentier" userId="ffc3976b-88a3-47ba-89a0-ddc1f144dedc" providerId="ADAL" clId="{E873E0EA-724D-4354-916E-AFBAFFB602B3}" dt="2023-01-03T12:58:21.093" v="316" actId="207"/>
          <ac:spMkLst>
            <pc:docMk/>
            <pc:sldMk cId="1370856175" sldId="1550"/>
            <ac:spMk id="3" creationId="{67E9DD2B-FF95-49EB-A478-DF41BB838E34}"/>
          </ac:spMkLst>
        </pc:spChg>
        <pc:spChg chg="mod">
          <ac:chgData name="Etienne Charpentier" userId="ffc3976b-88a3-47ba-89a0-ddc1f144dedc" providerId="ADAL" clId="{E873E0EA-724D-4354-916E-AFBAFFB602B3}" dt="2023-01-03T12:57:15.104" v="313" actId="14100"/>
          <ac:spMkLst>
            <pc:docMk/>
            <pc:sldMk cId="1370856175" sldId="1550"/>
            <ac:spMk id="5" creationId="{418547A8-925D-411C-9D4A-D49767176AA7}"/>
          </ac:spMkLst>
        </pc:spChg>
        <pc:spChg chg="del">
          <ac:chgData name="Etienne Charpentier" userId="ffc3976b-88a3-47ba-89a0-ddc1f144dedc" providerId="ADAL" clId="{E873E0EA-724D-4354-916E-AFBAFFB602B3}" dt="2023-01-03T12:49:28.358" v="193" actId="478"/>
          <ac:spMkLst>
            <pc:docMk/>
            <pc:sldMk cId="1370856175" sldId="1550"/>
            <ac:spMk id="6" creationId="{F6F6AF31-B634-46E8-B91C-C0B0CB74836F}"/>
          </ac:spMkLst>
        </pc:spChg>
        <pc:spChg chg="add del mod">
          <ac:chgData name="Etienne Charpentier" userId="ffc3976b-88a3-47ba-89a0-ddc1f144dedc" providerId="ADAL" clId="{E873E0EA-724D-4354-916E-AFBAFFB602B3}" dt="2023-01-03T12:54:22.506" v="251" actId="478"/>
          <ac:spMkLst>
            <pc:docMk/>
            <pc:sldMk cId="1370856175" sldId="1550"/>
            <ac:spMk id="8" creationId="{B3DE8117-B1DC-4C56-A625-0EF046DEBA0F}"/>
          </ac:spMkLst>
        </pc:spChg>
        <pc:spChg chg="del">
          <ac:chgData name="Etienne Charpentier" userId="ffc3976b-88a3-47ba-89a0-ddc1f144dedc" providerId="ADAL" clId="{E873E0EA-724D-4354-916E-AFBAFFB602B3}" dt="2023-01-03T12:49:30.866" v="194" actId="478"/>
          <ac:spMkLst>
            <pc:docMk/>
            <pc:sldMk cId="1370856175" sldId="1550"/>
            <ac:spMk id="9" creationId="{B0BE34F2-4B8D-44C4-92F8-3251C31DDB24}"/>
          </ac:spMkLst>
        </pc:spChg>
        <pc:spChg chg="del">
          <ac:chgData name="Etienne Charpentier" userId="ffc3976b-88a3-47ba-89a0-ddc1f144dedc" providerId="ADAL" clId="{E873E0EA-724D-4354-916E-AFBAFFB602B3}" dt="2023-01-03T12:49:33.533" v="195" actId="478"/>
          <ac:spMkLst>
            <pc:docMk/>
            <pc:sldMk cId="1370856175" sldId="1550"/>
            <ac:spMk id="10" creationId="{82CFC66C-CFC9-4ADE-BE49-7410E3F9F1A5}"/>
          </ac:spMkLst>
        </pc:spChg>
      </pc:sldChg>
      <pc:sldChg chg="ord">
        <pc:chgData name="Etienne Charpentier" userId="ffc3976b-88a3-47ba-89a0-ddc1f144dedc" providerId="ADAL" clId="{E873E0EA-724D-4354-916E-AFBAFFB602B3}" dt="2023-01-03T12:35:09.174" v="1"/>
        <pc:sldMkLst>
          <pc:docMk/>
          <pc:sldMk cId="3584537467" sldId="1553"/>
        </pc:sldMkLst>
      </pc:sldChg>
      <pc:sldChg chg="ord">
        <pc:chgData name="Etienne Charpentier" userId="ffc3976b-88a3-47ba-89a0-ddc1f144dedc" providerId="ADAL" clId="{E873E0EA-724D-4354-916E-AFBAFFB602B3}" dt="2023-01-03T12:35:17.484" v="2"/>
        <pc:sldMkLst>
          <pc:docMk/>
          <pc:sldMk cId="2434399525" sldId="1557"/>
        </pc:sldMkLst>
      </pc:sldChg>
      <pc:sldChg chg="modSp">
        <pc:chgData name="Etienne Charpentier" userId="ffc3976b-88a3-47ba-89a0-ddc1f144dedc" providerId="ADAL" clId="{E873E0EA-724D-4354-916E-AFBAFFB602B3}" dt="2023-01-04T16:26:01.243" v="2124" actId="14100"/>
        <pc:sldMkLst>
          <pc:docMk/>
          <pc:sldMk cId="327357516" sldId="1559"/>
        </pc:sldMkLst>
        <pc:spChg chg="mod">
          <ac:chgData name="Etienne Charpentier" userId="ffc3976b-88a3-47ba-89a0-ddc1f144dedc" providerId="ADAL" clId="{E873E0EA-724D-4354-916E-AFBAFFB602B3}" dt="2023-01-03T12:47:11.410" v="178" actId="1076"/>
          <ac:spMkLst>
            <pc:docMk/>
            <pc:sldMk cId="327357516" sldId="1559"/>
            <ac:spMk id="2" creationId="{E191229C-7599-420C-B6C4-78520272E583}"/>
          </ac:spMkLst>
        </pc:spChg>
        <pc:graphicFrameChg chg="mod modGraphic">
          <ac:chgData name="Etienne Charpentier" userId="ffc3976b-88a3-47ba-89a0-ddc1f144dedc" providerId="ADAL" clId="{E873E0EA-724D-4354-916E-AFBAFFB602B3}" dt="2023-01-04T16:26:01.243" v="2124" actId="14100"/>
          <ac:graphicFrameMkLst>
            <pc:docMk/>
            <pc:sldMk cId="327357516" sldId="1559"/>
            <ac:graphicFrameMk id="4" creationId="{5ED60B0C-4D6E-4AE9-B6B8-E9D6F5ABD7A3}"/>
          </ac:graphicFrameMkLst>
        </pc:graphicFrameChg>
      </pc:sldChg>
      <pc:sldChg chg="modSp">
        <pc:chgData name="Etienne Charpentier" userId="ffc3976b-88a3-47ba-89a0-ddc1f144dedc" providerId="ADAL" clId="{E873E0EA-724D-4354-916E-AFBAFFB602B3}" dt="2023-01-03T13:00:56.983" v="331" actId="20577"/>
        <pc:sldMkLst>
          <pc:docMk/>
          <pc:sldMk cId="804375563" sldId="1561"/>
        </pc:sldMkLst>
        <pc:spChg chg="mod">
          <ac:chgData name="Etienne Charpentier" userId="ffc3976b-88a3-47ba-89a0-ddc1f144dedc" providerId="ADAL" clId="{E873E0EA-724D-4354-916E-AFBAFFB602B3}" dt="2023-01-03T13:00:56.983" v="331" actId="20577"/>
          <ac:spMkLst>
            <pc:docMk/>
            <pc:sldMk cId="804375563" sldId="1561"/>
            <ac:spMk id="3" creationId="{9398B82E-2BDC-4649-900B-606D7047FA51}"/>
          </ac:spMkLst>
        </pc:spChg>
      </pc:sldChg>
      <pc:sldChg chg="del ord">
        <pc:chgData name="Etienne Charpentier" userId="ffc3976b-88a3-47ba-89a0-ddc1f144dedc" providerId="ADAL" clId="{E873E0EA-724D-4354-916E-AFBAFFB602B3}" dt="2023-01-03T13:01:41.621" v="332" actId="2696"/>
        <pc:sldMkLst>
          <pc:docMk/>
          <pc:sldMk cId="688284103" sldId="1562"/>
        </pc:sldMkLst>
      </pc:sldChg>
      <pc:sldChg chg="add">
        <pc:chgData name="Etienne Charpentier" userId="ffc3976b-88a3-47ba-89a0-ddc1f144dedc" providerId="ADAL" clId="{E873E0EA-724D-4354-916E-AFBAFFB602B3}" dt="2023-01-03T12:49:16.423" v="192"/>
        <pc:sldMkLst>
          <pc:docMk/>
          <pc:sldMk cId="3156397951" sldId="1571"/>
        </pc:sldMkLst>
      </pc:sldChg>
      <pc:sldChg chg="modSp add">
        <pc:chgData name="Etienne Charpentier" userId="ffc3976b-88a3-47ba-89a0-ddc1f144dedc" providerId="ADAL" clId="{E873E0EA-724D-4354-916E-AFBAFFB602B3}" dt="2023-01-03T13:22:11.041" v="1879" actId="20577"/>
        <pc:sldMkLst>
          <pc:docMk/>
          <pc:sldMk cId="21394102" sldId="1572"/>
        </pc:sldMkLst>
        <pc:spChg chg="mod">
          <ac:chgData name="Etienne Charpentier" userId="ffc3976b-88a3-47ba-89a0-ddc1f144dedc" providerId="ADAL" clId="{E873E0EA-724D-4354-916E-AFBAFFB602B3}" dt="2023-01-03T13:15:32.229" v="1386" actId="6549"/>
          <ac:spMkLst>
            <pc:docMk/>
            <pc:sldMk cId="21394102" sldId="1572"/>
            <ac:spMk id="2" creationId="{81C5E910-08B3-4915-96DE-58F4C3CA3A97}"/>
          </ac:spMkLst>
        </pc:spChg>
        <pc:spChg chg="mod">
          <ac:chgData name="Etienne Charpentier" userId="ffc3976b-88a3-47ba-89a0-ddc1f144dedc" providerId="ADAL" clId="{E873E0EA-724D-4354-916E-AFBAFFB602B3}" dt="2023-01-03T13:22:11.041" v="1879" actId="20577"/>
          <ac:spMkLst>
            <pc:docMk/>
            <pc:sldMk cId="21394102" sldId="1572"/>
            <ac:spMk id="3" creationId="{8DD51678-BC84-46C5-9B78-6ACC82A4CC3E}"/>
          </ac:spMkLst>
        </pc:spChg>
      </pc:sldChg>
      <pc:sldChg chg="modSp add">
        <pc:chgData name="Etienne Charpentier" userId="ffc3976b-88a3-47ba-89a0-ddc1f144dedc" providerId="ADAL" clId="{E873E0EA-724D-4354-916E-AFBAFFB602B3}" dt="2023-01-04T13:34:26.637" v="2012" actId="113"/>
        <pc:sldMkLst>
          <pc:docMk/>
          <pc:sldMk cId="1610231433" sldId="1573"/>
        </pc:sldMkLst>
        <pc:spChg chg="mod">
          <ac:chgData name="Etienne Charpentier" userId="ffc3976b-88a3-47ba-89a0-ddc1f144dedc" providerId="ADAL" clId="{E873E0EA-724D-4354-916E-AFBAFFB602B3}" dt="2023-01-04T13:34:26.637" v="2012" actId="113"/>
          <ac:spMkLst>
            <pc:docMk/>
            <pc:sldMk cId="1610231433" sldId="1573"/>
            <ac:spMk id="3" creationId="{56946876-F255-4CE5-A704-CB1C6B54898A}"/>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F357-B811-4FC5-8E65-2B8BD505A5B3}" type="datetimeFigureOut">
              <a:rPr lang="en-CH" smtClean="0"/>
              <a:t>4 Jan 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1AC9F-6AFE-4B8B-9CC1-10F44419EB41}" type="slidenum">
              <a:rPr lang="en-CH" smtClean="0"/>
              <a:t>‹#›</a:t>
            </a:fld>
            <a:endParaRPr lang="en-CH"/>
          </a:p>
        </p:txBody>
      </p:sp>
    </p:spTree>
    <p:extLst>
      <p:ext uri="{BB962C8B-B14F-4D97-AF65-F5344CB8AC3E}">
        <p14:creationId xmlns:p14="http://schemas.microsoft.com/office/powerpoint/2010/main" val="114451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850E5A11-A43D-4388-8CC5-17801B9DB8A4}" type="slidenum">
              <a:rPr lang="en-GB" smtClean="0"/>
              <a:t>1</a:t>
            </a:fld>
            <a:endParaRPr lang="en-GB" dirty="0"/>
          </a:p>
        </p:txBody>
      </p:sp>
    </p:spTree>
    <p:extLst>
      <p:ext uri="{BB962C8B-B14F-4D97-AF65-F5344CB8AC3E}">
        <p14:creationId xmlns:p14="http://schemas.microsoft.com/office/powerpoint/2010/main" val="2938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3F1AC9F-6AFE-4B8B-9CC1-10F44419EB41}" type="slidenum">
              <a:rPr lang="en-CH" smtClean="0"/>
              <a:t>2</a:t>
            </a:fld>
            <a:endParaRPr lang="en-CH"/>
          </a:p>
        </p:txBody>
      </p:sp>
    </p:spTree>
    <p:extLst>
      <p:ext uri="{BB962C8B-B14F-4D97-AF65-F5344CB8AC3E}">
        <p14:creationId xmlns:p14="http://schemas.microsoft.com/office/powerpoint/2010/main" val="86226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AU"/>
          </a:p>
        </p:txBody>
      </p:sp>
      <p:sp>
        <p:nvSpPr>
          <p:cNvPr id="4" name="Slide Number Placeholder 3"/>
          <p:cNvSpPr>
            <a:spLocks noGrp="1"/>
          </p:cNvSpPr>
          <p:nvPr>
            <p:ph type="sldNum" sz="quarter" idx="5"/>
          </p:nvPr>
        </p:nvSpPr>
        <p:spPr/>
        <p:txBody>
          <a:bodyPr/>
          <a:lstStyle/>
          <a:p>
            <a:fld id="{0C12C25B-7676-4772-9EA7-58E666DB7294}" type="slidenum">
              <a:rPr lang="en-GB" smtClean="0"/>
              <a:t>8</a:t>
            </a:fld>
            <a:endParaRPr lang="en-GB"/>
          </a:p>
        </p:txBody>
      </p:sp>
    </p:spTree>
    <p:extLst>
      <p:ext uri="{BB962C8B-B14F-4D97-AF65-F5344CB8AC3E}">
        <p14:creationId xmlns:p14="http://schemas.microsoft.com/office/powerpoint/2010/main" val="104565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CO" dirty="0" err="1"/>
              <a:t>Consistency</a:t>
            </a:r>
            <a:r>
              <a:rPr lang="es-CO" dirty="0"/>
              <a:t> of </a:t>
            </a:r>
            <a:r>
              <a:rPr lang="es-CO" dirty="0" err="1"/>
              <a:t>the</a:t>
            </a:r>
            <a:r>
              <a:rPr lang="es-CO" dirty="0"/>
              <a:t> </a:t>
            </a:r>
            <a:r>
              <a:rPr lang="es-CO" dirty="0" err="1"/>
              <a:t>maps</a:t>
            </a:r>
            <a:r>
              <a:rPr lang="es-CO" dirty="0"/>
              <a:t> </a:t>
            </a:r>
            <a:endParaRPr lang="en-US" dirty="0"/>
          </a:p>
        </p:txBody>
      </p:sp>
    </p:spTree>
    <p:extLst>
      <p:ext uri="{BB962C8B-B14F-4D97-AF65-F5344CB8AC3E}">
        <p14:creationId xmlns:p14="http://schemas.microsoft.com/office/powerpoint/2010/main" val="127511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850E5A11-A43D-4388-8CC5-17801B9DB8A4}" type="slidenum">
              <a:rPr lang="en-GB" smtClean="0"/>
              <a:t>23</a:t>
            </a:fld>
            <a:endParaRPr lang="en-GB" dirty="0"/>
          </a:p>
        </p:txBody>
      </p:sp>
    </p:spTree>
    <p:extLst>
      <p:ext uri="{BB962C8B-B14F-4D97-AF65-F5344CB8AC3E}">
        <p14:creationId xmlns:p14="http://schemas.microsoft.com/office/powerpoint/2010/main" val="29381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850E5A11-A43D-4388-8CC5-17801B9DB8A4}" type="slidenum">
              <a:rPr lang="en-GB" smtClean="0"/>
              <a:t>29</a:t>
            </a:fld>
            <a:endParaRPr lang="en-GB" dirty="0"/>
          </a:p>
        </p:txBody>
      </p:sp>
    </p:spTree>
    <p:extLst>
      <p:ext uri="{BB962C8B-B14F-4D97-AF65-F5344CB8AC3E}">
        <p14:creationId xmlns:p14="http://schemas.microsoft.com/office/powerpoint/2010/main" val="72607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F1AC9F-6AFE-4B8B-9CC1-10F44419EB41}" type="slidenum">
              <a:rPr lang="en-CH" smtClean="0"/>
              <a:t>37</a:t>
            </a:fld>
            <a:endParaRPr lang="en-CH"/>
          </a:p>
        </p:txBody>
      </p:sp>
    </p:spTree>
    <p:extLst>
      <p:ext uri="{BB962C8B-B14F-4D97-AF65-F5344CB8AC3E}">
        <p14:creationId xmlns:p14="http://schemas.microsoft.com/office/powerpoint/2010/main" val="213000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622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46659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266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2192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451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329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0410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002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216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153610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mo.maps.arcgis.com/apps/webappviewer/index.html?id=795bbc05ca8a4da7a5f5f0aebb210aa8&amp;locale=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echarpentier@wmo.int" TargetMode="External"/><Relationship Id="rId3" Type="http://schemas.openxmlformats.org/officeDocument/2006/relationships/hyperlink" Target="https://alliancehydromet.org/soff/" TargetMode="External"/><Relationship Id="rId7" Type="http://schemas.openxmlformats.org/officeDocument/2006/relationships/hyperlink" Target="https://community.wmo.int/activity-areas/wigos/gbon/implementation-global-basic-observing-network-gbon/faqs-gbon-implementation" TargetMode="External"/><Relationship Id="rId2" Type="http://schemas.openxmlformats.org/officeDocument/2006/relationships/hyperlink" Target="mailto:mrepnik@wmo.int" TargetMode="External"/><Relationship Id="rId1" Type="http://schemas.openxmlformats.org/officeDocument/2006/relationships/slideLayout" Target="../slideLayouts/slideLayout2.xml"/><Relationship Id="rId6" Type="http://schemas.openxmlformats.org/officeDocument/2006/relationships/hyperlink" Target="https://etrp.wmo.int/course/view.php?id=146" TargetMode="External"/><Relationship Id="rId5" Type="http://schemas.openxmlformats.org/officeDocument/2006/relationships/hyperlink" Target="https://community.wmo.int/global-basic-observing-network-gbon-station-designations-map" TargetMode="External"/><Relationship Id="rId4" Type="http://schemas.openxmlformats.org/officeDocument/2006/relationships/hyperlink" Target="https://community.wmo.int/activity-areas/wigos/gbon/implementation-global-basic-observing-network-gbon/defining-initial-composition-gb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ibrary.wmo.int/index.php?lvl=notice_display&amp;id=19223#.Yyg6HXZBy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dqms.wmo.i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mmunity.wmo.int/activity-areas/wigos/gbon/implementation-global-basic-observing-network-gbon/defining-initial-composition-gb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dqms.wmo.i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5000"/>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1</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2151600" y="274484"/>
            <a:ext cx="8229600" cy="342884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300" dirty="0">
                <a:solidFill>
                  <a:schemeClr val="bg1"/>
                </a:solidFill>
              </a:rPr>
              <a:t>Webinars on the process for the designation of GBON Stations</a:t>
            </a:r>
          </a:p>
          <a:p>
            <a:endParaRPr lang="en-US" sz="2800" i="1" dirty="0">
              <a:solidFill>
                <a:schemeClr val="bg1"/>
              </a:solidFill>
            </a:endParaRPr>
          </a:p>
          <a:p>
            <a:r>
              <a:rPr lang="en-US" sz="2800" i="1" dirty="0">
                <a:solidFill>
                  <a:schemeClr val="bg1"/>
                </a:solidFill>
              </a:rPr>
              <a:t>(5 and 6 January 2023)</a:t>
            </a:r>
          </a:p>
          <a:p>
            <a:endParaRPr lang="en-US" sz="3600" dirty="0">
              <a:solidFill>
                <a:schemeClr val="bg1"/>
              </a:solidFill>
            </a:endParaRPr>
          </a:p>
          <a:p>
            <a:r>
              <a:rPr lang="en-US" sz="3600" dirty="0">
                <a:solidFill>
                  <a:schemeClr val="bg1"/>
                </a:solidFill>
              </a:rPr>
              <a:t>The GBON Stations designation process</a:t>
            </a:r>
          </a:p>
          <a:p>
            <a:endParaRPr lang="en-US" sz="3600" dirty="0">
              <a:solidFill>
                <a:schemeClr val="bg1"/>
              </a:solidFill>
            </a:endParaRPr>
          </a:p>
          <a:p>
            <a:r>
              <a:rPr lang="en-US" sz="2800" i="1" dirty="0">
                <a:solidFill>
                  <a:schemeClr val="bg1"/>
                </a:solidFill>
              </a:rPr>
              <a:t>Etienne Charpentier </a:t>
            </a:r>
          </a:p>
          <a:p>
            <a:r>
              <a:rPr lang="en-US" sz="2200" i="1" dirty="0">
                <a:solidFill>
                  <a:schemeClr val="bg1"/>
                </a:solidFill>
              </a:rPr>
              <a:t>(Secretariat, Head, Observing Networks and Measurement Division)</a:t>
            </a:r>
          </a:p>
        </p:txBody>
      </p:sp>
    </p:spTree>
    <p:extLst>
      <p:ext uri="{BB962C8B-B14F-4D97-AF65-F5344CB8AC3E}">
        <p14:creationId xmlns:p14="http://schemas.microsoft.com/office/powerpoint/2010/main" val="38022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p:txBody>
          <a:bodyPr/>
          <a:lstStyle/>
          <a:p>
            <a:r>
              <a:rPr lang="en-US" dirty="0"/>
              <a:t>GBON National Gap Analysis</a:t>
            </a:r>
            <a:endParaRPr lang="en-CH" dirty="0"/>
          </a:p>
        </p:txBody>
      </p:sp>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600" y="1723769"/>
            <a:ext cx="10972800" cy="4525963"/>
          </a:xfrm>
        </p:spPr>
        <p:txBody>
          <a:bodyPr>
            <a:normAutofit lnSpcReduction="10000"/>
          </a:bodyPr>
          <a:lstStyle/>
          <a:p>
            <a:pPr marL="0" indent="0">
              <a:buNone/>
            </a:pPr>
            <a:r>
              <a:rPr lang="en-US" sz="2800" dirty="0">
                <a:ea typeface="Calibri" panose="020F0502020204030204" pitchFamily="34" charset="0"/>
                <a:cs typeface="Segoe UI" panose="020B0502040204020203" pitchFamily="34" charset="0"/>
              </a:rPr>
              <a:t>A starting phase for the national implementation of the GBON regulations</a:t>
            </a:r>
          </a:p>
          <a:p>
            <a:pPr marL="0" indent="0">
              <a:buNone/>
            </a:pPr>
            <a:endParaRPr lang="en-US" sz="1600" dirty="0">
              <a:ea typeface="Calibri" panose="020F0502020204030204" pitchFamily="34" charset="0"/>
              <a:cs typeface="Segoe UI" panose="020B0502040204020203" pitchFamily="34" charset="0"/>
            </a:endParaRPr>
          </a:p>
          <a:p>
            <a:r>
              <a:rPr lang="en-US" sz="2800" dirty="0">
                <a:ea typeface="Calibri" panose="020F0502020204030204" pitchFamily="34" charset="0"/>
                <a:cs typeface="Segoe UI" panose="020B0502040204020203" pitchFamily="34" charset="0"/>
              </a:rPr>
              <a:t>Identifies the number of existent observing stations that are compliant with the GBON requirements and the number of stations that need to be installed or improved to become compliant with the mandatory requirements</a:t>
            </a:r>
          </a:p>
          <a:p>
            <a:r>
              <a:rPr lang="en-GB" sz="2800" dirty="0"/>
              <a:t>Guidance for a step-by-step process for defining the national GBON gap</a:t>
            </a:r>
          </a:p>
          <a:p>
            <a:r>
              <a:rPr lang="en-GB" sz="2800" dirty="0"/>
              <a:t>Template given for completing the analysis</a:t>
            </a:r>
          </a:p>
          <a:p>
            <a:r>
              <a:rPr lang="en-US" sz="2800" dirty="0">
                <a:ea typeface="Calibri" panose="020F0502020204030204" pitchFamily="34" charset="0"/>
                <a:cs typeface="Segoe UI" panose="020B0502040204020203" pitchFamily="34" charset="0"/>
              </a:rPr>
              <a:t>Serves as the basis for the GBON National Contribution Plan</a:t>
            </a:r>
          </a:p>
          <a:p>
            <a:pPr marL="0" indent="0">
              <a:buNone/>
            </a:pPr>
            <a:r>
              <a:rPr lang="en-US" sz="2800" dirty="0">
                <a:ea typeface="Calibri" panose="020F0502020204030204" pitchFamily="34" charset="0"/>
                <a:cs typeface="Segoe UI" panose="020B0502040204020203" pitchFamily="34" charset="0"/>
              </a:rPr>
              <a:t>=&gt; See more detailed slides below</a:t>
            </a:r>
          </a:p>
        </p:txBody>
      </p:sp>
    </p:spTree>
    <p:extLst>
      <p:ext uri="{BB962C8B-B14F-4D97-AF65-F5344CB8AC3E}">
        <p14:creationId xmlns:p14="http://schemas.microsoft.com/office/powerpoint/2010/main" val="186198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a:xfrm>
            <a:off x="609600" y="0"/>
            <a:ext cx="10972800" cy="951470"/>
          </a:xfrm>
        </p:spPr>
        <p:txBody>
          <a:bodyPr/>
          <a:lstStyle/>
          <a:p>
            <a:r>
              <a:rPr lang="en-US" dirty="0"/>
              <a:t>National GBON Contribution Plan</a:t>
            </a:r>
            <a:endParaRPr lang="en-CH" dirty="0"/>
          </a:p>
        </p:txBody>
      </p:sp>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600" y="1075039"/>
            <a:ext cx="10972800" cy="5051126"/>
          </a:xfrm>
        </p:spPr>
        <p:txBody>
          <a:bodyPr>
            <a:normAutofit fontScale="92500" lnSpcReduction="10000"/>
          </a:bodyPr>
          <a:lstStyle/>
          <a:p>
            <a:pPr marL="0" indent="0" fontAlgn="base">
              <a:buNone/>
            </a:pPr>
            <a:r>
              <a:rPr lang="en-GB" sz="2400" dirty="0"/>
              <a:t>Guideline to the NMHSs to develop the national GBON Contribution Plan. Consists of 5 Modules which list recommended activities and their expected deliverables:</a:t>
            </a:r>
          </a:p>
          <a:p>
            <a:pPr marL="0" indent="0" fontAlgn="base">
              <a:buNone/>
            </a:pPr>
            <a:endParaRPr lang="en-US" sz="2400" b="1" dirty="0"/>
          </a:p>
          <a:p>
            <a:pPr fontAlgn="base"/>
            <a:r>
              <a:rPr lang="en-US" sz="2400" b="1" dirty="0"/>
              <a:t>Module 1. National GBON Target: </a:t>
            </a:r>
            <a:r>
              <a:rPr lang="en-US" sz="2400" dirty="0"/>
              <a:t>National target towards GBON compliance that considers country’s circumstances; </a:t>
            </a:r>
          </a:p>
          <a:p>
            <a:pPr fontAlgn="base"/>
            <a:r>
              <a:rPr lang="en-US" sz="2400" b="1" dirty="0"/>
              <a:t>Module 2. GBON institutional capacity development</a:t>
            </a:r>
            <a:r>
              <a:rPr lang="en-US" sz="2400" dirty="0"/>
              <a:t>: Institutional capabilities required to operate, maintain and manage the GBON observing network; </a:t>
            </a:r>
          </a:p>
          <a:p>
            <a:pPr fontAlgn="base"/>
            <a:r>
              <a:rPr lang="en-US" sz="2400" b="1" dirty="0"/>
              <a:t>Module 3. GBON infrastructure development</a:t>
            </a:r>
            <a:r>
              <a:rPr lang="en-US" sz="2400" dirty="0"/>
              <a:t>: Observing network infrastructure required to achieve the national target and compliance with the GBON regulations;  </a:t>
            </a:r>
          </a:p>
          <a:p>
            <a:pPr fontAlgn="base"/>
            <a:r>
              <a:rPr lang="en-US" sz="2400" b="1" dirty="0"/>
              <a:t>Module 4. GBON human capacity development</a:t>
            </a:r>
            <a:r>
              <a:rPr lang="en-US" sz="2400" dirty="0"/>
              <a:t>: Human capacity needed to manage, operate, and maintain the GBON observing network; and  </a:t>
            </a:r>
          </a:p>
          <a:p>
            <a:pPr fontAlgn="base"/>
            <a:r>
              <a:rPr lang="en-US" sz="2400" b="1" dirty="0"/>
              <a:t>Module 5. Risk Management: </a:t>
            </a:r>
            <a:r>
              <a:rPr lang="en-US" sz="2400" dirty="0"/>
              <a:t>Observing network operational risks and required mitigation measures. </a:t>
            </a:r>
          </a:p>
          <a:p>
            <a:pPr marL="0" indent="0" fontAlgn="base">
              <a:buNone/>
            </a:pPr>
            <a:r>
              <a:rPr lang="en-US" sz="2400" dirty="0">
                <a:ea typeface="Calibri" panose="020F0502020204030204" pitchFamily="34" charset="0"/>
                <a:cs typeface="Segoe UI" panose="020B0502040204020203" pitchFamily="34" charset="0"/>
              </a:rPr>
              <a:t>=&gt; See more detailed slides below</a:t>
            </a:r>
          </a:p>
        </p:txBody>
      </p:sp>
    </p:spTree>
    <p:extLst>
      <p:ext uri="{BB962C8B-B14F-4D97-AF65-F5344CB8AC3E}">
        <p14:creationId xmlns:p14="http://schemas.microsoft.com/office/powerpoint/2010/main" val="251562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E910-08B3-4915-96DE-58F4C3CA3A97}"/>
              </a:ext>
            </a:extLst>
          </p:cNvPr>
          <p:cNvSpPr>
            <a:spLocks noGrp="1"/>
          </p:cNvSpPr>
          <p:nvPr>
            <p:ph type="title"/>
          </p:nvPr>
        </p:nvSpPr>
        <p:spPr>
          <a:xfrm>
            <a:off x="609600" y="0"/>
            <a:ext cx="10972800" cy="1143000"/>
          </a:xfrm>
        </p:spPr>
        <p:txBody>
          <a:bodyPr>
            <a:normAutofit fontScale="90000"/>
          </a:bodyPr>
          <a:lstStyle/>
          <a:p>
            <a:r>
              <a:rPr lang="en-US" dirty="0"/>
              <a:t>Claiming exemption to meeting GBON requirements</a:t>
            </a:r>
            <a:endParaRPr lang="en-CH" dirty="0"/>
          </a:p>
        </p:txBody>
      </p:sp>
      <p:sp>
        <p:nvSpPr>
          <p:cNvPr id="3" name="Content Placeholder 2">
            <a:extLst>
              <a:ext uri="{FF2B5EF4-FFF2-40B4-BE49-F238E27FC236}">
                <a16:creationId xmlns:a16="http://schemas.microsoft.com/office/drawing/2014/main" id="{8DD51678-BC84-46C5-9B78-6ACC82A4CC3E}"/>
              </a:ext>
            </a:extLst>
          </p:cNvPr>
          <p:cNvSpPr>
            <a:spLocks noGrp="1"/>
          </p:cNvSpPr>
          <p:nvPr>
            <p:ph idx="1"/>
          </p:nvPr>
        </p:nvSpPr>
        <p:spPr>
          <a:xfrm>
            <a:off x="609600" y="1273629"/>
            <a:ext cx="10972800" cy="5246914"/>
          </a:xfrm>
        </p:spPr>
        <p:txBody>
          <a:bodyPr>
            <a:normAutofit fontScale="70000" lnSpcReduction="20000"/>
          </a:bodyPr>
          <a:lstStyle/>
          <a:p>
            <a:r>
              <a:rPr lang="en-US" dirty="0"/>
              <a:t>Some Members may face practical difficulties to meeting GBON requirements – e.g. large remote geographic areas; difficulty to do 2 soundings a day or to report hourly observations of the manned stations pending their automation, etc.</a:t>
            </a:r>
          </a:p>
          <a:p>
            <a:r>
              <a:rPr lang="en-US" b="1" dirty="0">
                <a:solidFill>
                  <a:srgbClr val="00B0F0"/>
                </a:solidFill>
              </a:rPr>
              <a:t>Members may invoke exemption to meeting GBON requirements by invoking Article 9 of WMO Convention</a:t>
            </a:r>
            <a:endParaRPr lang="en-US" dirty="0">
              <a:solidFill>
                <a:srgbClr val="00B0F0"/>
              </a:solidFill>
            </a:endParaRPr>
          </a:p>
          <a:p>
            <a:r>
              <a:rPr lang="en-US" dirty="0"/>
              <a:t>Requires Members writing to WMO Secretary General with indication of:</a:t>
            </a:r>
          </a:p>
          <a:p>
            <a:pPr lvl="1"/>
            <a:r>
              <a:rPr lang="en-US" dirty="0"/>
              <a:t>The reasons for claiming exemption e.g. for network density in some parts of their territory, or for a sub-set of their observing stations not being able to report at the required frequency</a:t>
            </a:r>
          </a:p>
          <a:p>
            <a:pPr lvl="1"/>
            <a:r>
              <a:rPr lang="en-US" dirty="0"/>
              <a:t>The requested duration of exemption</a:t>
            </a:r>
          </a:p>
          <a:p>
            <a:pPr lvl="1"/>
            <a:r>
              <a:rPr lang="en-US" dirty="0"/>
              <a:t>A plan for improving the situation in the future</a:t>
            </a:r>
          </a:p>
          <a:p>
            <a:r>
              <a:rPr lang="en-US" dirty="0"/>
              <a:t>Members wishing to claim exemption invited to write to Secretary General before 19</a:t>
            </a:r>
            <a:r>
              <a:rPr lang="en-US" baseline="30000" dirty="0"/>
              <a:t>th</a:t>
            </a:r>
            <a:r>
              <a:rPr lang="en-US" dirty="0"/>
              <a:t> Congress (May 2023) and start of effective </a:t>
            </a:r>
            <a:r>
              <a:rPr lang="en-US"/>
              <a:t>compliance monitoring of GBON</a:t>
            </a:r>
            <a:endParaRPr lang="en-US" dirty="0"/>
          </a:p>
          <a:p>
            <a:r>
              <a:rPr lang="en-US" dirty="0"/>
              <a:t>INFCOM </a:t>
            </a:r>
            <a:r>
              <a:rPr lang="en-US" i="1" dirty="0"/>
              <a:t>ad hoc </a:t>
            </a:r>
            <a:r>
              <a:rPr lang="en-US" dirty="0"/>
              <a:t>Committee will review cases &amp; advise whether exemption is receivable</a:t>
            </a:r>
          </a:p>
          <a:p>
            <a:pPr lvl="1"/>
            <a:r>
              <a:rPr lang="en-US" dirty="0"/>
              <a:t>If receivable, Country will be regarded as being GBON compliant</a:t>
            </a:r>
          </a:p>
          <a:p>
            <a:pPr lvl="1"/>
            <a:r>
              <a:rPr lang="en-US" dirty="0"/>
              <a:t>INFCOM president will report to Executive Council on such exemptions</a:t>
            </a:r>
          </a:p>
          <a:p>
            <a:r>
              <a:rPr lang="en-US" b="1" dirty="0">
                <a:solidFill>
                  <a:srgbClr val="00B0F0"/>
                </a:solidFill>
              </a:rPr>
              <a:t>See details in GBON Guide</a:t>
            </a:r>
          </a:p>
          <a:p>
            <a:pPr lvl="1"/>
            <a:endParaRPr lang="en-US" dirty="0"/>
          </a:p>
          <a:p>
            <a:endParaRPr lang="en-CH" dirty="0"/>
          </a:p>
        </p:txBody>
      </p:sp>
    </p:spTree>
    <p:extLst>
      <p:ext uri="{BB962C8B-B14F-4D97-AF65-F5344CB8AC3E}">
        <p14:creationId xmlns:p14="http://schemas.microsoft.com/office/powerpoint/2010/main" val="2139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9F78-D48A-4A09-AE65-ED04D12A5010}"/>
              </a:ext>
            </a:extLst>
          </p:cNvPr>
          <p:cNvSpPr>
            <a:spLocks noGrp="1"/>
          </p:cNvSpPr>
          <p:nvPr>
            <p:ph type="title"/>
          </p:nvPr>
        </p:nvSpPr>
        <p:spPr>
          <a:xfrm>
            <a:off x="609600" y="0"/>
            <a:ext cx="10972800" cy="1143000"/>
          </a:xfrm>
        </p:spPr>
        <p:txBody>
          <a:bodyPr/>
          <a:lstStyle/>
          <a:p>
            <a:r>
              <a:rPr lang="en-US" dirty="0"/>
              <a:t>GBON Station Designation </a:t>
            </a:r>
            <a:r>
              <a:rPr lang="en-US" dirty="0">
                <a:hlinkClick r:id="rId2"/>
              </a:rPr>
              <a:t>Web Tool</a:t>
            </a:r>
            <a:endParaRPr lang="en-CH" dirty="0"/>
          </a:p>
        </p:txBody>
      </p:sp>
      <p:pic>
        <p:nvPicPr>
          <p:cNvPr id="4" name="Picture 3">
            <a:extLst>
              <a:ext uri="{FF2B5EF4-FFF2-40B4-BE49-F238E27FC236}">
                <a16:creationId xmlns:a16="http://schemas.microsoft.com/office/drawing/2014/main" id="{0110D97A-74EE-4DE4-8781-6B663CF9D463}"/>
              </a:ext>
            </a:extLst>
          </p:cNvPr>
          <p:cNvPicPr>
            <a:picLocks noChangeAspect="1"/>
          </p:cNvPicPr>
          <p:nvPr/>
        </p:nvPicPr>
        <p:blipFill>
          <a:blip r:embed="rId3"/>
          <a:stretch>
            <a:fillRect/>
          </a:stretch>
        </p:blipFill>
        <p:spPr>
          <a:xfrm>
            <a:off x="4462460" y="3801291"/>
            <a:ext cx="7729540" cy="3056709"/>
          </a:xfrm>
          <a:prstGeom prst="rect">
            <a:avLst/>
          </a:prstGeom>
        </p:spPr>
      </p:pic>
      <p:sp>
        <p:nvSpPr>
          <p:cNvPr id="5" name="Content Placeholder 2">
            <a:extLst>
              <a:ext uri="{FF2B5EF4-FFF2-40B4-BE49-F238E27FC236}">
                <a16:creationId xmlns:a16="http://schemas.microsoft.com/office/drawing/2014/main" id="{18FF63CB-E73B-4245-A131-87262ED29B45}"/>
              </a:ext>
            </a:extLst>
          </p:cNvPr>
          <p:cNvSpPr>
            <a:spLocks noGrp="1"/>
          </p:cNvSpPr>
          <p:nvPr>
            <p:ph idx="1"/>
          </p:nvPr>
        </p:nvSpPr>
        <p:spPr>
          <a:xfrm>
            <a:off x="256903" y="1012372"/>
            <a:ext cx="11486606" cy="4525963"/>
          </a:xfrm>
        </p:spPr>
        <p:txBody>
          <a:bodyPr/>
          <a:lstStyle/>
          <a:p>
            <a:r>
              <a:rPr lang="en-US" dirty="0"/>
              <a:t>Synchronized automatically with OSCAR/Surface</a:t>
            </a:r>
          </a:p>
          <a:p>
            <a:r>
              <a:rPr lang="en-US" dirty="0"/>
              <a:t>Filter by Country, Station Class, Approval Status</a:t>
            </a:r>
          </a:p>
          <a:p>
            <a:r>
              <a:rPr lang="en-US" dirty="0"/>
              <a:t>Gives global view on all designated stations</a:t>
            </a:r>
          </a:p>
          <a:p>
            <a:r>
              <a:rPr lang="en-US" dirty="0"/>
              <a:t>All designations/un-designation to be done in OSCAR/Surface only</a:t>
            </a:r>
          </a:p>
          <a:p>
            <a:r>
              <a:rPr lang="en-US" dirty="0"/>
              <a:t>Will be used as reference by Congress to decide on initial composition of GBON</a:t>
            </a:r>
          </a:p>
          <a:p>
            <a:endParaRPr lang="en-CH" dirty="0"/>
          </a:p>
        </p:txBody>
      </p:sp>
      <p:sp>
        <p:nvSpPr>
          <p:cNvPr id="6" name="Content Placeholder 2">
            <a:extLst>
              <a:ext uri="{FF2B5EF4-FFF2-40B4-BE49-F238E27FC236}">
                <a16:creationId xmlns:a16="http://schemas.microsoft.com/office/drawing/2014/main" id="{7036D4E2-15AF-4BB1-94E3-EFB750FD1112}"/>
              </a:ext>
            </a:extLst>
          </p:cNvPr>
          <p:cNvSpPr txBox="1">
            <a:spLocks/>
          </p:cNvSpPr>
          <p:nvPr/>
        </p:nvSpPr>
        <p:spPr>
          <a:xfrm>
            <a:off x="256903" y="4404360"/>
            <a:ext cx="1148660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Can download list</a:t>
            </a:r>
          </a:p>
          <a:p>
            <a:pPr marL="0" indent="0">
              <a:buNone/>
            </a:pPr>
            <a:r>
              <a:rPr lang="en-US" dirty="0"/>
              <a:t>of filtered stations</a:t>
            </a:r>
            <a:endParaRPr lang="en-CH" dirty="0"/>
          </a:p>
        </p:txBody>
      </p:sp>
    </p:spTree>
    <p:extLst>
      <p:ext uri="{BB962C8B-B14F-4D97-AF65-F5344CB8AC3E}">
        <p14:creationId xmlns:p14="http://schemas.microsoft.com/office/powerpoint/2010/main" val="388449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86E3-817C-4FBE-8D7F-A63466756BC0}"/>
              </a:ext>
            </a:extLst>
          </p:cNvPr>
          <p:cNvSpPr>
            <a:spLocks noGrp="1"/>
          </p:cNvSpPr>
          <p:nvPr>
            <p:ph type="title"/>
          </p:nvPr>
        </p:nvSpPr>
        <p:spPr>
          <a:xfrm>
            <a:off x="609600" y="19594"/>
            <a:ext cx="10972800" cy="738052"/>
          </a:xfrm>
        </p:spPr>
        <p:txBody>
          <a:bodyPr>
            <a:noAutofit/>
          </a:bodyPr>
          <a:lstStyle/>
          <a:p>
            <a:r>
              <a:rPr lang="en-US" sz="3200" dirty="0"/>
              <a:t>Designated GBON Surface Land Stations (as of 3 January 2023)</a:t>
            </a:r>
            <a:endParaRPr lang="en-CH" sz="3200" dirty="0"/>
          </a:p>
        </p:txBody>
      </p:sp>
      <p:pic>
        <p:nvPicPr>
          <p:cNvPr id="3" name="Picture 2">
            <a:extLst>
              <a:ext uri="{FF2B5EF4-FFF2-40B4-BE49-F238E27FC236}">
                <a16:creationId xmlns:a16="http://schemas.microsoft.com/office/drawing/2014/main" id="{5A3A1CDA-5434-4310-8EF3-EAB3F0AE304C}"/>
              </a:ext>
            </a:extLst>
          </p:cNvPr>
          <p:cNvPicPr>
            <a:picLocks noChangeAspect="1"/>
          </p:cNvPicPr>
          <p:nvPr/>
        </p:nvPicPr>
        <p:blipFill>
          <a:blip r:embed="rId2"/>
          <a:stretch>
            <a:fillRect/>
          </a:stretch>
        </p:blipFill>
        <p:spPr>
          <a:xfrm>
            <a:off x="0" y="910633"/>
            <a:ext cx="12192000" cy="5036734"/>
          </a:xfrm>
          <a:prstGeom prst="rect">
            <a:avLst/>
          </a:prstGeom>
        </p:spPr>
      </p:pic>
    </p:spTree>
    <p:extLst>
      <p:ext uri="{BB962C8B-B14F-4D97-AF65-F5344CB8AC3E}">
        <p14:creationId xmlns:p14="http://schemas.microsoft.com/office/powerpoint/2010/main" val="217383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86E3-817C-4FBE-8D7F-A63466756BC0}"/>
              </a:ext>
            </a:extLst>
          </p:cNvPr>
          <p:cNvSpPr>
            <a:spLocks noGrp="1"/>
          </p:cNvSpPr>
          <p:nvPr>
            <p:ph type="title"/>
          </p:nvPr>
        </p:nvSpPr>
        <p:spPr>
          <a:xfrm>
            <a:off x="609600" y="19594"/>
            <a:ext cx="10972800" cy="738052"/>
          </a:xfrm>
        </p:spPr>
        <p:txBody>
          <a:bodyPr>
            <a:noAutofit/>
          </a:bodyPr>
          <a:lstStyle/>
          <a:p>
            <a:r>
              <a:rPr lang="en-US" sz="3200" dirty="0"/>
              <a:t>Designated GBON Upper Air Stations (as of 3 January 2023)</a:t>
            </a:r>
            <a:endParaRPr lang="en-CH" sz="3200" dirty="0"/>
          </a:p>
        </p:txBody>
      </p:sp>
      <p:pic>
        <p:nvPicPr>
          <p:cNvPr id="4" name="Picture 3">
            <a:extLst>
              <a:ext uri="{FF2B5EF4-FFF2-40B4-BE49-F238E27FC236}">
                <a16:creationId xmlns:a16="http://schemas.microsoft.com/office/drawing/2014/main" id="{B6D623CD-21E0-4ADF-AAE1-54B7074E48D8}"/>
              </a:ext>
            </a:extLst>
          </p:cNvPr>
          <p:cNvPicPr>
            <a:picLocks noChangeAspect="1"/>
          </p:cNvPicPr>
          <p:nvPr/>
        </p:nvPicPr>
        <p:blipFill>
          <a:blip r:embed="rId2"/>
          <a:stretch>
            <a:fillRect/>
          </a:stretch>
        </p:blipFill>
        <p:spPr>
          <a:xfrm>
            <a:off x="0" y="925552"/>
            <a:ext cx="12192000" cy="5006896"/>
          </a:xfrm>
          <a:prstGeom prst="rect">
            <a:avLst/>
          </a:prstGeom>
        </p:spPr>
      </p:pic>
    </p:spTree>
    <p:extLst>
      <p:ext uri="{BB962C8B-B14F-4D97-AF65-F5344CB8AC3E}">
        <p14:creationId xmlns:p14="http://schemas.microsoft.com/office/powerpoint/2010/main" val="12131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9DDE-CE5F-45C3-9E7D-047C71EBCA2D}"/>
              </a:ext>
            </a:extLst>
          </p:cNvPr>
          <p:cNvSpPr>
            <a:spLocks noGrp="1"/>
          </p:cNvSpPr>
          <p:nvPr>
            <p:ph type="title"/>
          </p:nvPr>
        </p:nvSpPr>
        <p:spPr>
          <a:xfrm>
            <a:off x="609600" y="217714"/>
            <a:ext cx="10972800" cy="881743"/>
          </a:xfrm>
        </p:spPr>
        <p:txBody>
          <a:bodyPr/>
          <a:lstStyle/>
          <a:p>
            <a:r>
              <a:rPr lang="en-US" dirty="0"/>
              <a:t>Next steps for GBON implementation</a:t>
            </a:r>
            <a:endParaRPr lang="en-CH" dirty="0"/>
          </a:p>
        </p:txBody>
      </p:sp>
      <p:sp>
        <p:nvSpPr>
          <p:cNvPr id="3" name="Content Placeholder 2">
            <a:extLst>
              <a:ext uri="{FF2B5EF4-FFF2-40B4-BE49-F238E27FC236}">
                <a16:creationId xmlns:a16="http://schemas.microsoft.com/office/drawing/2014/main" id="{9398B82E-2BDC-4649-900B-606D7047FA51}"/>
              </a:ext>
            </a:extLst>
          </p:cNvPr>
          <p:cNvSpPr>
            <a:spLocks noGrp="1"/>
          </p:cNvSpPr>
          <p:nvPr>
            <p:ph idx="1"/>
          </p:nvPr>
        </p:nvSpPr>
        <p:spPr>
          <a:xfrm>
            <a:off x="609600" y="1099457"/>
            <a:ext cx="10972800" cy="5246914"/>
          </a:xfrm>
        </p:spPr>
        <p:txBody>
          <a:bodyPr>
            <a:normAutofit fontScale="85000" lnSpcReduction="20000"/>
          </a:bodyPr>
          <a:lstStyle/>
          <a:p>
            <a:endParaRPr lang="en-US" dirty="0"/>
          </a:p>
          <a:p>
            <a:r>
              <a:rPr lang="en-US" b="1" dirty="0"/>
              <a:t>Until 15 January 2023 (hard deadline): </a:t>
            </a:r>
          </a:p>
          <a:p>
            <a:pPr lvl="1"/>
            <a:r>
              <a:rPr lang="en-US" b="1" dirty="0">
                <a:solidFill>
                  <a:srgbClr val="00B0F0"/>
                </a:solidFill>
              </a:rPr>
              <a:t>Members working on their designation of GBON stations</a:t>
            </a:r>
            <a:endParaRPr lang="en-US" dirty="0"/>
          </a:p>
          <a:p>
            <a:r>
              <a:rPr lang="en-US" b="1" dirty="0"/>
              <a:t>Nov. 2022 – Feb. 2023</a:t>
            </a:r>
            <a:r>
              <a:rPr lang="en-US" dirty="0"/>
              <a:t>: Finalize GBON Guide</a:t>
            </a:r>
          </a:p>
          <a:p>
            <a:r>
              <a:rPr lang="en-US" b="1" dirty="0"/>
              <a:t>Early 2023: </a:t>
            </a:r>
            <a:r>
              <a:rPr lang="en-US" dirty="0"/>
              <a:t>P/INFCOM to recommend initial composition of GBON (i.e. list of GBON stations)</a:t>
            </a:r>
          </a:p>
          <a:p>
            <a:r>
              <a:rPr lang="en-US" b="1" dirty="0"/>
              <a:t>22 May - 2 June 2023, 19th Congress </a:t>
            </a:r>
            <a:r>
              <a:rPr lang="en-US" dirty="0"/>
              <a:t>expected to adopt: </a:t>
            </a:r>
          </a:p>
          <a:p>
            <a:pPr lvl="1"/>
            <a:r>
              <a:rPr lang="en-US" dirty="0"/>
              <a:t>Updated regulatory &amp; guidance material (including new GBON Guide)</a:t>
            </a:r>
          </a:p>
          <a:p>
            <a:pPr lvl="1"/>
            <a:r>
              <a:rPr lang="en-US" dirty="0">
                <a:solidFill>
                  <a:srgbClr val="00B0F0"/>
                </a:solidFill>
              </a:rPr>
              <a:t>Initial composition of GBON</a:t>
            </a:r>
          </a:p>
          <a:p>
            <a:r>
              <a:rPr lang="en-US" b="1" dirty="0"/>
              <a:t>After June 2023: </a:t>
            </a:r>
          </a:p>
          <a:p>
            <a:pPr lvl="1"/>
            <a:r>
              <a:rPr lang="en-US" dirty="0">
                <a:solidFill>
                  <a:srgbClr val="00B0F0"/>
                </a:solidFill>
              </a:rPr>
              <a:t>GBON Compliance Monitoring</a:t>
            </a:r>
          </a:p>
          <a:p>
            <a:pPr lvl="1"/>
            <a:r>
              <a:rPr lang="en-US" dirty="0"/>
              <a:t>INFCOM to discuss if we have the right tools and how they should evolve</a:t>
            </a:r>
          </a:p>
          <a:p>
            <a:pPr lvl="1"/>
            <a:r>
              <a:rPr lang="en-US" dirty="0">
                <a:solidFill>
                  <a:srgbClr val="00B0F0"/>
                </a:solidFill>
              </a:rPr>
              <a:t>Maintenance of GBON by INFCOM and Members</a:t>
            </a:r>
          </a:p>
        </p:txBody>
      </p:sp>
    </p:spTree>
    <p:extLst>
      <p:ext uri="{BB962C8B-B14F-4D97-AF65-F5344CB8AC3E}">
        <p14:creationId xmlns:p14="http://schemas.microsoft.com/office/powerpoint/2010/main" val="80437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2DC82-33F5-44DB-8814-E6390DB306D5}"/>
              </a:ext>
            </a:extLst>
          </p:cNvPr>
          <p:cNvSpPr>
            <a:spLocks noGrp="1"/>
          </p:cNvSpPr>
          <p:nvPr>
            <p:ph type="title"/>
          </p:nvPr>
        </p:nvSpPr>
        <p:spPr>
          <a:xfrm>
            <a:off x="609600" y="0"/>
            <a:ext cx="10972800" cy="535577"/>
          </a:xfrm>
        </p:spPr>
        <p:txBody>
          <a:bodyPr>
            <a:normAutofit fontScale="90000"/>
          </a:bodyPr>
          <a:lstStyle/>
          <a:p>
            <a:r>
              <a:rPr lang="en-US" sz="3600" dirty="0"/>
              <a:t>Key points to remember</a:t>
            </a:r>
            <a:endParaRPr lang="en-CH" sz="3600" dirty="0"/>
          </a:p>
        </p:txBody>
      </p:sp>
      <p:sp>
        <p:nvSpPr>
          <p:cNvPr id="3" name="Content Placeholder 2">
            <a:extLst>
              <a:ext uri="{FF2B5EF4-FFF2-40B4-BE49-F238E27FC236}">
                <a16:creationId xmlns:a16="http://schemas.microsoft.com/office/drawing/2014/main" id="{350C97EC-293E-45D6-B676-09FC77C47F2A}"/>
              </a:ext>
            </a:extLst>
          </p:cNvPr>
          <p:cNvSpPr>
            <a:spLocks noGrp="1"/>
          </p:cNvSpPr>
          <p:nvPr>
            <p:ph idx="1"/>
          </p:nvPr>
        </p:nvSpPr>
        <p:spPr>
          <a:xfrm>
            <a:off x="609600" y="535577"/>
            <a:ext cx="11434354" cy="5838781"/>
          </a:xfrm>
        </p:spPr>
        <p:txBody>
          <a:bodyPr>
            <a:normAutofit fontScale="62500" lnSpcReduction="20000"/>
          </a:bodyPr>
          <a:lstStyle/>
          <a:p>
            <a:pPr marL="514350" indent="-514350">
              <a:buFont typeface="+mj-lt"/>
              <a:buAutoNum type="arabicPeriod"/>
            </a:pPr>
            <a:r>
              <a:rPr lang="en-US" dirty="0"/>
              <a:t>Global Gap Analysis is an indication of gaps as of January 2022; Members are encouraged to do a national gap analysis</a:t>
            </a:r>
          </a:p>
          <a:p>
            <a:pPr marL="514350" indent="-514350">
              <a:buFont typeface="+mj-lt"/>
              <a:buAutoNum type="arabicPeriod"/>
            </a:pPr>
            <a:r>
              <a:rPr lang="en-US" dirty="0"/>
              <a:t>Initial seeding done by the Secretariat is our first guess; Members are urged to check and update the list of designated stations according to their understanding of the Country capacity</a:t>
            </a:r>
          </a:p>
          <a:p>
            <a:pPr marL="514350" indent="-514350">
              <a:buFont typeface="+mj-lt"/>
              <a:buAutoNum type="arabicPeriod"/>
            </a:pPr>
            <a:r>
              <a:rPr lang="en-US" dirty="0"/>
              <a:t>Members can add/delete affiliation to GBON while in "Pending Approval" mode. This can still be done beyond the 15 November 2022 deadline but no later than 15 January 2023</a:t>
            </a:r>
          </a:p>
          <a:p>
            <a:pPr marL="514350" indent="-514350">
              <a:buFont typeface="+mj-lt"/>
              <a:buAutoNum type="arabicPeriod"/>
            </a:pPr>
            <a:r>
              <a:rPr lang="en-US" dirty="0"/>
              <a:t>National gap analysis and contribution plan are encouraged; not mandatory; templates are provided in case Members wish to use them</a:t>
            </a:r>
          </a:p>
          <a:p>
            <a:pPr marL="514350" indent="-514350">
              <a:buFont typeface="+mj-lt"/>
              <a:buAutoNum type="arabicPeriod"/>
            </a:pPr>
            <a:r>
              <a:rPr lang="en-US" dirty="0"/>
              <a:t>Congress in May/June 2023 will decide on the final list of stations</a:t>
            </a:r>
          </a:p>
          <a:p>
            <a:pPr marL="514350" indent="-514350">
              <a:buFont typeface="+mj-lt"/>
              <a:buAutoNum type="arabicPeriod"/>
            </a:pPr>
            <a:r>
              <a:rPr lang="en-US" b="1" dirty="0"/>
              <a:t>Compliance against GBON requirements at Station level and Country level will be assessed after 19</a:t>
            </a:r>
            <a:r>
              <a:rPr lang="en-US" b="1" baseline="30000" dirty="0"/>
              <a:t>th</a:t>
            </a:r>
            <a:r>
              <a:rPr lang="en-US" b="1" dirty="0"/>
              <a:t> Congress and all Members informed about remaining gaps</a:t>
            </a:r>
          </a:p>
          <a:p>
            <a:pPr marL="514350" indent="-514350">
              <a:buFont typeface="+mj-lt"/>
              <a:buAutoNum type="arabicPeriod"/>
            </a:pPr>
            <a:r>
              <a:rPr lang="en-US" dirty="0"/>
              <a:t>The Least Developed and SIDSs can apply for SOFF funding for their GBON network; developing countries can apply for SOFF technical assistance (contact: Markus </a:t>
            </a:r>
            <a:r>
              <a:rPr lang="en-US" dirty="0" err="1"/>
              <a:t>Repnik</a:t>
            </a:r>
            <a:r>
              <a:rPr lang="en-US" dirty="0"/>
              <a:t> of SOFF Secretariat: </a:t>
            </a:r>
            <a:r>
              <a:rPr lang="en-US" u="sng" dirty="0">
                <a:hlinkClick r:id="rId2"/>
              </a:rPr>
              <a:t>mrepnik@wmo.int</a:t>
            </a:r>
            <a:r>
              <a:rPr lang="en-US" dirty="0"/>
              <a:t>, see also </a:t>
            </a:r>
            <a:r>
              <a:rPr lang="en-US" u="sng" dirty="0">
                <a:hlinkClick r:id="rId3"/>
              </a:rPr>
              <a:t>https://alliancehydromet.org/soff/</a:t>
            </a:r>
            <a:r>
              <a:rPr lang="en-US" dirty="0"/>
              <a:t>)</a:t>
            </a:r>
          </a:p>
          <a:p>
            <a:pPr marL="514350" indent="-514350">
              <a:buFont typeface="+mj-lt"/>
              <a:buAutoNum type="arabicPeriod"/>
            </a:pPr>
            <a:r>
              <a:rPr lang="en-US" dirty="0"/>
              <a:t>Guidance material available here: </a:t>
            </a:r>
            <a:r>
              <a:rPr lang="en-US" dirty="0">
                <a:hlinkClick r:id="rId4"/>
              </a:rPr>
              <a:t>https://community.wmo.int/activity-areas/wigos/gbon/implementation-global-basic-observing-network-gbon/defining-initial-composition-gbon</a:t>
            </a:r>
            <a:r>
              <a:rPr lang="en-US" dirty="0"/>
              <a:t> (we are working at fixing some broken links)</a:t>
            </a:r>
          </a:p>
          <a:p>
            <a:pPr marL="514350" indent="-514350">
              <a:buFont typeface="+mj-lt"/>
              <a:buAutoNum type="arabicPeriod"/>
            </a:pPr>
            <a:r>
              <a:rPr lang="en-US" dirty="0"/>
              <a:t>GBON Webtool: </a:t>
            </a:r>
            <a:r>
              <a:rPr lang="en-US" u="sng" dirty="0">
                <a:hlinkClick r:id="rId5"/>
              </a:rPr>
              <a:t>https://community.wmo.int/global-basic-observing-network-gbon-station-designations-map</a:t>
            </a:r>
            <a:r>
              <a:rPr lang="en-US" dirty="0"/>
              <a:t> </a:t>
            </a:r>
            <a:endParaRPr lang="en-CH" dirty="0"/>
          </a:p>
          <a:p>
            <a:pPr marL="514350" indent="-514350">
              <a:buFont typeface="+mj-lt"/>
              <a:buAutoNum type="arabicPeriod"/>
            </a:pPr>
            <a:r>
              <a:rPr lang="en-US" dirty="0"/>
              <a:t>Material from this Webinar is available here: </a:t>
            </a:r>
            <a:r>
              <a:rPr lang="en-US" dirty="0">
                <a:hlinkClick r:id="rId6"/>
              </a:rPr>
              <a:t>https://etrp.wmo.int/course/view.php?id=146</a:t>
            </a:r>
            <a:r>
              <a:rPr lang="en-US" dirty="0"/>
              <a:t> </a:t>
            </a:r>
          </a:p>
          <a:p>
            <a:pPr marL="514350" indent="-514350">
              <a:buFont typeface="+mj-lt"/>
              <a:buAutoNum type="arabicPeriod"/>
            </a:pPr>
            <a:r>
              <a:rPr lang="en-US" b="1" dirty="0"/>
              <a:t>Further questions:</a:t>
            </a:r>
            <a:r>
              <a:rPr lang="en-US" dirty="0"/>
              <a:t> check </a:t>
            </a:r>
            <a:r>
              <a:rPr lang="en-US" dirty="0">
                <a:hlinkClick r:id="rId7"/>
              </a:rPr>
              <a:t>FAQ</a:t>
            </a:r>
            <a:r>
              <a:rPr lang="en-US" dirty="0"/>
              <a:t>; otherwise ask </a:t>
            </a:r>
            <a:r>
              <a:rPr lang="en-US" dirty="0">
                <a:hlinkClick r:id="rId8"/>
              </a:rPr>
              <a:t>echarpentier@wmo.int</a:t>
            </a:r>
            <a:r>
              <a:rPr lang="en-US" dirty="0"/>
              <a:t> </a:t>
            </a:r>
            <a:endParaRPr lang="en-CH" dirty="0"/>
          </a:p>
        </p:txBody>
      </p:sp>
    </p:spTree>
    <p:extLst>
      <p:ext uri="{BB962C8B-B14F-4D97-AF65-F5344CB8AC3E}">
        <p14:creationId xmlns:p14="http://schemas.microsoft.com/office/powerpoint/2010/main" val="322592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18</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val="331129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1E11-BAA7-4088-8BF0-34546DC1C68F}"/>
              </a:ext>
            </a:extLst>
          </p:cNvPr>
          <p:cNvSpPr>
            <a:spLocks noGrp="1"/>
          </p:cNvSpPr>
          <p:nvPr>
            <p:ph type="title"/>
          </p:nvPr>
        </p:nvSpPr>
        <p:spPr>
          <a:xfrm>
            <a:off x="609600" y="0"/>
            <a:ext cx="10972800" cy="892629"/>
          </a:xfrm>
        </p:spPr>
        <p:txBody>
          <a:bodyPr/>
          <a:lstStyle/>
          <a:p>
            <a:r>
              <a:rPr lang="en-US" dirty="0"/>
              <a:t>What is GBON ?</a:t>
            </a:r>
            <a:endParaRPr lang="en-CH" dirty="0"/>
          </a:p>
        </p:txBody>
      </p:sp>
      <p:sp>
        <p:nvSpPr>
          <p:cNvPr id="3" name="Content Placeholder 2">
            <a:extLst>
              <a:ext uri="{FF2B5EF4-FFF2-40B4-BE49-F238E27FC236}">
                <a16:creationId xmlns:a16="http://schemas.microsoft.com/office/drawing/2014/main" id="{F741C6F5-0CED-4F26-986E-809D28F73CBE}"/>
              </a:ext>
            </a:extLst>
          </p:cNvPr>
          <p:cNvSpPr>
            <a:spLocks noGrp="1"/>
          </p:cNvSpPr>
          <p:nvPr>
            <p:ph idx="1"/>
          </p:nvPr>
        </p:nvSpPr>
        <p:spPr>
          <a:xfrm>
            <a:off x="609600" y="1024503"/>
            <a:ext cx="11190514" cy="5321868"/>
          </a:xfrm>
        </p:spPr>
        <p:txBody>
          <a:bodyPr>
            <a:normAutofit fontScale="77500" lnSpcReduction="20000"/>
          </a:bodyPr>
          <a:lstStyle/>
          <a:p>
            <a:r>
              <a:rPr lang="en-US" dirty="0"/>
              <a:t>New observing network replacing the former Regional Basic Synoptic and Climatological Networks (RBSN and RBCN)</a:t>
            </a:r>
          </a:p>
          <a:p>
            <a:pPr lvl="1"/>
            <a:r>
              <a:rPr lang="en-US" dirty="0"/>
              <a:t>Introduces more stringent requirements which WMO Members shall meet</a:t>
            </a:r>
          </a:p>
          <a:p>
            <a:pPr lvl="1"/>
            <a:r>
              <a:rPr lang="en-US" dirty="0"/>
              <a:t>Focused on surface land stations, upper air stations, and marine stations in Exclusive Economic Zones</a:t>
            </a:r>
          </a:p>
          <a:p>
            <a:r>
              <a:rPr lang="en-US" dirty="0"/>
              <a:t>Addresses the requirements of Global Numerical Weather Prediction (GNWP) and Climate Data re-Analysis</a:t>
            </a:r>
          </a:p>
          <a:p>
            <a:pPr lvl="1"/>
            <a:r>
              <a:rPr lang="en-US" dirty="0"/>
              <a:t>Filling the identified gaps</a:t>
            </a:r>
          </a:p>
          <a:p>
            <a:pPr lvl="1"/>
            <a:r>
              <a:rPr lang="en-US" dirty="0"/>
              <a:t>Making data of existing stations available</a:t>
            </a:r>
          </a:p>
          <a:p>
            <a:r>
              <a:rPr lang="en-US" dirty="0"/>
              <a:t>Composition of GBON to be decided by World Meteorological Congress</a:t>
            </a:r>
          </a:p>
          <a:p>
            <a:pPr lvl="1"/>
            <a:r>
              <a:rPr lang="en-US" dirty="0"/>
              <a:t>Cg-19 in June 2023</a:t>
            </a:r>
          </a:p>
          <a:p>
            <a:r>
              <a:rPr lang="en-US" dirty="0"/>
              <a:t>Complements the new Regional Basic Observing Network (RBON)</a:t>
            </a:r>
          </a:p>
          <a:p>
            <a:pPr lvl="1"/>
            <a:r>
              <a:rPr lang="en-US" dirty="0"/>
              <a:t>All GBON stations are also RBON stations by definition</a:t>
            </a:r>
          </a:p>
          <a:p>
            <a:pPr lvl="1"/>
            <a:r>
              <a:rPr lang="en-US" dirty="0"/>
              <a:t>RBON stations addressing additional requirements as decided by the regional associations </a:t>
            </a:r>
          </a:p>
          <a:p>
            <a:r>
              <a:rPr lang="en-US" dirty="0"/>
              <a:t>Technical Regulations in </a:t>
            </a:r>
            <a:r>
              <a:rPr lang="en-US" dirty="0">
                <a:hlinkClick r:id="rId2"/>
              </a:rPr>
              <a:t>WMO-No-1160</a:t>
            </a:r>
            <a:r>
              <a:rPr lang="en-US" dirty="0"/>
              <a:t>, Manual on the WIGOS, section 3.2.2</a:t>
            </a:r>
            <a:endParaRPr lang="en-CH" dirty="0"/>
          </a:p>
        </p:txBody>
      </p:sp>
    </p:spTree>
    <p:extLst>
      <p:ext uri="{BB962C8B-B14F-4D97-AF65-F5344CB8AC3E}">
        <p14:creationId xmlns:p14="http://schemas.microsoft.com/office/powerpoint/2010/main" val="243439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229C-7599-420C-B6C4-78520272E583}"/>
              </a:ext>
            </a:extLst>
          </p:cNvPr>
          <p:cNvSpPr>
            <a:spLocks noGrp="1"/>
          </p:cNvSpPr>
          <p:nvPr>
            <p:ph type="title"/>
          </p:nvPr>
        </p:nvSpPr>
        <p:spPr>
          <a:xfrm>
            <a:off x="609597" y="252698"/>
            <a:ext cx="10972800" cy="505397"/>
          </a:xfrm>
        </p:spPr>
        <p:txBody>
          <a:bodyPr>
            <a:noAutofit/>
          </a:bodyPr>
          <a:lstStyle/>
          <a:p>
            <a:r>
              <a:rPr lang="en-US" sz="3200" dirty="0"/>
              <a:t>Webinar </a:t>
            </a:r>
            <a:r>
              <a:rPr lang="en-US" sz="3200" dirty="0" err="1"/>
              <a:t>Programme</a:t>
            </a:r>
            <a:endParaRPr lang="en-CH" sz="3200" dirty="0"/>
          </a:p>
        </p:txBody>
      </p:sp>
      <p:graphicFrame>
        <p:nvGraphicFramePr>
          <p:cNvPr id="4" name="Table 3">
            <a:extLst>
              <a:ext uri="{FF2B5EF4-FFF2-40B4-BE49-F238E27FC236}">
                <a16:creationId xmlns:a16="http://schemas.microsoft.com/office/drawing/2014/main" id="{5ED60B0C-4D6E-4AE9-B6B8-E9D6F5ABD7A3}"/>
              </a:ext>
            </a:extLst>
          </p:cNvPr>
          <p:cNvGraphicFramePr>
            <a:graphicFrameLocks noGrp="1"/>
          </p:cNvGraphicFramePr>
          <p:nvPr>
            <p:extLst>
              <p:ext uri="{D42A27DB-BD31-4B8C-83A1-F6EECF244321}">
                <p14:modId xmlns:p14="http://schemas.microsoft.com/office/powerpoint/2010/main" val="319331889"/>
              </p:ext>
            </p:extLst>
          </p:nvPr>
        </p:nvGraphicFramePr>
        <p:xfrm>
          <a:off x="206825" y="169831"/>
          <a:ext cx="11778343" cy="6590199"/>
        </p:xfrm>
        <a:graphic>
          <a:graphicData uri="http://schemas.openxmlformats.org/drawingml/2006/table">
            <a:tbl>
              <a:tblPr firstRow="1" firstCol="1" bandRow="1">
                <a:tableStyleId>{5C22544A-7EE6-4342-B048-85BDC9FD1C3A}</a:tableStyleId>
              </a:tblPr>
              <a:tblGrid>
                <a:gridCol w="1366635">
                  <a:extLst>
                    <a:ext uri="{9D8B030D-6E8A-4147-A177-3AD203B41FA5}">
                      <a16:colId xmlns:a16="http://schemas.microsoft.com/office/drawing/2014/main" val="2977857336"/>
                    </a:ext>
                  </a:extLst>
                </a:gridCol>
                <a:gridCol w="7476153">
                  <a:extLst>
                    <a:ext uri="{9D8B030D-6E8A-4147-A177-3AD203B41FA5}">
                      <a16:colId xmlns:a16="http://schemas.microsoft.com/office/drawing/2014/main" val="1783298200"/>
                    </a:ext>
                  </a:extLst>
                </a:gridCol>
                <a:gridCol w="2935555">
                  <a:extLst>
                    <a:ext uri="{9D8B030D-6E8A-4147-A177-3AD203B41FA5}">
                      <a16:colId xmlns:a16="http://schemas.microsoft.com/office/drawing/2014/main" val="1802811595"/>
                    </a:ext>
                  </a:extLst>
                </a:gridCol>
              </a:tblGrid>
              <a:tr h="623149">
                <a:tc>
                  <a:txBody>
                    <a:bodyPr/>
                    <a:lstStyle/>
                    <a:p>
                      <a:pPr>
                        <a:lnSpc>
                          <a:spcPct val="107000"/>
                        </a:lnSpc>
                        <a:spcBef>
                          <a:spcPts val="100"/>
                        </a:spcBef>
                        <a:spcAft>
                          <a:spcPts val="1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Timing</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ctr">
                        <a:lnSpc>
                          <a:spcPct val="107000"/>
                        </a:lnSpc>
                        <a:spcBef>
                          <a:spcPts val="100"/>
                        </a:spcBef>
                        <a:spcAft>
                          <a:spcPts val="100"/>
                        </a:spcAft>
                        <a:buFont typeface="Symbol" panose="05050102010706020507" pitchFamily="18" charset="2"/>
                        <a:buNone/>
                      </a:pPr>
                      <a:r>
                        <a:rPr lang="en-US" sz="3200" dirty="0">
                          <a:effectLst/>
                        </a:rPr>
                        <a:t>Items</a:t>
                      </a:r>
                      <a:endParaRPr lang="en-CH" sz="3200" dirty="0">
                        <a:effectLst/>
                      </a:endParaRPr>
                    </a:p>
                  </a:txBody>
                  <a:tcPr marL="68580" marR="68580" marT="0" marB="0"/>
                </a:tc>
                <a:tc>
                  <a:txBody>
                    <a:bodyPr/>
                    <a:lstStyle/>
                    <a:p>
                      <a:pPr>
                        <a:lnSpc>
                          <a:spcPct val="107000"/>
                        </a:lnSpc>
                        <a:spcBef>
                          <a:spcPts val="100"/>
                        </a:spcBef>
                        <a:spcAft>
                          <a:spcPts val="1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Presenter</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8481312"/>
                  </a:ext>
                </a:extLst>
              </a:tr>
              <a:tr h="443052">
                <a:tc>
                  <a:txBody>
                    <a:bodyPr/>
                    <a:lstStyle/>
                    <a:p>
                      <a:pPr>
                        <a:lnSpc>
                          <a:spcPct val="107000"/>
                        </a:lnSpc>
                        <a:spcBef>
                          <a:spcPts val="100"/>
                        </a:spcBef>
                        <a:spcAft>
                          <a:spcPts val="1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 min</a:t>
                      </a:r>
                      <a:endParaRPr lang="en-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defTabSz="457200" rtl="0" eaLnBrk="1" fontAlgn="auto" latinLnBrk="0" hangingPunct="1">
                        <a:lnSpc>
                          <a:spcPct val="107000"/>
                        </a:lnSpc>
                        <a:spcBef>
                          <a:spcPts val="100"/>
                        </a:spcBef>
                        <a:spcAft>
                          <a:spcPts val="100"/>
                        </a:spcAft>
                        <a:buClrTx/>
                        <a:buSzTx/>
                        <a:buFont typeface="Symbol" panose="05050102010706020507" pitchFamily="18" charset="2"/>
                        <a:buChar char=""/>
                        <a:tabLst/>
                        <a:defRPr/>
                      </a:pPr>
                      <a:r>
                        <a:rPr lang="en-US" sz="2400" dirty="0">
                          <a:effectLst/>
                        </a:rPr>
                        <a:t>Webinar modus operandi, incl. recording and sharing</a:t>
                      </a:r>
                      <a:endParaRPr lang="en-US" sz="3200" b="1" kern="1200" dirty="0">
                        <a:solidFill>
                          <a:schemeClr val="lt1"/>
                        </a:solidFill>
                        <a:effectLst/>
                        <a:latin typeface="+mn-lt"/>
                        <a:ea typeface="+mn-ea"/>
                        <a:cs typeface="+mn-cs"/>
                      </a:endParaRPr>
                    </a:p>
                  </a:txBody>
                  <a:tcPr marL="68580" marR="68580" marT="0" marB="0"/>
                </a:tc>
                <a:tc>
                  <a:txBody>
                    <a:bodyPr/>
                    <a:lstStyle/>
                    <a:p>
                      <a:pPr>
                        <a:lnSpc>
                          <a:spcPct val="107000"/>
                        </a:lnSpc>
                        <a:spcBef>
                          <a:spcPts val="100"/>
                        </a:spcBef>
                        <a:spcAft>
                          <a:spcPts val="1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Etienne Charpentier</a:t>
                      </a:r>
                      <a:endParaRPr lang="en-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6043407"/>
                  </a:ext>
                </a:extLst>
              </a:tr>
              <a:tr h="858293">
                <a:tc>
                  <a:txBody>
                    <a:bodyPr/>
                    <a:lstStyle/>
                    <a:p>
                      <a:pPr>
                        <a:lnSpc>
                          <a:spcPct val="107000"/>
                        </a:lnSpc>
                        <a:spcBef>
                          <a:spcPts val="100"/>
                        </a:spcBef>
                        <a:spcAft>
                          <a:spcPts val="1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7 min</a:t>
                      </a:r>
                      <a:endParaRPr lang="en-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Bef>
                          <a:spcPts val="100"/>
                        </a:spcBef>
                        <a:spcAft>
                          <a:spcPts val="100"/>
                        </a:spcAft>
                        <a:buFont typeface="Symbol" panose="05050102010706020507" pitchFamily="18" charset="2"/>
                        <a:buChar char=""/>
                      </a:pPr>
                      <a:r>
                        <a:rPr lang="en-US" sz="2400" b="0" dirty="0">
                          <a:solidFill>
                            <a:schemeClr val="tx1"/>
                          </a:solidFill>
                          <a:effectLst/>
                        </a:rPr>
                        <a:t>WMO process for GBON implementation</a:t>
                      </a:r>
                      <a:endParaRPr lang="en-CH" sz="2400" b="0" dirty="0">
                        <a:solidFill>
                          <a:schemeClr val="tx1"/>
                        </a:solidFill>
                        <a:effectLst/>
                      </a:endParaRPr>
                    </a:p>
                  </a:txBody>
                  <a:tcPr marL="68580" marR="68580" marT="0" marB="0"/>
                </a:tc>
                <a:tc>
                  <a:txBody>
                    <a:bodyPr/>
                    <a:lstStyle/>
                    <a:p>
                      <a:pPr>
                        <a:lnSpc>
                          <a:spcPct val="107000"/>
                        </a:lnSpc>
                        <a:spcBef>
                          <a:spcPts val="100"/>
                        </a:spcBef>
                        <a:spcAft>
                          <a:spcPts val="1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Pascal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Waniha</a:t>
                      </a:r>
                      <a:r>
                        <a:rPr lang="en-US" sz="2400" dirty="0">
                          <a:effectLst/>
                          <a:latin typeface="Calibri" panose="020F0502020204030204" pitchFamily="34" charset="0"/>
                          <a:ea typeface="Calibri" panose="020F0502020204030204" pitchFamily="34" charset="0"/>
                          <a:cs typeface="Times New Roman" panose="02020603050405020304" pitchFamily="18" charset="0"/>
                        </a:rPr>
                        <a:t>, Chair TT-GBON</a:t>
                      </a:r>
                      <a:endParaRPr lang="en-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7778695"/>
                  </a:ext>
                </a:extLst>
              </a:tr>
              <a:tr h="1754338">
                <a:tc>
                  <a:txBody>
                    <a:bodyPr/>
                    <a:lstStyle/>
                    <a:p>
                      <a:pPr>
                        <a:lnSpc>
                          <a:spcPct val="107000"/>
                        </a:lnSpc>
                        <a:spcBef>
                          <a:spcPts val="100"/>
                        </a:spcBef>
                        <a:spcAft>
                          <a:spcPts val="100"/>
                        </a:spcAft>
                      </a:pPr>
                      <a:r>
                        <a:rPr lang="en-US" sz="2400" dirty="0">
                          <a:effectLst/>
                        </a:rPr>
                        <a:t>15 min</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Bef>
                          <a:spcPts val="100"/>
                        </a:spcBef>
                        <a:spcAft>
                          <a:spcPts val="100"/>
                        </a:spcAft>
                        <a:buFont typeface="Symbol" panose="05050102010706020507" pitchFamily="18" charset="2"/>
                        <a:buChar char=""/>
                      </a:pPr>
                      <a:r>
                        <a:rPr lang="en-US" sz="2400" b="0" kern="1200" dirty="0">
                          <a:solidFill>
                            <a:schemeClr val="tx1"/>
                          </a:solidFill>
                          <a:effectLst/>
                          <a:latin typeface="+mn-lt"/>
                          <a:ea typeface="+mn-ea"/>
                          <a:cs typeface="+mn-cs"/>
                        </a:rPr>
                        <a:t>GBON requirements</a:t>
                      </a:r>
                    </a:p>
                    <a:p>
                      <a:pPr marL="342900" lvl="0" indent="-342900">
                        <a:lnSpc>
                          <a:spcPct val="107000"/>
                        </a:lnSpc>
                        <a:spcBef>
                          <a:spcPts val="100"/>
                        </a:spcBef>
                        <a:spcAft>
                          <a:spcPts val="100"/>
                        </a:spcAft>
                        <a:buFont typeface="Symbol" panose="05050102010706020507" pitchFamily="18" charset="2"/>
                        <a:buChar char=""/>
                      </a:pPr>
                      <a:r>
                        <a:rPr lang="en-US" sz="2400" b="0" kern="1200" dirty="0">
                          <a:solidFill>
                            <a:schemeClr val="tx1"/>
                          </a:solidFill>
                          <a:effectLst/>
                          <a:latin typeface="+mn-lt"/>
                          <a:ea typeface="+mn-ea"/>
                          <a:cs typeface="+mn-cs"/>
                        </a:rPr>
                        <a:t>National contribution plan and gap analysis</a:t>
                      </a:r>
                    </a:p>
                    <a:p>
                      <a:pPr marL="342900" lvl="0" indent="-342900">
                        <a:lnSpc>
                          <a:spcPct val="107000"/>
                        </a:lnSpc>
                        <a:spcBef>
                          <a:spcPts val="100"/>
                        </a:spcBef>
                        <a:spcAft>
                          <a:spcPts val="100"/>
                        </a:spcAft>
                        <a:buFont typeface="Symbol" panose="05050102010706020507" pitchFamily="18" charset="2"/>
                        <a:buChar char=""/>
                      </a:pPr>
                      <a:r>
                        <a:rPr lang="en-US" sz="2400" b="0" kern="1200" dirty="0">
                          <a:solidFill>
                            <a:schemeClr val="tx1"/>
                          </a:solidFill>
                          <a:effectLst/>
                          <a:latin typeface="+mn-lt"/>
                          <a:ea typeface="+mn-ea"/>
                          <a:cs typeface="+mn-cs"/>
                        </a:rPr>
                        <a:t>Exemption per Article 9 of MWO Convention</a:t>
                      </a:r>
                    </a:p>
                    <a:p>
                      <a:pPr marL="342900" lvl="0" indent="-342900">
                        <a:lnSpc>
                          <a:spcPct val="107000"/>
                        </a:lnSpc>
                        <a:spcBef>
                          <a:spcPts val="100"/>
                        </a:spcBef>
                        <a:spcAft>
                          <a:spcPts val="100"/>
                        </a:spcAft>
                        <a:buFont typeface="Symbol" panose="05050102010706020507" pitchFamily="18" charset="2"/>
                        <a:buChar char=""/>
                      </a:pPr>
                      <a:r>
                        <a:rPr lang="en-US" sz="2400" b="0" kern="1200" dirty="0">
                          <a:solidFill>
                            <a:schemeClr val="tx1"/>
                          </a:solidFill>
                          <a:effectLst/>
                          <a:latin typeface="+mn-lt"/>
                          <a:ea typeface="+mn-ea"/>
                          <a:cs typeface="+mn-cs"/>
                        </a:rPr>
                        <a:t>Status of nominations &amp; deadline,; the GBON webtool</a:t>
                      </a:r>
                      <a:endParaRPr lang="en-CH" sz="2400" b="0" dirty="0">
                        <a:solidFill>
                          <a:schemeClr val="tx1"/>
                        </a:solidFill>
                        <a:effectLst/>
                      </a:endParaRPr>
                    </a:p>
                  </a:txBody>
                  <a:tcPr marL="68580" marR="68580" marT="0" marB="0"/>
                </a:tc>
                <a:tc>
                  <a:txBody>
                    <a:bodyPr/>
                    <a:lstStyle/>
                    <a:p>
                      <a:pPr>
                        <a:lnSpc>
                          <a:spcPct val="107000"/>
                        </a:lnSpc>
                        <a:spcBef>
                          <a:spcPts val="100"/>
                        </a:spcBef>
                        <a:spcAft>
                          <a:spcPts val="100"/>
                        </a:spcAft>
                      </a:pPr>
                      <a:r>
                        <a:rPr lang="en-US" sz="2400" dirty="0">
                          <a:effectLst/>
                        </a:rPr>
                        <a:t>Etienne Charpentier</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0997675"/>
                  </a:ext>
                </a:extLst>
              </a:tr>
              <a:tr h="1276779">
                <a:tc>
                  <a:txBody>
                    <a:bodyPr/>
                    <a:lstStyle/>
                    <a:p>
                      <a:pPr>
                        <a:lnSpc>
                          <a:spcPct val="107000"/>
                        </a:lnSpc>
                        <a:spcBef>
                          <a:spcPts val="100"/>
                        </a:spcBef>
                        <a:spcAft>
                          <a:spcPts val="100"/>
                        </a:spcAft>
                      </a:pPr>
                      <a:r>
                        <a:rPr lang="en-US" sz="2400" dirty="0">
                          <a:effectLst/>
                        </a:rPr>
                        <a:t>30 min</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Bef>
                          <a:spcPts val="100"/>
                        </a:spcBef>
                        <a:spcAft>
                          <a:spcPts val="100"/>
                        </a:spcAft>
                        <a:buFont typeface="Symbol" panose="05050102010706020507" pitchFamily="18" charset="2"/>
                        <a:buChar char=""/>
                      </a:pPr>
                      <a:r>
                        <a:rPr lang="en-US" sz="2400" dirty="0">
                          <a:effectLst/>
                        </a:rPr>
                        <a:t>The use of OSCAR/Surface to designate GBON stations, including GBON template</a:t>
                      </a:r>
                    </a:p>
                    <a:p>
                      <a:pPr marL="342900" lvl="0" indent="-342900">
                        <a:lnSpc>
                          <a:spcPct val="107000"/>
                        </a:lnSpc>
                        <a:spcBef>
                          <a:spcPts val="100"/>
                        </a:spcBef>
                        <a:spcAft>
                          <a:spcPts val="100"/>
                        </a:spcAft>
                        <a:buFont typeface="Symbol" panose="05050102010706020507" pitchFamily="18" charset="2"/>
                        <a:buChar char=""/>
                      </a:pPr>
                      <a:r>
                        <a:rPr lang="en-US" sz="2400" dirty="0">
                          <a:effectLst/>
                        </a:rPr>
                        <a:t>GBON Compliance monitoring &amp; WDQMS Webtool</a:t>
                      </a:r>
                    </a:p>
                  </a:txBody>
                  <a:tcPr marL="68580" marR="68580" marT="0" marB="0"/>
                </a:tc>
                <a:tc>
                  <a:txBody>
                    <a:bodyPr/>
                    <a:lstStyle/>
                    <a:p>
                      <a:pPr>
                        <a:lnSpc>
                          <a:spcPct val="107000"/>
                        </a:lnSpc>
                        <a:spcBef>
                          <a:spcPts val="100"/>
                        </a:spcBef>
                        <a:spcAft>
                          <a:spcPts val="100"/>
                        </a:spcAft>
                      </a:pPr>
                      <a:r>
                        <a:rPr lang="en-US" sz="2400">
                          <a:effectLst/>
                        </a:rPr>
                        <a:t>Luis Nunes</a:t>
                      </a:r>
                      <a:endParaRPr lang="en-CH"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7529018"/>
                  </a:ext>
                </a:extLst>
              </a:tr>
              <a:tr h="403966">
                <a:tc>
                  <a:txBody>
                    <a:bodyPr/>
                    <a:lstStyle/>
                    <a:p>
                      <a:pPr>
                        <a:lnSpc>
                          <a:spcPct val="107000"/>
                        </a:lnSpc>
                        <a:spcBef>
                          <a:spcPts val="100"/>
                        </a:spcBef>
                        <a:spcAft>
                          <a:spcPts val="100"/>
                        </a:spcAft>
                      </a:pPr>
                      <a:r>
                        <a:rPr lang="en-US" sz="2400" dirty="0">
                          <a:effectLst/>
                        </a:rPr>
                        <a:t>15 min</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Bef>
                          <a:spcPts val="100"/>
                        </a:spcBef>
                        <a:spcAft>
                          <a:spcPts val="100"/>
                        </a:spcAft>
                        <a:buFont typeface="Symbol" panose="05050102010706020507" pitchFamily="18" charset="2"/>
                        <a:buChar char=""/>
                      </a:pPr>
                      <a:r>
                        <a:rPr lang="en-US" sz="2400" dirty="0">
                          <a:effectLst/>
                        </a:rPr>
                        <a:t>The reporting of GBON data to WIS</a:t>
                      </a:r>
                    </a:p>
                  </a:txBody>
                  <a:tcPr marL="68580" marR="68580" marT="0" marB="0"/>
                </a:tc>
                <a:tc>
                  <a:txBody>
                    <a:bodyPr/>
                    <a:lstStyle/>
                    <a:p>
                      <a:pPr>
                        <a:lnSpc>
                          <a:spcPct val="107000"/>
                        </a:lnSpc>
                        <a:spcBef>
                          <a:spcPts val="100"/>
                        </a:spcBef>
                        <a:spcAft>
                          <a:spcPts val="100"/>
                        </a:spcAft>
                      </a:pPr>
                      <a:r>
                        <a:rPr lang="en-US" sz="2400" dirty="0">
                          <a:effectLst/>
                        </a:rPr>
                        <a:t>Hassan </a:t>
                      </a:r>
                      <a:r>
                        <a:rPr lang="en-US" sz="2400" dirty="0" err="1">
                          <a:effectLst/>
                        </a:rPr>
                        <a:t>Haddouch</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208086"/>
                  </a:ext>
                </a:extLst>
              </a:tr>
              <a:tr h="826656">
                <a:tc>
                  <a:txBody>
                    <a:bodyPr/>
                    <a:lstStyle/>
                    <a:p>
                      <a:pPr>
                        <a:lnSpc>
                          <a:spcPct val="107000"/>
                        </a:lnSpc>
                        <a:spcBef>
                          <a:spcPts val="100"/>
                        </a:spcBef>
                        <a:spcAft>
                          <a:spcPts val="100"/>
                        </a:spcAft>
                      </a:pPr>
                      <a:r>
                        <a:rPr lang="en-US" sz="2400" dirty="0">
                          <a:effectLst/>
                        </a:rPr>
                        <a:t>10 min</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Bef>
                          <a:spcPts val="100"/>
                        </a:spcBef>
                        <a:spcAft>
                          <a:spcPts val="100"/>
                        </a:spcAft>
                        <a:buFont typeface="Symbol" panose="05050102010706020507" pitchFamily="18" charset="2"/>
                        <a:buChar char=""/>
                      </a:pPr>
                      <a:r>
                        <a:rPr lang="en-US" sz="2400" dirty="0">
                          <a:effectLst/>
                        </a:rPr>
                        <a:t>Available material (GBON Guide and release schedule, GBON Website, WIGOS Learning Portal)</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0"/>
                        </a:spcBef>
                        <a:spcAft>
                          <a:spcPts val="100"/>
                        </a:spcAft>
                      </a:pPr>
                      <a:r>
                        <a:rPr lang="en-US" sz="2400" dirty="0" err="1">
                          <a:effectLst/>
                        </a:rPr>
                        <a:t>Zulkarnain</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984357"/>
                  </a:ext>
                </a:extLst>
              </a:tr>
              <a:tr h="403966">
                <a:tc>
                  <a:txBody>
                    <a:bodyPr/>
                    <a:lstStyle/>
                    <a:p>
                      <a:pPr>
                        <a:lnSpc>
                          <a:spcPct val="107000"/>
                        </a:lnSpc>
                        <a:spcBef>
                          <a:spcPts val="100"/>
                        </a:spcBef>
                        <a:spcAft>
                          <a:spcPts val="100"/>
                        </a:spcAft>
                      </a:pPr>
                      <a:r>
                        <a:rPr lang="en-US" sz="2400" dirty="0">
                          <a:effectLst/>
                        </a:rPr>
                        <a:t>45 min</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Bef>
                          <a:spcPts val="100"/>
                        </a:spcBef>
                        <a:spcAft>
                          <a:spcPts val="100"/>
                        </a:spcAft>
                        <a:buFont typeface="Symbol" panose="05050102010706020507" pitchFamily="18" charset="2"/>
                        <a:buChar char=""/>
                      </a:pPr>
                      <a:r>
                        <a:rPr lang="en-US" sz="2400" dirty="0">
                          <a:effectLst/>
                        </a:rPr>
                        <a:t>Questions and Answers</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0"/>
                        </a:spcBef>
                        <a:spcAft>
                          <a:spcPts val="100"/>
                        </a:spcAft>
                      </a:pPr>
                      <a:r>
                        <a:rPr lang="en-US" sz="2400" dirty="0">
                          <a:effectLst/>
                        </a:rPr>
                        <a:t>All participants</a:t>
                      </a:r>
                      <a:endParaRPr lang="en-CH"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2703311"/>
                  </a:ext>
                </a:extLst>
              </a:tr>
            </a:tbl>
          </a:graphicData>
        </a:graphic>
      </p:graphicFrame>
    </p:spTree>
    <p:extLst>
      <p:ext uri="{BB962C8B-B14F-4D97-AF65-F5344CB8AC3E}">
        <p14:creationId xmlns:p14="http://schemas.microsoft.com/office/powerpoint/2010/main" val="327357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B2DDEC07-524C-8CCC-8C68-430647AD6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6" y="578564"/>
            <a:ext cx="12192000" cy="5110110"/>
          </a:xfrm>
          <a:prstGeom prst="rect">
            <a:avLst/>
          </a:prstGeom>
        </p:spPr>
      </p:pic>
      <p:sp>
        <p:nvSpPr>
          <p:cNvPr id="9" name="TextBox 8">
            <a:extLst>
              <a:ext uri="{FF2B5EF4-FFF2-40B4-BE49-F238E27FC236}">
                <a16:creationId xmlns:a16="http://schemas.microsoft.com/office/drawing/2014/main" id="{EDBE0506-5BDA-1042-9BC4-ADE682DAF695}"/>
              </a:ext>
            </a:extLst>
          </p:cNvPr>
          <p:cNvSpPr txBox="1"/>
          <p:nvPr/>
        </p:nvSpPr>
        <p:spPr>
          <a:xfrm>
            <a:off x="2313012" y="6132392"/>
            <a:ext cx="6618342" cy="392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a:r>
              <a:rPr lang="en-US" sz="1050" i="1" dirty="0">
                <a:latin typeface="Avenir Book" panose="02000503020000020003" pitchFamily="2" charset="0"/>
                <a:ea typeface="MS PGothic" charset="0"/>
                <a:cs typeface="Arial"/>
              </a:rPr>
              <a:t>Surface pressure observations received by global NWP Centers on May 8 2022, 18Z)</a:t>
            </a:r>
          </a:p>
          <a:p>
            <a:pPr algn="ctr"/>
            <a:r>
              <a:rPr lang="en-US" sz="1050" i="1" dirty="0">
                <a:latin typeface="Avenir Book" panose="02000503020000020003" pitchFamily="2" charset="0"/>
                <a:ea typeface="MS PGothic" charset="0"/>
                <a:cs typeface="Arial"/>
              </a:rPr>
              <a:t>(source: </a:t>
            </a:r>
            <a:r>
              <a:rPr lang="en-US" sz="1050" i="1" dirty="0">
                <a:latin typeface="Avenir Book" panose="02000503020000020003" pitchFamily="2" charset="0"/>
                <a:ea typeface="MS PGothic" charset="0"/>
                <a:cs typeface="Arial"/>
                <a:hlinkClick r:id="rId4"/>
              </a:rPr>
              <a:t>WIGOS Data Quality Monitoring System</a:t>
            </a:r>
            <a:r>
              <a:rPr lang="en-US" sz="1050" i="1" dirty="0">
                <a:latin typeface="Avenir Book" panose="02000503020000020003" pitchFamily="2" charset="0"/>
                <a:ea typeface="MS PGothic" charset="0"/>
                <a:cs typeface="Arial"/>
              </a:rPr>
              <a:t>) </a:t>
            </a:r>
          </a:p>
        </p:txBody>
      </p:sp>
      <p:sp>
        <p:nvSpPr>
          <p:cNvPr id="7" name="TextBox 6">
            <a:extLst>
              <a:ext uri="{FF2B5EF4-FFF2-40B4-BE49-F238E27FC236}">
                <a16:creationId xmlns:a16="http://schemas.microsoft.com/office/drawing/2014/main" id="{B3E395EE-B87A-464F-A3E3-16CE1B6BDD2E}"/>
              </a:ext>
            </a:extLst>
          </p:cNvPr>
          <p:cNvSpPr txBox="1"/>
          <p:nvPr/>
        </p:nvSpPr>
        <p:spPr>
          <a:xfrm>
            <a:off x="2311400" y="5508720"/>
            <a:ext cx="9837184" cy="584775"/>
          </a:xfrm>
          <a:prstGeom prst="rect">
            <a:avLst/>
          </a:prstGeom>
          <a:solidFill>
            <a:srgbClr val="008C84"/>
          </a:solidFill>
          <a:ln w="44450">
            <a:noFill/>
          </a:ln>
        </p:spPr>
        <p:txBody>
          <a:bodyPr wrap="square" rtlCol="0">
            <a:spAutoFit/>
          </a:bodyPr>
          <a:lstStyle/>
          <a:p>
            <a:r>
              <a:rPr lang="en-US" sz="1600" i="1" dirty="0">
                <a:solidFill>
                  <a:schemeClr val="bg1"/>
                </a:solidFill>
                <a:latin typeface="Avenir Book" panose="02000503020000020003" pitchFamily="2" charset="0"/>
              </a:rPr>
              <a:t>Especially in areas dominated by red or black, quality of model data used for weather and climate prediction and monitoring will be relatively poor, and the possibility of verification will be limited </a:t>
            </a:r>
          </a:p>
        </p:txBody>
      </p:sp>
      <p:sp>
        <p:nvSpPr>
          <p:cNvPr id="2" name="Slide Number Placeholder 1">
            <a:extLst>
              <a:ext uri="{FF2B5EF4-FFF2-40B4-BE49-F238E27FC236}">
                <a16:creationId xmlns:a16="http://schemas.microsoft.com/office/drawing/2014/main" id="{DC6F6FB8-4FEA-48EC-95D4-82213D4A15B1}"/>
              </a:ext>
            </a:extLst>
          </p:cNvPr>
          <p:cNvSpPr>
            <a:spLocks noGrp="1"/>
          </p:cNvSpPr>
          <p:nvPr>
            <p:ph type="sldNum" sz="quarter" idx="12"/>
          </p:nvPr>
        </p:nvSpPr>
        <p:spPr/>
        <p:txBody>
          <a:bodyPr/>
          <a:lstStyle/>
          <a:p>
            <a:fld id="{86CB4B4D-7CA3-9044-876B-883B54F8677D}" type="slidenum">
              <a:rPr lang="en-US" smtClean="0"/>
              <a:t>20</a:t>
            </a:fld>
            <a:endParaRPr lang="en-US"/>
          </a:p>
        </p:txBody>
      </p:sp>
      <p:sp>
        <p:nvSpPr>
          <p:cNvPr id="3" name="Rectangle 2">
            <a:extLst>
              <a:ext uri="{FF2B5EF4-FFF2-40B4-BE49-F238E27FC236}">
                <a16:creationId xmlns:a16="http://schemas.microsoft.com/office/drawing/2014/main" id="{E5F8C636-182C-6441-AFED-A3B06EE1E4BA}"/>
              </a:ext>
            </a:extLst>
          </p:cNvPr>
          <p:cNvSpPr/>
          <p:nvPr/>
        </p:nvSpPr>
        <p:spPr>
          <a:xfrm>
            <a:off x="416145" y="254332"/>
            <a:ext cx="9837184" cy="446276"/>
          </a:xfrm>
          <a:prstGeom prst="rect">
            <a:avLst/>
          </a:prstGeom>
          <a:solidFill>
            <a:srgbClr val="FF0000"/>
          </a:solidFill>
        </p:spPr>
        <p:txBody>
          <a:bodyPr wrap="square">
            <a:spAutoFit/>
          </a:bodyPr>
          <a:lstStyle/>
          <a:p>
            <a:r>
              <a:rPr lang="en-US" sz="2300" b="1" dirty="0">
                <a:solidFill>
                  <a:schemeClr val="bg1"/>
                </a:solidFill>
                <a:latin typeface="Avenir Heavy" panose="020B0703020203020204" pitchFamily="34" charset="0"/>
                <a:ea typeface="Calibri" panose="020F0502020204030204" pitchFamily="34" charset="0"/>
              </a:rPr>
              <a:t>1. The persistent problem of insufficient observational data coverage</a:t>
            </a:r>
            <a:endParaRPr lang="en-CH" sz="2300" b="1" dirty="0">
              <a:solidFill>
                <a:schemeClr val="bg1"/>
              </a:solidFill>
              <a:latin typeface="Avenir Heavy" panose="020B0703020203020204" pitchFamily="34" charset="0"/>
              <a:ea typeface="Calibri" panose="020F0502020204030204" pitchFamily="34" charset="0"/>
            </a:endParaRPr>
          </a:p>
        </p:txBody>
      </p:sp>
    </p:spTree>
    <p:extLst>
      <p:ext uri="{BB962C8B-B14F-4D97-AF65-F5344CB8AC3E}">
        <p14:creationId xmlns:p14="http://schemas.microsoft.com/office/powerpoint/2010/main" val="358453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43CF-2068-4ED9-9D2B-E9EF66C86F3C}"/>
              </a:ext>
            </a:extLst>
          </p:cNvPr>
          <p:cNvSpPr>
            <a:spLocks noGrp="1"/>
          </p:cNvSpPr>
          <p:nvPr>
            <p:ph type="title"/>
          </p:nvPr>
        </p:nvSpPr>
        <p:spPr>
          <a:xfrm>
            <a:off x="609600" y="0"/>
            <a:ext cx="10972800" cy="889686"/>
          </a:xfrm>
        </p:spPr>
        <p:txBody>
          <a:bodyPr/>
          <a:lstStyle/>
          <a:p>
            <a:r>
              <a:rPr lang="en-US" dirty="0"/>
              <a:t>GBON compliance criteria</a:t>
            </a:r>
            <a:endParaRPr lang="en-CH" dirty="0">
              <a:solidFill>
                <a:schemeClr val="accent6">
                  <a:lumMod val="75000"/>
                </a:schemeClr>
              </a:solidFill>
            </a:endParaRPr>
          </a:p>
        </p:txBody>
      </p:sp>
      <p:sp>
        <p:nvSpPr>
          <p:cNvPr id="3" name="Content Placeholder 2">
            <a:extLst>
              <a:ext uri="{FF2B5EF4-FFF2-40B4-BE49-F238E27FC236}">
                <a16:creationId xmlns:a16="http://schemas.microsoft.com/office/drawing/2014/main" id="{56946876-F255-4CE5-A704-CB1C6B54898A}"/>
              </a:ext>
            </a:extLst>
          </p:cNvPr>
          <p:cNvSpPr>
            <a:spLocks noGrp="1"/>
          </p:cNvSpPr>
          <p:nvPr>
            <p:ph idx="1"/>
          </p:nvPr>
        </p:nvSpPr>
        <p:spPr>
          <a:xfrm>
            <a:off x="500743" y="1087395"/>
            <a:ext cx="11527971" cy="5248091"/>
          </a:xfrm>
        </p:spPr>
        <p:txBody>
          <a:bodyPr>
            <a:normAutofit fontScale="77500" lnSpcReduction="20000"/>
          </a:bodyPr>
          <a:lstStyle/>
          <a:p>
            <a:r>
              <a:rPr lang="en-US" dirty="0"/>
              <a:t>Based on stations registered in OSCAR/Surface with GBON affiliation</a:t>
            </a:r>
          </a:p>
          <a:p>
            <a:r>
              <a:rPr lang="en-US" dirty="0"/>
              <a:t>Designated GBON stations assumed to provide required horizontal spacing</a:t>
            </a:r>
          </a:p>
          <a:p>
            <a:r>
              <a:rPr lang="en-US" dirty="0"/>
              <a:t>Monitor only BUFR reports</a:t>
            </a:r>
          </a:p>
          <a:p>
            <a:r>
              <a:rPr lang="en-US" dirty="0">
                <a:solidFill>
                  <a:srgbClr val="00B0F0"/>
                </a:solidFill>
              </a:rPr>
              <a:t>By station:</a:t>
            </a:r>
          </a:p>
          <a:p>
            <a:pPr lvl="1"/>
            <a:r>
              <a:rPr lang="en-US" dirty="0"/>
              <a:t>Based on SLP reports for surface stations</a:t>
            </a:r>
          </a:p>
          <a:p>
            <a:pPr lvl="1"/>
            <a:r>
              <a:rPr lang="en-US" dirty="0"/>
              <a:t>Based on T profiles for upper air stations</a:t>
            </a:r>
          </a:p>
          <a:p>
            <a:pPr lvl="1"/>
            <a:r>
              <a:rPr lang="en-US" dirty="0"/>
              <a:t>Computed using monthly monitoring of GBON availability statistics per station for</a:t>
            </a:r>
          </a:p>
          <a:p>
            <a:pPr lvl="2"/>
            <a:r>
              <a:rPr lang="en-US" b="1" dirty="0"/>
              <a:t>Availability (&gt;80% of required reports per month) </a:t>
            </a:r>
          </a:p>
          <a:p>
            <a:pPr lvl="2"/>
            <a:r>
              <a:rPr lang="en-US" b="1" dirty="0"/>
              <a:t>Timeliness (&lt;5% late reports i.e. after cut off) </a:t>
            </a:r>
          </a:p>
          <a:p>
            <a:pPr lvl="2"/>
            <a:r>
              <a:rPr lang="en-US" b="1" dirty="0"/>
              <a:t>Quality (&lt;5% rejected reports)</a:t>
            </a:r>
            <a:endParaRPr lang="en-US" dirty="0"/>
          </a:p>
          <a:p>
            <a:r>
              <a:rPr lang="en-US" dirty="0">
                <a:solidFill>
                  <a:srgbClr val="00B0F0"/>
                </a:solidFill>
              </a:rPr>
              <a:t>By WMO Member:</a:t>
            </a:r>
          </a:p>
          <a:p>
            <a:pPr lvl="1"/>
            <a:r>
              <a:rPr lang="en-US" dirty="0"/>
              <a:t>Designated GBON stations assumed to provide the required horizontal spacing</a:t>
            </a:r>
          </a:p>
          <a:p>
            <a:pPr lvl="1"/>
            <a:r>
              <a:rPr lang="en-US" b="1" dirty="0"/>
              <a:t>Counting the number of compliant stations</a:t>
            </a:r>
          </a:p>
          <a:p>
            <a:pPr lvl="1"/>
            <a:r>
              <a:rPr lang="en-US" dirty="0"/>
              <a:t>Monthly assessment computed on quarterly basis</a:t>
            </a:r>
          </a:p>
          <a:p>
            <a:pPr lvl="1"/>
            <a:r>
              <a:rPr lang="en-US" dirty="0"/>
              <a:t>Each Member assessed against the quarterly reports on annual basis</a:t>
            </a:r>
          </a:p>
          <a:p>
            <a:pPr marL="0" indent="0">
              <a:buNone/>
            </a:pPr>
            <a:endParaRPr lang="en-US" dirty="0"/>
          </a:p>
        </p:txBody>
      </p:sp>
    </p:spTree>
    <p:extLst>
      <p:ext uri="{BB962C8B-B14F-4D97-AF65-F5344CB8AC3E}">
        <p14:creationId xmlns:p14="http://schemas.microsoft.com/office/powerpoint/2010/main" val="161023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F6AF31-B634-46E8-B91C-C0B0CB74836F}"/>
              </a:ext>
            </a:extLst>
          </p:cNvPr>
          <p:cNvSpPr/>
          <p:nvPr/>
        </p:nvSpPr>
        <p:spPr>
          <a:xfrm>
            <a:off x="6623222" y="988541"/>
            <a:ext cx="5461686" cy="5745889"/>
          </a:xfrm>
          <a:prstGeom prst="rect">
            <a:avLst/>
          </a:prstGeom>
          <a:gradFill>
            <a:gsLst>
              <a:gs pos="100000">
                <a:schemeClr val="accent6">
                  <a:lumMod val="20000"/>
                  <a:lumOff val="80000"/>
                </a:schemeClr>
              </a:gs>
              <a:gs pos="0">
                <a:schemeClr val="accent3">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rPr>
              <a:t>Maintenance of GBON (2024 – ):</a:t>
            </a:r>
          </a:p>
          <a:p>
            <a:endParaRPr lang="en-US" dirty="0">
              <a:solidFill>
                <a:schemeClr val="tx1"/>
              </a:solidFill>
            </a:endParaRPr>
          </a:p>
          <a:p>
            <a:pPr marL="514350" indent="-514350">
              <a:buFont typeface="+mj-lt"/>
              <a:buAutoNum type="arabicPeriod"/>
            </a:pPr>
            <a:r>
              <a:rPr lang="en-US" dirty="0">
                <a:solidFill>
                  <a:schemeClr val="tx1"/>
                </a:solidFill>
              </a:rPr>
              <a:t>Compliance monitoring results</a:t>
            </a:r>
          </a:p>
          <a:p>
            <a:pPr marL="514350" indent="-514350">
              <a:buFont typeface="+mj-lt"/>
              <a:buAutoNum type="arabicPeriod"/>
            </a:pPr>
            <a:r>
              <a:rPr lang="en-US" dirty="0">
                <a:solidFill>
                  <a:schemeClr val="tx1"/>
                </a:solidFill>
              </a:rPr>
              <a:t>Consultation with Members</a:t>
            </a:r>
          </a:p>
          <a:p>
            <a:pPr marL="514350" indent="-514350">
              <a:buFont typeface="+mj-lt"/>
              <a:buAutoNum type="arabicPeriod"/>
            </a:pPr>
            <a:r>
              <a:rPr lang="en-US" dirty="0">
                <a:solidFill>
                  <a:schemeClr val="tx1"/>
                </a:solidFill>
              </a:rPr>
              <a:t>Members adjusting national targets &amp; gap analysis</a:t>
            </a:r>
          </a:p>
          <a:p>
            <a:pPr marL="514350" indent="-514350">
              <a:buFont typeface="+mj-lt"/>
              <a:buAutoNum type="arabicPeriod"/>
            </a:pPr>
            <a:r>
              <a:rPr lang="en-US" dirty="0">
                <a:solidFill>
                  <a:schemeClr val="tx1"/>
                </a:solidFill>
              </a:rPr>
              <a:t>Members updating their contribution plan</a:t>
            </a:r>
          </a:p>
          <a:p>
            <a:pPr marL="514350" indent="-514350">
              <a:buFont typeface="+mj-lt"/>
              <a:buAutoNum type="arabicPeriod"/>
            </a:pPr>
            <a:r>
              <a:rPr lang="en-US" dirty="0">
                <a:solidFill>
                  <a:schemeClr val="tx1"/>
                </a:solidFill>
              </a:rPr>
              <a:t>OSCAR/Surface NFPs designating stations n OSCAR/Surface</a:t>
            </a:r>
          </a:p>
          <a:p>
            <a:pPr marL="514350" indent="-514350">
              <a:buFont typeface="+mj-lt"/>
              <a:buAutoNum type="arabicPeriod"/>
            </a:pPr>
            <a:r>
              <a:rPr lang="en-US" dirty="0">
                <a:solidFill>
                  <a:schemeClr val="tx1"/>
                </a:solidFill>
              </a:rPr>
              <a:t>Review of conditional designations by INFCOM</a:t>
            </a:r>
          </a:p>
          <a:p>
            <a:pPr marL="514350" indent="-514350">
              <a:buFont typeface="+mj-lt"/>
              <a:buAutoNum type="arabicPeriod"/>
            </a:pPr>
            <a:r>
              <a:rPr lang="en-US" dirty="0">
                <a:solidFill>
                  <a:schemeClr val="tx1"/>
                </a:solidFill>
              </a:rPr>
              <a:t>Secretariat drafting INFCOM Resolution  (3 month notice) – draft composition available in webtool</a:t>
            </a:r>
          </a:p>
          <a:p>
            <a:pPr marL="514350" indent="-514350">
              <a:buFont typeface="+mj-lt"/>
              <a:buAutoNum type="arabicPeriod"/>
            </a:pPr>
            <a:r>
              <a:rPr lang="en-US" dirty="0">
                <a:solidFill>
                  <a:schemeClr val="tx1"/>
                </a:solidFill>
              </a:rPr>
              <a:t>INFCOM Session deciding on updated composition of GBON based on information in webtool</a:t>
            </a: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endParaRPr lang="en-US" dirty="0">
              <a:solidFill>
                <a:schemeClr val="tx1"/>
              </a:solidFill>
            </a:endParaRPr>
          </a:p>
          <a:p>
            <a:endParaRPr lang="en-CH" dirty="0">
              <a:solidFill>
                <a:schemeClr val="tx1"/>
              </a:solidFill>
            </a:endParaRPr>
          </a:p>
          <a:p>
            <a:pPr algn="ctr"/>
            <a:endParaRPr lang="en-CH" dirty="0">
              <a:solidFill>
                <a:schemeClr val="tx1"/>
              </a:solidFill>
            </a:endParaRPr>
          </a:p>
        </p:txBody>
      </p:sp>
      <p:sp>
        <p:nvSpPr>
          <p:cNvPr id="5" name="Rectangle 4">
            <a:extLst>
              <a:ext uri="{FF2B5EF4-FFF2-40B4-BE49-F238E27FC236}">
                <a16:creationId xmlns:a16="http://schemas.microsoft.com/office/drawing/2014/main" id="{418547A8-925D-411C-9D4A-D49767176AA7}"/>
              </a:ext>
            </a:extLst>
          </p:cNvPr>
          <p:cNvSpPr/>
          <p:nvPr/>
        </p:nvSpPr>
        <p:spPr>
          <a:xfrm>
            <a:off x="201826" y="988541"/>
            <a:ext cx="5123935" cy="5745889"/>
          </a:xfrm>
          <a:prstGeom prst="rect">
            <a:avLst/>
          </a:prstGeom>
          <a:gradFill>
            <a:gsLst>
              <a:gs pos="11000">
                <a:schemeClr val="accent6">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rPr>
              <a:t>Initial Composition of GBON (2022-2023):</a:t>
            </a:r>
          </a:p>
          <a:p>
            <a:endParaRPr lang="en-US" dirty="0">
              <a:solidFill>
                <a:schemeClr val="tx1"/>
              </a:solidFill>
            </a:endParaRPr>
          </a:p>
          <a:p>
            <a:pPr marL="514350" indent="-514350">
              <a:buFont typeface="+mj-lt"/>
              <a:buAutoNum type="arabicPeriod"/>
            </a:pPr>
            <a:r>
              <a:rPr lang="en-US" dirty="0">
                <a:solidFill>
                  <a:schemeClr val="tx1"/>
                </a:solidFill>
              </a:rPr>
              <a:t>Initial seeding based on OSCAR/Surface &amp; WDQMS</a:t>
            </a:r>
          </a:p>
          <a:p>
            <a:pPr marL="514350" indent="-514350">
              <a:buFont typeface="+mj-lt"/>
              <a:buAutoNum type="arabicPeriod"/>
            </a:pPr>
            <a:r>
              <a:rPr lang="en-US" dirty="0">
                <a:solidFill>
                  <a:schemeClr val="tx1"/>
                </a:solidFill>
              </a:rPr>
              <a:t>Global Gap Analysis</a:t>
            </a:r>
          </a:p>
          <a:p>
            <a:pPr marL="514350" indent="-514350">
              <a:buFont typeface="+mj-lt"/>
              <a:buAutoNum type="arabicPeriod"/>
            </a:pPr>
            <a:r>
              <a:rPr lang="en-US" dirty="0">
                <a:solidFill>
                  <a:schemeClr val="tx1"/>
                </a:solidFill>
              </a:rPr>
              <a:t>Members setting national targets &amp; gap analysis</a:t>
            </a:r>
          </a:p>
          <a:p>
            <a:pPr marL="514350" indent="-514350">
              <a:buFont typeface="+mj-lt"/>
              <a:buAutoNum type="arabicPeriod"/>
            </a:pPr>
            <a:r>
              <a:rPr lang="en-US" dirty="0">
                <a:solidFill>
                  <a:schemeClr val="tx1"/>
                </a:solidFill>
              </a:rPr>
              <a:t>Members defining their contribution plan</a:t>
            </a:r>
          </a:p>
          <a:p>
            <a:pPr marL="514350" indent="-514350">
              <a:buFont typeface="+mj-lt"/>
              <a:buAutoNum type="arabicPeriod"/>
            </a:pPr>
            <a:r>
              <a:rPr lang="en-US" dirty="0">
                <a:solidFill>
                  <a:schemeClr val="tx1"/>
                </a:solidFill>
              </a:rPr>
              <a:t>OSCAR/Surface NFPs designating stations in OSCAR/Surface</a:t>
            </a:r>
          </a:p>
          <a:p>
            <a:pPr marL="514350" indent="-514350">
              <a:buFont typeface="+mj-lt"/>
              <a:buAutoNum type="arabicPeriod"/>
            </a:pPr>
            <a:r>
              <a:rPr lang="en-US" dirty="0">
                <a:solidFill>
                  <a:schemeClr val="tx1"/>
                </a:solidFill>
              </a:rPr>
              <a:t>Review of conditional designations by INFCOM</a:t>
            </a:r>
          </a:p>
          <a:p>
            <a:pPr marL="514350" indent="-514350">
              <a:buFont typeface="+mj-lt"/>
              <a:buAutoNum type="arabicPeriod"/>
            </a:pPr>
            <a:r>
              <a:rPr lang="en-US" dirty="0">
                <a:solidFill>
                  <a:schemeClr val="tx1"/>
                </a:solidFill>
              </a:rPr>
              <a:t>Secretariat drafting INFCOM Recommendation </a:t>
            </a:r>
          </a:p>
          <a:p>
            <a:pPr marL="514350" indent="-514350">
              <a:buFont typeface="+mj-lt"/>
              <a:buAutoNum type="arabicPeriod"/>
            </a:pPr>
            <a:r>
              <a:rPr lang="en-US" dirty="0">
                <a:solidFill>
                  <a:schemeClr val="tx1"/>
                </a:solidFill>
              </a:rPr>
              <a:t>P/INFCOM to decide on draft Recommendation on behalf of INFCOM</a:t>
            </a:r>
          </a:p>
          <a:p>
            <a:pPr marL="514350" indent="-514350">
              <a:buFont typeface="+mj-lt"/>
              <a:buAutoNum type="arabicPeriod"/>
            </a:pPr>
            <a:r>
              <a:rPr lang="en-US" dirty="0">
                <a:solidFill>
                  <a:schemeClr val="tx1"/>
                </a:solidFill>
              </a:rPr>
              <a:t>Consultation of INFCOM in writing (3-month notice) – draft composition available in webtool</a:t>
            </a:r>
          </a:p>
          <a:p>
            <a:pPr marL="514350" indent="-514350">
              <a:buFont typeface="+mj-lt"/>
              <a:buAutoNum type="arabicPeriod"/>
            </a:pPr>
            <a:r>
              <a:rPr lang="en-US" dirty="0">
                <a:solidFill>
                  <a:schemeClr val="tx1"/>
                </a:solidFill>
              </a:rPr>
              <a:t>Cg-19 deciding on initial composition of GBON based on information in webtool </a:t>
            </a:r>
            <a:endParaRPr lang="en-CH" dirty="0">
              <a:solidFill>
                <a:schemeClr val="tx1"/>
              </a:solidFill>
            </a:endParaRPr>
          </a:p>
          <a:p>
            <a:pPr algn="ctr"/>
            <a:endParaRPr lang="en-CH" dirty="0">
              <a:solidFill>
                <a:schemeClr val="tx1"/>
              </a:solidFill>
            </a:endParaRPr>
          </a:p>
        </p:txBody>
      </p:sp>
      <p:sp>
        <p:nvSpPr>
          <p:cNvPr id="2" name="Title 1">
            <a:extLst>
              <a:ext uri="{FF2B5EF4-FFF2-40B4-BE49-F238E27FC236}">
                <a16:creationId xmlns:a16="http://schemas.microsoft.com/office/drawing/2014/main" id="{9817EB88-90B4-4F20-924E-B89C1875E896}"/>
              </a:ext>
            </a:extLst>
          </p:cNvPr>
          <p:cNvSpPr>
            <a:spLocks noGrp="1"/>
          </p:cNvSpPr>
          <p:nvPr>
            <p:ph type="title"/>
          </p:nvPr>
        </p:nvSpPr>
        <p:spPr>
          <a:xfrm>
            <a:off x="609600" y="123570"/>
            <a:ext cx="10972800" cy="615049"/>
          </a:xfrm>
        </p:spPr>
        <p:txBody>
          <a:bodyPr>
            <a:normAutofit fontScale="90000"/>
          </a:bodyPr>
          <a:lstStyle/>
          <a:p>
            <a:r>
              <a:rPr lang="en-US" dirty="0"/>
              <a:t>Process for the designation of GBON stations</a:t>
            </a:r>
            <a:endParaRPr lang="en-CH" dirty="0"/>
          </a:p>
        </p:txBody>
      </p:sp>
      <p:sp>
        <p:nvSpPr>
          <p:cNvPr id="9" name="Arrow: Curved Right 8">
            <a:extLst>
              <a:ext uri="{FF2B5EF4-FFF2-40B4-BE49-F238E27FC236}">
                <a16:creationId xmlns:a16="http://schemas.microsoft.com/office/drawing/2014/main" id="{B0BE34F2-4B8D-44C4-92F8-3251C31DDB24}"/>
              </a:ext>
            </a:extLst>
          </p:cNvPr>
          <p:cNvSpPr/>
          <p:nvPr/>
        </p:nvSpPr>
        <p:spPr>
          <a:xfrm flipV="1">
            <a:off x="6096000" y="3008865"/>
            <a:ext cx="350108" cy="61504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solidFill>
                <a:schemeClr val="tx1"/>
              </a:solidFill>
            </a:endParaRPr>
          </a:p>
        </p:txBody>
      </p:sp>
      <p:sp>
        <p:nvSpPr>
          <p:cNvPr id="10" name="Arrow: Curved Right 9">
            <a:extLst>
              <a:ext uri="{FF2B5EF4-FFF2-40B4-BE49-F238E27FC236}">
                <a16:creationId xmlns:a16="http://schemas.microsoft.com/office/drawing/2014/main" id="{82CFC66C-CFC9-4ADE-BE49-7410E3F9F1A5}"/>
              </a:ext>
            </a:extLst>
          </p:cNvPr>
          <p:cNvSpPr/>
          <p:nvPr/>
        </p:nvSpPr>
        <p:spPr>
          <a:xfrm flipH="1" flipV="1">
            <a:off x="5449329" y="3429000"/>
            <a:ext cx="350107" cy="61504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315639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mo2016_powerpoint_standard_v2_dark-3.jpg">
            <a:extLst>
              <a:ext uri="{FF2B5EF4-FFF2-40B4-BE49-F238E27FC236}">
                <a16:creationId xmlns:a16="http://schemas.microsoft.com/office/drawing/2014/main" id="{96EC3A03-3370-44C0-8E50-3467774EE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23</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2151600" y="274484"/>
            <a:ext cx="8229600" cy="445483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dirty="0">
                <a:solidFill>
                  <a:schemeClr val="bg1"/>
                </a:solidFill>
              </a:rPr>
              <a:t>Webinars on the process for the designation of GBON Stations</a:t>
            </a:r>
          </a:p>
          <a:p>
            <a:endParaRPr lang="en-US" sz="2800" dirty="0">
              <a:solidFill>
                <a:schemeClr val="bg1"/>
              </a:solidFill>
            </a:endParaRPr>
          </a:p>
          <a:p>
            <a:r>
              <a:rPr lang="en-US" sz="2800" dirty="0">
                <a:solidFill>
                  <a:schemeClr val="bg1"/>
                </a:solidFill>
              </a:rPr>
              <a:t>6 and 7 October 2022</a:t>
            </a:r>
          </a:p>
          <a:p>
            <a:endParaRPr lang="en-US" sz="3600" dirty="0">
              <a:solidFill>
                <a:schemeClr val="bg1"/>
              </a:solidFill>
            </a:endParaRPr>
          </a:p>
          <a:p>
            <a:r>
              <a:rPr lang="en-US" sz="3600" dirty="0">
                <a:solidFill>
                  <a:schemeClr val="bg1"/>
                </a:solidFill>
              </a:rPr>
              <a:t>National GBON Gap Analysis</a:t>
            </a:r>
          </a:p>
          <a:p>
            <a:endParaRPr lang="en-US" sz="3600" i="1" dirty="0">
              <a:solidFill>
                <a:schemeClr val="bg1"/>
              </a:solidFill>
            </a:endParaRPr>
          </a:p>
          <a:p>
            <a:r>
              <a:rPr lang="en-US" sz="3000" dirty="0">
                <a:solidFill>
                  <a:schemeClr val="bg1"/>
                </a:solidFill>
              </a:rPr>
              <a:t>Minna Huuskonen</a:t>
            </a:r>
          </a:p>
          <a:p>
            <a:r>
              <a:rPr lang="en-US" sz="2200" i="1" dirty="0">
                <a:solidFill>
                  <a:schemeClr val="bg1"/>
                </a:solidFill>
              </a:rPr>
              <a:t>Secretariat, Scientific Officer, Observing Networks and</a:t>
            </a:r>
          </a:p>
          <a:p>
            <a:r>
              <a:rPr lang="en-US" sz="2200" i="1" dirty="0">
                <a:solidFill>
                  <a:schemeClr val="bg1"/>
                </a:solidFill>
              </a:rPr>
              <a:t> Measurement Division</a:t>
            </a:r>
          </a:p>
        </p:txBody>
      </p:sp>
    </p:spTree>
    <p:extLst>
      <p:ext uri="{BB962C8B-B14F-4D97-AF65-F5344CB8AC3E}">
        <p14:creationId xmlns:p14="http://schemas.microsoft.com/office/powerpoint/2010/main" val="160364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p:txBody>
          <a:bodyPr/>
          <a:lstStyle/>
          <a:p>
            <a:r>
              <a:rPr lang="en-US" dirty="0"/>
              <a:t>GBON National Gap Analysis – Objective </a:t>
            </a:r>
            <a:endParaRPr lang="en-CH" dirty="0"/>
          </a:p>
        </p:txBody>
      </p:sp>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600" y="1723769"/>
            <a:ext cx="10972800" cy="4525963"/>
          </a:xfrm>
        </p:spPr>
        <p:txBody>
          <a:bodyPr>
            <a:normAutofit/>
          </a:bodyPr>
          <a:lstStyle/>
          <a:p>
            <a:pPr marL="0" indent="0">
              <a:buNone/>
            </a:pPr>
            <a:r>
              <a:rPr lang="en-US" sz="2800" dirty="0">
                <a:ea typeface="Calibri" panose="020F0502020204030204" pitchFamily="34" charset="0"/>
                <a:cs typeface="Segoe UI" panose="020B0502040204020203" pitchFamily="34" charset="0"/>
              </a:rPr>
              <a:t>A starting phase for the national implementation of the GBON regulations</a:t>
            </a:r>
          </a:p>
          <a:p>
            <a:pPr marL="0" indent="0">
              <a:buNone/>
            </a:pPr>
            <a:endParaRPr lang="en-US" sz="1600" dirty="0">
              <a:ea typeface="Calibri" panose="020F0502020204030204" pitchFamily="34" charset="0"/>
              <a:cs typeface="Segoe UI" panose="020B0502040204020203" pitchFamily="34" charset="0"/>
            </a:endParaRPr>
          </a:p>
          <a:p>
            <a:r>
              <a:rPr lang="en-US" sz="2800" dirty="0">
                <a:ea typeface="Calibri" panose="020F0502020204030204" pitchFamily="34" charset="0"/>
                <a:cs typeface="Segoe UI" panose="020B0502040204020203" pitchFamily="34" charset="0"/>
              </a:rPr>
              <a:t>Identifies the number of existent observing stations that are compliant with the GBON requirements and the number of stations that need to be installed or improved to become compliant with the mandatory requirements</a:t>
            </a:r>
          </a:p>
          <a:p>
            <a:r>
              <a:rPr lang="en-GB" sz="2800" dirty="0"/>
              <a:t>Guidance for a step-by-step process for defining the national GBON gap</a:t>
            </a:r>
          </a:p>
          <a:p>
            <a:r>
              <a:rPr lang="en-GB" sz="2800" dirty="0"/>
              <a:t>Template given for completing the analysis</a:t>
            </a:r>
          </a:p>
          <a:p>
            <a:r>
              <a:rPr lang="en-US" sz="2800" dirty="0">
                <a:ea typeface="Calibri" panose="020F0502020204030204" pitchFamily="34" charset="0"/>
                <a:cs typeface="Segoe UI" panose="020B0502040204020203" pitchFamily="34" charset="0"/>
              </a:rPr>
              <a:t>Serves as the basis for the GBON National Contribution Plan</a:t>
            </a:r>
          </a:p>
        </p:txBody>
      </p:sp>
    </p:spTree>
    <p:extLst>
      <p:ext uri="{BB962C8B-B14F-4D97-AF65-F5344CB8AC3E}">
        <p14:creationId xmlns:p14="http://schemas.microsoft.com/office/powerpoint/2010/main" val="200818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D0649A7-67DE-4479-9174-E896A558942E}"/>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700"/>
              <a:t>GBON National Gap Analysis – </a:t>
            </a:r>
            <a:br>
              <a:rPr lang="en-US" sz="3700"/>
            </a:br>
            <a:r>
              <a:rPr lang="en-US" sz="3700"/>
              <a:t>Step 1 Analysis of requirements </a:t>
            </a:r>
            <a:endParaRPr lang="en-US" sz="3700" dirty="0"/>
          </a:p>
        </p:txBody>
      </p:sp>
      <p:sp>
        <p:nvSpPr>
          <p:cNvPr id="10" name="Content Placeholder 2">
            <a:extLst>
              <a:ext uri="{FF2B5EF4-FFF2-40B4-BE49-F238E27FC236}">
                <a16:creationId xmlns:a16="http://schemas.microsoft.com/office/drawing/2014/main" id="{95E207BC-E1A1-44FF-8B59-D3D08E22432C}"/>
              </a:ext>
            </a:extLst>
          </p:cNvPr>
          <p:cNvSpPr txBox="1">
            <a:spLocks/>
          </p:cNvSpPr>
          <p:nvPr/>
        </p:nvSpPr>
        <p:spPr>
          <a:xfrm>
            <a:off x="632252" y="1604997"/>
            <a:ext cx="6472882"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US" sz="2200" b="1" dirty="0"/>
              <a:t>Review of the WMO </a:t>
            </a:r>
            <a:r>
              <a:rPr lang="en-US" sz="2200" b="1" i="1" dirty="0"/>
              <a:t>global</a:t>
            </a:r>
            <a:r>
              <a:rPr lang="en-US" sz="2200" b="1" dirty="0"/>
              <a:t> GBON gap analysis results </a:t>
            </a:r>
          </a:p>
          <a:p>
            <a:pPr>
              <a:lnSpc>
                <a:spcPct val="90000"/>
              </a:lnSpc>
              <a:buClr>
                <a:srgbClr val="55788F"/>
              </a:buClr>
              <a:buFont typeface="Arial" panose="020B0604020202020204" pitchFamily="34" charset="0"/>
              <a:buChar char="•"/>
            </a:pPr>
            <a:r>
              <a:rPr lang="en-GB" sz="2200" dirty="0"/>
              <a:t>Review of the estimate of surface and upper-air stations required</a:t>
            </a:r>
            <a:r>
              <a:rPr lang="en-GB" sz="2200" b="1" dirty="0"/>
              <a:t> </a:t>
            </a:r>
            <a:r>
              <a:rPr lang="en-GB" sz="2200" dirty="0"/>
              <a:t>based on the GBON mandatory horizontal resolution requirements (target)</a:t>
            </a:r>
            <a:endParaRPr lang="en-AU" sz="2200" dirty="0"/>
          </a:p>
          <a:p>
            <a:pPr lvl="1">
              <a:lnSpc>
                <a:spcPct val="90000"/>
              </a:lnSpc>
              <a:buClr>
                <a:srgbClr val="55788F"/>
              </a:buClr>
              <a:buFont typeface="Arial" panose="020B0604020202020204" pitchFamily="34" charset="0"/>
              <a:buChar char="•"/>
            </a:pPr>
            <a:r>
              <a:rPr lang="en-GB" sz="1800" dirty="0"/>
              <a:t>Number of stations reporting as per the WIGOS Data Quality Monitoring System (WDQMS) tool</a:t>
            </a:r>
            <a:endParaRPr lang="en-AU" sz="1800" dirty="0"/>
          </a:p>
          <a:p>
            <a:pPr lvl="1">
              <a:lnSpc>
                <a:spcPct val="90000"/>
              </a:lnSpc>
              <a:buClr>
                <a:srgbClr val="55788F"/>
              </a:buClr>
              <a:buFont typeface="Arial" panose="020B0604020202020204" pitchFamily="34" charset="0"/>
              <a:buChar char="•"/>
            </a:pPr>
            <a:r>
              <a:rPr lang="en-AU" sz="1800" dirty="0"/>
              <a:t>The total national GBON gap</a:t>
            </a:r>
          </a:p>
          <a:p>
            <a:pPr>
              <a:lnSpc>
                <a:spcPct val="90000"/>
              </a:lnSpc>
              <a:buClr>
                <a:srgbClr val="55788F"/>
              </a:buClr>
              <a:buFont typeface="Arial" panose="020B0604020202020204" pitchFamily="34" charset="0"/>
              <a:buChar char="•"/>
            </a:pPr>
            <a:r>
              <a:rPr lang="en-AU" sz="2200" dirty="0"/>
              <a:t>GBON target adjusted by the Member</a:t>
            </a:r>
          </a:p>
          <a:p>
            <a:pPr lvl="1">
              <a:lnSpc>
                <a:spcPct val="90000"/>
              </a:lnSpc>
              <a:buClr>
                <a:srgbClr val="55788F"/>
              </a:buClr>
              <a:buFont typeface="Arial" panose="020B0604020202020204" pitchFamily="34" charset="0"/>
              <a:buChar char="•"/>
            </a:pPr>
            <a:r>
              <a:rPr lang="en-AU" sz="1800" dirty="0"/>
              <a:t>Number of reporting stations confirmed</a:t>
            </a:r>
          </a:p>
          <a:p>
            <a:pPr lvl="1">
              <a:lnSpc>
                <a:spcPct val="90000"/>
              </a:lnSpc>
              <a:buClr>
                <a:srgbClr val="55788F"/>
              </a:buClr>
              <a:buFont typeface="Arial" panose="020B0604020202020204" pitchFamily="34" charset="0"/>
              <a:buChar char="•"/>
            </a:pPr>
            <a:r>
              <a:rPr lang="en-AU" sz="1800" dirty="0"/>
              <a:t>Gaps can be initially taken as a default per Global Gap Analysis</a:t>
            </a:r>
            <a:endParaRPr lang="en-GB" sz="1800" dirty="0"/>
          </a:p>
          <a:p>
            <a:pPr>
              <a:lnSpc>
                <a:spcPct val="90000"/>
              </a:lnSpc>
            </a:pPr>
            <a:endParaRPr lang="en-CH" sz="2200" dirty="0"/>
          </a:p>
        </p:txBody>
      </p:sp>
      <p:graphicFrame>
        <p:nvGraphicFramePr>
          <p:cNvPr id="11" name="Table 10">
            <a:extLst>
              <a:ext uri="{FF2B5EF4-FFF2-40B4-BE49-F238E27FC236}">
                <a16:creationId xmlns:a16="http://schemas.microsoft.com/office/drawing/2014/main" id="{C2392ECF-D62C-425F-8202-C5A3825B8C26}"/>
              </a:ext>
            </a:extLst>
          </p:cNvPr>
          <p:cNvGraphicFramePr>
            <a:graphicFrameLocks noGrp="1"/>
          </p:cNvGraphicFramePr>
          <p:nvPr/>
        </p:nvGraphicFramePr>
        <p:xfrm>
          <a:off x="7217546" y="2007044"/>
          <a:ext cx="4330701" cy="3721870"/>
        </p:xfrm>
        <a:graphic>
          <a:graphicData uri="http://schemas.openxmlformats.org/drawingml/2006/table">
            <a:tbl>
              <a:tblPr firstRow="1" firstCol="1" bandRow="1"/>
              <a:tblGrid>
                <a:gridCol w="817456">
                  <a:extLst>
                    <a:ext uri="{9D8B030D-6E8A-4147-A177-3AD203B41FA5}">
                      <a16:colId xmlns:a16="http://schemas.microsoft.com/office/drawing/2014/main" val="3776231565"/>
                    </a:ext>
                  </a:extLst>
                </a:gridCol>
                <a:gridCol w="916724">
                  <a:extLst>
                    <a:ext uri="{9D8B030D-6E8A-4147-A177-3AD203B41FA5}">
                      <a16:colId xmlns:a16="http://schemas.microsoft.com/office/drawing/2014/main" val="943766350"/>
                    </a:ext>
                  </a:extLst>
                </a:gridCol>
                <a:gridCol w="744083">
                  <a:extLst>
                    <a:ext uri="{9D8B030D-6E8A-4147-A177-3AD203B41FA5}">
                      <a16:colId xmlns:a16="http://schemas.microsoft.com/office/drawing/2014/main" val="1547684250"/>
                    </a:ext>
                  </a:extLst>
                </a:gridCol>
                <a:gridCol w="696737">
                  <a:extLst>
                    <a:ext uri="{9D8B030D-6E8A-4147-A177-3AD203B41FA5}">
                      <a16:colId xmlns:a16="http://schemas.microsoft.com/office/drawing/2014/main" val="1910498533"/>
                    </a:ext>
                  </a:extLst>
                </a:gridCol>
                <a:gridCol w="628498">
                  <a:extLst>
                    <a:ext uri="{9D8B030D-6E8A-4147-A177-3AD203B41FA5}">
                      <a16:colId xmlns:a16="http://schemas.microsoft.com/office/drawing/2014/main" val="2359890182"/>
                    </a:ext>
                  </a:extLst>
                </a:gridCol>
                <a:gridCol w="527203">
                  <a:extLst>
                    <a:ext uri="{9D8B030D-6E8A-4147-A177-3AD203B41FA5}">
                      <a16:colId xmlns:a16="http://schemas.microsoft.com/office/drawing/2014/main" val="799339209"/>
                    </a:ext>
                  </a:extLst>
                </a:gridCol>
              </a:tblGrid>
              <a:tr h="872081">
                <a:tc>
                  <a:txBody>
                    <a:bodyPr/>
                    <a:lstStyle/>
                    <a:p>
                      <a:pPr marL="0" indent="0" algn="ctr" fontAlgn="ctr">
                        <a:lnSpc>
                          <a:spcPct val="107000"/>
                        </a:lnSpc>
                        <a:spcBef>
                          <a:spcPts val="0"/>
                        </a:spcBef>
                        <a:spcAft>
                          <a:spcPts val="0"/>
                        </a:spcAft>
                      </a:pPr>
                      <a:r>
                        <a:rPr lang="en-US" sz="1000" b="1" i="0" u="none" strike="noStrike" dirty="0">
                          <a:solidFill>
                            <a:schemeClr val="bg1"/>
                          </a:solidFill>
                          <a:effectLst/>
                          <a:latin typeface="+mn-lt"/>
                          <a:ea typeface="Calibri" panose="020F0502020204030204" pitchFamily="34" charset="0"/>
                          <a:cs typeface="Segoe UI" panose="020B0502040204020203" pitchFamily="34" charset="0"/>
                        </a:rPr>
                        <a:t>GBON requirements</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17A84"/>
                    </a:solidFill>
                  </a:tcPr>
                </a:tc>
                <a:tc>
                  <a:txBody>
                    <a:bodyPr/>
                    <a:lstStyle/>
                    <a:p>
                      <a:pPr marL="0" indent="0" algn="ctr" fontAlgn="ctr">
                        <a:lnSpc>
                          <a:spcPct val="107000"/>
                        </a:lnSpc>
                        <a:spcBef>
                          <a:spcPts val="0"/>
                        </a:spcBef>
                        <a:spcAft>
                          <a:spcPts val="0"/>
                        </a:spcAft>
                      </a:pPr>
                      <a:r>
                        <a:rPr lang="en-US" sz="1000" b="1" i="0" u="none" strike="noStrike" dirty="0">
                          <a:solidFill>
                            <a:srgbClr val="FFFFFF"/>
                          </a:solidFill>
                          <a:effectLst/>
                          <a:latin typeface="+mn-lt"/>
                          <a:ea typeface="Calibri" panose="020F0502020204030204" pitchFamily="34" charset="0"/>
                          <a:cs typeface="Segoe UI" panose="020B0502040204020203" pitchFamily="34" charset="0"/>
                        </a:rPr>
                        <a:t> GBON target </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17A84"/>
                    </a:solidFill>
                  </a:tcPr>
                </a:tc>
                <a:tc>
                  <a:txBody>
                    <a:bodyPr/>
                    <a:lstStyle/>
                    <a:p>
                      <a:pPr algn="ctr" fontAlgn="ctr">
                        <a:spcBef>
                          <a:spcPts val="0"/>
                        </a:spcBef>
                        <a:spcAft>
                          <a:spcPts val="0"/>
                        </a:spcAft>
                      </a:pPr>
                      <a:r>
                        <a:rPr lang="en-US" sz="1050" b="1" i="0" u="none" strike="noStrike" dirty="0">
                          <a:solidFill>
                            <a:schemeClr val="bg1"/>
                          </a:solidFill>
                          <a:effectLst/>
                          <a:latin typeface="+mn-lt"/>
                          <a:ea typeface="Calibri" panose="020F0502020204030204" pitchFamily="34" charset="0"/>
                          <a:cs typeface="Segoe UI" panose="020B0502040204020203" pitchFamily="34" charset="0"/>
                        </a:rPr>
                        <a:t> Reporting </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17A84"/>
                    </a:solidFill>
                  </a:tcPr>
                </a:tc>
                <a:tc>
                  <a:txBody>
                    <a:bodyPr/>
                    <a:lstStyle/>
                    <a:p>
                      <a:pPr algn="ctr" fontAlgn="ctr">
                        <a:spcBef>
                          <a:spcPts val="0"/>
                        </a:spcBef>
                        <a:spcAft>
                          <a:spcPts val="0"/>
                        </a:spcAft>
                      </a:pPr>
                      <a:r>
                        <a:rPr lang="en-US" sz="1050" b="1" i="0" u="none" strike="noStrike" dirty="0">
                          <a:solidFill>
                            <a:schemeClr val="bg1"/>
                          </a:solidFill>
                          <a:effectLst/>
                          <a:latin typeface="+mn-lt"/>
                          <a:ea typeface="Calibri" panose="020F0502020204030204" pitchFamily="34" charset="0"/>
                          <a:cs typeface="Segoe UI" panose="020B0502040204020203" pitchFamily="34" charset="0"/>
                        </a:rPr>
                        <a:t>Gap improve</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17A84"/>
                    </a:solidFill>
                  </a:tcPr>
                </a:tc>
                <a:tc>
                  <a:txBody>
                    <a:bodyPr/>
                    <a:lstStyle/>
                    <a:p>
                      <a:pPr marL="0" marR="0" indent="0" algn="ctr" rtl="0" eaLnBrk="1" fontAlgn="auto" latinLnBrk="0" hangingPunct="1">
                        <a:spcBef>
                          <a:spcPts val="0"/>
                        </a:spcBef>
                        <a:spcAft>
                          <a:spcPts val="0"/>
                        </a:spcAft>
                      </a:pPr>
                      <a:r>
                        <a:rPr lang="en-US" sz="1050" b="1" i="0" u="none" strike="noStrike" dirty="0">
                          <a:solidFill>
                            <a:schemeClr val="bg1"/>
                          </a:solidFill>
                          <a:effectLst/>
                          <a:latin typeface="+mn-lt"/>
                          <a:ea typeface="Calibri" panose="020F0502020204030204" pitchFamily="34" charset="0"/>
                          <a:cs typeface="Segoe UI" panose="020B0502040204020203" pitchFamily="34" charset="0"/>
                        </a:rPr>
                        <a:t>Gap new</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17A84"/>
                    </a:solidFill>
                  </a:tcPr>
                </a:tc>
                <a:tc>
                  <a:txBody>
                    <a:bodyPr/>
                    <a:lstStyle/>
                    <a:p>
                      <a:pPr algn="ctr" fontAlgn="ctr">
                        <a:spcBef>
                          <a:spcPts val="0"/>
                        </a:spcBef>
                        <a:spcAft>
                          <a:spcPts val="0"/>
                        </a:spcAft>
                      </a:pPr>
                      <a:r>
                        <a:rPr lang="en-US" sz="1050" b="1" i="0" u="none" strike="noStrike">
                          <a:solidFill>
                            <a:schemeClr val="bg1"/>
                          </a:solidFill>
                          <a:effectLst/>
                          <a:latin typeface="+mn-lt"/>
                          <a:ea typeface="Calibri" panose="020F0502020204030204" pitchFamily="34" charset="0"/>
                          <a:cs typeface="Segoe UI" panose="020B0502040204020203" pitchFamily="34" charset="0"/>
                        </a:rPr>
                        <a:t>Gap </a:t>
                      </a:r>
                      <a:r>
                        <a:rPr lang="en-US" sz="1050" b="1" i="0" u="none" strike="noStrike" dirty="0">
                          <a:solidFill>
                            <a:schemeClr val="bg1"/>
                          </a:solidFill>
                          <a:effectLst/>
                          <a:latin typeface="+mn-lt"/>
                          <a:ea typeface="Calibri" panose="020F0502020204030204" pitchFamily="34" charset="0"/>
                          <a:cs typeface="Segoe UI" panose="020B0502040204020203" pitchFamily="34" charset="0"/>
                        </a:rPr>
                        <a:t>total </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17A84"/>
                    </a:solidFill>
                  </a:tcPr>
                </a:tc>
                <a:extLst>
                  <a:ext uri="{0D108BD9-81ED-4DB2-BD59-A6C34878D82A}">
                    <a16:rowId xmlns:a16="http://schemas.microsoft.com/office/drawing/2014/main" val="1993732981"/>
                  </a:ext>
                </a:extLst>
              </a:tr>
              <a:tr h="708734">
                <a:tc>
                  <a:txBody>
                    <a:bodyPr/>
                    <a:lstStyle/>
                    <a:p>
                      <a:pPr algn="ctr" fontAlgn="ctr">
                        <a:lnSpc>
                          <a:spcPct val="107000"/>
                        </a:lnSpc>
                        <a:spcBef>
                          <a:spcPts val="0"/>
                        </a:spcBef>
                        <a:spcAft>
                          <a:spcPts val="0"/>
                        </a:spcAft>
                      </a:pPr>
                      <a:r>
                        <a:rPr lang="en-US" sz="1100" b="0" i="0" u="none" strike="noStrike" dirty="0">
                          <a:solidFill>
                            <a:schemeClr val="bg1"/>
                          </a:solidFill>
                          <a:effectLst/>
                          <a:latin typeface="+mn-lt"/>
                          <a:ea typeface="Verdana" panose="020B0604030504040204" pitchFamily="34" charset="0"/>
                          <a:cs typeface="Segoe UI" panose="020B0502040204020203" pitchFamily="34" charset="0"/>
                        </a:rPr>
                        <a:t>Surface stations – standard density</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C3D5E"/>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15</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2</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3</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9</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a:effectLst/>
                          <a:latin typeface="+mn-lt"/>
                          <a:ea typeface="Verdana" panose="020B0604030504040204" pitchFamily="34" charset="0"/>
                          <a:cs typeface="Segoe UI" panose="020B0502040204020203" pitchFamily="34" charset="0"/>
                        </a:rPr>
                        <a:t>13</a:t>
                      </a:r>
                      <a:endParaRPr lang="en-US" sz="1400" b="0" i="0" u="none" strike="noStrike">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extLst>
                  <a:ext uri="{0D108BD9-81ED-4DB2-BD59-A6C34878D82A}">
                    <a16:rowId xmlns:a16="http://schemas.microsoft.com/office/drawing/2014/main" val="2574410094"/>
                  </a:ext>
                </a:extLst>
              </a:tr>
              <a:tr h="708734">
                <a:tc>
                  <a:txBody>
                    <a:bodyPr/>
                    <a:lstStyle/>
                    <a:p>
                      <a:pPr algn="ctr" fontAlgn="ctr">
                        <a:lnSpc>
                          <a:spcPct val="107000"/>
                        </a:lnSpc>
                        <a:spcBef>
                          <a:spcPts val="0"/>
                        </a:spcBef>
                        <a:spcAft>
                          <a:spcPts val="0"/>
                        </a:spcAft>
                      </a:pPr>
                      <a:r>
                        <a:rPr lang="en-US" sz="1100" b="0" i="0" u="none" strike="noStrike" dirty="0">
                          <a:solidFill>
                            <a:schemeClr val="bg1"/>
                          </a:solidFill>
                          <a:effectLst/>
                          <a:latin typeface="+mn-lt"/>
                        </a:rPr>
                        <a:t>Surface stations –high density</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C3D5E"/>
                    </a:solidFill>
                  </a:tcPr>
                </a:tc>
                <a:tc>
                  <a:txBody>
                    <a:bodyPr/>
                    <a:lstStyle/>
                    <a:p>
                      <a:pPr algn="ctr" fontAlgn="ctr">
                        <a:lnSpc>
                          <a:spcPct val="107000"/>
                        </a:lnSpc>
                        <a:spcBef>
                          <a:spcPts val="0"/>
                        </a:spcBef>
                        <a:spcAft>
                          <a:spcPts val="0"/>
                        </a:spcAft>
                      </a:pPr>
                      <a:r>
                        <a:rPr lang="en-US" sz="1100" b="0" i="0" u="none" strike="noStrike" dirty="0">
                          <a:effectLst/>
                          <a:latin typeface="+mn-lt"/>
                        </a:rPr>
                        <a:t>33</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0"/>
                        </a:spcAft>
                      </a:pPr>
                      <a:r>
                        <a:rPr lang="en-US" sz="1100" b="0" i="0" u="none" strike="noStrike" dirty="0">
                          <a:effectLst/>
                          <a:latin typeface="+mn-lt"/>
                        </a:rPr>
                        <a:t>2</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rPr>
                        <a:t>3</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rPr>
                        <a:t>28</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rPr>
                        <a:t>31</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extLst>
                  <a:ext uri="{0D108BD9-81ED-4DB2-BD59-A6C34878D82A}">
                    <a16:rowId xmlns:a16="http://schemas.microsoft.com/office/drawing/2014/main" val="108976195"/>
                  </a:ext>
                </a:extLst>
              </a:tr>
              <a:tr h="708734">
                <a:tc>
                  <a:txBody>
                    <a:bodyPr/>
                    <a:lstStyle/>
                    <a:p>
                      <a:pPr algn="ctr" fontAlgn="ctr">
                        <a:lnSpc>
                          <a:spcPct val="107000"/>
                        </a:lnSpc>
                        <a:spcBef>
                          <a:spcPts val="0"/>
                        </a:spcBef>
                        <a:spcAft>
                          <a:spcPts val="0"/>
                        </a:spcAft>
                      </a:pPr>
                      <a:r>
                        <a:rPr lang="en-US" sz="1100" b="0" i="0" u="none" strike="noStrike" dirty="0">
                          <a:solidFill>
                            <a:schemeClr val="bg1"/>
                          </a:solidFill>
                          <a:effectLst/>
                          <a:latin typeface="+mn-lt"/>
                          <a:ea typeface="Verdana" panose="020B0604030504040204" pitchFamily="34" charset="0"/>
                          <a:cs typeface="Segoe UI" panose="020B0502040204020203" pitchFamily="34" charset="0"/>
                        </a:rPr>
                        <a:t>Upper-air stations</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C3D5E"/>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3</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0</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0</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3</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algn="ctr" fontAlgn="ctr">
                        <a:lnSpc>
                          <a:spcPct val="107000"/>
                        </a:lnSpc>
                        <a:spcBef>
                          <a:spcPts val="0"/>
                        </a:spcBef>
                        <a:spcAft>
                          <a:spcPts val="0"/>
                        </a:spcAft>
                      </a:pPr>
                      <a:r>
                        <a:rPr lang="en-US" sz="1100" b="0" i="0" u="none" strike="noStrike" dirty="0">
                          <a:effectLst/>
                          <a:latin typeface="+mn-lt"/>
                          <a:ea typeface="Verdana" panose="020B0604030504040204" pitchFamily="34" charset="0"/>
                          <a:cs typeface="Segoe UI" panose="020B0502040204020203" pitchFamily="34" charset="0"/>
                        </a:rPr>
                        <a:t>3</a:t>
                      </a:r>
                      <a:endParaRPr lang="en-US" sz="1400" b="0" i="0" u="none" strike="noStrike" dirty="0">
                        <a:effectLst/>
                        <a:latin typeface="+mn-lt"/>
                      </a:endParaRP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extLst>
                  <a:ext uri="{0D108BD9-81ED-4DB2-BD59-A6C34878D82A}">
                    <a16:rowId xmlns:a16="http://schemas.microsoft.com/office/drawing/2014/main" val="3579664888"/>
                  </a:ext>
                </a:extLst>
              </a:tr>
              <a:tr h="708734">
                <a:tc>
                  <a:txBody>
                    <a:bodyPr/>
                    <a:lstStyle/>
                    <a:p>
                      <a:pPr algn="ctr" fontAlgn="ctr">
                        <a:lnSpc>
                          <a:spcPct val="107000"/>
                        </a:lnSpc>
                        <a:spcBef>
                          <a:spcPts val="0"/>
                        </a:spcBef>
                        <a:spcAft>
                          <a:spcPts val="0"/>
                        </a:spcAft>
                      </a:pPr>
                      <a:r>
                        <a:rPr lang="en-US" sz="1200" b="0" i="0" u="none" strike="noStrike" dirty="0">
                          <a:solidFill>
                            <a:schemeClr val="bg1"/>
                          </a:solidFill>
                          <a:effectLst/>
                          <a:latin typeface="+mn-lt"/>
                        </a:rPr>
                        <a:t>Marine</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C3D5E"/>
                    </a:solidFill>
                  </a:tcPr>
                </a:tc>
                <a:tc>
                  <a:txBody>
                    <a:bodyPr/>
                    <a:lstStyle/>
                    <a:p>
                      <a:pPr algn="ctr" fontAlgn="ctr">
                        <a:lnSpc>
                          <a:spcPct val="107000"/>
                        </a:lnSpc>
                        <a:spcBef>
                          <a:spcPts val="0"/>
                        </a:spcBef>
                        <a:spcAft>
                          <a:spcPts val="0"/>
                        </a:spcAft>
                      </a:pPr>
                      <a:r>
                        <a:rPr lang="en-US" sz="1100" b="0" i="0" u="none" strike="noStrike" dirty="0">
                          <a:effectLst/>
                          <a:latin typeface="+mn-lt"/>
                        </a:rPr>
                        <a:t>2</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US" sz="1100" b="0" i="0" u="none" strike="noStrike" dirty="0">
                          <a:effectLst/>
                          <a:latin typeface="+mn-lt"/>
                        </a:rPr>
                        <a:t>0</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US" sz="1100" b="0" i="0" u="none" strike="noStrike" dirty="0">
                          <a:effectLst/>
                          <a:latin typeface="+mn-lt"/>
                        </a:rPr>
                        <a:t>0</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US" sz="1100" b="0" i="0" u="none" strike="noStrike" dirty="0">
                          <a:effectLst/>
                          <a:latin typeface="+mn-lt"/>
                        </a:rPr>
                        <a:t>2</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US" sz="1100" b="0" i="0" u="none" strike="noStrike" dirty="0">
                          <a:effectLst/>
                          <a:latin typeface="+mn-lt"/>
                        </a:rPr>
                        <a:t>2</a:t>
                      </a:r>
                    </a:p>
                  </a:txBody>
                  <a:tcPr marL="43469" marR="43469" marT="603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32319595"/>
                  </a:ext>
                </a:extLst>
              </a:tr>
            </a:tbl>
          </a:graphicData>
        </a:graphic>
      </p:graphicFrame>
      <p:sp>
        <p:nvSpPr>
          <p:cNvPr id="12" name="TextBox 11">
            <a:extLst>
              <a:ext uri="{FF2B5EF4-FFF2-40B4-BE49-F238E27FC236}">
                <a16:creationId xmlns:a16="http://schemas.microsoft.com/office/drawing/2014/main" id="{DAF5B606-CACF-43C8-BA34-97C25443A634}"/>
              </a:ext>
            </a:extLst>
          </p:cNvPr>
          <p:cNvSpPr txBox="1"/>
          <p:nvPr/>
        </p:nvSpPr>
        <p:spPr>
          <a:xfrm>
            <a:off x="7559197" y="1527675"/>
            <a:ext cx="3989050" cy="369332"/>
          </a:xfrm>
          <a:prstGeom prst="rect">
            <a:avLst/>
          </a:prstGeom>
          <a:noFill/>
        </p:spPr>
        <p:txBody>
          <a:bodyPr wrap="square" rtlCol="0">
            <a:spAutoFit/>
          </a:bodyPr>
          <a:lstStyle/>
          <a:p>
            <a:r>
              <a:rPr lang="en-US" b="1" dirty="0"/>
              <a:t>Output of the Step 1 – country example</a:t>
            </a:r>
            <a:endParaRPr lang="en-GB" dirty="0"/>
          </a:p>
        </p:txBody>
      </p:sp>
      <p:sp>
        <p:nvSpPr>
          <p:cNvPr id="13" name="TextBox 12">
            <a:extLst>
              <a:ext uri="{FF2B5EF4-FFF2-40B4-BE49-F238E27FC236}">
                <a16:creationId xmlns:a16="http://schemas.microsoft.com/office/drawing/2014/main" id="{9726B27F-8FE7-4B23-A670-9B54DAE4C72D}"/>
              </a:ext>
            </a:extLst>
          </p:cNvPr>
          <p:cNvSpPr txBox="1"/>
          <p:nvPr/>
        </p:nvSpPr>
        <p:spPr>
          <a:xfrm>
            <a:off x="927955" y="5125339"/>
            <a:ext cx="5881475" cy="1169551"/>
          </a:xfrm>
          <a:prstGeom prst="rect">
            <a:avLst/>
          </a:prstGeom>
          <a:noFill/>
          <a:ln>
            <a:solidFill>
              <a:schemeClr val="tx2"/>
            </a:solidFill>
          </a:ln>
        </p:spPr>
        <p:txBody>
          <a:bodyPr wrap="square" rtlCol="0">
            <a:spAutoFit/>
          </a:bodyPr>
          <a:lstStyle/>
          <a:p>
            <a:pPr fontAlgn="base"/>
            <a:r>
              <a:rPr lang="en-US" sz="1400" dirty="0"/>
              <a:t>Caveats: </a:t>
            </a:r>
          </a:p>
          <a:p>
            <a:pPr marL="285750" indent="-285750" fontAlgn="base">
              <a:buFont typeface="Arial" panose="020B0604020202020204" pitchFamily="34" charset="0"/>
              <a:buChar char="•"/>
            </a:pPr>
            <a:r>
              <a:rPr lang="en-US" sz="1400" dirty="0"/>
              <a:t>The reporting threshold for GBON upper-air stations over land was one daily sounding </a:t>
            </a:r>
          </a:p>
          <a:p>
            <a:pPr marL="285750" indent="-285750" fontAlgn="base">
              <a:buFont typeface="Arial" panose="020B0604020202020204" pitchFamily="34" charset="0"/>
              <a:buChar char="•"/>
            </a:pPr>
            <a:r>
              <a:rPr lang="en-US" sz="1400" dirty="0"/>
              <a:t>The surface area was computed based on a geographic information system model and may slightly deviate from official records. </a:t>
            </a:r>
          </a:p>
        </p:txBody>
      </p:sp>
    </p:spTree>
    <p:extLst>
      <p:ext uri="{BB962C8B-B14F-4D97-AF65-F5344CB8AC3E}">
        <p14:creationId xmlns:p14="http://schemas.microsoft.com/office/powerpoint/2010/main" val="151456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E69E5E-9C4F-419B-84B4-54DD8323D373}"/>
              </a:ext>
            </a:extLst>
          </p:cNvPr>
          <p:cNvSpPr txBox="1">
            <a:spLocks/>
          </p:cNvSpPr>
          <p:nvPr/>
        </p:nvSpPr>
        <p:spPr>
          <a:xfrm>
            <a:off x="1698171" y="274638"/>
            <a:ext cx="851262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700" dirty="0"/>
              <a:t>GBON Gap Analysis –</a:t>
            </a:r>
            <a:br>
              <a:rPr lang="en-US" sz="3700" dirty="0"/>
            </a:br>
            <a:r>
              <a:rPr lang="en-US" sz="3700" dirty="0"/>
              <a:t>Step 2 Existing stations </a:t>
            </a:r>
            <a:endParaRPr lang="en-CH" sz="3700" dirty="0"/>
          </a:p>
        </p:txBody>
      </p:sp>
      <p:sp>
        <p:nvSpPr>
          <p:cNvPr id="5" name="Content Placeholder 2">
            <a:extLst>
              <a:ext uri="{FF2B5EF4-FFF2-40B4-BE49-F238E27FC236}">
                <a16:creationId xmlns:a16="http://schemas.microsoft.com/office/drawing/2014/main" id="{0346729F-BF0C-4CD7-BB05-56415B4E22A4}"/>
              </a:ext>
            </a:extLst>
          </p:cNvPr>
          <p:cNvSpPr txBox="1">
            <a:spLocks/>
          </p:cNvSpPr>
          <p:nvPr/>
        </p:nvSpPr>
        <p:spPr>
          <a:xfrm>
            <a:off x="780535" y="1930744"/>
            <a:ext cx="531546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55788F"/>
              </a:buClr>
              <a:buFont typeface="Arial"/>
              <a:buNone/>
            </a:pPr>
            <a:r>
              <a:rPr lang="en-GB" sz="2200" b="1" dirty="0"/>
              <a:t>The number of existent surface, upper-air and marine </a:t>
            </a:r>
            <a:r>
              <a:rPr lang="en-GB" sz="2200" dirty="0"/>
              <a:t>observing stations are assessed, according to:</a:t>
            </a:r>
          </a:p>
          <a:p>
            <a:pPr>
              <a:lnSpc>
                <a:spcPct val="90000"/>
              </a:lnSpc>
              <a:buClr>
                <a:srgbClr val="55788F"/>
              </a:buClr>
            </a:pPr>
            <a:r>
              <a:rPr lang="en-US" sz="2200" dirty="0"/>
              <a:t>NMHS stations</a:t>
            </a:r>
          </a:p>
          <a:p>
            <a:pPr>
              <a:lnSpc>
                <a:spcPct val="90000"/>
              </a:lnSpc>
              <a:buClr>
                <a:srgbClr val="55788F"/>
              </a:buClr>
            </a:pPr>
            <a:r>
              <a:rPr lang="en-US" sz="2200" dirty="0"/>
              <a:t>3rd party stations </a:t>
            </a:r>
          </a:p>
          <a:p>
            <a:pPr>
              <a:lnSpc>
                <a:spcPct val="90000"/>
              </a:lnSpc>
              <a:buClr>
                <a:srgbClr val="55788F"/>
              </a:buClr>
            </a:pPr>
            <a:r>
              <a:rPr lang="en-US" sz="2200" dirty="0"/>
              <a:t>Whether the station is reporting to WIS / to be improved</a:t>
            </a:r>
          </a:p>
          <a:p>
            <a:pPr>
              <a:lnSpc>
                <a:spcPct val="90000"/>
              </a:lnSpc>
              <a:buClr>
                <a:srgbClr val="55788F"/>
              </a:buClr>
            </a:pPr>
            <a:r>
              <a:rPr lang="en-US" sz="2200" dirty="0"/>
              <a:t>Which GBON variables the station is measuring</a:t>
            </a:r>
          </a:p>
          <a:p>
            <a:pPr>
              <a:lnSpc>
                <a:spcPct val="90000"/>
              </a:lnSpc>
              <a:buClr>
                <a:srgbClr val="55788F"/>
              </a:buClr>
            </a:pPr>
            <a:r>
              <a:rPr lang="en-US" sz="2200" dirty="0"/>
              <a:t>Reporting cycle: how often is the station reporting</a:t>
            </a:r>
          </a:p>
          <a:p>
            <a:pPr>
              <a:lnSpc>
                <a:spcPct val="90000"/>
              </a:lnSpc>
            </a:pPr>
            <a:endParaRPr lang="en-CH" sz="2200" dirty="0"/>
          </a:p>
        </p:txBody>
      </p:sp>
      <p:graphicFrame>
        <p:nvGraphicFramePr>
          <p:cNvPr id="6" name="Table 5">
            <a:extLst>
              <a:ext uri="{FF2B5EF4-FFF2-40B4-BE49-F238E27FC236}">
                <a16:creationId xmlns:a16="http://schemas.microsoft.com/office/drawing/2014/main" id="{83D0941F-6C42-4085-BC6D-486886030694}"/>
              </a:ext>
            </a:extLst>
          </p:cNvPr>
          <p:cNvGraphicFramePr>
            <a:graphicFrameLocks noGrp="1"/>
          </p:cNvGraphicFramePr>
          <p:nvPr/>
        </p:nvGraphicFramePr>
        <p:xfrm>
          <a:off x="6715311" y="2403389"/>
          <a:ext cx="4837669" cy="3089246"/>
        </p:xfrm>
        <a:graphic>
          <a:graphicData uri="http://schemas.openxmlformats.org/drawingml/2006/table">
            <a:tbl>
              <a:tblPr firstRow="1" firstCol="1" bandRow="1"/>
              <a:tblGrid>
                <a:gridCol w="1339082">
                  <a:extLst>
                    <a:ext uri="{9D8B030D-6E8A-4147-A177-3AD203B41FA5}">
                      <a16:colId xmlns:a16="http://schemas.microsoft.com/office/drawing/2014/main" val="381752031"/>
                    </a:ext>
                  </a:extLst>
                </a:gridCol>
                <a:gridCol w="774354">
                  <a:extLst>
                    <a:ext uri="{9D8B030D-6E8A-4147-A177-3AD203B41FA5}">
                      <a16:colId xmlns:a16="http://schemas.microsoft.com/office/drawing/2014/main" val="3251237924"/>
                    </a:ext>
                  </a:extLst>
                </a:gridCol>
                <a:gridCol w="959509">
                  <a:extLst>
                    <a:ext uri="{9D8B030D-6E8A-4147-A177-3AD203B41FA5}">
                      <a16:colId xmlns:a16="http://schemas.microsoft.com/office/drawing/2014/main" val="2611666194"/>
                    </a:ext>
                  </a:extLst>
                </a:gridCol>
                <a:gridCol w="805213">
                  <a:extLst>
                    <a:ext uri="{9D8B030D-6E8A-4147-A177-3AD203B41FA5}">
                      <a16:colId xmlns:a16="http://schemas.microsoft.com/office/drawing/2014/main" val="441570261"/>
                    </a:ext>
                  </a:extLst>
                </a:gridCol>
                <a:gridCol w="959511">
                  <a:extLst>
                    <a:ext uri="{9D8B030D-6E8A-4147-A177-3AD203B41FA5}">
                      <a16:colId xmlns:a16="http://schemas.microsoft.com/office/drawing/2014/main" val="3063789843"/>
                    </a:ext>
                  </a:extLst>
                </a:gridCol>
              </a:tblGrid>
              <a:tr h="253314">
                <a:tc rowSpan="3">
                  <a:txBody>
                    <a:bodyPr/>
                    <a:lstStyle/>
                    <a:p>
                      <a:pPr algn="ctr">
                        <a:lnSpc>
                          <a:spcPct val="107000"/>
                        </a:lnSpc>
                        <a:spcAft>
                          <a:spcPts val="0"/>
                        </a:spcAft>
                      </a:pPr>
                      <a:r>
                        <a:rPr lang="en-US" sz="1200" b="1">
                          <a:solidFill>
                            <a:schemeClr val="bg1"/>
                          </a:solidFill>
                          <a:effectLst/>
                          <a:latin typeface="Avenir" panose="020B0503020203020204" pitchFamily="34" charset="0"/>
                          <a:ea typeface="Verdana" panose="020B0604030504040204" pitchFamily="34" charset="0"/>
                          <a:cs typeface="Arial" panose="020B0604020202020204" pitchFamily="34" charset="0"/>
                        </a:rPr>
                        <a:t>GBON requirements</a:t>
                      </a:r>
                      <a:endParaRPr lang="en-US" sz="1200">
                        <a:solidFill>
                          <a:schemeClr val="bg1"/>
                        </a:solidFill>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gridSpan="4">
                  <a:txBody>
                    <a:bodyPr/>
                    <a:lstStyle/>
                    <a:p>
                      <a:pPr algn="ctr">
                        <a:lnSpc>
                          <a:spcPct val="107000"/>
                        </a:lnSpc>
                        <a:spcAft>
                          <a:spcPts val="0"/>
                        </a:spcAft>
                      </a:pPr>
                      <a:r>
                        <a:rPr lang="en-US" sz="1200" b="1" dirty="0">
                          <a:solidFill>
                            <a:srgbClr val="FFFFFF"/>
                          </a:solidFill>
                          <a:effectLst/>
                          <a:latin typeface="Segoe UI" panose="020B0502040204020203" pitchFamily="34" charset="0"/>
                          <a:ea typeface="Calibri" panose="020F0502020204030204" pitchFamily="34" charset="0"/>
                          <a:cs typeface="Arial" panose="020B0604020202020204" pitchFamily="34" charset="0"/>
                        </a:rPr>
                        <a:t>Existing observation stations (# of stations)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0016" marR="5001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7A84"/>
                    </a:solidFill>
                  </a:tcPr>
                </a:tc>
                <a:tc hMerge="1">
                  <a:txBody>
                    <a:bodyPr/>
                    <a:lstStyle/>
                    <a:p>
                      <a:endParaRPr lang="en-US"/>
                    </a:p>
                  </a:txBody>
                  <a:tcPr/>
                </a:tc>
                <a:tc hMerge="1">
                  <a:txBody>
                    <a:bodyPr/>
                    <a:lstStyle/>
                    <a:p>
                      <a:endParaRPr lang="en-US"/>
                    </a:p>
                  </a:txBody>
                  <a:tcPr>
                    <a:lnL w="12700" cap="flat" cmpd="sng" algn="ctr">
                      <a:solidFill>
                        <a:srgbClr val="A6A6A6"/>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124135131"/>
                  </a:ext>
                </a:extLst>
              </a:tr>
              <a:tr h="181470">
                <a:tc vMerge="1">
                  <a:txBody>
                    <a:bodyPr/>
                    <a:lstStyle/>
                    <a:p>
                      <a:endParaRPr lang="en-US"/>
                    </a:p>
                  </a:txBody>
                  <a:tcPr/>
                </a:tc>
                <a:tc gridSpan="2">
                  <a:txBody>
                    <a:bodyPr/>
                    <a:lstStyle/>
                    <a:p>
                      <a:pPr algn="ctr">
                        <a:lnSpc>
                          <a:spcPct val="107000"/>
                        </a:lnSpc>
                        <a:spcAft>
                          <a:spcPts val="0"/>
                        </a:spcAft>
                      </a:pPr>
                      <a:r>
                        <a:rPr lang="en-US" sz="1050" b="1">
                          <a:solidFill>
                            <a:srgbClr val="000000"/>
                          </a:solidFill>
                          <a:effectLst/>
                          <a:latin typeface="Avenir" panose="020B0503020203020204" pitchFamily="34" charset="0"/>
                          <a:ea typeface="Calibri" panose="020F0502020204030204" pitchFamily="34" charset="0"/>
                          <a:cs typeface="Arial" panose="020B0604020202020204" pitchFamily="34" charset="0"/>
                        </a:rPr>
                        <a:t>NMHS network </a:t>
                      </a:r>
                      <a:endParaRPr lang="en-US" sz="140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hMerge="1">
                  <a:txBody>
                    <a:bodyPr/>
                    <a:lstStyle/>
                    <a:p>
                      <a:endParaRPr lang="en-US"/>
                    </a:p>
                  </a:txBody>
                  <a:tcPr/>
                </a:tc>
                <a:tc gridSpan="2">
                  <a:txBody>
                    <a:bodyPr/>
                    <a:lstStyle/>
                    <a:p>
                      <a:pPr algn="ctr">
                        <a:lnSpc>
                          <a:spcPct val="107000"/>
                        </a:lnSpc>
                        <a:spcAft>
                          <a:spcPts val="0"/>
                        </a:spcAft>
                      </a:pPr>
                      <a:r>
                        <a:rPr lang="en-US" sz="1050" b="1">
                          <a:solidFill>
                            <a:srgbClr val="000000"/>
                          </a:solidFill>
                          <a:effectLst/>
                          <a:latin typeface="Avenir" panose="020B0503020203020204" pitchFamily="34" charset="0"/>
                          <a:ea typeface="Calibri" panose="020F0502020204030204" pitchFamily="34" charset="0"/>
                          <a:cs typeface="Arial" panose="020B0604020202020204" pitchFamily="34" charset="0"/>
                        </a:rPr>
                        <a:t>3</a:t>
                      </a:r>
                      <a:r>
                        <a:rPr lang="en-US" sz="1050" b="1" baseline="30000">
                          <a:solidFill>
                            <a:srgbClr val="000000"/>
                          </a:solidFill>
                          <a:effectLst/>
                          <a:latin typeface="Avenir" panose="020B0503020203020204" pitchFamily="34" charset="0"/>
                          <a:ea typeface="Calibri" panose="020F0502020204030204" pitchFamily="34" charset="0"/>
                          <a:cs typeface="Arial" panose="020B0604020202020204" pitchFamily="34" charset="0"/>
                        </a:rPr>
                        <a:t>rd</a:t>
                      </a:r>
                      <a:r>
                        <a:rPr lang="en-US" sz="1050" b="1">
                          <a:solidFill>
                            <a:srgbClr val="000000"/>
                          </a:solidFill>
                          <a:effectLst/>
                          <a:latin typeface="Avenir" panose="020B0503020203020204" pitchFamily="34" charset="0"/>
                          <a:ea typeface="Calibri" panose="020F0502020204030204" pitchFamily="34" charset="0"/>
                          <a:cs typeface="Arial" panose="020B0604020202020204" pitchFamily="34" charset="0"/>
                        </a:rPr>
                        <a:t> party networks</a:t>
                      </a:r>
                      <a:endParaRPr lang="en-US" sz="140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hMerge="1">
                  <a:txBody>
                    <a:bodyPr/>
                    <a:lstStyle/>
                    <a:p>
                      <a:endParaRPr lang="en-US"/>
                    </a:p>
                  </a:txBody>
                  <a:tcPr/>
                </a:tc>
                <a:extLst>
                  <a:ext uri="{0D108BD9-81ED-4DB2-BD59-A6C34878D82A}">
                    <a16:rowId xmlns:a16="http://schemas.microsoft.com/office/drawing/2014/main" val="265606099"/>
                  </a:ext>
                </a:extLst>
              </a:tr>
              <a:tr h="314351">
                <a:tc vMerge="1">
                  <a:txBody>
                    <a:bodyPr/>
                    <a:lstStyle/>
                    <a:p>
                      <a:endParaRPr lang="en-US"/>
                    </a:p>
                  </a:txBody>
                  <a:tcPr/>
                </a:tc>
                <a:tc>
                  <a:txBody>
                    <a:bodyPr/>
                    <a:lstStyle/>
                    <a:p>
                      <a:pPr algn="ctr">
                        <a:lnSpc>
                          <a:spcPct val="107000"/>
                        </a:lnSpc>
                        <a:spcBef>
                          <a:spcPts val="400"/>
                        </a:spcBef>
                        <a:spcAft>
                          <a:spcPts val="0"/>
                        </a:spcAft>
                      </a:pPr>
                      <a:r>
                        <a:rPr lang="en-US" sz="1000" b="1">
                          <a:solidFill>
                            <a:srgbClr val="000000"/>
                          </a:solidFill>
                          <a:effectLst/>
                          <a:latin typeface="Avenir" panose="020B0503020203020204" pitchFamily="34" charset="0"/>
                          <a:ea typeface="Calibri" panose="020F0502020204030204" pitchFamily="34" charset="0"/>
                          <a:cs typeface="Arial" panose="020B0604020202020204" pitchFamily="34" charset="0"/>
                        </a:rPr>
                        <a:t>Reporting</a:t>
                      </a:r>
                      <a:endParaRPr lang="en-US" sz="120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a:txBody>
                    <a:bodyPr/>
                    <a:lstStyle/>
                    <a:p>
                      <a:pPr algn="ctr">
                        <a:lnSpc>
                          <a:spcPct val="107000"/>
                        </a:lnSpc>
                        <a:spcBef>
                          <a:spcPts val="400"/>
                        </a:spcBef>
                        <a:spcAft>
                          <a:spcPts val="0"/>
                        </a:spcAft>
                      </a:pPr>
                      <a:r>
                        <a:rPr lang="en-US" sz="1000" b="1" dirty="0">
                          <a:solidFill>
                            <a:srgbClr val="000000"/>
                          </a:solidFill>
                          <a:effectLst/>
                          <a:latin typeface="Avenir" panose="020B0503020203020204" pitchFamily="34" charset="0"/>
                          <a:ea typeface="Calibri" panose="020F0502020204030204" pitchFamily="34" charset="0"/>
                          <a:cs typeface="Arial" panose="020B0604020202020204" pitchFamily="34" charset="0"/>
                        </a:rPr>
                        <a:t>Improve </a:t>
                      </a:r>
                      <a:endParaRPr lang="en-US" sz="1200" dirty="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a:txBody>
                    <a:bodyPr/>
                    <a:lstStyle/>
                    <a:p>
                      <a:pPr algn="ctr">
                        <a:lnSpc>
                          <a:spcPct val="107000"/>
                        </a:lnSpc>
                        <a:spcBef>
                          <a:spcPts val="400"/>
                        </a:spcBef>
                        <a:spcAft>
                          <a:spcPts val="0"/>
                        </a:spcAft>
                      </a:pPr>
                      <a:r>
                        <a:rPr lang="en-US" sz="1000" b="1">
                          <a:solidFill>
                            <a:srgbClr val="000000"/>
                          </a:solidFill>
                          <a:effectLst/>
                          <a:latin typeface="Avenir" panose="020B0503020203020204" pitchFamily="34" charset="0"/>
                          <a:ea typeface="Calibri" panose="020F0502020204030204" pitchFamily="34" charset="0"/>
                          <a:cs typeface="Arial" panose="020B0604020202020204" pitchFamily="34" charset="0"/>
                        </a:rPr>
                        <a:t>Reporting </a:t>
                      </a:r>
                      <a:endParaRPr lang="en-US" sz="120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a:txBody>
                    <a:bodyPr/>
                    <a:lstStyle/>
                    <a:p>
                      <a:pPr algn="ctr">
                        <a:lnSpc>
                          <a:spcPct val="107000"/>
                        </a:lnSpc>
                        <a:spcBef>
                          <a:spcPts val="400"/>
                        </a:spcBef>
                        <a:spcAft>
                          <a:spcPts val="0"/>
                        </a:spcAft>
                      </a:pPr>
                      <a:r>
                        <a:rPr lang="en-US" sz="1000" b="1" dirty="0">
                          <a:solidFill>
                            <a:srgbClr val="000000"/>
                          </a:solidFill>
                          <a:effectLst/>
                          <a:latin typeface="Avenir" panose="020B0503020203020204" pitchFamily="34" charset="0"/>
                          <a:ea typeface="Calibri" panose="020F0502020204030204" pitchFamily="34" charset="0"/>
                          <a:cs typeface="Arial" panose="020B0604020202020204" pitchFamily="34" charset="0"/>
                        </a:rPr>
                        <a:t>Improve</a:t>
                      </a:r>
                      <a:endParaRPr lang="en-US" sz="1200" dirty="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extLst>
                  <a:ext uri="{0D108BD9-81ED-4DB2-BD59-A6C34878D82A}">
                    <a16:rowId xmlns:a16="http://schemas.microsoft.com/office/drawing/2014/main" val="3362885861"/>
                  </a:ext>
                </a:extLst>
              </a:tr>
              <a:tr h="573095">
                <a:tc>
                  <a:txBody>
                    <a:bodyPr/>
                    <a:lstStyle/>
                    <a:p>
                      <a:pPr>
                        <a:lnSpc>
                          <a:spcPct val="107000"/>
                        </a:lnSpc>
                        <a:spcAft>
                          <a:spcPts val="0"/>
                        </a:spcAft>
                      </a:pPr>
                      <a:r>
                        <a:rPr lang="en-US" sz="105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SURFACE STATIONS</a:t>
                      </a:r>
                      <a:endParaRPr lang="en-US" sz="1050" dirty="0">
                        <a:effectLst/>
                        <a:latin typeface="Avenir" panose="020B0503020203020204" pitchFamily="34" charset="0"/>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en-US" sz="105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Standard density</a:t>
                      </a:r>
                      <a:endParaRPr lang="fr-FR" sz="1050" b="1" dirty="0">
                        <a:solidFill>
                          <a:srgbClr val="FFFFFF"/>
                        </a:solidFill>
                        <a:effectLst/>
                        <a:latin typeface="Avenir" panose="020B0503020203020204" pitchFamily="34" charset="0"/>
                        <a:ea typeface="Verdana" panose="020B0604030504040204" pitchFamily="34" charset="0"/>
                        <a:cs typeface="Arial" panose="020B0604020202020204" pitchFamily="34" charset="0"/>
                      </a:endParaRP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200" b="0">
                          <a:effectLst/>
                          <a:latin typeface="Avenir"/>
                          <a:ea typeface="Calibri" panose="020F0502020204030204" pitchFamily="34" charset="0"/>
                          <a:cs typeface="Arial"/>
                        </a:rPr>
                        <a:t>2</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Calibri" panose="020F0502020204030204" pitchFamily="34" charset="0"/>
                          <a:cs typeface="Arial"/>
                        </a:rPr>
                        <a:t>25</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a:effectLst/>
                          <a:latin typeface="Avenir"/>
                          <a:ea typeface="Calibri" panose="020F0502020204030204" pitchFamily="34" charset="0"/>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a:effectLst/>
                          <a:latin typeface="Avenir"/>
                          <a:ea typeface="Calibri" panose="020F0502020204030204" pitchFamily="34" charset="0"/>
                          <a:cs typeface="Arial"/>
                        </a:rPr>
                        <a:t>38</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2406647"/>
                  </a:ext>
                </a:extLst>
              </a:tr>
              <a:tr h="568290">
                <a:tc>
                  <a:txBody>
                    <a:bodyPr/>
                    <a:lstStyle/>
                    <a:p>
                      <a:pPr marL="0" lvl="0" indent="0">
                        <a:lnSpc>
                          <a:spcPct val="107000"/>
                        </a:lnSpc>
                        <a:spcAft>
                          <a:spcPts val="0"/>
                        </a:spcAft>
                        <a:buFont typeface="Symbol" panose="05050102010706020507" pitchFamily="18" charset="2"/>
                        <a:buNone/>
                      </a:pPr>
                      <a:r>
                        <a:rPr lang="en-US" sz="1050" dirty="0">
                          <a:solidFill>
                            <a:schemeClr val="bg1"/>
                          </a:solidFill>
                          <a:effectLst/>
                          <a:latin typeface="Avenir" panose="020B0503020203020204" pitchFamily="34" charset="0"/>
                          <a:ea typeface="Calibri" panose="020F0502020204030204" pitchFamily="34" charset="0"/>
                          <a:cs typeface="Arial" panose="020B0604020202020204" pitchFamily="34" charset="0"/>
                        </a:rPr>
                        <a:t>SURFACE Stations High density</a:t>
                      </a: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200" b="0" dirty="0">
                          <a:effectLst/>
                          <a:latin typeface="Avenir"/>
                          <a:ea typeface="Calibri" panose="020F0502020204030204" pitchFamily="34" charset="0"/>
                          <a:cs typeface="Arial"/>
                        </a:rPr>
                        <a:t>2</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Calibri" panose="020F0502020204030204" pitchFamily="34" charset="0"/>
                          <a:cs typeface="Arial"/>
                        </a:rPr>
                        <a:t>25</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Calibri" panose="020F0502020204030204" pitchFamily="34" charset="0"/>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Calibri" panose="020F0502020204030204" pitchFamily="34" charset="0"/>
                          <a:cs typeface="Arial"/>
                        </a:rPr>
                        <a:t>38</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14920277"/>
                  </a:ext>
                </a:extLst>
              </a:tr>
              <a:tr h="704456">
                <a:tc>
                  <a:txBody>
                    <a:bodyPr/>
                    <a:lstStyle/>
                    <a:p>
                      <a:pPr>
                        <a:lnSpc>
                          <a:spcPct val="107000"/>
                        </a:lnSpc>
                        <a:spcAft>
                          <a:spcPts val="0"/>
                        </a:spcAft>
                      </a:pPr>
                      <a:r>
                        <a:rPr lang="en-US" sz="105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UPPER-AIR STATIONS </a:t>
                      </a:r>
                    </a:p>
                    <a:p>
                      <a:pPr>
                        <a:lnSpc>
                          <a:spcPct val="107000"/>
                        </a:lnSpc>
                        <a:spcAft>
                          <a:spcPts val="0"/>
                        </a:spcAft>
                      </a:pPr>
                      <a:r>
                        <a:rPr lang="en-US" sz="105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Over land</a:t>
                      </a:r>
                    </a:p>
                    <a:p>
                      <a:pPr>
                        <a:lnSpc>
                          <a:spcPct val="107000"/>
                        </a:lnSpc>
                        <a:spcAft>
                          <a:spcPts val="0"/>
                        </a:spcAft>
                      </a:pPr>
                      <a:r>
                        <a:rPr lang="en-US" sz="105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Over marine</a:t>
                      </a:r>
                      <a:endParaRPr lang="en-US" sz="1050" dirty="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200" b="0">
                          <a:effectLst/>
                          <a:latin typeface="Avenir"/>
                          <a:ea typeface="Verdana"/>
                          <a:cs typeface="Arial"/>
                        </a:rPr>
                        <a:t> 0</a:t>
                      </a:r>
                      <a:endParaRPr lang="en-US" sz="1200" b="0">
                        <a:effectLst/>
                        <a:latin typeface="Avenir"/>
                        <a:ea typeface="Calibri" panose="020F0502020204030204" pitchFamily="34" charset="0"/>
                        <a:cs typeface="Arial"/>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a:effectLst/>
                          <a:latin typeface="Avenir"/>
                          <a:ea typeface="Verdana"/>
                          <a:cs typeface="Arial"/>
                        </a:rPr>
                        <a:t>1</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Verdana"/>
                          <a:cs typeface="Arial"/>
                        </a:rPr>
                        <a:t>0 </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Verdana"/>
                          <a:cs typeface="Arial"/>
                        </a:rPr>
                        <a:t> 1</a:t>
                      </a:r>
                      <a:endParaRPr lang="en-US" sz="1200" b="0" dirty="0">
                        <a:effectLst/>
                        <a:latin typeface="Avenir"/>
                        <a:ea typeface="Calibri" panose="020F0502020204030204" pitchFamily="34" charset="0"/>
                        <a:cs typeface="Arial"/>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89278972"/>
                  </a:ext>
                </a:extLst>
              </a:tr>
              <a:tr h="494270">
                <a:tc>
                  <a:txBody>
                    <a:bodyPr/>
                    <a:lstStyle/>
                    <a:p>
                      <a:pPr marL="0" lvl="0" indent="0">
                        <a:lnSpc>
                          <a:spcPct val="107000"/>
                        </a:lnSpc>
                        <a:spcAft>
                          <a:spcPts val="0"/>
                        </a:spcAft>
                        <a:buFont typeface="Symbol" panose="05050102010706020507" pitchFamily="18" charset="2"/>
                        <a:buNone/>
                      </a:pPr>
                      <a:r>
                        <a:rPr lang="en-US" sz="1050" dirty="0">
                          <a:solidFill>
                            <a:schemeClr val="bg1"/>
                          </a:solidFill>
                          <a:effectLst/>
                          <a:latin typeface="Avenir" panose="020B0503020203020204" pitchFamily="34" charset="0"/>
                          <a:ea typeface="Calibri" panose="020F0502020204030204" pitchFamily="34" charset="0"/>
                          <a:cs typeface="Arial" panose="020B0604020202020204" pitchFamily="34" charset="0"/>
                        </a:rPr>
                        <a:t>MARINE SURFACE STATIONS</a:t>
                      </a: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200" b="0" dirty="0">
                          <a:effectLst/>
                          <a:latin typeface="Avenir"/>
                          <a:ea typeface="Calibri" panose="020F0502020204030204" pitchFamily="34" charset="0"/>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Verdana"/>
                          <a:cs typeface="Arial"/>
                        </a:rPr>
                        <a:t>0</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Verdana"/>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200" b="0" dirty="0">
                          <a:effectLst/>
                          <a:latin typeface="Avenir"/>
                          <a:ea typeface="Calibri" panose="020F0502020204030204" pitchFamily="34" charset="0"/>
                          <a:cs typeface="Arial"/>
                        </a:rPr>
                        <a:t>0</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391078"/>
                  </a:ext>
                </a:extLst>
              </a:tr>
            </a:tbl>
          </a:graphicData>
        </a:graphic>
      </p:graphicFrame>
      <p:sp>
        <p:nvSpPr>
          <p:cNvPr id="7" name="TextBox 6">
            <a:extLst>
              <a:ext uri="{FF2B5EF4-FFF2-40B4-BE49-F238E27FC236}">
                <a16:creationId xmlns:a16="http://schemas.microsoft.com/office/drawing/2014/main" id="{3A9F3E46-2E05-4DA9-B9E7-E1141059FBA3}"/>
              </a:ext>
            </a:extLst>
          </p:cNvPr>
          <p:cNvSpPr txBox="1"/>
          <p:nvPr/>
        </p:nvSpPr>
        <p:spPr>
          <a:xfrm>
            <a:off x="8106032" y="1930744"/>
            <a:ext cx="2599038" cy="376880"/>
          </a:xfrm>
          <a:prstGeom prst="rect">
            <a:avLst/>
          </a:prstGeom>
          <a:noFill/>
        </p:spPr>
        <p:txBody>
          <a:bodyPr wrap="square" rtlCol="0">
            <a:spAutoFit/>
          </a:bodyPr>
          <a:lstStyle/>
          <a:p>
            <a:r>
              <a:rPr lang="en-US" b="1" dirty="0"/>
              <a:t>Output of Step 2a</a:t>
            </a:r>
            <a:endParaRPr lang="en-GB" b="1" dirty="0"/>
          </a:p>
        </p:txBody>
      </p:sp>
    </p:spTree>
    <p:extLst>
      <p:ext uri="{BB962C8B-B14F-4D97-AF65-F5344CB8AC3E}">
        <p14:creationId xmlns:p14="http://schemas.microsoft.com/office/powerpoint/2010/main" val="910906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AAA200-4CAB-4348-9665-D8EA53725D8E}"/>
              </a:ext>
            </a:extLst>
          </p:cNvPr>
          <p:cNvSpPr txBox="1">
            <a:spLocks/>
          </p:cNvSpPr>
          <p:nvPr/>
        </p:nvSpPr>
        <p:spPr>
          <a:xfrm>
            <a:off x="609600" y="457201"/>
            <a:ext cx="109728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GBON Gap Analysis – </a:t>
            </a:r>
            <a:br>
              <a:rPr lang="en-US" dirty="0"/>
            </a:br>
            <a:r>
              <a:rPr lang="en-US" dirty="0"/>
              <a:t>Step 2 Existing stations </a:t>
            </a:r>
          </a:p>
        </p:txBody>
      </p:sp>
      <p:graphicFrame>
        <p:nvGraphicFramePr>
          <p:cNvPr id="5" name="Table 4">
            <a:extLst>
              <a:ext uri="{FF2B5EF4-FFF2-40B4-BE49-F238E27FC236}">
                <a16:creationId xmlns:a16="http://schemas.microsoft.com/office/drawing/2014/main" id="{B798AD09-AFF4-4FE2-862F-13AEDAE95358}"/>
              </a:ext>
            </a:extLst>
          </p:cNvPr>
          <p:cNvGraphicFramePr>
            <a:graphicFrameLocks noGrp="1"/>
          </p:cNvGraphicFramePr>
          <p:nvPr/>
        </p:nvGraphicFramePr>
        <p:xfrm>
          <a:off x="5486400" y="1953769"/>
          <a:ext cx="6096000" cy="3830903"/>
        </p:xfrm>
        <a:graphic>
          <a:graphicData uri="http://schemas.openxmlformats.org/drawingml/2006/table">
            <a:tbl>
              <a:tblPr/>
              <a:tblGrid>
                <a:gridCol w="792480">
                  <a:extLst>
                    <a:ext uri="{9D8B030D-6E8A-4147-A177-3AD203B41FA5}">
                      <a16:colId xmlns:a16="http://schemas.microsoft.com/office/drawing/2014/main" val="651880575"/>
                    </a:ext>
                  </a:extLst>
                </a:gridCol>
                <a:gridCol w="670560">
                  <a:extLst>
                    <a:ext uri="{9D8B030D-6E8A-4147-A177-3AD203B41FA5}">
                      <a16:colId xmlns:a16="http://schemas.microsoft.com/office/drawing/2014/main" val="3455647112"/>
                    </a:ext>
                  </a:extLst>
                </a:gridCol>
                <a:gridCol w="682752">
                  <a:extLst>
                    <a:ext uri="{9D8B030D-6E8A-4147-A177-3AD203B41FA5}">
                      <a16:colId xmlns:a16="http://schemas.microsoft.com/office/drawing/2014/main" val="2774762679"/>
                    </a:ext>
                  </a:extLst>
                </a:gridCol>
                <a:gridCol w="414528">
                  <a:extLst>
                    <a:ext uri="{9D8B030D-6E8A-4147-A177-3AD203B41FA5}">
                      <a16:colId xmlns:a16="http://schemas.microsoft.com/office/drawing/2014/main" val="2636364834"/>
                    </a:ext>
                  </a:extLst>
                </a:gridCol>
                <a:gridCol w="256032">
                  <a:extLst>
                    <a:ext uri="{9D8B030D-6E8A-4147-A177-3AD203B41FA5}">
                      <a16:colId xmlns:a16="http://schemas.microsoft.com/office/drawing/2014/main" val="679012006"/>
                    </a:ext>
                  </a:extLst>
                </a:gridCol>
                <a:gridCol w="256032">
                  <a:extLst>
                    <a:ext uri="{9D8B030D-6E8A-4147-A177-3AD203B41FA5}">
                      <a16:colId xmlns:a16="http://schemas.microsoft.com/office/drawing/2014/main" val="2084397581"/>
                    </a:ext>
                  </a:extLst>
                </a:gridCol>
                <a:gridCol w="280416">
                  <a:extLst>
                    <a:ext uri="{9D8B030D-6E8A-4147-A177-3AD203B41FA5}">
                      <a16:colId xmlns:a16="http://schemas.microsoft.com/office/drawing/2014/main" val="4116815565"/>
                    </a:ext>
                  </a:extLst>
                </a:gridCol>
                <a:gridCol w="471438">
                  <a:extLst>
                    <a:ext uri="{9D8B030D-6E8A-4147-A177-3AD203B41FA5}">
                      <a16:colId xmlns:a16="http://schemas.microsoft.com/office/drawing/2014/main" val="2793777867"/>
                    </a:ext>
                  </a:extLst>
                </a:gridCol>
                <a:gridCol w="442962">
                  <a:extLst>
                    <a:ext uri="{9D8B030D-6E8A-4147-A177-3AD203B41FA5}">
                      <a16:colId xmlns:a16="http://schemas.microsoft.com/office/drawing/2014/main" val="995857845"/>
                    </a:ext>
                  </a:extLst>
                </a:gridCol>
                <a:gridCol w="853440">
                  <a:extLst>
                    <a:ext uri="{9D8B030D-6E8A-4147-A177-3AD203B41FA5}">
                      <a16:colId xmlns:a16="http://schemas.microsoft.com/office/drawing/2014/main" val="2871604911"/>
                    </a:ext>
                  </a:extLst>
                </a:gridCol>
                <a:gridCol w="975360">
                  <a:extLst>
                    <a:ext uri="{9D8B030D-6E8A-4147-A177-3AD203B41FA5}">
                      <a16:colId xmlns:a16="http://schemas.microsoft.com/office/drawing/2014/main" val="542956970"/>
                    </a:ext>
                  </a:extLst>
                </a:gridCol>
              </a:tblGrid>
              <a:tr h="440467">
                <a:tc rowSpan="2">
                  <a:txBody>
                    <a:bodyPr/>
                    <a:lstStyle/>
                    <a:p>
                      <a:pPr algn="ctr" rtl="0" fontAlgn="base"/>
                      <a:r>
                        <a:rPr lang="en-GB" sz="1050" b="1" i="0" dirty="0">
                          <a:solidFill>
                            <a:srgbClr val="FFFFFF"/>
                          </a:solidFill>
                          <a:effectLst/>
                          <a:latin typeface="Segoe UI"/>
                        </a:rPr>
                        <a:t>Station name</a:t>
                      </a:r>
                      <a:r>
                        <a:rPr lang="en-GB" sz="1050" b="0" i="0" dirty="0">
                          <a:effectLst/>
                          <a:latin typeface="Segoe UI"/>
                        </a:rPr>
                        <a:t> </a:t>
                      </a:r>
                      <a:endParaRPr lang="en-GB" sz="1600" b="0" i="0" dirty="0">
                        <a:effectLst/>
                        <a:latin typeface="Segoe U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143F6A"/>
                    </a:solidFill>
                  </a:tcPr>
                </a:tc>
                <a:tc rowSpan="2">
                  <a:txBody>
                    <a:bodyPr/>
                    <a:lstStyle/>
                    <a:p>
                      <a:pPr algn="ctr" rtl="0" fontAlgn="base"/>
                      <a:r>
                        <a:rPr lang="en-GB" sz="1050" b="1" i="0" dirty="0">
                          <a:solidFill>
                            <a:srgbClr val="FFFFFF"/>
                          </a:solidFill>
                          <a:effectLst/>
                          <a:latin typeface="Segoe UI"/>
                        </a:rPr>
                        <a:t>Station type (S/UA)</a:t>
                      </a:r>
                      <a:r>
                        <a:rPr lang="en-GB" sz="1050" b="0" i="0" dirty="0">
                          <a:solidFill>
                            <a:srgbClr val="FFFFFF"/>
                          </a:solidFill>
                          <a:effectLst/>
                          <a:latin typeface="Segoe UI"/>
                        </a:rPr>
                        <a:t> </a:t>
                      </a:r>
                      <a:endParaRPr lang="en-GB" sz="1600" b="0" i="0" dirty="0">
                        <a:effectLst/>
                        <a:latin typeface="Segoe U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rowSpan="2">
                  <a:txBody>
                    <a:bodyPr/>
                    <a:lstStyle/>
                    <a:p>
                      <a:pPr algn="ctr" rtl="0" fontAlgn="base"/>
                      <a:r>
                        <a:rPr lang="en-US" sz="1050" b="1" i="0" dirty="0">
                          <a:solidFill>
                            <a:schemeClr val="bg1"/>
                          </a:solidFill>
                          <a:effectLst/>
                          <a:latin typeface="Segoe UI"/>
                        </a:rPr>
                        <a:t>NMHS/ 3</a:t>
                      </a:r>
                      <a:r>
                        <a:rPr lang="en-US" sz="1050" b="1" i="0" baseline="30000" dirty="0">
                          <a:solidFill>
                            <a:schemeClr val="bg1"/>
                          </a:solidFill>
                          <a:effectLst/>
                          <a:latin typeface="Segoe UI"/>
                        </a:rPr>
                        <a:t>rd</a:t>
                      </a:r>
                      <a:r>
                        <a:rPr lang="en-US" sz="1050" b="1" i="0" dirty="0">
                          <a:solidFill>
                            <a:schemeClr val="bg1"/>
                          </a:solidFill>
                          <a:effectLst/>
                          <a:latin typeface="Segoe UI"/>
                        </a:rPr>
                        <a:t> party station</a:t>
                      </a:r>
                      <a:endParaRPr lang="en-GB" sz="1050" b="1" i="0" dirty="0">
                        <a:solidFill>
                          <a:schemeClr val="bg1"/>
                        </a:solidFill>
                        <a:effectLst/>
                        <a:latin typeface="Segoe U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gridSpan="6">
                  <a:txBody>
                    <a:bodyPr/>
                    <a:lstStyle/>
                    <a:p>
                      <a:pPr algn="ctr" rtl="0" fontAlgn="base"/>
                      <a:r>
                        <a:rPr lang="en-GB" sz="1050" b="1" i="0">
                          <a:solidFill>
                            <a:srgbClr val="FFFFFF"/>
                          </a:solidFill>
                          <a:effectLst/>
                          <a:latin typeface="Segoe UI"/>
                        </a:rPr>
                        <a:t>GBON variable measured</a:t>
                      </a:r>
                      <a:r>
                        <a:rPr lang="en-GB" sz="1050" b="0" i="0">
                          <a:solidFill>
                            <a:srgbClr val="FFFFFF"/>
                          </a:solidFill>
                          <a:effectLst/>
                          <a:latin typeface="Segoe UI"/>
                        </a:rPr>
                        <a:t> </a:t>
                      </a:r>
                      <a:endParaRPr lang="en-GB" sz="1600" b="0" i="0">
                        <a:effectLst/>
                        <a:latin typeface="Segoe U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rtl="0" fontAlgn="base"/>
                      <a:r>
                        <a:rPr lang="en-GB" sz="1050" b="1" i="0" dirty="0">
                          <a:solidFill>
                            <a:srgbClr val="FFFFFF"/>
                          </a:solidFill>
                          <a:effectLst/>
                          <a:latin typeface="Segoe UI"/>
                        </a:rPr>
                        <a:t>Reporting cycle</a:t>
                      </a:r>
                      <a:endParaRPr lang="en-GB" sz="1600" b="0" i="0" dirty="0">
                        <a:effectLst/>
                        <a:latin typeface="Segoe U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rowSpan="2">
                  <a:txBody>
                    <a:bodyPr/>
                    <a:lstStyle/>
                    <a:p>
                      <a:pPr algn="ctr" rtl="0" fontAlgn="base"/>
                      <a:r>
                        <a:rPr lang="en-US" sz="1050" b="1" i="0" dirty="0">
                          <a:solidFill>
                            <a:schemeClr val="bg1"/>
                          </a:solidFill>
                          <a:effectLst/>
                          <a:latin typeface="Segoe UI"/>
                        </a:rPr>
                        <a:t>GBON Compliance (Yes/No)</a:t>
                      </a:r>
                      <a:endParaRPr lang="en-GB" sz="1050" b="1" i="0" dirty="0">
                        <a:solidFill>
                          <a:schemeClr val="bg1"/>
                        </a:solidFill>
                        <a:effectLst/>
                        <a:latin typeface="Segoe U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extLst>
                  <a:ext uri="{0D108BD9-81ED-4DB2-BD59-A6C34878D82A}">
                    <a16:rowId xmlns:a16="http://schemas.microsoft.com/office/drawing/2014/main" val="1159226757"/>
                  </a:ext>
                </a:extLst>
              </a:tr>
              <a:tr h="40847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rtl="0" fontAlgn="base"/>
                      <a:r>
                        <a:rPr lang="en-GB" sz="1050" b="0" i="0">
                          <a:solidFill>
                            <a:srgbClr val="FFFFFF"/>
                          </a:solidFill>
                          <a:effectLst/>
                          <a:latin typeface="Calibri"/>
                        </a:rPr>
                        <a:t>SLP </a:t>
                      </a:r>
                      <a:endParaRPr lang="en-GB" sz="1600" b="0" i="0">
                        <a:effectLst/>
                        <a:latin typeface="Calibr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a:txBody>
                    <a:bodyPr/>
                    <a:lstStyle/>
                    <a:p>
                      <a:pPr algn="l" rtl="0" fontAlgn="base"/>
                      <a:r>
                        <a:rPr lang="en-GB" sz="1050" b="0" i="0">
                          <a:solidFill>
                            <a:srgbClr val="FFFFFF"/>
                          </a:solidFill>
                          <a:effectLst/>
                          <a:latin typeface="Calibri"/>
                        </a:rPr>
                        <a:t>T </a:t>
                      </a:r>
                      <a:endParaRPr lang="en-GB" sz="1600" b="0" i="0">
                        <a:effectLst/>
                        <a:latin typeface="Calibr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a:txBody>
                    <a:bodyPr/>
                    <a:lstStyle/>
                    <a:p>
                      <a:pPr algn="l" rtl="0" fontAlgn="base"/>
                      <a:r>
                        <a:rPr lang="en-GB" sz="1050" b="0" i="0">
                          <a:solidFill>
                            <a:srgbClr val="FFFFFF"/>
                          </a:solidFill>
                          <a:effectLst/>
                          <a:latin typeface="Calibri"/>
                        </a:rPr>
                        <a:t>H </a:t>
                      </a:r>
                      <a:endParaRPr lang="en-GB" sz="1600" b="0" i="0">
                        <a:effectLst/>
                        <a:latin typeface="Calibr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a:txBody>
                    <a:bodyPr/>
                    <a:lstStyle/>
                    <a:p>
                      <a:pPr algn="l" rtl="0" fontAlgn="base"/>
                      <a:r>
                        <a:rPr lang="en-GB" sz="1050" b="0" i="0">
                          <a:solidFill>
                            <a:srgbClr val="FFFFFF"/>
                          </a:solidFill>
                          <a:effectLst/>
                          <a:latin typeface="Calibri"/>
                        </a:rPr>
                        <a:t>W </a:t>
                      </a:r>
                      <a:endParaRPr lang="en-GB" sz="1600" b="0" i="0">
                        <a:effectLst/>
                        <a:latin typeface="Calibr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a:txBody>
                    <a:bodyPr/>
                    <a:lstStyle/>
                    <a:p>
                      <a:pPr algn="l" rtl="0" fontAlgn="base"/>
                      <a:r>
                        <a:rPr lang="en-GB" sz="1050" b="0" i="0">
                          <a:solidFill>
                            <a:srgbClr val="FFFFFF"/>
                          </a:solidFill>
                          <a:effectLst/>
                          <a:latin typeface="Calibri"/>
                        </a:rPr>
                        <a:t>P </a:t>
                      </a:r>
                      <a:endParaRPr lang="en-GB" sz="1600" b="0" i="0">
                        <a:effectLst/>
                        <a:latin typeface="Calibr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a:txBody>
                    <a:bodyPr/>
                    <a:lstStyle/>
                    <a:p>
                      <a:pPr algn="l" rtl="0" fontAlgn="base"/>
                      <a:r>
                        <a:rPr lang="en-GB" sz="1050" b="0" i="0">
                          <a:solidFill>
                            <a:srgbClr val="FFFFFF"/>
                          </a:solidFill>
                          <a:effectLst/>
                          <a:latin typeface="Calibri"/>
                        </a:rPr>
                        <a:t> SD </a:t>
                      </a:r>
                      <a:endParaRPr lang="en-GB" sz="1600" b="0" i="0">
                        <a:effectLst/>
                        <a:latin typeface="Calibri"/>
                      </a:endParaRPr>
                    </a:p>
                  </a:txBody>
                  <a:tcPr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417A8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36031223"/>
                  </a:ext>
                </a:extLst>
              </a:tr>
              <a:tr h="245082">
                <a:tc>
                  <a:txBody>
                    <a:bodyPr/>
                    <a:lstStyle/>
                    <a:p>
                      <a:pPr lvl="0">
                        <a:buNone/>
                      </a:pPr>
                      <a:r>
                        <a:rPr lang="en-GB" sz="1050">
                          <a:solidFill>
                            <a:schemeClr val="bg1"/>
                          </a:solidFill>
                          <a:effectLst/>
                        </a:rPr>
                        <a:t>Station 1 </a:t>
                      </a:r>
                    </a:p>
                  </a:txBody>
                  <a:tcPr>
                    <a:lnL w="9524">
                      <a:solidFill>
                        <a:srgbClr val="BFBFBF"/>
                      </a:solidFill>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dirty="0">
                          <a:effectLst/>
                          <a:latin typeface="Segoe UI"/>
                        </a:rPr>
                        <a:t>S</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US" sz="1000" b="0" i="0" dirty="0">
                          <a:effectLst/>
                          <a:latin typeface="Segoe UI"/>
                        </a:rPr>
                        <a:t>NMHS</a:t>
                      </a:r>
                      <a:endParaRPr lang="en-GB" sz="1000" b="0" i="0" dirty="0">
                        <a:effectLst/>
                        <a:latin typeface="Segoe UI"/>
                      </a:endParaRP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24</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US" sz="1000" b="0" i="0">
                          <a:effectLst/>
                          <a:latin typeface="Segoe UI"/>
                        </a:rPr>
                        <a:t>Y</a:t>
                      </a: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5"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17039980"/>
                  </a:ext>
                </a:extLst>
              </a:tr>
              <a:tr h="272079">
                <a:tc>
                  <a:txBody>
                    <a:bodyPr/>
                    <a:lstStyle/>
                    <a:p>
                      <a:pPr lvl="0">
                        <a:buNone/>
                      </a:pPr>
                      <a:r>
                        <a:rPr lang="en-GB" sz="1050">
                          <a:solidFill>
                            <a:schemeClr val="bg1"/>
                          </a:solidFill>
                          <a:effectLst/>
                        </a:rPr>
                        <a:t>Station 2 </a:t>
                      </a:r>
                    </a:p>
                  </a:txBody>
                  <a:tcPr>
                    <a:lnL w="9524">
                      <a:solidFill>
                        <a:srgbClr val="BFBFBF"/>
                      </a:solidFill>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S</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US" sz="1000" b="0" i="0" dirty="0">
                          <a:effectLst/>
                          <a:latin typeface="Segoe UI"/>
                        </a:rPr>
                        <a:t>NMHS</a:t>
                      </a:r>
                      <a:endParaRPr lang="en-GB" sz="1000" b="0" i="0" dirty="0">
                        <a:effectLst/>
                        <a:latin typeface="Segoe UI"/>
                      </a:endParaRP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dirty="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8 </a:t>
                      </a:r>
                      <a:r>
                        <a:rPr lang="en-GB" sz="1000" b="0" i="0">
                          <a:solidFill>
                            <a:srgbClr val="FF0000"/>
                          </a:solidFill>
                          <a:effectLst/>
                          <a:latin typeface="Segoe UI"/>
                        </a:rPr>
                        <a:t>     </a:t>
                      </a:r>
                    </a:p>
                  </a:txBody>
                  <a:tcPr>
                    <a:lnL w="9524" cap="flat" cmpd="sng" algn="ctr">
                      <a:solidFill>
                        <a:srgbClr val="BFBFBF"/>
                      </a:solidFill>
                      <a:prstDash val="solid"/>
                      <a:round/>
                      <a:headEnd type="none" w="med" len="med"/>
                      <a:tailEnd type="none" w="med" len="med"/>
                    </a:lnL>
                    <a:lnR w="9524" cap="flat" cmpd="sng" algn="ctr">
                      <a:solidFill>
                        <a:srgbClr val="BFBFBF"/>
                      </a:solidFill>
                      <a:prstDash val="solid"/>
                      <a:round/>
                      <a:headEnd type="none" w="med" len="med"/>
                      <a:tailEnd type="none" w="med" len="med"/>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l">
                        <a:buNone/>
                      </a:pPr>
                      <a:r>
                        <a:rPr lang="en-US" sz="1000" b="0" i="0">
                          <a:solidFill>
                            <a:srgbClr val="FF0000"/>
                          </a:solidFill>
                          <a:effectLst/>
                          <a:latin typeface="Segoe UI"/>
                        </a:rPr>
                        <a:t>N</a:t>
                      </a:r>
                      <a:endParaRPr lang="en-GB" sz="1000" b="0" i="0">
                        <a:solidFill>
                          <a:srgbClr val="FF0000"/>
                        </a:solidFill>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79670599"/>
                  </a:ext>
                </a:extLst>
              </a:tr>
              <a:tr h="381239">
                <a:tc>
                  <a:txBody>
                    <a:bodyPr/>
                    <a:lstStyle/>
                    <a:p>
                      <a:pPr lvl="0">
                        <a:buNone/>
                      </a:pPr>
                      <a:r>
                        <a:rPr lang="en-GB" sz="1050">
                          <a:solidFill>
                            <a:schemeClr val="bg1"/>
                          </a:solidFill>
                          <a:effectLst/>
                        </a:rPr>
                        <a:t>Station 3</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U</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ctr">
                        <a:buNone/>
                      </a:pPr>
                      <a:r>
                        <a:rPr lang="en-US" sz="1000" b="0" i="0">
                          <a:effectLst/>
                          <a:latin typeface="Segoe UI"/>
                        </a:rPr>
                        <a:t>NMHS</a:t>
                      </a: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a:effectLst/>
                          <a:latin typeface="Segoe UI"/>
                        </a:rPr>
                        <a:t>N/A</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dirty="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dirty="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dirty="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u="none" strike="noStrike" noProof="0">
                          <a:effectLst/>
                          <a:latin typeface="Segoe UI"/>
                        </a:rPr>
                        <a:t>N/A</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u="none" strike="noStrike" noProof="0">
                          <a:effectLst/>
                          <a:latin typeface="Segoe UI"/>
                        </a:rPr>
                        <a:t>N/A</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0</a:t>
                      </a:r>
                      <a:r>
                        <a:rPr lang="en-GB" sz="1000" b="0" i="0" u="none" strike="noStrike" noProof="0">
                          <a:solidFill>
                            <a:srgbClr val="FF0000"/>
                          </a:solidFill>
                          <a:effectLst/>
                          <a:latin typeface="Segoe UI"/>
                        </a:rPr>
                        <a:t>   </a:t>
                      </a:r>
                      <a:endParaRPr lang="en-GB" sz="1000" b="0" i="0">
                        <a:effectLst/>
                        <a:latin typeface="Segoe UI"/>
                      </a:endParaRP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dirty="0">
                          <a:solidFill>
                            <a:srgbClr val="FF0000"/>
                          </a:solidFill>
                          <a:effectLst/>
                          <a:latin typeface="Segoe UI"/>
                        </a:rPr>
                        <a:t>N</a:t>
                      </a:r>
                      <a:endParaRPr lang="en-GB" sz="1000" b="0" i="0" dirty="0">
                        <a:solidFill>
                          <a:srgbClr val="FF0000"/>
                        </a:solidFill>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69551987"/>
                  </a:ext>
                </a:extLst>
              </a:tr>
              <a:tr h="381239">
                <a:tc>
                  <a:txBody>
                    <a:bodyPr/>
                    <a:lstStyle/>
                    <a:p>
                      <a:pPr lvl="0">
                        <a:buNone/>
                      </a:pPr>
                      <a:r>
                        <a:rPr lang="en-GB" sz="1050" b="0" i="0" u="none" strike="noStrike" noProof="0">
                          <a:solidFill>
                            <a:schemeClr val="bg1"/>
                          </a:solidFill>
                          <a:effectLst/>
                          <a:latin typeface="Corbel"/>
                        </a:rPr>
                        <a:t>Station 4</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U</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ctr">
                        <a:buNone/>
                      </a:pPr>
                      <a:r>
                        <a:rPr lang="en-US" sz="1000" b="0" i="0" dirty="0">
                          <a:effectLst/>
                          <a:latin typeface="Segoe UI"/>
                        </a:rPr>
                        <a:t>3</a:t>
                      </a:r>
                      <a:r>
                        <a:rPr lang="en-US" sz="1000" b="0" i="0" baseline="30000" dirty="0">
                          <a:effectLst/>
                          <a:latin typeface="Segoe UI"/>
                        </a:rPr>
                        <a:t>rd</a:t>
                      </a:r>
                      <a:r>
                        <a:rPr lang="en-US" sz="1000" b="0" i="0" dirty="0">
                          <a:effectLst/>
                          <a:latin typeface="Segoe UI"/>
                        </a:rPr>
                        <a:t> party</a:t>
                      </a:r>
                      <a:endParaRPr lang="en-GB" sz="1000" b="0" i="0" dirty="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u="none" strike="noStrike" noProof="0">
                          <a:effectLst/>
                          <a:latin typeface="Segoe UI"/>
                        </a:rPr>
                        <a:t>N/A</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u="none" strike="noStrike" noProof="0" dirty="0">
                          <a:effectLst/>
                          <a:latin typeface="Segoe UI"/>
                        </a:rPr>
                        <a:t>N/A</a:t>
                      </a:r>
                      <a:endParaRPr lang="en-US" sz="1400" dirty="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u="none" strike="noStrike" noProof="0" dirty="0">
                          <a:effectLst/>
                          <a:latin typeface="Segoe UI"/>
                        </a:rPr>
                        <a:t>N/A</a:t>
                      </a:r>
                      <a:endParaRPr lang="en-US" sz="1400" dirty="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dirty="0">
                          <a:effectLst/>
                          <a:latin typeface="Segoe UI"/>
                        </a:rPr>
                        <a:t>1</a:t>
                      </a:r>
                      <a:r>
                        <a:rPr lang="en-GB" sz="1000" b="0" i="0" u="none" strike="noStrike" noProof="0" dirty="0">
                          <a:solidFill>
                            <a:srgbClr val="FF0000"/>
                          </a:solidFill>
                          <a:effectLst/>
                          <a:latin typeface="Segoe UI"/>
                        </a:rPr>
                        <a:t> </a:t>
                      </a:r>
                      <a:endParaRPr lang="en-GB" sz="1000" b="0" i="0" dirty="0">
                        <a:effectLst/>
                        <a:latin typeface="Segoe UI"/>
                      </a:endParaRP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a:solidFill>
                            <a:srgbClr val="FF0000"/>
                          </a:solidFill>
                          <a:effectLst/>
                          <a:latin typeface="Segoe UI"/>
                        </a:rPr>
                        <a:t>N</a:t>
                      </a:r>
                      <a:endParaRPr lang="en-GB" sz="1000" b="0" i="0">
                        <a:solidFill>
                          <a:srgbClr val="FF0000"/>
                        </a:solidFill>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07963718"/>
                  </a:ext>
                </a:extLst>
              </a:tr>
              <a:tr h="272079">
                <a:tc>
                  <a:txBody>
                    <a:bodyPr/>
                    <a:lstStyle/>
                    <a:p>
                      <a:pPr lvl="0">
                        <a:buNone/>
                      </a:pPr>
                      <a:r>
                        <a:rPr lang="en-GB" sz="1050" b="0" i="0" u="none" strike="noStrike" noProof="0">
                          <a:solidFill>
                            <a:schemeClr val="bg1"/>
                          </a:solidFill>
                          <a:effectLst/>
                          <a:latin typeface="Corbel"/>
                        </a:rPr>
                        <a:t>Station 5</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S</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ctr">
                        <a:buNone/>
                      </a:pPr>
                      <a:r>
                        <a:rPr lang="en-US" sz="1000" b="0" i="0">
                          <a:effectLst/>
                          <a:latin typeface="Segoe UI"/>
                        </a:rPr>
                        <a:t>NMHS</a:t>
                      </a: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dirty="0">
                          <a:effectLst/>
                          <a:latin typeface="Segoe UI"/>
                        </a:rPr>
                        <a:t>4</a:t>
                      </a:r>
                      <a:r>
                        <a:rPr lang="en-GB" sz="1000" b="0" i="0" u="none" strike="noStrike" noProof="0" dirty="0">
                          <a:solidFill>
                            <a:srgbClr val="FF0000"/>
                          </a:solidFill>
                          <a:effectLst/>
                          <a:latin typeface="Segoe UI"/>
                        </a:rPr>
                        <a:t>   </a:t>
                      </a:r>
                      <a:endParaRPr lang="en-GB" sz="1000" b="0" i="0" dirty="0">
                        <a:effectLst/>
                        <a:latin typeface="Segoe UI"/>
                      </a:endParaRP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a:solidFill>
                            <a:srgbClr val="FF0000"/>
                          </a:solidFill>
                          <a:effectLst/>
                          <a:latin typeface="Segoe UI"/>
                        </a:rPr>
                        <a:t>N</a:t>
                      </a:r>
                      <a:endParaRPr lang="en-GB" sz="1000" b="0" i="0">
                        <a:solidFill>
                          <a:srgbClr val="FF0000"/>
                        </a:solidFill>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29354795"/>
                  </a:ext>
                </a:extLst>
              </a:tr>
              <a:tr h="284172">
                <a:tc>
                  <a:txBody>
                    <a:bodyPr/>
                    <a:lstStyle/>
                    <a:p>
                      <a:pPr lvl="0">
                        <a:buNone/>
                      </a:pPr>
                      <a:r>
                        <a:rPr lang="en-GB" sz="1050" b="0" i="0" u="none" strike="noStrike" noProof="0">
                          <a:solidFill>
                            <a:schemeClr val="bg1"/>
                          </a:solidFill>
                          <a:effectLst/>
                          <a:latin typeface="Corbel"/>
                        </a:rPr>
                        <a:t>Station 6</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S</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ctr">
                        <a:buNone/>
                      </a:pPr>
                      <a:r>
                        <a:rPr lang="en-US" sz="1000" b="0" i="0">
                          <a:effectLst/>
                          <a:latin typeface="Segoe UI"/>
                        </a:rPr>
                        <a:t>NMHS</a:t>
                      </a: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dirty="0">
                          <a:effectLst/>
                          <a:latin typeface="Segoe UI"/>
                        </a:rPr>
                        <a:t>2</a:t>
                      </a:r>
                      <a:r>
                        <a:rPr lang="en-GB" sz="1000" b="0" i="0" dirty="0">
                          <a:effectLst/>
                          <a:latin typeface="Segoe UI"/>
                        </a:rPr>
                        <a:t>4</a:t>
                      </a: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dirty="0">
                          <a:solidFill>
                            <a:schemeClr val="tx1"/>
                          </a:solidFill>
                          <a:effectLst/>
                          <a:latin typeface="Segoe UI"/>
                        </a:rPr>
                        <a:t>Y</a:t>
                      </a:r>
                      <a:endParaRPr lang="en-GB" sz="1000" b="0" i="0" dirty="0">
                        <a:solidFill>
                          <a:schemeClr val="tx1"/>
                        </a:solidFill>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2009587"/>
                  </a:ext>
                </a:extLst>
              </a:tr>
              <a:tr h="284172">
                <a:tc>
                  <a:txBody>
                    <a:bodyPr/>
                    <a:lstStyle/>
                    <a:p>
                      <a:pPr lvl="0">
                        <a:buNone/>
                      </a:pPr>
                      <a:r>
                        <a:rPr lang="en-GB" sz="1050" b="0" i="0" u="none" strike="noStrike" noProof="0">
                          <a:solidFill>
                            <a:schemeClr val="bg1"/>
                          </a:solidFill>
                          <a:effectLst/>
                          <a:latin typeface="Corbel"/>
                        </a:rPr>
                        <a:t>Station 7</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S</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ctr">
                        <a:buNone/>
                      </a:pPr>
                      <a:r>
                        <a:rPr lang="en-US" sz="1000" b="0" i="0">
                          <a:effectLst/>
                          <a:latin typeface="Segoe UI"/>
                        </a:rPr>
                        <a:t>3</a:t>
                      </a:r>
                      <a:r>
                        <a:rPr lang="en-US" sz="1000" b="0" i="0" baseline="30000">
                          <a:effectLst/>
                          <a:latin typeface="Segoe UI"/>
                        </a:rPr>
                        <a:t>rd</a:t>
                      </a:r>
                      <a:r>
                        <a:rPr lang="en-US" sz="1000" b="0" i="0">
                          <a:effectLst/>
                          <a:latin typeface="Segoe UI"/>
                        </a:rPr>
                        <a:t> party</a:t>
                      </a: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1</a:t>
                      </a:r>
                      <a:r>
                        <a:rPr lang="en-GB" sz="1000" b="0" i="0" u="none" strike="noStrike" noProof="0">
                          <a:solidFill>
                            <a:srgbClr val="FF0000"/>
                          </a:solidFill>
                          <a:effectLst/>
                          <a:latin typeface="Segoe UI"/>
                        </a:rPr>
                        <a:t>   </a:t>
                      </a:r>
                      <a:endParaRPr lang="en-GB" sz="1000" b="0" i="0">
                        <a:effectLst/>
                        <a:latin typeface="Segoe UI"/>
                      </a:endParaRP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dirty="0">
                          <a:solidFill>
                            <a:srgbClr val="FF0000"/>
                          </a:solidFill>
                          <a:effectLst/>
                          <a:latin typeface="Segoe UI"/>
                        </a:rPr>
                        <a:t>N</a:t>
                      </a:r>
                      <a:endParaRPr lang="en-GB" sz="1000" b="0" i="0" dirty="0">
                        <a:solidFill>
                          <a:srgbClr val="FF0000"/>
                        </a:solidFill>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29381829"/>
                  </a:ext>
                </a:extLst>
              </a:tr>
              <a:tr h="284172">
                <a:tc>
                  <a:txBody>
                    <a:bodyPr/>
                    <a:lstStyle/>
                    <a:p>
                      <a:pPr lvl="0">
                        <a:buNone/>
                      </a:pPr>
                      <a:r>
                        <a:rPr lang="en-GB" sz="1050" b="0" i="0" u="none" strike="noStrike" noProof="0">
                          <a:solidFill>
                            <a:schemeClr val="bg1"/>
                          </a:solidFill>
                          <a:effectLst/>
                          <a:latin typeface="Corbel"/>
                        </a:rPr>
                        <a:t>Station 8</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S</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ctr">
                        <a:buNone/>
                      </a:pPr>
                      <a:r>
                        <a:rPr lang="en-US" sz="1000" b="0" i="0">
                          <a:effectLst/>
                          <a:latin typeface="Segoe UI"/>
                        </a:rPr>
                        <a:t>3</a:t>
                      </a:r>
                      <a:r>
                        <a:rPr lang="en-US" sz="1000" b="0" i="0" baseline="30000">
                          <a:effectLst/>
                          <a:latin typeface="Segoe UI"/>
                        </a:rPr>
                        <a:t>rd</a:t>
                      </a:r>
                      <a:r>
                        <a:rPr lang="en-US" sz="1000" b="0" i="0">
                          <a:effectLst/>
                          <a:latin typeface="Segoe UI"/>
                        </a:rPr>
                        <a:t> party</a:t>
                      </a: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1</a:t>
                      </a:r>
                      <a:r>
                        <a:rPr lang="en-GB" sz="1000" b="0" i="0" u="none" strike="noStrike" noProof="0">
                          <a:solidFill>
                            <a:srgbClr val="FF0000"/>
                          </a:solidFill>
                          <a:effectLst/>
                          <a:latin typeface="Segoe UI"/>
                        </a:rPr>
                        <a:t>   </a:t>
                      </a:r>
                      <a:endParaRPr lang="en-GB" sz="1000" b="0" i="0">
                        <a:effectLst/>
                        <a:latin typeface="Segoe UI"/>
                      </a:endParaRP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dirty="0">
                          <a:solidFill>
                            <a:srgbClr val="FF0000"/>
                          </a:solidFill>
                          <a:effectLst/>
                          <a:latin typeface="Segoe UI"/>
                        </a:rPr>
                        <a:t>N</a:t>
                      </a:r>
                      <a:endParaRPr lang="en-GB" sz="1000" b="0" i="0" dirty="0">
                        <a:solidFill>
                          <a:srgbClr val="FF0000"/>
                        </a:solidFill>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190420336"/>
                  </a:ext>
                </a:extLst>
              </a:tr>
              <a:tr h="284172">
                <a:tc>
                  <a:txBody>
                    <a:bodyPr/>
                    <a:lstStyle/>
                    <a:p>
                      <a:pPr lvl="0">
                        <a:buNone/>
                      </a:pPr>
                      <a:r>
                        <a:rPr lang="en-GB" sz="1050" b="0" i="0" u="none" strike="noStrike" noProof="0">
                          <a:solidFill>
                            <a:schemeClr val="bg1"/>
                          </a:solidFill>
                          <a:effectLst/>
                          <a:latin typeface="Corbel"/>
                        </a:rPr>
                        <a:t>Station 9</a:t>
                      </a:r>
                      <a:endParaRPr lang="en-US" sz="1400"/>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solidFill>
                      <a:srgbClr val="143F6A"/>
                    </a:solidFill>
                  </a:tcPr>
                </a:tc>
                <a:tc>
                  <a:txBody>
                    <a:bodyPr/>
                    <a:lstStyle/>
                    <a:p>
                      <a:pPr lvl="0" algn="ctr">
                        <a:buNone/>
                      </a:pPr>
                      <a:r>
                        <a:rPr lang="en-GB" sz="1000" b="0" i="0">
                          <a:effectLst/>
                          <a:latin typeface="Segoe UI"/>
                        </a:rPr>
                        <a:t>S</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ctr">
                        <a:buNone/>
                      </a:pPr>
                      <a:r>
                        <a:rPr lang="en-US" sz="1000" b="0" i="0">
                          <a:effectLst/>
                          <a:latin typeface="Segoe UI"/>
                        </a:rPr>
                        <a:t>3</a:t>
                      </a:r>
                      <a:r>
                        <a:rPr lang="en-US" sz="1000" b="0" i="0" baseline="30000">
                          <a:effectLst/>
                          <a:latin typeface="Segoe UI"/>
                        </a:rPr>
                        <a:t>rd</a:t>
                      </a:r>
                      <a:r>
                        <a:rPr lang="en-US" sz="1000" b="0" i="0">
                          <a:effectLst/>
                          <a:latin typeface="Segoe UI"/>
                        </a:rPr>
                        <a:t> party</a:t>
                      </a: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tc>
                  <a:txBody>
                    <a:bodyPr/>
                    <a:lstStyle/>
                    <a:p>
                      <a:pPr lvl="0" algn="ctr">
                        <a:buNone/>
                      </a:pPr>
                      <a:r>
                        <a:rPr lang="en-US" sz="1000" b="0" i="0">
                          <a:effectLst/>
                          <a:latin typeface="Segoe UI"/>
                        </a:rPr>
                        <a:t>x</a:t>
                      </a: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x</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GB" sz="1000" b="0" i="0">
                          <a:effectLst/>
                          <a:latin typeface="Segoe UI"/>
                        </a:rPr>
                        <a:t>-</a:t>
                      </a:r>
                    </a:p>
                  </a:txBody>
                  <a:tcPr>
                    <a:lnL w="9524">
                      <a:solidFill>
                        <a:srgbClr val="BFBFBF"/>
                      </a:solidFill>
                    </a:lnL>
                    <a:lnR w="9524">
                      <a:solidFill>
                        <a:srgbClr val="BFBFBF"/>
                      </a:solidFill>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a:effectLst/>
                          <a:latin typeface="Segoe UI"/>
                        </a:rPr>
                        <a:t>13</a:t>
                      </a:r>
                      <a:endParaRPr lang="en-GB" sz="1000" b="0" i="0">
                        <a:effectLst/>
                        <a:latin typeface="Segoe UI"/>
                      </a:endParaRP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cap="flat" cmpd="sng" algn="ctr">
                      <a:solidFill>
                        <a:srgbClr val="BFBFBF"/>
                      </a:solidFill>
                      <a:prstDash val="solid"/>
                      <a:round/>
                      <a:headEnd type="none" w="med" len="med"/>
                      <a:tailEnd type="none" w="med" len="med"/>
                    </a:lnB>
                  </a:tcPr>
                </a:tc>
                <a:tc>
                  <a:txBody>
                    <a:bodyPr/>
                    <a:lstStyle/>
                    <a:p>
                      <a:pPr lvl="0" algn="l">
                        <a:buNone/>
                      </a:pPr>
                      <a:r>
                        <a:rPr lang="en-US" sz="1000" b="0" i="0" dirty="0">
                          <a:solidFill>
                            <a:srgbClr val="FF0000"/>
                          </a:solidFill>
                          <a:effectLst/>
                          <a:latin typeface="Segoe UI"/>
                        </a:rPr>
                        <a:t>N</a:t>
                      </a:r>
                      <a:endParaRPr lang="en-GB" sz="1000" b="0" i="0" dirty="0">
                        <a:solidFill>
                          <a:srgbClr val="FF0000"/>
                        </a:solidFill>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66406769"/>
                  </a:ext>
                </a:extLst>
              </a:tr>
              <a:tr h="284172">
                <a:tc>
                  <a:txBody>
                    <a:bodyPr/>
                    <a:lstStyle/>
                    <a:p>
                      <a:pPr lvl="0">
                        <a:buNone/>
                      </a:pPr>
                      <a:r>
                        <a:rPr lang="en-GB" sz="1050" b="0" i="0" u="none" strike="noStrike" noProof="0">
                          <a:solidFill>
                            <a:schemeClr val="bg1"/>
                          </a:solidFill>
                          <a:effectLst/>
                          <a:latin typeface="Corbel"/>
                        </a:rPr>
                        <a:t>etc.</a:t>
                      </a:r>
                    </a:p>
                  </a:txBody>
                  <a:tcPr>
                    <a:lnL w="9524">
                      <a:solidFill>
                        <a:srgbClr val="BFBFBF"/>
                      </a:solidFill>
                    </a:lnL>
                    <a:lnR w="9524">
                      <a:solidFill>
                        <a:srgbClr val="BFBFBF"/>
                      </a:solidFill>
                    </a:lnR>
                    <a:lnT w="9524">
                      <a:solidFill>
                        <a:srgbClr val="BFBFBF"/>
                      </a:solidFill>
                    </a:lnT>
                    <a:lnB w="9524">
                      <a:solidFill>
                        <a:srgbClr val="BFBFBF"/>
                      </a:solidFill>
                    </a:lnB>
                    <a:solidFill>
                      <a:srgbClr val="143F6A"/>
                    </a:solidFill>
                  </a:tcPr>
                </a:tc>
                <a:tc>
                  <a:txBody>
                    <a:bodyPr/>
                    <a:lstStyle/>
                    <a:p>
                      <a:pPr lvl="0" algn="ctr">
                        <a:buNone/>
                      </a:pP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a:solidFill>
                        <a:srgbClr val="BFBFBF"/>
                      </a:solidFill>
                    </a:lnB>
                  </a:tcPr>
                </a:tc>
                <a:tc>
                  <a:txBody>
                    <a:bodyPr/>
                    <a:lstStyle/>
                    <a:p>
                      <a:pPr lvl="0" algn="ctr">
                        <a:buNone/>
                      </a:pPr>
                      <a:endParaRPr lang="en-GB" sz="1000" b="0" i="0">
                        <a:effectLst/>
                        <a:latin typeface="Segoe UI"/>
                      </a:endParaRPr>
                    </a:p>
                  </a:txBody>
                  <a:tcPr>
                    <a:lnL w="9524" cap="flat" cmpd="sng" algn="ctr">
                      <a:solidFill>
                        <a:srgbClr val="BFBFBF"/>
                      </a:solidFill>
                      <a:prstDash val="solid"/>
                      <a:round/>
                      <a:headEnd type="none" w="med" len="med"/>
                      <a:tailEnd type="none" w="med" len="med"/>
                    </a:lnL>
                    <a:lnR w="9524">
                      <a:solidFill>
                        <a:srgbClr val="BFBFBF"/>
                      </a:solidFill>
                    </a:lnR>
                    <a:lnT w="9524" cap="flat" cmpd="sng" algn="ctr">
                      <a:solidFill>
                        <a:srgbClr val="BFBFBF"/>
                      </a:solidFill>
                      <a:prstDash val="solid"/>
                      <a:round/>
                      <a:headEnd type="none" w="med" len="med"/>
                      <a:tailEnd type="none" w="med" len="med"/>
                    </a:lnT>
                    <a:lnB w="9524">
                      <a:solidFill>
                        <a:srgbClr val="BFBFBF"/>
                      </a:solidFill>
                    </a:lnB>
                  </a:tcPr>
                </a:tc>
                <a:tc>
                  <a:txBody>
                    <a:bodyPr/>
                    <a:lstStyle/>
                    <a:p>
                      <a:pPr lvl="0" algn="ctr">
                        <a:buNone/>
                      </a:pP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a:solidFill>
                        <a:srgbClr val="BFBFBF"/>
                      </a:solidFill>
                    </a:lnB>
                  </a:tcPr>
                </a:tc>
                <a:tc>
                  <a:txBody>
                    <a:bodyPr/>
                    <a:lstStyle/>
                    <a:p>
                      <a:pPr lvl="0" algn="l">
                        <a:buNone/>
                      </a:pP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a:solidFill>
                        <a:srgbClr val="BFBFBF"/>
                      </a:solidFill>
                    </a:lnB>
                  </a:tcPr>
                </a:tc>
                <a:tc>
                  <a:txBody>
                    <a:bodyPr/>
                    <a:lstStyle/>
                    <a:p>
                      <a:pPr lvl="0" algn="l">
                        <a:buNone/>
                      </a:pP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a:solidFill>
                        <a:srgbClr val="BFBFBF"/>
                      </a:solidFill>
                    </a:lnB>
                  </a:tcPr>
                </a:tc>
                <a:tc>
                  <a:txBody>
                    <a:bodyPr/>
                    <a:lstStyle/>
                    <a:p>
                      <a:pPr lvl="0" algn="l">
                        <a:buNone/>
                      </a:pP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a:solidFill>
                        <a:srgbClr val="BFBFBF"/>
                      </a:solidFill>
                    </a:lnB>
                  </a:tcPr>
                </a:tc>
                <a:tc>
                  <a:txBody>
                    <a:bodyPr/>
                    <a:lstStyle/>
                    <a:p>
                      <a:pPr lvl="0" algn="l">
                        <a:buNone/>
                      </a:pP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a:solidFill>
                        <a:srgbClr val="BFBFBF"/>
                      </a:solidFill>
                    </a:lnB>
                  </a:tcPr>
                </a:tc>
                <a:tc>
                  <a:txBody>
                    <a:bodyPr/>
                    <a:lstStyle/>
                    <a:p>
                      <a:pPr lvl="0" algn="l">
                        <a:buNone/>
                      </a:pPr>
                      <a:endParaRPr lang="en-GB" sz="1000" b="0" i="0">
                        <a:effectLst/>
                        <a:latin typeface="Segoe UI"/>
                      </a:endParaRPr>
                    </a:p>
                  </a:txBody>
                  <a:tcPr>
                    <a:lnL w="9524">
                      <a:solidFill>
                        <a:srgbClr val="BFBFBF"/>
                      </a:solidFill>
                    </a:lnL>
                    <a:lnR w="9524">
                      <a:solidFill>
                        <a:srgbClr val="BFBFBF"/>
                      </a:solidFill>
                    </a:lnR>
                    <a:lnT w="9524">
                      <a:solidFill>
                        <a:srgbClr val="BFBFBF"/>
                      </a:solidFill>
                    </a:lnT>
                    <a:lnB w="9524">
                      <a:solidFill>
                        <a:srgbClr val="BFBFBF"/>
                      </a:solidFill>
                    </a:lnB>
                  </a:tcPr>
                </a:tc>
                <a:tc>
                  <a:txBody>
                    <a:bodyPr/>
                    <a:lstStyle/>
                    <a:p>
                      <a:pPr lvl="0" algn="l">
                        <a:buNone/>
                      </a:pPr>
                      <a:endParaRPr lang="en-GB" sz="1000" b="0" i="0">
                        <a:effectLst/>
                        <a:latin typeface="Segoe UI"/>
                      </a:endParaRPr>
                    </a:p>
                  </a:txBody>
                  <a:tcPr>
                    <a:lnL w="9524">
                      <a:solidFill>
                        <a:srgbClr val="BFBFBF"/>
                      </a:solidFill>
                    </a:lnL>
                    <a:lnR w="9524" cap="flat" cmpd="sng" algn="ctr">
                      <a:solidFill>
                        <a:srgbClr val="BFBFBF"/>
                      </a:solidFill>
                      <a:prstDash val="solid"/>
                      <a:round/>
                      <a:headEnd type="none" w="med" len="med"/>
                      <a:tailEnd type="none" w="med" len="med"/>
                    </a:lnR>
                    <a:lnT w="9524">
                      <a:solidFill>
                        <a:srgbClr val="BFBFBF"/>
                      </a:solidFill>
                    </a:lnT>
                    <a:lnB w="9524">
                      <a:solidFill>
                        <a:srgbClr val="BFBFBF"/>
                      </a:solidFill>
                    </a:lnB>
                  </a:tcPr>
                </a:tc>
                <a:tc>
                  <a:txBody>
                    <a:bodyPr/>
                    <a:lstStyle/>
                    <a:p>
                      <a:pPr lvl="0" algn="l">
                        <a:buNone/>
                      </a:pPr>
                      <a:endParaRPr lang="en-GB" sz="1000" b="0" i="0" dirty="0">
                        <a:effectLst/>
                        <a:latin typeface="Segoe UI"/>
                      </a:endParaRPr>
                    </a:p>
                  </a:txBody>
                  <a:tcPr>
                    <a:lnL w="9524">
                      <a:solidFill>
                        <a:srgbClr val="BFBFBF"/>
                      </a:solidFill>
                    </a:lnL>
                    <a:lnR w="9524">
                      <a:solidFill>
                        <a:srgbClr val="BFBFBF"/>
                      </a:solidFill>
                    </a:lnR>
                    <a:lnT w="9524" cap="flat" cmpd="sng" algn="ctr">
                      <a:solidFill>
                        <a:srgbClr val="BFBFBF"/>
                      </a:solidFill>
                      <a:prstDash val="solid"/>
                      <a:round/>
                      <a:headEnd type="none" w="med" len="med"/>
                      <a:tailEnd type="none" w="med" len="med"/>
                    </a:lnT>
                    <a:lnB w="9524">
                      <a:solidFill>
                        <a:srgbClr val="BFBFBF"/>
                      </a:solidFill>
                    </a:lnB>
                  </a:tcPr>
                </a:tc>
                <a:extLst>
                  <a:ext uri="{0D108BD9-81ED-4DB2-BD59-A6C34878D82A}">
                    <a16:rowId xmlns:a16="http://schemas.microsoft.com/office/drawing/2014/main" val="2330988135"/>
                  </a:ext>
                </a:extLst>
              </a:tr>
            </a:tbl>
          </a:graphicData>
        </a:graphic>
      </p:graphicFrame>
      <p:graphicFrame>
        <p:nvGraphicFramePr>
          <p:cNvPr id="12" name="Table 11">
            <a:extLst>
              <a:ext uri="{FF2B5EF4-FFF2-40B4-BE49-F238E27FC236}">
                <a16:creationId xmlns:a16="http://schemas.microsoft.com/office/drawing/2014/main" id="{8F38B099-38F1-4397-825D-0424A4B42C13}"/>
              </a:ext>
            </a:extLst>
          </p:cNvPr>
          <p:cNvGraphicFramePr>
            <a:graphicFrameLocks noGrp="1"/>
          </p:cNvGraphicFramePr>
          <p:nvPr/>
        </p:nvGraphicFramePr>
        <p:xfrm>
          <a:off x="609600" y="2500925"/>
          <a:ext cx="3538161" cy="2460750"/>
        </p:xfrm>
        <a:graphic>
          <a:graphicData uri="http://schemas.openxmlformats.org/drawingml/2006/table">
            <a:tbl>
              <a:tblPr firstRow="1" firstCol="1" bandRow="1"/>
              <a:tblGrid>
                <a:gridCol w="979374">
                  <a:extLst>
                    <a:ext uri="{9D8B030D-6E8A-4147-A177-3AD203B41FA5}">
                      <a16:colId xmlns:a16="http://schemas.microsoft.com/office/drawing/2014/main" val="381752031"/>
                    </a:ext>
                  </a:extLst>
                </a:gridCol>
                <a:gridCol w="566345">
                  <a:extLst>
                    <a:ext uri="{9D8B030D-6E8A-4147-A177-3AD203B41FA5}">
                      <a16:colId xmlns:a16="http://schemas.microsoft.com/office/drawing/2014/main" val="3251237924"/>
                    </a:ext>
                  </a:extLst>
                </a:gridCol>
                <a:gridCol w="701763">
                  <a:extLst>
                    <a:ext uri="{9D8B030D-6E8A-4147-A177-3AD203B41FA5}">
                      <a16:colId xmlns:a16="http://schemas.microsoft.com/office/drawing/2014/main" val="2611666194"/>
                    </a:ext>
                  </a:extLst>
                </a:gridCol>
                <a:gridCol w="588914">
                  <a:extLst>
                    <a:ext uri="{9D8B030D-6E8A-4147-A177-3AD203B41FA5}">
                      <a16:colId xmlns:a16="http://schemas.microsoft.com/office/drawing/2014/main" val="441570261"/>
                    </a:ext>
                  </a:extLst>
                </a:gridCol>
                <a:gridCol w="701765">
                  <a:extLst>
                    <a:ext uri="{9D8B030D-6E8A-4147-A177-3AD203B41FA5}">
                      <a16:colId xmlns:a16="http://schemas.microsoft.com/office/drawing/2014/main" val="3063789843"/>
                    </a:ext>
                  </a:extLst>
                </a:gridCol>
              </a:tblGrid>
              <a:tr h="181822">
                <a:tc rowSpan="3">
                  <a:txBody>
                    <a:bodyPr/>
                    <a:lstStyle/>
                    <a:p>
                      <a:pPr algn="ctr">
                        <a:lnSpc>
                          <a:spcPct val="107000"/>
                        </a:lnSpc>
                        <a:spcAft>
                          <a:spcPts val="0"/>
                        </a:spcAft>
                      </a:pPr>
                      <a:r>
                        <a:rPr lang="en-US" sz="1050" b="1">
                          <a:solidFill>
                            <a:schemeClr val="bg1"/>
                          </a:solidFill>
                          <a:effectLst/>
                          <a:latin typeface="Avenir" panose="020B0503020203020204" pitchFamily="34" charset="0"/>
                          <a:ea typeface="Verdana" panose="020B0604030504040204" pitchFamily="34" charset="0"/>
                          <a:cs typeface="Arial" panose="020B0604020202020204" pitchFamily="34" charset="0"/>
                        </a:rPr>
                        <a:t>GBON requirements</a:t>
                      </a:r>
                      <a:endParaRPr lang="en-US" sz="1050">
                        <a:solidFill>
                          <a:schemeClr val="bg1"/>
                        </a:solidFill>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gridSpan="4">
                  <a:txBody>
                    <a:bodyPr/>
                    <a:lstStyle/>
                    <a:p>
                      <a:pPr algn="ctr">
                        <a:lnSpc>
                          <a:spcPct val="107000"/>
                        </a:lnSpc>
                        <a:spcAft>
                          <a:spcPts val="0"/>
                        </a:spcAft>
                      </a:pPr>
                      <a:r>
                        <a:rPr lang="en-US" sz="1000" b="1" dirty="0">
                          <a:solidFill>
                            <a:srgbClr val="FFFFFF"/>
                          </a:solidFill>
                          <a:effectLst/>
                          <a:latin typeface="Segoe UI" panose="020B0502040204020203" pitchFamily="34" charset="0"/>
                          <a:ea typeface="Calibri" panose="020F0502020204030204" pitchFamily="34" charset="0"/>
                          <a:cs typeface="Arial" panose="020B0604020202020204" pitchFamily="34" charset="0"/>
                        </a:rPr>
                        <a:t>Existing observation stations (# of stations)</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50016" marR="5001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7A84"/>
                    </a:solidFill>
                  </a:tcPr>
                </a:tc>
                <a:tc hMerge="1">
                  <a:txBody>
                    <a:bodyPr/>
                    <a:lstStyle/>
                    <a:p>
                      <a:endParaRPr lang="en-US"/>
                    </a:p>
                  </a:txBody>
                  <a:tcPr/>
                </a:tc>
                <a:tc hMerge="1">
                  <a:txBody>
                    <a:bodyPr/>
                    <a:lstStyle/>
                    <a:p>
                      <a:endParaRPr lang="en-US"/>
                    </a:p>
                  </a:txBody>
                  <a:tcPr>
                    <a:lnL w="12700" cap="flat" cmpd="sng" algn="ctr">
                      <a:solidFill>
                        <a:srgbClr val="A6A6A6"/>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124135131"/>
                  </a:ext>
                </a:extLst>
              </a:tr>
              <a:tr h="130254">
                <a:tc vMerge="1">
                  <a:txBody>
                    <a:bodyPr/>
                    <a:lstStyle/>
                    <a:p>
                      <a:endParaRPr lang="en-US"/>
                    </a:p>
                  </a:txBody>
                  <a:tcPr/>
                </a:tc>
                <a:tc gridSpan="2">
                  <a:txBody>
                    <a:bodyPr/>
                    <a:lstStyle/>
                    <a:p>
                      <a:pPr algn="ctr">
                        <a:lnSpc>
                          <a:spcPct val="107000"/>
                        </a:lnSpc>
                        <a:spcAft>
                          <a:spcPts val="0"/>
                        </a:spcAft>
                      </a:pPr>
                      <a:r>
                        <a:rPr lang="en-US" sz="900" b="1">
                          <a:solidFill>
                            <a:srgbClr val="000000"/>
                          </a:solidFill>
                          <a:effectLst/>
                          <a:latin typeface="Avenir" panose="020B0503020203020204" pitchFamily="34" charset="0"/>
                          <a:ea typeface="Calibri" panose="020F0502020204030204" pitchFamily="34" charset="0"/>
                          <a:cs typeface="Arial" panose="020B0604020202020204" pitchFamily="34" charset="0"/>
                        </a:rPr>
                        <a:t>NMHS network </a:t>
                      </a:r>
                      <a:endParaRPr lang="en-US" sz="110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hMerge="1">
                  <a:txBody>
                    <a:bodyPr/>
                    <a:lstStyle/>
                    <a:p>
                      <a:endParaRPr lang="en-US"/>
                    </a:p>
                  </a:txBody>
                  <a:tcPr/>
                </a:tc>
                <a:tc gridSpan="2">
                  <a:txBody>
                    <a:bodyPr/>
                    <a:lstStyle/>
                    <a:p>
                      <a:pPr algn="ctr">
                        <a:lnSpc>
                          <a:spcPct val="107000"/>
                        </a:lnSpc>
                        <a:spcAft>
                          <a:spcPts val="0"/>
                        </a:spcAft>
                      </a:pPr>
                      <a:r>
                        <a:rPr lang="en-US" sz="900" b="1">
                          <a:solidFill>
                            <a:srgbClr val="000000"/>
                          </a:solidFill>
                          <a:effectLst/>
                          <a:latin typeface="Avenir" panose="020B0503020203020204" pitchFamily="34" charset="0"/>
                          <a:ea typeface="Calibri" panose="020F0502020204030204" pitchFamily="34" charset="0"/>
                          <a:cs typeface="Arial" panose="020B0604020202020204" pitchFamily="34" charset="0"/>
                        </a:rPr>
                        <a:t>3</a:t>
                      </a:r>
                      <a:r>
                        <a:rPr lang="en-US" sz="900" b="1" baseline="30000">
                          <a:solidFill>
                            <a:srgbClr val="000000"/>
                          </a:solidFill>
                          <a:effectLst/>
                          <a:latin typeface="Avenir" panose="020B0503020203020204" pitchFamily="34" charset="0"/>
                          <a:ea typeface="Calibri" panose="020F0502020204030204" pitchFamily="34" charset="0"/>
                          <a:cs typeface="Arial" panose="020B0604020202020204" pitchFamily="34" charset="0"/>
                        </a:rPr>
                        <a:t>rd</a:t>
                      </a:r>
                      <a:r>
                        <a:rPr lang="en-US" sz="900" b="1">
                          <a:solidFill>
                            <a:srgbClr val="000000"/>
                          </a:solidFill>
                          <a:effectLst/>
                          <a:latin typeface="Avenir" panose="020B0503020203020204" pitchFamily="34" charset="0"/>
                          <a:ea typeface="Calibri" panose="020F0502020204030204" pitchFamily="34" charset="0"/>
                          <a:cs typeface="Arial" panose="020B0604020202020204" pitchFamily="34" charset="0"/>
                        </a:rPr>
                        <a:t> party networks</a:t>
                      </a:r>
                      <a:endParaRPr lang="en-US" sz="110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hMerge="1">
                  <a:txBody>
                    <a:bodyPr/>
                    <a:lstStyle/>
                    <a:p>
                      <a:endParaRPr lang="en-US"/>
                    </a:p>
                  </a:txBody>
                  <a:tcPr/>
                </a:tc>
                <a:extLst>
                  <a:ext uri="{0D108BD9-81ED-4DB2-BD59-A6C34878D82A}">
                    <a16:rowId xmlns:a16="http://schemas.microsoft.com/office/drawing/2014/main" val="265606099"/>
                  </a:ext>
                </a:extLst>
              </a:tr>
              <a:tr h="225633">
                <a:tc vMerge="1">
                  <a:txBody>
                    <a:bodyPr/>
                    <a:lstStyle/>
                    <a:p>
                      <a:endParaRPr lang="en-US"/>
                    </a:p>
                  </a:txBody>
                  <a:tcPr/>
                </a:tc>
                <a:tc>
                  <a:txBody>
                    <a:bodyPr/>
                    <a:lstStyle/>
                    <a:p>
                      <a:pPr algn="ctr">
                        <a:lnSpc>
                          <a:spcPct val="107000"/>
                        </a:lnSpc>
                        <a:spcBef>
                          <a:spcPts val="400"/>
                        </a:spcBef>
                        <a:spcAft>
                          <a:spcPts val="0"/>
                        </a:spcAft>
                      </a:pPr>
                      <a:r>
                        <a:rPr lang="en-US" sz="800" b="1">
                          <a:solidFill>
                            <a:srgbClr val="000000"/>
                          </a:solidFill>
                          <a:effectLst/>
                          <a:latin typeface="Avenir" panose="020B0503020203020204" pitchFamily="34" charset="0"/>
                          <a:ea typeface="Calibri" panose="020F0502020204030204" pitchFamily="34" charset="0"/>
                          <a:cs typeface="Arial" panose="020B0604020202020204" pitchFamily="34" charset="0"/>
                        </a:rPr>
                        <a:t>Reporting</a:t>
                      </a:r>
                      <a:endParaRPr lang="en-US" sz="105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a:txBody>
                    <a:bodyPr/>
                    <a:lstStyle/>
                    <a:p>
                      <a:pPr algn="ctr">
                        <a:lnSpc>
                          <a:spcPct val="107000"/>
                        </a:lnSpc>
                        <a:spcBef>
                          <a:spcPts val="400"/>
                        </a:spcBef>
                        <a:spcAft>
                          <a:spcPts val="0"/>
                        </a:spcAft>
                      </a:pPr>
                      <a:r>
                        <a:rPr lang="en-US" sz="800" b="1" dirty="0">
                          <a:solidFill>
                            <a:srgbClr val="000000"/>
                          </a:solidFill>
                          <a:effectLst/>
                          <a:latin typeface="Avenir" panose="020B0503020203020204" pitchFamily="34" charset="0"/>
                          <a:ea typeface="Calibri" panose="020F0502020204030204" pitchFamily="34" charset="0"/>
                          <a:cs typeface="Arial" panose="020B0604020202020204" pitchFamily="34" charset="0"/>
                        </a:rPr>
                        <a:t>Improve </a:t>
                      </a:r>
                      <a:endParaRPr lang="en-US" sz="1050" dirty="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a:txBody>
                    <a:bodyPr/>
                    <a:lstStyle/>
                    <a:p>
                      <a:pPr algn="ctr">
                        <a:lnSpc>
                          <a:spcPct val="107000"/>
                        </a:lnSpc>
                        <a:spcBef>
                          <a:spcPts val="400"/>
                        </a:spcBef>
                        <a:spcAft>
                          <a:spcPts val="0"/>
                        </a:spcAft>
                      </a:pPr>
                      <a:r>
                        <a:rPr lang="en-US" sz="800" b="1">
                          <a:solidFill>
                            <a:srgbClr val="000000"/>
                          </a:solidFill>
                          <a:effectLst/>
                          <a:latin typeface="Avenir" panose="020B0503020203020204" pitchFamily="34" charset="0"/>
                          <a:ea typeface="Calibri" panose="020F0502020204030204" pitchFamily="34" charset="0"/>
                          <a:cs typeface="Arial" panose="020B0604020202020204" pitchFamily="34" charset="0"/>
                        </a:rPr>
                        <a:t>Reporting </a:t>
                      </a:r>
                      <a:endParaRPr lang="en-US" sz="105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tc>
                  <a:txBody>
                    <a:bodyPr/>
                    <a:lstStyle/>
                    <a:p>
                      <a:pPr algn="ctr">
                        <a:lnSpc>
                          <a:spcPct val="107000"/>
                        </a:lnSpc>
                        <a:spcBef>
                          <a:spcPts val="400"/>
                        </a:spcBef>
                        <a:spcAft>
                          <a:spcPts val="0"/>
                        </a:spcAft>
                      </a:pPr>
                      <a:r>
                        <a:rPr lang="en-US" sz="800" b="1" dirty="0">
                          <a:solidFill>
                            <a:srgbClr val="000000"/>
                          </a:solidFill>
                          <a:effectLst/>
                          <a:latin typeface="Avenir" panose="020B0503020203020204" pitchFamily="34" charset="0"/>
                          <a:ea typeface="Calibri" panose="020F0502020204030204" pitchFamily="34" charset="0"/>
                          <a:cs typeface="Arial" panose="020B0604020202020204" pitchFamily="34" charset="0"/>
                        </a:rPr>
                        <a:t>Improve</a:t>
                      </a:r>
                      <a:endParaRPr lang="en-US" sz="1050" dirty="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BC7CE"/>
                    </a:solidFill>
                  </a:tcPr>
                </a:tc>
                <a:extLst>
                  <a:ext uri="{0D108BD9-81ED-4DB2-BD59-A6C34878D82A}">
                    <a16:rowId xmlns:a16="http://schemas.microsoft.com/office/drawing/2014/main" val="3362885861"/>
                  </a:ext>
                </a:extLst>
              </a:tr>
              <a:tr h="411352">
                <a:tc>
                  <a:txBody>
                    <a:bodyPr/>
                    <a:lstStyle/>
                    <a:p>
                      <a:pPr>
                        <a:lnSpc>
                          <a:spcPct val="107000"/>
                        </a:lnSpc>
                        <a:spcAft>
                          <a:spcPts val="0"/>
                        </a:spcAft>
                      </a:pPr>
                      <a:r>
                        <a:rPr lang="en-US" sz="90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SURFACE STATIONS</a:t>
                      </a:r>
                      <a:endParaRPr lang="en-US" sz="900" dirty="0">
                        <a:effectLst/>
                        <a:latin typeface="Avenir" panose="020B0503020203020204" pitchFamily="34" charset="0"/>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en-US" sz="90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Standard density</a:t>
                      </a:r>
                      <a:endParaRPr lang="fr-FR" sz="900" b="1" dirty="0">
                        <a:solidFill>
                          <a:srgbClr val="FFFFFF"/>
                        </a:solidFill>
                        <a:effectLst/>
                        <a:latin typeface="Avenir" panose="020B0503020203020204" pitchFamily="34" charset="0"/>
                        <a:ea typeface="Verdana" panose="020B0604030504040204" pitchFamily="34" charset="0"/>
                        <a:cs typeface="Arial" panose="020B0604020202020204" pitchFamily="34" charset="0"/>
                      </a:endParaRP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050" b="0">
                          <a:effectLst/>
                          <a:latin typeface="Avenir"/>
                          <a:ea typeface="Calibri" panose="020F0502020204030204" pitchFamily="34" charset="0"/>
                          <a:cs typeface="Arial"/>
                        </a:rPr>
                        <a:t>2</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25</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a:effectLst/>
                          <a:latin typeface="Avenir"/>
                          <a:ea typeface="Calibri" panose="020F0502020204030204" pitchFamily="34" charset="0"/>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38</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2406647"/>
                  </a:ext>
                </a:extLst>
              </a:tr>
              <a:tr h="407904">
                <a:tc>
                  <a:txBody>
                    <a:bodyPr/>
                    <a:lstStyle/>
                    <a:p>
                      <a:pPr marL="0" lvl="0" indent="0">
                        <a:lnSpc>
                          <a:spcPct val="107000"/>
                        </a:lnSpc>
                        <a:spcAft>
                          <a:spcPts val="0"/>
                        </a:spcAft>
                        <a:buFont typeface="Symbol" panose="05050102010706020507" pitchFamily="18" charset="2"/>
                        <a:buNone/>
                      </a:pPr>
                      <a:r>
                        <a:rPr lang="en-US" sz="900" dirty="0">
                          <a:solidFill>
                            <a:schemeClr val="bg1"/>
                          </a:solidFill>
                          <a:effectLst/>
                          <a:latin typeface="Avenir" panose="020B0503020203020204" pitchFamily="34" charset="0"/>
                          <a:ea typeface="Calibri" panose="020F0502020204030204" pitchFamily="34" charset="0"/>
                          <a:cs typeface="Arial" panose="020B0604020202020204" pitchFamily="34" charset="0"/>
                        </a:rPr>
                        <a:t>SURFACE Stations High density</a:t>
                      </a: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2</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25</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38</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14920277"/>
                  </a:ext>
                </a:extLst>
              </a:tr>
              <a:tr h="505640">
                <a:tc>
                  <a:txBody>
                    <a:bodyPr/>
                    <a:lstStyle/>
                    <a:p>
                      <a:pPr>
                        <a:lnSpc>
                          <a:spcPct val="107000"/>
                        </a:lnSpc>
                        <a:spcAft>
                          <a:spcPts val="0"/>
                        </a:spcAft>
                      </a:pPr>
                      <a:r>
                        <a:rPr lang="en-US" sz="90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UPPER-AIR STATIONS </a:t>
                      </a:r>
                    </a:p>
                    <a:p>
                      <a:pPr>
                        <a:lnSpc>
                          <a:spcPct val="107000"/>
                        </a:lnSpc>
                        <a:spcAft>
                          <a:spcPts val="0"/>
                        </a:spcAft>
                      </a:pPr>
                      <a:r>
                        <a:rPr lang="en-US" sz="90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Over land</a:t>
                      </a:r>
                    </a:p>
                    <a:p>
                      <a:pPr>
                        <a:lnSpc>
                          <a:spcPct val="107000"/>
                        </a:lnSpc>
                        <a:spcAft>
                          <a:spcPts val="0"/>
                        </a:spcAft>
                      </a:pPr>
                      <a:r>
                        <a:rPr lang="en-US" sz="900" b="1" dirty="0">
                          <a:solidFill>
                            <a:srgbClr val="FFFFFF"/>
                          </a:solidFill>
                          <a:effectLst/>
                          <a:latin typeface="Avenir" panose="020B0503020203020204" pitchFamily="34" charset="0"/>
                          <a:ea typeface="Calibri" panose="020F0502020204030204" pitchFamily="34" charset="0"/>
                          <a:cs typeface="Arial" panose="020B0604020202020204" pitchFamily="34" charset="0"/>
                        </a:rPr>
                        <a:t>Over marine</a:t>
                      </a:r>
                      <a:endParaRPr lang="en-US" sz="900" dirty="0">
                        <a:effectLst/>
                        <a:latin typeface="Avenir" panose="020B0503020203020204" pitchFamily="34" charset="0"/>
                        <a:ea typeface="Calibri" panose="020F0502020204030204" pitchFamily="34" charset="0"/>
                        <a:cs typeface="Arial" panose="020B0604020202020204" pitchFamily="34" charset="0"/>
                      </a:endParaRP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050" b="0">
                          <a:effectLst/>
                          <a:latin typeface="Avenir"/>
                          <a:ea typeface="Verdana"/>
                          <a:cs typeface="Arial"/>
                        </a:rPr>
                        <a:t> 0</a:t>
                      </a:r>
                      <a:endParaRPr lang="en-US" sz="1050" b="0">
                        <a:effectLst/>
                        <a:latin typeface="Avenir"/>
                        <a:ea typeface="Calibri" panose="020F0502020204030204" pitchFamily="34" charset="0"/>
                        <a:cs typeface="Arial"/>
                      </a:endParaRP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a:effectLst/>
                          <a:latin typeface="Avenir"/>
                          <a:ea typeface="Verdana"/>
                          <a:cs typeface="Arial"/>
                        </a:rPr>
                        <a:t>1</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Verdana"/>
                          <a:cs typeface="Arial"/>
                        </a:rPr>
                        <a:t>0 </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Verdana"/>
                          <a:cs typeface="Arial"/>
                        </a:rPr>
                        <a:t> 1</a:t>
                      </a:r>
                      <a:endParaRPr lang="en-US" sz="1050" b="0" dirty="0">
                        <a:effectLst/>
                        <a:latin typeface="Avenir"/>
                        <a:ea typeface="Calibri" panose="020F0502020204030204" pitchFamily="34" charset="0"/>
                        <a:cs typeface="Arial"/>
                      </a:endParaRP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89278972"/>
                  </a:ext>
                </a:extLst>
              </a:tr>
              <a:tr h="354774">
                <a:tc>
                  <a:txBody>
                    <a:bodyPr/>
                    <a:lstStyle/>
                    <a:p>
                      <a:pPr marL="0" lvl="0" indent="0">
                        <a:lnSpc>
                          <a:spcPct val="107000"/>
                        </a:lnSpc>
                        <a:spcAft>
                          <a:spcPts val="0"/>
                        </a:spcAft>
                        <a:buFont typeface="Symbol" panose="05050102010706020507" pitchFamily="18" charset="2"/>
                        <a:buNone/>
                      </a:pPr>
                      <a:r>
                        <a:rPr lang="en-US" sz="900" dirty="0">
                          <a:solidFill>
                            <a:schemeClr val="bg1"/>
                          </a:solidFill>
                          <a:effectLst/>
                          <a:latin typeface="Avenir" panose="020B0503020203020204" pitchFamily="34" charset="0"/>
                          <a:ea typeface="Calibri" panose="020F0502020204030204" pitchFamily="34" charset="0"/>
                          <a:cs typeface="Arial" panose="020B0604020202020204" pitchFamily="34" charset="0"/>
                        </a:rPr>
                        <a:t>MARINE SURFACE STATIONS</a:t>
                      </a:r>
                    </a:p>
                  </a:txBody>
                  <a:tcPr marL="50016" marR="5001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143F6A"/>
                    </a:solidFill>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Verdana"/>
                          <a:cs typeface="Arial"/>
                        </a:rPr>
                        <a:t>0</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Verdana"/>
                          <a:cs typeface="Arial"/>
                        </a:rPr>
                        <a:t>0</a:t>
                      </a:r>
                    </a:p>
                  </a:txBody>
                  <a:tcPr marL="50016" marR="5001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050" b="0" dirty="0">
                          <a:effectLst/>
                          <a:latin typeface="Avenir"/>
                          <a:ea typeface="Calibri" panose="020F0502020204030204" pitchFamily="34" charset="0"/>
                          <a:cs typeface="Arial"/>
                        </a:rPr>
                        <a:t>0</a:t>
                      </a:r>
                    </a:p>
                  </a:txBody>
                  <a:tcPr marL="50016" marR="5001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391078"/>
                  </a:ext>
                </a:extLst>
              </a:tr>
            </a:tbl>
          </a:graphicData>
        </a:graphic>
      </p:graphicFrame>
      <p:sp>
        <p:nvSpPr>
          <p:cNvPr id="13" name="Arrow: Right 12">
            <a:extLst>
              <a:ext uri="{FF2B5EF4-FFF2-40B4-BE49-F238E27FC236}">
                <a16:creationId xmlns:a16="http://schemas.microsoft.com/office/drawing/2014/main" id="{964FA1E0-4D23-4F5A-BB66-A4708E9BD548}"/>
              </a:ext>
            </a:extLst>
          </p:cNvPr>
          <p:cNvSpPr/>
          <p:nvPr/>
        </p:nvSpPr>
        <p:spPr>
          <a:xfrm>
            <a:off x="4445224" y="3637846"/>
            <a:ext cx="743712" cy="4627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0A7F62-71C3-48FF-AB04-79172E9EE433}"/>
              </a:ext>
            </a:extLst>
          </p:cNvPr>
          <p:cNvSpPr txBox="1"/>
          <p:nvPr/>
        </p:nvSpPr>
        <p:spPr>
          <a:xfrm>
            <a:off x="1743456" y="2080266"/>
            <a:ext cx="1158240" cy="369332"/>
          </a:xfrm>
          <a:prstGeom prst="rect">
            <a:avLst/>
          </a:prstGeom>
          <a:noFill/>
        </p:spPr>
        <p:txBody>
          <a:bodyPr wrap="square" rtlCol="0">
            <a:spAutoFit/>
          </a:bodyPr>
          <a:lstStyle/>
          <a:p>
            <a:r>
              <a:rPr lang="en-US" dirty="0"/>
              <a:t>Step 2a</a:t>
            </a:r>
            <a:endParaRPr lang="en-GB" dirty="0"/>
          </a:p>
        </p:txBody>
      </p:sp>
      <p:sp>
        <p:nvSpPr>
          <p:cNvPr id="16" name="TextBox 15">
            <a:extLst>
              <a:ext uri="{FF2B5EF4-FFF2-40B4-BE49-F238E27FC236}">
                <a16:creationId xmlns:a16="http://schemas.microsoft.com/office/drawing/2014/main" id="{FBDB3E5E-14C8-405B-9710-8EBBCD2FE78F}"/>
              </a:ext>
            </a:extLst>
          </p:cNvPr>
          <p:cNvSpPr txBox="1"/>
          <p:nvPr/>
        </p:nvSpPr>
        <p:spPr>
          <a:xfrm>
            <a:off x="8121723" y="1584437"/>
            <a:ext cx="1560576" cy="369332"/>
          </a:xfrm>
          <a:prstGeom prst="rect">
            <a:avLst/>
          </a:prstGeom>
          <a:noFill/>
        </p:spPr>
        <p:txBody>
          <a:bodyPr wrap="square" rtlCol="0">
            <a:spAutoFit/>
          </a:bodyPr>
          <a:lstStyle/>
          <a:p>
            <a:r>
              <a:rPr lang="en-US" dirty="0"/>
              <a:t>Step 2b</a:t>
            </a:r>
            <a:endParaRPr lang="en-GB" dirty="0"/>
          </a:p>
        </p:txBody>
      </p:sp>
    </p:spTree>
    <p:extLst>
      <p:ext uri="{BB962C8B-B14F-4D97-AF65-F5344CB8AC3E}">
        <p14:creationId xmlns:p14="http://schemas.microsoft.com/office/powerpoint/2010/main" val="85355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3B2E4C-1FB4-4C7B-8E4F-39B939F0B9A3}"/>
              </a:ext>
            </a:extLst>
          </p:cNvPr>
          <p:cNvSpPr>
            <a:spLocks noGrp="1"/>
          </p:cNvSpPr>
          <p:nvPr>
            <p:ph type="title"/>
          </p:nvPr>
        </p:nvSpPr>
        <p:spPr>
          <a:xfrm>
            <a:off x="457200" y="274638"/>
            <a:ext cx="11009870" cy="1143000"/>
          </a:xfrm>
        </p:spPr>
        <p:txBody>
          <a:bodyPr>
            <a:normAutofit/>
          </a:bodyPr>
          <a:lstStyle/>
          <a:p>
            <a:r>
              <a:rPr lang="en-US" dirty="0">
                <a:latin typeface="+mn-lt"/>
                <a:cs typeface="Segoe UI"/>
              </a:rPr>
              <a:t>GBON Gap Analysis – Step 3 Results</a:t>
            </a:r>
            <a:endParaRPr lang="en-GB" dirty="0">
              <a:latin typeface="+mn-lt"/>
            </a:endParaRPr>
          </a:p>
        </p:txBody>
      </p:sp>
      <p:sp>
        <p:nvSpPr>
          <p:cNvPr id="5" name="Content Placeholder 2">
            <a:extLst>
              <a:ext uri="{FF2B5EF4-FFF2-40B4-BE49-F238E27FC236}">
                <a16:creationId xmlns:a16="http://schemas.microsoft.com/office/drawing/2014/main" id="{F23F72B4-AA06-4B73-9AC8-73C09E3CF3D7}"/>
              </a:ext>
            </a:extLst>
          </p:cNvPr>
          <p:cNvSpPr txBox="1">
            <a:spLocks/>
          </p:cNvSpPr>
          <p:nvPr/>
        </p:nvSpPr>
        <p:spPr>
          <a:xfrm>
            <a:off x="634999" y="1711411"/>
            <a:ext cx="4436873"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5788F"/>
              </a:buClr>
              <a:buFont typeface="Arial"/>
              <a:buNone/>
            </a:pPr>
            <a:r>
              <a:rPr lang="en-GB" sz="2200" b="1" dirty="0">
                <a:cs typeface="Segoe UI" panose="020B0502040204020203" pitchFamily="34" charset="0"/>
              </a:rPr>
              <a:t>The Steps 1 and 2 are summarized:</a:t>
            </a:r>
            <a:r>
              <a:rPr lang="en-GB" sz="2200" dirty="0">
                <a:cs typeface="Segoe UI" panose="020B0502040204020203" pitchFamily="34" charset="0"/>
              </a:rPr>
              <a:t> </a:t>
            </a:r>
          </a:p>
          <a:p>
            <a:pPr>
              <a:buClr>
                <a:srgbClr val="55788F"/>
              </a:buClr>
            </a:pPr>
            <a:endParaRPr lang="en-GB" sz="1600" dirty="0">
              <a:cs typeface="Segoe UI" panose="020B0502040204020203" pitchFamily="34" charset="0"/>
            </a:endParaRPr>
          </a:p>
          <a:p>
            <a:pPr marL="457200" lvl="4" indent="-457200">
              <a:lnSpc>
                <a:spcPct val="110000"/>
              </a:lnSpc>
              <a:buClr>
                <a:srgbClr val="55788F"/>
              </a:buClr>
              <a:buFont typeface="Arial"/>
              <a:buChar char="•"/>
            </a:pPr>
            <a:r>
              <a:rPr lang="en-US" sz="1800" dirty="0">
                <a:cs typeface="Segoe UI" panose="020B0502040204020203" pitchFamily="34" charset="0"/>
              </a:rPr>
              <a:t># of confirmed target stations</a:t>
            </a:r>
          </a:p>
          <a:p>
            <a:pPr marL="457200" lvl="4" indent="-457200">
              <a:lnSpc>
                <a:spcPct val="110000"/>
              </a:lnSpc>
              <a:buClr>
                <a:srgbClr val="55788F"/>
              </a:buClr>
              <a:buFont typeface="Arial"/>
              <a:buChar char="•"/>
            </a:pPr>
            <a:r>
              <a:rPr lang="en-US" sz="1800" dirty="0">
                <a:cs typeface="Segoe UI" panose="020B0502040204020203" pitchFamily="34" charset="0"/>
              </a:rPr>
              <a:t># of stations currently compliant with GBON requirements </a:t>
            </a:r>
          </a:p>
          <a:p>
            <a:pPr marL="457200" lvl="4" indent="-457200">
              <a:lnSpc>
                <a:spcPct val="110000"/>
              </a:lnSpc>
              <a:buClr>
                <a:srgbClr val="55788F"/>
              </a:buClr>
              <a:buFont typeface="Arial"/>
              <a:buChar char="•"/>
            </a:pPr>
            <a:r>
              <a:rPr lang="en-US" sz="1800" dirty="0">
                <a:cs typeface="Segoe UI" panose="020B0502040204020203" pitchFamily="34" charset="0"/>
              </a:rPr>
              <a:t># of new and improved GBON stations needed to comply with GBON requirements</a:t>
            </a:r>
          </a:p>
          <a:p>
            <a:pPr marL="0" lvl="4" indent="0">
              <a:lnSpc>
                <a:spcPct val="110000"/>
              </a:lnSpc>
              <a:buClr>
                <a:srgbClr val="55788F"/>
              </a:buClr>
              <a:buNone/>
            </a:pPr>
            <a:endParaRPr lang="en-US" sz="1800" dirty="0">
              <a:cs typeface="Segoe UI" panose="020B0502040204020203" pitchFamily="34" charset="0"/>
            </a:endParaRPr>
          </a:p>
          <a:p>
            <a:pPr marL="0" lvl="4" indent="0">
              <a:lnSpc>
                <a:spcPct val="110000"/>
              </a:lnSpc>
              <a:buClr>
                <a:srgbClr val="55788F"/>
              </a:buClr>
              <a:buNone/>
            </a:pPr>
            <a:r>
              <a:rPr lang="en-US" sz="1800" dirty="0">
                <a:cs typeface="Segoe UI" panose="020B0502040204020203" pitchFamily="34" charset="0"/>
              </a:rPr>
              <a:t>Compliant stations are listed for designation to GBON network by registering the stations in OSCAR/Surface</a:t>
            </a:r>
          </a:p>
          <a:p>
            <a:pPr marL="0" lvl="4" indent="0">
              <a:lnSpc>
                <a:spcPct val="110000"/>
              </a:lnSpc>
              <a:buClr>
                <a:srgbClr val="55788F"/>
              </a:buClr>
              <a:buNone/>
            </a:pPr>
            <a:endParaRPr lang="en-US" sz="1800" dirty="0">
              <a:cs typeface="Segoe UI" panose="020B0502040204020203" pitchFamily="34" charset="0"/>
            </a:endParaRPr>
          </a:p>
          <a:p>
            <a:pPr marL="0" lvl="4" indent="0">
              <a:lnSpc>
                <a:spcPct val="110000"/>
              </a:lnSpc>
              <a:buClr>
                <a:srgbClr val="55788F"/>
              </a:buClr>
              <a:buNone/>
            </a:pPr>
            <a:r>
              <a:rPr lang="en-US" sz="1800" dirty="0"/>
              <a:t>The results of the gap analysis are incorporated into the National Contribution Plan and used as the basis to define the National GBON target</a:t>
            </a:r>
            <a:endParaRPr lang="en-GB" sz="1000" dirty="0"/>
          </a:p>
        </p:txBody>
      </p:sp>
      <p:graphicFrame>
        <p:nvGraphicFramePr>
          <p:cNvPr id="7" name="Object 6">
            <a:extLst>
              <a:ext uri="{FF2B5EF4-FFF2-40B4-BE49-F238E27FC236}">
                <a16:creationId xmlns:a16="http://schemas.microsoft.com/office/drawing/2014/main" id="{B4C7C05E-6A87-4D68-9943-6B482659A95A}"/>
              </a:ext>
            </a:extLst>
          </p:cNvPr>
          <p:cNvGraphicFramePr>
            <a:graphicFrameLocks noChangeAspect="1"/>
          </p:cNvGraphicFramePr>
          <p:nvPr/>
        </p:nvGraphicFramePr>
        <p:xfrm>
          <a:off x="5318379" y="1751806"/>
          <a:ext cx="5775325" cy="3354387"/>
        </p:xfrm>
        <a:graphic>
          <a:graphicData uri="http://schemas.openxmlformats.org/presentationml/2006/ole">
            <mc:AlternateContent xmlns:mc="http://schemas.openxmlformats.org/markup-compatibility/2006">
              <mc:Choice xmlns:v="urn:schemas-microsoft-com:vml" Requires="v">
                <p:oleObj spid="_x0000_s1026" name="Document" r:id="rId3" imgW="5775241" imgH="3355143" progId="Word.Document.12">
                  <p:embed/>
                </p:oleObj>
              </mc:Choice>
              <mc:Fallback>
                <p:oleObj name="Document" r:id="rId3" imgW="5775241" imgH="3355143" progId="Word.Document.12">
                  <p:embed/>
                  <p:pic>
                    <p:nvPicPr>
                      <p:cNvPr id="7" name="Object 6">
                        <a:extLst>
                          <a:ext uri="{FF2B5EF4-FFF2-40B4-BE49-F238E27FC236}">
                            <a16:creationId xmlns:a16="http://schemas.microsoft.com/office/drawing/2014/main" id="{B4C7C05E-6A87-4D68-9943-6B482659A95A}"/>
                          </a:ext>
                        </a:extLst>
                      </p:cNvPr>
                      <p:cNvPicPr/>
                      <p:nvPr/>
                    </p:nvPicPr>
                    <p:blipFill>
                      <a:blip r:embed="rId4"/>
                      <a:stretch>
                        <a:fillRect/>
                      </a:stretch>
                    </p:blipFill>
                    <p:spPr>
                      <a:xfrm>
                        <a:off x="5318379" y="1751806"/>
                        <a:ext cx="5775325" cy="33543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2B418A3-E6F9-4FFD-BBBE-7D44BAD9AF10}"/>
              </a:ext>
            </a:extLst>
          </p:cNvPr>
          <p:cNvGraphicFramePr>
            <a:graphicFrameLocks noChangeAspect="1"/>
          </p:cNvGraphicFramePr>
          <p:nvPr/>
        </p:nvGraphicFramePr>
        <p:xfrm>
          <a:off x="7343832" y="4234783"/>
          <a:ext cx="6065528" cy="2205799"/>
        </p:xfrm>
        <a:graphic>
          <a:graphicData uri="http://schemas.openxmlformats.org/presentationml/2006/ole">
            <mc:AlternateContent xmlns:mc="http://schemas.openxmlformats.org/markup-compatibility/2006">
              <mc:Choice xmlns:v="urn:schemas-microsoft-com:vml" Requires="v">
                <p:oleObj spid="_x0000_s1027" name="Document" r:id="rId5" imgW="5775241" imgH="2100345" progId="Word.Document.12">
                  <p:embed/>
                </p:oleObj>
              </mc:Choice>
              <mc:Fallback>
                <p:oleObj name="Document" r:id="rId5" imgW="5775241" imgH="2100345" progId="Word.Document.12">
                  <p:embed/>
                  <p:pic>
                    <p:nvPicPr>
                      <p:cNvPr id="9" name="Object 8">
                        <a:extLst>
                          <a:ext uri="{FF2B5EF4-FFF2-40B4-BE49-F238E27FC236}">
                            <a16:creationId xmlns:a16="http://schemas.microsoft.com/office/drawing/2014/main" id="{B2B418A3-E6F9-4FFD-BBBE-7D44BAD9AF10}"/>
                          </a:ext>
                        </a:extLst>
                      </p:cNvPr>
                      <p:cNvPicPr/>
                      <p:nvPr/>
                    </p:nvPicPr>
                    <p:blipFill>
                      <a:blip r:embed="rId6"/>
                      <a:stretch>
                        <a:fillRect/>
                      </a:stretch>
                    </p:blipFill>
                    <p:spPr>
                      <a:xfrm>
                        <a:off x="7343832" y="4234783"/>
                        <a:ext cx="6065528" cy="2205799"/>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C8DC4C3-3142-4AEF-8C06-1DC18317DA0D}"/>
              </a:ext>
            </a:extLst>
          </p:cNvPr>
          <p:cNvSpPr txBox="1"/>
          <p:nvPr/>
        </p:nvSpPr>
        <p:spPr>
          <a:xfrm>
            <a:off x="7396276" y="1342079"/>
            <a:ext cx="2962656" cy="369332"/>
          </a:xfrm>
          <a:prstGeom prst="rect">
            <a:avLst/>
          </a:prstGeom>
          <a:noFill/>
        </p:spPr>
        <p:txBody>
          <a:bodyPr wrap="square" rtlCol="0">
            <a:spAutoFit/>
          </a:bodyPr>
          <a:lstStyle/>
          <a:p>
            <a:r>
              <a:rPr lang="en-US" dirty="0"/>
              <a:t>Step 3a and 3b</a:t>
            </a:r>
            <a:endParaRPr lang="en-GB" dirty="0"/>
          </a:p>
        </p:txBody>
      </p:sp>
    </p:spTree>
    <p:extLst>
      <p:ext uri="{BB962C8B-B14F-4D97-AF65-F5344CB8AC3E}">
        <p14:creationId xmlns:p14="http://schemas.microsoft.com/office/powerpoint/2010/main" val="16618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mo2016_powerpoint_standard_v2_dark-3.jpg">
            <a:extLst>
              <a:ext uri="{FF2B5EF4-FFF2-40B4-BE49-F238E27FC236}">
                <a16:creationId xmlns:a16="http://schemas.microsoft.com/office/drawing/2014/main" id="{96EC3A03-3370-44C0-8E50-3467774EE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29</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2151600" y="274484"/>
            <a:ext cx="8229600" cy="445483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dirty="0">
                <a:solidFill>
                  <a:schemeClr val="bg1"/>
                </a:solidFill>
              </a:rPr>
              <a:t>Webinars on the process for the designation of GBON Stations</a:t>
            </a:r>
          </a:p>
          <a:p>
            <a:endParaRPr lang="en-US" sz="2800" dirty="0">
              <a:solidFill>
                <a:schemeClr val="bg1"/>
              </a:solidFill>
            </a:endParaRPr>
          </a:p>
          <a:p>
            <a:r>
              <a:rPr lang="en-US" sz="2800" dirty="0">
                <a:solidFill>
                  <a:schemeClr val="bg1"/>
                </a:solidFill>
              </a:rPr>
              <a:t>6 and 7 October 2022</a:t>
            </a:r>
          </a:p>
          <a:p>
            <a:endParaRPr lang="en-US" sz="3600" dirty="0">
              <a:solidFill>
                <a:schemeClr val="bg1"/>
              </a:solidFill>
            </a:endParaRPr>
          </a:p>
          <a:p>
            <a:r>
              <a:rPr lang="en-US" sz="3600" dirty="0">
                <a:solidFill>
                  <a:schemeClr val="bg1"/>
                </a:solidFill>
              </a:rPr>
              <a:t>National GBON Contribution Plan</a:t>
            </a:r>
          </a:p>
          <a:p>
            <a:endParaRPr lang="en-US" sz="3600" i="1" dirty="0">
              <a:solidFill>
                <a:schemeClr val="bg1"/>
              </a:solidFill>
            </a:endParaRPr>
          </a:p>
          <a:p>
            <a:r>
              <a:rPr lang="en-US" sz="3000" dirty="0">
                <a:solidFill>
                  <a:schemeClr val="bg1"/>
                </a:solidFill>
              </a:rPr>
              <a:t>Minna Huuskonen</a:t>
            </a:r>
          </a:p>
          <a:p>
            <a:r>
              <a:rPr lang="en-US" sz="2200" i="1" dirty="0">
                <a:solidFill>
                  <a:schemeClr val="bg1"/>
                </a:solidFill>
              </a:rPr>
              <a:t>Secretariat, Scientific Officer, Observing Networks and</a:t>
            </a:r>
          </a:p>
          <a:p>
            <a:r>
              <a:rPr lang="en-US" sz="2200" i="1" dirty="0">
                <a:solidFill>
                  <a:schemeClr val="bg1"/>
                </a:solidFill>
              </a:rPr>
              <a:t> Measurement Division</a:t>
            </a:r>
          </a:p>
        </p:txBody>
      </p:sp>
    </p:spTree>
    <p:extLst>
      <p:ext uri="{BB962C8B-B14F-4D97-AF65-F5344CB8AC3E}">
        <p14:creationId xmlns:p14="http://schemas.microsoft.com/office/powerpoint/2010/main" val="61010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BF72-6669-4FE0-9F57-E89248A3783F}"/>
              </a:ext>
            </a:extLst>
          </p:cNvPr>
          <p:cNvSpPr>
            <a:spLocks noGrp="1"/>
          </p:cNvSpPr>
          <p:nvPr>
            <p:ph type="title"/>
          </p:nvPr>
        </p:nvSpPr>
        <p:spPr>
          <a:xfrm>
            <a:off x="609599" y="111034"/>
            <a:ext cx="10972800" cy="796834"/>
          </a:xfrm>
        </p:spPr>
        <p:txBody>
          <a:bodyPr>
            <a:normAutofit fontScale="90000"/>
          </a:bodyPr>
          <a:lstStyle/>
          <a:p>
            <a:r>
              <a:rPr lang="en-US" dirty="0"/>
              <a:t>GBON requirements summary</a:t>
            </a:r>
            <a:br>
              <a:rPr lang="en-US" dirty="0"/>
            </a:br>
            <a:r>
              <a:rPr lang="en-US" sz="3100" dirty="0"/>
              <a:t>(mandatory in bold)</a:t>
            </a:r>
            <a:endParaRPr lang="en-CH" sz="3100" dirty="0"/>
          </a:p>
        </p:txBody>
      </p:sp>
      <p:graphicFrame>
        <p:nvGraphicFramePr>
          <p:cNvPr id="3" name="Table 2">
            <a:extLst>
              <a:ext uri="{FF2B5EF4-FFF2-40B4-BE49-F238E27FC236}">
                <a16:creationId xmlns:a16="http://schemas.microsoft.com/office/drawing/2014/main" id="{33A02F50-E8D2-4B57-92C4-7C6E51A4D529}"/>
              </a:ext>
            </a:extLst>
          </p:cNvPr>
          <p:cNvGraphicFramePr>
            <a:graphicFrameLocks noGrp="1"/>
          </p:cNvGraphicFramePr>
          <p:nvPr>
            <p:extLst>
              <p:ext uri="{D42A27DB-BD31-4B8C-83A1-F6EECF244321}">
                <p14:modId xmlns:p14="http://schemas.microsoft.com/office/powerpoint/2010/main" val="3939835542"/>
              </p:ext>
            </p:extLst>
          </p:nvPr>
        </p:nvGraphicFramePr>
        <p:xfrm>
          <a:off x="220132" y="1123406"/>
          <a:ext cx="11751733" cy="5138013"/>
        </p:xfrm>
        <a:graphic>
          <a:graphicData uri="http://schemas.openxmlformats.org/drawingml/2006/table">
            <a:tbl>
              <a:tblPr firstRow="1" firstCol="1" bandRow="1">
                <a:tableStyleId>{5C22544A-7EE6-4342-B048-85BDC9FD1C3A}</a:tableStyleId>
              </a:tblPr>
              <a:tblGrid>
                <a:gridCol w="2684308">
                  <a:extLst>
                    <a:ext uri="{9D8B030D-6E8A-4147-A177-3AD203B41FA5}">
                      <a16:colId xmlns:a16="http://schemas.microsoft.com/office/drawing/2014/main" val="1121332108"/>
                    </a:ext>
                  </a:extLst>
                </a:gridCol>
                <a:gridCol w="1176492">
                  <a:extLst>
                    <a:ext uri="{9D8B030D-6E8A-4147-A177-3AD203B41FA5}">
                      <a16:colId xmlns:a16="http://schemas.microsoft.com/office/drawing/2014/main" val="1672392754"/>
                    </a:ext>
                  </a:extLst>
                </a:gridCol>
                <a:gridCol w="1080347">
                  <a:extLst>
                    <a:ext uri="{9D8B030D-6E8A-4147-A177-3AD203B41FA5}">
                      <a16:colId xmlns:a16="http://schemas.microsoft.com/office/drawing/2014/main" val="3495167159"/>
                    </a:ext>
                  </a:extLst>
                </a:gridCol>
                <a:gridCol w="1332411">
                  <a:extLst>
                    <a:ext uri="{9D8B030D-6E8A-4147-A177-3AD203B41FA5}">
                      <a16:colId xmlns:a16="http://schemas.microsoft.com/office/drawing/2014/main" val="1695691262"/>
                    </a:ext>
                  </a:extLst>
                </a:gridCol>
                <a:gridCol w="2764255">
                  <a:extLst>
                    <a:ext uri="{9D8B030D-6E8A-4147-A177-3AD203B41FA5}">
                      <a16:colId xmlns:a16="http://schemas.microsoft.com/office/drawing/2014/main" val="2918350192"/>
                    </a:ext>
                  </a:extLst>
                </a:gridCol>
                <a:gridCol w="2713920">
                  <a:extLst>
                    <a:ext uri="{9D8B030D-6E8A-4147-A177-3AD203B41FA5}">
                      <a16:colId xmlns:a16="http://schemas.microsoft.com/office/drawing/2014/main" val="2853468559"/>
                    </a:ext>
                  </a:extLst>
                </a:gridCol>
              </a:tblGrid>
              <a:tr h="523566">
                <a:tc>
                  <a:txBody>
                    <a:bodyPr/>
                    <a:lstStyle/>
                    <a:p>
                      <a:pPr algn="just">
                        <a:lnSpc>
                          <a:spcPct val="107000"/>
                        </a:lnSpc>
                        <a:spcAft>
                          <a:spcPts val="0"/>
                        </a:spcAft>
                      </a:pPr>
                      <a:r>
                        <a:rPr lang="en-CH" sz="1800">
                          <a:effectLst/>
                        </a:rPr>
                        <a:t> </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HR</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VR</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dirty="0" err="1">
                          <a:effectLst/>
                        </a:rPr>
                        <a:t>Obs</a:t>
                      </a:r>
                      <a:r>
                        <a:rPr lang="en-GB" sz="1800" dirty="0">
                          <a:effectLst/>
                        </a:rPr>
                        <a:t> cycle</a:t>
                      </a:r>
                      <a:endParaRPr lang="en-CH" sz="2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Variables</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dirty="0">
                          <a:effectLst/>
                        </a:rPr>
                        <a:t>Other requirements</a:t>
                      </a:r>
                      <a:endParaRPr lang="en-CH" sz="2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53046574"/>
                  </a:ext>
                </a:extLst>
              </a:tr>
              <a:tr h="530097">
                <a:tc>
                  <a:txBody>
                    <a:bodyPr/>
                    <a:lstStyle/>
                    <a:p>
                      <a:pPr algn="just">
                        <a:lnSpc>
                          <a:spcPct val="107000"/>
                        </a:lnSpc>
                        <a:spcAft>
                          <a:spcPts val="0"/>
                        </a:spcAft>
                      </a:pPr>
                      <a:r>
                        <a:rPr lang="en-GB" sz="1800" b="1" dirty="0">
                          <a:effectLst/>
                        </a:rPr>
                        <a:t>Surface land stations</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200km </a:t>
                      </a:r>
                      <a:r>
                        <a:rPr lang="en-GB" sz="1800" b="0" dirty="0">
                          <a:effectLst/>
                        </a:rPr>
                        <a:t>100km</a:t>
                      </a:r>
                      <a:r>
                        <a:rPr lang="en-GB" sz="1800" b="0" baseline="30000" dirty="0">
                          <a:effectLst/>
                        </a:rPr>
                        <a:t>1</a:t>
                      </a:r>
                      <a:endParaRPr lang="en-CH" sz="2000" b="1" baseline="30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n/a</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a:effectLst/>
                        </a:rPr>
                        <a:t>1h</a:t>
                      </a:r>
                      <a:endParaRPr lang="en-CH" sz="2000" b="1">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SLP, T, U, Wind, </a:t>
                      </a:r>
                      <a:r>
                        <a:rPr lang="en-GB" sz="1800" b="1" dirty="0" err="1">
                          <a:effectLst/>
                        </a:rPr>
                        <a:t>precip</a:t>
                      </a:r>
                      <a:r>
                        <a:rPr lang="en-GB" sz="1800" b="1">
                          <a:effectLst/>
                        </a:rPr>
                        <a:t>. </a:t>
                      </a:r>
                      <a:r>
                        <a:rPr lang="en-GB" sz="1800" b="1" dirty="0">
                          <a:effectLst/>
                        </a:rPr>
                        <a:t>(hourly </a:t>
                      </a:r>
                      <a:r>
                        <a:rPr lang="en-GB" sz="1800" b="1" dirty="0" err="1">
                          <a:effectLst/>
                        </a:rPr>
                        <a:t>cumul</a:t>
                      </a:r>
                      <a:r>
                        <a:rPr lang="en-GB" sz="1800" b="1" dirty="0">
                          <a:effectLst/>
                        </a:rPr>
                        <a:t>), snow depth</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a:effectLst/>
                        </a:rPr>
                        <a:t>Exchanged in real time through WIS2</a:t>
                      </a:r>
                      <a:endParaRPr lang="en-CH" sz="2000" b="1">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885321565"/>
                  </a:ext>
                </a:extLst>
              </a:tr>
              <a:tr h="890743">
                <a:tc>
                  <a:txBody>
                    <a:bodyPr/>
                    <a:lstStyle/>
                    <a:p>
                      <a:pPr algn="just">
                        <a:lnSpc>
                          <a:spcPct val="107000"/>
                        </a:lnSpc>
                        <a:spcAft>
                          <a:spcPts val="0"/>
                        </a:spcAft>
                      </a:pPr>
                      <a:r>
                        <a:rPr lang="en-GB" sz="1800">
                          <a:effectLst/>
                        </a:rPr>
                        <a:t>Upper air stations operated from land</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500km</a:t>
                      </a:r>
                      <a:r>
                        <a:rPr lang="en-GB" sz="1800" dirty="0">
                          <a:effectLst/>
                        </a:rPr>
                        <a:t> 200km</a:t>
                      </a:r>
                      <a:r>
                        <a:rPr lang="en-GB" sz="2000" b="0" baseline="30000" dirty="0">
                          <a:effectLst/>
                        </a:rPr>
                        <a:t>1</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100m</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2/24h</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T, U, wind</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Up to 30 </a:t>
                      </a:r>
                      <a:r>
                        <a:rPr lang="en-GB" sz="1800" b="1" dirty="0" err="1">
                          <a:effectLst/>
                        </a:rPr>
                        <a:t>hPa</a:t>
                      </a:r>
                      <a:r>
                        <a:rPr lang="en-GB" sz="1800" b="1" dirty="0">
                          <a:effectLst/>
                        </a:rPr>
                        <a:t>, exchanged in real time through WIS-2</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08393459"/>
                  </a:ext>
                </a:extLst>
              </a:tr>
              <a:tr h="530097">
                <a:tc>
                  <a:txBody>
                    <a:bodyPr/>
                    <a:lstStyle/>
                    <a:p>
                      <a:pPr algn="just">
                        <a:lnSpc>
                          <a:spcPct val="107000"/>
                        </a:lnSpc>
                        <a:spcAft>
                          <a:spcPts val="0"/>
                        </a:spcAft>
                      </a:pPr>
                      <a:r>
                        <a:rPr lang="en-GB" sz="1800" dirty="0">
                          <a:effectLst/>
                        </a:rPr>
                        <a:t>Subset of upper air stations up to 10hPa</a:t>
                      </a:r>
                      <a:endParaRPr lang="en-CH" sz="2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dirty="0">
                          <a:effectLst/>
                        </a:rPr>
                        <a:t>1000km</a:t>
                      </a:r>
                      <a:r>
                        <a:rPr lang="en-GB" sz="2000" b="0" baseline="30000" dirty="0">
                          <a:effectLst/>
                        </a:rPr>
                        <a:t>2</a:t>
                      </a:r>
                      <a:endParaRPr lang="en-CH" sz="2000" b="0" baseline="30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100m</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24h</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T, U, wind</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Up to 10hPa, Exchanged in real time through WIS2</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74472996"/>
                  </a:ext>
                </a:extLst>
              </a:tr>
              <a:tr h="530097">
                <a:tc>
                  <a:txBody>
                    <a:bodyPr/>
                    <a:lstStyle/>
                    <a:p>
                      <a:pPr algn="just">
                        <a:lnSpc>
                          <a:spcPct val="107000"/>
                        </a:lnSpc>
                        <a:spcAft>
                          <a:spcPts val="0"/>
                        </a:spcAft>
                      </a:pPr>
                      <a:r>
                        <a:rPr lang="en-GB" sz="1800">
                          <a:effectLst/>
                        </a:rPr>
                        <a:t>Surface marine stations in EEZs</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500km</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n/a</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a:effectLst/>
                        </a:rPr>
                        <a:t>1h</a:t>
                      </a:r>
                      <a:endParaRPr lang="en-CH" sz="2000" b="1">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SLP, SST</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a:effectLst/>
                        </a:rPr>
                        <a:t>Exchanged in real time through WIS2</a:t>
                      </a:r>
                      <a:endParaRPr lang="en-CH" sz="2000" b="1">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53017431"/>
                  </a:ext>
                </a:extLst>
              </a:tr>
              <a:tr h="530097">
                <a:tc>
                  <a:txBody>
                    <a:bodyPr/>
                    <a:lstStyle/>
                    <a:p>
                      <a:pPr algn="just">
                        <a:lnSpc>
                          <a:spcPct val="107000"/>
                        </a:lnSpc>
                        <a:spcAft>
                          <a:spcPts val="0"/>
                        </a:spcAft>
                      </a:pPr>
                      <a:r>
                        <a:rPr lang="en-GB" sz="1800">
                          <a:effectLst/>
                        </a:rPr>
                        <a:t>Upper air stations operated in EEZs</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1000km</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100m</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2/24h</a:t>
                      </a:r>
                      <a:endParaRPr lang="en-CH" sz="2000" b="1" dirty="0">
                        <a:effectLst/>
                      </a:endParaRPr>
                    </a:p>
                    <a:p>
                      <a:pPr algn="just">
                        <a:lnSpc>
                          <a:spcPct val="107000"/>
                        </a:lnSpc>
                        <a:spcAft>
                          <a:spcPts val="0"/>
                        </a:spcAft>
                      </a:pPr>
                      <a:r>
                        <a:rPr lang="en-GB" sz="1800" b="1" dirty="0">
                          <a:effectLst/>
                        </a:rPr>
                        <a:t> </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T, U, wind</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b="1" dirty="0">
                          <a:effectLst/>
                        </a:rPr>
                        <a:t>Up to 30 </a:t>
                      </a:r>
                      <a:r>
                        <a:rPr lang="en-GB" sz="1800" b="1" dirty="0" err="1">
                          <a:effectLst/>
                        </a:rPr>
                        <a:t>hPa</a:t>
                      </a:r>
                      <a:r>
                        <a:rPr lang="en-GB" sz="1800" b="1" dirty="0">
                          <a:effectLst/>
                        </a:rPr>
                        <a:t>, exchanged in real time through WIS2</a:t>
                      </a:r>
                      <a:endParaRPr lang="en-CH" sz="2000" b="1"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50224446"/>
                  </a:ext>
                </a:extLst>
              </a:tr>
              <a:tr h="802390">
                <a:tc>
                  <a:txBody>
                    <a:bodyPr/>
                    <a:lstStyle/>
                    <a:p>
                      <a:pPr algn="just">
                        <a:lnSpc>
                          <a:spcPct val="107000"/>
                        </a:lnSpc>
                        <a:spcAft>
                          <a:spcPts val="0"/>
                        </a:spcAft>
                      </a:pPr>
                      <a:r>
                        <a:rPr lang="en-GB" sz="1800">
                          <a:effectLst/>
                        </a:rPr>
                        <a:t>Aircraft data</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dirty="0">
                          <a:effectLst/>
                        </a:rPr>
                        <a:t>100km at flight level </a:t>
                      </a:r>
                      <a:endParaRPr lang="en-CH" sz="2000" dirty="0">
                        <a:effectLst/>
                      </a:endParaRPr>
                    </a:p>
                    <a:p>
                      <a:pPr algn="just">
                        <a:lnSpc>
                          <a:spcPct val="107000"/>
                        </a:lnSpc>
                        <a:spcAft>
                          <a:spcPts val="0"/>
                        </a:spcAft>
                      </a:pPr>
                      <a:r>
                        <a:rPr lang="en-GB" sz="1800" dirty="0">
                          <a:effectLst/>
                        </a:rPr>
                        <a:t> </a:t>
                      </a:r>
                      <a:endParaRPr lang="en-CH" sz="2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300m for profiles</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1h</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T, U, wind</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Data exchange per licensing agreement</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31138614"/>
                  </a:ext>
                </a:extLst>
              </a:tr>
              <a:tr h="530097">
                <a:tc>
                  <a:txBody>
                    <a:bodyPr/>
                    <a:lstStyle/>
                    <a:p>
                      <a:pPr algn="just">
                        <a:lnSpc>
                          <a:spcPct val="107000"/>
                        </a:lnSpc>
                        <a:spcAft>
                          <a:spcPts val="0"/>
                        </a:spcAft>
                      </a:pPr>
                      <a:r>
                        <a:rPr lang="en-GB" sz="1800">
                          <a:effectLst/>
                        </a:rPr>
                        <a:t>Remote sensing profiler observations</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Where available</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100m</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1h</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a:effectLst/>
                        </a:rPr>
                        <a:t>T, U, wind</a:t>
                      </a:r>
                      <a:endParaRPr lang="en-CH" sz="20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dirty="0">
                          <a:effectLst/>
                        </a:rPr>
                        <a:t> n/a</a:t>
                      </a:r>
                      <a:endParaRPr lang="en-CH" sz="20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95751817"/>
                  </a:ext>
                </a:extLst>
              </a:tr>
            </a:tbl>
          </a:graphicData>
        </a:graphic>
      </p:graphicFrame>
      <p:sp>
        <p:nvSpPr>
          <p:cNvPr id="4" name="TextBox 3">
            <a:extLst>
              <a:ext uri="{FF2B5EF4-FFF2-40B4-BE49-F238E27FC236}">
                <a16:creationId xmlns:a16="http://schemas.microsoft.com/office/drawing/2014/main" id="{37D59E17-35ED-467E-B826-035D074FBB9E}"/>
              </a:ext>
            </a:extLst>
          </p:cNvPr>
          <p:cNvSpPr txBox="1"/>
          <p:nvPr/>
        </p:nvSpPr>
        <p:spPr>
          <a:xfrm>
            <a:off x="2377439" y="6273225"/>
            <a:ext cx="9470572" cy="584775"/>
          </a:xfrm>
          <a:prstGeom prst="rect">
            <a:avLst/>
          </a:prstGeom>
          <a:noFill/>
        </p:spPr>
        <p:txBody>
          <a:bodyPr wrap="square" rtlCol="0">
            <a:spAutoFit/>
          </a:bodyPr>
          <a:lstStyle/>
          <a:p>
            <a:r>
              <a:rPr lang="en-US" sz="1600" dirty="0"/>
              <a:t>1: High density requirement is mandatory for data exchange where capability exists</a:t>
            </a:r>
          </a:p>
          <a:p>
            <a:r>
              <a:rPr lang="en-US" sz="1600" dirty="0"/>
              <a:t>2: Requirement is mandatory for data exchange where capability exists</a:t>
            </a:r>
            <a:endParaRPr lang="en-CH" sz="1600" dirty="0"/>
          </a:p>
        </p:txBody>
      </p:sp>
    </p:spTree>
    <p:extLst>
      <p:ext uri="{BB962C8B-B14F-4D97-AF65-F5344CB8AC3E}">
        <p14:creationId xmlns:p14="http://schemas.microsoft.com/office/powerpoint/2010/main" val="128964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894F-C52A-4104-953A-C5CEAEE629E7}"/>
              </a:ext>
            </a:extLst>
          </p:cNvPr>
          <p:cNvSpPr>
            <a:spLocks noGrp="1"/>
          </p:cNvSpPr>
          <p:nvPr>
            <p:ph type="title"/>
          </p:nvPr>
        </p:nvSpPr>
        <p:spPr/>
        <p:txBody>
          <a:bodyPr>
            <a:normAutofit fontScale="90000"/>
          </a:bodyPr>
          <a:lstStyle/>
          <a:p>
            <a:r>
              <a:rPr lang="fr-FR" dirty="0"/>
              <a:t>GBON National Contribution Plan – Objective &amp; Structure</a:t>
            </a:r>
            <a:endParaRPr lang="en-GB" dirty="0"/>
          </a:p>
        </p:txBody>
      </p:sp>
      <p:sp>
        <p:nvSpPr>
          <p:cNvPr id="3" name="Content Placeholder 2">
            <a:extLst>
              <a:ext uri="{FF2B5EF4-FFF2-40B4-BE49-F238E27FC236}">
                <a16:creationId xmlns:a16="http://schemas.microsoft.com/office/drawing/2014/main" id="{5EDCA67E-212D-4C97-9D4E-732F4ECF5761}"/>
              </a:ext>
            </a:extLst>
          </p:cNvPr>
          <p:cNvSpPr>
            <a:spLocks noGrp="1"/>
          </p:cNvSpPr>
          <p:nvPr>
            <p:ph idx="1"/>
          </p:nvPr>
        </p:nvSpPr>
        <p:spPr/>
        <p:txBody>
          <a:bodyPr>
            <a:normAutofit fontScale="92500" lnSpcReduction="10000"/>
          </a:bodyPr>
          <a:lstStyle/>
          <a:p>
            <a:r>
              <a:rPr lang="en-US" sz="2400" dirty="0"/>
              <a:t>Identifies the infrastructure, human, institutional and financial capacity needed to close the GBON gap and how to operate stations compliant with the GBON requirements</a:t>
            </a:r>
          </a:p>
          <a:p>
            <a:r>
              <a:rPr lang="en-US" sz="2400" dirty="0"/>
              <a:t>Defines the activities required to implement GBON under a gradual/phased approach</a:t>
            </a:r>
          </a:p>
          <a:p>
            <a:r>
              <a:rPr lang="en-GB" sz="2400" dirty="0"/>
              <a:t>Fives modules provide a standard approach which can be adjusted based on the national needs and expectations</a:t>
            </a:r>
          </a:p>
          <a:p>
            <a:pPr lvl="1"/>
            <a:r>
              <a:rPr lang="en-GB" sz="2400" dirty="0"/>
              <a:t>K</a:t>
            </a:r>
            <a:r>
              <a:rPr lang="en-US" sz="2400" dirty="0" err="1"/>
              <a:t>ey</a:t>
            </a:r>
            <a:r>
              <a:rPr lang="en-US" sz="2400" dirty="0"/>
              <a:t> components defined to implement GBON</a:t>
            </a:r>
          </a:p>
          <a:p>
            <a:pPr lvl="1"/>
            <a:r>
              <a:rPr lang="en-US" sz="2400" dirty="0"/>
              <a:t>Modules are undertaken in parallel</a:t>
            </a:r>
          </a:p>
          <a:p>
            <a:pPr marL="514350" indent="-457200"/>
            <a:r>
              <a:rPr lang="en-US" sz="2400" dirty="0"/>
              <a:t>The activities are planned to meet the National Target toward GBON compliance in each Module. </a:t>
            </a:r>
          </a:p>
          <a:p>
            <a:pPr marL="514350" indent="-457200"/>
            <a:r>
              <a:rPr lang="en-US" sz="2400" dirty="0"/>
              <a:t>The Plan should be reviewed regularly with an aim to advance the activities defined for meeting the full GBON compliance in a sustainable manner</a:t>
            </a:r>
          </a:p>
          <a:p>
            <a:pPr marL="514350" indent="-457200"/>
            <a:r>
              <a:rPr lang="en-US" sz="2400" dirty="0"/>
              <a:t>Simple template report given</a:t>
            </a:r>
          </a:p>
        </p:txBody>
      </p:sp>
    </p:spTree>
    <p:extLst>
      <p:ext uri="{BB962C8B-B14F-4D97-AF65-F5344CB8AC3E}">
        <p14:creationId xmlns:p14="http://schemas.microsoft.com/office/powerpoint/2010/main" val="2711935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49D6-E1B4-45E7-B0DD-0BE7067D42C0}"/>
              </a:ext>
            </a:extLst>
          </p:cNvPr>
          <p:cNvSpPr>
            <a:spLocks noGrp="1"/>
          </p:cNvSpPr>
          <p:nvPr>
            <p:ph type="title"/>
          </p:nvPr>
        </p:nvSpPr>
        <p:spPr/>
        <p:txBody>
          <a:bodyPr/>
          <a:lstStyle/>
          <a:p>
            <a:r>
              <a:rPr lang="en-US" dirty="0"/>
              <a:t>Module 1. Set a National GBON Target </a:t>
            </a:r>
            <a:endParaRPr lang="en-GB" dirty="0"/>
          </a:p>
        </p:txBody>
      </p:sp>
      <p:sp>
        <p:nvSpPr>
          <p:cNvPr id="3" name="Content Placeholder 2">
            <a:extLst>
              <a:ext uri="{FF2B5EF4-FFF2-40B4-BE49-F238E27FC236}">
                <a16:creationId xmlns:a16="http://schemas.microsoft.com/office/drawing/2014/main" id="{95E87549-ED08-4778-BCC0-ACC5959F322A}"/>
              </a:ext>
            </a:extLst>
          </p:cNvPr>
          <p:cNvSpPr>
            <a:spLocks noGrp="1"/>
          </p:cNvSpPr>
          <p:nvPr>
            <p:ph idx="1"/>
          </p:nvPr>
        </p:nvSpPr>
        <p:spPr/>
        <p:txBody>
          <a:bodyPr>
            <a:normAutofit fontScale="92500" lnSpcReduction="10000"/>
          </a:bodyPr>
          <a:lstStyle/>
          <a:p>
            <a:r>
              <a:rPr lang="en-US" dirty="0"/>
              <a:t>NMHS sets a National GBON Target towards progressive GBON compliance. </a:t>
            </a:r>
          </a:p>
          <a:p>
            <a:r>
              <a:rPr lang="en-US" dirty="0"/>
              <a:t>The target reflects the level of ambition of the NMHS, taking into account the gradual process, national circumstances and the feasibility of implementing the activities to achieve such a target.</a:t>
            </a:r>
          </a:p>
          <a:p>
            <a:r>
              <a:rPr lang="en-US" dirty="0"/>
              <a:t>The target should be progressive so that the elements of the target are increased periodically for aiming the NMHS to achieve full GBON compliance in a reasonable period of time. </a:t>
            </a:r>
          </a:p>
          <a:p>
            <a:r>
              <a:rPr lang="en-GB" dirty="0"/>
              <a:t>The target is set in terms of number of new/improved stations and percentage of reports exchanged.</a:t>
            </a:r>
          </a:p>
        </p:txBody>
      </p:sp>
    </p:spTree>
    <p:extLst>
      <p:ext uri="{BB962C8B-B14F-4D97-AF65-F5344CB8AC3E}">
        <p14:creationId xmlns:p14="http://schemas.microsoft.com/office/powerpoint/2010/main" val="3680721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354A-6D49-4DEA-8BEB-30B7374959EF}"/>
              </a:ext>
            </a:extLst>
          </p:cNvPr>
          <p:cNvSpPr>
            <a:spLocks noGrp="1"/>
          </p:cNvSpPr>
          <p:nvPr>
            <p:ph type="title"/>
          </p:nvPr>
        </p:nvSpPr>
        <p:spPr/>
        <p:txBody>
          <a:bodyPr>
            <a:normAutofit fontScale="90000"/>
          </a:bodyPr>
          <a:lstStyle/>
          <a:p>
            <a:r>
              <a:rPr lang="en-US" dirty="0"/>
              <a:t>Module 2. Institutional and financial capacity development</a:t>
            </a:r>
            <a:endParaRPr lang="en-GB" dirty="0"/>
          </a:p>
        </p:txBody>
      </p:sp>
      <p:sp>
        <p:nvSpPr>
          <p:cNvPr id="3" name="Content Placeholder 2">
            <a:extLst>
              <a:ext uri="{FF2B5EF4-FFF2-40B4-BE49-F238E27FC236}">
                <a16:creationId xmlns:a16="http://schemas.microsoft.com/office/drawing/2014/main" id="{81CD5143-28B1-496B-8710-7FD6954D7A0B}"/>
              </a:ext>
            </a:extLst>
          </p:cNvPr>
          <p:cNvSpPr>
            <a:spLocks noGrp="1"/>
          </p:cNvSpPr>
          <p:nvPr>
            <p:ph idx="1"/>
          </p:nvPr>
        </p:nvSpPr>
        <p:spPr/>
        <p:txBody>
          <a:bodyPr>
            <a:normAutofit fontScale="77500" lnSpcReduction="20000"/>
          </a:bodyPr>
          <a:lstStyle/>
          <a:p>
            <a:r>
              <a:rPr lang="en-US" dirty="0"/>
              <a:t>Assessment of stakeholders and partnerships for supporting operations of GBON, nationally and (sub-)regionally </a:t>
            </a:r>
          </a:p>
          <a:p>
            <a:r>
              <a:rPr lang="en-US" dirty="0"/>
              <a:t>Development of a financial management plan, including </a:t>
            </a:r>
          </a:p>
          <a:p>
            <a:pPr lvl="1"/>
            <a:r>
              <a:rPr lang="en-US" dirty="0"/>
              <a:t>Current NMHS financial model</a:t>
            </a:r>
          </a:p>
          <a:p>
            <a:pPr lvl="1"/>
            <a:r>
              <a:rPr lang="en-US" dirty="0"/>
              <a:t>Financial plan of operating modernized infrastructure – including O&amp;M and life cycle considerations</a:t>
            </a:r>
          </a:p>
          <a:p>
            <a:pPr lvl="1"/>
            <a:r>
              <a:rPr lang="en-US" dirty="0"/>
              <a:t>Business plan over 5 to 10 years - a plan supporting an increase in financing for the capital purchase and operations of the network</a:t>
            </a:r>
          </a:p>
          <a:p>
            <a:r>
              <a:rPr lang="en-US" dirty="0"/>
              <a:t>Assessment of existing NMHS strategies for developing and improving observing networks </a:t>
            </a:r>
          </a:p>
          <a:p>
            <a:r>
              <a:rPr lang="en-US" dirty="0"/>
              <a:t>Assessment of the national legislation in terms of GBON regulations</a:t>
            </a:r>
          </a:p>
          <a:p>
            <a:pPr lvl="1"/>
            <a:r>
              <a:rPr lang="en-GB" dirty="0"/>
              <a:t>Review of the legislation related to procurement, importation and customs processes to enable fluent implementation of the Plan</a:t>
            </a:r>
            <a:endParaRPr lang="en-US" dirty="0"/>
          </a:p>
        </p:txBody>
      </p:sp>
    </p:spTree>
    <p:extLst>
      <p:ext uri="{BB962C8B-B14F-4D97-AF65-F5344CB8AC3E}">
        <p14:creationId xmlns:p14="http://schemas.microsoft.com/office/powerpoint/2010/main" val="43709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E3E5-CC97-4D61-8C48-9206F8928E8E}"/>
              </a:ext>
            </a:extLst>
          </p:cNvPr>
          <p:cNvSpPr>
            <a:spLocks noGrp="1"/>
          </p:cNvSpPr>
          <p:nvPr>
            <p:ph type="title"/>
          </p:nvPr>
        </p:nvSpPr>
        <p:spPr/>
        <p:txBody>
          <a:bodyPr/>
          <a:lstStyle/>
          <a:p>
            <a:r>
              <a:rPr lang="en-GB" dirty="0"/>
              <a:t>Module 3. Infrastructure development</a:t>
            </a:r>
          </a:p>
        </p:txBody>
      </p:sp>
      <p:sp>
        <p:nvSpPr>
          <p:cNvPr id="3" name="Content Placeholder 2">
            <a:extLst>
              <a:ext uri="{FF2B5EF4-FFF2-40B4-BE49-F238E27FC236}">
                <a16:creationId xmlns:a16="http://schemas.microsoft.com/office/drawing/2014/main" id="{27DD905B-66D9-4163-8178-05365FB12B08}"/>
              </a:ext>
            </a:extLst>
          </p:cNvPr>
          <p:cNvSpPr>
            <a:spLocks noGrp="1"/>
          </p:cNvSpPr>
          <p:nvPr>
            <p:ph idx="1"/>
          </p:nvPr>
        </p:nvSpPr>
        <p:spPr/>
        <p:txBody>
          <a:bodyPr>
            <a:normAutofit/>
          </a:bodyPr>
          <a:lstStyle/>
          <a:p>
            <a:r>
              <a:rPr lang="en-US" dirty="0"/>
              <a:t>Define the surface and upper-air observing network design, including the networks ran by third parties, technical specifications and an operating plan for network operations and management</a:t>
            </a:r>
          </a:p>
          <a:p>
            <a:r>
              <a:rPr lang="en-US" dirty="0"/>
              <a:t>Define the ICT infrastructure and services design (per WIS 2.0)</a:t>
            </a:r>
          </a:p>
          <a:p>
            <a:r>
              <a:rPr lang="en-US" dirty="0"/>
              <a:t>Define the data management system design</a:t>
            </a:r>
          </a:p>
          <a:p>
            <a:pPr lvl="1"/>
            <a:r>
              <a:rPr lang="en-US" dirty="0"/>
              <a:t>Data storage, acquisition of data to and from WIS, metadata management, monitoring of data</a:t>
            </a:r>
          </a:p>
          <a:p>
            <a:pPr marL="0" indent="0">
              <a:buNone/>
            </a:pPr>
            <a:endParaRPr lang="en-GB" dirty="0"/>
          </a:p>
        </p:txBody>
      </p:sp>
    </p:spTree>
    <p:extLst>
      <p:ext uri="{BB962C8B-B14F-4D97-AF65-F5344CB8AC3E}">
        <p14:creationId xmlns:p14="http://schemas.microsoft.com/office/powerpoint/2010/main" val="2865890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BB74-E54F-4629-BF60-E057FA93528D}"/>
              </a:ext>
            </a:extLst>
          </p:cNvPr>
          <p:cNvSpPr>
            <a:spLocks noGrp="1"/>
          </p:cNvSpPr>
          <p:nvPr>
            <p:ph type="title"/>
          </p:nvPr>
        </p:nvSpPr>
        <p:spPr/>
        <p:txBody>
          <a:bodyPr/>
          <a:lstStyle/>
          <a:p>
            <a:r>
              <a:rPr lang="en-US" dirty="0"/>
              <a:t>Module 3 – WMO technical regulations</a:t>
            </a:r>
            <a:endParaRPr lang="en-GB" dirty="0"/>
          </a:p>
        </p:txBody>
      </p:sp>
      <p:sp>
        <p:nvSpPr>
          <p:cNvPr id="3" name="Content Placeholder 2">
            <a:extLst>
              <a:ext uri="{FF2B5EF4-FFF2-40B4-BE49-F238E27FC236}">
                <a16:creationId xmlns:a16="http://schemas.microsoft.com/office/drawing/2014/main" id="{9483E55C-D383-4DC6-B854-4B389400FE46}"/>
              </a:ext>
            </a:extLst>
          </p:cNvPr>
          <p:cNvSpPr>
            <a:spLocks noGrp="1"/>
          </p:cNvSpPr>
          <p:nvPr>
            <p:ph idx="1"/>
          </p:nvPr>
        </p:nvSpPr>
        <p:spPr/>
        <p:txBody>
          <a:bodyPr>
            <a:normAutofit fontScale="70000" lnSpcReduction="20000"/>
          </a:bodyPr>
          <a:lstStyle/>
          <a:p>
            <a:pPr marL="0" indent="0">
              <a:buNone/>
            </a:pPr>
            <a:r>
              <a:rPr lang="en-US" dirty="0"/>
              <a:t>Examples of the guidance material available as references for outputs required in Module 3</a:t>
            </a:r>
          </a:p>
          <a:p>
            <a:r>
              <a:rPr lang="en-US" dirty="0"/>
              <a:t>Manual on the WMO Integrated Global Observing System (WMO-No.1160) </a:t>
            </a:r>
          </a:p>
          <a:p>
            <a:r>
              <a:rPr lang="en-US" dirty="0"/>
              <a:t>Guide to Instruments and Methods of Observation (WMO-No. 8) </a:t>
            </a:r>
          </a:p>
          <a:p>
            <a:r>
              <a:rPr lang="en-US" dirty="0"/>
              <a:t>Manual on the WMO Information System (WMO-No. 1060)</a:t>
            </a:r>
          </a:p>
          <a:p>
            <a:r>
              <a:rPr lang="en-US" dirty="0"/>
              <a:t>Manual on Codes (WMO-No. 306)  </a:t>
            </a:r>
          </a:p>
          <a:p>
            <a:r>
              <a:rPr lang="en-US" dirty="0"/>
              <a:t>Manual on the Global Telecommunication System (WMO-No. 386) </a:t>
            </a:r>
          </a:p>
          <a:p>
            <a:r>
              <a:rPr lang="en-US" dirty="0"/>
              <a:t>Guide to Competency (WMO-No. 1205) </a:t>
            </a:r>
          </a:p>
          <a:p>
            <a:r>
              <a:rPr lang="en-US" dirty="0"/>
              <a:t>Guidelines for Trainers in Meteorological, Hydrological and Climate Services (WMO- No. 1114) </a:t>
            </a:r>
          </a:p>
          <a:p>
            <a:r>
              <a:rPr lang="en-US" dirty="0"/>
              <a:t>Guide to the Implementation of Education and Training Standards in Meteorology and Hydrology, (WMO- No. 1083) </a:t>
            </a:r>
          </a:p>
          <a:p>
            <a:r>
              <a:rPr lang="en-US" dirty="0"/>
              <a:t>Guide to the Implementation of Quality Management Systems for National Meteorological and Hydrological Services and Other Relevant Service Providers (WMO-No. 1100) </a:t>
            </a:r>
          </a:p>
        </p:txBody>
      </p:sp>
    </p:spTree>
    <p:extLst>
      <p:ext uri="{BB962C8B-B14F-4D97-AF65-F5344CB8AC3E}">
        <p14:creationId xmlns:p14="http://schemas.microsoft.com/office/powerpoint/2010/main" val="1777268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41EA-C0D3-4BB5-84C4-7787BA10DE3C}"/>
              </a:ext>
            </a:extLst>
          </p:cNvPr>
          <p:cNvSpPr>
            <a:spLocks noGrp="1"/>
          </p:cNvSpPr>
          <p:nvPr>
            <p:ph type="title"/>
          </p:nvPr>
        </p:nvSpPr>
        <p:spPr/>
        <p:txBody>
          <a:bodyPr/>
          <a:lstStyle/>
          <a:p>
            <a:r>
              <a:rPr lang="en-US" dirty="0"/>
              <a:t>Module 4. Human capacity development</a:t>
            </a:r>
            <a:endParaRPr lang="en-GB" dirty="0"/>
          </a:p>
        </p:txBody>
      </p:sp>
      <p:sp>
        <p:nvSpPr>
          <p:cNvPr id="3" name="Content Placeholder 2">
            <a:extLst>
              <a:ext uri="{FF2B5EF4-FFF2-40B4-BE49-F238E27FC236}">
                <a16:creationId xmlns:a16="http://schemas.microsoft.com/office/drawing/2014/main" id="{F7680F62-B916-4888-BDF1-F469CEE8306A}"/>
              </a:ext>
            </a:extLst>
          </p:cNvPr>
          <p:cNvSpPr>
            <a:spLocks noGrp="1"/>
          </p:cNvSpPr>
          <p:nvPr>
            <p:ph idx="1"/>
          </p:nvPr>
        </p:nvSpPr>
        <p:spPr/>
        <p:txBody>
          <a:bodyPr/>
          <a:lstStyle/>
          <a:p>
            <a:r>
              <a:rPr lang="en-US" dirty="0"/>
              <a:t>Assessment of current human capacity to operate and maintain GBON, incl. staff skills, education levels and technical and managerial capacity gaps</a:t>
            </a:r>
          </a:p>
          <a:p>
            <a:r>
              <a:rPr lang="en-US" dirty="0"/>
              <a:t>Recommendations on capacity development activities for technical and management staff, including training activities and recruitments   </a:t>
            </a:r>
          </a:p>
        </p:txBody>
      </p:sp>
    </p:spTree>
    <p:extLst>
      <p:ext uri="{BB962C8B-B14F-4D97-AF65-F5344CB8AC3E}">
        <p14:creationId xmlns:p14="http://schemas.microsoft.com/office/powerpoint/2010/main" val="4249369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78E1-0ADC-49F6-8519-39363A23912D}"/>
              </a:ext>
            </a:extLst>
          </p:cNvPr>
          <p:cNvSpPr>
            <a:spLocks noGrp="1"/>
          </p:cNvSpPr>
          <p:nvPr>
            <p:ph type="title"/>
          </p:nvPr>
        </p:nvSpPr>
        <p:spPr/>
        <p:txBody>
          <a:bodyPr/>
          <a:lstStyle/>
          <a:p>
            <a:r>
              <a:rPr lang="en-GB" dirty="0"/>
              <a:t>Module 5. Risk management </a:t>
            </a:r>
          </a:p>
        </p:txBody>
      </p:sp>
      <p:sp>
        <p:nvSpPr>
          <p:cNvPr id="3" name="Content Placeholder 2">
            <a:extLst>
              <a:ext uri="{FF2B5EF4-FFF2-40B4-BE49-F238E27FC236}">
                <a16:creationId xmlns:a16="http://schemas.microsoft.com/office/drawing/2014/main" id="{36AEE559-3DD0-4EC4-B543-24075BEDCC3D}"/>
              </a:ext>
            </a:extLst>
          </p:cNvPr>
          <p:cNvSpPr>
            <a:spLocks noGrp="1"/>
          </p:cNvSpPr>
          <p:nvPr>
            <p:ph idx="1"/>
          </p:nvPr>
        </p:nvSpPr>
        <p:spPr/>
        <p:txBody>
          <a:bodyPr/>
          <a:lstStyle/>
          <a:p>
            <a:r>
              <a:rPr lang="en-US" dirty="0"/>
              <a:t>Identification and assessment of the most relevant risks including the operation and maintenance of GBON</a:t>
            </a:r>
          </a:p>
          <a:p>
            <a:r>
              <a:rPr lang="en-US" dirty="0"/>
              <a:t>Recommendations for risk mitigation activities for successful implementation of the Plan – focus on operational sustainability</a:t>
            </a:r>
          </a:p>
          <a:p>
            <a:pPr marL="0" indent="0">
              <a:buNone/>
            </a:pPr>
            <a:endParaRPr lang="en-US" dirty="0"/>
          </a:p>
        </p:txBody>
      </p:sp>
    </p:spTree>
    <p:extLst>
      <p:ext uri="{BB962C8B-B14F-4D97-AF65-F5344CB8AC3E}">
        <p14:creationId xmlns:p14="http://schemas.microsoft.com/office/powerpoint/2010/main" val="108623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DCDA-70C9-4DB0-AB7A-0303F215FDC5}"/>
              </a:ext>
            </a:extLst>
          </p:cNvPr>
          <p:cNvSpPr>
            <a:spLocks noGrp="1"/>
          </p:cNvSpPr>
          <p:nvPr>
            <p:ph type="title"/>
          </p:nvPr>
        </p:nvSpPr>
        <p:spPr>
          <a:xfrm>
            <a:off x="609600" y="274638"/>
            <a:ext cx="10972800" cy="1143000"/>
          </a:xfrm>
        </p:spPr>
        <p:txBody>
          <a:bodyPr anchor="ctr">
            <a:normAutofit/>
          </a:bodyPr>
          <a:lstStyle/>
          <a:p>
            <a:pPr algn="l"/>
            <a:r>
              <a:rPr lang="en-US" dirty="0"/>
              <a:t>Final Report Template</a:t>
            </a:r>
            <a:endParaRPr lang="en-GB" dirty="0"/>
          </a:p>
        </p:txBody>
      </p:sp>
      <p:sp>
        <p:nvSpPr>
          <p:cNvPr id="9" name="Content Placeholder 2">
            <a:extLst>
              <a:ext uri="{FF2B5EF4-FFF2-40B4-BE49-F238E27FC236}">
                <a16:creationId xmlns:a16="http://schemas.microsoft.com/office/drawing/2014/main" id="{E9A180C4-7122-E855-9722-B27C46548E02}"/>
              </a:ext>
            </a:extLst>
          </p:cNvPr>
          <p:cNvSpPr>
            <a:spLocks noGrp="1"/>
          </p:cNvSpPr>
          <p:nvPr>
            <p:ph sz="half" idx="1"/>
          </p:nvPr>
        </p:nvSpPr>
        <p:spPr>
          <a:xfrm>
            <a:off x="609600" y="1600201"/>
            <a:ext cx="5384800" cy="4525963"/>
          </a:xfrm>
        </p:spPr>
        <p:txBody>
          <a:bodyPr/>
          <a:lstStyle/>
          <a:p>
            <a:r>
              <a:rPr lang="en-US" dirty="0"/>
              <a:t>Annex I provides a template where the national target and technical documentation can be summarized</a:t>
            </a:r>
          </a:p>
          <a:p>
            <a:pPr marL="0" indent="0">
              <a:buNone/>
            </a:pPr>
            <a:endParaRPr lang="en-US" dirty="0"/>
          </a:p>
        </p:txBody>
      </p:sp>
      <p:pic>
        <p:nvPicPr>
          <p:cNvPr id="4" name="Picture 3" descr="Table&#10;&#10;Description automatically generated">
            <a:extLst>
              <a:ext uri="{FF2B5EF4-FFF2-40B4-BE49-F238E27FC236}">
                <a16:creationId xmlns:a16="http://schemas.microsoft.com/office/drawing/2014/main" id="{A9BD06B3-436E-4BB0-97DD-EB776210E057}"/>
              </a:ext>
            </a:extLst>
          </p:cNvPr>
          <p:cNvPicPr>
            <a:picLocks noChangeAspect="1"/>
          </p:cNvPicPr>
          <p:nvPr/>
        </p:nvPicPr>
        <p:blipFill>
          <a:blip r:embed="rId3"/>
          <a:stretch>
            <a:fillRect/>
          </a:stretch>
        </p:blipFill>
        <p:spPr>
          <a:xfrm>
            <a:off x="6197602" y="526531"/>
            <a:ext cx="5630788" cy="58049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2214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38</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val="310302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8547A8-925D-411C-9D4A-D49767176AA7}"/>
              </a:ext>
            </a:extLst>
          </p:cNvPr>
          <p:cNvSpPr/>
          <p:nvPr/>
        </p:nvSpPr>
        <p:spPr>
          <a:xfrm>
            <a:off x="2732314" y="1284514"/>
            <a:ext cx="9307285" cy="5449916"/>
          </a:xfrm>
          <a:prstGeom prst="rect">
            <a:avLst/>
          </a:prstGeom>
          <a:gradFill>
            <a:gsLst>
              <a:gs pos="11000">
                <a:schemeClr val="accent6">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tx1"/>
                </a:solidFill>
              </a:rPr>
              <a:t>Initial Composition of GBON (2022-2023):</a:t>
            </a:r>
          </a:p>
          <a:p>
            <a:endParaRPr lang="en-US" sz="2400" dirty="0">
              <a:solidFill>
                <a:schemeClr val="tx1"/>
              </a:solidFill>
            </a:endParaRPr>
          </a:p>
          <a:p>
            <a:pPr marL="514350" indent="-514350">
              <a:buFont typeface="+mj-lt"/>
              <a:buAutoNum type="arabicPeriod"/>
            </a:pPr>
            <a:r>
              <a:rPr lang="en-US" sz="2400" dirty="0">
                <a:solidFill>
                  <a:schemeClr val="tx1"/>
                </a:solidFill>
              </a:rPr>
              <a:t>Initial seeding based on OSCAR/Surface &amp; WDQMS</a:t>
            </a:r>
          </a:p>
          <a:p>
            <a:pPr marL="514350" indent="-514350">
              <a:buFont typeface="+mj-lt"/>
              <a:buAutoNum type="arabicPeriod"/>
            </a:pPr>
            <a:r>
              <a:rPr lang="en-US" sz="2400" dirty="0">
                <a:solidFill>
                  <a:schemeClr val="tx1"/>
                </a:solidFill>
              </a:rPr>
              <a:t>Global Gap Analysis</a:t>
            </a:r>
          </a:p>
          <a:p>
            <a:pPr marL="514350" indent="-514350">
              <a:buFont typeface="+mj-lt"/>
              <a:buAutoNum type="arabicPeriod"/>
            </a:pPr>
            <a:r>
              <a:rPr lang="en-US" sz="2400" dirty="0">
                <a:solidFill>
                  <a:schemeClr val="tx1"/>
                </a:solidFill>
              </a:rPr>
              <a:t>Members setting national targets &amp; gap analysis</a:t>
            </a:r>
          </a:p>
          <a:p>
            <a:pPr marL="514350" indent="-514350">
              <a:buFont typeface="+mj-lt"/>
              <a:buAutoNum type="arabicPeriod"/>
            </a:pPr>
            <a:r>
              <a:rPr lang="en-US" sz="2400" dirty="0">
                <a:solidFill>
                  <a:schemeClr val="tx1"/>
                </a:solidFill>
              </a:rPr>
              <a:t>Members defining their contribution plan</a:t>
            </a:r>
          </a:p>
          <a:p>
            <a:pPr marL="514350" indent="-514350">
              <a:buFont typeface="+mj-lt"/>
              <a:buAutoNum type="arabicPeriod"/>
            </a:pPr>
            <a:r>
              <a:rPr lang="en-US" sz="2400" dirty="0">
                <a:solidFill>
                  <a:schemeClr val="tx1"/>
                </a:solidFill>
              </a:rPr>
              <a:t>OSCAR/Surface NFPs designating stations in OSCAR/Surface</a:t>
            </a:r>
          </a:p>
          <a:p>
            <a:pPr marL="514350" indent="-514350">
              <a:buFont typeface="+mj-lt"/>
              <a:buAutoNum type="arabicPeriod"/>
            </a:pPr>
            <a:r>
              <a:rPr lang="en-US" sz="2400" dirty="0">
                <a:solidFill>
                  <a:schemeClr val="tx1"/>
                </a:solidFill>
              </a:rPr>
              <a:t>Review of conditional designations by INFCOM</a:t>
            </a:r>
          </a:p>
          <a:p>
            <a:pPr marL="514350" indent="-514350">
              <a:buFont typeface="+mj-lt"/>
              <a:buAutoNum type="arabicPeriod"/>
            </a:pPr>
            <a:r>
              <a:rPr lang="en-US" sz="2400" dirty="0">
                <a:solidFill>
                  <a:schemeClr val="tx1"/>
                </a:solidFill>
              </a:rPr>
              <a:t>Secretariat drafting INFCOM Recommendation </a:t>
            </a:r>
          </a:p>
          <a:p>
            <a:pPr marL="514350" indent="-514350">
              <a:buFont typeface="+mj-lt"/>
              <a:buAutoNum type="arabicPeriod"/>
            </a:pPr>
            <a:r>
              <a:rPr lang="en-US" sz="2400" dirty="0">
                <a:solidFill>
                  <a:schemeClr val="tx1"/>
                </a:solidFill>
              </a:rPr>
              <a:t>P/INFCOM to decide on draft Recommendation on behalf of INFCOM</a:t>
            </a:r>
          </a:p>
          <a:p>
            <a:pPr marL="514350" indent="-514350">
              <a:buFont typeface="+mj-lt"/>
              <a:buAutoNum type="arabicPeriod"/>
            </a:pPr>
            <a:r>
              <a:rPr lang="en-US" sz="2400" dirty="0">
                <a:solidFill>
                  <a:schemeClr val="tx1"/>
                </a:solidFill>
              </a:rPr>
              <a:t>Consultation of INFCOM in writing (3-month notice) – draft composition available in webtool</a:t>
            </a:r>
          </a:p>
          <a:p>
            <a:pPr marL="514350" indent="-514350">
              <a:buFont typeface="+mj-lt"/>
              <a:buAutoNum type="arabicPeriod"/>
            </a:pPr>
            <a:r>
              <a:rPr lang="en-US" sz="2400" dirty="0">
                <a:solidFill>
                  <a:schemeClr val="tx1"/>
                </a:solidFill>
              </a:rPr>
              <a:t>Cg-19 deciding on initial composition of GBON based on information in webtool </a:t>
            </a:r>
            <a:endParaRPr lang="en-CH" sz="2400" dirty="0">
              <a:solidFill>
                <a:schemeClr val="tx1"/>
              </a:solidFill>
            </a:endParaRPr>
          </a:p>
          <a:p>
            <a:pPr algn="ctr"/>
            <a:endParaRPr lang="en-CH" dirty="0">
              <a:solidFill>
                <a:schemeClr val="tx1"/>
              </a:solidFill>
            </a:endParaRPr>
          </a:p>
        </p:txBody>
      </p:sp>
      <p:sp>
        <p:nvSpPr>
          <p:cNvPr id="2" name="Title 1">
            <a:extLst>
              <a:ext uri="{FF2B5EF4-FFF2-40B4-BE49-F238E27FC236}">
                <a16:creationId xmlns:a16="http://schemas.microsoft.com/office/drawing/2014/main" id="{9817EB88-90B4-4F20-924E-B89C1875E896}"/>
              </a:ext>
            </a:extLst>
          </p:cNvPr>
          <p:cNvSpPr>
            <a:spLocks noGrp="1"/>
          </p:cNvSpPr>
          <p:nvPr>
            <p:ph type="title"/>
          </p:nvPr>
        </p:nvSpPr>
        <p:spPr>
          <a:xfrm>
            <a:off x="609600" y="123570"/>
            <a:ext cx="11049000" cy="864971"/>
          </a:xfrm>
        </p:spPr>
        <p:txBody>
          <a:bodyPr>
            <a:normAutofit fontScale="90000"/>
          </a:bodyPr>
          <a:lstStyle/>
          <a:p>
            <a:r>
              <a:rPr lang="en-US" dirty="0"/>
              <a:t>Process for the designation of GBON stations for the Initial Composition of GBON</a:t>
            </a:r>
            <a:endParaRPr lang="en-CH" dirty="0"/>
          </a:p>
        </p:txBody>
      </p:sp>
      <p:sp>
        <p:nvSpPr>
          <p:cNvPr id="3" name="Arrow: Down 2">
            <a:extLst>
              <a:ext uri="{FF2B5EF4-FFF2-40B4-BE49-F238E27FC236}">
                <a16:creationId xmlns:a16="http://schemas.microsoft.com/office/drawing/2014/main" id="{67E9DD2B-FF95-49EB-A478-DF41BB838E34}"/>
              </a:ext>
            </a:extLst>
          </p:cNvPr>
          <p:cNvSpPr/>
          <p:nvPr/>
        </p:nvSpPr>
        <p:spPr>
          <a:xfrm>
            <a:off x="413657" y="1284514"/>
            <a:ext cx="2177142" cy="5449916"/>
          </a:xfrm>
          <a:prstGeom prst="downArrow">
            <a:avLst/>
          </a:prstGeom>
          <a:gradFill>
            <a:gsLst>
              <a:gs pos="0">
                <a:schemeClr val="accent6">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2022/07</a:t>
            </a: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2023/01</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2023/03</a:t>
            </a: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2023/05</a:t>
            </a:r>
            <a:endParaRPr lang="en-CH" sz="2000" dirty="0">
              <a:solidFill>
                <a:schemeClr val="tx1"/>
              </a:solidFill>
            </a:endParaRPr>
          </a:p>
        </p:txBody>
      </p:sp>
    </p:spTree>
    <p:extLst>
      <p:ext uri="{BB962C8B-B14F-4D97-AF65-F5344CB8AC3E}">
        <p14:creationId xmlns:p14="http://schemas.microsoft.com/office/powerpoint/2010/main" val="137085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a:xfrm>
            <a:off x="609600" y="326887"/>
            <a:ext cx="10972800" cy="1143000"/>
          </a:xfrm>
        </p:spPr>
        <p:txBody>
          <a:bodyPr>
            <a:noAutofit/>
          </a:bodyPr>
          <a:lstStyle/>
          <a:p>
            <a:r>
              <a:rPr lang="en-US" sz="3600" dirty="0"/>
              <a:t>Circular to Members on Implementation of GBON – </a:t>
            </a:r>
            <a:br>
              <a:rPr lang="en-US" sz="3600" dirty="0"/>
            </a:br>
            <a:r>
              <a:rPr lang="en-US" sz="3600" dirty="0"/>
              <a:t>Initial Composition of GBON</a:t>
            </a:r>
            <a:br>
              <a:rPr lang="en-US" sz="3600" dirty="0"/>
            </a:br>
            <a:r>
              <a:rPr lang="en-US" sz="2800" i="1" dirty="0"/>
              <a:t>(Ref: 8876/2022/I/WIGOS/ONM/GBON dated 15 August 2022)</a:t>
            </a:r>
            <a:endParaRPr lang="en-CH" sz="3600" i="1" dirty="0"/>
          </a:p>
        </p:txBody>
      </p:sp>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600" y="2005150"/>
            <a:ext cx="10972800" cy="4525963"/>
          </a:xfrm>
        </p:spPr>
        <p:txBody>
          <a:bodyPr>
            <a:normAutofit lnSpcReduction="10000"/>
          </a:bodyPr>
          <a:lstStyle/>
          <a:p>
            <a:r>
              <a:rPr lang="en-US" dirty="0"/>
              <a:t>Asking Members to take steps to prepare for their contribution to GBON</a:t>
            </a:r>
          </a:p>
          <a:p>
            <a:r>
              <a:rPr lang="en-US" dirty="0"/>
              <a:t>GBON Guidance material referred in the letter</a:t>
            </a:r>
          </a:p>
          <a:p>
            <a:r>
              <a:rPr lang="en-US" b="1" dirty="0"/>
              <a:t>On 8 September </a:t>
            </a:r>
            <a:r>
              <a:rPr lang="en-US" dirty="0"/>
              <a:t>“Green and Orange” stations were automatically assigned to GBON in OSCAR/Surface in “Pending Approval” status according to the proposed initial seeding of GBON</a:t>
            </a:r>
          </a:p>
          <a:p>
            <a:r>
              <a:rPr lang="en-US" dirty="0"/>
              <a:t>NFPs for OSCAR/Surface can remove automatic designation </a:t>
            </a:r>
            <a:r>
              <a:rPr lang="en-US" b="1" dirty="0"/>
              <a:t>before 15 November 2022</a:t>
            </a:r>
            <a:r>
              <a:rPr lang="en-US" dirty="0"/>
              <a:t> (no action = concurrence)</a:t>
            </a:r>
          </a:p>
          <a:p>
            <a:pPr marL="0" indent="0">
              <a:buNone/>
            </a:pPr>
            <a:endParaRPr lang="en-CH" dirty="0"/>
          </a:p>
        </p:txBody>
      </p:sp>
    </p:spTree>
    <p:extLst>
      <p:ext uri="{BB962C8B-B14F-4D97-AF65-F5344CB8AC3E}">
        <p14:creationId xmlns:p14="http://schemas.microsoft.com/office/powerpoint/2010/main" val="33753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a:xfrm>
            <a:off x="609600" y="0"/>
            <a:ext cx="10972800" cy="1143000"/>
          </a:xfrm>
        </p:spPr>
        <p:txBody>
          <a:bodyPr>
            <a:normAutofit fontScale="90000"/>
          </a:bodyPr>
          <a:lstStyle/>
          <a:p>
            <a:r>
              <a:rPr lang="en-US" dirty="0"/>
              <a:t>Circular to Members on Implementation of GBON</a:t>
            </a:r>
            <a:endParaRPr lang="en-CH" dirty="0"/>
          </a:p>
        </p:txBody>
      </p:sp>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600" y="1175657"/>
            <a:ext cx="10972800" cy="5087983"/>
          </a:xfrm>
        </p:spPr>
        <p:txBody>
          <a:bodyPr>
            <a:normAutofit fontScale="92500" lnSpcReduction="20000"/>
          </a:bodyPr>
          <a:lstStyle/>
          <a:p>
            <a:r>
              <a:rPr lang="en-US" dirty="0"/>
              <a:t>Letter has 4 annexes (1: Reference to useful material, 2: Required actions by Members for initial composition of GBON, 3: Criterial for initial seeding of GBON, 4: Global gap analysis for the Country</a:t>
            </a:r>
          </a:p>
          <a:p>
            <a:r>
              <a:rPr lang="en-US" dirty="0"/>
              <a:t>Members invited to </a:t>
            </a:r>
          </a:p>
          <a:p>
            <a:pPr lvl="1"/>
            <a:r>
              <a:rPr lang="en-US" b="1" dirty="0">
                <a:solidFill>
                  <a:srgbClr val="00B0F0"/>
                </a:solidFill>
              </a:rPr>
              <a:t>Conduct national gap analysis using TT-GBON guidance and template</a:t>
            </a:r>
          </a:p>
          <a:p>
            <a:pPr lvl="1"/>
            <a:r>
              <a:rPr lang="en-US" b="1" dirty="0">
                <a:solidFill>
                  <a:srgbClr val="00B0F0"/>
                </a:solidFill>
              </a:rPr>
              <a:t>Set national targets and develop national contribution plan per TT-GBON guidance</a:t>
            </a:r>
          </a:p>
          <a:p>
            <a:pPr lvl="1"/>
            <a:r>
              <a:rPr lang="en-US" b="1" dirty="0">
                <a:solidFill>
                  <a:srgbClr val="00B0F0"/>
                </a:solidFill>
              </a:rPr>
              <a:t>Nominate NFP for OSCAR/Surface </a:t>
            </a:r>
          </a:p>
          <a:p>
            <a:pPr lvl="1"/>
            <a:r>
              <a:rPr lang="en-US" b="1" dirty="0">
                <a:solidFill>
                  <a:srgbClr val="00B0F0"/>
                </a:solidFill>
              </a:rPr>
              <a:t>Consider proposals of the Secretariat on initial seeding of GBON stations</a:t>
            </a:r>
          </a:p>
          <a:p>
            <a:pPr lvl="2"/>
            <a:r>
              <a:rPr lang="en-US" b="1" dirty="0">
                <a:solidFill>
                  <a:srgbClr val="00B0F0"/>
                </a:solidFill>
              </a:rPr>
              <a:t>Confirm (do nothing) or object (un-assign designation to GBON)</a:t>
            </a:r>
          </a:p>
          <a:p>
            <a:pPr lvl="1"/>
            <a:r>
              <a:rPr lang="en-US" b="1" dirty="0">
                <a:solidFill>
                  <a:srgbClr val="00B0F0"/>
                </a:solidFill>
              </a:rPr>
              <a:t>Designate additional GBON stations using OSCAR/Surface</a:t>
            </a:r>
          </a:p>
          <a:p>
            <a:r>
              <a:rPr lang="en-US" dirty="0"/>
              <a:t>See also </a:t>
            </a:r>
            <a:r>
              <a:rPr lang="en-US" dirty="0">
                <a:hlinkClick r:id="rId2"/>
              </a:rPr>
              <a:t>website with above guidance</a:t>
            </a:r>
            <a:endParaRPr lang="en-US" dirty="0"/>
          </a:p>
          <a:p>
            <a:endParaRPr lang="en-US" dirty="0"/>
          </a:p>
          <a:p>
            <a:pPr marL="0" indent="0">
              <a:buNone/>
            </a:pPr>
            <a:endParaRPr lang="en-CH" dirty="0"/>
          </a:p>
        </p:txBody>
      </p:sp>
    </p:spTree>
    <p:extLst>
      <p:ext uri="{BB962C8B-B14F-4D97-AF65-F5344CB8AC3E}">
        <p14:creationId xmlns:p14="http://schemas.microsoft.com/office/powerpoint/2010/main" val="214724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BF54-BE65-4E92-8212-0BCE4D7FC7ED}"/>
              </a:ext>
            </a:extLst>
          </p:cNvPr>
          <p:cNvSpPr>
            <a:spLocks noGrp="1"/>
          </p:cNvSpPr>
          <p:nvPr>
            <p:ph type="title"/>
          </p:nvPr>
        </p:nvSpPr>
        <p:spPr/>
        <p:txBody>
          <a:bodyPr/>
          <a:lstStyle/>
          <a:p>
            <a:r>
              <a:rPr lang="en-US" dirty="0"/>
              <a:t>Global GBON Gap Analysis</a:t>
            </a:r>
            <a:endParaRPr lang="en-CH" dirty="0"/>
          </a:p>
        </p:txBody>
      </p:sp>
      <p:sp>
        <p:nvSpPr>
          <p:cNvPr id="3" name="Content Placeholder 2">
            <a:extLst>
              <a:ext uri="{FF2B5EF4-FFF2-40B4-BE49-F238E27FC236}">
                <a16:creationId xmlns:a16="http://schemas.microsoft.com/office/drawing/2014/main" id="{9E00B692-F111-4123-A168-4D0B8682522C}"/>
              </a:ext>
            </a:extLst>
          </p:cNvPr>
          <p:cNvSpPr>
            <a:spLocks noGrp="1"/>
          </p:cNvSpPr>
          <p:nvPr>
            <p:ph idx="1"/>
          </p:nvPr>
        </p:nvSpPr>
        <p:spPr>
          <a:xfrm>
            <a:off x="609600" y="1665515"/>
            <a:ext cx="10972800" cy="4525963"/>
          </a:xfrm>
        </p:spPr>
        <p:txBody>
          <a:bodyPr/>
          <a:lstStyle/>
          <a:p>
            <a:r>
              <a:rPr lang="en-US" dirty="0"/>
              <a:t>Based on 1 January 2022 baseline &amp; status of </a:t>
            </a:r>
            <a:r>
              <a:rPr lang="en-US" b="1" dirty="0">
                <a:solidFill>
                  <a:srgbClr val="00B0F0"/>
                </a:solidFill>
              </a:rPr>
              <a:t>actively reporting stations</a:t>
            </a:r>
            <a:r>
              <a:rPr lang="en-US" dirty="0"/>
              <a:t> (</a:t>
            </a:r>
            <a:r>
              <a:rPr lang="en-US" dirty="0">
                <a:solidFill>
                  <a:srgbClr val="00B050"/>
                </a:solidFill>
              </a:rPr>
              <a:t>green</a:t>
            </a:r>
            <a:r>
              <a:rPr lang="en-US" dirty="0"/>
              <a:t> or </a:t>
            </a:r>
            <a:r>
              <a:rPr lang="en-US" dirty="0">
                <a:solidFill>
                  <a:schemeClr val="accent6">
                    <a:lumMod val="75000"/>
                  </a:schemeClr>
                </a:solidFill>
              </a:rPr>
              <a:t>orange</a:t>
            </a:r>
            <a:r>
              <a:rPr lang="en-US" dirty="0"/>
              <a:t> in </a:t>
            </a:r>
            <a:r>
              <a:rPr lang="en-US" dirty="0">
                <a:hlinkClick r:id="rId2"/>
              </a:rPr>
              <a:t>WDQMS</a:t>
            </a:r>
            <a:r>
              <a:rPr lang="en-US" dirty="0"/>
              <a:t>)</a:t>
            </a:r>
          </a:p>
          <a:p>
            <a:pPr lvl="1">
              <a:buFont typeface="Symbol" panose="05050102010706020507" pitchFamily="18" charset="2"/>
              <a:buChar char="Þ"/>
            </a:pPr>
            <a:r>
              <a:rPr lang="en-US" dirty="0"/>
              <a:t> Reports &gt; 30% of required obs. for more than 60% of the days</a:t>
            </a:r>
          </a:p>
          <a:p>
            <a:r>
              <a:rPr lang="en-US" dirty="0"/>
              <a:t>Computed against GBON requirements</a:t>
            </a:r>
          </a:p>
          <a:p>
            <a:r>
              <a:rPr lang="en-US" dirty="0"/>
              <a:t>Gives estimate of number of missing surface- and upper air stations (required minus baseline)</a:t>
            </a:r>
          </a:p>
          <a:p>
            <a:r>
              <a:rPr lang="en-US" dirty="0"/>
              <a:t>These are only estimates / first guess – only Members know their capabilities in detail</a:t>
            </a:r>
          </a:p>
          <a:p>
            <a:endParaRPr lang="en-US" dirty="0"/>
          </a:p>
          <a:p>
            <a:endParaRPr lang="en-CH" dirty="0"/>
          </a:p>
        </p:txBody>
      </p:sp>
    </p:spTree>
    <p:extLst>
      <p:ext uri="{BB962C8B-B14F-4D97-AF65-F5344CB8AC3E}">
        <p14:creationId xmlns:p14="http://schemas.microsoft.com/office/powerpoint/2010/main" val="360403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73A156-5961-408F-850F-13A9C9773E45}"/>
              </a:ext>
            </a:extLst>
          </p:cNvPr>
          <p:cNvSpPr/>
          <p:nvPr/>
        </p:nvSpPr>
        <p:spPr>
          <a:xfrm>
            <a:off x="504758" y="511591"/>
            <a:ext cx="11193533" cy="523220"/>
          </a:xfrm>
          <a:prstGeom prst="rect">
            <a:avLst/>
          </a:prstGeom>
        </p:spPr>
        <p:txBody>
          <a:bodyPr wrap="square">
            <a:spAutoFit/>
          </a:bodyPr>
          <a:lstStyle/>
          <a:p>
            <a:pPr algn="ctr">
              <a:spcBef>
                <a:spcPts val="600"/>
              </a:spcBef>
            </a:pPr>
            <a:r>
              <a:rPr lang="en-US" sz="2800" b="1" dirty="0">
                <a:solidFill>
                  <a:srgbClr val="002060"/>
                </a:solidFill>
                <a:latin typeface="Segoe UI" panose="020B0502040204020203" pitchFamily="34" charset="0"/>
                <a:cs typeface="Segoe UI" panose="020B0502040204020203" pitchFamily="34" charset="0"/>
              </a:rPr>
              <a:t>GBON Gap, January 2022</a:t>
            </a:r>
          </a:p>
        </p:txBody>
      </p:sp>
      <p:pic>
        <p:nvPicPr>
          <p:cNvPr id="7" name="Picture 6">
            <a:extLst>
              <a:ext uri="{FF2B5EF4-FFF2-40B4-BE49-F238E27FC236}">
                <a16:creationId xmlns:a16="http://schemas.microsoft.com/office/drawing/2014/main" id="{1C385012-58DA-00ED-E918-FA5D2325F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13" y="1538292"/>
            <a:ext cx="5321300" cy="3429000"/>
          </a:xfrm>
          <a:prstGeom prst="rect">
            <a:avLst/>
          </a:prstGeom>
          <a:ln w="12700">
            <a:solidFill>
              <a:srgbClr val="002060"/>
            </a:solidFill>
          </a:ln>
        </p:spPr>
      </p:pic>
      <p:pic>
        <p:nvPicPr>
          <p:cNvPr id="9" name="Picture 8">
            <a:extLst>
              <a:ext uri="{FF2B5EF4-FFF2-40B4-BE49-F238E27FC236}">
                <a16:creationId xmlns:a16="http://schemas.microsoft.com/office/drawing/2014/main" id="{F894DD87-ACA6-6428-1D40-A5DF4280C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707" y="1537340"/>
            <a:ext cx="5321300" cy="3429000"/>
          </a:xfrm>
          <a:prstGeom prst="rect">
            <a:avLst/>
          </a:prstGeom>
          <a:ln w="12700">
            <a:solidFill>
              <a:srgbClr val="002060"/>
            </a:solidFill>
          </a:ln>
        </p:spPr>
      </p:pic>
      <p:sp>
        <p:nvSpPr>
          <p:cNvPr id="10" name="Rectangle 9">
            <a:extLst>
              <a:ext uri="{FF2B5EF4-FFF2-40B4-BE49-F238E27FC236}">
                <a16:creationId xmlns:a16="http://schemas.microsoft.com/office/drawing/2014/main" id="{295AB26F-B1FF-43BD-922F-174F18F53A8E}"/>
              </a:ext>
            </a:extLst>
          </p:cNvPr>
          <p:cNvSpPr/>
          <p:nvPr/>
        </p:nvSpPr>
        <p:spPr>
          <a:xfrm>
            <a:off x="1657291" y="1078333"/>
            <a:ext cx="3114742" cy="369332"/>
          </a:xfrm>
          <a:prstGeom prst="rect">
            <a:avLst/>
          </a:prstGeom>
        </p:spPr>
        <p:txBody>
          <a:bodyPr wrap="square">
            <a:spAutoFit/>
          </a:bodyPr>
          <a:lstStyle/>
          <a:p>
            <a:pPr algn="ctr">
              <a:spcBef>
                <a:spcPts val="600"/>
              </a:spcBef>
            </a:pPr>
            <a:r>
              <a:rPr lang="en-US" b="1" dirty="0">
                <a:solidFill>
                  <a:srgbClr val="002060"/>
                </a:solidFill>
                <a:latin typeface="Segoe UI" panose="020B0502040204020203" pitchFamily="34" charset="0"/>
                <a:cs typeface="Segoe UI" panose="020B0502040204020203" pitchFamily="34" charset="0"/>
              </a:rPr>
              <a:t>Surface observations</a:t>
            </a:r>
          </a:p>
        </p:txBody>
      </p:sp>
      <p:sp>
        <p:nvSpPr>
          <p:cNvPr id="11" name="Rectangle 10">
            <a:extLst>
              <a:ext uri="{FF2B5EF4-FFF2-40B4-BE49-F238E27FC236}">
                <a16:creationId xmlns:a16="http://schemas.microsoft.com/office/drawing/2014/main" id="{5621A77C-8442-BABC-D0C8-BD12F9839EA8}"/>
              </a:ext>
            </a:extLst>
          </p:cNvPr>
          <p:cNvSpPr/>
          <p:nvPr/>
        </p:nvSpPr>
        <p:spPr>
          <a:xfrm>
            <a:off x="7096101" y="1087853"/>
            <a:ext cx="3114742" cy="369332"/>
          </a:xfrm>
          <a:prstGeom prst="rect">
            <a:avLst/>
          </a:prstGeom>
        </p:spPr>
        <p:txBody>
          <a:bodyPr wrap="square">
            <a:spAutoFit/>
          </a:bodyPr>
          <a:lstStyle/>
          <a:p>
            <a:pPr algn="ctr">
              <a:spcBef>
                <a:spcPts val="600"/>
              </a:spcBef>
            </a:pPr>
            <a:r>
              <a:rPr lang="en-US" b="1" dirty="0">
                <a:solidFill>
                  <a:srgbClr val="002060"/>
                </a:solidFill>
                <a:latin typeface="Segoe UI" panose="020B0502040204020203" pitchFamily="34" charset="0"/>
                <a:cs typeface="Segoe UI" panose="020B0502040204020203" pitchFamily="34" charset="0"/>
              </a:rPr>
              <a:t>Upper air observations</a:t>
            </a:r>
          </a:p>
        </p:txBody>
      </p:sp>
      <p:sp>
        <p:nvSpPr>
          <p:cNvPr id="12" name="TextBox 11">
            <a:extLst>
              <a:ext uri="{FF2B5EF4-FFF2-40B4-BE49-F238E27FC236}">
                <a16:creationId xmlns:a16="http://schemas.microsoft.com/office/drawing/2014/main" id="{87A7336E-B14A-6C25-8133-5A6BDDF96CA5}"/>
              </a:ext>
            </a:extLst>
          </p:cNvPr>
          <p:cNvSpPr txBox="1"/>
          <p:nvPr/>
        </p:nvSpPr>
        <p:spPr>
          <a:xfrm>
            <a:off x="741214" y="5074920"/>
            <a:ext cx="5321300" cy="923330"/>
          </a:xfrm>
          <a:prstGeom prst="rect">
            <a:avLst/>
          </a:prstGeom>
          <a:solidFill>
            <a:srgbClr val="C00000"/>
          </a:solidFill>
        </p:spPr>
        <p:txBody>
          <a:bodyPr wrap="square" rtlCol="0">
            <a:spAutoFit/>
          </a:bodyPr>
          <a:lstStyle/>
          <a:p>
            <a:r>
              <a:rPr lang="en-US" dirty="0">
                <a:solidFill>
                  <a:schemeClr val="bg1"/>
                </a:solidFill>
              </a:rPr>
              <a:t>Gap in SIDS and LDCs (standard density): </a:t>
            </a:r>
            <a:r>
              <a:rPr lang="en-US" b="1" u="sng" dirty="0">
                <a:solidFill>
                  <a:schemeClr val="bg1"/>
                </a:solidFill>
              </a:rPr>
              <a:t>596 surface stations</a:t>
            </a:r>
            <a:r>
              <a:rPr lang="en-US" dirty="0">
                <a:solidFill>
                  <a:schemeClr val="bg1"/>
                </a:solidFill>
              </a:rPr>
              <a:t>; existing network (actively reporting) delivers roughly </a:t>
            </a:r>
            <a:r>
              <a:rPr lang="en-US" b="1" u="sng" dirty="0">
                <a:solidFill>
                  <a:schemeClr val="bg1"/>
                </a:solidFill>
              </a:rPr>
              <a:t>9% of required number of observations</a:t>
            </a:r>
            <a:r>
              <a:rPr lang="en-US" dirty="0">
                <a:solidFill>
                  <a:schemeClr val="bg1"/>
                </a:solidFill>
              </a:rPr>
              <a:t>;  </a:t>
            </a:r>
          </a:p>
        </p:txBody>
      </p:sp>
      <p:sp>
        <p:nvSpPr>
          <p:cNvPr id="14" name="TextBox 13">
            <a:extLst>
              <a:ext uri="{FF2B5EF4-FFF2-40B4-BE49-F238E27FC236}">
                <a16:creationId xmlns:a16="http://schemas.microsoft.com/office/drawing/2014/main" id="{6ABE6636-0F56-9AD2-FDE6-74F8DD7C8104}"/>
              </a:ext>
            </a:extLst>
          </p:cNvPr>
          <p:cNvSpPr txBox="1"/>
          <p:nvPr/>
        </p:nvSpPr>
        <p:spPr>
          <a:xfrm>
            <a:off x="6227613" y="5074920"/>
            <a:ext cx="5470677" cy="923330"/>
          </a:xfrm>
          <a:prstGeom prst="rect">
            <a:avLst/>
          </a:prstGeom>
          <a:solidFill>
            <a:srgbClr val="C00000"/>
          </a:solidFill>
        </p:spPr>
        <p:txBody>
          <a:bodyPr wrap="square" rtlCol="0">
            <a:spAutoFit/>
          </a:bodyPr>
          <a:lstStyle/>
          <a:p>
            <a:r>
              <a:rPr lang="en-US" dirty="0">
                <a:solidFill>
                  <a:schemeClr val="bg1"/>
                </a:solidFill>
              </a:rPr>
              <a:t>Gap in SIDS and LDCs (standard density): </a:t>
            </a:r>
            <a:r>
              <a:rPr lang="en-US" b="1" u="sng" dirty="0">
                <a:solidFill>
                  <a:schemeClr val="bg1"/>
                </a:solidFill>
              </a:rPr>
              <a:t>139 upper air stations</a:t>
            </a:r>
            <a:r>
              <a:rPr lang="en-US" u="sng" dirty="0">
                <a:solidFill>
                  <a:schemeClr val="bg1"/>
                </a:solidFill>
              </a:rPr>
              <a:t>;</a:t>
            </a:r>
            <a:r>
              <a:rPr lang="en-US" dirty="0">
                <a:solidFill>
                  <a:schemeClr val="bg1"/>
                </a:solidFill>
              </a:rPr>
              <a:t> existing existing network  delivers roughly </a:t>
            </a:r>
            <a:r>
              <a:rPr lang="en-US" b="1" u="sng" dirty="0">
                <a:solidFill>
                  <a:schemeClr val="bg1"/>
                </a:solidFill>
              </a:rPr>
              <a:t>8% of required number of observations</a:t>
            </a:r>
            <a:r>
              <a:rPr lang="en-US" dirty="0">
                <a:solidFill>
                  <a:schemeClr val="bg1"/>
                </a:solidFill>
              </a:rPr>
              <a:t>; </a:t>
            </a:r>
          </a:p>
        </p:txBody>
      </p:sp>
    </p:spTree>
    <p:extLst>
      <p:ext uri="{BB962C8B-B14F-4D97-AF65-F5344CB8AC3E}">
        <p14:creationId xmlns:p14="http://schemas.microsoft.com/office/powerpoint/2010/main" val="425709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9C4C-9607-458A-895F-B69958A7D0C6}"/>
              </a:ext>
            </a:extLst>
          </p:cNvPr>
          <p:cNvSpPr>
            <a:spLocks noGrp="1"/>
          </p:cNvSpPr>
          <p:nvPr>
            <p:ph type="title"/>
          </p:nvPr>
        </p:nvSpPr>
        <p:spPr/>
        <p:txBody>
          <a:bodyPr>
            <a:normAutofit fontScale="90000"/>
          </a:bodyPr>
          <a:lstStyle/>
          <a:p>
            <a:r>
              <a:rPr lang="en-US" dirty="0"/>
              <a:t>Letter to Members on Implementation of GBON</a:t>
            </a:r>
            <a:br>
              <a:rPr lang="en-US" dirty="0"/>
            </a:br>
            <a:r>
              <a:rPr lang="en-US" dirty="0"/>
              <a:t>Global Gap Analysis (Annex 4, example)</a:t>
            </a:r>
            <a:endParaRPr lang="en-CH" dirty="0"/>
          </a:p>
        </p:txBody>
      </p:sp>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600" y="1600201"/>
            <a:ext cx="10972800" cy="1992085"/>
          </a:xfrm>
        </p:spPr>
        <p:txBody>
          <a:bodyPr>
            <a:normAutofit/>
          </a:bodyPr>
          <a:lstStyle/>
          <a:p>
            <a:r>
              <a:rPr lang="en-US" sz="2400" dirty="0"/>
              <a:t>Based on January 2022 baseline</a:t>
            </a:r>
          </a:p>
          <a:p>
            <a:r>
              <a:rPr lang="en-US" sz="2400" dirty="0"/>
              <a:t>Estimates of how many surface and UA stations needed</a:t>
            </a:r>
          </a:p>
          <a:p>
            <a:r>
              <a:rPr lang="en-US" sz="2400" dirty="0"/>
              <a:t>Some notes, caveat and disclaimer</a:t>
            </a:r>
          </a:p>
          <a:p>
            <a:pPr marL="0" indent="0">
              <a:buNone/>
            </a:pPr>
            <a:endParaRPr lang="en-CH" dirty="0"/>
          </a:p>
        </p:txBody>
      </p:sp>
      <p:pic>
        <p:nvPicPr>
          <p:cNvPr id="5" name="Picture 4">
            <a:extLst>
              <a:ext uri="{FF2B5EF4-FFF2-40B4-BE49-F238E27FC236}">
                <a16:creationId xmlns:a16="http://schemas.microsoft.com/office/drawing/2014/main" id="{0EA5E15E-39EB-4326-932A-BE196527BEEA}"/>
              </a:ext>
            </a:extLst>
          </p:cNvPr>
          <p:cNvPicPr>
            <a:picLocks noChangeAspect="1"/>
          </p:cNvPicPr>
          <p:nvPr/>
        </p:nvPicPr>
        <p:blipFill>
          <a:blip r:embed="rId2"/>
          <a:stretch>
            <a:fillRect/>
          </a:stretch>
        </p:blipFill>
        <p:spPr>
          <a:xfrm>
            <a:off x="1774371" y="2988127"/>
            <a:ext cx="8240486" cy="3300655"/>
          </a:xfrm>
          <a:prstGeom prst="rect">
            <a:avLst/>
          </a:prstGeom>
        </p:spPr>
      </p:pic>
    </p:spTree>
    <p:extLst>
      <p:ext uri="{BB962C8B-B14F-4D97-AF65-F5344CB8AC3E}">
        <p14:creationId xmlns:p14="http://schemas.microsoft.com/office/powerpoint/2010/main" val="1192263963"/>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2671858FF0B4B80590C0985A5F158" ma:contentTypeVersion="19" ma:contentTypeDescription="Crée un document." ma:contentTypeScope="" ma:versionID="1e251499dbeab0ec012572230a3b46e0">
  <xsd:schema xmlns:xsd="http://www.w3.org/2001/XMLSchema" xmlns:xs="http://www.w3.org/2001/XMLSchema" xmlns:p="http://schemas.microsoft.com/office/2006/metadata/properties" xmlns:ns2="c1a465f0-9ed0-43de-8189-a8c6f1075a5f" xmlns:ns3="1b00f30f-36d4-4fa1-aff8-52ec48b6e084" targetNamespace="http://schemas.microsoft.com/office/2006/metadata/properties" ma:root="true" ma:fieldsID="1d377cf9fb86865497a1b97810752add" ns2:_="" ns3:_="">
    <xsd:import namespace="c1a465f0-9ed0-43de-8189-a8c6f1075a5f"/>
    <xsd:import namespace="1b00f30f-36d4-4fa1-aff8-52ec48b6e0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_Flow_SignoffStatu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465f0-9ed0-43de-8189-a8c6f1075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00f30f-36d4-4fa1-aff8-52ec48b6e084"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69773870-99e4-457a-a664-b7de85dfa00c}" ma:internalName="TaxCatchAll" ma:showField="CatchAllData" ma:web="1b00f30f-36d4-4fa1-aff8-52ec48b6e0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1a465f0-9ed0-43de-8189-a8c6f1075a5f" xsi:nil="true"/>
    <lcf76f155ced4ddcb4097134ff3c332f xmlns="c1a465f0-9ed0-43de-8189-a8c6f1075a5f">
      <Terms xmlns="http://schemas.microsoft.com/office/infopath/2007/PartnerControls"/>
    </lcf76f155ced4ddcb4097134ff3c332f>
    <TaxCatchAll xmlns="1b00f30f-36d4-4fa1-aff8-52ec48b6e084" xsi:nil="true"/>
  </documentManagement>
</p:properties>
</file>

<file path=customXml/itemProps1.xml><?xml version="1.0" encoding="utf-8"?>
<ds:datastoreItem xmlns:ds="http://schemas.openxmlformats.org/officeDocument/2006/customXml" ds:itemID="{A1565581-4A11-4533-BAB9-44EBE973C50A}"/>
</file>

<file path=customXml/itemProps2.xml><?xml version="1.0" encoding="utf-8"?>
<ds:datastoreItem xmlns:ds="http://schemas.openxmlformats.org/officeDocument/2006/customXml" ds:itemID="{8BE4227F-095C-4C81-9AB8-6EA67F4B64AE}">
  <ds:schemaRefs>
    <ds:schemaRef ds:uri="http://schemas.microsoft.com/sharepoint/v3/contenttype/forms"/>
  </ds:schemaRefs>
</ds:datastoreItem>
</file>

<file path=customXml/itemProps3.xml><?xml version="1.0" encoding="utf-8"?>
<ds:datastoreItem xmlns:ds="http://schemas.openxmlformats.org/officeDocument/2006/customXml" ds:itemID="{E57B972B-DAF9-46BA-BF61-E7CC1EBA706B}">
  <ds:schemaRef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8ec0b821-9e03-4938-aec6-1dcf2ecf3e10"/>
    <ds:schemaRef ds:uri="5e341866-7c71-43e7-8f34-3402d2b4f504"/>
  </ds:schemaRefs>
</ds:datastoreItem>
</file>

<file path=docProps/app.xml><?xml version="1.0" encoding="utf-8"?>
<Properties xmlns="http://schemas.openxmlformats.org/officeDocument/2006/extended-properties" xmlns:vt="http://schemas.openxmlformats.org/officeDocument/2006/docPropsVTypes">
  <TotalTime>532</TotalTime>
  <Words>3124</Words>
  <Application>Microsoft Office PowerPoint</Application>
  <PresentationFormat>Widescreen</PresentationFormat>
  <Paragraphs>598</Paragraphs>
  <Slides>38</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Arial</vt:lpstr>
      <vt:lpstr>Avenir</vt:lpstr>
      <vt:lpstr>Avenir Book</vt:lpstr>
      <vt:lpstr>Avenir Heavy</vt:lpstr>
      <vt:lpstr>Calibri</vt:lpstr>
      <vt:lpstr>Corbel</vt:lpstr>
      <vt:lpstr>Segoe UI</vt:lpstr>
      <vt:lpstr>Symbol</vt:lpstr>
      <vt:lpstr>Verdana</vt:lpstr>
      <vt:lpstr>WMO_WHITE_Powerpoint_en_fr</vt:lpstr>
      <vt:lpstr>Document</vt:lpstr>
      <vt:lpstr>PowerPoint Presentation</vt:lpstr>
      <vt:lpstr>Webinar Programme</vt:lpstr>
      <vt:lpstr>GBON requirements summary (mandatory in bold)</vt:lpstr>
      <vt:lpstr>Process for the designation of GBON stations for the Initial Composition of GBON</vt:lpstr>
      <vt:lpstr>Circular to Members on Implementation of GBON –  Initial Composition of GBON (Ref: 8876/2022/I/WIGOS/ONM/GBON dated 15 August 2022)</vt:lpstr>
      <vt:lpstr>Circular to Members on Implementation of GBON</vt:lpstr>
      <vt:lpstr>Global GBON Gap Analysis</vt:lpstr>
      <vt:lpstr>PowerPoint Presentation</vt:lpstr>
      <vt:lpstr>Letter to Members on Implementation of GBON Global Gap Analysis (Annex 4, example)</vt:lpstr>
      <vt:lpstr>GBON National Gap Analysis</vt:lpstr>
      <vt:lpstr>National GBON Contribution Plan</vt:lpstr>
      <vt:lpstr>Claiming exemption to meeting GBON requirements</vt:lpstr>
      <vt:lpstr>GBON Station Designation Web Tool</vt:lpstr>
      <vt:lpstr>Designated GBON Surface Land Stations (as of 3 January 2023)</vt:lpstr>
      <vt:lpstr>Designated GBON Upper Air Stations (as of 3 January 2023)</vt:lpstr>
      <vt:lpstr>Next steps for GBON implementation</vt:lpstr>
      <vt:lpstr>Key points to remember</vt:lpstr>
      <vt:lpstr>PowerPoint Presentation</vt:lpstr>
      <vt:lpstr>What is GBON ?</vt:lpstr>
      <vt:lpstr>PowerPoint Presentation</vt:lpstr>
      <vt:lpstr>GBON compliance criteria</vt:lpstr>
      <vt:lpstr>Process for the designation of GBON stations</vt:lpstr>
      <vt:lpstr>PowerPoint Presentation</vt:lpstr>
      <vt:lpstr>GBON National Gap Analysis – Objective </vt:lpstr>
      <vt:lpstr>PowerPoint Presentation</vt:lpstr>
      <vt:lpstr>PowerPoint Presentation</vt:lpstr>
      <vt:lpstr>PowerPoint Presentation</vt:lpstr>
      <vt:lpstr>GBON Gap Analysis – Step 3 Results</vt:lpstr>
      <vt:lpstr>PowerPoint Presentation</vt:lpstr>
      <vt:lpstr>GBON National Contribution Plan – Objective &amp; Structure</vt:lpstr>
      <vt:lpstr>Module 1. Set a National GBON Target </vt:lpstr>
      <vt:lpstr>Module 2. Institutional and financial capacity development</vt:lpstr>
      <vt:lpstr>Module 3. Infrastructure development</vt:lpstr>
      <vt:lpstr>Module 3 – WMO technical regulations</vt:lpstr>
      <vt:lpstr>Module 4. Human capacity development</vt:lpstr>
      <vt:lpstr>Module 5. Risk management </vt:lpstr>
      <vt:lpstr>Final Report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Etienne Charpentier</cp:lastModifiedBy>
  <cp:revision>1</cp:revision>
  <dcterms:created xsi:type="dcterms:W3CDTF">2022-10-03T07:48:07Z</dcterms:created>
  <dcterms:modified xsi:type="dcterms:W3CDTF">2023-01-04T16:26:12Z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0x0101007372671858FF0B4B80590C0985A5F158</vt:lpwstr>
  </property>
</Properties>
</file>