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348" r:id="rId6"/>
    <p:sldId id="364" r:id="rId7"/>
    <p:sldId id="372" r:id="rId8"/>
    <p:sldId id="367" r:id="rId9"/>
    <p:sldId id="373" r:id="rId10"/>
    <p:sldId id="358" r:id="rId11"/>
    <p:sldId id="370" r:id="rId12"/>
    <p:sldId id="363" r:id="rId13"/>
    <p:sldId id="349" r:id="rId1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BD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22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ugeac" userId="2985d28a-a5e1-43fc-9feb-ea351fce1cf7" providerId="ADAL" clId="{55584292-A776-4710-A34C-79A80C0A3942}"/>
    <pc:docChg chg="modSld">
      <pc:chgData name="Paul Bugeac" userId="2985d28a-a5e1-43fc-9feb-ea351fce1cf7" providerId="ADAL" clId="{55584292-A776-4710-A34C-79A80C0A3942}" dt="2022-07-17T09:00:27.538" v="8" actId="20577"/>
      <pc:docMkLst>
        <pc:docMk/>
      </pc:docMkLst>
      <pc:sldChg chg="modSp mod">
        <pc:chgData name="Paul Bugeac" userId="2985d28a-a5e1-43fc-9feb-ea351fce1cf7" providerId="ADAL" clId="{55584292-A776-4710-A34C-79A80C0A3942}" dt="2022-07-17T09:00:27.538" v="8" actId="20577"/>
        <pc:sldMkLst>
          <pc:docMk/>
          <pc:sldMk cId="3858717191" sldId="342"/>
        </pc:sldMkLst>
        <pc:spChg chg="mod">
          <ac:chgData name="Paul Bugeac" userId="2985d28a-a5e1-43fc-9feb-ea351fce1cf7" providerId="ADAL" clId="{55584292-A776-4710-A34C-79A80C0A3942}" dt="2022-07-17T09:00:27.538" v="8" actId="20577"/>
          <ac:spMkLst>
            <pc:docMk/>
            <pc:sldMk cId="3858717191" sldId="342"/>
            <ac:spMk id="2" creationId="{0407B7CC-0E91-4311-992F-269347C9D8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022A-0A20-4617-BD76-BFE143E9B416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80EE-39A6-41AE-B61B-73646EDF4B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969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FF08-1D2F-4963-8C4E-95DA32C49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88F6A-B572-4840-9E3E-9EB9AF765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3D8F-177C-4107-9BF2-776456E1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D6807-1DF1-4A93-996A-EE5907F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2C57-FD32-4347-9BA1-0E475B06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971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6FC7-078C-4B27-9A99-962EF9F8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9BBCD-DAF7-4AD2-82DA-C0BD5DB30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86473-7773-41B8-AAD1-285A8A2B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4804-EA5A-4296-9553-A687D34E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0EF6-384F-4199-80B2-81483666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58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B0DB9-233B-47DE-95DD-5C30A7B24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85F9F-48F3-42C0-89F9-3F57BEAB6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71A4-CCB7-488B-BF44-2E4FED84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2A55-4255-4B84-9D9B-32A1EE55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77E84-094A-4C09-B291-F63F4B35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337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31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3619-F514-4189-8212-0E022C25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AAC8-E2DA-4AC5-B77C-2BB777C8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D7D9E-21B6-4685-A3CF-8F45336B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B567-F667-4BB1-A562-5805E4C9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D0E13-5219-44D7-9B0B-7001A692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37257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123C-4BE3-4544-81C7-67A2BE20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29E43-8204-4B62-8F1D-3C43F29E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C910-08C9-4BA4-85DE-966255A5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BA28-2FFD-4C08-AEC8-0DA5420B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0DE5F-1D9A-4AF8-BB71-5C9AACE3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484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037C-87D8-45A4-B1F6-F0989EAC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448D-AD4E-4E9B-AF64-D4CCCDFE3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1180C-0D78-4642-B595-72EA9B31C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838A7-B16C-4379-B528-E71751E7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70C65-0947-4F58-90AD-3F98E250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AD3E8-C61B-434A-B78E-F4CFF26C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3377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8CAB-D3CD-4890-8757-D92EB245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1331-7594-40D4-BBE6-CAF89CF79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A7CFE-FBE3-444B-B680-84AD214C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5DCB8-5D13-44F1-98CB-35387F8BA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8E066-FAFB-47D4-8F60-A6651A394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04AE8-37B5-452C-A85F-584908A7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3F8B9-9A97-4424-84F1-176B11AC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E9556-D058-435B-84A8-DEB08D40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253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5310-DB40-46C2-89EC-85A4B0C9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452E0-AE91-4C7D-AB44-35544B9E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1D4F1-CB56-47B7-89E6-B61F0E8C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02229-A679-4DA7-BD07-D6AC50A3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525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A129-6230-4F2B-838A-FFF0819D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979A0-069A-4F4F-91FE-F8707AF5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FE67-A41A-4098-9775-31E81EB4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707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3F9C-11FD-4E22-AA38-3896D959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1518-D9C1-4B78-9ED5-8C282F7F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07623-2D4C-4696-8C7D-53F99ED7E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CD74C-ADE4-41FE-80F6-C394EA05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8BE0C-9E7C-4C2C-982A-E564203B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C6246-EF90-4941-B623-AC186391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1902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0532-3590-448F-A08E-C2E62CF5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39C45-FC77-4FAF-ACCB-C2D033718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908F2-6479-4588-99AA-5D39998EE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5B143-9E51-4C6F-8044-F8AE1DCE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351FF-4E63-43A7-A78B-6CD50E4A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8B5DE-F6A3-4116-A268-A128054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302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9728C-DF21-40D6-A129-E304D062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5EBA-E8D0-4C00-A90D-D46F19215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50F88-3F59-4FB7-80AC-DDBDBC5EB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F2B61-F15B-4B52-BDD6-AF554751D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5433E-B0D2-4868-9601-588F28420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4714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7A93E-C7B3-4247-AF73-97DCDBC7C734}"/>
              </a:ext>
            </a:extLst>
          </p:cNvPr>
          <p:cNvSpPr txBox="1"/>
          <p:nvPr/>
        </p:nvSpPr>
        <p:spPr>
          <a:xfrm>
            <a:off x="1671979" y="2843242"/>
            <a:ext cx="95658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CYCLE de </a:t>
            </a:r>
            <a:endParaRPr lang="en-US" sz="4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COMPETENCE</a:t>
            </a:r>
            <a:endParaRPr lang="en-US" sz="44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366163" y="5921434"/>
            <a:ext cx="5334000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Alexandru Hozoc, MET expert</a:t>
            </a:r>
            <a:endParaRPr lang="ro-RO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</a:t>
            </a:r>
            <a:r>
              <a:rPr lang="fr-FR" sz="2800" i="1" dirty="0" smtClean="0">
                <a:solidFill>
                  <a:schemeClr val="bg1"/>
                </a:solidFill>
              </a:rPr>
              <a:t>’</a:t>
            </a:r>
          </a:p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en </a:t>
            </a:r>
            <a:r>
              <a:rPr lang="fr-FR" sz="2800" i="1" dirty="0">
                <a:solidFill>
                  <a:schemeClr val="bg1"/>
                </a:solidFill>
              </a:rPr>
              <a:t>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6038" y="18474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3600" dirty="0" err="1" smtClean="0"/>
              <a:t>Changements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de </a:t>
            </a:r>
            <a:r>
              <a:rPr lang="en-US" altLang="en-US" sz="3600" dirty="0" err="1" smtClean="0"/>
              <a:t>comportement</a:t>
            </a: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Cycle de formation</a:t>
            </a: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Cycle </a:t>
            </a:r>
            <a:r>
              <a:rPr lang="en-US" altLang="en-US" sz="3600" dirty="0" err="1" smtClean="0"/>
              <a:t>ou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spirale</a:t>
            </a:r>
            <a:r>
              <a:rPr lang="en-US" altLang="en-US" sz="3600" dirty="0" smtClean="0"/>
              <a:t>?</a:t>
            </a:r>
            <a:endParaRPr lang="en-US" altLang="en-US" sz="3600" dirty="0" smtClean="0"/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</a:t>
            </a:r>
            <a:r>
              <a:rPr lang="fr-FR" sz="2800" i="1" dirty="0" smtClean="0">
                <a:solidFill>
                  <a:schemeClr val="bg1"/>
                </a:solidFill>
              </a:rPr>
              <a:t>’</a:t>
            </a:r>
          </a:p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en </a:t>
            </a:r>
            <a:r>
              <a:rPr lang="fr-FR" sz="2800" i="1" dirty="0">
                <a:solidFill>
                  <a:schemeClr val="bg1"/>
                </a:solidFill>
              </a:rPr>
              <a:t>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6038" y="18474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3600" dirty="0" err="1" smtClean="0"/>
              <a:t>Changements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de </a:t>
            </a:r>
            <a:r>
              <a:rPr lang="en-US" altLang="en-US" sz="3600" dirty="0" err="1" smtClean="0"/>
              <a:t>comportement</a:t>
            </a: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Cycle de formation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Cycle </a:t>
            </a:r>
            <a:r>
              <a:rPr lang="en-US" altLang="en-US" sz="3600" dirty="0" err="1">
                <a:solidFill>
                  <a:schemeClr val="bg1">
                    <a:lumMod val="85000"/>
                  </a:schemeClr>
                </a:solidFill>
              </a:rPr>
              <a:t>ou</a:t>
            </a: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bg1">
                    <a:lumMod val="85000"/>
                  </a:schemeClr>
                </a:solidFill>
              </a:rPr>
              <a:t>spirale</a:t>
            </a: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96" y="2136371"/>
            <a:ext cx="7153100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80217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 err="1" smtClean="0">
                <a:solidFill>
                  <a:schemeClr val="accent1"/>
                </a:solidFill>
              </a:rPr>
              <a:t>Changements</a:t>
            </a:r>
            <a:r>
              <a:rPr lang="en-US" altLang="ro-RO" sz="4000" b="1" dirty="0" smtClean="0">
                <a:solidFill>
                  <a:schemeClr val="accent1"/>
                </a:solidFill>
              </a:rPr>
              <a:t> de </a:t>
            </a:r>
            <a:r>
              <a:rPr lang="en-US" altLang="ro-RO" sz="4000" b="1" dirty="0" err="1" smtClean="0">
                <a:solidFill>
                  <a:schemeClr val="accent1"/>
                </a:solidFill>
              </a:rPr>
              <a:t>comportement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084" y="5228705"/>
            <a:ext cx="1438101" cy="5070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incompétence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inconsciente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6953" y="4350285"/>
            <a:ext cx="1438101" cy="5070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incompétence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consciente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799" y="3503814"/>
            <a:ext cx="1438101" cy="5070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compétence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consciente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5585" y="2657343"/>
            <a:ext cx="1438101" cy="5070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compétence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inconsciente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5096" y="4771505"/>
            <a:ext cx="1542010" cy="390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ne savent pas que vous ne savez </a:t>
            </a:r>
            <a:r>
              <a:rPr lang="fr-FR" sz="1400" b="1" dirty="0" smtClean="0">
                <a:solidFill>
                  <a:srgbClr val="FF0000"/>
                </a:solidFill>
              </a:rPr>
              <a:t>pas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4473" y="3893085"/>
            <a:ext cx="1424248" cy="390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s</a:t>
            </a:r>
            <a:r>
              <a:rPr lang="fr-FR" sz="1400" b="1" dirty="0" smtClean="0">
                <a:solidFill>
                  <a:srgbClr val="FF0000"/>
                </a:solidFill>
              </a:rPr>
              <a:t>avoir </a:t>
            </a:r>
            <a:r>
              <a:rPr lang="fr-FR" sz="1400" b="1" dirty="0">
                <a:solidFill>
                  <a:srgbClr val="FF0000"/>
                </a:solidFill>
              </a:rPr>
              <a:t>que vous ne savez </a:t>
            </a:r>
            <a:r>
              <a:rPr lang="fr-FR" sz="1400" b="1" dirty="0" smtClean="0">
                <a:solidFill>
                  <a:srgbClr val="FF0000"/>
                </a:solidFill>
              </a:rPr>
              <a:t>pas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7404" y="3047979"/>
            <a:ext cx="1424248" cy="390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s</a:t>
            </a:r>
            <a:r>
              <a:rPr lang="fr-FR" sz="1400" b="1" dirty="0" smtClean="0">
                <a:solidFill>
                  <a:srgbClr val="FF0000"/>
                </a:solidFill>
              </a:rPr>
              <a:t>avoir </a:t>
            </a:r>
            <a:r>
              <a:rPr lang="fr-FR" sz="1400" b="1" dirty="0">
                <a:solidFill>
                  <a:srgbClr val="FF0000"/>
                </a:solidFill>
              </a:rPr>
              <a:t>que vous </a:t>
            </a:r>
            <a:r>
              <a:rPr lang="fr-FR" sz="1400" b="1" dirty="0" smtClean="0">
                <a:solidFill>
                  <a:srgbClr val="FF0000"/>
                </a:solidFill>
              </a:rPr>
              <a:t>savez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4580" y="2201508"/>
            <a:ext cx="1542010" cy="390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ne savent pas que vous </a:t>
            </a:r>
            <a:r>
              <a:rPr lang="fr-FR" sz="1400" b="1" dirty="0" err="1" smtClean="0">
                <a:solidFill>
                  <a:srgbClr val="FF0000"/>
                </a:solidFill>
              </a:rPr>
              <a:t>save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</a:t>
            </a:r>
            <a:r>
              <a:rPr lang="fr-FR" sz="2800" i="1" dirty="0" smtClean="0">
                <a:solidFill>
                  <a:schemeClr val="bg1"/>
                </a:solidFill>
              </a:rPr>
              <a:t>’</a:t>
            </a:r>
          </a:p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en </a:t>
            </a:r>
            <a:r>
              <a:rPr lang="fr-FR" sz="2800" i="1" dirty="0">
                <a:solidFill>
                  <a:schemeClr val="bg1"/>
                </a:solidFill>
              </a:rPr>
              <a:t>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6038" y="18474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3600" dirty="0" err="1">
                <a:solidFill>
                  <a:schemeClr val="bg1">
                    <a:lumMod val="85000"/>
                  </a:schemeClr>
                </a:solidFill>
              </a:rPr>
              <a:t>Changements</a:t>
            </a: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de </a:t>
            </a:r>
            <a:r>
              <a:rPr lang="en-US" altLang="en-US" sz="3600" dirty="0" err="1">
                <a:solidFill>
                  <a:schemeClr val="bg1">
                    <a:lumMod val="85000"/>
                  </a:schemeClr>
                </a:solidFill>
              </a:rPr>
              <a:t>comportement</a:t>
            </a:r>
            <a:endParaRPr lang="en-US" altLang="en-US" sz="3600" dirty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altLang="en-US" sz="3600" dirty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Cycle de formation</a:t>
            </a:r>
            <a:endParaRPr lang="en-US" altLang="en-US" sz="3600" dirty="0"/>
          </a:p>
          <a:p>
            <a:pPr marL="742950" indent="-742950">
              <a:buFont typeface="+mj-lt"/>
              <a:buAutoNum type="arabicPeriod"/>
            </a:pPr>
            <a:endParaRPr lang="en-US" altLang="en-US" sz="3600" dirty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Cycle </a:t>
            </a:r>
            <a:r>
              <a:rPr lang="en-US" altLang="en-US" sz="3600" dirty="0" err="1">
                <a:solidFill>
                  <a:schemeClr val="bg1">
                    <a:lumMod val="85000"/>
                  </a:schemeClr>
                </a:solidFill>
              </a:rPr>
              <a:t>ou</a:t>
            </a: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en-US" sz="3600" dirty="0" err="1">
                <a:solidFill>
                  <a:schemeClr val="bg1">
                    <a:lumMod val="85000"/>
                  </a:schemeClr>
                </a:solidFill>
              </a:rPr>
              <a:t>spirale</a:t>
            </a: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588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de formation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pic>
        <p:nvPicPr>
          <p:cNvPr id="7" name="Picture 6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68" y="1707485"/>
            <a:ext cx="5998586" cy="47182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4746567" y="2069869"/>
            <a:ext cx="1429789" cy="52370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évaluer</a:t>
            </a:r>
            <a:r>
              <a:rPr lang="en-US" sz="1400" b="1" dirty="0">
                <a:solidFill>
                  <a:schemeClr val="tx1"/>
                </a:solidFill>
              </a:rPr>
              <a:t> les </a:t>
            </a:r>
            <a:r>
              <a:rPr lang="en-US" sz="1400" b="1" dirty="0" err="1">
                <a:solidFill>
                  <a:schemeClr val="tx1"/>
                </a:solidFill>
              </a:rPr>
              <a:t>besoins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36327" y="2918568"/>
            <a:ext cx="1429789" cy="52370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établir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l’objectif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36326" y="4653353"/>
            <a:ext cx="1429789" cy="52370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élaborer</a:t>
            </a:r>
            <a:r>
              <a:rPr lang="en-US" sz="1400" b="1" dirty="0" smtClean="0">
                <a:solidFill>
                  <a:schemeClr val="tx1"/>
                </a:solidFill>
              </a:rPr>
              <a:t> la formation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86544" y="4617276"/>
            <a:ext cx="1429789" cy="64561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mettre </a:t>
            </a:r>
            <a:r>
              <a:rPr lang="fr-FR" sz="1400" b="1" dirty="0">
                <a:solidFill>
                  <a:schemeClr val="tx1"/>
                </a:solidFill>
              </a:rPr>
              <a:t>en œuvre la formation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87006" y="2886608"/>
            <a:ext cx="1429789" cy="6296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évaluer</a:t>
            </a:r>
            <a:r>
              <a:rPr lang="en-US" sz="1400" b="1" dirty="0" smtClean="0">
                <a:solidFill>
                  <a:schemeClr val="tx1"/>
                </a:solidFill>
              </a:rPr>
              <a:t> la per-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formance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46567" y="5525182"/>
            <a:ext cx="1429789" cy="52370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soutien</a:t>
            </a:r>
            <a:r>
              <a:rPr lang="en-US" sz="1400" b="1" dirty="0" smtClean="0">
                <a:solidFill>
                  <a:schemeClr val="tx1"/>
                </a:solidFill>
              </a:rPr>
              <a:t> la formation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</a:t>
            </a:r>
            <a:r>
              <a:rPr lang="fr-FR" sz="2800" i="1" dirty="0" smtClean="0">
                <a:solidFill>
                  <a:schemeClr val="bg1"/>
                </a:solidFill>
              </a:rPr>
              <a:t>’</a:t>
            </a:r>
          </a:p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en </a:t>
            </a:r>
            <a:r>
              <a:rPr lang="fr-FR" sz="2800" i="1" dirty="0">
                <a:solidFill>
                  <a:schemeClr val="bg1"/>
                </a:solidFill>
              </a:rPr>
              <a:t>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6038" y="18474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ro-RO" altLang="en-US" sz="3600" dirty="0" smtClean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en-US" altLang="en-US" sz="3600" dirty="0" err="1" smtClean="0">
                <a:solidFill>
                  <a:schemeClr val="bg1">
                    <a:lumMod val="85000"/>
                  </a:schemeClr>
                </a:solidFill>
              </a:rPr>
              <a:t>ehaviour</a:t>
            </a:r>
            <a:r>
              <a:rPr lang="ro-RO" altLang="en-US" sz="3600" dirty="0" smtClean="0">
                <a:solidFill>
                  <a:schemeClr val="bg1">
                    <a:lumMod val="85000"/>
                  </a:schemeClr>
                </a:solidFill>
              </a:rPr>
              <a:t>al </a:t>
            </a:r>
            <a:r>
              <a:rPr lang="ro-RO" altLang="en-US" sz="3600" dirty="0" err="1" smtClean="0">
                <a:solidFill>
                  <a:schemeClr val="bg1">
                    <a:lumMod val="85000"/>
                  </a:schemeClr>
                </a:solidFill>
              </a:rPr>
              <a:t>changes</a:t>
            </a:r>
            <a:endParaRPr lang="en-US" altLang="en-US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Starting </a:t>
            </a: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from…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Cycle </a:t>
            </a:r>
            <a:r>
              <a:rPr lang="en-US" altLang="en-US" sz="3600" dirty="0" err="1" smtClean="0"/>
              <a:t>ou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spirale</a:t>
            </a:r>
            <a:r>
              <a:rPr lang="en-US" altLang="en-US" sz="3600" dirty="0" smtClean="0"/>
              <a:t>?</a:t>
            </a:r>
            <a:endParaRPr lang="en-US" altLang="en-US" sz="3600" dirty="0" smtClean="0"/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588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</a:t>
            </a:r>
            <a:r>
              <a:rPr lang="en-US" sz="4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spirale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7600" y="2165460"/>
            <a:ext cx="10140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fr-FR" sz="2800" dirty="0"/>
              <a:t>Définition </a:t>
            </a:r>
            <a:r>
              <a:rPr lang="fr-FR" sz="2800" dirty="0" smtClean="0"/>
              <a:t>du spirale: </a:t>
            </a:r>
            <a:r>
              <a:rPr lang="fr-FR" sz="2800" dirty="0"/>
              <a:t>courbe tridimensionnelle qui tourne autour d’un axe à une distance constante ou variant continuellement tout en se déplaçant parallèlement à l’axe</a:t>
            </a: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60371" y="3415143"/>
            <a:ext cx="1013736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dirty="0"/>
              <a:t>	</a:t>
            </a:r>
            <a:endParaRPr lang="ro-RO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688305" y="4317547"/>
            <a:ext cx="109661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Évaluation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de </a:t>
            </a:r>
            <a:r>
              <a:rPr lang="ro-R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r>
              <a:rPr lang="ro-RO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       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3D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R Presentation_ PRA 2018 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2c9005-3129-4719-81ca-2fc8d806cf37">
      <UserInfo>
        <DisplayName>Yinka R. Adebayo</DisplayName>
        <AccountId>30</AccountId>
        <AccountType/>
      </UserInfo>
      <UserInfo>
        <DisplayName>Mustafa Adiguzel</DisplayName>
        <AccountId>14</AccountId>
        <AccountType/>
      </UserInfo>
      <UserInfo>
        <DisplayName>Luciane Veeck</DisplayName>
        <AccountId>1660</AccountId>
        <AccountType/>
      </UserInfo>
      <UserInfo>
        <DisplayName>Hong Fan</DisplayName>
        <AccountId>21</AccountId>
        <AccountType/>
      </UserInfo>
    </SharedWithUsers>
    <Comment xmlns="2c63548e-e22e-43cb-a415-9193d4d80a38" xsi:nil="true"/>
    <Elioslocation xmlns="2c63548e-e22e-43cb-a415-9193d4d80a38">
      <Url xsi:nil="true"/>
      <Description xsi:nil="true"/>
    </Elioslo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15" ma:contentTypeDescription="Create a new document." ma:contentTypeScope="" ma:versionID="04f64893ca9abae055d02a7fde2298e3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2f03952db9b8fa2660b299608b271947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1E1A1-E9DA-4F50-B952-7DFA4577D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239278-ACC7-4434-89C7-79485BD82DE8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9d2c9005-3129-4719-81ca-2fc8d806cf37"/>
    <ds:schemaRef ds:uri="2c63548e-e22e-43cb-a415-9193d4d80a3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F0CCD9A-284B-44BC-B7DA-2894A5A80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3548e-e22e-43cb-a415-9193d4d80a38"/>
    <ds:schemaRef ds:uri="9d2c9005-3129-4719-81ca-2fc8d806c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250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Office Theme</vt:lpstr>
      <vt:lpstr>ETR Presentation_ PRA 2018 _PP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Bugeac</dc:creator>
  <cp:lastModifiedBy>Alexandru Hozoc</cp:lastModifiedBy>
  <cp:revision>57</cp:revision>
  <dcterms:created xsi:type="dcterms:W3CDTF">2022-02-28T12:42:32Z</dcterms:created>
  <dcterms:modified xsi:type="dcterms:W3CDTF">2022-11-19T09:29:58Z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