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Lst>
  <p:notesMasterIdLst>
    <p:notesMasterId r:id="rId45"/>
  </p:notesMasterIdLst>
  <p:sldIdLst>
    <p:sldId id="256" r:id="rId18"/>
    <p:sldId id="257" r:id="rId19"/>
    <p:sldId id="282"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B94FB-F498-4F2A-B856-51BCD8A5EDC5}" type="doc">
      <dgm:prSet loTypeId="urn:microsoft.com/office/officeart/2005/8/layout/radial1" loCatId="relationship" qsTypeId="urn:microsoft.com/office/officeart/2005/8/quickstyle/simple1" qsCatId="simple" csTypeId="urn:microsoft.com/office/officeart/2005/8/colors/accent1_2" csCatId="accent1"/>
      <dgm:spPr/>
    </dgm:pt>
    <dgm:pt modelId="{E53A776F-BDF9-48F0-A080-B7D4393D126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UAD</a:t>
          </a:r>
        </a:p>
      </dgm:t>
    </dgm:pt>
    <dgm:pt modelId="{792A8E6B-F484-41FD-B1C3-19AC6D0CAD37}" type="parTrans" cxnId="{2303F67F-45CC-4B41-A8F4-2224F4CE9D3B}">
      <dgm:prSet/>
      <dgm:spPr/>
    </dgm:pt>
    <dgm:pt modelId="{FF9EC33E-767A-4E4E-ABCA-27DFB961E503}" type="sibTrans" cxnId="{2303F67F-45CC-4B41-A8F4-2224F4CE9D3B}">
      <dgm:prSet/>
      <dgm:spPr/>
    </dgm:pt>
    <dgm:pt modelId="{7FD2FA3B-BE7B-4029-9547-2F4D053EC5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Barotransmisor</a:t>
          </a:r>
        </a:p>
      </dgm:t>
    </dgm:pt>
    <dgm:pt modelId="{8EBFF91E-34B7-40F0-AA47-3ADC5D135CBE}" type="parTrans" cxnId="{C60EE26F-7730-4034-9117-9A7746BFC3E4}">
      <dgm:prSet/>
      <dgm:spPr/>
      <dgm:t>
        <a:bodyPr/>
        <a:lstStyle/>
        <a:p>
          <a:endParaRPr lang="es-ES"/>
        </a:p>
      </dgm:t>
    </dgm:pt>
    <dgm:pt modelId="{E8220597-EB59-419E-8D75-A3A5BCD940DC}" type="sibTrans" cxnId="{C60EE26F-7730-4034-9117-9A7746BFC3E4}">
      <dgm:prSet/>
      <dgm:spPr/>
    </dgm:pt>
    <dgm:pt modelId="{FB66550F-65F4-44B7-A7EC-173C1BA5F5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Sonda TH</a:t>
          </a:r>
        </a:p>
      </dgm:t>
    </dgm:pt>
    <dgm:pt modelId="{3B666772-AE52-40B3-B50A-4E0EB7C1B868}" type="parTrans" cxnId="{859664BF-883B-4441-AC8D-DC81954F7BBF}">
      <dgm:prSet/>
      <dgm:spPr/>
      <dgm:t>
        <a:bodyPr/>
        <a:lstStyle/>
        <a:p>
          <a:endParaRPr lang="es-ES"/>
        </a:p>
      </dgm:t>
    </dgm:pt>
    <dgm:pt modelId="{AD2F908D-B83E-485F-8E05-4F6A421C3D64}" type="sibTrans" cxnId="{859664BF-883B-4441-AC8D-DC81954F7BBF}">
      <dgm:prSet/>
      <dgm:spPr/>
    </dgm:pt>
    <dgm:pt modelId="{AB14EB19-0DC9-4165-90B5-C79A171823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Ceilómetro</a:t>
          </a:r>
        </a:p>
      </dgm:t>
    </dgm:pt>
    <dgm:pt modelId="{01ECE282-6A12-48DF-8A01-15A6D0A44EF2}" type="parTrans" cxnId="{088043B2-541E-4E62-99BD-DE359D545AD5}">
      <dgm:prSet/>
      <dgm:spPr/>
      <dgm:t>
        <a:bodyPr/>
        <a:lstStyle/>
        <a:p>
          <a:endParaRPr lang="es-ES"/>
        </a:p>
      </dgm:t>
    </dgm:pt>
    <dgm:pt modelId="{008E0A09-C4EB-4722-869E-3935FBA4F555}" type="sibTrans" cxnId="{088043B2-541E-4E62-99BD-DE359D545AD5}">
      <dgm:prSet/>
      <dgm:spPr/>
    </dgm:pt>
    <dgm:pt modelId="{43CED6A1-B376-4830-B818-B0BD3F67A2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Visibilímetro</a:t>
          </a:r>
        </a:p>
      </dgm:t>
    </dgm:pt>
    <dgm:pt modelId="{5962942C-D56D-4F01-A99B-FE15E8207D3F}" type="parTrans" cxnId="{FA48CE01-365C-4FCE-9B81-2B91699FE883}">
      <dgm:prSet/>
      <dgm:spPr/>
      <dgm:t>
        <a:bodyPr/>
        <a:lstStyle/>
        <a:p>
          <a:endParaRPr lang="es-ES"/>
        </a:p>
      </dgm:t>
    </dgm:pt>
    <dgm:pt modelId="{92D10960-A500-4291-ADDF-D5A4CF53F220}" type="sibTrans" cxnId="{FA48CE01-365C-4FCE-9B81-2B91699FE883}">
      <dgm:prSet/>
      <dgm:spPr/>
    </dgm:pt>
    <dgm:pt modelId="{255A5713-5A81-4BDE-AA0D-041A6ACE2B2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Sensores viento</a:t>
          </a:r>
        </a:p>
      </dgm:t>
    </dgm:pt>
    <dgm:pt modelId="{6BA5A68B-E368-49FB-A8D5-B376622279E4}" type="parTrans" cxnId="{E1F61554-D1F7-4FA8-8091-7147F5F9F279}">
      <dgm:prSet/>
      <dgm:spPr/>
      <dgm:t>
        <a:bodyPr/>
        <a:lstStyle/>
        <a:p>
          <a:endParaRPr lang="es-ES"/>
        </a:p>
      </dgm:t>
    </dgm:pt>
    <dgm:pt modelId="{9B38136A-B993-4CB2-A828-65196FCCD802}" type="sibTrans" cxnId="{E1F61554-D1F7-4FA8-8091-7147F5F9F279}">
      <dgm:prSet/>
      <dgm:spPr/>
    </dgm:pt>
    <dgm:pt modelId="{13946A46-BB52-42F3-910B-877F05D3F890}" type="pres">
      <dgm:prSet presAssocID="{28DB94FB-F498-4F2A-B856-51BCD8A5EDC5}" presName="cycle" presStyleCnt="0">
        <dgm:presLayoutVars>
          <dgm:chMax val="1"/>
          <dgm:dir/>
          <dgm:animLvl val="ctr"/>
          <dgm:resizeHandles val="exact"/>
        </dgm:presLayoutVars>
      </dgm:prSet>
      <dgm:spPr/>
    </dgm:pt>
    <dgm:pt modelId="{7C123138-ECD7-4492-8B44-89B0A8D8D5DA}" type="pres">
      <dgm:prSet presAssocID="{E53A776F-BDF9-48F0-A080-B7D4393D1262}" presName="centerShape" presStyleLbl="node0" presStyleIdx="0" presStyleCnt="1"/>
      <dgm:spPr/>
      <dgm:t>
        <a:bodyPr/>
        <a:lstStyle/>
        <a:p>
          <a:endParaRPr lang="es-ES"/>
        </a:p>
      </dgm:t>
    </dgm:pt>
    <dgm:pt modelId="{D010FFD6-F9DC-46A0-9072-EE694C85381D}" type="pres">
      <dgm:prSet presAssocID="{8EBFF91E-34B7-40F0-AA47-3ADC5D135CBE}" presName="Name9" presStyleLbl="parChTrans1D2" presStyleIdx="0" presStyleCnt="5"/>
      <dgm:spPr/>
      <dgm:t>
        <a:bodyPr/>
        <a:lstStyle/>
        <a:p>
          <a:endParaRPr lang="es-ES"/>
        </a:p>
      </dgm:t>
    </dgm:pt>
    <dgm:pt modelId="{987CB2B5-4115-42D0-862A-88333E7BBF74}" type="pres">
      <dgm:prSet presAssocID="{8EBFF91E-34B7-40F0-AA47-3ADC5D135CBE}" presName="connTx" presStyleLbl="parChTrans1D2" presStyleIdx="0" presStyleCnt="5"/>
      <dgm:spPr/>
      <dgm:t>
        <a:bodyPr/>
        <a:lstStyle/>
        <a:p>
          <a:endParaRPr lang="es-ES"/>
        </a:p>
      </dgm:t>
    </dgm:pt>
    <dgm:pt modelId="{289804D8-AC7B-4D60-994A-1D0C85CAE8DE}" type="pres">
      <dgm:prSet presAssocID="{7FD2FA3B-BE7B-4029-9547-2F4D053EC527}" presName="node" presStyleLbl="node1" presStyleIdx="0" presStyleCnt="5">
        <dgm:presLayoutVars>
          <dgm:bulletEnabled val="1"/>
        </dgm:presLayoutVars>
      </dgm:prSet>
      <dgm:spPr/>
      <dgm:t>
        <a:bodyPr/>
        <a:lstStyle/>
        <a:p>
          <a:endParaRPr lang="es-ES"/>
        </a:p>
      </dgm:t>
    </dgm:pt>
    <dgm:pt modelId="{C63FB70E-0C51-46DD-9222-279C65F515D1}" type="pres">
      <dgm:prSet presAssocID="{3B666772-AE52-40B3-B50A-4E0EB7C1B868}" presName="Name9" presStyleLbl="parChTrans1D2" presStyleIdx="1" presStyleCnt="5"/>
      <dgm:spPr/>
      <dgm:t>
        <a:bodyPr/>
        <a:lstStyle/>
        <a:p>
          <a:endParaRPr lang="es-ES"/>
        </a:p>
      </dgm:t>
    </dgm:pt>
    <dgm:pt modelId="{2C46192B-F602-4502-A455-4D0B763F8C34}" type="pres">
      <dgm:prSet presAssocID="{3B666772-AE52-40B3-B50A-4E0EB7C1B868}" presName="connTx" presStyleLbl="parChTrans1D2" presStyleIdx="1" presStyleCnt="5"/>
      <dgm:spPr/>
      <dgm:t>
        <a:bodyPr/>
        <a:lstStyle/>
        <a:p>
          <a:endParaRPr lang="es-ES"/>
        </a:p>
      </dgm:t>
    </dgm:pt>
    <dgm:pt modelId="{F7919CC3-4483-4E98-A7E6-A828C37AEB51}" type="pres">
      <dgm:prSet presAssocID="{FB66550F-65F4-44B7-A7EC-173C1BA5F51E}" presName="node" presStyleLbl="node1" presStyleIdx="1" presStyleCnt="5">
        <dgm:presLayoutVars>
          <dgm:bulletEnabled val="1"/>
        </dgm:presLayoutVars>
      </dgm:prSet>
      <dgm:spPr/>
      <dgm:t>
        <a:bodyPr/>
        <a:lstStyle/>
        <a:p>
          <a:endParaRPr lang="es-ES"/>
        </a:p>
      </dgm:t>
    </dgm:pt>
    <dgm:pt modelId="{8888147A-5136-4B87-A1FF-BEFBEE6060D9}" type="pres">
      <dgm:prSet presAssocID="{01ECE282-6A12-48DF-8A01-15A6D0A44EF2}" presName="Name9" presStyleLbl="parChTrans1D2" presStyleIdx="2" presStyleCnt="5"/>
      <dgm:spPr/>
      <dgm:t>
        <a:bodyPr/>
        <a:lstStyle/>
        <a:p>
          <a:endParaRPr lang="es-ES"/>
        </a:p>
      </dgm:t>
    </dgm:pt>
    <dgm:pt modelId="{38759007-F668-419D-9B0D-15BF9092C158}" type="pres">
      <dgm:prSet presAssocID="{01ECE282-6A12-48DF-8A01-15A6D0A44EF2}" presName="connTx" presStyleLbl="parChTrans1D2" presStyleIdx="2" presStyleCnt="5"/>
      <dgm:spPr/>
      <dgm:t>
        <a:bodyPr/>
        <a:lstStyle/>
        <a:p>
          <a:endParaRPr lang="es-ES"/>
        </a:p>
      </dgm:t>
    </dgm:pt>
    <dgm:pt modelId="{0D939681-C6F8-45F9-A76B-5D770FC63224}" type="pres">
      <dgm:prSet presAssocID="{AB14EB19-0DC9-4165-90B5-C79A171823DC}" presName="node" presStyleLbl="node1" presStyleIdx="2" presStyleCnt="5">
        <dgm:presLayoutVars>
          <dgm:bulletEnabled val="1"/>
        </dgm:presLayoutVars>
      </dgm:prSet>
      <dgm:spPr/>
      <dgm:t>
        <a:bodyPr/>
        <a:lstStyle/>
        <a:p>
          <a:endParaRPr lang="es-ES"/>
        </a:p>
      </dgm:t>
    </dgm:pt>
    <dgm:pt modelId="{FD6D7999-4885-4962-83CA-E22E3809689B}" type="pres">
      <dgm:prSet presAssocID="{5962942C-D56D-4F01-A99B-FE15E8207D3F}" presName="Name9" presStyleLbl="parChTrans1D2" presStyleIdx="3" presStyleCnt="5"/>
      <dgm:spPr/>
      <dgm:t>
        <a:bodyPr/>
        <a:lstStyle/>
        <a:p>
          <a:endParaRPr lang="es-ES"/>
        </a:p>
      </dgm:t>
    </dgm:pt>
    <dgm:pt modelId="{A1841FDF-B889-4B5D-9AFC-9B5F3F211DCF}" type="pres">
      <dgm:prSet presAssocID="{5962942C-D56D-4F01-A99B-FE15E8207D3F}" presName="connTx" presStyleLbl="parChTrans1D2" presStyleIdx="3" presStyleCnt="5"/>
      <dgm:spPr/>
      <dgm:t>
        <a:bodyPr/>
        <a:lstStyle/>
        <a:p>
          <a:endParaRPr lang="es-ES"/>
        </a:p>
      </dgm:t>
    </dgm:pt>
    <dgm:pt modelId="{713E741E-46FC-4070-8492-2D713475DD8B}" type="pres">
      <dgm:prSet presAssocID="{43CED6A1-B376-4830-B818-B0BD3F67A269}" presName="node" presStyleLbl="node1" presStyleIdx="3" presStyleCnt="5">
        <dgm:presLayoutVars>
          <dgm:bulletEnabled val="1"/>
        </dgm:presLayoutVars>
      </dgm:prSet>
      <dgm:spPr/>
      <dgm:t>
        <a:bodyPr/>
        <a:lstStyle/>
        <a:p>
          <a:endParaRPr lang="es-ES"/>
        </a:p>
      </dgm:t>
    </dgm:pt>
    <dgm:pt modelId="{80DD376A-EB7A-47FB-975A-95CF732B8BAD}" type="pres">
      <dgm:prSet presAssocID="{6BA5A68B-E368-49FB-A8D5-B376622279E4}" presName="Name9" presStyleLbl="parChTrans1D2" presStyleIdx="4" presStyleCnt="5"/>
      <dgm:spPr/>
      <dgm:t>
        <a:bodyPr/>
        <a:lstStyle/>
        <a:p>
          <a:endParaRPr lang="es-ES"/>
        </a:p>
      </dgm:t>
    </dgm:pt>
    <dgm:pt modelId="{8A6CCF88-9714-411A-AC3E-2F758E7EB300}" type="pres">
      <dgm:prSet presAssocID="{6BA5A68B-E368-49FB-A8D5-B376622279E4}" presName="connTx" presStyleLbl="parChTrans1D2" presStyleIdx="4" presStyleCnt="5"/>
      <dgm:spPr/>
      <dgm:t>
        <a:bodyPr/>
        <a:lstStyle/>
        <a:p>
          <a:endParaRPr lang="es-ES"/>
        </a:p>
      </dgm:t>
    </dgm:pt>
    <dgm:pt modelId="{5B3332D1-550D-4D63-AD2E-73CDE2A4BBC9}" type="pres">
      <dgm:prSet presAssocID="{255A5713-5A81-4BDE-AA0D-041A6ACE2B2F}" presName="node" presStyleLbl="node1" presStyleIdx="4" presStyleCnt="5">
        <dgm:presLayoutVars>
          <dgm:bulletEnabled val="1"/>
        </dgm:presLayoutVars>
      </dgm:prSet>
      <dgm:spPr/>
      <dgm:t>
        <a:bodyPr/>
        <a:lstStyle/>
        <a:p>
          <a:endParaRPr lang="es-ES"/>
        </a:p>
      </dgm:t>
    </dgm:pt>
  </dgm:ptLst>
  <dgm:cxnLst>
    <dgm:cxn modelId="{088043B2-541E-4E62-99BD-DE359D545AD5}" srcId="{E53A776F-BDF9-48F0-A080-B7D4393D1262}" destId="{AB14EB19-0DC9-4165-90B5-C79A171823DC}" srcOrd="2" destOrd="0" parTransId="{01ECE282-6A12-48DF-8A01-15A6D0A44EF2}" sibTransId="{008E0A09-C4EB-4722-869E-3935FBA4F555}"/>
    <dgm:cxn modelId="{FA48CE01-365C-4FCE-9B81-2B91699FE883}" srcId="{E53A776F-BDF9-48F0-A080-B7D4393D1262}" destId="{43CED6A1-B376-4830-B818-B0BD3F67A269}" srcOrd="3" destOrd="0" parTransId="{5962942C-D56D-4F01-A99B-FE15E8207D3F}" sibTransId="{92D10960-A500-4291-ADDF-D5A4CF53F220}"/>
    <dgm:cxn modelId="{CBD4E2AC-1728-4642-B6A5-EE6E548FD7CF}" type="presOf" srcId="{E53A776F-BDF9-48F0-A080-B7D4393D1262}" destId="{7C123138-ECD7-4492-8B44-89B0A8D8D5DA}" srcOrd="0" destOrd="0" presId="urn:microsoft.com/office/officeart/2005/8/layout/radial1"/>
    <dgm:cxn modelId="{E1F61554-D1F7-4FA8-8091-7147F5F9F279}" srcId="{E53A776F-BDF9-48F0-A080-B7D4393D1262}" destId="{255A5713-5A81-4BDE-AA0D-041A6ACE2B2F}" srcOrd="4" destOrd="0" parTransId="{6BA5A68B-E368-49FB-A8D5-B376622279E4}" sibTransId="{9B38136A-B993-4CB2-A828-65196FCCD802}"/>
    <dgm:cxn modelId="{010964EE-D012-4DEF-BC83-57839AE83EF1}" type="presOf" srcId="{FB66550F-65F4-44B7-A7EC-173C1BA5F51E}" destId="{F7919CC3-4483-4E98-A7E6-A828C37AEB51}" srcOrd="0" destOrd="0" presId="urn:microsoft.com/office/officeart/2005/8/layout/radial1"/>
    <dgm:cxn modelId="{019F970B-F0F6-4DF8-87BD-2F06B058968C}" type="presOf" srcId="{5962942C-D56D-4F01-A99B-FE15E8207D3F}" destId="{FD6D7999-4885-4962-83CA-E22E3809689B}" srcOrd="0" destOrd="0" presId="urn:microsoft.com/office/officeart/2005/8/layout/radial1"/>
    <dgm:cxn modelId="{6A8A76A5-084F-4F6D-9F59-7CF9C0B72127}" type="presOf" srcId="{AB14EB19-0DC9-4165-90B5-C79A171823DC}" destId="{0D939681-C6F8-45F9-A76B-5D770FC63224}" srcOrd="0" destOrd="0" presId="urn:microsoft.com/office/officeart/2005/8/layout/radial1"/>
    <dgm:cxn modelId="{859664BF-883B-4441-AC8D-DC81954F7BBF}" srcId="{E53A776F-BDF9-48F0-A080-B7D4393D1262}" destId="{FB66550F-65F4-44B7-A7EC-173C1BA5F51E}" srcOrd="1" destOrd="0" parTransId="{3B666772-AE52-40B3-B50A-4E0EB7C1B868}" sibTransId="{AD2F908D-B83E-485F-8E05-4F6A421C3D64}"/>
    <dgm:cxn modelId="{FF8BFEA3-4392-4599-A108-3F347850DE11}" type="presOf" srcId="{3B666772-AE52-40B3-B50A-4E0EB7C1B868}" destId="{2C46192B-F602-4502-A455-4D0B763F8C34}" srcOrd="1" destOrd="0" presId="urn:microsoft.com/office/officeart/2005/8/layout/radial1"/>
    <dgm:cxn modelId="{4FFDC040-4A1E-42D1-A70A-7D6E2413C8CF}" type="presOf" srcId="{6BA5A68B-E368-49FB-A8D5-B376622279E4}" destId="{8A6CCF88-9714-411A-AC3E-2F758E7EB300}" srcOrd="1" destOrd="0" presId="urn:microsoft.com/office/officeart/2005/8/layout/radial1"/>
    <dgm:cxn modelId="{941120F4-62A3-4BBA-961F-70769B632C6A}" type="presOf" srcId="{7FD2FA3B-BE7B-4029-9547-2F4D053EC527}" destId="{289804D8-AC7B-4D60-994A-1D0C85CAE8DE}" srcOrd="0" destOrd="0" presId="urn:microsoft.com/office/officeart/2005/8/layout/radial1"/>
    <dgm:cxn modelId="{2303F67F-45CC-4B41-A8F4-2224F4CE9D3B}" srcId="{28DB94FB-F498-4F2A-B856-51BCD8A5EDC5}" destId="{E53A776F-BDF9-48F0-A080-B7D4393D1262}" srcOrd="0" destOrd="0" parTransId="{792A8E6B-F484-41FD-B1C3-19AC6D0CAD37}" sibTransId="{FF9EC33E-767A-4E4E-ABCA-27DFB961E503}"/>
    <dgm:cxn modelId="{E6BB76E6-10A7-4A56-A718-5EC61C72E7A2}" type="presOf" srcId="{8EBFF91E-34B7-40F0-AA47-3ADC5D135CBE}" destId="{987CB2B5-4115-42D0-862A-88333E7BBF74}" srcOrd="1" destOrd="0" presId="urn:microsoft.com/office/officeart/2005/8/layout/radial1"/>
    <dgm:cxn modelId="{A1C50E0E-77DE-48FF-9852-7AA797C3576C}" type="presOf" srcId="{8EBFF91E-34B7-40F0-AA47-3ADC5D135CBE}" destId="{D010FFD6-F9DC-46A0-9072-EE694C85381D}" srcOrd="0" destOrd="0" presId="urn:microsoft.com/office/officeart/2005/8/layout/radial1"/>
    <dgm:cxn modelId="{B5D540CF-DC70-4A97-8CF8-E8D9C554C580}" type="presOf" srcId="{6BA5A68B-E368-49FB-A8D5-B376622279E4}" destId="{80DD376A-EB7A-47FB-975A-95CF732B8BAD}" srcOrd="0" destOrd="0" presId="urn:microsoft.com/office/officeart/2005/8/layout/radial1"/>
    <dgm:cxn modelId="{DBCAA2D5-FF18-4965-9329-5487D87827E6}" type="presOf" srcId="{255A5713-5A81-4BDE-AA0D-041A6ACE2B2F}" destId="{5B3332D1-550D-4D63-AD2E-73CDE2A4BBC9}" srcOrd="0" destOrd="0" presId="urn:microsoft.com/office/officeart/2005/8/layout/radial1"/>
    <dgm:cxn modelId="{A1503A6E-FF95-49E4-A378-69A438055468}" type="presOf" srcId="{28DB94FB-F498-4F2A-B856-51BCD8A5EDC5}" destId="{13946A46-BB52-42F3-910B-877F05D3F890}" srcOrd="0" destOrd="0" presId="urn:microsoft.com/office/officeart/2005/8/layout/radial1"/>
    <dgm:cxn modelId="{52A23342-E369-4B79-883B-523B3716740A}" type="presOf" srcId="{01ECE282-6A12-48DF-8A01-15A6D0A44EF2}" destId="{8888147A-5136-4B87-A1FF-BEFBEE6060D9}" srcOrd="0" destOrd="0" presId="urn:microsoft.com/office/officeart/2005/8/layout/radial1"/>
    <dgm:cxn modelId="{15DE3EB7-8F61-4F51-AC42-E22C4615229B}" type="presOf" srcId="{43CED6A1-B376-4830-B818-B0BD3F67A269}" destId="{713E741E-46FC-4070-8492-2D713475DD8B}" srcOrd="0" destOrd="0" presId="urn:microsoft.com/office/officeart/2005/8/layout/radial1"/>
    <dgm:cxn modelId="{C60EE26F-7730-4034-9117-9A7746BFC3E4}" srcId="{E53A776F-BDF9-48F0-A080-B7D4393D1262}" destId="{7FD2FA3B-BE7B-4029-9547-2F4D053EC527}" srcOrd="0" destOrd="0" parTransId="{8EBFF91E-34B7-40F0-AA47-3ADC5D135CBE}" sibTransId="{E8220597-EB59-419E-8D75-A3A5BCD940DC}"/>
    <dgm:cxn modelId="{6DD1B8FF-D977-4B5A-B6D4-CAA9352CD9A3}" type="presOf" srcId="{5962942C-D56D-4F01-A99B-FE15E8207D3F}" destId="{A1841FDF-B889-4B5D-9AFC-9B5F3F211DCF}" srcOrd="1" destOrd="0" presId="urn:microsoft.com/office/officeart/2005/8/layout/radial1"/>
    <dgm:cxn modelId="{1AFAC582-AEEC-43FA-80CC-61009634BCFA}" type="presOf" srcId="{01ECE282-6A12-48DF-8A01-15A6D0A44EF2}" destId="{38759007-F668-419D-9B0D-15BF9092C158}" srcOrd="1" destOrd="0" presId="urn:microsoft.com/office/officeart/2005/8/layout/radial1"/>
    <dgm:cxn modelId="{1D7C5100-38E2-46C9-BEE1-F242F9FBD5B1}" type="presOf" srcId="{3B666772-AE52-40B3-B50A-4E0EB7C1B868}" destId="{C63FB70E-0C51-46DD-9222-279C65F515D1}" srcOrd="0" destOrd="0" presId="urn:microsoft.com/office/officeart/2005/8/layout/radial1"/>
    <dgm:cxn modelId="{8E3CEBD2-ECDE-4985-9C77-FDD2518144E5}" type="presParOf" srcId="{13946A46-BB52-42F3-910B-877F05D3F890}" destId="{7C123138-ECD7-4492-8B44-89B0A8D8D5DA}" srcOrd="0" destOrd="0" presId="urn:microsoft.com/office/officeart/2005/8/layout/radial1"/>
    <dgm:cxn modelId="{0EB7FC32-3C6E-43D5-BD87-41D4B95BE77F}" type="presParOf" srcId="{13946A46-BB52-42F3-910B-877F05D3F890}" destId="{D010FFD6-F9DC-46A0-9072-EE694C85381D}" srcOrd="1" destOrd="0" presId="urn:microsoft.com/office/officeart/2005/8/layout/radial1"/>
    <dgm:cxn modelId="{0B0B8206-C194-4298-B0A1-3A55D97538EF}" type="presParOf" srcId="{D010FFD6-F9DC-46A0-9072-EE694C85381D}" destId="{987CB2B5-4115-42D0-862A-88333E7BBF74}" srcOrd="0" destOrd="0" presId="urn:microsoft.com/office/officeart/2005/8/layout/radial1"/>
    <dgm:cxn modelId="{109CE9F0-E599-47A5-8641-B7550023017C}" type="presParOf" srcId="{13946A46-BB52-42F3-910B-877F05D3F890}" destId="{289804D8-AC7B-4D60-994A-1D0C85CAE8DE}" srcOrd="2" destOrd="0" presId="urn:microsoft.com/office/officeart/2005/8/layout/radial1"/>
    <dgm:cxn modelId="{A89D589D-EC9A-4D3B-8C5B-0D6B0985C5FF}" type="presParOf" srcId="{13946A46-BB52-42F3-910B-877F05D3F890}" destId="{C63FB70E-0C51-46DD-9222-279C65F515D1}" srcOrd="3" destOrd="0" presId="urn:microsoft.com/office/officeart/2005/8/layout/radial1"/>
    <dgm:cxn modelId="{7194D214-7C08-43E5-8C87-1BCC15767E70}" type="presParOf" srcId="{C63FB70E-0C51-46DD-9222-279C65F515D1}" destId="{2C46192B-F602-4502-A455-4D0B763F8C34}" srcOrd="0" destOrd="0" presId="urn:microsoft.com/office/officeart/2005/8/layout/radial1"/>
    <dgm:cxn modelId="{CEEDD7B0-BA93-4A28-98C7-5F3A9E9715F1}" type="presParOf" srcId="{13946A46-BB52-42F3-910B-877F05D3F890}" destId="{F7919CC3-4483-4E98-A7E6-A828C37AEB51}" srcOrd="4" destOrd="0" presId="urn:microsoft.com/office/officeart/2005/8/layout/radial1"/>
    <dgm:cxn modelId="{C2A3C44E-AE7C-421F-BDB1-D425C79F5085}" type="presParOf" srcId="{13946A46-BB52-42F3-910B-877F05D3F890}" destId="{8888147A-5136-4B87-A1FF-BEFBEE6060D9}" srcOrd="5" destOrd="0" presId="urn:microsoft.com/office/officeart/2005/8/layout/radial1"/>
    <dgm:cxn modelId="{EE449C55-F219-49C9-9645-03C13704C8AE}" type="presParOf" srcId="{8888147A-5136-4B87-A1FF-BEFBEE6060D9}" destId="{38759007-F668-419D-9B0D-15BF9092C158}" srcOrd="0" destOrd="0" presId="urn:microsoft.com/office/officeart/2005/8/layout/radial1"/>
    <dgm:cxn modelId="{E6EC5251-1C3F-4AD0-8849-A9A0FDE5D766}" type="presParOf" srcId="{13946A46-BB52-42F3-910B-877F05D3F890}" destId="{0D939681-C6F8-45F9-A76B-5D770FC63224}" srcOrd="6" destOrd="0" presId="urn:microsoft.com/office/officeart/2005/8/layout/radial1"/>
    <dgm:cxn modelId="{131D9A2B-916A-42A4-8840-BA17038F0AB5}" type="presParOf" srcId="{13946A46-BB52-42F3-910B-877F05D3F890}" destId="{FD6D7999-4885-4962-83CA-E22E3809689B}" srcOrd="7" destOrd="0" presId="urn:microsoft.com/office/officeart/2005/8/layout/radial1"/>
    <dgm:cxn modelId="{73FAF7F9-D012-4D1A-908F-F22351BBDFDE}" type="presParOf" srcId="{FD6D7999-4885-4962-83CA-E22E3809689B}" destId="{A1841FDF-B889-4B5D-9AFC-9B5F3F211DCF}" srcOrd="0" destOrd="0" presId="urn:microsoft.com/office/officeart/2005/8/layout/radial1"/>
    <dgm:cxn modelId="{9FB0957C-A429-4A1D-8A04-24DC74E69148}" type="presParOf" srcId="{13946A46-BB52-42F3-910B-877F05D3F890}" destId="{713E741E-46FC-4070-8492-2D713475DD8B}" srcOrd="8" destOrd="0" presId="urn:microsoft.com/office/officeart/2005/8/layout/radial1"/>
    <dgm:cxn modelId="{1CCF2F84-225C-421F-AC59-5EABAA2152A6}" type="presParOf" srcId="{13946A46-BB52-42F3-910B-877F05D3F890}" destId="{80DD376A-EB7A-47FB-975A-95CF732B8BAD}" srcOrd="9" destOrd="0" presId="urn:microsoft.com/office/officeart/2005/8/layout/radial1"/>
    <dgm:cxn modelId="{27CF66F7-1598-4175-9F9B-B3C76379A70F}" type="presParOf" srcId="{80DD376A-EB7A-47FB-975A-95CF732B8BAD}" destId="{8A6CCF88-9714-411A-AC3E-2F758E7EB300}" srcOrd="0" destOrd="0" presId="urn:microsoft.com/office/officeart/2005/8/layout/radial1"/>
    <dgm:cxn modelId="{9A388AF9-08AC-4CD8-8401-8E1D5248F83A}" type="presParOf" srcId="{13946A46-BB52-42F3-910B-877F05D3F890}" destId="{5B3332D1-550D-4D63-AD2E-73CDE2A4BBC9}"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B94FB-F498-4F2A-B856-51BCD8A5EDC5}" type="doc">
      <dgm:prSet loTypeId="urn:microsoft.com/office/officeart/2005/8/layout/radial1" loCatId="relationship" qsTypeId="urn:microsoft.com/office/officeart/2005/8/quickstyle/simple1" qsCatId="simple" csTypeId="urn:microsoft.com/office/officeart/2005/8/colors/accent1_2" csCatId="accent1"/>
      <dgm:spPr/>
    </dgm:pt>
    <dgm:pt modelId="{E53A776F-BDF9-48F0-A080-B7D4393D126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UAD</a:t>
          </a:r>
        </a:p>
      </dgm:t>
    </dgm:pt>
    <dgm:pt modelId="{792A8E6B-F484-41FD-B1C3-19AC6D0CAD37}" type="parTrans" cxnId="{2303F67F-45CC-4B41-A8F4-2224F4CE9D3B}">
      <dgm:prSet/>
      <dgm:spPr/>
      <dgm:t>
        <a:bodyPr/>
        <a:lstStyle/>
        <a:p>
          <a:endParaRPr lang="es-ES"/>
        </a:p>
      </dgm:t>
    </dgm:pt>
    <dgm:pt modelId="{FF9EC33E-767A-4E4E-ABCA-27DFB961E503}" type="sibTrans" cxnId="{2303F67F-45CC-4B41-A8F4-2224F4CE9D3B}">
      <dgm:prSet/>
      <dgm:spPr/>
      <dgm:t>
        <a:bodyPr/>
        <a:lstStyle/>
        <a:p>
          <a:endParaRPr lang="es-ES"/>
        </a:p>
      </dgm:t>
    </dgm:pt>
    <dgm:pt modelId="{7FD2FA3B-BE7B-4029-9547-2F4D053EC5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Barotransmisor</a:t>
          </a:r>
        </a:p>
      </dgm:t>
    </dgm:pt>
    <dgm:pt modelId="{8EBFF91E-34B7-40F0-AA47-3ADC5D135CBE}" type="parTrans" cxnId="{C60EE26F-7730-4034-9117-9A7746BFC3E4}">
      <dgm:prSet/>
      <dgm:spPr/>
      <dgm:t>
        <a:bodyPr/>
        <a:lstStyle/>
        <a:p>
          <a:endParaRPr lang="es-ES"/>
        </a:p>
      </dgm:t>
    </dgm:pt>
    <dgm:pt modelId="{E8220597-EB59-419E-8D75-A3A5BCD940DC}" type="sibTrans" cxnId="{C60EE26F-7730-4034-9117-9A7746BFC3E4}">
      <dgm:prSet/>
      <dgm:spPr/>
      <dgm:t>
        <a:bodyPr/>
        <a:lstStyle/>
        <a:p>
          <a:endParaRPr lang="es-ES"/>
        </a:p>
      </dgm:t>
    </dgm:pt>
    <dgm:pt modelId="{FB66550F-65F4-44B7-A7EC-173C1BA5F5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Sonda TH</a:t>
          </a:r>
        </a:p>
      </dgm:t>
    </dgm:pt>
    <dgm:pt modelId="{3B666772-AE52-40B3-B50A-4E0EB7C1B868}" type="parTrans" cxnId="{859664BF-883B-4441-AC8D-DC81954F7BBF}">
      <dgm:prSet/>
      <dgm:spPr/>
      <dgm:t>
        <a:bodyPr/>
        <a:lstStyle/>
        <a:p>
          <a:endParaRPr lang="es-ES"/>
        </a:p>
      </dgm:t>
    </dgm:pt>
    <dgm:pt modelId="{AD2F908D-B83E-485F-8E05-4F6A421C3D64}" type="sibTrans" cxnId="{859664BF-883B-4441-AC8D-DC81954F7BBF}">
      <dgm:prSet/>
      <dgm:spPr/>
      <dgm:t>
        <a:bodyPr/>
        <a:lstStyle/>
        <a:p>
          <a:endParaRPr lang="es-ES"/>
        </a:p>
      </dgm:t>
    </dgm:pt>
    <dgm:pt modelId="{AB14EB19-0DC9-4165-90B5-C79A171823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Ceilómetro</a:t>
          </a:r>
        </a:p>
      </dgm:t>
    </dgm:pt>
    <dgm:pt modelId="{01ECE282-6A12-48DF-8A01-15A6D0A44EF2}" type="parTrans" cxnId="{088043B2-541E-4E62-99BD-DE359D545AD5}">
      <dgm:prSet/>
      <dgm:spPr/>
      <dgm:t>
        <a:bodyPr/>
        <a:lstStyle/>
        <a:p>
          <a:endParaRPr lang="es-ES"/>
        </a:p>
      </dgm:t>
    </dgm:pt>
    <dgm:pt modelId="{008E0A09-C4EB-4722-869E-3935FBA4F555}" type="sibTrans" cxnId="{088043B2-541E-4E62-99BD-DE359D545AD5}">
      <dgm:prSet/>
      <dgm:spPr/>
      <dgm:t>
        <a:bodyPr/>
        <a:lstStyle/>
        <a:p>
          <a:endParaRPr lang="es-ES"/>
        </a:p>
      </dgm:t>
    </dgm:pt>
    <dgm:pt modelId="{43CED6A1-B376-4830-B818-B0BD3F67A2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Visibilímetro</a:t>
          </a:r>
        </a:p>
      </dgm:t>
    </dgm:pt>
    <dgm:pt modelId="{5962942C-D56D-4F01-A99B-FE15E8207D3F}" type="parTrans" cxnId="{FA48CE01-365C-4FCE-9B81-2B91699FE883}">
      <dgm:prSet/>
      <dgm:spPr/>
      <dgm:t>
        <a:bodyPr/>
        <a:lstStyle/>
        <a:p>
          <a:endParaRPr lang="es-ES"/>
        </a:p>
      </dgm:t>
    </dgm:pt>
    <dgm:pt modelId="{92D10960-A500-4291-ADDF-D5A4CF53F220}" type="sibTrans" cxnId="{FA48CE01-365C-4FCE-9B81-2B91699FE883}">
      <dgm:prSet/>
      <dgm:spPr/>
      <dgm:t>
        <a:bodyPr/>
        <a:lstStyle/>
        <a:p>
          <a:endParaRPr lang="es-ES"/>
        </a:p>
      </dgm:t>
    </dgm:pt>
    <dgm:pt modelId="{255A5713-5A81-4BDE-AA0D-041A6ACE2B2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b="0" i="0" u="none" strike="noStrike" cap="none" normalizeH="0" baseline="0" smtClean="0">
              <a:ln>
                <a:noFill/>
              </a:ln>
              <a:solidFill>
                <a:schemeClr val="tx1"/>
              </a:solidFill>
              <a:effectLst/>
              <a:latin typeface="Calibri" panose="020F0502020204030204" pitchFamily="34" charset="0"/>
            </a:rPr>
            <a:t>Sensores viento</a:t>
          </a:r>
        </a:p>
      </dgm:t>
    </dgm:pt>
    <dgm:pt modelId="{6BA5A68B-E368-49FB-A8D5-B376622279E4}" type="parTrans" cxnId="{E1F61554-D1F7-4FA8-8091-7147F5F9F279}">
      <dgm:prSet/>
      <dgm:spPr/>
      <dgm:t>
        <a:bodyPr/>
        <a:lstStyle/>
        <a:p>
          <a:endParaRPr lang="es-ES"/>
        </a:p>
      </dgm:t>
    </dgm:pt>
    <dgm:pt modelId="{9B38136A-B993-4CB2-A828-65196FCCD802}" type="sibTrans" cxnId="{E1F61554-D1F7-4FA8-8091-7147F5F9F279}">
      <dgm:prSet/>
      <dgm:spPr/>
      <dgm:t>
        <a:bodyPr/>
        <a:lstStyle/>
        <a:p>
          <a:endParaRPr lang="es-ES"/>
        </a:p>
      </dgm:t>
    </dgm:pt>
    <dgm:pt modelId="{13946A46-BB52-42F3-910B-877F05D3F890}" type="pres">
      <dgm:prSet presAssocID="{28DB94FB-F498-4F2A-B856-51BCD8A5EDC5}" presName="cycle" presStyleCnt="0">
        <dgm:presLayoutVars>
          <dgm:chMax val="1"/>
          <dgm:dir/>
          <dgm:animLvl val="ctr"/>
          <dgm:resizeHandles val="exact"/>
        </dgm:presLayoutVars>
      </dgm:prSet>
      <dgm:spPr/>
    </dgm:pt>
    <dgm:pt modelId="{7C123138-ECD7-4492-8B44-89B0A8D8D5DA}" type="pres">
      <dgm:prSet presAssocID="{E53A776F-BDF9-48F0-A080-B7D4393D1262}" presName="centerShape" presStyleLbl="node0" presStyleIdx="0" presStyleCnt="1"/>
      <dgm:spPr/>
      <dgm:t>
        <a:bodyPr/>
        <a:lstStyle/>
        <a:p>
          <a:endParaRPr lang="es-ES"/>
        </a:p>
      </dgm:t>
    </dgm:pt>
    <dgm:pt modelId="{D010FFD6-F9DC-46A0-9072-EE694C85381D}" type="pres">
      <dgm:prSet presAssocID="{8EBFF91E-34B7-40F0-AA47-3ADC5D135CBE}" presName="Name9" presStyleLbl="parChTrans1D2" presStyleIdx="0" presStyleCnt="5"/>
      <dgm:spPr/>
      <dgm:t>
        <a:bodyPr/>
        <a:lstStyle/>
        <a:p>
          <a:endParaRPr lang="es-ES"/>
        </a:p>
      </dgm:t>
    </dgm:pt>
    <dgm:pt modelId="{987CB2B5-4115-42D0-862A-88333E7BBF74}" type="pres">
      <dgm:prSet presAssocID="{8EBFF91E-34B7-40F0-AA47-3ADC5D135CBE}" presName="connTx" presStyleLbl="parChTrans1D2" presStyleIdx="0" presStyleCnt="5"/>
      <dgm:spPr/>
      <dgm:t>
        <a:bodyPr/>
        <a:lstStyle/>
        <a:p>
          <a:endParaRPr lang="es-ES"/>
        </a:p>
      </dgm:t>
    </dgm:pt>
    <dgm:pt modelId="{289804D8-AC7B-4D60-994A-1D0C85CAE8DE}" type="pres">
      <dgm:prSet presAssocID="{7FD2FA3B-BE7B-4029-9547-2F4D053EC527}" presName="node" presStyleLbl="node1" presStyleIdx="0" presStyleCnt="5">
        <dgm:presLayoutVars>
          <dgm:bulletEnabled val="1"/>
        </dgm:presLayoutVars>
      </dgm:prSet>
      <dgm:spPr/>
      <dgm:t>
        <a:bodyPr/>
        <a:lstStyle/>
        <a:p>
          <a:endParaRPr lang="es-ES"/>
        </a:p>
      </dgm:t>
    </dgm:pt>
    <dgm:pt modelId="{C63FB70E-0C51-46DD-9222-279C65F515D1}" type="pres">
      <dgm:prSet presAssocID="{3B666772-AE52-40B3-B50A-4E0EB7C1B868}" presName="Name9" presStyleLbl="parChTrans1D2" presStyleIdx="1" presStyleCnt="5"/>
      <dgm:spPr/>
      <dgm:t>
        <a:bodyPr/>
        <a:lstStyle/>
        <a:p>
          <a:endParaRPr lang="es-ES"/>
        </a:p>
      </dgm:t>
    </dgm:pt>
    <dgm:pt modelId="{2C46192B-F602-4502-A455-4D0B763F8C34}" type="pres">
      <dgm:prSet presAssocID="{3B666772-AE52-40B3-B50A-4E0EB7C1B868}" presName="connTx" presStyleLbl="parChTrans1D2" presStyleIdx="1" presStyleCnt="5"/>
      <dgm:spPr/>
      <dgm:t>
        <a:bodyPr/>
        <a:lstStyle/>
        <a:p>
          <a:endParaRPr lang="es-ES"/>
        </a:p>
      </dgm:t>
    </dgm:pt>
    <dgm:pt modelId="{F7919CC3-4483-4E98-A7E6-A828C37AEB51}" type="pres">
      <dgm:prSet presAssocID="{FB66550F-65F4-44B7-A7EC-173C1BA5F51E}" presName="node" presStyleLbl="node1" presStyleIdx="1" presStyleCnt="5">
        <dgm:presLayoutVars>
          <dgm:bulletEnabled val="1"/>
        </dgm:presLayoutVars>
      </dgm:prSet>
      <dgm:spPr/>
      <dgm:t>
        <a:bodyPr/>
        <a:lstStyle/>
        <a:p>
          <a:endParaRPr lang="es-ES"/>
        </a:p>
      </dgm:t>
    </dgm:pt>
    <dgm:pt modelId="{8888147A-5136-4B87-A1FF-BEFBEE6060D9}" type="pres">
      <dgm:prSet presAssocID="{01ECE282-6A12-48DF-8A01-15A6D0A44EF2}" presName="Name9" presStyleLbl="parChTrans1D2" presStyleIdx="2" presStyleCnt="5"/>
      <dgm:spPr/>
      <dgm:t>
        <a:bodyPr/>
        <a:lstStyle/>
        <a:p>
          <a:endParaRPr lang="es-ES"/>
        </a:p>
      </dgm:t>
    </dgm:pt>
    <dgm:pt modelId="{38759007-F668-419D-9B0D-15BF9092C158}" type="pres">
      <dgm:prSet presAssocID="{01ECE282-6A12-48DF-8A01-15A6D0A44EF2}" presName="connTx" presStyleLbl="parChTrans1D2" presStyleIdx="2" presStyleCnt="5"/>
      <dgm:spPr/>
      <dgm:t>
        <a:bodyPr/>
        <a:lstStyle/>
        <a:p>
          <a:endParaRPr lang="es-ES"/>
        </a:p>
      </dgm:t>
    </dgm:pt>
    <dgm:pt modelId="{0D939681-C6F8-45F9-A76B-5D770FC63224}" type="pres">
      <dgm:prSet presAssocID="{AB14EB19-0DC9-4165-90B5-C79A171823DC}" presName="node" presStyleLbl="node1" presStyleIdx="2" presStyleCnt="5">
        <dgm:presLayoutVars>
          <dgm:bulletEnabled val="1"/>
        </dgm:presLayoutVars>
      </dgm:prSet>
      <dgm:spPr/>
      <dgm:t>
        <a:bodyPr/>
        <a:lstStyle/>
        <a:p>
          <a:endParaRPr lang="es-ES"/>
        </a:p>
      </dgm:t>
    </dgm:pt>
    <dgm:pt modelId="{FD6D7999-4885-4962-83CA-E22E3809689B}" type="pres">
      <dgm:prSet presAssocID="{5962942C-D56D-4F01-A99B-FE15E8207D3F}" presName="Name9" presStyleLbl="parChTrans1D2" presStyleIdx="3" presStyleCnt="5"/>
      <dgm:spPr/>
      <dgm:t>
        <a:bodyPr/>
        <a:lstStyle/>
        <a:p>
          <a:endParaRPr lang="es-ES"/>
        </a:p>
      </dgm:t>
    </dgm:pt>
    <dgm:pt modelId="{A1841FDF-B889-4B5D-9AFC-9B5F3F211DCF}" type="pres">
      <dgm:prSet presAssocID="{5962942C-D56D-4F01-A99B-FE15E8207D3F}" presName="connTx" presStyleLbl="parChTrans1D2" presStyleIdx="3" presStyleCnt="5"/>
      <dgm:spPr/>
      <dgm:t>
        <a:bodyPr/>
        <a:lstStyle/>
        <a:p>
          <a:endParaRPr lang="es-ES"/>
        </a:p>
      </dgm:t>
    </dgm:pt>
    <dgm:pt modelId="{713E741E-46FC-4070-8492-2D713475DD8B}" type="pres">
      <dgm:prSet presAssocID="{43CED6A1-B376-4830-B818-B0BD3F67A269}" presName="node" presStyleLbl="node1" presStyleIdx="3" presStyleCnt="5">
        <dgm:presLayoutVars>
          <dgm:bulletEnabled val="1"/>
        </dgm:presLayoutVars>
      </dgm:prSet>
      <dgm:spPr/>
      <dgm:t>
        <a:bodyPr/>
        <a:lstStyle/>
        <a:p>
          <a:endParaRPr lang="es-ES"/>
        </a:p>
      </dgm:t>
    </dgm:pt>
    <dgm:pt modelId="{80DD376A-EB7A-47FB-975A-95CF732B8BAD}" type="pres">
      <dgm:prSet presAssocID="{6BA5A68B-E368-49FB-A8D5-B376622279E4}" presName="Name9" presStyleLbl="parChTrans1D2" presStyleIdx="4" presStyleCnt="5"/>
      <dgm:spPr/>
      <dgm:t>
        <a:bodyPr/>
        <a:lstStyle/>
        <a:p>
          <a:endParaRPr lang="es-ES"/>
        </a:p>
      </dgm:t>
    </dgm:pt>
    <dgm:pt modelId="{8A6CCF88-9714-411A-AC3E-2F758E7EB300}" type="pres">
      <dgm:prSet presAssocID="{6BA5A68B-E368-49FB-A8D5-B376622279E4}" presName="connTx" presStyleLbl="parChTrans1D2" presStyleIdx="4" presStyleCnt="5"/>
      <dgm:spPr/>
      <dgm:t>
        <a:bodyPr/>
        <a:lstStyle/>
        <a:p>
          <a:endParaRPr lang="es-ES"/>
        </a:p>
      </dgm:t>
    </dgm:pt>
    <dgm:pt modelId="{5B3332D1-550D-4D63-AD2E-73CDE2A4BBC9}" type="pres">
      <dgm:prSet presAssocID="{255A5713-5A81-4BDE-AA0D-041A6ACE2B2F}" presName="node" presStyleLbl="node1" presStyleIdx="4" presStyleCnt="5">
        <dgm:presLayoutVars>
          <dgm:bulletEnabled val="1"/>
        </dgm:presLayoutVars>
      </dgm:prSet>
      <dgm:spPr/>
      <dgm:t>
        <a:bodyPr/>
        <a:lstStyle/>
        <a:p>
          <a:endParaRPr lang="es-ES"/>
        </a:p>
      </dgm:t>
    </dgm:pt>
  </dgm:ptLst>
  <dgm:cxnLst>
    <dgm:cxn modelId="{859664BF-883B-4441-AC8D-DC81954F7BBF}" srcId="{E53A776F-BDF9-48F0-A080-B7D4393D1262}" destId="{FB66550F-65F4-44B7-A7EC-173C1BA5F51E}" srcOrd="1" destOrd="0" parTransId="{3B666772-AE52-40B3-B50A-4E0EB7C1B868}" sibTransId="{AD2F908D-B83E-485F-8E05-4F6A421C3D64}"/>
    <dgm:cxn modelId="{E1F61554-D1F7-4FA8-8091-7147F5F9F279}" srcId="{E53A776F-BDF9-48F0-A080-B7D4393D1262}" destId="{255A5713-5A81-4BDE-AA0D-041A6ACE2B2F}" srcOrd="4" destOrd="0" parTransId="{6BA5A68B-E368-49FB-A8D5-B376622279E4}" sibTransId="{9B38136A-B993-4CB2-A828-65196FCCD802}"/>
    <dgm:cxn modelId="{158DF8E7-C5CA-4747-8759-303A245477AF}" type="presOf" srcId="{43CED6A1-B376-4830-B818-B0BD3F67A269}" destId="{713E741E-46FC-4070-8492-2D713475DD8B}" srcOrd="0" destOrd="0" presId="urn:microsoft.com/office/officeart/2005/8/layout/radial1"/>
    <dgm:cxn modelId="{EB00FB13-D78B-441C-8191-3E80A840B3A0}" type="presOf" srcId="{7FD2FA3B-BE7B-4029-9547-2F4D053EC527}" destId="{289804D8-AC7B-4D60-994A-1D0C85CAE8DE}" srcOrd="0" destOrd="0" presId="urn:microsoft.com/office/officeart/2005/8/layout/radial1"/>
    <dgm:cxn modelId="{D8EFD6D8-31F2-48F7-A4EB-899846D261DF}" type="presOf" srcId="{8EBFF91E-34B7-40F0-AA47-3ADC5D135CBE}" destId="{D010FFD6-F9DC-46A0-9072-EE694C85381D}" srcOrd="0" destOrd="0" presId="urn:microsoft.com/office/officeart/2005/8/layout/radial1"/>
    <dgm:cxn modelId="{58A6ADDE-FB68-40CB-82F1-AA78CAE58553}" type="presOf" srcId="{28DB94FB-F498-4F2A-B856-51BCD8A5EDC5}" destId="{13946A46-BB52-42F3-910B-877F05D3F890}" srcOrd="0" destOrd="0" presId="urn:microsoft.com/office/officeart/2005/8/layout/radial1"/>
    <dgm:cxn modelId="{45C78A56-C362-4D5B-8AE3-7008B98DF295}" type="presOf" srcId="{6BA5A68B-E368-49FB-A8D5-B376622279E4}" destId="{80DD376A-EB7A-47FB-975A-95CF732B8BAD}" srcOrd="0" destOrd="0" presId="urn:microsoft.com/office/officeart/2005/8/layout/radial1"/>
    <dgm:cxn modelId="{00CFC609-34A0-43B8-BAE8-82EC141BA1C1}" type="presOf" srcId="{01ECE282-6A12-48DF-8A01-15A6D0A44EF2}" destId="{38759007-F668-419D-9B0D-15BF9092C158}" srcOrd="1" destOrd="0" presId="urn:microsoft.com/office/officeart/2005/8/layout/radial1"/>
    <dgm:cxn modelId="{2303F67F-45CC-4B41-A8F4-2224F4CE9D3B}" srcId="{28DB94FB-F498-4F2A-B856-51BCD8A5EDC5}" destId="{E53A776F-BDF9-48F0-A080-B7D4393D1262}" srcOrd="0" destOrd="0" parTransId="{792A8E6B-F484-41FD-B1C3-19AC6D0CAD37}" sibTransId="{FF9EC33E-767A-4E4E-ABCA-27DFB961E503}"/>
    <dgm:cxn modelId="{E63DA405-F0A5-4E2A-A04A-E02F14C5C1F3}" type="presOf" srcId="{3B666772-AE52-40B3-B50A-4E0EB7C1B868}" destId="{2C46192B-F602-4502-A455-4D0B763F8C34}" srcOrd="1" destOrd="0" presId="urn:microsoft.com/office/officeart/2005/8/layout/radial1"/>
    <dgm:cxn modelId="{394F10BC-2AE3-4B12-899D-4737E4219F79}" type="presOf" srcId="{5962942C-D56D-4F01-A99B-FE15E8207D3F}" destId="{A1841FDF-B889-4B5D-9AFC-9B5F3F211DCF}" srcOrd="1" destOrd="0" presId="urn:microsoft.com/office/officeart/2005/8/layout/radial1"/>
    <dgm:cxn modelId="{F36A8702-F8F0-4545-B6C8-762373C7F17D}" type="presOf" srcId="{5962942C-D56D-4F01-A99B-FE15E8207D3F}" destId="{FD6D7999-4885-4962-83CA-E22E3809689B}" srcOrd="0" destOrd="0" presId="urn:microsoft.com/office/officeart/2005/8/layout/radial1"/>
    <dgm:cxn modelId="{B9DB5BF6-59C9-4A30-B8A4-6DFA2E71FD82}" type="presOf" srcId="{255A5713-5A81-4BDE-AA0D-041A6ACE2B2F}" destId="{5B3332D1-550D-4D63-AD2E-73CDE2A4BBC9}" srcOrd="0" destOrd="0" presId="urn:microsoft.com/office/officeart/2005/8/layout/radial1"/>
    <dgm:cxn modelId="{088043B2-541E-4E62-99BD-DE359D545AD5}" srcId="{E53A776F-BDF9-48F0-A080-B7D4393D1262}" destId="{AB14EB19-0DC9-4165-90B5-C79A171823DC}" srcOrd="2" destOrd="0" parTransId="{01ECE282-6A12-48DF-8A01-15A6D0A44EF2}" sibTransId="{008E0A09-C4EB-4722-869E-3935FBA4F555}"/>
    <dgm:cxn modelId="{FB591451-CD99-44F2-9E59-F880FF40A75C}" type="presOf" srcId="{3B666772-AE52-40B3-B50A-4E0EB7C1B868}" destId="{C63FB70E-0C51-46DD-9222-279C65F515D1}" srcOrd="0" destOrd="0" presId="urn:microsoft.com/office/officeart/2005/8/layout/radial1"/>
    <dgm:cxn modelId="{F293B711-B13A-4732-A619-BF7F1713EF60}" type="presOf" srcId="{8EBFF91E-34B7-40F0-AA47-3ADC5D135CBE}" destId="{987CB2B5-4115-42D0-862A-88333E7BBF74}" srcOrd="1" destOrd="0" presId="urn:microsoft.com/office/officeart/2005/8/layout/radial1"/>
    <dgm:cxn modelId="{C60EE26F-7730-4034-9117-9A7746BFC3E4}" srcId="{E53A776F-BDF9-48F0-A080-B7D4393D1262}" destId="{7FD2FA3B-BE7B-4029-9547-2F4D053EC527}" srcOrd="0" destOrd="0" parTransId="{8EBFF91E-34B7-40F0-AA47-3ADC5D135CBE}" sibTransId="{E8220597-EB59-419E-8D75-A3A5BCD940DC}"/>
    <dgm:cxn modelId="{23242C4D-E565-4756-BECE-137523965F0E}" type="presOf" srcId="{6BA5A68B-E368-49FB-A8D5-B376622279E4}" destId="{8A6CCF88-9714-411A-AC3E-2F758E7EB300}" srcOrd="1" destOrd="0" presId="urn:microsoft.com/office/officeart/2005/8/layout/radial1"/>
    <dgm:cxn modelId="{FA48CE01-365C-4FCE-9B81-2B91699FE883}" srcId="{E53A776F-BDF9-48F0-A080-B7D4393D1262}" destId="{43CED6A1-B376-4830-B818-B0BD3F67A269}" srcOrd="3" destOrd="0" parTransId="{5962942C-D56D-4F01-A99B-FE15E8207D3F}" sibTransId="{92D10960-A500-4291-ADDF-D5A4CF53F220}"/>
    <dgm:cxn modelId="{B5C8F3D8-8E34-45A2-A1DE-9724C51F79A7}" type="presOf" srcId="{E53A776F-BDF9-48F0-A080-B7D4393D1262}" destId="{7C123138-ECD7-4492-8B44-89B0A8D8D5DA}" srcOrd="0" destOrd="0" presId="urn:microsoft.com/office/officeart/2005/8/layout/radial1"/>
    <dgm:cxn modelId="{63F7C334-3BFD-4454-8631-20153A46DA0C}" type="presOf" srcId="{FB66550F-65F4-44B7-A7EC-173C1BA5F51E}" destId="{F7919CC3-4483-4E98-A7E6-A828C37AEB51}" srcOrd="0" destOrd="0" presId="urn:microsoft.com/office/officeart/2005/8/layout/radial1"/>
    <dgm:cxn modelId="{61ADF9E7-1B1C-43FB-B215-86B6A372D230}" type="presOf" srcId="{AB14EB19-0DC9-4165-90B5-C79A171823DC}" destId="{0D939681-C6F8-45F9-A76B-5D770FC63224}" srcOrd="0" destOrd="0" presId="urn:microsoft.com/office/officeart/2005/8/layout/radial1"/>
    <dgm:cxn modelId="{29CEC43D-D66A-47D9-8F67-486092A2E14F}" type="presOf" srcId="{01ECE282-6A12-48DF-8A01-15A6D0A44EF2}" destId="{8888147A-5136-4B87-A1FF-BEFBEE6060D9}" srcOrd="0" destOrd="0" presId="urn:microsoft.com/office/officeart/2005/8/layout/radial1"/>
    <dgm:cxn modelId="{740CB882-8883-46C2-AFC4-034D2E3EE764}" type="presParOf" srcId="{13946A46-BB52-42F3-910B-877F05D3F890}" destId="{7C123138-ECD7-4492-8B44-89B0A8D8D5DA}" srcOrd="0" destOrd="0" presId="urn:microsoft.com/office/officeart/2005/8/layout/radial1"/>
    <dgm:cxn modelId="{F9DF8D65-D571-4416-8B21-0AEA9E450734}" type="presParOf" srcId="{13946A46-BB52-42F3-910B-877F05D3F890}" destId="{D010FFD6-F9DC-46A0-9072-EE694C85381D}" srcOrd="1" destOrd="0" presId="urn:microsoft.com/office/officeart/2005/8/layout/radial1"/>
    <dgm:cxn modelId="{D3F67BF6-D7F2-4DE9-80FC-607032228263}" type="presParOf" srcId="{D010FFD6-F9DC-46A0-9072-EE694C85381D}" destId="{987CB2B5-4115-42D0-862A-88333E7BBF74}" srcOrd="0" destOrd="0" presId="urn:microsoft.com/office/officeart/2005/8/layout/radial1"/>
    <dgm:cxn modelId="{9091565C-565A-41F1-8F8E-10F6F7722606}" type="presParOf" srcId="{13946A46-BB52-42F3-910B-877F05D3F890}" destId="{289804D8-AC7B-4D60-994A-1D0C85CAE8DE}" srcOrd="2" destOrd="0" presId="urn:microsoft.com/office/officeart/2005/8/layout/radial1"/>
    <dgm:cxn modelId="{0C46D633-E623-4B01-A047-9E7B9EF0420D}" type="presParOf" srcId="{13946A46-BB52-42F3-910B-877F05D3F890}" destId="{C63FB70E-0C51-46DD-9222-279C65F515D1}" srcOrd="3" destOrd="0" presId="urn:microsoft.com/office/officeart/2005/8/layout/radial1"/>
    <dgm:cxn modelId="{97BF5564-7C27-4348-BBFF-41DE0A6D382C}" type="presParOf" srcId="{C63FB70E-0C51-46DD-9222-279C65F515D1}" destId="{2C46192B-F602-4502-A455-4D0B763F8C34}" srcOrd="0" destOrd="0" presId="urn:microsoft.com/office/officeart/2005/8/layout/radial1"/>
    <dgm:cxn modelId="{2544B2C3-6A04-4AF3-BF5F-FBC6415144AE}" type="presParOf" srcId="{13946A46-BB52-42F3-910B-877F05D3F890}" destId="{F7919CC3-4483-4E98-A7E6-A828C37AEB51}" srcOrd="4" destOrd="0" presId="urn:microsoft.com/office/officeart/2005/8/layout/radial1"/>
    <dgm:cxn modelId="{3503961E-3524-4D59-8F48-D0EE6C5EF45E}" type="presParOf" srcId="{13946A46-BB52-42F3-910B-877F05D3F890}" destId="{8888147A-5136-4B87-A1FF-BEFBEE6060D9}" srcOrd="5" destOrd="0" presId="urn:microsoft.com/office/officeart/2005/8/layout/radial1"/>
    <dgm:cxn modelId="{83DA3E7A-8207-40E4-A950-49A2071A2DA6}" type="presParOf" srcId="{8888147A-5136-4B87-A1FF-BEFBEE6060D9}" destId="{38759007-F668-419D-9B0D-15BF9092C158}" srcOrd="0" destOrd="0" presId="urn:microsoft.com/office/officeart/2005/8/layout/radial1"/>
    <dgm:cxn modelId="{5606D2C7-B670-4CD1-8DD1-BE02346BA60A}" type="presParOf" srcId="{13946A46-BB52-42F3-910B-877F05D3F890}" destId="{0D939681-C6F8-45F9-A76B-5D770FC63224}" srcOrd="6" destOrd="0" presId="urn:microsoft.com/office/officeart/2005/8/layout/radial1"/>
    <dgm:cxn modelId="{E48D5D08-28D2-4B34-A0D1-2DD66E7209EF}" type="presParOf" srcId="{13946A46-BB52-42F3-910B-877F05D3F890}" destId="{FD6D7999-4885-4962-83CA-E22E3809689B}" srcOrd="7" destOrd="0" presId="urn:microsoft.com/office/officeart/2005/8/layout/radial1"/>
    <dgm:cxn modelId="{24763D26-E78E-47FD-AC20-2FB9C785A9CB}" type="presParOf" srcId="{FD6D7999-4885-4962-83CA-E22E3809689B}" destId="{A1841FDF-B889-4B5D-9AFC-9B5F3F211DCF}" srcOrd="0" destOrd="0" presId="urn:microsoft.com/office/officeart/2005/8/layout/radial1"/>
    <dgm:cxn modelId="{00A24A2D-832B-47BF-92D9-FC552DEF70BB}" type="presParOf" srcId="{13946A46-BB52-42F3-910B-877F05D3F890}" destId="{713E741E-46FC-4070-8492-2D713475DD8B}" srcOrd="8" destOrd="0" presId="urn:microsoft.com/office/officeart/2005/8/layout/radial1"/>
    <dgm:cxn modelId="{35D142E9-4543-4F62-9E4E-53E1FF9B48B3}" type="presParOf" srcId="{13946A46-BB52-42F3-910B-877F05D3F890}" destId="{80DD376A-EB7A-47FB-975A-95CF732B8BAD}" srcOrd="9" destOrd="0" presId="urn:microsoft.com/office/officeart/2005/8/layout/radial1"/>
    <dgm:cxn modelId="{F3CF6A9C-2786-412D-90BC-EE63DA25249B}" type="presParOf" srcId="{80DD376A-EB7A-47FB-975A-95CF732B8BAD}" destId="{8A6CCF88-9714-411A-AC3E-2F758E7EB300}" srcOrd="0" destOrd="0" presId="urn:microsoft.com/office/officeart/2005/8/layout/radial1"/>
    <dgm:cxn modelId="{986CA4F3-B7A4-4E9C-8F0C-D7234FB38AFF}" type="presParOf" srcId="{13946A46-BB52-42F3-910B-877F05D3F890}" destId="{5B3332D1-550D-4D63-AD2E-73CDE2A4BBC9}"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AE564-2EAC-41F6-B530-93A417C006D2}" type="datetimeFigureOut">
              <a:rPr lang="es-ES" smtClean="0"/>
              <a:t>27/10/2022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3118A-164D-49AA-A08B-4889B2E0A8FF}" type="slidenum">
              <a:rPr lang="es-ES" smtClean="0"/>
              <a:t>‹Nº›</a:t>
            </a:fld>
            <a:endParaRPr lang="es-ES"/>
          </a:p>
        </p:txBody>
      </p:sp>
    </p:spTree>
    <p:extLst>
      <p:ext uri="{BB962C8B-B14F-4D97-AF65-F5344CB8AC3E}">
        <p14:creationId xmlns:p14="http://schemas.microsoft.com/office/powerpoint/2010/main" val="40198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a:ln/>
        </p:spPr>
        <p:txBody>
          <a:bodyPr/>
          <a:lstStyle/>
          <a:p>
            <a:pPr eaLnBrk="1" hangingPunct="1">
              <a:spcBef>
                <a:spcPct val="0"/>
              </a:spcBef>
            </a:pPr>
            <a:endParaRPr lang="es-ES" altLang="es-ES" smtClean="0"/>
          </a:p>
        </p:txBody>
      </p:sp>
      <p:sp>
        <p:nvSpPr>
          <p:cNvPr id="4100" name="Marcador de número de diapositiva 3"/>
          <p:cNvSpPr>
            <a:spLocks noGrp="1"/>
          </p:cNvSpPr>
          <p:nvPr>
            <p:ph type="sldNum" sz="quarter" idx="5"/>
          </p:nvPr>
        </p:nvSpPr>
        <p:spPr>
          <a:noFill/>
        </p:spPr>
        <p:txBody>
          <a:bodyPr/>
          <a:lstStyle>
            <a:lvl1pPr defTabSz="990600">
              <a:defRPr>
                <a:solidFill>
                  <a:schemeClr val="tx1"/>
                </a:solidFill>
                <a:latin typeface="Calibri" panose="020F0502020204030204" pitchFamily="34" charset="0"/>
              </a:defRPr>
            </a:lvl1pPr>
            <a:lvl2pPr marL="804863" indent="-309563" defTabSz="990600">
              <a:defRPr>
                <a:solidFill>
                  <a:schemeClr val="tx1"/>
                </a:solidFill>
                <a:latin typeface="Calibri" panose="020F0502020204030204" pitchFamily="34" charset="0"/>
              </a:defRPr>
            </a:lvl2pPr>
            <a:lvl3pPr marL="1238250" indent="-247650" defTabSz="990600">
              <a:defRPr>
                <a:solidFill>
                  <a:schemeClr val="tx1"/>
                </a:solidFill>
                <a:latin typeface="Calibri" panose="020F0502020204030204" pitchFamily="34" charset="0"/>
              </a:defRPr>
            </a:lvl3pPr>
            <a:lvl4pPr marL="1733550" indent="-247650" defTabSz="990600">
              <a:defRPr>
                <a:solidFill>
                  <a:schemeClr val="tx1"/>
                </a:solidFill>
                <a:latin typeface="Calibri" panose="020F0502020204030204" pitchFamily="34" charset="0"/>
              </a:defRPr>
            </a:lvl4pPr>
            <a:lvl5pPr marL="2228850" indent="-247650" defTabSz="990600">
              <a:defRPr>
                <a:solidFill>
                  <a:schemeClr val="tx1"/>
                </a:solidFill>
                <a:latin typeface="Calibri" panose="020F0502020204030204" pitchFamily="34" charset="0"/>
              </a:defRPr>
            </a:lvl5pPr>
            <a:lvl6pPr marL="2686050" indent="-247650" defTabSz="990600" eaLnBrk="0" fontAlgn="base" hangingPunct="0">
              <a:spcBef>
                <a:spcPct val="0"/>
              </a:spcBef>
              <a:spcAft>
                <a:spcPct val="0"/>
              </a:spcAft>
              <a:defRPr>
                <a:solidFill>
                  <a:schemeClr val="tx1"/>
                </a:solidFill>
                <a:latin typeface="Calibri" panose="020F0502020204030204" pitchFamily="34" charset="0"/>
              </a:defRPr>
            </a:lvl6pPr>
            <a:lvl7pPr marL="3143250" indent="-247650" defTabSz="990600" eaLnBrk="0" fontAlgn="base" hangingPunct="0">
              <a:spcBef>
                <a:spcPct val="0"/>
              </a:spcBef>
              <a:spcAft>
                <a:spcPct val="0"/>
              </a:spcAft>
              <a:defRPr>
                <a:solidFill>
                  <a:schemeClr val="tx1"/>
                </a:solidFill>
                <a:latin typeface="Calibri" panose="020F0502020204030204" pitchFamily="34" charset="0"/>
              </a:defRPr>
            </a:lvl7pPr>
            <a:lvl8pPr marL="3600450" indent="-247650" defTabSz="990600" eaLnBrk="0" fontAlgn="base" hangingPunct="0">
              <a:spcBef>
                <a:spcPct val="0"/>
              </a:spcBef>
              <a:spcAft>
                <a:spcPct val="0"/>
              </a:spcAft>
              <a:defRPr>
                <a:solidFill>
                  <a:schemeClr val="tx1"/>
                </a:solidFill>
                <a:latin typeface="Calibri" panose="020F0502020204030204" pitchFamily="34" charset="0"/>
              </a:defRPr>
            </a:lvl8pPr>
            <a:lvl9pPr marL="4057650" indent="-247650" defTabSz="990600" eaLnBrk="0" fontAlgn="base" hangingPunct="0">
              <a:spcBef>
                <a:spcPct val="0"/>
              </a:spcBef>
              <a:spcAft>
                <a:spcPct val="0"/>
              </a:spcAft>
              <a:defRPr>
                <a:solidFill>
                  <a:schemeClr val="tx1"/>
                </a:solidFill>
                <a:latin typeface="Calibri" panose="020F0502020204030204" pitchFamily="34" charset="0"/>
              </a:defRPr>
            </a:lvl9pPr>
          </a:lstStyle>
          <a:p>
            <a:fld id="{B577D080-BD06-4552-B715-5EEEAC5ACD1E}" type="slidenum">
              <a:rPr lang="es-ES" altLang="es-ES">
                <a:solidFill>
                  <a:prstClr val="black"/>
                </a:solidFill>
              </a:rPr>
              <a:pPr/>
              <a:t>1</a:t>
            </a:fld>
            <a:endParaRPr lang="es-ES" altLang="es-ES">
              <a:solidFill>
                <a:prstClr val="black"/>
              </a:solidFill>
            </a:endParaRPr>
          </a:p>
        </p:txBody>
      </p:sp>
    </p:spTree>
    <p:extLst>
      <p:ext uri="{BB962C8B-B14F-4D97-AF65-F5344CB8AC3E}">
        <p14:creationId xmlns:p14="http://schemas.microsoft.com/office/powerpoint/2010/main" val="348593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98845A-F174-458F-A4DE-9855E4D42577}" type="slidenum">
              <a:rPr lang="es-ES" altLang="es-ES" smtClean="0">
                <a:solidFill>
                  <a:prstClr val="black"/>
                </a:solidFill>
              </a:rPr>
              <a:pPr/>
              <a:t>2</a:t>
            </a:fld>
            <a:endParaRPr lang="es-ES" altLang="es-ES" smtClean="0">
              <a:solidFill>
                <a:prstClr val="black"/>
              </a:solidFill>
            </a:endParaRPr>
          </a:p>
        </p:txBody>
      </p:sp>
    </p:spTree>
    <p:extLst>
      <p:ext uri="{BB962C8B-B14F-4D97-AF65-F5344CB8AC3E}">
        <p14:creationId xmlns:p14="http://schemas.microsoft.com/office/powerpoint/2010/main" val="59291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98845A-F174-458F-A4DE-9855E4D42577}" type="slidenum">
              <a:rPr lang="es-ES" altLang="es-ES" smtClean="0">
                <a:solidFill>
                  <a:prstClr val="black"/>
                </a:solidFill>
              </a:rPr>
              <a:pPr/>
              <a:t>3</a:t>
            </a:fld>
            <a:endParaRPr lang="es-ES" altLang="es-ES" smtClean="0">
              <a:solidFill>
                <a:prstClr val="black"/>
              </a:solidFill>
            </a:endParaRPr>
          </a:p>
        </p:txBody>
      </p:sp>
    </p:spTree>
    <p:extLst>
      <p:ext uri="{BB962C8B-B14F-4D97-AF65-F5344CB8AC3E}">
        <p14:creationId xmlns:p14="http://schemas.microsoft.com/office/powerpoint/2010/main" val="259736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27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BB09AA-AAE2-4280-BE9E-728D664B4812}" type="slidenum">
              <a:rPr lang="es-ES" altLang="es-ES" smtClean="0">
                <a:solidFill>
                  <a:prstClr val="black"/>
                </a:solidFill>
              </a:rPr>
              <a:pPr/>
              <a:t>4</a:t>
            </a:fld>
            <a:endParaRPr lang="es-ES" altLang="es-ES" smtClean="0">
              <a:solidFill>
                <a:prstClr val="black"/>
              </a:solidFill>
            </a:endParaRPr>
          </a:p>
        </p:txBody>
      </p:sp>
    </p:spTree>
    <p:extLst>
      <p:ext uri="{BB962C8B-B14F-4D97-AF65-F5344CB8AC3E}">
        <p14:creationId xmlns:p14="http://schemas.microsoft.com/office/powerpoint/2010/main" val="291657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48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FEC87EB-F669-4062-9A20-F010168EC0AD}" type="slidenum">
              <a:rPr lang="es-ES" altLang="es-ES" smtClean="0">
                <a:solidFill>
                  <a:prstClr val="black"/>
                </a:solidFill>
              </a:rPr>
              <a:pPr/>
              <a:t>5</a:t>
            </a:fld>
            <a:endParaRPr lang="es-ES" altLang="es-ES" smtClean="0">
              <a:solidFill>
                <a:prstClr val="black"/>
              </a:solidFill>
            </a:endParaRPr>
          </a:p>
        </p:txBody>
      </p:sp>
    </p:spTree>
    <p:extLst>
      <p:ext uri="{BB962C8B-B14F-4D97-AF65-F5344CB8AC3E}">
        <p14:creationId xmlns:p14="http://schemas.microsoft.com/office/powerpoint/2010/main" val="228875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40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AFBDD8-317C-40EE-B75A-919B2623C6A5}" type="slidenum">
              <a:rPr lang="es-ES" altLang="es-ES" smtClean="0">
                <a:solidFill>
                  <a:prstClr val="black"/>
                </a:solidFill>
              </a:rPr>
              <a:pPr/>
              <a:t>17</a:t>
            </a:fld>
            <a:endParaRPr lang="es-ES" altLang="es-ES" smtClean="0">
              <a:solidFill>
                <a:prstClr val="black"/>
              </a:solidFill>
            </a:endParaRPr>
          </a:p>
        </p:txBody>
      </p:sp>
    </p:spTree>
    <p:extLst>
      <p:ext uri="{BB962C8B-B14F-4D97-AF65-F5344CB8AC3E}">
        <p14:creationId xmlns:p14="http://schemas.microsoft.com/office/powerpoint/2010/main" val="384153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6EA3A0A-11C9-40C8-BCFE-DC5B634A6E2E}" type="datetimeFigureOut">
              <a:rPr lang="es-ES" smtClean="0"/>
              <a:t>27/10/2022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341977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EA3A0A-11C9-40C8-BCFE-DC5B634A6E2E}" type="datetimeFigureOut">
              <a:rPr lang="es-ES" smtClean="0"/>
              <a:t>27/10/2022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13958691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23CC33B-97E3-4870-81F0-8EDFD652D1D0}"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1E72AFD-CA92-4E11-B819-8F3BA41507E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764162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D04E4A-0FD6-4661-8B68-F479E0743D96}"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E3E30C-6F6C-434D-8017-EE7C9B1931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56524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AF1FC23C-F78A-4C13-9BB5-DD450D3C126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687E161-3FF2-4D85-BBB4-50B8D726CD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285197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A310F514-E28D-4720-BAD0-1E3B8D9E798C}"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AD96B12-B9F0-49FD-A79E-C22E288D281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504992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CB14140-5AB5-45F8-986F-6F501FFA1025}"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3A320CD-BAD0-4883-83EA-31E1E61B3AC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42398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FE159BB6-2339-48DE-AB21-4B367507305D}"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B76D325A-1CD8-4375-B1B3-FC3677E9A9D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29914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DB944F-F1E9-4E93-9257-B11BF40D21EF}"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52EB360-CC3B-4139-946A-198C0F61126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35833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7F3B1F4-CAAC-4030-8887-33FACB31F1D5}"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AB5C4AC6-E9DB-4536-B8B4-6F507FBC156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735403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E9F4D9C-A64E-4939-A884-D57766F55EDD}"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438C089-8256-4BB7-BBE5-63ABC6B2E74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525692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2AFABF9-AA09-4CA1-A327-8AD01B26EB4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67235FC-CB58-454E-B62E-25A88CF81BE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6944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EA3A0A-11C9-40C8-BCFE-DC5B634A6E2E}" type="datetimeFigureOut">
              <a:rPr lang="es-ES" smtClean="0"/>
              <a:t>27/10/2022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33548944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55D99D-73F3-4AFB-9DF5-E4C086728ED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70491D2-3BCB-44F6-84B1-E23DE777CC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756725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23CC33B-97E3-4870-81F0-8EDFD652D1D0}"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1E72AFD-CA92-4E11-B819-8F3BA41507E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695587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D04E4A-0FD6-4661-8B68-F479E0743D96}"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E3E30C-6F6C-434D-8017-EE7C9B1931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511694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AF1FC23C-F78A-4C13-9BB5-DD450D3C126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687E161-3FF2-4D85-BBB4-50B8D726CD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724865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A310F514-E28D-4720-BAD0-1E3B8D9E798C}"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AD96B12-B9F0-49FD-A79E-C22E288D281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21950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CB14140-5AB5-45F8-986F-6F501FFA1025}"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3A320CD-BAD0-4883-83EA-31E1E61B3AC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507663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FE159BB6-2339-48DE-AB21-4B367507305D}"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B76D325A-1CD8-4375-B1B3-FC3677E9A9D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377461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DB944F-F1E9-4E93-9257-B11BF40D21EF}"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52EB360-CC3B-4139-946A-198C0F61126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843488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7F3B1F4-CAAC-4030-8887-33FACB31F1D5}"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AB5C4AC6-E9DB-4536-B8B4-6F507FBC156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458031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E9F4D9C-A64E-4939-A884-D57766F55EDD}"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438C089-8256-4BB7-BBE5-63ABC6B2E74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7418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23CC33B-97E3-4870-81F0-8EDFD652D1D0}"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1E72AFD-CA92-4E11-B819-8F3BA41507E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5528685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2AFABF9-AA09-4CA1-A327-8AD01B26EB4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67235FC-CB58-454E-B62E-25A88CF81BE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226255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55D99D-73F3-4AFB-9DF5-E4C086728ED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70491D2-3BCB-44F6-84B1-E23DE777CC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820157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23CC33B-97E3-4870-81F0-8EDFD652D1D0}"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1E72AFD-CA92-4E11-B819-8F3BA41507E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066419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D04E4A-0FD6-4661-8B68-F479E0743D96}"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E3E30C-6F6C-434D-8017-EE7C9B1931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8208836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AF1FC23C-F78A-4C13-9BB5-DD450D3C126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687E161-3FF2-4D85-BBB4-50B8D726CD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401202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A310F514-E28D-4720-BAD0-1E3B8D9E798C}"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AD96B12-B9F0-49FD-A79E-C22E288D281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529841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CB14140-5AB5-45F8-986F-6F501FFA1025}"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3A320CD-BAD0-4883-83EA-31E1E61B3AC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929847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FE159BB6-2339-48DE-AB21-4B367507305D}"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B76D325A-1CD8-4375-B1B3-FC3677E9A9D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331370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DB944F-F1E9-4E93-9257-B11BF40D21EF}"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52EB360-CC3B-4139-946A-198C0F61126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789148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7F3B1F4-CAAC-4030-8887-33FACB31F1D5}"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AB5C4AC6-E9DB-4536-B8B4-6F507FBC156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20579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D04E4A-0FD6-4661-8B68-F479E0743D96}"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E3E30C-6F6C-434D-8017-EE7C9B1931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611032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E9F4D9C-A64E-4939-A884-D57766F55EDD}"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438C089-8256-4BB7-BBE5-63ABC6B2E74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533858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2AFABF9-AA09-4CA1-A327-8AD01B26EB4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67235FC-CB58-454E-B62E-25A88CF81BE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8751486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55D99D-73F3-4AFB-9DF5-E4C086728ED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70491D2-3BCB-44F6-84B1-E23DE777CC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795176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23CC33B-97E3-4870-81F0-8EDFD652D1D0}"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1E72AFD-CA92-4E11-B819-8F3BA41507E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59254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D04E4A-0FD6-4661-8B68-F479E0743D96}"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E3E30C-6F6C-434D-8017-EE7C9B1931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487185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AF1FC23C-F78A-4C13-9BB5-DD450D3C126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687E161-3FF2-4D85-BBB4-50B8D726CD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400423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A310F514-E28D-4720-BAD0-1E3B8D9E798C}"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AD96B12-B9F0-49FD-A79E-C22E288D281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036719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CB14140-5AB5-45F8-986F-6F501FFA1025}"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3A320CD-BAD0-4883-83EA-31E1E61B3AC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04169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FE159BB6-2339-48DE-AB21-4B367507305D}"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B76D325A-1CD8-4375-B1B3-FC3677E9A9D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130723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DB944F-F1E9-4E93-9257-B11BF40D21EF}"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52EB360-CC3B-4139-946A-198C0F61126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307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AF1FC23C-F78A-4C13-9BB5-DD450D3C126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687E161-3FF2-4D85-BBB4-50B8D726CD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6029790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7F3B1F4-CAAC-4030-8887-33FACB31F1D5}"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AB5C4AC6-E9DB-4536-B8B4-6F507FBC156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181666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E9F4D9C-A64E-4939-A884-D57766F55EDD}"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438C089-8256-4BB7-BBE5-63ABC6B2E74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599631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2AFABF9-AA09-4CA1-A327-8AD01B26EB4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67235FC-CB58-454E-B62E-25A88CF81BE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392147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55D99D-73F3-4AFB-9DF5-E4C086728ED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70491D2-3BCB-44F6-84B1-E23DE777CC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5594751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44D1971-59C2-432C-BD59-1BA87CE03B21}"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CC46101-6435-4012-9544-A1D163D3B41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8352937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7096E8-C734-438D-8C44-FCFA791F3A29}"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485E3C8-44B5-4D9B-93E2-6C6EAB1518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6517049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A2E8A3-3F84-4641-9165-6767952BDA3D}"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4045FA-7CBE-46AF-8C85-E294F44D3E8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442982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26FCAD6-7C45-4BC4-A944-CCFBC57EA9DE}"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78048DE2-7403-4A5A-A572-FFC9762E99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0892081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4276D7F-D33E-4916-B984-3348E9E6B18F}"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DC3EC0B9-BC15-47EC-8F7E-F7880D2865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235210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D4036F7-2EB4-4276-878E-912F09616D2E}"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19F4C6A-006B-46F5-A5FA-D7B4CEA873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09833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A310F514-E28D-4720-BAD0-1E3B8D9E798C}"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AD96B12-B9F0-49FD-A79E-C22E288D281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309885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3A269F7-46E8-4B24-BC73-D5BEBFC28E94}"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DE18C88-35B8-47BD-A804-42D0ABE232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248052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F94A218-A117-4BE5-92FA-E2E4F0AAA847}"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AFA490F-81D0-419E-A2A3-2B5864C2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6190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DE26CD3-704A-4199-A70A-45C1FBB744F0}"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52419F2E-E41A-4E8D-9FE7-AF316783A8F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619761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8BE853E-0D8B-4751-AB2E-726B79A3424B}"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62581ED-DE87-4E51-B2C1-9159B83A495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544354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B8217B1-BA23-4090-BA14-7237EB73810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D42835E-C1D6-4020-AFB4-CAD91C00643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752600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44D1971-59C2-432C-BD59-1BA87CE03B21}"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CC46101-6435-4012-9544-A1D163D3B41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631106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7096E8-C734-438D-8C44-FCFA791F3A29}"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485E3C8-44B5-4D9B-93E2-6C6EAB1518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977766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A2E8A3-3F84-4641-9165-6767952BDA3D}"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4045FA-7CBE-46AF-8C85-E294F44D3E8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8625177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26FCAD6-7C45-4BC4-A944-CCFBC57EA9DE}"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78048DE2-7403-4A5A-A572-FFC9762E99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467765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4276D7F-D33E-4916-B984-3348E9E6B18F}"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DC3EC0B9-BC15-47EC-8F7E-F7880D2865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6723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CB14140-5AB5-45F8-986F-6F501FFA1025}"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3A320CD-BAD0-4883-83EA-31E1E61B3AC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649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D4036F7-2EB4-4276-878E-912F09616D2E}"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19F4C6A-006B-46F5-A5FA-D7B4CEA873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527519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3A269F7-46E8-4B24-BC73-D5BEBFC28E94}"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DE18C88-35B8-47BD-A804-42D0ABE232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438517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F94A218-A117-4BE5-92FA-E2E4F0AAA847}"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AFA490F-81D0-419E-A2A3-2B5864C2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5697101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DE26CD3-704A-4199-A70A-45C1FBB744F0}"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52419F2E-E41A-4E8D-9FE7-AF316783A8F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107600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8BE853E-0D8B-4751-AB2E-726B79A3424B}"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62581ED-DE87-4E51-B2C1-9159B83A495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9957908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B8217B1-BA23-4090-BA14-7237EB73810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D42835E-C1D6-4020-AFB4-CAD91C00643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239001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44D1971-59C2-432C-BD59-1BA87CE03B21}"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CC46101-6435-4012-9544-A1D163D3B41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262827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7096E8-C734-438D-8C44-FCFA791F3A29}"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485E3C8-44B5-4D9B-93E2-6C6EAB1518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369232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A2E8A3-3F84-4641-9165-6767952BDA3D}"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4045FA-7CBE-46AF-8C85-E294F44D3E8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821532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26FCAD6-7C45-4BC4-A944-CCFBC57EA9DE}"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78048DE2-7403-4A5A-A572-FFC9762E99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9048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FE159BB6-2339-48DE-AB21-4B367507305D}"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B76D325A-1CD8-4375-B1B3-FC3677E9A9D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124819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4276D7F-D33E-4916-B984-3348E9E6B18F}"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DC3EC0B9-BC15-47EC-8F7E-F7880D2865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590988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D4036F7-2EB4-4276-878E-912F09616D2E}"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19F4C6A-006B-46F5-A5FA-D7B4CEA873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752853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3A269F7-46E8-4B24-BC73-D5BEBFC28E94}"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DE18C88-35B8-47BD-A804-42D0ABE232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2531016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F94A218-A117-4BE5-92FA-E2E4F0AAA847}"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AFA490F-81D0-419E-A2A3-2B5864C2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478711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DE26CD3-704A-4199-A70A-45C1FBB744F0}"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52419F2E-E41A-4E8D-9FE7-AF316783A8F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513456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8BE853E-0D8B-4751-AB2E-726B79A3424B}"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62581ED-DE87-4E51-B2C1-9159B83A495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8237945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B8217B1-BA23-4090-BA14-7237EB73810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D42835E-C1D6-4020-AFB4-CAD91C00643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249026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44D1971-59C2-432C-BD59-1BA87CE03B21}"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CC46101-6435-4012-9544-A1D163D3B41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1457878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7096E8-C734-438D-8C44-FCFA791F3A29}"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485E3C8-44B5-4D9B-93E2-6C6EAB1518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8569158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A2E8A3-3F84-4641-9165-6767952BDA3D}"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4045FA-7CBE-46AF-8C85-E294F44D3E8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7106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DB944F-F1E9-4E93-9257-B11BF40D21EF}"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52EB360-CC3B-4139-946A-198C0F61126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5481382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26FCAD6-7C45-4BC4-A944-CCFBC57EA9DE}"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78048DE2-7403-4A5A-A572-FFC9762E99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485145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4276D7F-D33E-4916-B984-3348E9E6B18F}"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DC3EC0B9-BC15-47EC-8F7E-F7880D2865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242611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D4036F7-2EB4-4276-878E-912F09616D2E}"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19F4C6A-006B-46F5-A5FA-D7B4CEA873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554975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3A269F7-46E8-4B24-BC73-D5BEBFC28E94}"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DE18C88-35B8-47BD-A804-42D0ABE232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089753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F94A218-A117-4BE5-92FA-E2E4F0AAA847}"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AFA490F-81D0-419E-A2A3-2B5864C2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509317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DE26CD3-704A-4199-A70A-45C1FBB744F0}"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52419F2E-E41A-4E8D-9FE7-AF316783A8F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8836083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8BE853E-0D8B-4751-AB2E-726B79A3424B}"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62581ED-DE87-4E51-B2C1-9159B83A495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312691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B8217B1-BA23-4090-BA14-7237EB73810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D42835E-C1D6-4020-AFB4-CAD91C00643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88197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7F3B1F4-CAAC-4030-8887-33FACB31F1D5}"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AB5C4AC6-E9DB-4536-B8B4-6F507FBC156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034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EA3A0A-11C9-40C8-BCFE-DC5B634A6E2E}" type="datetimeFigureOut">
              <a:rPr lang="es-ES" smtClean="0"/>
              <a:t>27/10/2022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338269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E9F4D9C-A64E-4939-A884-D57766F55EDD}"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438C089-8256-4BB7-BBE5-63ABC6B2E74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4179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2AFABF9-AA09-4CA1-A327-8AD01B26EB4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67235FC-CB58-454E-B62E-25A88CF81BE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99061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55D99D-73F3-4AFB-9DF5-E4C086728ED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70491D2-3BCB-44F6-84B1-E23DE777CC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12865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44D1971-59C2-432C-BD59-1BA87CE03B21}"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CC46101-6435-4012-9544-A1D163D3B41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53472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7096E8-C734-438D-8C44-FCFA791F3A29}"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485E3C8-44B5-4D9B-93E2-6C6EAB1518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67244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A2E8A3-3F84-4641-9165-6767952BDA3D}"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4045FA-7CBE-46AF-8C85-E294F44D3E8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95664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26FCAD6-7C45-4BC4-A944-CCFBC57EA9DE}"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78048DE2-7403-4A5A-A572-FFC9762E99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6963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4276D7F-D33E-4916-B984-3348E9E6B18F}"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DC3EC0B9-BC15-47EC-8F7E-F7880D2865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51393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D4036F7-2EB4-4276-878E-912F09616D2E}"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19F4C6A-006B-46F5-A5FA-D7B4CEA873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16872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3A269F7-46E8-4B24-BC73-D5BEBFC28E94}"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DE18C88-35B8-47BD-A804-42D0ABE232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317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6EA3A0A-11C9-40C8-BCFE-DC5B634A6E2E}" type="datetimeFigureOut">
              <a:rPr lang="es-ES" smtClean="0"/>
              <a:t>27/10/2022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2114261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F94A218-A117-4BE5-92FA-E2E4F0AAA847}"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AFA490F-81D0-419E-A2A3-2B5864C2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4732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DE26CD3-704A-4199-A70A-45C1FBB744F0}"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52419F2E-E41A-4E8D-9FE7-AF316783A8F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64383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8BE853E-0D8B-4751-AB2E-726B79A3424B}"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62581ED-DE87-4E51-B2C1-9159B83A495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53868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B8217B1-BA23-4090-BA14-7237EB73810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D42835E-C1D6-4020-AFB4-CAD91C00643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53254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44D1971-59C2-432C-BD59-1BA87CE03B21}"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CC46101-6435-4012-9544-A1D163D3B41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63059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7096E8-C734-438D-8C44-FCFA791F3A29}"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485E3C8-44B5-4D9B-93E2-6C6EAB1518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51839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A2E8A3-3F84-4641-9165-6767952BDA3D}"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4045FA-7CBE-46AF-8C85-E294F44D3E8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2755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26FCAD6-7C45-4BC4-A944-CCFBC57EA9DE}"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78048DE2-7403-4A5A-A572-FFC9762E99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82973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4276D7F-D33E-4916-B984-3348E9E6B18F}"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DC3EC0B9-BC15-47EC-8F7E-F7880D2865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9191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D4036F7-2EB4-4276-878E-912F09616D2E}"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19F4C6A-006B-46F5-A5FA-D7B4CEA873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0702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6EA3A0A-11C9-40C8-BCFE-DC5B634A6E2E}" type="datetimeFigureOut">
              <a:rPr lang="es-ES" smtClean="0"/>
              <a:t>27/10/2022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130308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3A269F7-46E8-4B24-BC73-D5BEBFC28E94}"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DE18C88-35B8-47BD-A804-42D0ABE232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89845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F94A218-A117-4BE5-92FA-E2E4F0AAA847}"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AFA490F-81D0-419E-A2A3-2B5864C2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7314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DE26CD3-704A-4199-A70A-45C1FBB744F0}"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52419F2E-E41A-4E8D-9FE7-AF316783A8F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25921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8BE853E-0D8B-4751-AB2E-726B79A3424B}"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62581ED-DE87-4E51-B2C1-9159B83A495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60582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B8217B1-BA23-4090-BA14-7237EB73810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D42835E-C1D6-4020-AFB4-CAD91C00643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4714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44D1971-59C2-432C-BD59-1BA87CE03B21}"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CC46101-6435-4012-9544-A1D163D3B41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19173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7096E8-C734-438D-8C44-FCFA791F3A29}"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485E3C8-44B5-4D9B-93E2-6C6EAB1518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82412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A2E8A3-3F84-4641-9165-6767952BDA3D}"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4045FA-7CBE-46AF-8C85-E294F44D3E8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30874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26FCAD6-7C45-4BC4-A944-CCFBC57EA9DE}"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78048DE2-7403-4A5A-A572-FFC9762E99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71284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4276D7F-D33E-4916-B984-3348E9E6B18F}"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DC3EC0B9-BC15-47EC-8F7E-F7880D2865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8303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6EA3A0A-11C9-40C8-BCFE-DC5B634A6E2E}" type="datetimeFigureOut">
              <a:rPr lang="es-ES" smtClean="0"/>
              <a:t>27/10/2022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1854439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D4036F7-2EB4-4276-878E-912F09616D2E}"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19F4C6A-006B-46F5-A5FA-D7B4CEA873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3323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3A269F7-46E8-4B24-BC73-D5BEBFC28E94}"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DE18C88-35B8-47BD-A804-42D0ABE232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05408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F94A218-A117-4BE5-92FA-E2E4F0AAA847}"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AFA490F-81D0-419E-A2A3-2B5864C2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10761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DE26CD3-704A-4199-A70A-45C1FBB744F0}"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52419F2E-E41A-4E8D-9FE7-AF316783A8F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52930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8BE853E-0D8B-4751-AB2E-726B79A3424B}"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62581ED-DE87-4E51-B2C1-9159B83A495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8456898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B8217B1-BA23-4090-BA14-7237EB73810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D42835E-C1D6-4020-AFB4-CAD91C00643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552076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44D1971-59C2-432C-BD59-1BA87CE03B21}"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CC46101-6435-4012-9544-A1D163D3B41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8382906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7096E8-C734-438D-8C44-FCFA791F3A29}"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485E3C8-44B5-4D9B-93E2-6C6EAB1518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6887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0A2E8A3-3F84-4641-9165-6767952BDA3D}"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4045FA-7CBE-46AF-8C85-E294F44D3E8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65404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26FCAD6-7C45-4BC4-A944-CCFBC57EA9DE}"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78048DE2-7403-4A5A-A572-FFC9762E997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4886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6EA3A0A-11C9-40C8-BCFE-DC5B634A6E2E}" type="datetimeFigureOut">
              <a:rPr lang="es-ES" smtClean="0"/>
              <a:t>27/10/2022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30742360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E4276D7F-D33E-4916-B984-3348E9E6B18F}"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DC3EC0B9-BC15-47EC-8F7E-F7880D2865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90771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BD4036F7-2EB4-4276-878E-912F09616D2E}"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19F4C6A-006B-46F5-A5FA-D7B4CEA8736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038710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3A269F7-46E8-4B24-BC73-D5BEBFC28E94}"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DE18C88-35B8-47BD-A804-42D0ABE232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585971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F94A218-A117-4BE5-92FA-E2E4F0AAA847}"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AFA490F-81D0-419E-A2A3-2B5864C2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6067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DE26CD3-704A-4199-A70A-45C1FBB744F0}"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52419F2E-E41A-4E8D-9FE7-AF316783A8F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26313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8BE853E-0D8B-4751-AB2E-726B79A3424B}"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62581ED-DE87-4E51-B2C1-9159B83A495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02708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B8217B1-BA23-4090-BA14-7237EB73810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D42835E-C1D6-4020-AFB4-CAD91C00643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88890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23CC33B-97E3-4870-81F0-8EDFD652D1D0}"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1E72AFD-CA92-4E11-B819-8F3BA41507E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22494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D04E4A-0FD6-4661-8B68-F479E0743D96}"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E3E30C-6F6C-434D-8017-EE7C9B1931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8237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AF1FC23C-F78A-4C13-9BB5-DD450D3C126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687E161-3FF2-4D85-BBB4-50B8D726CD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5905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EA3A0A-11C9-40C8-BCFE-DC5B634A6E2E}" type="datetimeFigureOut">
              <a:rPr lang="es-ES" smtClean="0"/>
              <a:t>27/10/2022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3443055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A310F514-E28D-4720-BAD0-1E3B8D9E798C}"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AD96B12-B9F0-49FD-A79E-C22E288D281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298266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CB14140-5AB5-45F8-986F-6F501FFA1025}"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3A320CD-BAD0-4883-83EA-31E1E61B3AC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375245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FE159BB6-2339-48DE-AB21-4B367507305D}"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B76D325A-1CD8-4375-B1B3-FC3677E9A9D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077912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DB944F-F1E9-4E93-9257-B11BF40D21EF}"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52EB360-CC3B-4139-946A-198C0F61126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003573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7F3B1F4-CAAC-4030-8887-33FACB31F1D5}"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AB5C4AC6-E9DB-4536-B8B4-6F507FBC156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242282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E9F4D9C-A64E-4939-A884-D57766F55EDD}"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438C089-8256-4BB7-BBE5-63ABC6B2E74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97898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2AFABF9-AA09-4CA1-A327-8AD01B26EB4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67235FC-CB58-454E-B62E-25A88CF81BE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53141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55D99D-73F3-4AFB-9DF5-E4C086728ED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70491D2-3BCB-44F6-84B1-E23DE777CC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65108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23CC33B-97E3-4870-81F0-8EDFD652D1D0}"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1E72AFD-CA92-4E11-B819-8F3BA41507E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85921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D04E4A-0FD6-4661-8B68-F479E0743D96}"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E3E30C-6F6C-434D-8017-EE7C9B1931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61010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EA3A0A-11C9-40C8-BCFE-DC5B634A6E2E}" type="datetimeFigureOut">
              <a:rPr lang="es-ES" smtClean="0"/>
              <a:t>27/10/2022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2137238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AF1FC23C-F78A-4C13-9BB5-DD450D3C126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687E161-3FF2-4D85-BBB4-50B8D726CD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231107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A310F514-E28D-4720-BAD0-1E3B8D9E798C}"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AD96B12-B9F0-49FD-A79E-C22E288D281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12840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CB14140-5AB5-45F8-986F-6F501FFA1025}"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3A320CD-BAD0-4883-83EA-31E1E61B3AC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1450842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FE159BB6-2339-48DE-AB21-4B367507305D}"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B76D325A-1CD8-4375-B1B3-FC3677E9A9D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04481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DB944F-F1E9-4E93-9257-B11BF40D21EF}"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52EB360-CC3B-4139-946A-198C0F61126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0159403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7F3B1F4-CAAC-4030-8887-33FACB31F1D5}"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AB5C4AC6-E9DB-4536-B8B4-6F507FBC156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989874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E9F4D9C-A64E-4939-A884-D57766F55EDD}"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438C089-8256-4BB7-BBE5-63ABC6B2E74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956060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2AFABF9-AA09-4CA1-A327-8AD01B26EB4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67235FC-CB58-454E-B62E-25A88CF81BE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226493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55D99D-73F3-4AFB-9DF5-E4C086728ED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70491D2-3BCB-44F6-84B1-E23DE777CC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38265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223CC33B-97E3-4870-81F0-8EDFD652D1D0}"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1E72AFD-CA92-4E11-B819-8F3BA41507E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025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EA3A0A-11C9-40C8-BCFE-DC5B634A6E2E}" type="datetimeFigureOut">
              <a:rPr lang="es-ES" smtClean="0"/>
              <a:t>27/10/2022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CA5068C-D6F7-42F3-89A6-6F9CD6969F54}" type="slidenum">
              <a:rPr lang="es-ES" smtClean="0"/>
              <a:t>‹Nº›</a:t>
            </a:fld>
            <a:endParaRPr lang="es-ES"/>
          </a:p>
        </p:txBody>
      </p:sp>
    </p:spTree>
    <p:extLst>
      <p:ext uri="{BB962C8B-B14F-4D97-AF65-F5344CB8AC3E}">
        <p14:creationId xmlns:p14="http://schemas.microsoft.com/office/powerpoint/2010/main" val="11877427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D04E4A-0FD6-4661-8B68-F479E0743D96}"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E3E30C-6F6C-434D-8017-EE7C9B1931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52895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AF1FC23C-F78A-4C13-9BB5-DD450D3C126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687E161-3FF2-4D85-BBB4-50B8D726CD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395927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A310F514-E28D-4720-BAD0-1E3B8D9E798C}"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AD96B12-B9F0-49FD-A79E-C22E288D281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7032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CB14140-5AB5-45F8-986F-6F501FFA1025}" type="datetime1">
              <a:rPr lang="es-ES">
                <a:solidFill>
                  <a:prstClr val="black">
                    <a:tint val="75000"/>
                  </a:prstClr>
                </a:solidFill>
              </a:rPr>
              <a:pPr>
                <a:defRPr/>
              </a:pPr>
              <a:t>27/10/2022</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3A320CD-BAD0-4883-83EA-31E1E61B3AC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77246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FE159BB6-2339-48DE-AB21-4B367507305D}" type="datetime1">
              <a:rPr lang="es-ES">
                <a:solidFill>
                  <a:prstClr val="black">
                    <a:tint val="75000"/>
                  </a:prstClr>
                </a:solidFill>
              </a:rPr>
              <a:pPr>
                <a:defRPr/>
              </a:pPr>
              <a:t>27/10/2022</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B76D325A-1CD8-4375-B1B3-FC3677E9A9D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465958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DB944F-F1E9-4E93-9257-B11BF40D21EF}" type="datetime1">
              <a:rPr lang="es-ES">
                <a:solidFill>
                  <a:prstClr val="black">
                    <a:tint val="75000"/>
                  </a:prstClr>
                </a:solidFill>
              </a:rPr>
              <a:pPr>
                <a:defRPr/>
              </a:pPr>
              <a:t>27/10/2022</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52EB360-CC3B-4139-946A-198C0F61126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188723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7F3B1F4-CAAC-4030-8887-33FACB31F1D5}"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AB5C4AC6-E9DB-4536-B8B4-6F507FBC156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757345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E9F4D9C-A64E-4939-A884-D57766F55EDD}" type="datetime1">
              <a:rPr lang="es-ES">
                <a:solidFill>
                  <a:prstClr val="black">
                    <a:tint val="75000"/>
                  </a:prstClr>
                </a:solidFill>
              </a:rPr>
              <a:pPr>
                <a:defRPr/>
              </a:pPr>
              <a:t>27/10/2022</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438C089-8256-4BB7-BBE5-63ABC6B2E74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8499928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2AFABF9-AA09-4CA1-A327-8AD01B26EB4F}"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67235FC-CB58-454E-B62E-25A88CF81BE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816849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55D99D-73F3-4AFB-9DF5-E4C086728EDA}"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70491D2-3BCB-44F6-84B1-E23DE777CC3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0634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A3A0A-11C9-40C8-BCFE-DC5B634A6E2E}" type="datetimeFigureOut">
              <a:rPr lang="es-ES" smtClean="0"/>
              <a:t>27/10/2022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5068C-D6F7-42F3-89A6-6F9CD6969F54}" type="slidenum">
              <a:rPr lang="es-ES" smtClean="0"/>
              <a:t>‹Nº›</a:t>
            </a:fld>
            <a:endParaRPr lang="es-ES"/>
          </a:p>
        </p:txBody>
      </p:sp>
    </p:spTree>
    <p:extLst>
      <p:ext uri="{BB962C8B-B14F-4D97-AF65-F5344CB8AC3E}">
        <p14:creationId xmlns:p14="http://schemas.microsoft.com/office/powerpoint/2010/main" val="2812451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2BCCFAC-A47E-42F7-80E5-8C0B670E5387}"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530965F-9EE1-44BA-BC76-45918C543AE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950022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2BCCFAC-A47E-42F7-80E5-8C0B670E5387}"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530965F-9EE1-44BA-BC76-45918C543AE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271142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2BCCFAC-A47E-42F7-80E5-8C0B670E5387}"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530965F-9EE1-44BA-BC76-45918C543AE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9694062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2BCCFAC-A47E-42F7-80E5-8C0B670E5387}"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530965F-9EE1-44BA-BC76-45918C543AE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134238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C18DFB1-8F94-4A17-B0DD-147EC32DC508}"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D63072F-147C-4A9F-B87A-A0F85D50BE9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853484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C18DFB1-8F94-4A17-B0DD-147EC32DC508}"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D63072F-147C-4A9F-B87A-A0F85D50BE9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8312863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C18DFB1-8F94-4A17-B0DD-147EC32DC508}"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D63072F-147C-4A9F-B87A-A0F85D50BE9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0835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C18DFB1-8F94-4A17-B0DD-147EC32DC508}"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D63072F-147C-4A9F-B87A-A0F85D50BE9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9351325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2BCCFAC-A47E-42F7-80E5-8C0B670E5387}"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530965F-9EE1-44BA-BC76-45918C543AE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83401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C18DFB1-8F94-4A17-B0DD-147EC32DC508}"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D63072F-147C-4A9F-B87A-A0F85D50BE9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003934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C18DFB1-8F94-4A17-B0DD-147EC32DC508}"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D63072F-147C-4A9F-B87A-A0F85D50BE9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442102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C18DFB1-8F94-4A17-B0DD-147EC32DC508}"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D63072F-147C-4A9F-B87A-A0F85D50BE9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40747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C18DFB1-8F94-4A17-B0DD-147EC32DC508}"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D63072F-147C-4A9F-B87A-A0F85D50BE9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660344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2BCCFAC-A47E-42F7-80E5-8C0B670E5387}"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530965F-9EE1-44BA-BC76-45918C543AE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67579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2BCCFAC-A47E-42F7-80E5-8C0B670E5387}"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530965F-9EE1-44BA-BC76-45918C543AE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0959070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2BCCFAC-A47E-42F7-80E5-8C0B670E5387}" type="datetime1">
              <a:rPr lang="es-ES">
                <a:solidFill>
                  <a:prstClr val="black">
                    <a:tint val="75000"/>
                  </a:prstClr>
                </a:solidFill>
              </a:rPr>
              <a:pPr>
                <a:defRPr/>
              </a:pPr>
              <a:t>27/10/2022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530965F-9EE1-44BA-BC76-45918C543AE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112280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0.aemet.es/ww31/"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0.inm.es/ww14/area_archivos/Index_CM.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5"/>
          <p:cNvSpPr>
            <a:spLocks noGrp="1" noChangeArrowheads="1"/>
          </p:cNvSpPr>
          <p:nvPr>
            <p:ph type="ctrTitle"/>
          </p:nvPr>
        </p:nvSpPr>
        <p:spPr>
          <a:xfrm>
            <a:off x="3078163" y="1246188"/>
            <a:ext cx="5867400" cy="1827212"/>
          </a:xfrm>
          <a:noFill/>
          <a:extLst>
            <a:ext uri="{909E8E84-426E-40DD-AFC4-6F175D3DCCD1}">
              <a14:hiddenFill xmlns:a14="http://schemas.microsoft.com/office/drawing/2010/main">
                <a:solidFill>
                  <a:schemeClr val="bg1"/>
                </a:solidFill>
              </a14:hiddenFill>
            </a:ext>
          </a:extLst>
        </p:spPr>
        <p:txBody>
          <a:bodyPr anchor="ctr"/>
          <a:lstStyle/>
          <a:p>
            <a:pPr eaLnBrk="1" hangingPunct="1"/>
            <a:r>
              <a:rPr lang="es-ES" altLang="es-ES" sz="3000" dirty="0" smtClean="0">
                <a:solidFill>
                  <a:srgbClr val="00338D"/>
                </a:solidFill>
                <a:latin typeface="Gill Sans MT" panose="020B0502020104020203" pitchFamily="34" charset="0"/>
              </a:rPr>
              <a:t>CONFIRMACIÓN </a:t>
            </a:r>
            <a:r>
              <a:rPr lang="es-ES" altLang="es-ES" sz="3000" dirty="0">
                <a:solidFill>
                  <a:srgbClr val="00338D"/>
                </a:solidFill>
                <a:latin typeface="Gill Sans MT" panose="020B0502020104020203" pitchFamily="34" charset="0"/>
              </a:rPr>
              <a:t>METROLÓGICA</a:t>
            </a:r>
            <a:endParaRPr lang="es-ES_tradnl" altLang="es-ES" sz="3000" dirty="0">
              <a:solidFill>
                <a:srgbClr val="00338D"/>
              </a:solidFill>
              <a:latin typeface="Gill Sans MT" panose="020B0502020104020203" pitchFamily="34" charset="0"/>
            </a:endParaRPr>
          </a:p>
        </p:txBody>
      </p:sp>
      <p:sp>
        <p:nvSpPr>
          <p:cNvPr id="3075" name="Rectangle 63"/>
          <p:cNvSpPr>
            <a:spLocks noGrp="1" noChangeArrowheads="1"/>
          </p:cNvSpPr>
          <p:nvPr>
            <p:ph type="subTitle" idx="1"/>
          </p:nvPr>
        </p:nvSpPr>
        <p:spPr>
          <a:xfrm>
            <a:off x="5822950" y="5189539"/>
            <a:ext cx="3506788" cy="333375"/>
          </a:xfrm>
        </p:spPr>
        <p:txBody>
          <a:bodyPr/>
          <a:lstStyle/>
          <a:p>
            <a:pPr eaLnBrk="1" hangingPunct="1">
              <a:lnSpc>
                <a:spcPct val="80000"/>
              </a:lnSpc>
            </a:pPr>
            <a:r>
              <a:rPr lang="es-ES_tradnl" altLang="es-ES" sz="1900" dirty="0">
                <a:solidFill>
                  <a:srgbClr val="BD3632"/>
                </a:solidFill>
              </a:rPr>
              <a:t>Curso </a:t>
            </a:r>
            <a:r>
              <a:rPr lang="es-ES_tradnl" altLang="es-ES" sz="1900" dirty="0" smtClean="0">
                <a:solidFill>
                  <a:srgbClr val="BD3632"/>
                </a:solidFill>
              </a:rPr>
              <a:t>PIB-M 3ª Ed.</a:t>
            </a:r>
            <a:endParaRPr lang="es-ES_tradnl" altLang="es-ES" sz="1900" dirty="0">
              <a:solidFill>
                <a:srgbClr val="BD3632"/>
              </a:solidFill>
            </a:endParaRPr>
          </a:p>
        </p:txBody>
      </p:sp>
      <p:sp>
        <p:nvSpPr>
          <p:cNvPr id="5" name="4 Marcador de pie de página"/>
          <p:cNvSpPr txBox="1">
            <a:spLocks noGrp="1"/>
          </p:cNvSpPr>
          <p:nvPr/>
        </p:nvSpPr>
        <p:spPr bwMode="auto">
          <a:xfrm>
            <a:off x="1928814" y="5233989"/>
            <a:ext cx="3286125" cy="204787"/>
          </a:xfrm>
          <a:prstGeom prst="rect">
            <a:avLst/>
          </a:prstGeom>
          <a:noFill/>
          <a:ln>
            <a:miter lim="800000"/>
            <a:headEnd/>
            <a:tailEnd/>
          </a:ln>
        </p:spPr>
        <p:txBody>
          <a:bodyPr/>
          <a:lstStyle/>
          <a:p>
            <a:pPr algn="ctr" fontAlgn="base">
              <a:spcBef>
                <a:spcPct val="0"/>
              </a:spcBef>
              <a:spcAft>
                <a:spcPct val="0"/>
              </a:spcAft>
            </a:pPr>
            <a:r>
              <a:rPr lang="es-ES" altLang="es-ES" sz="1000">
                <a:solidFill>
                  <a:srgbClr val="BD3632"/>
                </a:solidFill>
                <a:latin typeface="Trebuchet MS" panose="020B0603020202020204" pitchFamily="34" charset="0"/>
              </a:rPr>
              <a:t>Laboratorio de Calibración</a:t>
            </a:r>
          </a:p>
          <a:p>
            <a:pPr algn="ctr" fontAlgn="base">
              <a:spcBef>
                <a:spcPct val="0"/>
              </a:spcBef>
              <a:spcAft>
                <a:spcPct val="0"/>
              </a:spcAft>
            </a:pPr>
            <a:r>
              <a:rPr lang="es-ES" altLang="es-ES" sz="1000">
                <a:solidFill>
                  <a:srgbClr val="BD3632"/>
                </a:solidFill>
                <a:latin typeface="Trebuchet MS" panose="020B0603020202020204" pitchFamily="34" charset="0"/>
              </a:rPr>
              <a:t>Fortunato Márquez Ortega</a:t>
            </a:r>
          </a:p>
          <a:p>
            <a:pPr algn="ctr" fontAlgn="base">
              <a:spcBef>
                <a:spcPct val="0"/>
              </a:spcBef>
              <a:spcAft>
                <a:spcPct val="0"/>
              </a:spcAft>
            </a:pPr>
            <a:r>
              <a:rPr lang="es-ES" altLang="es-ES" sz="1000">
                <a:solidFill>
                  <a:srgbClr val="BD3632"/>
                </a:solidFill>
                <a:latin typeface="Trebuchet MS" panose="020B0603020202020204" pitchFamily="34" charset="0"/>
              </a:rPr>
              <a:t>fmarquezo@aemet.es</a:t>
            </a:r>
            <a:endParaRPr lang="es-ES" altLang="es-ES" sz="1400">
              <a:solidFill>
                <a:prstClr val="black"/>
              </a:solidFill>
            </a:endParaRPr>
          </a:p>
        </p:txBody>
      </p:sp>
      <p:sp>
        <p:nvSpPr>
          <p:cNvPr id="3078" name="Rectangle 55"/>
          <p:cNvSpPr>
            <a:spLocks noChangeArrowheads="1"/>
          </p:cNvSpPr>
          <p:nvPr/>
        </p:nvSpPr>
        <p:spPr bwMode="auto">
          <a:xfrm>
            <a:off x="3141663" y="2889251"/>
            <a:ext cx="5867400" cy="18272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algn="ctr" fontAlgn="base">
              <a:spcBef>
                <a:spcPct val="0"/>
              </a:spcBef>
              <a:spcAft>
                <a:spcPct val="0"/>
              </a:spcAft>
            </a:pPr>
            <a:r>
              <a:rPr lang="es-ES" altLang="es-ES" sz="1400">
                <a:solidFill>
                  <a:srgbClr val="00338D"/>
                </a:solidFill>
                <a:latin typeface="Gill Sans MT" panose="020B0502020104020203" pitchFamily="34" charset="0"/>
                <a:hlinkClick r:id="rId3"/>
              </a:rPr>
              <a:t>http://www0.aemet.es/ww31/</a:t>
            </a:r>
            <a:r>
              <a:rPr lang="es-ES" altLang="es-ES" sz="1400">
                <a:solidFill>
                  <a:srgbClr val="00338D"/>
                </a:solidFill>
                <a:latin typeface="Gill Sans MT" panose="020B0502020104020203" pitchFamily="34" charset="0"/>
              </a:rPr>
              <a:t> Web Laboratorio Calibración</a:t>
            </a:r>
            <a:br>
              <a:rPr lang="es-ES" altLang="es-ES" sz="1400">
                <a:solidFill>
                  <a:srgbClr val="00338D"/>
                </a:solidFill>
                <a:latin typeface="Gill Sans MT" panose="020B0502020104020203" pitchFamily="34" charset="0"/>
              </a:rPr>
            </a:br>
            <a:r>
              <a:rPr lang="es-ES" altLang="es-ES" sz="1400">
                <a:solidFill>
                  <a:srgbClr val="00338D"/>
                </a:solidFill>
                <a:latin typeface="Gill Sans MT" panose="020B0502020104020203" pitchFamily="34" charset="0"/>
              </a:rPr>
              <a:t/>
            </a:r>
            <a:br>
              <a:rPr lang="es-ES" altLang="es-ES" sz="1400">
                <a:solidFill>
                  <a:srgbClr val="00338D"/>
                </a:solidFill>
                <a:latin typeface="Gill Sans MT" panose="020B0502020104020203" pitchFamily="34" charset="0"/>
              </a:rPr>
            </a:br>
            <a:r>
              <a:rPr lang="es-ES" altLang="es-ES" sz="1400">
                <a:solidFill>
                  <a:srgbClr val="00338D"/>
                </a:solidFill>
                <a:latin typeface="Gill Sans MT" panose="020B0502020104020203" pitchFamily="34" charset="0"/>
                <a:hlinkClick r:id="rId4"/>
              </a:rPr>
              <a:t>http://www0.inm.es/ww14/area_archivos/Index_CM.htm</a:t>
            </a:r>
            <a:r>
              <a:rPr lang="es-ES" altLang="es-ES" sz="1400">
                <a:solidFill>
                  <a:srgbClr val="00338D"/>
                </a:solidFill>
                <a:latin typeface="Gill Sans MT" panose="020B0502020104020203" pitchFamily="34" charset="0"/>
              </a:rPr>
              <a:t> Web Manual de Confirmación del MOSNA</a:t>
            </a:r>
            <a:br>
              <a:rPr lang="es-ES" altLang="es-ES" sz="1400">
                <a:solidFill>
                  <a:srgbClr val="00338D"/>
                </a:solidFill>
                <a:latin typeface="Gill Sans MT" panose="020B0502020104020203" pitchFamily="34" charset="0"/>
              </a:rPr>
            </a:br>
            <a:r>
              <a:rPr lang="es-ES" altLang="es-ES" sz="1400">
                <a:solidFill>
                  <a:srgbClr val="00338D"/>
                </a:solidFill>
                <a:latin typeface="Gill Sans MT" panose="020B0502020104020203" pitchFamily="34" charset="0"/>
              </a:rPr>
              <a:t/>
            </a:r>
            <a:br>
              <a:rPr lang="es-ES" altLang="es-ES" sz="1400">
                <a:solidFill>
                  <a:srgbClr val="00338D"/>
                </a:solidFill>
                <a:latin typeface="Gill Sans MT" panose="020B0502020104020203" pitchFamily="34" charset="0"/>
              </a:rPr>
            </a:br>
            <a:endParaRPr lang="es-ES_tradnl" altLang="es-ES" sz="1400">
              <a:solidFill>
                <a:srgbClr val="00338D"/>
              </a:solidFill>
              <a:latin typeface="Gill Sans MT" panose="020B0502020104020203" pitchFamily="34" charset="0"/>
            </a:endParaRPr>
          </a:p>
        </p:txBody>
      </p:sp>
    </p:spTree>
    <p:extLst>
      <p:ext uri="{BB962C8B-B14F-4D97-AF65-F5344CB8AC3E}">
        <p14:creationId xmlns:p14="http://schemas.microsoft.com/office/powerpoint/2010/main" val="3159715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500">
                <a:solidFill>
                  <a:prstClr val="black"/>
                </a:solidFill>
              </a:rPr>
              <a:t>Definiciones</a:t>
            </a:r>
          </a:p>
        </p:txBody>
      </p:sp>
      <p:sp>
        <p:nvSpPr>
          <p:cNvPr id="21509" name="Rectangle 5"/>
          <p:cNvSpPr>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Aft>
                <a:spcPct val="0"/>
              </a:spcAft>
            </a:pPr>
            <a:r>
              <a:rPr lang="es-ES" altLang="es-ES" sz="1800">
                <a:solidFill>
                  <a:prstClr val="black"/>
                </a:solidFill>
              </a:rPr>
              <a:t>Confirmación metrológica:</a:t>
            </a:r>
          </a:p>
          <a:p>
            <a:pPr eaLnBrk="0" fontAlgn="base" hangingPunct="0">
              <a:spcAft>
                <a:spcPct val="0"/>
              </a:spcAft>
              <a:buFont typeface="Arial" panose="020B0604020202020204" pitchFamily="34" charset="0"/>
              <a:buNone/>
            </a:pPr>
            <a:r>
              <a:rPr lang="es-ES" altLang="es-ES" sz="1800">
                <a:solidFill>
                  <a:prstClr val="black"/>
                </a:solidFill>
              </a:rPr>
              <a:t>    Conjunto de operaciones requeridas para asegurarse de que el equipo de medición cumple los requisitos para su uso previsto.</a:t>
            </a:r>
          </a:p>
          <a:p>
            <a:pPr eaLnBrk="0" fontAlgn="base" hangingPunct="0">
              <a:spcAft>
                <a:spcPct val="0"/>
              </a:spcAft>
            </a:pPr>
            <a:r>
              <a:rPr lang="es-ES" altLang="es-ES" sz="1800">
                <a:solidFill>
                  <a:prstClr val="black"/>
                </a:solidFill>
              </a:rPr>
              <a:t>Verificación:</a:t>
            </a:r>
          </a:p>
          <a:p>
            <a:pPr eaLnBrk="0" fontAlgn="base" hangingPunct="0">
              <a:spcAft>
                <a:spcPct val="0"/>
              </a:spcAft>
              <a:buFont typeface="Arial" panose="020B0604020202020204" pitchFamily="34" charset="0"/>
              <a:buNone/>
            </a:pPr>
            <a:r>
              <a:rPr lang="es-ES" altLang="es-ES" sz="1800">
                <a:solidFill>
                  <a:prstClr val="black"/>
                </a:solidFill>
              </a:rPr>
              <a:t>    Comparación directa entre las características metrológicas del equipo de medición y los requisitos metrológicos del cliente antes de confirmar el equipo para su uso previsto.</a:t>
            </a:r>
          </a:p>
          <a:p>
            <a:pPr eaLnBrk="0" fontAlgn="base" hangingPunct="0">
              <a:spcAft>
                <a:spcPct val="0"/>
              </a:spcAft>
            </a:pPr>
            <a:r>
              <a:rPr lang="es-ES" altLang="es-ES" sz="1800">
                <a:solidFill>
                  <a:prstClr val="black"/>
                </a:solidFill>
              </a:rPr>
              <a:t>Ajuste: </a:t>
            </a:r>
          </a:p>
          <a:p>
            <a:pPr eaLnBrk="0" fontAlgn="base" hangingPunct="0">
              <a:spcAft>
                <a:spcPct val="0"/>
              </a:spcAft>
              <a:buFont typeface="Arial" panose="020B0604020202020204" pitchFamily="34" charset="0"/>
              <a:buNone/>
            </a:pPr>
            <a:r>
              <a:rPr lang="es-ES" altLang="es-ES" sz="1800">
                <a:solidFill>
                  <a:prstClr val="black"/>
                </a:solidFill>
              </a:rPr>
              <a:t>     Operación destinada a llevar un instrumento de medida a un estado de funcionamiento conveniente para su utilización.</a:t>
            </a:r>
          </a:p>
          <a:p>
            <a:pPr eaLnBrk="0" fontAlgn="base" hangingPunct="0">
              <a:spcAft>
                <a:spcPct val="0"/>
              </a:spcAft>
              <a:buFont typeface="Arial" panose="020B0604020202020204" pitchFamily="34" charset="0"/>
              <a:buNone/>
            </a:pPr>
            <a:endParaRPr lang="es-ES" altLang="es-ES" sz="1800">
              <a:solidFill>
                <a:prstClr val="black"/>
              </a:solidFill>
            </a:endParaRPr>
          </a:p>
        </p:txBody>
      </p:sp>
    </p:spTree>
    <p:extLst>
      <p:ext uri="{BB962C8B-B14F-4D97-AF65-F5344CB8AC3E}">
        <p14:creationId xmlns:p14="http://schemas.microsoft.com/office/powerpoint/2010/main" val="81981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500">
                <a:solidFill>
                  <a:prstClr val="black"/>
                </a:solidFill>
              </a:rPr>
              <a:t>Calibración e incertidumbre</a:t>
            </a:r>
          </a:p>
        </p:txBody>
      </p:sp>
      <p:sp>
        <p:nvSpPr>
          <p:cNvPr id="22531" name="Rectangle 3"/>
          <p:cNvSpPr>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Aft>
                <a:spcPct val="0"/>
              </a:spcAft>
            </a:pPr>
            <a:r>
              <a:rPr lang="es-ES" altLang="es-ES" sz="1800">
                <a:solidFill>
                  <a:prstClr val="black"/>
                </a:solidFill>
              </a:rPr>
              <a:t>Objetivo: cuantificar el margen de error con el que mide un instrumento.</a:t>
            </a:r>
          </a:p>
          <a:p>
            <a:pPr eaLnBrk="0" fontAlgn="base" hangingPunct="0">
              <a:spcAft>
                <a:spcPct val="0"/>
              </a:spcAft>
            </a:pPr>
            <a:r>
              <a:rPr lang="es-ES" altLang="es-ES" sz="1800">
                <a:solidFill>
                  <a:prstClr val="black"/>
                </a:solidFill>
              </a:rPr>
              <a:t>Resultado:</a:t>
            </a:r>
          </a:p>
          <a:p>
            <a:pPr eaLnBrk="0" fontAlgn="base" hangingPunct="0">
              <a:spcAft>
                <a:spcPct val="0"/>
              </a:spcAft>
              <a:buFont typeface="Arial" panose="020B0604020202020204" pitchFamily="34" charset="0"/>
              <a:buNone/>
            </a:pPr>
            <a:endParaRPr lang="es-ES" altLang="es-ES" sz="18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Correcciones: tratan de corregir el error sistemático del instrumento.</a:t>
            </a:r>
          </a:p>
          <a:p>
            <a:pPr lvl="1" eaLnBrk="0" fontAlgn="base" hangingPunct="0">
              <a:spcAft>
                <a:spcPct val="0"/>
              </a:spcAft>
              <a:buFont typeface="Wingdings" panose="05000000000000000000" pitchFamily="2" charset="2"/>
              <a:buNone/>
            </a:pPr>
            <a:endParaRPr lang="es-ES" altLang="es-ES" sz="16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Incertidumbres: representan el margen de error del instrumento, una vez aplicada la corrección, con una cierta probabilidad de cobertura.</a:t>
            </a:r>
          </a:p>
          <a:p>
            <a:pPr lvl="1" eaLnBrk="0" fontAlgn="base" hangingPunct="0">
              <a:spcAft>
                <a:spcPct val="0"/>
              </a:spcAft>
              <a:buFont typeface="Wingdings" panose="05000000000000000000" pitchFamily="2" charset="2"/>
              <a:buNone/>
            </a:pPr>
            <a:endParaRPr lang="es-ES" altLang="es-ES" sz="16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Incertidumbre típica de la calibración: es la desviación típica estimada para la corrección.</a:t>
            </a:r>
          </a:p>
          <a:p>
            <a:pPr lvl="1" eaLnBrk="0" fontAlgn="base" hangingPunct="0">
              <a:spcAft>
                <a:spcPct val="0"/>
              </a:spcAft>
              <a:buFont typeface="Wingdings" panose="05000000000000000000" pitchFamily="2" charset="2"/>
              <a:buNone/>
            </a:pPr>
            <a:endParaRPr lang="es-ES" altLang="es-ES" sz="16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Incertidumbre expandida de la calibración: es la incertidumbre típica de la calibración para una cierta probabilidad de cobertura (normalmente el 95%).	</a:t>
            </a:r>
          </a:p>
        </p:txBody>
      </p:sp>
    </p:spTree>
    <p:extLst>
      <p:ext uri="{BB962C8B-B14F-4D97-AF65-F5344CB8AC3E}">
        <p14:creationId xmlns:p14="http://schemas.microsoft.com/office/powerpoint/2010/main" val="3703044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p:cNvSpPr>
          <p:nvPr/>
        </p:nvSpPr>
        <p:spPr bwMode="auto">
          <a:xfrm>
            <a:off x="1981200" y="274639"/>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500">
                <a:solidFill>
                  <a:prstClr val="black"/>
                </a:solidFill>
              </a:rPr>
              <a:t>Calibración e incertidumbre</a:t>
            </a:r>
          </a:p>
        </p:txBody>
      </p:sp>
      <p:grpSp>
        <p:nvGrpSpPr>
          <p:cNvPr id="23555" name="Group 3"/>
          <p:cNvGrpSpPr>
            <a:grpSpLocks/>
          </p:cNvGrpSpPr>
          <p:nvPr/>
        </p:nvGrpSpPr>
        <p:grpSpPr bwMode="auto">
          <a:xfrm>
            <a:off x="3216276" y="2060576"/>
            <a:ext cx="5019675" cy="3425825"/>
            <a:chOff x="975" y="1026"/>
            <a:chExt cx="3162" cy="2292"/>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 y="1026"/>
              <a:ext cx="3162" cy="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3515" y="1344"/>
              <a:ext cx="317" cy="272"/>
            </a:xfrm>
            <a:prstGeom prst="rect">
              <a:avLst/>
            </a:prstGeom>
            <a:solidFill>
              <a:srgbClr val="FFFF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s-ES">
                <a:solidFill>
                  <a:prstClr val="black"/>
                </a:solidFill>
              </a:endParaRPr>
            </a:p>
          </p:txBody>
        </p:sp>
      </p:grpSp>
      <p:sp>
        <p:nvSpPr>
          <p:cNvPr id="23558" name="Rectangle 6"/>
          <p:cNvSpPr>
            <a:spLocks/>
          </p:cNvSpPr>
          <p:nvPr/>
        </p:nvSpPr>
        <p:spPr bwMode="auto">
          <a:xfrm>
            <a:off x="2438400" y="1196976"/>
            <a:ext cx="8229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Aft>
                <a:spcPct val="0"/>
              </a:spcAft>
            </a:pPr>
            <a:r>
              <a:rPr lang="es-ES" altLang="es-ES" sz="1800">
                <a:solidFill>
                  <a:prstClr val="black"/>
                </a:solidFill>
              </a:rPr>
              <a:t>Factor de cobertura: factor por el que hay que multiplicar la incertidumbre típica para obtener la expandida. </a:t>
            </a:r>
          </a:p>
        </p:txBody>
      </p:sp>
      <p:sp>
        <p:nvSpPr>
          <p:cNvPr id="23559" name="Text Box 7"/>
          <p:cNvSpPr txBox="1">
            <a:spLocks noChangeArrowheads="1"/>
          </p:cNvSpPr>
          <p:nvPr/>
        </p:nvSpPr>
        <p:spPr bwMode="auto">
          <a:xfrm>
            <a:off x="2782888" y="5661026"/>
            <a:ext cx="6913562" cy="7016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50000"/>
              </a:spcBef>
              <a:spcAft>
                <a:spcPct val="0"/>
              </a:spcAft>
            </a:pPr>
            <a:r>
              <a:rPr lang="es-ES" altLang="es-ES" sz="2000">
                <a:solidFill>
                  <a:prstClr val="black"/>
                </a:solidFill>
              </a:rPr>
              <a:t>Para una distribución normal el factor de cobertura  asociado a un nivel de confianza del 95% es k=2</a:t>
            </a:r>
          </a:p>
        </p:txBody>
      </p:sp>
    </p:spTree>
    <p:extLst>
      <p:ext uri="{BB962C8B-B14F-4D97-AF65-F5344CB8AC3E}">
        <p14:creationId xmlns:p14="http://schemas.microsoft.com/office/powerpoint/2010/main" val="55946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500">
                <a:solidFill>
                  <a:prstClr val="black"/>
                </a:solidFill>
              </a:rPr>
              <a:t>Calibración e incertidumbre</a:t>
            </a:r>
          </a:p>
        </p:txBody>
      </p:sp>
      <p:sp>
        <p:nvSpPr>
          <p:cNvPr id="24579" name="Rectangle 3"/>
          <p:cNvSpPr>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Aft>
                <a:spcPct val="0"/>
              </a:spcAft>
            </a:pPr>
            <a:r>
              <a:rPr lang="es-ES" altLang="es-ES" sz="1800">
                <a:solidFill>
                  <a:prstClr val="black"/>
                </a:solidFill>
              </a:rPr>
              <a:t>Fuentes de incertidumbre de los instrumentos:</a:t>
            </a:r>
          </a:p>
          <a:p>
            <a:pPr eaLnBrk="0" fontAlgn="base" hangingPunct="0">
              <a:spcAft>
                <a:spcPct val="0"/>
              </a:spcAft>
              <a:buFont typeface="Arial" panose="020B0604020202020204" pitchFamily="34" charset="0"/>
              <a:buNone/>
            </a:pPr>
            <a:endParaRPr lang="es-ES" altLang="es-ES" sz="18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Resolución: según las divisiones de escala o display del equipo.</a:t>
            </a:r>
          </a:p>
          <a:p>
            <a:pPr lvl="1" eaLnBrk="0" fontAlgn="base" hangingPunct="0">
              <a:spcAft>
                <a:spcPct val="0"/>
              </a:spcAft>
              <a:buFont typeface="Wingdings" panose="05000000000000000000" pitchFamily="2" charset="2"/>
              <a:buNone/>
            </a:pPr>
            <a:endParaRPr lang="es-ES" altLang="es-ES" sz="16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Repetibilidad: para el mismo valor de la magnitud objeto de medición el instrumento ofrece respuestas distintas.</a:t>
            </a:r>
          </a:p>
          <a:p>
            <a:pPr lvl="1" eaLnBrk="0" fontAlgn="base" hangingPunct="0">
              <a:spcAft>
                <a:spcPct val="0"/>
              </a:spcAft>
              <a:buFont typeface="Wingdings" panose="05000000000000000000" pitchFamily="2" charset="2"/>
              <a:buNone/>
            </a:pPr>
            <a:endParaRPr lang="es-ES" altLang="es-ES" sz="16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Deriva: variación a largo plazo de la magnitud indicada por el instrumento en las mismas condiciones de referencia.</a:t>
            </a:r>
          </a:p>
          <a:p>
            <a:pPr lvl="1" eaLnBrk="0" fontAlgn="base" hangingPunct="0">
              <a:spcAft>
                <a:spcPct val="0"/>
              </a:spcAft>
              <a:buFont typeface="Wingdings" panose="05000000000000000000" pitchFamily="2" charset="2"/>
              <a:buNone/>
            </a:pPr>
            <a:endParaRPr lang="es-ES" altLang="es-ES" sz="16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Tiempo de respuesta.</a:t>
            </a:r>
          </a:p>
          <a:p>
            <a:pPr lvl="1" eaLnBrk="0" fontAlgn="base" hangingPunct="0">
              <a:spcAft>
                <a:spcPct val="0"/>
              </a:spcAft>
              <a:buFont typeface="Wingdings" panose="05000000000000000000" pitchFamily="2" charset="2"/>
              <a:buNone/>
            </a:pPr>
            <a:endParaRPr lang="es-ES" altLang="es-ES" sz="1600">
              <a:solidFill>
                <a:prstClr val="black"/>
              </a:solidFill>
            </a:endParaRPr>
          </a:p>
          <a:p>
            <a:pPr lvl="1" eaLnBrk="0" fontAlgn="base" hangingPunct="0">
              <a:spcAft>
                <a:spcPct val="0"/>
              </a:spcAft>
              <a:buFont typeface="Wingdings" panose="05000000000000000000" pitchFamily="2" charset="2"/>
              <a:buChar char="Ø"/>
            </a:pPr>
            <a:r>
              <a:rPr lang="es-ES" altLang="es-ES" sz="1600">
                <a:solidFill>
                  <a:prstClr val="black"/>
                </a:solidFill>
              </a:rPr>
              <a:t>Calibración: surgen al relacionar las mediciones del instrumento con las de otro patrón.</a:t>
            </a:r>
          </a:p>
          <a:p>
            <a:pPr lvl="1" eaLnBrk="0" fontAlgn="base" hangingPunct="0">
              <a:spcAft>
                <a:spcPct val="0"/>
              </a:spcAft>
              <a:buFont typeface="Wingdings" panose="05000000000000000000" pitchFamily="2" charset="2"/>
              <a:buChar char="Ø"/>
            </a:pPr>
            <a:endParaRPr lang="es-ES" altLang="es-ES" sz="1600">
              <a:solidFill>
                <a:prstClr val="black"/>
              </a:solidFill>
            </a:endParaRPr>
          </a:p>
        </p:txBody>
      </p:sp>
    </p:spTree>
    <p:extLst>
      <p:ext uri="{BB962C8B-B14F-4D97-AF65-F5344CB8AC3E}">
        <p14:creationId xmlns:p14="http://schemas.microsoft.com/office/powerpoint/2010/main" val="1250020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600">
                <a:solidFill>
                  <a:prstClr val="black"/>
                </a:solidFill>
              </a:rPr>
              <a:t>Calibración e incertidumbre</a:t>
            </a:r>
          </a:p>
        </p:txBody>
      </p:sp>
      <p:sp>
        <p:nvSpPr>
          <p:cNvPr id="26627" name="Rectangle 3"/>
          <p:cNvSpPr>
            <a:spLocks/>
          </p:cNvSpPr>
          <p:nvPr/>
        </p:nvSpPr>
        <p:spPr bwMode="auto">
          <a:xfrm>
            <a:off x="1981200" y="1600200"/>
            <a:ext cx="82296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990600" indent="-5334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371600" indent="-4572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752600" indent="-3810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209800" indent="-3810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667000" indent="-3810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24200" indent="-3810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581400" indent="-3810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038600" indent="-3810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Aft>
                <a:spcPct val="0"/>
              </a:spcAft>
            </a:pPr>
            <a:r>
              <a:rPr lang="es-ES" altLang="es-ES" sz="1800" b="1">
                <a:solidFill>
                  <a:prstClr val="black"/>
                </a:solidFill>
              </a:rPr>
              <a:t>Calibración</a:t>
            </a:r>
          </a:p>
          <a:p>
            <a:pPr eaLnBrk="0" fontAlgn="base" hangingPunct="0">
              <a:spcAft>
                <a:spcPct val="0"/>
              </a:spcAft>
              <a:buFont typeface="Arial" panose="020B0604020202020204" pitchFamily="34" charset="0"/>
              <a:buNone/>
            </a:pPr>
            <a:r>
              <a:rPr lang="es-ES" altLang="es-ES" sz="1500">
                <a:solidFill>
                  <a:prstClr val="black"/>
                </a:solidFill>
              </a:rPr>
              <a:t>	</a:t>
            </a:r>
            <a:r>
              <a:rPr lang="es-ES" altLang="es-ES" sz="1600">
                <a:solidFill>
                  <a:prstClr val="black"/>
                </a:solidFill>
              </a:rPr>
              <a:t>Operación que bajo condiciones especificadas establece, en una primera etapa, una relación entre los </a:t>
            </a:r>
            <a:r>
              <a:rPr lang="es-ES" altLang="es-ES" sz="1600" b="1">
                <a:solidFill>
                  <a:prstClr val="black"/>
                </a:solidFill>
              </a:rPr>
              <a:t>valores</a:t>
            </a:r>
            <a:r>
              <a:rPr lang="es-ES" altLang="es-ES" sz="1600">
                <a:solidFill>
                  <a:prstClr val="black"/>
                </a:solidFill>
              </a:rPr>
              <a:t> y sus </a:t>
            </a:r>
            <a:r>
              <a:rPr lang="es-ES" altLang="es-ES" sz="1600" b="1">
                <a:solidFill>
                  <a:prstClr val="black"/>
                </a:solidFill>
              </a:rPr>
              <a:t>incertidumbres de medida</a:t>
            </a:r>
            <a:r>
              <a:rPr lang="es-ES" altLang="es-ES" sz="1600">
                <a:solidFill>
                  <a:prstClr val="black"/>
                </a:solidFill>
              </a:rPr>
              <a:t> asociadas obtenidas a partir de los </a:t>
            </a:r>
            <a:r>
              <a:rPr lang="es-ES" altLang="es-ES" sz="1600" b="1">
                <a:solidFill>
                  <a:prstClr val="black"/>
                </a:solidFill>
              </a:rPr>
              <a:t>patrones de medida</a:t>
            </a:r>
            <a:r>
              <a:rPr lang="es-ES" altLang="es-ES" sz="1600">
                <a:solidFill>
                  <a:prstClr val="black"/>
                </a:solidFill>
              </a:rPr>
              <a:t>, y las correspondientes</a:t>
            </a:r>
            <a:r>
              <a:rPr lang="es-ES" altLang="es-ES" sz="1600" b="1">
                <a:solidFill>
                  <a:prstClr val="black"/>
                </a:solidFill>
              </a:rPr>
              <a:t> indicaciones</a:t>
            </a:r>
            <a:r>
              <a:rPr lang="es-ES" altLang="es-ES" sz="1600">
                <a:solidFill>
                  <a:prstClr val="black"/>
                </a:solidFill>
              </a:rPr>
              <a:t> con sus incertidumbres asociadas y,  en una segunda etapa, utiliza esta información para establecer una relación que permita obtener un </a:t>
            </a:r>
            <a:r>
              <a:rPr lang="es-ES" altLang="es-ES" sz="1600" b="1">
                <a:solidFill>
                  <a:prstClr val="black"/>
                </a:solidFill>
              </a:rPr>
              <a:t>resultado de medida</a:t>
            </a:r>
            <a:r>
              <a:rPr lang="es-ES" altLang="es-ES" sz="1600">
                <a:solidFill>
                  <a:prstClr val="black"/>
                </a:solidFill>
              </a:rPr>
              <a:t> a partir de una indicación.</a:t>
            </a:r>
          </a:p>
          <a:p>
            <a:pPr eaLnBrk="0" fontAlgn="base" hangingPunct="0">
              <a:spcAft>
                <a:spcPct val="0"/>
              </a:spcAft>
              <a:buFont typeface="Arial" panose="020B0604020202020204" pitchFamily="34" charset="0"/>
              <a:buNone/>
            </a:pPr>
            <a:endParaRPr lang="es-ES" altLang="es-ES" sz="1600">
              <a:solidFill>
                <a:prstClr val="black"/>
              </a:solidFill>
            </a:endParaRPr>
          </a:p>
          <a:p>
            <a:pPr eaLnBrk="0" fontAlgn="base" hangingPunct="0">
              <a:spcAft>
                <a:spcPct val="0"/>
              </a:spcAft>
              <a:buFont typeface="Arial" panose="020B0604020202020204" pitchFamily="34" charset="0"/>
              <a:buNone/>
            </a:pPr>
            <a:r>
              <a:rPr lang="es-ES" altLang="es-ES" sz="1200">
                <a:solidFill>
                  <a:prstClr val="black"/>
                </a:solidFill>
              </a:rPr>
              <a:t>NOTAS</a:t>
            </a:r>
          </a:p>
          <a:p>
            <a:pPr eaLnBrk="0" fontAlgn="base" hangingPunct="0">
              <a:spcAft>
                <a:spcPct val="0"/>
              </a:spcAft>
              <a:buFont typeface="Arial" panose="020B0604020202020204" pitchFamily="34" charset="0"/>
              <a:buAutoNum type="arabicPlain"/>
            </a:pPr>
            <a:r>
              <a:rPr lang="es-ES" altLang="es-ES" sz="1200">
                <a:solidFill>
                  <a:prstClr val="black"/>
                </a:solidFill>
              </a:rPr>
              <a:t>Una calibración puede expresarse mediante una declaración, una función de calibración, un </a:t>
            </a:r>
            <a:r>
              <a:rPr lang="es-ES" altLang="es-ES" sz="1200" b="1">
                <a:solidFill>
                  <a:prstClr val="black"/>
                </a:solidFill>
              </a:rPr>
              <a:t>diagrama de calibración</a:t>
            </a:r>
            <a:r>
              <a:rPr lang="es-ES" altLang="es-ES" sz="1200">
                <a:solidFill>
                  <a:prstClr val="black"/>
                </a:solidFill>
              </a:rPr>
              <a:t>, una </a:t>
            </a:r>
            <a:r>
              <a:rPr lang="es-ES" altLang="es-ES" sz="1200" b="1">
                <a:solidFill>
                  <a:prstClr val="black"/>
                </a:solidFill>
              </a:rPr>
              <a:t>curva de calibración</a:t>
            </a:r>
            <a:r>
              <a:rPr lang="es-ES" altLang="es-ES" sz="1200">
                <a:solidFill>
                  <a:prstClr val="black"/>
                </a:solidFill>
              </a:rPr>
              <a:t> o una tabla de calibración. En algunos casos puede consistir en una </a:t>
            </a:r>
            <a:r>
              <a:rPr lang="es-ES" altLang="es-ES" sz="1200" b="1">
                <a:solidFill>
                  <a:prstClr val="black"/>
                </a:solidFill>
              </a:rPr>
              <a:t>corrección</a:t>
            </a:r>
            <a:r>
              <a:rPr lang="es-ES" altLang="es-ES" sz="1200">
                <a:solidFill>
                  <a:prstClr val="black"/>
                </a:solidFill>
              </a:rPr>
              <a:t> aditiva o multiplicativa de la indicación con su incertidumbre correspondiente.</a:t>
            </a:r>
          </a:p>
          <a:p>
            <a:pPr eaLnBrk="0" fontAlgn="base" hangingPunct="0">
              <a:spcAft>
                <a:spcPct val="0"/>
              </a:spcAft>
              <a:buFont typeface="Arial" panose="020B0604020202020204" pitchFamily="34" charset="0"/>
              <a:buAutoNum type="arabicPlain"/>
            </a:pPr>
            <a:r>
              <a:rPr lang="es-ES" altLang="es-ES" sz="1200">
                <a:solidFill>
                  <a:prstClr val="black"/>
                </a:solidFill>
              </a:rPr>
              <a:t>Conviene no confundir la calibración con el </a:t>
            </a:r>
            <a:r>
              <a:rPr lang="es-ES" altLang="es-ES" sz="1200" b="1">
                <a:solidFill>
                  <a:prstClr val="black"/>
                </a:solidFill>
              </a:rPr>
              <a:t>ajuste de un sistema de medida</a:t>
            </a:r>
            <a:r>
              <a:rPr lang="es-ES" altLang="es-ES" sz="1200">
                <a:solidFill>
                  <a:prstClr val="black"/>
                </a:solidFill>
              </a:rPr>
              <a:t>, a menudo llamado incorrectamente “autocalibración”, no con una </a:t>
            </a:r>
            <a:r>
              <a:rPr lang="es-ES" altLang="es-ES" sz="1200" b="1">
                <a:solidFill>
                  <a:prstClr val="black"/>
                </a:solidFill>
              </a:rPr>
              <a:t>verificación</a:t>
            </a:r>
            <a:r>
              <a:rPr lang="es-ES" altLang="es-ES" sz="1200">
                <a:solidFill>
                  <a:prstClr val="black"/>
                </a:solidFill>
              </a:rPr>
              <a:t> de la calibración.</a:t>
            </a:r>
          </a:p>
          <a:p>
            <a:pPr eaLnBrk="0" fontAlgn="base" hangingPunct="0">
              <a:spcAft>
                <a:spcPct val="0"/>
              </a:spcAft>
              <a:buFont typeface="Arial" panose="020B0604020202020204" pitchFamily="34" charset="0"/>
              <a:buAutoNum type="arabicPlain"/>
            </a:pPr>
            <a:r>
              <a:rPr lang="es-ES" altLang="es-ES" sz="1200">
                <a:solidFill>
                  <a:prstClr val="black"/>
                </a:solidFill>
              </a:rPr>
              <a:t>Frecuentemente se interpreta que únicamente la primera etapa de esta definición corresponde a la calibración.</a:t>
            </a:r>
          </a:p>
          <a:p>
            <a:pPr algn="r" eaLnBrk="0" fontAlgn="base" hangingPunct="0">
              <a:spcAft>
                <a:spcPct val="0"/>
              </a:spcAft>
              <a:buFont typeface="Arial" panose="020B0604020202020204" pitchFamily="34" charset="0"/>
              <a:buNone/>
            </a:pPr>
            <a:endParaRPr lang="es-ES" altLang="es-ES" sz="1500" i="1">
              <a:solidFill>
                <a:prstClr val="black"/>
              </a:solidFill>
            </a:endParaRPr>
          </a:p>
          <a:p>
            <a:pPr algn="r" eaLnBrk="0" fontAlgn="base" hangingPunct="0">
              <a:spcAft>
                <a:spcPct val="0"/>
              </a:spcAft>
              <a:buFont typeface="Arial" panose="020B0604020202020204" pitchFamily="34" charset="0"/>
              <a:buNone/>
            </a:pPr>
            <a:r>
              <a:rPr lang="es-ES" altLang="es-ES" sz="1500" i="1">
                <a:solidFill>
                  <a:prstClr val="black"/>
                </a:solidFill>
              </a:rPr>
              <a:t>VIM, 3ª edición en español, 2012</a:t>
            </a:r>
          </a:p>
        </p:txBody>
      </p:sp>
    </p:spTree>
    <p:extLst>
      <p:ext uri="{BB962C8B-B14F-4D97-AF65-F5344CB8AC3E}">
        <p14:creationId xmlns:p14="http://schemas.microsoft.com/office/powerpoint/2010/main" val="1156446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600">
                <a:solidFill>
                  <a:prstClr val="black"/>
                </a:solidFill>
              </a:rPr>
              <a:t>Calibración e incertidumbre</a:t>
            </a:r>
          </a:p>
        </p:txBody>
      </p:sp>
      <p:sp>
        <p:nvSpPr>
          <p:cNvPr id="25603" name="Rectangle 3"/>
          <p:cNvSpPr>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800100" indent="-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219200" indent="-304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38300" indent="-2667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95500" indent="-2667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52700" indent="-2667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009900" indent="-2667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67100" indent="-2667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924300" indent="-2667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Aft>
                <a:spcPct val="0"/>
              </a:spcAft>
            </a:pPr>
            <a:r>
              <a:rPr lang="es-ES" altLang="es-ES" sz="1800">
                <a:solidFill>
                  <a:prstClr val="black"/>
                </a:solidFill>
              </a:rPr>
              <a:t>Corrección</a:t>
            </a:r>
          </a:p>
          <a:p>
            <a:pPr eaLnBrk="0" fontAlgn="base" hangingPunct="0">
              <a:spcAft>
                <a:spcPct val="0"/>
              </a:spcAft>
              <a:buFont typeface="Arial" panose="020B0604020202020204" pitchFamily="34" charset="0"/>
              <a:buNone/>
            </a:pPr>
            <a:r>
              <a:rPr lang="es-ES" altLang="es-ES" sz="1500">
                <a:solidFill>
                  <a:prstClr val="black"/>
                </a:solidFill>
              </a:rPr>
              <a:t>	</a:t>
            </a:r>
            <a:r>
              <a:rPr lang="es-ES" altLang="es-ES" sz="1600">
                <a:solidFill>
                  <a:prstClr val="black"/>
                </a:solidFill>
              </a:rPr>
              <a:t>Compensación de un efecto sistemático estimado. </a:t>
            </a:r>
          </a:p>
          <a:p>
            <a:pPr eaLnBrk="0" fontAlgn="base" hangingPunct="0">
              <a:spcAft>
                <a:spcPct val="0"/>
              </a:spcAft>
              <a:buFont typeface="Arial" panose="020B0604020202020204" pitchFamily="34" charset="0"/>
              <a:buNone/>
            </a:pPr>
            <a:endParaRPr lang="es-ES" altLang="es-ES" sz="1600">
              <a:solidFill>
                <a:prstClr val="black"/>
              </a:solidFill>
            </a:endParaRPr>
          </a:p>
          <a:p>
            <a:pPr eaLnBrk="0" fontAlgn="base" hangingPunct="0">
              <a:spcAft>
                <a:spcPct val="0"/>
              </a:spcAft>
              <a:buFont typeface="Arial" panose="020B0604020202020204" pitchFamily="34" charset="0"/>
              <a:buNone/>
            </a:pPr>
            <a:r>
              <a:rPr lang="es-ES" altLang="es-ES" sz="900">
                <a:solidFill>
                  <a:prstClr val="black"/>
                </a:solidFill>
              </a:rPr>
              <a:t>NOTAS</a:t>
            </a:r>
          </a:p>
          <a:p>
            <a:pPr eaLnBrk="0" fontAlgn="base" hangingPunct="0">
              <a:spcAft>
                <a:spcPct val="0"/>
              </a:spcAft>
              <a:buFont typeface="Arial" panose="020B0604020202020204" pitchFamily="34" charset="0"/>
              <a:buNone/>
            </a:pPr>
            <a:endParaRPr lang="es-ES" altLang="es-ES" sz="900">
              <a:solidFill>
                <a:prstClr val="black"/>
              </a:solidFill>
            </a:endParaRPr>
          </a:p>
          <a:p>
            <a:pPr eaLnBrk="0" fontAlgn="base" hangingPunct="0">
              <a:spcAft>
                <a:spcPct val="0"/>
              </a:spcAft>
              <a:buFont typeface="Arial" panose="020B0604020202020204" pitchFamily="34" charset="0"/>
              <a:buAutoNum type="arabicPlain"/>
            </a:pPr>
            <a:r>
              <a:rPr lang="es-ES" altLang="es-ES" sz="900">
                <a:solidFill>
                  <a:prstClr val="black"/>
                </a:solidFill>
              </a:rPr>
              <a:t>Véase la  Guía ISO/IEC 98-3:2008, 3.2.3, para una explicación del concepto “efecto sistemático”.</a:t>
            </a:r>
          </a:p>
          <a:p>
            <a:pPr eaLnBrk="0" fontAlgn="base" hangingPunct="0">
              <a:spcAft>
                <a:spcPct val="0"/>
              </a:spcAft>
              <a:buFont typeface="Arial" panose="020B0604020202020204" pitchFamily="34" charset="0"/>
              <a:buAutoNum type="arabicPlain"/>
            </a:pPr>
            <a:r>
              <a:rPr lang="es-ES" altLang="es-ES" sz="900">
                <a:solidFill>
                  <a:prstClr val="black"/>
                </a:solidFill>
              </a:rPr>
              <a:t>La compensación puede tomar diferentes formas, tales como la adición de un valor o la multiplicación por un factor, o bien puede deducirse de una tabla.</a:t>
            </a:r>
          </a:p>
          <a:p>
            <a:pPr eaLnBrk="0" fontAlgn="base" hangingPunct="0">
              <a:spcAft>
                <a:spcPct val="0"/>
              </a:spcAft>
              <a:buFont typeface="Arial" panose="020B0604020202020204" pitchFamily="34" charset="0"/>
              <a:buNone/>
            </a:pPr>
            <a:endParaRPr lang="es-ES" altLang="es-ES" sz="900">
              <a:solidFill>
                <a:prstClr val="black"/>
              </a:solidFill>
            </a:endParaRPr>
          </a:p>
          <a:p>
            <a:pPr eaLnBrk="0" fontAlgn="base" hangingPunct="0">
              <a:spcAft>
                <a:spcPct val="0"/>
              </a:spcAft>
              <a:buFont typeface="Arial" panose="020B0604020202020204" pitchFamily="34" charset="0"/>
              <a:buNone/>
            </a:pPr>
            <a:endParaRPr lang="es-ES" altLang="es-ES" sz="900">
              <a:solidFill>
                <a:prstClr val="black"/>
              </a:solidFill>
            </a:endParaRPr>
          </a:p>
          <a:p>
            <a:pPr eaLnBrk="0" fontAlgn="base" hangingPunct="0">
              <a:spcAft>
                <a:spcPct val="0"/>
              </a:spcAft>
              <a:buFont typeface="Arial" panose="020B0604020202020204" pitchFamily="34" charset="0"/>
              <a:buNone/>
            </a:pPr>
            <a:endParaRPr lang="es-ES" altLang="es-ES" sz="900">
              <a:solidFill>
                <a:prstClr val="black"/>
              </a:solidFill>
            </a:endParaRPr>
          </a:p>
          <a:p>
            <a:pPr eaLnBrk="0" fontAlgn="base" hangingPunct="0">
              <a:spcAft>
                <a:spcPct val="0"/>
              </a:spcAft>
              <a:buFont typeface="Arial" panose="020B0604020202020204" pitchFamily="34" charset="0"/>
              <a:buNone/>
            </a:pPr>
            <a:endParaRPr lang="es-ES" altLang="es-ES" sz="900">
              <a:solidFill>
                <a:prstClr val="black"/>
              </a:solidFill>
            </a:endParaRPr>
          </a:p>
          <a:p>
            <a:pPr eaLnBrk="0" fontAlgn="base" hangingPunct="0">
              <a:spcAft>
                <a:spcPct val="0"/>
              </a:spcAft>
              <a:buFont typeface="Arial" panose="020B0604020202020204" pitchFamily="34" charset="0"/>
              <a:buNone/>
            </a:pPr>
            <a:endParaRPr lang="es-ES" altLang="es-ES" sz="900">
              <a:solidFill>
                <a:prstClr val="black"/>
              </a:solidFill>
            </a:endParaRPr>
          </a:p>
          <a:p>
            <a:pPr algn="r" eaLnBrk="0" fontAlgn="base" hangingPunct="0">
              <a:spcAft>
                <a:spcPct val="0"/>
              </a:spcAft>
              <a:buFont typeface="Arial" panose="020B0604020202020204" pitchFamily="34" charset="0"/>
              <a:buNone/>
            </a:pPr>
            <a:r>
              <a:rPr lang="es-ES" altLang="es-ES" sz="1500" i="1">
                <a:solidFill>
                  <a:prstClr val="black"/>
                </a:solidFill>
              </a:rPr>
              <a:t>VIM, 3ª edición en español, 2012</a:t>
            </a:r>
          </a:p>
          <a:p>
            <a:pPr eaLnBrk="0" fontAlgn="base" hangingPunct="0">
              <a:spcAft>
                <a:spcPct val="0"/>
              </a:spcAft>
              <a:buFont typeface="Arial" panose="020B0604020202020204" pitchFamily="34" charset="0"/>
              <a:buNone/>
            </a:pPr>
            <a:endParaRPr lang="es-ES" altLang="es-ES" sz="900">
              <a:solidFill>
                <a:prstClr val="black"/>
              </a:solidFill>
            </a:endParaRPr>
          </a:p>
        </p:txBody>
      </p:sp>
    </p:spTree>
    <p:extLst>
      <p:ext uri="{BB962C8B-B14F-4D97-AF65-F5344CB8AC3E}">
        <p14:creationId xmlns:p14="http://schemas.microsoft.com/office/powerpoint/2010/main" val="499030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500">
                <a:solidFill>
                  <a:prstClr val="black"/>
                </a:solidFill>
              </a:rPr>
              <a:t>Calibración e incertidumbre</a:t>
            </a:r>
          </a:p>
        </p:txBody>
      </p:sp>
      <p:sp>
        <p:nvSpPr>
          <p:cNvPr id="30723" name="Rectangle 3"/>
          <p:cNvSpPr>
            <a:spLocks/>
          </p:cNvSpPr>
          <p:nvPr/>
        </p:nvSpPr>
        <p:spPr bwMode="auto">
          <a:xfrm>
            <a:off x="1981200" y="1600200"/>
            <a:ext cx="8229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990600" indent="-5334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371600" indent="-4572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752600" indent="-3810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209800" indent="-3810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667000" indent="-3810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24200" indent="-3810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581400" indent="-3810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038600" indent="-3810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lnSpc>
                <a:spcPct val="80000"/>
              </a:lnSpc>
              <a:spcAft>
                <a:spcPct val="0"/>
              </a:spcAft>
            </a:pPr>
            <a:r>
              <a:rPr lang="es-ES" altLang="es-ES" sz="1700">
                <a:solidFill>
                  <a:prstClr val="black"/>
                </a:solidFill>
              </a:rPr>
              <a:t>Incertidumbre de medida</a:t>
            </a:r>
          </a:p>
          <a:p>
            <a:pPr eaLnBrk="0" fontAlgn="base" hangingPunct="0">
              <a:lnSpc>
                <a:spcPct val="80000"/>
              </a:lnSpc>
              <a:spcAft>
                <a:spcPct val="0"/>
              </a:spcAft>
              <a:buFont typeface="Arial" panose="020B0604020202020204" pitchFamily="34" charset="0"/>
              <a:buNone/>
            </a:pPr>
            <a:r>
              <a:rPr lang="es-ES" altLang="es-ES" sz="1300">
                <a:solidFill>
                  <a:prstClr val="black"/>
                </a:solidFill>
              </a:rPr>
              <a:t>	</a:t>
            </a:r>
            <a:r>
              <a:rPr lang="es-ES" altLang="es-ES" sz="1500">
                <a:solidFill>
                  <a:prstClr val="black"/>
                </a:solidFill>
              </a:rPr>
              <a:t>Parámetro no negativo que caracteriza la dispersión de los </a:t>
            </a:r>
            <a:r>
              <a:rPr lang="es-ES" altLang="es-ES" sz="1500" b="1">
                <a:solidFill>
                  <a:prstClr val="black"/>
                </a:solidFill>
              </a:rPr>
              <a:t>valores</a:t>
            </a:r>
            <a:r>
              <a:rPr lang="es-ES" altLang="es-ES" sz="1500">
                <a:solidFill>
                  <a:prstClr val="black"/>
                </a:solidFill>
              </a:rPr>
              <a:t> atribuidos a un </a:t>
            </a:r>
            <a:r>
              <a:rPr lang="es-ES" altLang="es-ES" sz="1500" b="1">
                <a:solidFill>
                  <a:prstClr val="black"/>
                </a:solidFill>
              </a:rPr>
              <a:t>mensurando</a:t>
            </a:r>
            <a:r>
              <a:rPr lang="es-ES" altLang="es-ES" sz="1500">
                <a:solidFill>
                  <a:prstClr val="black"/>
                </a:solidFill>
              </a:rPr>
              <a:t>, a partir de la información que se utiliza.</a:t>
            </a:r>
          </a:p>
          <a:p>
            <a:pPr eaLnBrk="0" fontAlgn="base" hangingPunct="0">
              <a:lnSpc>
                <a:spcPct val="80000"/>
              </a:lnSpc>
              <a:spcAft>
                <a:spcPct val="0"/>
              </a:spcAft>
              <a:buFont typeface="Arial" panose="020B0604020202020204" pitchFamily="34" charset="0"/>
              <a:buNone/>
            </a:pPr>
            <a:endParaRPr lang="es-ES" altLang="es-ES" sz="1500">
              <a:solidFill>
                <a:prstClr val="black"/>
              </a:solidFill>
            </a:endParaRPr>
          </a:p>
          <a:p>
            <a:pPr algn="r" eaLnBrk="0" fontAlgn="base" hangingPunct="0">
              <a:lnSpc>
                <a:spcPct val="80000"/>
              </a:lnSpc>
              <a:spcAft>
                <a:spcPct val="0"/>
              </a:spcAft>
              <a:buFont typeface="Arial" panose="020B0604020202020204" pitchFamily="34" charset="0"/>
              <a:buNone/>
            </a:pPr>
            <a:r>
              <a:rPr lang="es-ES" altLang="es-ES" sz="1500" i="1">
                <a:solidFill>
                  <a:prstClr val="black"/>
                </a:solidFill>
              </a:rPr>
              <a:t>VIM, 3ª edición en español, 2012</a:t>
            </a:r>
            <a:endParaRPr lang="es-ES" altLang="es-ES" sz="1500">
              <a:solidFill>
                <a:prstClr val="black"/>
              </a:solidFill>
            </a:endParaRPr>
          </a:p>
          <a:p>
            <a:pPr eaLnBrk="0" fontAlgn="base" hangingPunct="0">
              <a:lnSpc>
                <a:spcPct val="80000"/>
              </a:lnSpc>
              <a:spcAft>
                <a:spcPct val="0"/>
              </a:spcAft>
              <a:buFont typeface="Arial" panose="020B0604020202020204" pitchFamily="34" charset="0"/>
              <a:buNone/>
            </a:pPr>
            <a:endParaRPr lang="es-ES" altLang="es-ES" sz="1500">
              <a:solidFill>
                <a:prstClr val="black"/>
              </a:solidFill>
            </a:endParaRP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64" y="3092450"/>
            <a:ext cx="639127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482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0" fontAlgn="base" hangingPunct="0">
              <a:spcAft>
                <a:spcPct val="0"/>
              </a:spcAft>
            </a:pPr>
            <a:r>
              <a:rPr lang="es-ES" altLang="es-ES" sz="1800">
                <a:solidFill>
                  <a:prstClr val="black"/>
                </a:solidFill>
              </a:rPr>
              <a:t>PREGUNTA: </a:t>
            </a:r>
          </a:p>
          <a:p>
            <a:pPr algn="just" eaLnBrk="0" fontAlgn="base" hangingPunct="0">
              <a:spcAft>
                <a:spcPct val="0"/>
              </a:spcAft>
              <a:buFont typeface="Arial" panose="020B0604020202020204" pitchFamily="34" charset="0"/>
              <a:buNone/>
            </a:pPr>
            <a:r>
              <a:rPr lang="es-ES" altLang="es-ES" sz="1800">
                <a:solidFill>
                  <a:prstClr val="black"/>
                </a:solidFill>
              </a:rPr>
              <a:t>    ¿Es cierto que una medición de temperatura de 20 ºC en un lugar y momento dados puede compararse con una medición idéntica en otro lugar y/o momento distintos?</a:t>
            </a:r>
          </a:p>
          <a:p>
            <a:pPr algn="just" eaLnBrk="0" fontAlgn="base" hangingPunct="0">
              <a:spcAft>
                <a:spcPct val="0"/>
              </a:spcAft>
            </a:pPr>
            <a:r>
              <a:rPr lang="es-ES" altLang="es-ES" sz="1800">
                <a:solidFill>
                  <a:prstClr val="black"/>
                </a:solidFill>
              </a:rPr>
              <a:t>RESPUESTA:</a:t>
            </a:r>
          </a:p>
          <a:p>
            <a:pPr algn="just" eaLnBrk="0" fontAlgn="base" hangingPunct="0">
              <a:spcAft>
                <a:spcPct val="0"/>
              </a:spcAft>
              <a:buFont typeface="Arial" panose="020B0604020202020204" pitchFamily="34" charset="0"/>
              <a:buNone/>
            </a:pPr>
            <a:r>
              <a:rPr lang="es-ES" altLang="es-ES" sz="1800">
                <a:solidFill>
                  <a:prstClr val="black"/>
                </a:solidFill>
              </a:rPr>
              <a:t>    Sólo si ambas mediciones son </a:t>
            </a:r>
            <a:r>
              <a:rPr lang="es-ES" altLang="es-ES" sz="1800" i="1">
                <a:solidFill>
                  <a:srgbClr val="CC3300"/>
                </a:solidFill>
              </a:rPr>
              <a:t>metrológicamente trazables</a:t>
            </a:r>
            <a:r>
              <a:rPr lang="es-ES" altLang="es-ES" sz="1800">
                <a:solidFill>
                  <a:prstClr val="black"/>
                </a:solidFill>
              </a:rPr>
              <a:t> a una referencia común</a:t>
            </a:r>
          </a:p>
          <a:p>
            <a:pPr algn="just" eaLnBrk="0" fontAlgn="base" hangingPunct="0">
              <a:spcAft>
                <a:spcPct val="0"/>
              </a:spcAft>
            </a:pPr>
            <a:r>
              <a:rPr lang="es-ES" altLang="es-ES" sz="1800">
                <a:solidFill>
                  <a:prstClr val="black"/>
                </a:solidFill>
              </a:rPr>
              <a:t>¿QUÉ ES ES LA TRAZABILIDAD METROLÓGICA?</a:t>
            </a:r>
          </a:p>
          <a:p>
            <a:pPr algn="just" eaLnBrk="0" fontAlgn="base" hangingPunct="0">
              <a:spcAft>
                <a:spcPct val="0"/>
              </a:spcAft>
              <a:buFont typeface="Arial" panose="020B0604020202020204" pitchFamily="34" charset="0"/>
              <a:buNone/>
            </a:pPr>
            <a:r>
              <a:rPr lang="es-ES" altLang="es-ES" sz="1800">
                <a:solidFill>
                  <a:prstClr val="black"/>
                </a:solidFill>
              </a:rPr>
              <a:t>     Según el VIM (3ª edición en español, 2012), es la propiedad de un </a:t>
            </a:r>
            <a:r>
              <a:rPr lang="es-ES" altLang="es-ES" sz="1800" b="1">
                <a:solidFill>
                  <a:prstClr val="black"/>
                </a:solidFill>
              </a:rPr>
              <a:t>resultado de medida</a:t>
            </a:r>
            <a:r>
              <a:rPr lang="es-ES" altLang="es-ES" sz="1800">
                <a:solidFill>
                  <a:prstClr val="black"/>
                </a:solidFill>
              </a:rPr>
              <a:t> por la cuál el resultado puede relacionarse con una referencia mediante una cadena ininterrumpida y documentada de </a:t>
            </a:r>
            <a:r>
              <a:rPr lang="es-ES" altLang="es-ES" sz="1800" b="1">
                <a:solidFill>
                  <a:prstClr val="black"/>
                </a:solidFill>
              </a:rPr>
              <a:t>calibraciones</a:t>
            </a:r>
            <a:r>
              <a:rPr lang="es-ES" altLang="es-ES" sz="1800">
                <a:solidFill>
                  <a:prstClr val="black"/>
                </a:solidFill>
              </a:rPr>
              <a:t>, cada una de las cuáles contribuye a la </a:t>
            </a:r>
            <a:r>
              <a:rPr lang="es-ES" altLang="es-ES" sz="1800" b="1">
                <a:solidFill>
                  <a:prstClr val="black"/>
                </a:solidFill>
              </a:rPr>
              <a:t>incertidumbre de medida</a:t>
            </a:r>
            <a:r>
              <a:rPr lang="es-ES" altLang="es-ES" sz="1800">
                <a:solidFill>
                  <a:prstClr val="black"/>
                </a:solidFill>
              </a:rPr>
              <a:t>.</a:t>
            </a:r>
          </a:p>
          <a:p>
            <a:pPr algn="just" eaLnBrk="0" fontAlgn="base" hangingPunct="0">
              <a:spcAft>
                <a:spcPct val="0"/>
              </a:spcAft>
              <a:buFont typeface="Arial" panose="020B0604020202020204" pitchFamily="34" charset="0"/>
              <a:buNone/>
            </a:pPr>
            <a:r>
              <a:rPr lang="es-ES" altLang="es-ES" sz="1800">
                <a:solidFill>
                  <a:prstClr val="black"/>
                </a:solidFill>
              </a:rPr>
              <a:t>	En otras palabras, la trazabilidad metrológica es la relación directa entre el resultado de una medición en campo y el resultado de la mejor posible medición en un laboratorio de calibración. Asegura que los diferentes métodos de medida e instrumentos utilizados en diferentes países y en diferentes momentos producen resultados de medida fiables, repetibles, reproducibles, compatibles y comparables. Cuando un resultado de medida es metrológicamente trazable puede ser vinculado con confianza a referencias de medida internacionalmente aceptadas.</a:t>
            </a:r>
          </a:p>
          <a:p>
            <a:pPr eaLnBrk="0" fontAlgn="base" hangingPunct="0">
              <a:spcAft>
                <a:spcPct val="0"/>
              </a:spcAft>
              <a:buFont typeface="Arial" panose="020B0604020202020204" pitchFamily="34" charset="0"/>
              <a:buNone/>
            </a:pPr>
            <a:endParaRPr lang="es-ES" altLang="es-ES" sz="1800">
              <a:solidFill>
                <a:prstClr val="black"/>
              </a:solidFill>
            </a:endParaRPr>
          </a:p>
        </p:txBody>
      </p:sp>
      <p:sp>
        <p:nvSpPr>
          <p:cNvPr id="43011"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ES" altLang="es-ES" sz="2000">
                <a:solidFill>
                  <a:prstClr val="black"/>
                </a:solidFill>
                <a:latin typeface="Calibri Light" panose="020F0302020204030204" pitchFamily="34" charset="0"/>
              </a:rPr>
              <a:t>TRAZABILIDAD METROLÓGICA</a:t>
            </a:r>
          </a:p>
        </p:txBody>
      </p:sp>
      <p:sp>
        <p:nvSpPr>
          <p:cNvPr id="43012" name="Rectangle 63"/>
          <p:cNvSpPr txBox="1">
            <a:spLocks noChangeArrowheads="1"/>
          </p:cNvSpPr>
          <p:nvPr/>
        </p:nvSpPr>
        <p:spPr bwMode="auto">
          <a:xfrm>
            <a:off x="2052638" y="1173163"/>
            <a:ext cx="788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es-ES_tradnl" altLang="es-ES" sz="1200">
                <a:solidFill>
                  <a:srgbClr val="BD3632"/>
                </a:solidFill>
                <a:latin typeface="Gill Sans MT" panose="020B0502020104020203" pitchFamily="34" charset="0"/>
              </a:rPr>
              <a:t>Referencia:  Traceability flyer. Programa de Instrumentos y Métodos de Obser</a:t>
            </a:r>
            <a:r>
              <a:rPr lang="es-ES" altLang="es-ES" sz="1200">
                <a:solidFill>
                  <a:srgbClr val="BD3632"/>
                </a:solidFill>
                <a:latin typeface="Gill Sans MT" panose="020B0502020104020203" pitchFamily="34" charset="0"/>
              </a:rPr>
              <a:t>vación. </a:t>
            </a:r>
            <a:r>
              <a:rPr lang="es-ES_tradnl" altLang="es-ES" sz="1200">
                <a:solidFill>
                  <a:srgbClr val="BD3632"/>
                </a:solidFill>
                <a:latin typeface="Gill Sans MT" panose="020B0502020104020203" pitchFamily="34" charset="0"/>
              </a:rPr>
              <a:t>https://wmoomm.sharepoint.com/:b:/s/wmocpdb/ES98oHFBWVBMoyGCcpIGL8wBUoMdJgTegayE4n2fpW1yEQ?e=QCgufX</a:t>
            </a:r>
          </a:p>
        </p:txBody>
      </p:sp>
    </p:spTree>
    <p:extLst>
      <p:ext uri="{BB962C8B-B14F-4D97-AF65-F5344CB8AC3E}">
        <p14:creationId xmlns:p14="http://schemas.microsoft.com/office/powerpoint/2010/main" val="1111081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6">
                                            <p:txEl>
                                              <p:pRg st="6" end="6"/>
                                            </p:txEl>
                                          </p:spTgt>
                                        </p:tgtEl>
                                        <p:attrNameLst>
                                          <p:attrName>style.visibility</p:attrName>
                                        </p:attrNameLst>
                                      </p:cBhvr>
                                      <p:to>
                                        <p:strVal val="visible"/>
                                      </p:to>
                                    </p:set>
                                    <p:animEffect transition="in" filter="fade">
                                      <p:cBhvr>
                                        <p:cTn id="27" dur="500"/>
                                        <p:tgtEl>
                                          <p:spTgt spid="5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14550" y="1270001"/>
            <a:ext cx="7886700" cy="4930775"/>
          </a:xfrm>
          <a:solidFill>
            <a:schemeClr val="bg1"/>
          </a:solidFill>
          <a:ln w="12700" cap="flat" algn="ctr">
            <a:solidFill>
              <a:schemeClr val="accent1"/>
            </a:solidFill>
            <a:miter lim="800000"/>
            <a:headEnd/>
            <a:tailEnd/>
          </a:ln>
        </p:spPr>
        <p:txBody>
          <a:bodyPr/>
          <a:lstStyle/>
          <a:p>
            <a:pPr algn="just"/>
            <a:r>
              <a:rPr lang="es-ES" altLang="es-ES" sz="1800" b="1"/>
              <a:t>¿Cuál es el beneficio clave de la </a:t>
            </a:r>
            <a:r>
              <a:rPr lang="es-ES" altLang="es-ES" sz="1800" b="1" i="1">
                <a:solidFill>
                  <a:srgbClr val="CC3300"/>
                </a:solidFill>
              </a:rPr>
              <a:t>trazabilidad metrológica</a:t>
            </a:r>
            <a:r>
              <a:rPr lang="es-ES" altLang="es-ES" sz="1800" b="1" i="1"/>
              <a:t>?</a:t>
            </a:r>
            <a:endParaRPr lang="es-ES" altLang="es-ES" sz="1800" b="1"/>
          </a:p>
          <a:p>
            <a:pPr algn="just">
              <a:buFont typeface="Arial" panose="020B0604020202020204" pitchFamily="34" charset="0"/>
              <a:buNone/>
            </a:pPr>
            <a:r>
              <a:rPr lang="es-ES" altLang="es-ES" sz="1800"/>
              <a:t>    El aseguramiento de la trazabilidad metrológica permite una total confianza en los resultados de las mediciones. Esto permite tener confianza en las implicaciones de las mediciones: en los pronósticos y avisos derivados de las mediciones,; en los análisis de clima y tendencias derivados de las mediciones. Y esto conduce a la reducción de los riesgos de desastres, mitigación del cambio climático, seguridad y salud humana, etc</a:t>
            </a:r>
          </a:p>
          <a:p>
            <a:pPr algn="just"/>
            <a:r>
              <a:rPr lang="es-ES" altLang="es-ES" sz="1800" b="1"/>
              <a:t>¿Cuáles son las consecuencias de la ausencia de </a:t>
            </a:r>
            <a:r>
              <a:rPr lang="es-ES" altLang="es-ES" sz="1800" b="1" i="1">
                <a:solidFill>
                  <a:srgbClr val="CC3300"/>
                </a:solidFill>
              </a:rPr>
              <a:t>trazabilidad metrológica</a:t>
            </a:r>
            <a:r>
              <a:rPr lang="es-ES" altLang="es-ES" sz="1800" b="1" i="1"/>
              <a:t>?</a:t>
            </a:r>
            <a:endParaRPr lang="es-ES" altLang="es-ES" sz="1800" b="1"/>
          </a:p>
          <a:p>
            <a:pPr algn="just">
              <a:buFont typeface="Arial" panose="020B0604020202020204" pitchFamily="34" charset="0"/>
              <a:buNone/>
            </a:pPr>
            <a:r>
              <a:rPr lang="es-ES" altLang="es-ES" sz="1800"/>
              <a:t>    Las consecuencias son el sacrificio de los beneficios anteriormente citados y la reducción de la pérdida de confianza en nuestros análisis y predicciones. En última instancia, esto llevaría a la inutilidad de las mediciones meteorológicas para la comunidad global. Así que las consecuencias de los resultados de medida no trazables son muy graves. La trazabilidad metrológica es esencial.</a:t>
            </a:r>
          </a:p>
          <a:p>
            <a:pPr eaLnBrk="1" hangingPunct="1"/>
            <a:endParaRPr lang="es-ES" altLang="es-ES" smtClean="0">
              <a:solidFill>
                <a:srgbClr val="000000"/>
              </a:solidFill>
            </a:endParaRPr>
          </a:p>
        </p:txBody>
      </p:sp>
    </p:spTree>
    <p:extLst>
      <p:ext uri="{BB962C8B-B14F-4D97-AF65-F5344CB8AC3E}">
        <p14:creationId xmlns:p14="http://schemas.microsoft.com/office/powerpoint/2010/main" val="123746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114550" y="1270001"/>
            <a:ext cx="7854950" cy="2220913"/>
          </a:xfrm>
          <a:solidFill>
            <a:schemeClr val="bg1"/>
          </a:solidFill>
          <a:ln w="12700" cap="flat" algn="ctr">
            <a:solidFill>
              <a:schemeClr val="accent1"/>
            </a:solidFill>
            <a:miter lim="800000"/>
            <a:headEnd/>
            <a:tailEnd/>
          </a:ln>
        </p:spPr>
        <p:txBody>
          <a:bodyPr/>
          <a:lstStyle/>
          <a:p>
            <a:pPr algn="just"/>
            <a:r>
              <a:rPr lang="es-ES" altLang="es-ES" sz="1800" b="1"/>
              <a:t>¿Cómo puede ser asegurada la </a:t>
            </a:r>
            <a:r>
              <a:rPr lang="es-ES" altLang="es-ES" sz="1800" b="1" i="1">
                <a:solidFill>
                  <a:srgbClr val="CC3300"/>
                </a:solidFill>
              </a:rPr>
              <a:t>trazabilidad metrológica</a:t>
            </a:r>
            <a:r>
              <a:rPr lang="es-ES" altLang="es-ES" sz="1800" b="1" i="1"/>
              <a:t>?</a:t>
            </a:r>
            <a:endParaRPr lang="es-ES" altLang="es-ES" sz="1800" b="1"/>
          </a:p>
          <a:p>
            <a:pPr algn="just">
              <a:buFont typeface="Arial" panose="020B0604020202020204" pitchFamily="34" charset="0"/>
              <a:buNone/>
            </a:pPr>
            <a:r>
              <a:rPr lang="es-ES" altLang="es-ES" sz="1800"/>
              <a:t>    La trazabilidad metrológica de los resultados de las mediciones es asegurada garantizando una documentada y no rota cadena de calibraciones desde los intrumentos utilizados para las mediciones en campo hasta la parte superior de la pirámide jerárquica metrológica que ocuparía la referencia primaria o patrón primario. Esta referencia primaria es en la mayor parte de los casos el </a:t>
            </a:r>
            <a:r>
              <a:rPr lang="es-ES" altLang="es-ES" sz="1800" b="1"/>
              <a:t>Sistema Internacional de Unidades (SI) </a:t>
            </a:r>
            <a:r>
              <a:rPr lang="es-ES" altLang="es-ES" sz="1800"/>
              <a:t>cuya infraestructura técnica y organizativa ha sido y es desarrollada por la </a:t>
            </a:r>
            <a:r>
              <a:rPr lang="es-ES" altLang="es-ES" sz="1800" b="1"/>
              <a:t>Oficina Internacional de Pesas y Medidas (BIPM)</a:t>
            </a:r>
            <a:endParaRPr lang="es-ES" altLang="es-ES" smtClean="0">
              <a:solidFill>
                <a:srgbClr val="000000"/>
              </a:solidFill>
            </a:endParaRP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513" y="3544888"/>
            <a:ext cx="352425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Text Box 5"/>
          <p:cNvSpPr txBox="1">
            <a:spLocks noChangeArrowheads="1"/>
          </p:cNvSpPr>
          <p:nvPr/>
        </p:nvSpPr>
        <p:spPr bwMode="auto">
          <a:xfrm>
            <a:off x="6215063" y="3905251"/>
            <a:ext cx="361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50000"/>
              </a:spcBef>
              <a:spcAft>
                <a:spcPct val="0"/>
              </a:spcAft>
            </a:pPr>
            <a:endParaRPr lang="es-ES" altLang="es-ES">
              <a:solidFill>
                <a:prstClr val="black"/>
              </a:solidFill>
            </a:endParaRPr>
          </a:p>
        </p:txBody>
      </p:sp>
      <p:sp>
        <p:nvSpPr>
          <p:cNvPr id="19462" name="Rectangle 6"/>
          <p:cNvSpPr>
            <a:spLocks noChangeArrowheads="1"/>
          </p:cNvSpPr>
          <p:nvPr/>
        </p:nvSpPr>
        <p:spPr bwMode="auto">
          <a:xfrm>
            <a:off x="5729288" y="3549650"/>
            <a:ext cx="471805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0" fontAlgn="base" hangingPunct="0">
              <a:spcBef>
                <a:spcPct val="0"/>
              </a:spcBef>
              <a:spcAft>
                <a:spcPct val="0"/>
              </a:spcAft>
            </a:pPr>
            <a:r>
              <a:rPr lang="es-ES" altLang="es-ES">
                <a:solidFill>
                  <a:prstClr val="black"/>
                </a:solidFill>
              </a:rPr>
              <a:t>A nivel nacional la realización práctica de las definiciones de cada una de las magnitudes del SI es el principal objetivo de los Institutos Nacionales de Metrología (INMs).</a:t>
            </a:r>
          </a:p>
          <a:p>
            <a:pPr algn="just" eaLnBrk="0" fontAlgn="base" hangingPunct="0">
              <a:spcBef>
                <a:spcPct val="0"/>
              </a:spcBef>
              <a:spcAft>
                <a:spcPct val="0"/>
              </a:spcAft>
            </a:pPr>
            <a:r>
              <a:rPr lang="es-ES" altLang="es-ES">
                <a:solidFill>
                  <a:prstClr val="black"/>
                </a:solidFill>
              </a:rPr>
              <a:t>Más abajo en la cadena de trazabilidad estarían los laboratorios acreditados según la norma internacional ISO/IEC 17025. Es especialmente importante asegurar que la cadena de calibraciones está bien documentada en aquellos laboratorios de calibración de los SMHNs no acreditados.</a:t>
            </a:r>
          </a:p>
        </p:txBody>
      </p:sp>
    </p:spTree>
    <p:extLst>
      <p:ext uri="{BB962C8B-B14F-4D97-AF65-F5344CB8AC3E}">
        <p14:creationId xmlns:p14="http://schemas.microsoft.com/office/powerpoint/2010/main" val="2746542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arn(inVertical)">
                                      <p:cBhvr>
                                        <p:cTn id="17" dur="500"/>
                                        <p:tgtEl>
                                          <p:spTgt spid="1946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462"/>
                                        </p:tgtEl>
                                        <p:attrNameLst>
                                          <p:attrName>style.visibility</p:attrName>
                                        </p:attrNameLst>
                                      </p:cBhvr>
                                      <p:to>
                                        <p:strVal val="visible"/>
                                      </p:to>
                                    </p:set>
                                    <p:animEffect transition="in" filter="barn(inVertical)">
                                      <p:cBhvr>
                                        <p:cTn id="20"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955801" y="1341439"/>
          <a:ext cx="8208963"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9" name="Text Box 16"/>
          <p:cNvSpPr txBox="1">
            <a:spLocks noChangeArrowheads="1"/>
          </p:cNvSpPr>
          <p:nvPr/>
        </p:nvSpPr>
        <p:spPr bwMode="auto">
          <a:xfrm>
            <a:off x="1774825" y="6237289"/>
            <a:ext cx="8713788"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50000"/>
              </a:spcBef>
              <a:spcAft>
                <a:spcPct val="0"/>
              </a:spcAft>
            </a:pPr>
            <a:r>
              <a:rPr lang="es-ES" altLang="es-ES" sz="2000">
                <a:solidFill>
                  <a:prstClr val="black"/>
                </a:solidFill>
              </a:rPr>
              <a:t>Esquema de estación meteorológica aeronáutica</a:t>
            </a:r>
          </a:p>
        </p:txBody>
      </p:sp>
    </p:spTree>
    <p:extLst>
      <p:ext uri="{BB962C8B-B14F-4D97-AF65-F5344CB8AC3E}">
        <p14:creationId xmlns:p14="http://schemas.microsoft.com/office/powerpoint/2010/main" val="374046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114550" y="1270001"/>
            <a:ext cx="7886700" cy="4930775"/>
          </a:xfrm>
          <a:solidFill>
            <a:schemeClr val="bg1"/>
          </a:solidFill>
          <a:ln w="12700" cap="flat" algn="ctr">
            <a:solidFill>
              <a:schemeClr val="accent1"/>
            </a:solidFill>
            <a:miter lim="800000"/>
            <a:headEnd/>
            <a:tailEnd/>
          </a:ln>
        </p:spPr>
        <p:txBody>
          <a:bodyPr/>
          <a:lstStyle/>
          <a:p>
            <a:pPr algn="just"/>
            <a:r>
              <a:rPr lang="es-ES" altLang="es-ES" sz="1800"/>
              <a:t>La OMM, a través de sus Asociaciones Regionales, ha establecido Centros Regionales de Instrumentos en cada Región. Las responsabilidades de los CRIs incluyen:</a:t>
            </a:r>
          </a:p>
          <a:p>
            <a:pPr lvl="1" algn="just">
              <a:buFont typeface="Wingdings" panose="05000000000000000000" pitchFamily="2" charset="2"/>
              <a:buChar char="Ø"/>
            </a:pPr>
            <a:r>
              <a:rPr lang="es-ES" altLang="es-ES" smtClean="0"/>
              <a:t> el mantenimiento de un conjunto de patrones,</a:t>
            </a:r>
          </a:p>
          <a:p>
            <a:pPr lvl="1" algn="just">
              <a:buFont typeface="Wingdings" panose="05000000000000000000" pitchFamily="2" charset="2"/>
              <a:buChar char="Ø"/>
            </a:pPr>
            <a:r>
              <a:rPr lang="es-ES" altLang="es-ES" smtClean="0"/>
              <a:t> el mantenimiento de la trazabilidad de sus patrones e instrumentos de medida al SI</a:t>
            </a:r>
          </a:p>
          <a:p>
            <a:pPr lvl="1" algn="just">
              <a:buFont typeface="Wingdings" panose="05000000000000000000" pitchFamily="2" charset="2"/>
              <a:buChar char="Ø"/>
            </a:pPr>
            <a:r>
              <a:rPr lang="es-ES" altLang="es-ES" smtClean="0"/>
              <a:t> proporcionar asistencia a los Miembros de la Región en la calibración de sus patrones meteorológicos nacionales e instrumentos de medida relacionados para el seguimiento medioambiental.</a:t>
            </a:r>
          </a:p>
          <a:p>
            <a:pPr algn="just"/>
            <a:r>
              <a:rPr lang="es-ES" altLang="es-ES" sz="1800"/>
              <a:t>A su vez, los SMHNs aseguran la trazabilidad de los resultados de las mediciones bajo su responsabilidad garantizando calibraciones regulares de todos sus instrumentos. </a:t>
            </a:r>
            <a:r>
              <a:rPr lang="es-ES" altLang="es-ES" sz="1800" b="1"/>
              <a:t>El mejor camino para que cada SMHN alcance esto es mediante el establecimiento de su propio laboratorio de calibración. </a:t>
            </a:r>
            <a:r>
              <a:rPr lang="es-ES" altLang="es-ES" sz="1800"/>
              <a:t>Esto requiere la adquisición de patrones de referencia y otros equipos auxiliares, personal bien entrenado y con experiencia y una acreditación ISO 17025. Estos requerimientos significan costes de inversión y mantenimiento pero garantizan independencia y confiabilidad en el servicio.</a:t>
            </a:r>
          </a:p>
          <a:p>
            <a:pPr eaLnBrk="1" hangingPunct="1">
              <a:buFont typeface="Arial" panose="020B0604020202020204" pitchFamily="34" charset="0"/>
              <a:buNone/>
            </a:pPr>
            <a:endParaRPr lang="es-ES" altLang="es-ES" smtClean="0">
              <a:solidFill>
                <a:srgbClr val="000000"/>
              </a:solidFill>
            </a:endParaRPr>
          </a:p>
        </p:txBody>
      </p:sp>
    </p:spTree>
    <p:extLst>
      <p:ext uri="{BB962C8B-B14F-4D97-AF65-F5344CB8AC3E}">
        <p14:creationId xmlns:p14="http://schemas.microsoft.com/office/powerpoint/2010/main" val="391326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114550" y="1270000"/>
            <a:ext cx="7886700" cy="3746500"/>
          </a:xfrm>
          <a:solidFill>
            <a:schemeClr val="bg1"/>
          </a:solidFill>
          <a:ln w="12700" cap="flat" algn="ctr">
            <a:solidFill>
              <a:schemeClr val="accent1"/>
            </a:solidFill>
            <a:miter lim="800000"/>
            <a:headEnd/>
            <a:tailEnd/>
          </a:ln>
        </p:spPr>
        <p:txBody>
          <a:bodyPr/>
          <a:lstStyle/>
          <a:p>
            <a:pPr algn="just">
              <a:defRPr/>
            </a:pPr>
            <a:r>
              <a:rPr lang="es-ES" altLang="es-ES" sz="1800" dirty="0"/>
              <a:t>Una opción menos aconsejable es, para todos y cada uno de los instrumentos,  pagar una calibración inicial con la apropiada trazabilidad y acreditación.  Esta calibración podría ser realizada por el fabricante o por otros laboratorios acreditados pero necesitaría estar seguida de calibraciones regulares para todos los instrumentos. Aunque esta opción parece ser más barata, supondría un ahorro sólo temporal. </a:t>
            </a:r>
            <a:r>
              <a:rPr lang="es-ES" altLang="es-ES" sz="1800" b="1" dirty="0"/>
              <a:t>Las calibraciones regulares generan costes recurrentes que finalmente exceden los costes de un laboratorio de calibración propio del SMHN</a:t>
            </a:r>
            <a:r>
              <a:rPr lang="es-ES" altLang="es-ES" sz="1800" dirty="0"/>
              <a:t>. </a:t>
            </a:r>
            <a:r>
              <a:rPr lang="es-ES" altLang="es-ES" sz="1800" b="1" i="1" dirty="0">
                <a:solidFill>
                  <a:srgbClr val="FF0000"/>
                </a:solidFill>
              </a:rPr>
              <a:t>OJO!!!! NO ES QUE LO DIGA YO QUE SOY PARTE INTERESADA!!!!!</a:t>
            </a:r>
            <a:endParaRPr lang="es-ES" altLang="es-ES" sz="1800" dirty="0">
              <a:solidFill>
                <a:srgbClr val="FF0000"/>
              </a:solidFill>
            </a:endParaRPr>
          </a:p>
          <a:p>
            <a:pPr marL="0" indent="0" algn="just">
              <a:buNone/>
              <a:defRPr/>
            </a:pPr>
            <a:endParaRPr lang="es-ES" altLang="es-ES" sz="1800" dirty="0">
              <a:solidFill>
                <a:srgbClr val="FF0000"/>
              </a:solidFill>
            </a:endParaRPr>
          </a:p>
          <a:p>
            <a:pPr algn="just">
              <a:defRPr/>
            </a:pPr>
            <a:r>
              <a:rPr lang="es-ES" altLang="es-ES" sz="1800" b="1" dirty="0"/>
              <a:t>¿Quién es entonces responsable de asegurar la </a:t>
            </a:r>
            <a:r>
              <a:rPr lang="es-ES" altLang="es-ES" sz="1800" b="1" i="1" dirty="0">
                <a:solidFill>
                  <a:srgbClr val="CC3300"/>
                </a:solidFill>
              </a:rPr>
              <a:t>trazabilidad metrológica</a:t>
            </a:r>
            <a:r>
              <a:rPr lang="es-ES" altLang="es-ES" sz="1800" b="1" i="1" dirty="0"/>
              <a:t>?</a:t>
            </a:r>
            <a:endParaRPr lang="es-ES" altLang="es-ES" sz="1800" b="1" dirty="0"/>
          </a:p>
          <a:p>
            <a:pPr algn="just">
              <a:buFont typeface="Arial" panose="020B0604020202020204" pitchFamily="34" charset="0"/>
              <a:buNone/>
              <a:defRPr/>
            </a:pPr>
            <a:r>
              <a:rPr lang="es-ES" altLang="es-ES" sz="1800" dirty="0"/>
              <a:t>    La responsabilidad recae en cada SMHN, que debería realizar todos los pasos necesarios en la cadena de trazabilidad, por ejemplo posibilitando </a:t>
            </a:r>
            <a:r>
              <a:rPr lang="es-ES" altLang="es-ES" sz="1800" b="1" dirty="0"/>
              <a:t>todas las calibraciones necesarias para todos sus instrumentos</a:t>
            </a:r>
            <a:r>
              <a:rPr lang="es-ES" altLang="es-ES" sz="1800" dirty="0"/>
              <a:t>.</a:t>
            </a:r>
          </a:p>
          <a:p>
            <a:pPr>
              <a:defRPr/>
            </a:pPr>
            <a:endParaRPr lang="es-ES" altLang="es-ES" sz="1800" dirty="0"/>
          </a:p>
        </p:txBody>
      </p:sp>
      <p:sp>
        <p:nvSpPr>
          <p:cNvPr id="48131" name="Rectangle 63"/>
          <p:cNvSpPr txBox="1">
            <a:spLocks noChangeArrowheads="1"/>
          </p:cNvSpPr>
          <p:nvPr/>
        </p:nvSpPr>
        <p:spPr bwMode="auto">
          <a:xfrm>
            <a:off x="2114550" y="5373688"/>
            <a:ext cx="788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es-ES_tradnl" altLang="es-ES" sz="1500">
                <a:solidFill>
                  <a:srgbClr val="BD3632"/>
                </a:solidFill>
                <a:latin typeface="Gill Sans MT" panose="020B0502020104020203" pitchFamily="34" charset="0"/>
              </a:rPr>
              <a:t>Referencia:  Traceability flyer. Programa de Instrumentos y Métodos de Obser</a:t>
            </a:r>
            <a:r>
              <a:rPr lang="es-ES" altLang="es-ES" sz="1500">
                <a:solidFill>
                  <a:srgbClr val="BD3632"/>
                </a:solidFill>
                <a:latin typeface="Gill Sans MT" panose="020B0502020104020203" pitchFamily="34" charset="0"/>
              </a:rPr>
              <a:t>vación. </a:t>
            </a:r>
            <a:r>
              <a:rPr lang="es-ES_tradnl" altLang="es-ES" sz="1500">
                <a:solidFill>
                  <a:srgbClr val="BD3632"/>
                </a:solidFill>
                <a:latin typeface="Gill Sans MT" panose="020B0502020104020203" pitchFamily="34" charset="0"/>
              </a:rPr>
              <a:t>https://wmoomm.sharepoint.com/:b:/s/wmocpdb/ES98oHFBWVBMoyGCcpIGL8wBUoMdJgTegayE4n2fpW1yEQ?e=QCgufX</a:t>
            </a:r>
          </a:p>
        </p:txBody>
      </p:sp>
    </p:spTree>
    <p:extLst>
      <p:ext uri="{BB962C8B-B14F-4D97-AF65-F5344CB8AC3E}">
        <p14:creationId xmlns:p14="http://schemas.microsoft.com/office/powerpoint/2010/main" val="1639669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9"/>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s-ES" altLang="es-ES" sz="2500" b="1">
                <a:solidFill>
                  <a:prstClr val="black"/>
                </a:solidFill>
                <a:latin typeface="Calibri Light" panose="020F0302020204030204" pitchFamily="34" charset="0"/>
              </a:rPr>
              <a:t>               DESPUÉS DE CUE: </a:t>
            </a:r>
          </a:p>
          <a:p>
            <a:pPr eaLnBrk="0" fontAlgn="base" hangingPunct="0">
              <a:lnSpc>
                <a:spcPct val="100000"/>
              </a:lnSpc>
              <a:spcBef>
                <a:spcPct val="0"/>
              </a:spcBef>
              <a:spcAft>
                <a:spcPct val="0"/>
              </a:spcAft>
              <a:buFontTx/>
              <a:buNone/>
            </a:pPr>
            <a:r>
              <a:rPr lang="es-ES" altLang="es-ES" sz="2500" b="1">
                <a:solidFill>
                  <a:prstClr val="black"/>
                </a:solidFill>
                <a:latin typeface="Calibri Light" panose="020F0302020204030204" pitchFamily="34" charset="0"/>
              </a:rPr>
              <a:t>     FLUJO DE CALIBRACIONES Y</a:t>
            </a:r>
          </a:p>
          <a:p>
            <a:pPr algn="just" eaLnBrk="0" fontAlgn="base" hangingPunct="0">
              <a:spcBef>
                <a:spcPct val="0"/>
              </a:spcBef>
              <a:spcAft>
                <a:spcPct val="0"/>
              </a:spcAft>
              <a:buFontTx/>
              <a:buNone/>
            </a:pPr>
            <a:r>
              <a:rPr lang="es-ES" altLang="es-ES" sz="2500" b="1">
                <a:solidFill>
                  <a:prstClr val="black"/>
                </a:solidFill>
                <a:latin typeface="Calibri Light" panose="020F0302020204030204" pitchFamily="34" charset="0"/>
              </a:rPr>
              <a:t>                VERIFICACIONES</a:t>
            </a:r>
          </a:p>
        </p:txBody>
      </p:sp>
      <p:sp>
        <p:nvSpPr>
          <p:cNvPr id="25620" name="Rectangle 20"/>
          <p:cNvSpPr>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Aft>
                <a:spcPct val="0"/>
              </a:spcAft>
              <a:buFont typeface="Arial" panose="020B0604020202020204" pitchFamily="34" charset="0"/>
              <a:buNone/>
            </a:pPr>
            <a:endParaRPr lang="es-ES" altLang="es-ES" sz="1800">
              <a:solidFill>
                <a:prstClr val="black"/>
              </a:solidFill>
            </a:endParaRPr>
          </a:p>
        </p:txBody>
      </p:sp>
      <p:sp>
        <p:nvSpPr>
          <p:cNvPr id="51204" name="CuadroTexto 2"/>
          <p:cNvSpPr txBox="1">
            <a:spLocks noChangeArrowheads="1"/>
          </p:cNvSpPr>
          <p:nvPr/>
        </p:nvSpPr>
        <p:spPr bwMode="auto">
          <a:xfrm>
            <a:off x="1927225" y="1881189"/>
            <a:ext cx="1289050" cy="369887"/>
          </a:xfrm>
          <a:prstGeom prst="rect">
            <a:avLst/>
          </a:prstGeom>
          <a:solidFill>
            <a:srgbClr val="E9A47D"/>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s-ES" altLang="es-ES">
                <a:solidFill>
                  <a:prstClr val="black"/>
                </a:solidFill>
              </a:rPr>
              <a:t>CEM</a:t>
            </a:r>
          </a:p>
        </p:txBody>
      </p:sp>
      <p:sp>
        <p:nvSpPr>
          <p:cNvPr id="51205" name="CuadroTexto 12"/>
          <p:cNvSpPr txBox="1">
            <a:spLocks noChangeArrowheads="1"/>
          </p:cNvSpPr>
          <p:nvPr/>
        </p:nvSpPr>
        <p:spPr bwMode="auto">
          <a:xfrm>
            <a:off x="3668713" y="1882775"/>
            <a:ext cx="1287462" cy="369888"/>
          </a:xfrm>
          <a:prstGeom prst="rect">
            <a:avLst/>
          </a:prstGeom>
          <a:solidFill>
            <a:srgbClr val="E9A47D"/>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s-ES" altLang="es-ES">
                <a:solidFill>
                  <a:prstClr val="black"/>
                </a:solidFill>
              </a:rPr>
              <a:t>INTA</a:t>
            </a:r>
          </a:p>
        </p:txBody>
      </p:sp>
      <p:sp>
        <p:nvSpPr>
          <p:cNvPr id="51206" name="CuadroTexto 13"/>
          <p:cNvSpPr txBox="1">
            <a:spLocks noChangeArrowheads="1"/>
          </p:cNvSpPr>
          <p:nvPr/>
        </p:nvSpPr>
        <p:spPr bwMode="auto">
          <a:xfrm>
            <a:off x="5408613" y="1882775"/>
            <a:ext cx="1289050" cy="369888"/>
          </a:xfrm>
          <a:prstGeom prst="rect">
            <a:avLst/>
          </a:prstGeom>
          <a:solidFill>
            <a:srgbClr val="E9A47D"/>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s-ES" altLang="es-ES">
                <a:solidFill>
                  <a:prstClr val="black"/>
                </a:solidFill>
              </a:rPr>
              <a:t>CSIC</a:t>
            </a:r>
          </a:p>
        </p:txBody>
      </p:sp>
      <p:sp>
        <p:nvSpPr>
          <p:cNvPr id="51207" name="CuadroTexto 14"/>
          <p:cNvSpPr txBox="1">
            <a:spLocks noChangeArrowheads="1"/>
          </p:cNvSpPr>
          <p:nvPr/>
        </p:nvSpPr>
        <p:spPr bwMode="auto">
          <a:xfrm>
            <a:off x="7148513" y="1881189"/>
            <a:ext cx="1289050" cy="369887"/>
          </a:xfrm>
          <a:prstGeom prst="rect">
            <a:avLst/>
          </a:prstGeom>
          <a:solidFill>
            <a:srgbClr val="E9A47D"/>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s-ES" altLang="es-ES">
                <a:solidFill>
                  <a:prstClr val="black"/>
                </a:solidFill>
              </a:rPr>
              <a:t>IDR / UPM</a:t>
            </a:r>
          </a:p>
        </p:txBody>
      </p:sp>
      <p:sp>
        <p:nvSpPr>
          <p:cNvPr id="51208" name="CuadroTexto 15"/>
          <p:cNvSpPr txBox="1">
            <a:spLocks noChangeArrowheads="1"/>
          </p:cNvSpPr>
          <p:nvPr/>
        </p:nvSpPr>
        <p:spPr bwMode="auto">
          <a:xfrm>
            <a:off x="8890001" y="1887538"/>
            <a:ext cx="1287463" cy="368300"/>
          </a:xfrm>
          <a:prstGeom prst="rect">
            <a:avLst/>
          </a:prstGeom>
          <a:solidFill>
            <a:srgbClr val="E9A47D"/>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s-ES" altLang="es-ES">
                <a:solidFill>
                  <a:prstClr val="black"/>
                </a:solidFill>
              </a:rPr>
              <a:t>VAISALA</a:t>
            </a:r>
          </a:p>
        </p:txBody>
      </p:sp>
      <p:sp>
        <p:nvSpPr>
          <p:cNvPr id="17" name="CuadroTexto 16"/>
          <p:cNvSpPr txBox="1"/>
          <p:nvPr/>
        </p:nvSpPr>
        <p:spPr>
          <a:xfrm>
            <a:off x="4465639" y="3170239"/>
            <a:ext cx="3260725" cy="369887"/>
          </a:xfrm>
          <a:prstGeom prst="rect">
            <a:avLst/>
          </a:prstGeom>
          <a:solidFill>
            <a:schemeClr val="accent1">
              <a:lumMod val="60000"/>
              <a:lumOff val="40000"/>
            </a:schemeClr>
          </a:solidFill>
          <a:ln>
            <a:solidFill>
              <a:schemeClr val="accent1"/>
            </a:solidFill>
            <a:miter lim="800000"/>
          </a:ln>
          <a:effectLst/>
        </p:spPr>
        <p:txBody>
          <a:bodyPr>
            <a:spAutoFit/>
          </a:bodyPr>
          <a:lstStyle/>
          <a:p>
            <a:pPr algn="ctr" eaLnBrk="0" fontAlgn="base" hangingPunct="0">
              <a:spcBef>
                <a:spcPct val="0"/>
              </a:spcBef>
              <a:spcAft>
                <a:spcPct val="0"/>
              </a:spcAft>
              <a:defRPr/>
            </a:pPr>
            <a:r>
              <a:rPr lang="es-ES" dirty="0">
                <a:solidFill>
                  <a:prstClr val="black"/>
                </a:solidFill>
              </a:rPr>
              <a:t>LABORATORIO CALIBRACIÓN</a:t>
            </a:r>
          </a:p>
        </p:txBody>
      </p:sp>
      <p:sp>
        <p:nvSpPr>
          <p:cNvPr id="19" name="CuadroTexto 18"/>
          <p:cNvSpPr txBox="1"/>
          <p:nvPr/>
        </p:nvSpPr>
        <p:spPr>
          <a:xfrm>
            <a:off x="4465639" y="4468814"/>
            <a:ext cx="3260725" cy="369887"/>
          </a:xfrm>
          <a:prstGeom prst="rect">
            <a:avLst/>
          </a:prstGeom>
          <a:solidFill>
            <a:schemeClr val="accent1">
              <a:lumMod val="60000"/>
              <a:lumOff val="40000"/>
            </a:schemeClr>
          </a:solidFill>
          <a:ln>
            <a:solidFill>
              <a:schemeClr val="accent1"/>
            </a:solidFill>
            <a:miter lim="800000"/>
          </a:ln>
          <a:effectLst/>
        </p:spPr>
        <p:txBody>
          <a:bodyPr>
            <a:spAutoFit/>
          </a:bodyPr>
          <a:lstStyle/>
          <a:p>
            <a:pPr algn="ctr" eaLnBrk="0" fontAlgn="base" hangingPunct="0">
              <a:spcBef>
                <a:spcPct val="0"/>
              </a:spcBef>
              <a:spcAft>
                <a:spcPct val="0"/>
              </a:spcAft>
              <a:defRPr/>
            </a:pPr>
            <a:r>
              <a:rPr lang="es-ES" dirty="0">
                <a:solidFill>
                  <a:prstClr val="black"/>
                </a:solidFill>
              </a:rPr>
              <a:t>UNIDADES SISTEMAS BÁSICOS</a:t>
            </a:r>
          </a:p>
        </p:txBody>
      </p:sp>
      <p:sp>
        <p:nvSpPr>
          <p:cNvPr id="20" name="CuadroTexto 19"/>
          <p:cNvSpPr txBox="1"/>
          <p:nvPr/>
        </p:nvSpPr>
        <p:spPr>
          <a:xfrm>
            <a:off x="2786064" y="5781675"/>
            <a:ext cx="6619875" cy="369888"/>
          </a:xfrm>
          <a:prstGeom prst="rect">
            <a:avLst/>
          </a:prstGeom>
          <a:solidFill>
            <a:schemeClr val="accent1">
              <a:lumMod val="60000"/>
              <a:lumOff val="40000"/>
            </a:schemeClr>
          </a:solidFill>
          <a:ln>
            <a:solidFill>
              <a:schemeClr val="accent1"/>
            </a:solidFill>
            <a:miter lim="800000"/>
          </a:ln>
          <a:effectLst/>
        </p:spPr>
        <p:txBody>
          <a:bodyPr>
            <a:spAutoFit/>
          </a:bodyPr>
          <a:lstStyle/>
          <a:p>
            <a:pPr algn="ctr" eaLnBrk="0" fontAlgn="base" hangingPunct="0">
              <a:spcBef>
                <a:spcPct val="0"/>
              </a:spcBef>
              <a:spcAft>
                <a:spcPct val="0"/>
              </a:spcAft>
              <a:defRPr/>
            </a:pPr>
            <a:r>
              <a:rPr lang="es-ES" dirty="0">
                <a:solidFill>
                  <a:prstClr val="black"/>
                </a:solidFill>
              </a:rPr>
              <a:t>ESTACIONES METEOROLÓGICAS (EMAES, OMDS Y OBSERVATORIOS)</a:t>
            </a:r>
          </a:p>
        </p:txBody>
      </p:sp>
      <p:sp>
        <p:nvSpPr>
          <p:cNvPr id="21" name="CuadroTexto 20"/>
          <p:cNvSpPr txBox="1"/>
          <p:nvPr/>
        </p:nvSpPr>
        <p:spPr>
          <a:xfrm>
            <a:off x="2155826" y="4192589"/>
            <a:ext cx="1522413" cy="923925"/>
          </a:xfrm>
          <a:prstGeom prst="rect">
            <a:avLst/>
          </a:prstGeom>
          <a:solidFill>
            <a:schemeClr val="accent6">
              <a:lumMod val="60000"/>
              <a:lumOff val="40000"/>
            </a:schemeClr>
          </a:solidFill>
          <a:ln>
            <a:solidFill>
              <a:schemeClr val="accent1"/>
            </a:solidFill>
            <a:miter lim="800000"/>
          </a:ln>
          <a:effectLst/>
        </p:spPr>
        <p:txBody>
          <a:bodyPr>
            <a:spAutoFit/>
          </a:bodyPr>
          <a:lstStyle/>
          <a:p>
            <a:pPr algn="ctr" eaLnBrk="0" fontAlgn="base" hangingPunct="0">
              <a:spcBef>
                <a:spcPct val="0"/>
              </a:spcBef>
              <a:spcAft>
                <a:spcPct val="0"/>
              </a:spcAft>
              <a:defRPr/>
            </a:pPr>
            <a:r>
              <a:rPr lang="es-ES" dirty="0">
                <a:solidFill>
                  <a:prstClr val="black"/>
                </a:solidFill>
              </a:rPr>
              <a:t>EMPRESAS</a:t>
            </a:r>
          </a:p>
          <a:p>
            <a:pPr algn="ctr" eaLnBrk="0" fontAlgn="base" hangingPunct="0">
              <a:spcBef>
                <a:spcPct val="0"/>
              </a:spcBef>
              <a:spcAft>
                <a:spcPct val="0"/>
              </a:spcAft>
              <a:defRPr/>
            </a:pPr>
            <a:r>
              <a:rPr lang="es-ES" dirty="0">
                <a:solidFill>
                  <a:prstClr val="black"/>
                </a:solidFill>
              </a:rPr>
              <a:t>CORRECTIVOS</a:t>
            </a:r>
          </a:p>
          <a:p>
            <a:pPr algn="ctr" eaLnBrk="0" fontAlgn="base" hangingPunct="0">
              <a:spcBef>
                <a:spcPct val="0"/>
              </a:spcBef>
              <a:spcAft>
                <a:spcPct val="0"/>
              </a:spcAft>
              <a:defRPr/>
            </a:pPr>
            <a:r>
              <a:rPr lang="es-ES" dirty="0">
                <a:solidFill>
                  <a:prstClr val="black"/>
                </a:solidFill>
              </a:rPr>
              <a:t>(DTN, DILUS)</a:t>
            </a:r>
          </a:p>
        </p:txBody>
      </p:sp>
      <p:sp>
        <p:nvSpPr>
          <p:cNvPr id="22" name="CuadroTexto 21"/>
          <p:cNvSpPr txBox="1"/>
          <p:nvPr/>
        </p:nvSpPr>
        <p:spPr>
          <a:xfrm>
            <a:off x="8513763" y="4192589"/>
            <a:ext cx="1522412" cy="922337"/>
          </a:xfrm>
          <a:prstGeom prst="rect">
            <a:avLst/>
          </a:prstGeom>
          <a:solidFill>
            <a:schemeClr val="accent6">
              <a:lumMod val="60000"/>
              <a:lumOff val="40000"/>
            </a:schemeClr>
          </a:solidFill>
          <a:ln>
            <a:solidFill>
              <a:schemeClr val="accent1"/>
            </a:solidFill>
            <a:miter lim="800000"/>
          </a:ln>
          <a:effectLst/>
        </p:spPr>
        <p:txBody>
          <a:bodyPr>
            <a:spAutoFit/>
          </a:bodyPr>
          <a:lstStyle/>
          <a:p>
            <a:pPr algn="ctr" eaLnBrk="0" fontAlgn="base" hangingPunct="0">
              <a:spcBef>
                <a:spcPct val="0"/>
              </a:spcBef>
              <a:spcAft>
                <a:spcPct val="0"/>
              </a:spcAft>
              <a:defRPr/>
            </a:pPr>
            <a:r>
              <a:rPr lang="es-ES" dirty="0">
                <a:solidFill>
                  <a:prstClr val="black"/>
                </a:solidFill>
              </a:rPr>
              <a:t>TRAGSA</a:t>
            </a:r>
          </a:p>
          <a:p>
            <a:pPr algn="ctr" eaLnBrk="0" fontAlgn="base" hangingPunct="0">
              <a:spcBef>
                <a:spcPct val="0"/>
              </a:spcBef>
              <a:spcAft>
                <a:spcPct val="0"/>
              </a:spcAft>
              <a:defRPr/>
            </a:pPr>
            <a:r>
              <a:rPr lang="es-ES" dirty="0">
                <a:solidFill>
                  <a:prstClr val="black"/>
                </a:solidFill>
              </a:rPr>
              <a:t>(PARQUES</a:t>
            </a:r>
          </a:p>
          <a:p>
            <a:pPr algn="ctr" eaLnBrk="0" fontAlgn="base" hangingPunct="0">
              <a:spcBef>
                <a:spcPct val="0"/>
              </a:spcBef>
              <a:spcAft>
                <a:spcPct val="0"/>
              </a:spcAft>
              <a:defRPr/>
            </a:pPr>
            <a:r>
              <a:rPr lang="es-ES" dirty="0">
                <a:solidFill>
                  <a:prstClr val="black"/>
                </a:solidFill>
              </a:rPr>
              <a:t>NACIONALES)</a:t>
            </a:r>
          </a:p>
        </p:txBody>
      </p:sp>
      <p:cxnSp>
        <p:nvCxnSpPr>
          <p:cNvPr id="8" name="Conector recto de flecha 7"/>
          <p:cNvCxnSpPr>
            <a:stCxn id="51204" idx="2"/>
          </p:cNvCxnSpPr>
          <p:nvPr/>
        </p:nvCxnSpPr>
        <p:spPr>
          <a:xfrm>
            <a:off x="2571750" y="2251076"/>
            <a:ext cx="1893888" cy="906463"/>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51205" idx="2"/>
          </p:cNvCxnSpPr>
          <p:nvPr/>
        </p:nvCxnSpPr>
        <p:spPr>
          <a:xfrm>
            <a:off x="4311651" y="2252664"/>
            <a:ext cx="881063" cy="904875"/>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51206" idx="2"/>
          </p:cNvCxnSpPr>
          <p:nvPr/>
        </p:nvCxnSpPr>
        <p:spPr>
          <a:xfrm flipH="1">
            <a:off x="6053138" y="2252664"/>
            <a:ext cx="0" cy="904875"/>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51207" idx="2"/>
          </p:cNvCxnSpPr>
          <p:nvPr/>
        </p:nvCxnSpPr>
        <p:spPr>
          <a:xfrm flipH="1">
            <a:off x="7072314" y="2251076"/>
            <a:ext cx="720725" cy="906463"/>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01" name="Conector recto de flecha 25600"/>
          <p:cNvCxnSpPr/>
          <p:nvPr/>
        </p:nvCxnSpPr>
        <p:spPr>
          <a:xfrm flipH="1">
            <a:off x="7732714" y="2255838"/>
            <a:ext cx="1800225" cy="914400"/>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03" name="Conector recto de flecha 25602"/>
          <p:cNvCxnSpPr>
            <a:stCxn id="17" idx="2"/>
            <a:endCxn id="19" idx="0"/>
          </p:cNvCxnSpPr>
          <p:nvPr/>
        </p:nvCxnSpPr>
        <p:spPr>
          <a:xfrm>
            <a:off x="6096000" y="3540125"/>
            <a:ext cx="0" cy="928688"/>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05" name="Conector recto de flecha 25604"/>
          <p:cNvCxnSpPr>
            <a:stCxn id="19" idx="2"/>
            <a:endCxn id="20" idx="0"/>
          </p:cNvCxnSpPr>
          <p:nvPr/>
        </p:nvCxnSpPr>
        <p:spPr>
          <a:xfrm flipH="1">
            <a:off x="6096000" y="4838701"/>
            <a:ext cx="0" cy="942975"/>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07" name="Conector recto de flecha 25606"/>
          <p:cNvCxnSpPr>
            <a:stCxn id="17" idx="1"/>
            <a:endCxn id="21" idx="0"/>
          </p:cNvCxnSpPr>
          <p:nvPr/>
        </p:nvCxnSpPr>
        <p:spPr>
          <a:xfrm flipH="1">
            <a:off x="2917826" y="3354388"/>
            <a:ext cx="1547813" cy="838200"/>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09" name="Conector recto de flecha 25608"/>
          <p:cNvCxnSpPr>
            <a:stCxn id="17" idx="3"/>
            <a:endCxn id="22" idx="0"/>
          </p:cNvCxnSpPr>
          <p:nvPr/>
        </p:nvCxnSpPr>
        <p:spPr>
          <a:xfrm>
            <a:off x="7726363" y="3354388"/>
            <a:ext cx="1547812" cy="838200"/>
          </a:xfrm>
          <a:prstGeom prst="straightConnector1">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223" name="CuadroTexto 25611"/>
          <p:cNvSpPr txBox="1">
            <a:spLocks noChangeArrowheads="1"/>
          </p:cNvSpPr>
          <p:nvPr/>
        </p:nvSpPr>
        <p:spPr bwMode="auto">
          <a:xfrm>
            <a:off x="3048001" y="2652713"/>
            <a:ext cx="538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(3)</a:t>
            </a:r>
          </a:p>
        </p:txBody>
      </p:sp>
      <p:sp>
        <p:nvSpPr>
          <p:cNvPr id="51224" name="CuadroTexto 46"/>
          <p:cNvSpPr txBox="1">
            <a:spLocks noChangeArrowheads="1"/>
          </p:cNvSpPr>
          <p:nvPr/>
        </p:nvSpPr>
        <p:spPr bwMode="auto">
          <a:xfrm>
            <a:off x="4291013" y="2565400"/>
            <a:ext cx="538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(1)</a:t>
            </a:r>
          </a:p>
        </p:txBody>
      </p:sp>
      <p:sp>
        <p:nvSpPr>
          <p:cNvPr id="51225" name="CuadroTexto 47"/>
          <p:cNvSpPr txBox="1">
            <a:spLocks noChangeArrowheads="1"/>
          </p:cNvSpPr>
          <p:nvPr/>
        </p:nvSpPr>
        <p:spPr bwMode="auto">
          <a:xfrm>
            <a:off x="5588000" y="2500313"/>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(3)</a:t>
            </a:r>
          </a:p>
        </p:txBody>
      </p:sp>
      <p:sp>
        <p:nvSpPr>
          <p:cNvPr id="51226" name="CuadroTexto 48"/>
          <p:cNvSpPr txBox="1">
            <a:spLocks noChangeArrowheads="1"/>
          </p:cNvSpPr>
          <p:nvPr/>
        </p:nvSpPr>
        <p:spPr bwMode="auto">
          <a:xfrm>
            <a:off x="7462839" y="2565401"/>
            <a:ext cx="668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(25)</a:t>
            </a:r>
          </a:p>
        </p:txBody>
      </p:sp>
      <p:sp>
        <p:nvSpPr>
          <p:cNvPr id="51227" name="CuadroTexto 49"/>
          <p:cNvSpPr txBox="1">
            <a:spLocks noChangeArrowheads="1"/>
          </p:cNvSpPr>
          <p:nvPr/>
        </p:nvSpPr>
        <p:spPr bwMode="auto">
          <a:xfrm>
            <a:off x="8620126" y="2700339"/>
            <a:ext cx="538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(6)</a:t>
            </a:r>
          </a:p>
        </p:txBody>
      </p:sp>
      <p:sp>
        <p:nvSpPr>
          <p:cNvPr id="51228" name="CuadroTexto 50"/>
          <p:cNvSpPr txBox="1">
            <a:spLocks noChangeArrowheads="1"/>
          </p:cNvSpPr>
          <p:nvPr/>
        </p:nvSpPr>
        <p:spPr bwMode="auto">
          <a:xfrm>
            <a:off x="5445126" y="3744913"/>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(170)</a:t>
            </a:r>
          </a:p>
        </p:txBody>
      </p:sp>
      <p:sp>
        <p:nvSpPr>
          <p:cNvPr id="51229" name="CuadroTexto 51"/>
          <p:cNvSpPr txBox="1">
            <a:spLocks noChangeArrowheads="1"/>
          </p:cNvSpPr>
          <p:nvPr/>
        </p:nvSpPr>
        <p:spPr bwMode="auto">
          <a:xfrm>
            <a:off x="5316538" y="5103813"/>
            <a:ext cx="811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(1000)</a:t>
            </a:r>
          </a:p>
        </p:txBody>
      </p:sp>
      <p:sp>
        <p:nvSpPr>
          <p:cNvPr id="51230" name="CuadroTexto 52"/>
          <p:cNvSpPr txBox="1">
            <a:spLocks noChangeArrowheads="1"/>
          </p:cNvSpPr>
          <p:nvPr/>
        </p:nvSpPr>
        <p:spPr bwMode="auto">
          <a:xfrm>
            <a:off x="3773489" y="3719513"/>
            <a:ext cx="681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(10)</a:t>
            </a:r>
          </a:p>
        </p:txBody>
      </p:sp>
      <p:sp>
        <p:nvSpPr>
          <p:cNvPr id="51231" name="CuadroTexto 53"/>
          <p:cNvSpPr txBox="1">
            <a:spLocks noChangeArrowheads="1"/>
          </p:cNvSpPr>
          <p:nvPr/>
        </p:nvSpPr>
        <p:spPr bwMode="auto">
          <a:xfrm>
            <a:off x="7980363" y="3719513"/>
            <a:ext cx="538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s-ES" altLang="es-ES">
                <a:solidFill>
                  <a:prstClr val="black"/>
                </a:solidFill>
              </a:rPr>
              <a:t>(8)</a:t>
            </a:r>
          </a:p>
        </p:txBody>
      </p:sp>
    </p:spTree>
    <p:extLst>
      <p:ext uri="{BB962C8B-B14F-4D97-AF65-F5344CB8AC3E}">
        <p14:creationId xmlns:p14="http://schemas.microsoft.com/office/powerpoint/2010/main" val="2744885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56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p:cNvSpPr>
          <p:nvPr/>
        </p:nvSpPr>
        <p:spPr bwMode="auto">
          <a:xfrm>
            <a:off x="2157413" y="1173163"/>
            <a:ext cx="7886700" cy="1757362"/>
          </a:xfrm>
          <a:prstGeom prst="rect">
            <a:avLst/>
          </a:prstGeom>
          <a:solidFill>
            <a:schemeClr val="bg1"/>
          </a:solidFill>
          <a:ln w="12700" algn="ctr">
            <a:solidFill>
              <a:schemeClr val="accent1"/>
            </a:solidFill>
            <a:miter lim="800000"/>
            <a:headEnd/>
            <a:tailEnd/>
          </a:ln>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0" fontAlgn="base" hangingPunct="0">
              <a:spcAft>
                <a:spcPct val="0"/>
              </a:spcAft>
              <a:buFont typeface="Arial" panose="020B0604020202020204" pitchFamily="34" charset="0"/>
              <a:buNone/>
              <a:defRPr/>
            </a:pPr>
            <a:r>
              <a:rPr lang="es-ES" altLang="es-ES" sz="1800" dirty="0">
                <a:solidFill>
                  <a:srgbClr val="000000"/>
                </a:solidFill>
                <a:ea typeface="Times New Roman" panose="02020603050405020304" pitchFamily="18" charset="0"/>
                <a:cs typeface="Arial" panose="020B0604020202020204" pitchFamily="34" charset="0"/>
              </a:rPr>
              <a:t>	En la siguiente gráfica figuran el número de actuaciones realizadas según los correspondientes Planes Anuales de Confirmación Metrológica, y el número de técnicos de las unidades de SSBB que realizan estas actuaciones, desde el año 2011 hasta el 2019. </a:t>
            </a:r>
          </a:p>
          <a:p>
            <a:pPr marL="0" indent="0" algn="just" eaLnBrk="0" fontAlgn="base" hangingPunct="0">
              <a:spcAft>
                <a:spcPct val="0"/>
              </a:spcAft>
              <a:buNone/>
              <a:defRPr/>
            </a:pPr>
            <a:r>
              <a:rPr lang="es-ES" altLang="es-ES" sz="1800" dirty="0">
                <a:solidFill>
                  <a:srgbClr val="000000"/>
                </a:solidFill>
                <a:ea typeface="Times New Roman" panose="02020603050405020304" pitchFamily="18" charset="0"/>
                <a:cs typeface="Arial" panose="020B0604020202020204" pitchFamily="34" charset="0"/>
              </a:rPr>
              <a:t> (No se consideran las actuaciones de mantenimiento preventivo, que en algunos casos también son realizados por las unidades de SSBB.)</a:t>
            </a:r>
          </a:p>
        </p:txBody>
      </p:sp>
      <p:pic>
        <p:nvPicPr>
          <p:cNvPr id="27654"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2963864"/>
            <a:ext cx="506095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ES" altLang="es-ES" sz="2000">
                <a:solidFill>
                  <a:prstClr val="black"/>
                </a:solidFill>
                <a:latin typeface="Calibri Light" panose="020F0302020204030204" pitchFamily="34" charset="0"/>
              </a:rPr>
              <a:t>DESPUÉS DE CUE</a:t>
            </a:r>
          </a:p>
        </p:txBody>
      </p:sp>
    </p:spTree>
    <p:extLst>
      <p:ext uri="{BB962C8B-B14F-4D97-AF65-F5344CB8AC3E}">
        <p14:creationId xmlns:p14="http://schemas.microsoft.com/office/powerpoint/2010/main" val="1669833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Effect transition="in" filter="barn(inVertical)">
                                      <p:cBhvr>
                                        <p:cTn id="10"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contenido 2"/>
          <p:cNvSpPr>
            <a:spLocks noGrp="1"/>
          </p:cNvSpPr>
          <p:nvPr>
            <p:ph idx="4294967295"/>
          </p:nvPr>
        </p:nvSpPr>
        <p:spPr>
          <a:xfrm>
            <a:off x="2152650" y="1308100"/>
            <a:ext cx="7886700" cy="4929188"/>
          </a:xfrm>
          <a:solidFill>
            <a:schemeClr val="bg1"/>
          </a:solidFill>
          <a:ln w="12700" cap="flat" algn="ctr">
            <a:solidFill>
              <a:schemeClr val="accent1"/>
            </a:solidFill>
            <a:miter lim="800000"/>
            <a:headEnd/>
            <a:tailEnd/>
          </a:ln>
        </p:spPr>
        <p:txBody>
          <a:bodyPr/>
          <a:lstStyle/>
          <a:p>
            <a:pPr marL="0" indent="0" algn="just">
              <a:buNone/>
            </a:pPr>
            <a:r>
              <a:rPr lang="es-ES" altLang="es-ES" sz="1800"/>
              <a:t>ALGUNOS DATOS APROXIMADOS SOBRE EL NÚMERO DE ACTUACIONES ANUALES (REDES/SERVICIOS CERTIFICADOS) REALIZADOS POR SSBB Y LC</a:t>
            </a:r>
          </a:p>
          <a:p>
            <a:pPr marL="0" indent="0" algn="just"/>
            <a:r>
              <a:rPr lang="es-ES" altLang="es-ES" sz="1800"/>
              <a:t>135 verificaciones de barotransmisores en aeródromos (SNA y RESOS en aeródromos).</a:t>
            </a:r>
          </a:p>
          <a:p>
            <a:pPr marL="0" indent="0" algn="just"/>
            <a:r>
              <a:rPr lang="es-ES" altLang="es-ES" sz="1800"/>
              <a:t>10 calibraciones y verificaciones en el LC de barotransmisores (RESOS).</a:t>
            </a:r>
            <a:endParaRPr lang="es-ES" altLang="es-ES" sz="1800" b="1"/>
          </a:p>
          <a:p>
            <a:pPr marL="0" indent="0" algn="just"/>
            <a:r>
              <a:rPr lang="es-ES" altLang="es-ES" sz="1800"/>
              <a:t>175 verificaciones de sistemas TH (SNA).</a:t>
            </a:r>
          </a:p>
          <a:p>
            <a:pPr marL="0" indent="0" algn="just"/>
            <a:r>
              <a:rPr lang="es-ES" altLang="es-ES" sz="1800"/>
              <a:t>150 verificaciones de sistemas TH (RESOS).</a:t>
            </a:r>
          </a:p>
          <a:p>
            <a:pPr marL="0" indent="0" algn="just"/>
            <a:r>
              <a:rPr lang="es-ES" altLang="es-ES" sz="1800"/>
              <a:t>120 verificaciones de interfaces de temperatura y humedad (SNA).</a:t>
            </a:r>
          </a:p>
          <a:p>
            <a:pPr marL="0" indent="0" algn="just"/>
            <a:r>
              <a:rPr lang="es-ES" altLang="es-ES" sz="1800"/>
              <a:t>90 verificaciones de interfaces de temperatura y humedad (RESOS).</a:t>
            </a:r>
          </a:p>
          <a:p>
            <a:pPr marL="0" indent="0" algn="just"/>
            <a:r>
              <a:rPr lang="es-ES" altLang="es-ES" sz="1800"/>
              <a:t>245 verificaciones de visibilímetros (SNA).</a:t>
            </a:r>
          </a:p>
          <a:p>
            <a:pPr marL="0" indent="0" algn="just"/>
            <a:r>
              <a:rPr lang="es-ES" altLang="es-ES" sz="1800"/>
              <a:t>75 verificaciones de visibilímetros (RESOS).</a:t>
            </a:r>
          </a:p>
          <a:p>
            <a:pPr marL="0" indent="0" algn="just"/>
            <a:r>
              <a:rPr lang="es-ES" altLang="es-ES" sz="1800"/>
              <a:t>65 ajustes de nefobasímetros (SNA).</a:t>
            </a:r>
          </a:p>
          <a:p>
            <a:pPr marL="0" indent="0" algn="just"/>
            <a:r>
              <a:rPr lang="es-ES" altLang="es-ES" sz="1800"/>
              <a:t>75 calibraciones y verificaciones en el LC de sondas TH (SNA).</a:t>
            </a:r>
          </a:p>
          <a:p>
            <a:pPr marL="0" indent="0" algn="just"/>
            <a:r>
              <a:rPr lang="es-ES" altLang="es-ES" sz="1800"/>
              <a:t>40 calibraciones y verificaciones en el LC de sondas TH (RESOS).</a:t>
            </a:r>
          </a:p>
          <a:p>
            <a:pPr marL="0" indent="0" algn="just"/>
            <a:r>
              <a:rPr lang="es-ES" altLang="es-ES" sz="1800"/>
              <a:t>45 controles entre calibraciones de patrones TH (SSBB para SNA y RESOS).</a:t>
            </a:r>
          </a:p>
          <a:p>
            <a:pPr marL="0" indent="0" algn="just"/>
            <a:endParaRPr lang="es-ES" altLang="es-ES" sz="1800"/>
          </a:p>
          <a:p>
            <a:pPr marL="0" indent="0" algn="just"/>
            <a:endParaRPr lang="es-ES" altLang="es-ES" sz="1800"/>
          </a:p>
        </p:txBody>
      </p:sp>
      <p:sp>
        <p:nvSpPr>
          <p:cNvPr id="53251"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ES" altLang="es-ES" sz="2000">
                <a:solidFill>
                  <a:prstClr val="black"/>
                </a:solidFill>
                <a:latin typeface="Calibri Light" panose="020F0302020204030204" pitchFamily="34" charset="0"/>
              </a:rPr>
              <a:t>DESPUÉS DE CUE</a:t>
            </a:r>
          </a:p>
        </p:txBody>
      </p:sp>
    </p:spTree>
    <p:extLst>
      <p:ext uri="{BB962C8B-B14F-4D97-AF65-F5344CB8AC3E}">
        <p14:creationId xmlns:p14="http://schemas.microsoft.com/office/powerpoint/2010/main" val="1947578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arcador de contenido 2"/>
          <p:cNvSpPr>
            <a:spLocks noGrp="1"/>
          </p:cNvSpPr>
          <p:nvPr>
            <p:ph idx="4294967295"/>
          </p:nvPr>
        </p:nvSpPr>
        <p:spPr>
          <a:xfrm>
            <a:off x="2152650" y="1308101"/>
            <a:ext cx="8001000" cy="5172075"/>
          </a:xfrm>
          <a:solidFill>
            <a:schemeClr val="bg1"/>
          </a:solidFill>
          <a:ln w="12700" cap="flat" algn="ctr">
            <a:solidFill>
              <a:schemeClr val="accent1"/>
            </a:solidFill>
            <a:miter lim="800000"/>
            <a:headEnd/>
            <a:tailEnd/>
          </a:ln>
        </p:spPr>
        <p:txBody>
          <a:bodyPr/>
          <a:lstStyle/>
          <a:p>
            <a:pPr marL="0" indent="0" algn="just">
              <a:buNone/>
            </a:pPr>
            <a:r>
              <a:rPr lang="es-ES" altLang="es-ES" sz="1800"/>
              <a:t>ALGUNOS DATOS APROXIMADOS SOBRE EL NÚMERO DE ACTUACIONES ANUALES (REDES/SERVICIOS CERTIFICADOS) REALIZADOS POR SSBB Y LC</a:t>
            </a:r>
          </a:p>
          <a:p>
            <a:pPr marL="0" indent="0" algn="just"/>
            <a:r>
              <a:rPr lang="es-ES" altLang="es-ES" sz="1800"/>
              <a:t>15 calibraciones y verificaciones en el LC de patrones de presión.</a:t>
            </a:r>
          </a:p>
          <a:p>
            <a:pPr marL="0" indent="0" algn="just"/>
            <a:r>
              <a:rPr lang="es-ES" altLang="es-ES" sz="1800"/>
              <a:t>15 calibraciones y verificaciones en el LC de patrones de temperatura y humedad.</a:t>
            </a:r>
          </a:p>
          <a:p>
            <a:pPr marL="0" indent="0" algn="just"/>
            <a:r>
              <a:rPr lang="es-ES" altLang="es-ES" sz="1800"/>
              <a:t>15 calibraciones y verificaciones en el LC de patrones calibradores multifunción.</a:t>
            </a:r>
          </a:p>
          <a:p>
            <a:pPr marL="0" indent="0" algn="just"/>
            <a:r>
              <a:rPr lang="es-ES" altLang="es-ES" sz="1800"/>
              <a:t>7 calibraciones y verificaciones en el LC de multímetros digitales.</a:t>
            </a:r>
          </a:p>
          <a:p>
            <a:pPr marL="0" indent="0" algn="just"/>
            <a:r>
              <a:rPr lang="es-ES" altLang="es-ES" sz="1800"/>
              <a:t>15 verificaciones de sensores de velocidad del viento (calibraciones en túnel UPM, SNA)</a:t>
            </a:r>
            <a:endParaRPr lang="es-ES" altLang="es-ES" sz="1800" b="1"/>
          </a:p>
          <a:p>
            <a:pPr marL="0" indent="0" algn="just"/>
            <a:r>
              <a:rPr lang="es-ES" altLang="es-ES" sz="1800"/>
              <a:t>10 verificaciones de sensores de dirección del viento (ensayos en túnel UPM, SNA)</a:t>
            </a:r>
            <a:endParaRPr lang="es-ES" altLang="es-ES" sz="1800" b="1"/>
          </a:p>
          <a:p>
            <a:pPr marL="0" indent="0" algn="just"/>
            <a:r>
              <a:rPr lang="es-ES" altLang="es-ES" sz="1800"/>
              <a:t>4 verificaciones de filtros de referencia, transmitancia  (calibraciones en </a:t>
            </a:r>
          </a:p>
          <a:p>
            <a:pPr marL="0" indent="0" algn="just"/>
            <a:r>
              <a:rPr lang="es-ES" altLang="es-ES" sz="1800"/>
              <a:t>CSIC, SNA).</a:t>
            </a:r>
          </a:p>
          <a:p>
            <a:pPr marL="0" indent="0" algn="just"/>
            <a:r>
              <a:rPr lang="es-ES" altLang="es-ES" sz="1800"/>
              <a:t> 6 verificaciones de maletines de calibración FSA11 y PWD12 de visibilímetros/identificadores de tipo de precipitación (en Vaisala, SNA).</a:t>
            </a:r>
          </a:p>
          <a:p>
            <a:pPr marL="0" indent="0" algn="just"/>
            <a:r>
              <a:rPr lang="es-ES" altLang="es-ES" sz="1800"/>
              <a:t>200 abatimientos de mástiles de viento.</a:t>
            </a:r>
          </a:p>
          <a:p>
            <a:pPr marL="0" indent="0" algn="just"/>
            <a:r>
              <a:rPr lang="es-ES" altLang="es-ES" sz="1800"/>
              <a:t>400 sustituciones de rodamientos sensores de velocidad y dirección del viento.</a:t>
            </a:r>
          </a:p>
          <a:p>
            <a:pPr marL="0" indent="0" algn="just"/>
            <a:endParaRPr lang="es-ES" altLang="es-ES" sz="1800"/>
          </a:p>
          <a:p>
            <a:pPr marL="0" indent="0" algn="just"/>
            <a:endParaRPr lang="es-ES" altLang="es-ES" sz="1800"/>
          </a:p>
        </p:txBody>
      </p:sp>
      <p:sp>
        <p:nvSpPr>
          <p:cNvPr id="54275"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ES" altLang="es-ES" sz="2000">
                <a:solidFill>
                  <a:prstClr val="black"/>
                </a:solidFill>
                <a:latin typeface="Calibri Light" panose="020F0302020204030204" pitchFamily="34" charset="0"/>
              </a:rPr>
              <a:t>DESPUÉS DE CUE</a:t>
            </a:r>
          </a:p>
        </p:txBody>
      </p:sp>
    </p:spTree>
    <p:extLst>
      <p:ext uri="{BB962C8B-B14F-4D97-AF65-F5344CB8AC3E}">
        <p14:creationId xmlns:p14="http://schemas.microsoft.com/office/powerpoint/2010/main" val="3424067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152650" y="1308100"/>
            <a:ext cx="7886700" cy="4929188"/>
          </a:xfrm>
          <a:solidFill>
            <a:schemeClr val="bg1"/>
          </a:solidFill>
          <a:ln w="12700" cap="flat" algn="ctr">
            <a:solidFill>
              <a:schemeClr val="accent1"/>
            </a:solidFill>
            <a:miter lim="800000"/>
            <a:headEnd/>
            <a:tailEnd/>
          </a:ln>
        </p:spPr>
        <p:txBody>
          <a:bodyPr/>
          <a:lstStyle/>
          <a:p>
            <a:pPr marL="0" indent="0" algn="just">
              <a:buNone/>
            </a:pPr>
            <a:r>
              <a:rPr lang="es-ES" altLang="es-ES" sz="1800"/>
              <a:t>¡CUÁNTO TRABAJO! HAY QUE EXTERNALIZAR ME DIRÁN ALGUNOS… NO PERDAMOS DE VISTA ALGUNAS COSAS:</a:t>
            </a:r>
          </a:p>
          <a:p>
            <a:pPr marL="0" indent="0" algn="just"/>
            <a:r>
              <a:rPr lang="es-ES" altLang="es-ES" sz="1800"/>
              <a:t>La implantación del Programa de Confirmación Metrológica Aeronáutica supuso una importante ganancia de </a:t>
            </a:r>
            <a:r>
              <a:rPr lang="es-ES" altLang="es-ES" sz="1800" b="1"/>
              <a:t>CONOCIMIENTO </a:t>
            </a:r>
            <a:r>
              <a:rPr lang="es-ES" altLang="es-ES" sz="1800"/>
              <a:t>acerca de las EMAs aeronáuticas en particular y de las EMAs en general.</a:t>
            </a:r>
            <a:endParaRPr lang="es-ES" altLang="es-ES" sz="1800" b="1"/>
          </a:p>
          <a:p>
            <a:pPr marL="0" indent="0" algn="just"/>
            <a:r>
              <a:rPr lang="es-ES" altLang="es-ES" sz="1800"/>
              <a:t>Las actuaciones del personal de las Unidades de SSBB y del Laboratorio de Calibración suponen, además de calibraciones y comparaciones con patrones, </a:t>
            </a:r>
            <a:r>
              <a:rPr lang="es-ES" altLang="es-ES" sz="1800" b="1"/>
              <a:t>VERIFICACIONES METROLÓGICAS</a:t>
            </a:r>
            <a:r>
              <a:rPr lang="es-ES" altLang="es-ES" sz="1800"/>
              <a:t>, las cuáles están íntimamente ligadas a los </a:t>
            </a:r>
            <a:r>
              <a:rPr lang="es-ES" altLang="es-ES" sz="1800" b="1"/>
              <a:t>REQUSITOS METROLÓGICOS</a:t>
            </a:r>
            <a:r>
              <a:rPr lang="es-ES" altLang="es-ES" sz="1800"/>
              <a:t> establecidos por la organización (AEMET) para las distintas </a:t>
            </a:r>
            <a:r>
              <a:rPr lang="es-ES" altLang="es-ES" sz="1800" b="1"/>
              <a:t>FINALIDADES</a:t>
            </a:r>
            <a:r>
              <a:rPr lang="es-ES" altLang="es-ES" sz="1800"/>
              <a:t> de la observación meteorológica. Se pueden considerar por tanto parte de la </a:t>
            </a:r>
            <a:r>
              <a:rPr lang="es-ES" altLang="es-ES" sz="1800" b="1"/>
              <a:t>SUPERVISIÓN</a:t>
            </a:r>
            <a:r>
              <a:rPr lang="es-ES" altLang="es-ES" sz="1800"/>
              <a:t> de la organización respecto a los </a:t>
            </a:r>
            <a:r>
              <a:rPr lang="es-ES" altLang="es-ES" sz="1800" b="1"/>
              <a:t>SERVICIOS</a:t>
            </a:r>
            <a:r>
              <a:rPr lang="es-ES" altLang="es-ES" sz="1800"/>
              <a:t> que presta, y en este sentido es difícilmente externalizable (independientemente de que podamos exigir verificaciones metrológicas a empresas tras un correctivo o tras una primera puesta en operación de los equipos). </a:t>
            </a:r>
          </a:p>
          <a:p>
            <a:pPr marL="0" indent="0" algn="just"/>
            <a:r>
              <a:rPr lang="es-ES" altLang="es-ES" sz="1800"/>
              <a:t>A partir de los resultados de estas verificaciones se calculan los indicadores de cumplimiento de requisitos metrológicos que forman parte de los </a:t>
            </a:r>
            <a:r>
              <a:rPr lang="es-ES" altLang="es-ES" sz="1800" b="1"/>
              <a:t>OBJETIVOS DE CALIDAD</a:t>
            </a:r>
            <a:r>
              <a:rPr lang="es-ES" altLang="es-ES" sz="1800"/>
              <a:t> de la </a:t>
            </a:r>
            <a:r>
              <a:rPr lang="es-ES" altLang="es-ES" sz="1800" b="1"/>
              <a:t>Prestación de SNA</a:t>
            </a:r>
            <a:r>
              <a:rPr lang="es-ES" altLang="es-ES" sz="1800"/>
              <a:t>, de la </a:t>
            </a:r>
            <a:r>
              <a:rPr lang="es-ES" altLang="es-ES" sz="1800" b="1"/>
              <a:t>Certificación ISO 9001 de RESOS y RST</a:t>
            </a:r>
            <a:r>
              <a:rPr lang="es-ES" altLang="es-ES" sz="1800"/>
              <a:t> y del </a:t>
            </a:r>
            <a:r>
              <a:rPr lang="es-ES" altLang="es-ES" sz="1800" b="1"/>
              <a:t>Cuadro de Mando de AEMET</a:t>
            </a:r>
            <a:r>
              <a:rPr lang="es-ES" altLang="es-ES" sz="1800"/>
              <a:t>.</a:t>
            </a:r>
          </a:p>
        </p:txBody>
      </p:sp>
      <p:sp>
        <p:nvSpPr>
          <p:cNvPr id="55299"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ES" altLang="es-ES" sz="2000">
                <a:solidFill>
                  <a:prstClr val="black"/>
                </a:solidFill>
                <a:latin typeface="Calibri Light" panose="020F0302020204030204" pitchFamily="34" charset="0"/>
              </a:rPr>
              <a:t>DESPUÉS DE CUE</a:t>
            </a:r>
          </a:p>
        </p:txBody>
      </p:sp>
    </p:spTree>
    <p:extLst>
      <p:ext uri="{BB962C8B-B14F-4D97-AF65-F5344CB8AC3E}">
        <p14:creationId xmlns:p14="http://schemas.microsoft.com/office/powerpoint/2010/main" val="268523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157413" y="3224214"/>
            <a:ext cx="7886700" cy="1489075"/>
          </a:xfrm>
          <a:extLst>
            <a:ext uri="{91240B29-F687-4F45-9708-019B960494DF}">
              <a14:hiddenLine xmlns:a14="http://schemas.microsoft.com/office/drawing/2010/main" w="12700" cap="flat" algn="ctr">
                <a:solidFill>
                  <a:srgbClr val="000000"/>
                </a:solidFill>
                <a:miter lim="800000"/>
                <a:headEnd/>
                <a:tailEnd/>
              </a14:hiddenLine>
            </a:ext>
          </a:extLst>
        </p:spPr>
        <p:txBody>
          <a:bodyPr/>
          <a:lstStyle/>
          <a:p>
            <a:pPr algn="ctr">
              <a:buFont typeface="Arial" panose="020B0604020202020204" pitchFamily="34" charset="0"/>
              <a:buNone/>
            </a:pPr>
            <a:r>
              <a:rPr lang="es-ES" altLang="es-ES" sz="4000"/>
              <a:t>GRACIAS POR VUESTRA ATENCIÓN</a:t>
            </a:r>
          </a:p>
          <a:p>
            <a:pPr algn="ctr"/>
            <a:endParaRPr lang="es-ES" altLang="es-ES" sz="4000"/>
          </a:p>
          <a:p>
            <a:pPr algn="ctr"/>
            <a:endParaRPr lang="es-ES" altLang="es-ES" sz="4000"/>
          </a:p>
        </p:txBody>
      </p:sp>
    </p:spTree>
    <p:extLst>
      <p:ext uri="{BB962C8B-B14F-4D97-AF65-F5344CB8AC3E}">
        <p14:creationId xmlns:p14="http://schemas.microsoft.com/office/powerpoint/2010/main" val="3418241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955801" y="1341439"/>
          <a:ext cx="8208963"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9" name="Text Box 16"/>
          <p:cNvSpPr txBox="1">
            <a:spLocks noChangeArrowheads="1"/>
          </p:cNvSpPr>
          <p:nvPr/>
        </p:nvSpPr>
        <p:spPr bwMode="auto">
          <a:xfrm>
            <a:off x="1801008" y="6303940"/>
            <a:ext cx="8713788"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50000"/>
              </a:spcBef>
              <a:spcAft>
                <a:spcPct val="0"/>
              </a:spcAft>
            </a:pPr>
            <a:r>
              <a:rPr lang="es-ES" altLang="es-ES" sz="2000" dirty="0">
                <a:solidFill>
                  <a:prstClr val="black"/>
                </a:solidFill>
              </a:rPr>
              <a:t>Esquema de estación meteorológica aeronáutica</a:t>
            </a:r>
          </a:p>
        </p:txBody>
      </p:sp>
      <p:sp>
        <p:nvSpPr>
          <p:cNvPr id="3" name="CuadroTexto 2"/>
          <p:cNvSpPr txBox="1"/>
          <p:nvPr/>
        </p:nvSpPr>
        <p:spPr>
          <a:xfrm>
            <a:off x="6876919" y="1341439"/>
            <a:ext cx="4069635" cy="923330"/>
          </a:xfrm>
          <a:prstGeom prst="rect">
            <a:avLst/>
          </a:prstGeom>
          <a:noFill/>
        </p:spPr>
        <p:txBody>
          <a:bodyPr wrap="square" rtlCol="0">
            <a:spAutoFit/>
          </a:bodyPr>
          <a:lstStyle/>
          <a:p>
            <a:pPr algn="just"/>
            <a:r>
              <a:rPr lang="es-ES" dirty="0"/>
              <a:t>V</a:t>
            </a:r>
            <a:r>
              <a:rPr lang="es-ES" dirty="0" smtClean="0"/>
              <a:t>erificación </a:t>
            </a:r>
            <a:r>
              <a:rPr lang="es-ES" dirty="0"/>
              <a:t>in situ de barómetros y calibración y verificación en laboratorio de AEMET de patrones de presión</a:t>
            </a:r>
          </a:p>
        </p:txBody>
      </p:sp>
      <p:sp>
        <p:nvSpPr>
          <p:cNvPr id="7" name="CuadroTexto 6"/>
          <p:cNvSpPr txBox="1"/>
          <p:nvPr/>
        </p:nvSpPr>
        <p:spPr>
          <a:xfrm>
            <a:off x="8624236" y="2467480"/>
            <a:ext cx="3153723" cy="2308324"/>
          </a:xfrm>
          <a:prstGeom prst="rect">
            <a:avLst/>
          </a:prstGeom>
          <a:noFill/>
        </p:spPr>
        <p:txBody>
          <a:bodyPr wrap="square" rtlCol="0">
            <a:spAutoFit/>
          </a:bodyPr>
          <a:lstStyle/>
          <a:p>
            <a:pPr algn="just"/>
            <a:r>
              <a:rPr lang="es-ES" dirty="0"/>
              <a:t>V</a:t>
            </a:r>
            <a:r>
              <a:rPr lang="es-ES" dirty="0" smtClean="0"/>
              <a:t>erificación </a:t>
            </a:r>
            <a:r>
              <a:rPr lang="es-ES" dirty="0"/>
              <a:t>in situ de sistemas TH, verificación in situ de interfaces de temperatura y humedad, calibración y verificación en laboratorio de AEMET de patrones de temperatura y humedad y calibradores multifunción</a:t>
            </a:r>
          </a:p>
        </p:txBody>
      </p:sp>
      <p:sp>
        <p:nvSpPr>
          <p:cNvPr id="8" name="CuadroTexto 7"/>
          <p:cNvSpPr txBox="1"/>
          <p:nvPr/>
        </p:nvSpPr>
        <p:spPr>
          <a:xfrm>
            <a:off x="8017458" y="5228218"/>
            <a:ext cx="3212063" cy="369332"/>
          </a:xfrm>
          <a:prstGeom prst="rect">
            <a:avLst/>
          </a:prstGeom>
          <a:noFill/>
        </p:spPr>
        <p:txBody>
          <a:bodyPr wrap="square" rtlCol="0">
            <a:spAutoFit/>
          </a:bodyPr>
          <a:lstStyle/>
          <a:p>
            <a:r>
              <a:rPr lang="es-ES" dirty="0" smtClean="0"/>
              <a:t>Ajustes</a:t>
            </a:r>
            <a:endParaRPr lang="es-ES" dirty="0"/>
          </a:p>
        </p:txBody>
      </p:sp>
      <p:sp>
        <p:nvSpPr>
          <p:cNvPr id="9" name="CuadroTexto 8"/>
          <p:cNvSpPr txBox="1"/>
          <p:nvPr/>
        </p:nvSpPr>
        <p:spPr>
          <a:xfrm>
            <a:off x="342606" y="3944807"/>
            <a:ext cx="3955740" cy="2585323"/>
          </a:xfrm>
          <a:prstGeom prst="rect">
            <a:avLst/>
          </a:prstGeom>
          <a:noFill/>
        </p:spPr>
        <p:txBody>
          <a:bodyPr wrap="square" rtlCol="0">
            <a:spAutoFit/>
          </a:bodyPr>
          <a:lstStyle/>
          <a:p>
            <a:pPr algn="just"/>
            <a:r>
              <a:rPr lang="es-ES" dirty="0" smtClean="0"/>
              <a:t>Verificación </a:t>
            </a:r>
            <a:r>
              <a:rPr lang="es-ES" dirty="0"/>
              <a:t>in situ de </a:t>
            </a:r>
            <a:r>
              <a:rPr lang="es-ES" dirty="0" err="1"/>
              <a:t>transmisómetros</a:t>
            </a:r>
            <a:r>
              <a:rPr lang="es-ES" dirty="0"/>
              <a:t> y </a:t>
            </a:r>
            <a:r>
              <a:rPr lang="es-ES" dirty="0" err="1"/>
              <a:t>dispersómetros</a:t>
            </a:r>
            <a:r>
              <a:rPr lang="es-ES" dirty="0"/>
              <a:t>, verificación in situ de sensores de luminancia de fondo (a partir de 2023), calibración de filtros de referencia de </a:t>
            </a:r>
            <a:r>
              <a:rPr lang="es-ES" dirty="0" err="1" smtClean="0"/>
              <a:t>trasNmisómetros</a:t>
            </a:r>
            <a:r>
              <a:rPr lang="es-ES" dirty="0" smtClean="0"/>
              <a:t> </a:t>
            </a:r>
            <a:r>
              <a:rPr lang="es-ES" dirty="0"/>
              <a:t>en laboratorio acreditado, calibración de juegos de calibración de </a:t>
            </a:r>
            <a:r>
              <a:rPr lang="es-ES" dirty="0" err="1"/>
              <a:t>dispersómetros</a:t>
            </a:r>
            <a:r>
              <a:rPr lang="es-ES" dirty="0"/>
              <a:t> por parte del fabricante, verificación en laboratorio de AEMET</a:t>
            </a:r>
          </a:p>
        </p:txBody>
      </p:sp>
      <p:sp>
        <p:nvSpPr>
          <p:cNvPr id="10" name="CuadroTexto 9"/>
          <p:cNvSpPr txBox="1"/>
          <p:nvPr/>
        </p:nvSpPr>
        <p:spPr>
          <a:xfrm>
            <a:off x="545700" y="565632"/>
            <a:ext cx="3795294" cy="2031325"/>
          </a:xfrm>
          <a:prstGeom prst="rect">
            <a:avLst/>
          </a:prstGeom>
          <a:noFill/>
        </p:spPr>
        <p:txBody>
          <a:bodyPr wrap="square" rtlCol="0">
            <a:spAutoFit/>
          </a:bodyPr>
          <a:lstStyle/>
          <a:p>
            <a:pPr algn="just"/>
            <a:r>
              <a:rPr lang="es-ES" dirty="0"/>
              <a:t>C</a:t>
            </a:r>
            <a:r>
              <a:rPr lang="es-ES" dirty="0" smtClean="0"/>
              <a:t>alibración </a:t>
            </a:r>
            <a:r>
              <a:rPr lang="es-ES" dirty="0"/>
              <a:t>de muestras de anemómetros y ensayos de muestras de veletas para examinar la idoneidad del intervalo de mantenimiento establecido, en túnel de viento de laboratorio de la red MEASNET, verificación en laboratorio de AEMET</a:t>
            </a:r>
          </a:p>
        </p:txBody>
      </p:sp>
    </p:spTree>
    <p:extLst>
      <p:ext uri="{BB962C8B-B14F-4D97-AF65-F5344CB8AC3E}">
        <p14:creationId xmlns:p14="http://schemas.microsoft.com/office/powerpoint/2010/main" val="233082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0" fontAlgn="base" hangingPunct="0">
              <a:spcAft>
                <a:spcPct val="0"/>
              </a:spcAft>
            </a:pPr>
            <a:r>
              <a:rPr lang="es-ES" altLang="es-ES" sz="1800">
                <a:solidFill>
                  <a:prstClr val="black"/>
                </a:solidFill>
              </a:rPr>
              <a:t>Las estaciones meteorológicas automáticas (EMAs) sirven para que el personal Observador no tenga que hacer lecturas de los distintos instrumentos o de algunos de ellos.</a:t>
            </a:r>
          </a:p>
          <a:p>
            <a:pPr algn="just" eaLnBrk="0" fontAlgn="base" hangingPunct="0">
              <a:spcAft>
                <a:spcPct val="0"/>
              </a:spcAft>
            </a:pPr>
            <a:r>
              <a:rPr lang="es-ES" altLang="es-ES" sz="1800">
                <a:solidFill>
                  <a:prstClr val="black"/>
                </a:solidFill>
              </a:rPr>
              <a:t>En el caso de algunas observaciones, no tiene por qué coincidir la medida del Observador con la medida de la estación, aunque la evaluación y medida de Observador y equipo automático sean irreprochables desde el punto de vista de la exactitud de la medición. Es por ejemplo el caso de la visibilidad MOR, donde el tamaño de la atmósfera analizada es distinto.</a:t>
            </a:r>
          </a:p>
          <a:p>
            <a:pPr algn="just" eaLnBrk="0" fontAlgn="base" hangingPunct="0">
              <a:spcAft>
                <a:spcPct val="0"/>
              </a:spcAft>
            </a:pPr>
            <a:r>
              <a:rPr lang="es-ES" altLang="es-ES" sz="1800">
                <a:solidFill>
                  <a:prstClr val="black"/>
                </a:solidFill>
              </a:rPr>
              <a:t>La calidad de algunas observaciones automáticas, como por ejemplo el tipo de precipitación, pude ser en ocasiones dudosa, e inferior al de otras variables meteorológicas.</a:t>
            </a:r>
          </a:p>
          <a:p>
            <a:pPr algn="just" eaLnBrk="0" fontAlgn="base" hangingPunct="0">
              <a:spcAft>
                <a:spcPct val="0"/>
              </a:spcAft>
            </a:pPr>
            <a:r>
              <a:rPr lang="es-ES" altLang="es-ES" sz="1800">
                <a:solidFill>
                  <a:prstClr val="black"/>
                </a:solidFill>
              </a:rPr>
              <a:t>La calidad de la información meteorológica derivada de algoritmos que toman como base algunos datos de la estación meteorológica puede ser dudosa, y necesita de comprobaciones frente a personal Observador, tanto para la depuración de algoritmos como para evaluar el rendimiento de algunos equipos de la estación meteorológica. Por ejemplo algoritmos de cobertura nubosa y nefobasímetros.</a:t>
            </a:r>
          </a:p>
          <a:p>
            <a:pPr algn="just" eaLnBrk="0" fontAlgn="base" hangingPunct="0">
              <a:spcAft>
                <a:spcPct val="0"/>
              </a:spcAft>
              <a:buFont typeface="Arial" panose="020B0604020202020204" pitchFamily="34" charset="0"/>
              <a:buNone/>
            </a:pPr>
            <a:r>
              <a:rPr lang="es-ES" altLang="es-ES" sz="1800">
                <a:solidFill>
                  <a:prstClr val="black"/>
                </a:solidFill>
              </a:rPr>
              <a:t>         </a:t>
            </a:r>
          </a:p>
        </p:txBody>
      </p:sp>
    </p:spTree>
    <p:extLst>
      <p:ext uri="{BB962C8B-B14F-4D97-AF65-F5344CB8AC3E}">
        <p14:creationId xmlns:p14="http://schemas.microsoft.com/office/powerpoint/2010/main" val="45482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p:cNvSpPr>
          <p:nvPr/>
        </p:nvSpPr>
        <p:spPr bwMode="auto">
          <a:xfrm>
            <a:off x="1981200" y="142557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0" fontAlgn="base" hangingPunct="0">
              <a:spcAft>
                <a:spcPct val="0"/>
              </a:spcAft>
            </a:pPr>
            <a:r>
              <a:rPr lang="es-ES" altLang="es-ES" sz="1800">
                <a:solidFill>
                  <a:prstClr val="black"/>
                </a:solidFill>
              </a:rPr>
              <a:t>Las estaciones meteorológicas automáticas (EMAs) son en general más complejas que la instrumentación clásica: gracias a ellas puede disminuirse el personal dedidado a la observación, pero sólo si aumentan los RRHH, recursos materiales y de información dedicados a su mantenimiento y control. LA ESTACIÓN ES AUTOMÁTICA PARA EL REGISTRO DE DATOS PERO NO PARA EL MANTENIMIENTO Y CALIBRACIÓN QUE LE PERMITE DAR DATOS FIABLES. Puede parecer obvio… pero no siempre hemos actuado como si lo fuera…</a:t>
            </a:r>
          </a:p>
          <a:p>
            <a:pPr algn="just" eaLnBrk="0" fontAlgn="base" hangingPunct="0">
              <a:spcAft>
                <a:spcPct val="0"/>
              </a:spcAft>
            </a:pPr>
            <a:r>
              <a:rPr lang="es-ES" altLang="es-ES" sz="1800">
                <a:solidFill>
                  <a:prstClr val="black"/>
                </a:solidFill>
              </a:rPr>
              <a:t>Es fundamental un plan de mantenimiento que incluya tanto mantenimientos preventivos como verificaciones y calibraciones periódicas para que las estaciones proporcionen datos razonablemente fiables. Sin estas actuaciones periódicas las estaciones terminan por no servir para nada.</a:t>
            </a:r>
          </a:p>
          <a:p>
            <a:pPr algn="just" eaLnBrk="0" fontAlgn="base" hangingPunct="0">
              <a:spcAft>
                <a:spcPct val="0"/>
              </a:spcAft>
            </a:pPr>
            <a:r>
              <a:rPr lang="es-ES" altLang="es-ES" sz="1800">
                <a:solidFill>
                  <a:prstClr val="black"/>
                </a:solidFill>
              </a:rPr>
              <a:t>Desde un punto de vista metrológico, una medida de la que no importa su exactitud es una medida innecesaria. Y por tanto es una pérdida de recursos públicos la instalación de una estación para la toma de esas medidas.</a:t>
            </a:r>
          </a:p>
          <a:p>
            <a:pPr algn="just" eaLnBrk="0" fontAlgn="base" hangingPunct="0">
              <a:spcAft>
                <a:spcPct val="0"/>
              </a:spcAft>
            </a:pPr>
            <a:r>
              <a:rPr lang="es-ES" altLang="es-ES" sz="1800">
                <a:solidFill>
                  <a:prstClr val="black"/>
                </a:solidFill>
              </a:rPr>
              <a:t>También hay que tener en cuenta que los costes recurrentes de mantenimientos corrrectivos, preventivos y control metrológico hacen que se supere en no mucho tiempo el coste de suministro de los equipos de medida, y van por un capítulo de gastos más ingrato. Es por ello que NO SE DEBE INSTALAR LO QUE NO SE PUEDE O NO SE ESTÁ DISPUESTO A MANTENER.</a:t>
            </a:r>
          </a:p>
          <a:p>
            <a:pPr algn="just" eaLnBrk="0" fontAlgn="base" hangingPunct="0">
              <a:spcAft>
                <a:spcPct val="0"/>
              </a:spcAft>
              <a:buFont typeface="Arial" panose="020B0604020202020204" pitchFamily="34" charset="0"/>
              <a:buNone/>
            </a:pPr>
            <a:r>
              <a:rPr lang="es-ES" altLang="es-ES" sz="1800">
                <a:solidFill>
                  <a:prstClr val="black"/>
                </a:solidFill>
              </a:rPr>
              <a:t>         </a:t>
            </a:r>
          </a:p>
        </p:txBody>
      </p:sp>
    </p:spTree>
    <p:extLst>
      <p:ext uri="{BB962C8B-B14F-4D97-AF65-F5344CB8AC3E}">
        <p14:creationId xmlns:p14="http://schemas.microsoft.com/office/powerpoint/2010/main" val="2331193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14550" y="1270001"/>
            <a:ext cx="7886700" cy="5230813"/>
          </a:xfrm>
          <a:solidFill>
            <a:schemeClr val="bg1"/>
          </a:solidFill>
          <a:ln w="12700" cap="flat" algn="ctr">
            <a:solidFill>
              <a:schemeClr val="accent1"/>
            </a:solidFill>
            <a:miter lim="800000"/>
            <a:headEnd/>
            <a:tailEnd/>
          </a:ln>
        </p:spPr>
        <p:txBody>
          <a:bodyPr/>
          <a:lstStyle/>
          <a:p>
            <a:pPr algn="just"/>
            <a:r>
              <a:rPr lang="es-ES" altLang="es-ES" sz="1800" b="1"/>
              <a:t>Guía de Instrumentos y Métodos de Observación de la OMM</a:t>
            </a:r>
          </a:p>
          <a:p>
            <a:pPr algn="just">
              <a:buFont typeface="Arial" panose="020B0604020202020204" pitchFamily="34" charset="0"/>
              <a:buNone/>
            </a:pPr>
            <a:r>
              <a:rPr lang="es-ES" altLang="es-ES" sz="1800"/>
              <a:t>   Incluye requisitos metrológicos para las distintas variables para la observación sinóptico climatológica. La nueva versión incluye una clasificación de estaciones en función de la exactitud de las mediciones y de la incertidumbre asociada al emplazamiento y exposición de la estación.</a:t>
            </a:r>
          </a:p>
          <a:p>
            <a:pPr algn="just"/>
            <a:r>
              <a:rPr lang="es-ES" altLang="es-ES" sz="1800" b="1"/>
              <a:t>Anexo 3 OACI: Servicio meteorológico para la navegación Aérea internacional</a:t>
            </a:r>
          </a:p>
          <a:p>
            <a:pPr algn="just">
              <a:buFont typeface="Arial" panose="020B0604020202020204" pitchFamily="34" charset="0"/>
              <a:buNone/>
            </a:pPr>
            <a:r>
              <a:rPr lang="es-ES" altLang="es-ES" sz="1800"/>
              <a:t>   El Adjunto A refiere las incertidumbres operacionalmente convenientes en distintas magnitudes para el servicio meteorológico a la navegación aérea.</a:t>
            </a:r>
          </a:p>
          <a:p>
            <a:pPr algn="just"/>
            <a:r>
              <a:rPr lang="es-ES" altLang="es-ES" sz="1800" b="1"/>
              <a:t>Documentación CUE</a:t>
            </a:r>
          </a:p>
          <a:p>
            <a:pPr algn="just">
              <a:buFont typeface="Arial" panose="020B0604020202020204" pitchFamily="34" charset="0"/>
              <a:buNone/>
            </a:pPr>
            <a:r>
              <a:rPr lang="es-ES" altLang="es-ES" sz="1800"/>
              <a:t>	La creación del CUE es la principal causante del control metrológico establecido en AEMET para las EMAs.</a:t>
            </a:r>
          </a:p>
          <a:p>
            <a:pPr algn="just"/>
            <a:r>
              <a:rPr lang="es-ES" altLang="es-ES" sz="1800" b="1"/>
              <a:t>ISO 9001</a:t>
            </a:r>
          </a:p>
          <a:p>
            <a:pPr algn="just">
              <a:buFont typeface="Arial" panose="020B0604020202020204" pitchFamily="34" charset="0"/>
              <a:buNone/>
            </a:pPr>
            <a:r>
              <a:rPr lang="es-ES" altLang="es-ES" sz="1800"/>
              <a:t>   De obligado cumplimiento la certificación para todos los proveedores de SNA. También certificadas las EMAs de la Red RESOS y RST.</a:t>
            </a:r>
          </a:p>
          <a:p>
            <a:pPr algn="just"/>
            <a:r>
              <a:rPr lang="es-ES" altLang="es-ES" sz="1800" b="1"/>
              <a:t>ISO 10012</a:t>
            </a:r>
          </a:p>
          <a:p>
            <a:pPr algn="just">
              <a:buFont typeface="Arial" panose="020B0604020202020204" pitchFamily="34" charset="0"/>
              <a:buNone/>
            </a:pPr>
            <a:r>
              <a:rPr lang="es-ES" altLang="es-ES" sz="1800"/>
              <a:t>    Es el principal documento de referencia para el Sistema de Gestión de las Mediciones implantado en la Red Aeronáutica, RESOS y RST.</a:t>
            </a:r>
          </a:p>
          <a:p>
            <a:pPr algn="just">
              <a:buFont typeface="Arial" panose="020B0604020202020204" pitchFamily="34" charset="0"/>
              <a:buNone/>
            </a:pPr>
            <a:endParaRPr lang="es-ES" altLang="es-ES" sz="1800"/>
          </a:p>
          <a:p>
            <a:pPr algn="just">
              <a:buFont typeface="Arial" panose="020B0604020202020204" pitchFamily="34" charset="0"/>
              <a:buNone/>
            </a:pPr>
            <a:endParaRPr lang="es-ES" altLang="es-ES" sz="1800"/>
          </a:p>
          <a:p>
            <a:pPr algn="just">
              <a:buFont typeface="Arial" panose="020B0604020202020204" pitchFamily="34" charset="0"/>
              <a:buNone/>
            </a:pPr>
            <a:endParaRPr lang="es-ES" altLang="es-ES" sz="1800"/>
          </a:p>
          <a:p>
            <a:pPr eaLnBrk="1" hangingPunct="1"/>
            <a:endParaRPr lang="es-ES" altLang="es-ES" smtClean="0">
              <a:solidFill>
                <a:srgbClr val="000000"/>
              </a:solidFill>
            </a:endParaRPr>
          </a:p>
        </p:txBody>
      </p:sp>
      <p:sp>
        <p:nvSpPr>
          <p:cNvPr id="35843"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ES" altLang="es-ES" sz="2000">
                <a:solidFill>
                  <a:prstClr val="black"/>
                </a:solidFill>
                <a:latin typeface="Calibri Light" panose="020F0302020204030204" pitchFamily="34" charset="0"/>
              </a:rPr>
              <a:t>Marco normativo: documentación aplicable</a:t>
            </a:r>
          </a:p>
          <a:p>
            <a:pPr eaLnBrk="0" fontAlgn="base" hangingPunct="0">
              <a:spcBef>
                <a:spcPct val="0"/>
              </a:spcBef>
              <a:spcAft>
                <a:spcPct val="0"/>
              </a:spcAft>
              <a:buFontTx/>
              <a:buNone/>
            </a:pPr>
            <a:r>
              <a:rPr lang="es-ES" altLang="es-ES" sz="2000">
                <a:solidFill>
                  <a:prstClr val="black"/>
                </a:solidFill>
                <a:latin typeface="Calibri Light" panose="020F0302020204030204" pitchFamily="34" charset="0"/>
              </a:rPr>
              <a:t> y de referencia</a:t>
            </a:r>
          </a:p>
        </p:txBody>
      </p:sp>
    </p:spTree>
    <p:extLst>
      <p:ext uri="{BB962C8B-B14F-4D97-AF65-F5344CB8AC3E}">
        <p14:creationId xmlns:p14="http://schemas.microsoft.com/office/powerpoint/2010/main" val="3866369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p:cNvSpPr>
          <p:nvPr/>
        </p:nvSpPr>
        <p:spPr bwMode="auto">
          <a:xfrm>
            <a:off x="1981200" y="1519238"/>
            <a:ext cx="8229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3600">
                <a:solidFill>
                  <a:prstClr val="black"/>
                </a:solidFill>
              </a:rPr>
              <a:t>ISO 10012</a:t>
            </a:r>
          </a:p>
        </p:txBody>
      </p:sp>
      <p:sp>
        <p:nvSpPr>
          <p:cNvPr id="7176" name="Rectangle 8"/>
          <p:cNvSpPr>
            <a:spLocks/>
          </p:cNvSpPr>
          <p:nvPr/>
        </p:nvSpPr>
        <p:spPr bwMode="auto">
          <a:xfrm>
            <a:off x="1981200" y="2844801"/>
            <a:ext cx="8229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spcAft>
                <a:spcPct val="0"/>
              </a:spcAft>
              <a:buFont typeface="Wingdings" panose="05000000000000000000" pitchFamily="2" charset="2"/>
              <a:buChar char="v"/>
            </a:pPr>
            <a:r>
              <a:rPr lang="es-ES" altLang="es-ES" sz="2400">
                <a:solidFill>
                  <a:prstClr val="black"/>
                </a:solidFill>
              </a:rPr>
              <a:t>Documento de referencia: </a:t>
            </a:r>
          </a:p>
          <a:p>
            <a:pPr eaLnBrk="0" fontAlgn="base" hangingPunct="0">
              <a:spcAft>
                <a:spcPct val="0"/>
              </a:spcAft>
              <a:buFont typeface="Arial" panose="020B0604020202020204" pitchFamily="34" charset="0"/>
              <a:buNone/>
            </a:pPr>
            <a:r>
              <a:rPr lang="es-ES" altLang="es-ES" sz="2400">
                <a:solidFill>
                  <a:prstClr val="black"/>
                </a:solidFill>
              </a:rPr>
              <a:t>    Norma ISO 10012: 2003 </a:t>
            </a:r>
            <a:r>
              <a:rPr lang="es-ES" altLang="es-ES" sz="2400" i="1">
                <a:solidFill>
                  <a:prstClr val="black"/>
                </a:solidFill>
              </a:rPr>
              <a:t>Sistemas de gestión de las mediciones. Requisitos para los procesos de medición y los equipos de medición.</a:t>
            </a:r>
          </a:p>
        </p:txBody>
      </p:sp>
    </p:spTree>
    <p:extLst>
      <p:ext uri="{BB962C8B-B14F-4D97-AF65-F5344CB8AC3E}">
        <p14:creationId xmlns:p14="http://schemas.microsoft.com/office/powerpoint/2010/main" val="1559173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900">
                <a:solidFill>
                  <a:prstClr val="black"/>
                </a:solidFill>
              </a:rPr>
              <a:t>ISO 10012</a:t>
            </a: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700213"/>
            <a:ext cx="7661275" cy="39417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818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defRPr sz="3300">
                <a:solidFill>
                  <a:schemeClr val="tx1"/>
                </a:solidFill>
                <a:latin typeface="Calibri Light" panose="020F0302020204030204" pitchFamily="34" charset="0"/>
              </a:defRPr>
            </a:lvl1pPr>
            <a:lvl2pPr defTabSz="685800">
              <a:lnSpc>
                <a:spcPct val="90000"/>
              </a:lnSpc>
              <a:defRPr sz="3300">
                <a:solidFill>
                  <a:schemeClr val="tx1"/>
                </a:solidFill>
                <a:latin typeface="Calibri Light" panose="020F0302020204030204" pitchFamily="34" charset="0"/>
              </a:defRPr>
            </a:lvl2pPr>
            <a:lvl3pPr defTabSz="685800">
              <a:lnSpc>
                <a:spcPct val="90000"/>
              </a:lnSpc>
              <a:defRPr sz="3300">
                <a:solidFill>
                  <a:schemeClr val="tx1"/>
                </a:solidFill>
                <a:latin typeface="Calibri Light" panose="020F0302020204030204" pitchFamily="34" charset="0"/>
              </a:defRPr>
            </a:lvl3pPr>
            <a:lvl4pPr defTabSz="685800">
              <a:lnSpc>
                <a:spcPct val="90000"/>
              </a:lnSpc>
              <a:defRPr sz="3300">
                <a:solidFill>
                  <a:schemeClr val="tx1"/>
                </a:solidFill>
                <a:latin typeface="Calibri Light" panose="020F0302020204030204" pitchFamily="34" charset="0"/>
              </a:defRPr>
            </a:lvl4pPr>
            <a:lvl5pPr defTabSz="685800">
              <a:lnSpc>
                <a:spcPct val="90000"/>
              </a:lnSpc>
              <a:defRPr sz="3300">
                <a:solidFill>
                  <a:schemeClr val="tx1"/>
                </a:solidFill>
                <a:latin typeface="Calibri Light" panose="020F0302020204030204" pitchFamily="34" charset="0"/>
              </a:defRPr>
            </a:lvl5pPr>
            <a:lvl6pPr marL="4572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6pPr>
            <a:lvl7pPr marL="9144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7pPr>
            <a:lvl8pPr marL="13716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8pPr>
            <a:lvl9pPr marL="1828800" defTabSz="685800" eaLnBrk="0" fontAlgn="base" hangingPunct="0">
              <a:lnSpc>
                <a:spcPct val="90000"/>
              </a:lnSpc>
              <a:spcBef>
                <a:spcPct val="0"/>
              </a:spcBef>
              <a:spcAft>
                <a:spcPct val="0"/>
              </a:spcAft>
              <a:defRPr sz="3300">
                <a:solidFill>
                  <a:schemeClr val="tx1"/>
                </a:solidFill>
                <a:latin typeface="Calibri Light" panose="020F0302020204030204" pitchFamily="34" charset="0"/>
              </a:defRPr>
            </a:lvl9pPr>
          </a:lstStyle>
          <a:p>
            <a:pPr eaLnBrk="0" fontAlgn="base" hangingPunct="0">
              <a:spcBef>
                <a:spcPct val="0"/>
              </a:spcBef>
              <a:spcAft>
                <a:spcPct val="0"/>
              </a:spcAft>
            </a:pPr>
            <a:r>
              <a:rPr lang="es-ES" altLang="es-ES" sz="2900">
                <a:solidFill>
                  <a:prstClr val="black"/>
                </a:solidFill>
              </a:rPr>
              <a:t>Confirmación metrológica</a:t>
            </a:r>
          </a:p>
        </p:txBody>
      </p:sp>
      <p:grpSp>
        <p:nvGrpSpPr>
          <p:cNvPr id="20483" name="Group 3"/>
          <p:cNvGrpSpPr>
            <a:grpSpLocks/>
          </p:cNvGrpSpPr>
          <p:nvPr/>
        </p:nvGrpSpPr>
        <p:grpSpPr bwMode="auto">
          <a:xfrm>
            <a:off x="2208214" y="1628776"/>
            <a:ext cx="7920037" cy="4030663"/>
            <a:chOff x="431" y="1118"/>
            <a:chExt cx="4989" cy="2539"/>
          </a:xfrm>
        </p:grpSpPr>
        <p:sp>
          <p:nvSpPr>
            <p:cNvPr id="20484" name="AutoShape 4"/>
            <p:cNvSpPr>
              <a:spLocks noChangeArrowheads="1"/>
            </p:cNvSpPr>
            <p:nvPr/>
          </p:nvSpPr>
          <p:spPr bwMode="auto">
            <a:xfrm rot="5400000">
              <a:off x="2744" y="2750"/>
              <a:ext cx="499" cy="227"/>
            </a:xfrm>
            <a:prstGeom prst="rightArrow">
              <a:avLst>
                <a:gd name="adj1" fmla="val 50000"/>
                <a:gd name="adj2" fmla="val 54956"/>
              </a:avLst>
            </a:prstGeom>
            <a:solidFill>
              <a:srgbClr val="969696"/>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eaLnBrk="0" fontAlgn="base" hangingPunct="0">
                <a:spcBef>
                  <a:spcPct val="0"/>
                </a:spcBef>
                <a:spcAft>
                  <a:spcPct val="0"/>
                </a:spcAft>
              </a:pPr>
              <a:endParaRPr lang="es-ES">
                <a:solidFill>
                  <a:prstClr val="black"/>
                </a:solidFill>
              </a:endParaRPr>
            </a:p>
          </p:txBody>
        </p:sp>
        <p:sp>
          <p:nvSpPr>
            <p:cNvPr id="20485" name="Rectangle 5"/>
            <p:cNvSpPr>
              <a:spLocks noChangeArrowheads="1"/>
            </p:cNvSpPr>
            <p:nvPr/>
          </p:nvSpPr>
          <p:spPr bwMode="auto">
            <a:xfrm>
              <a:off x="431" y="2115"/>
              <a:ext cx="1134" cy="408"/>
            </a:xfrm>
            <a:prstGeom prst="rect">
              <a:avLst/>
            </a:prstGeom>
            <a:gradFill rotWithShape="1">
              <a:gsLst>
                <a:gs pos="0">
                  <a:srgbClr val="CCECFF"/>
                </a:gs>
                <a:gs pos="100000">
                  <a:srgbClr val="CCECFF">
                    <a:gamma/>
                    <a:shade val="86667"/>
                    <a:invGamma/>
                  </a:srgbClr>
                </a:gs>
              </a:gsLst>
              <a:path path="shape">
                <a:fillToRect l="50000" t="50000" r="50000" b="50000"/>
              </a:path>
            </a:gradFill>
            <a:ln>
              <a:noFill/>
            </a:ln>
            <a:effectLst>
              <a:prstShdw prst="shdw17" dist="17961" dir="2700000">
                <a:srgbClr val="CCECFF">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spcBef>
                  <a:spcPct val="0"/>
                </a:spcBef>
                <a:spcAft>
                  <a:spcPct val="0"/>
                </a:spcAft>
              </a:pPr>
              <a:r>
                <a:rPr lang="es-ES" altLang="es-ES" sz="1400">
                  <a:solidFill>
                    <a:prstClr val="black"/>
                  </a:solidFill>
                </a:rPr>
                <a:t>Calibración </a:t>
              </a:r>
            </a:p>
            <a:p>
              <a:pPr algn="ctr" fontAlgn="base">
                <a:spcBef>
                  <a:spcPct val="0"/>
                </a:spcBef>
                <a:spcAft>
                  <a:spcPct val="0"/>
                </a:spcAft>
              </a:pPr>
              <a:r>
                <a:rPr lang="es-ES" altLang="es-ES" sz="1400">
                  <a:solidFill>
                    <a:prstClr val="black"/>
                  </a:solidFill>
                </a:rPr>
                <a:t>Comparación</a:t>
              </a:r>
            </a:p>
          </p:txBody>
        </p:sp>
        <p:sp>
          <p:nvSpPr>
            <p:cNvPr id="20486" name="Rectangle 6"/>
            <p:cNvSpPr>
              <a:spLocks noChangeArrowheads="1"/>
            </p:cNvSpPr>
            <p:nvPr/>
          </p:nvSpPr>
          <p:spPr bwMode="auto">
            <a:xfrm>
              <a:off x="2381" y="1118"/>
              <a:ext cx="1134" cy="318"/>
            </a:xfrm>
            <a:prstGeom prst="rect">
              <a:avLst/>
            </a:prstGeom>
            <a:gradFill rotWithShape="1">
              <a:gsLst>
                <a:gs pos="0">
                  <a:srgbClr val="993300">
                    <a:gamma/>
                    <a:tint val="14510"/>
                    <a:invGamma/>
                  </a:srgbClr>
                </a:gs>
                <a:gs pos="100000">
                  <a:srgbClr val="993300"/>
                </a:gs>
              </a:gsLst>
              <a:path path="shape">
                <a:fillToRect l="50000" t="50000" r="50000" b="50000"/>
              </a:path>
            </a:gradFill>
            <a:ln>
              <a:noFill/>
            </a:ln>
            <a:effectLst>
              <a:prstShdw prst="shdw17" dist="17961" dir="2700000">
                <a:srgbClr val="993300">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spcBef>
                  <a:spcPct val="0"/>
                </a:spcBef>
                <a:spcAft>
                  <a:spcPct val="0"/>
                </a:spcAft>
              </a:pPr>
              <a:r>
                <a:rPr lang="es-ES" altLang="es-ES" sz="1400">
                  <a:solidFill>
                    <a:prstClr val="black"/>
                  </a:solidFill>
                </a:rPr>
                <a:t>RMC</a:t>
              </a:r>
            </a:p>
          </p:txBody>
        </p:sp>
        <p:sp>
          <p:nvSpPr>
            <p:cNvPr id="20487" name="Rectangle 7"/>
            <p:cNvSpPr>
              <a:spLocks noChangeArrowheads="1"/>
            </p:cNvSpPr>
            <p:nvPr/>
          </p:nvSpPr>
          <p:spPr bwMode="auto">
            <a:xfrm>
              <a:off x="2381" y="2115"/>
              <a:ext cx="1134" cy="408"/>
            </a:xfrm>
            <a:prstGeom prst="rect">
              <a:avLst/>
            </a:prstGeom>
            <a:gradFill rotWithShape="1">
              <a:gsLst>
                <a:gs pos="0">
                  <a:srgbClr val="CCECFF"/>
                </a:gs>
                <a:gs pos="100000">
                  <a:srgbClr val="CCECFF">
                    <a:gamma/>
                    <a:shade val="85882"/>
                    <a:invGamma/>
                  </a:srgbClr>
                </a:gs>
              </a:gsLst>
              <a:path path="shape">
                <a:fillToRect l="50000" t="50000" r="50000" b="50000"/>
              </a:path>
            </a:gradFill>
            <a:ln>
              <a:noFill/>
            </a:ln>
            <a:effectLst>
              <a:prstShdw prst="shdw17" dist="17961" dir="2700000">
                <a:srgbClr val="CCECFF">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spcBef>
                  <a:spcPct val="0"/>
                </a:spcBef>
                <a:spcAft>
                  <a:spcPct val="0"/>
                </a:spcAft>
              </a:pPr>
              <a:r>
                <a:rPr lang="es-ES" altLang="es-ES" sz="1400">
                  <a:solidFill>
                    <a:prstClr val="black"/>
                  </a:solidFill>
                </a:rPr>
                <a:t>Verificación</a:t>
              </a:r>
            </a:p>
          </p:txBody>
        </p:sp>
        <p:sp>
          <p:nvSpPr>
            <p:cNvPr id="20488" name="AutoShape 8"/>
            <p:cNvSpPr>
              <a:spLocks noChangeArrowheads="1"/>
            </p:cNvSpPr>
            <p:nvPr/>
          </p:nvSpPr>
          <p:spPr bwMode="auto">
            <a:xfrm>
              <a:off x="3651" y="2206"/>
              <a:ext cx="499" cy="227"/>
            </a:xfrm>
            <a:prstGeom prst="rightArrow">
              <a:avLst>
                <a:gd name="adj1" fmla="val 50000"/>
                <a:gd name="adj2" fmla="val 54956"/>
              </a:avLst>
            </a:prstGeom>
            <a:solidFill>
              <a:srgbClr val="969696"/>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eaLnBrk="0" fontAlgn="base" hangingPunct="0">
                <a:spcBef>
                  <a:spcPct val="0"/>
                </a:spcBef>
                <a:spcAft>
                  <a:spcPct val="0"/>
                </a:spcAft>
              </a:pPr>
              <a:endParaRPr lang="es-ES">
                <a:solidFill>
                  <a:prstClr val="black"/>
                </a:solidFill>
              </a:endParaRPr>
            </a:p>
          </p:txBody>
        </p:sp>
        <p:sp>
          <p:nvSpPr>
            <p:cNvPr id="20489" name="AutoShape 9"/>
            <p:cNvSpPr>
              <a:spLocks noChangeArrowheads="1"/>
            </p:cNvSpPr>
            <p:nvPr/>
          </p:nvSpPr>
          <p:spPr bwMode="auto">
            <a:xfrm rot="5400000">
              <a:off x="2744" y="1662"/>
              <a:ext cx="499" cy="227"/>
            </a:xfrm>
            <a:prstGeom prst="rightArrow">
              <a:avLst>
                <a:gd name="adj1" fmla="val 50000"/>
                <a:gd name="adj2" fmla="val 54956"/>
              </a:avLst>
            </a:prstGeom>
            <a:solidFill>
              <a:srgbClr val="969696"/>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eaLnBrk="0" fontAlgn="base" hangingPunct="0">
                <a:spcBef>
                  <a:spcPct val="0"/>
                </a:spcBef>
                <a:spcAft>
                  <a:spcPct val="0"/>
                </a:spcAft>
              </a:pPr>
              <a:endParaRPr lang="es-ES">
                <a:solidFill>
                  <a:prstClr val="black"/>
                </a:solidFill>
              </a:endParaRPr>
            </a:p>
          </p:txBody>
        </p:sp>
        <p:sp>
          <p:nvSpPr>
            <p:cNvPr id="20490" name="AutoShape 10"/>
            <p:cNvSpPr>
              <a:spLocks noChangeArrowheads="1"/>
            </p:cNvSpPr>
            <p:nvPr/>
          </p:nvSpPr>
          <p:spPr bwMode="auto">
            <a:xfrm>
              <a:off x="1746" y="2206"/>
              <a:ext cx="499" cy="227"/>
            </a:xfrm>
            <a:prstGeom prst="rightArrow">
              <a:avLst>
                <a:gd name="adj1" fmla="val 50000"/>
                <a:gd name="adj2" fmla="val 54956"/>
              </a:avLst>
            </a:prstGeom>
            <a:solidFill>
              <a:srgbClr val="969696"/>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eaLnBrk="0" fontAlgn="base" hangingPunct="0">
                <a:spcBef>
                  <a:spcPct val="0"/>
                </a:spcBef>
                <a:spcAft>
                  <a:spcPct val="0"/>
                </a:spcAft>
              </a:pPr>
              <a:endParaRPr lang="es-ES">
                <a:solidFill>
                  <a:prstClr val="black"/>
                </a:solidFill>
              </a:endParaRPr>
            </a:p>
          </p:txBody>
        </p:sp>
        <p:sp>
          <p:nvSpPr>
            <p:cNvPr id="20491" name="Rectangle 11"/>
            <p:cNvSpPr>
              <a:spLocks noChangeArrowheads="1"/>
            </p:cNvSpPr>
            <p:nvPr/>
          </p:nvSpPr>
          <p:spPr bwMode="auto">
            <a:xfrm>
              <a:off x="4286" y="2115"/>
              <a:ext cx="1134" cy="408"/>
            </a:xfrm>
            <a:prstGeom prst="rect">
              <a:avLst/>
            </a:prstGeom>
            <a:gradFill rotWithShape="1">
              <a:gsLst>
                <a:gs pos="0">
                  <a:srgbClr val="CCECFF"/>
                </a:gs>
                <a:gs pos="100000">
                  <a:srgbClr val="CCECFF">
                    <a:gamma/>
                    <a:shade val="86275"/>
                    <a:invGamma/>
                  </a:srgbClr>
                </a:gs>
              </a:gsLst>
              <a:path path="shape">
                <a:fillToRect l="50000" t="50000" r="50000" b="50000"/>
              </a:path>
            </a:gradFill>
            <a:ln>
              <a:noFill/>
            </a:ln>
            <a:effectLst>
              <a:prstShdw prst="shdw17" dist="17961" dir="2700000">
                <a:srgbClr val="CCECFF">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spcBef>
                  <a:spcPct val="0"/>
                </a:spcBef>
                <a:spcAft>
                  <a:spcPct val="0"/>
                </a:spcAft>
              </a:pPr>
              <a:r>
                <a:rPr lang="es-ES" altLang="es-ES" sz="1400">
                  <a:solidFill>
                    <a:prstClr val="black"/>
                  </a:solidFill>
                </a:rPr>
                <a:t>Confirmado</a:t>
              </a:r>
            </a:p>
          </p:txBody>
        </p:sp>
        <p:sp>
          <p:nvSpPr>
            <p:cNvPr id="20492" name="Rectangle 12"/>
            <p:cNvSpPr>
              <a:spLocks noChangeArrowheads="1"/>
            </p:cNvSpPr>
            <p:nvPr/>
          </p:nvSpPr>
          <p:spPr bwMode="auto">
            <a:xfrm>
              <a:off x="2426" y="3249"/>
              <a:ext cx="1134" cy="408"/>
            </a:xfrm>
            <a:prstGeom prst="rect">
              <a:avLst/>
            </a:prstGeom>
            <a:gradFill rotWithShape="1">
              <a:gsLst>
                <a:gs pos="0">
                  <a:srgbClr val="CCECFF"/>
                </a:gs>
                <a:gs pos="100000">
                  <a:srgbClr val="CCECFF">
                    <a:gamma/>
                    <a:shade val="85882"/>
                    <a:invGamma/>
                  </a:srgbClr>
                </a:gs>
              </a:gsLst>
              <a:path path="shape">
                <a:fillToRect l="50000" t="50000" r="50000" b="50000"/>
              </a:path>
            </a:gradFill>
            <a:ln>
              <a:noFill/>
            </a:ln>
            <a:effectLst>
              <a:prstShdw prst="shdw17" dist="17961" dir="2700000">
                <a:srgbClr val="CCECFF">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spcBef>
                  <a:spcPct val="0"/>
                </a:spcBef>
                <a:spcAft>
                  <a:spcPct val="0"/>
                </a:spcAft>
              </a:pPr>
              <a:r>
                <a:rPr lang="es-ES" altLang="es-ES" sz="1400">
                  <a:solidFill>
                    <a:prstClr val="black"/>
                  </a:solidFill>
                </a:rPr>
                <a:t>No confirmado</a:t>
              </a:r>
            </a:p>
          </p:txBody>
        </p:sp>
        <p:sp>
          <p:nvSpPr>
            <p:cNvPr id="20493" name="AutoShape 13"/>
            <p:cNvSpPr>
              <a:spLocks noChangeArrowheads="1"/>
            </p:cNvSpPr>
            <p:nvPr/>
          </p:nvSpPr>
          <p:spPr bwMode="auto">
            <a:xfrm rot="10800000">
              <a:off x="1746" y="3386"/>
              <a:ext cx="499" cy="227"/>
            </a:xfrm>
            <a:prstGeom prst="rightArrow">
              <a:avLst>
                <a:gd name="adj1" fmla="val 50000"/>
                <a:gd name="adj2" fmla="val 54956"/>
              </a:avLst>
            </a:prstGeom>
            <a:solidFill>
              <a:srgbClr val="969696"/>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eaLnBrk="0" fontAlgn="base" hangingPunct="0">
                <a:spcBef>
                  <a:spcPct val="0"/>
                </a:spcBef>
                <a:spcAft>
                  <a:spcPct val="0"/>
                </a:spcAft>
              </a:pPr>
              <a:endParaRPr lang="es-ES">
                <a:solidFill>
                  <a:prstClr val="black"/>
                </a:solidFill>
              </a:endParaRPr>
            </a:p>
          </p:txBody>
        </p:sp>
        <p:sp>
          <p:nvSpPr>
            <p:cNvPr id="20494" name="Rectangle 14"/>
            <p:cNvSpPr>
              <a:spLocks noChangeArrowheads="1"/>
            </p:cNvSpPr>
            <p:nvPr/>
          </p:nvSpPr>
          <p:spPr bwMode="auto">
            <a:xfrm>
              <a:off x="431" y="3249"/>
              <a:ext cx="1134" cy="408"/>
            </a:xfrm>
            <a:prstGeom prst="rect">
              <a:avLst/>
            </a:prstGeom>
            <a:gradFill rotWithShape="1">
              <a:gsLst>
                <a:gs pos="0">
                  <a:srgbClr val="CCECFF"/>
                </a:gs>
                <a:gs pos="100000">
                  <a:srgbClr val="CCECFF">
                    <a:gamma/>
                    <a:shade val="86275"/>
                    <a:invGamma/>
                  </a:srgbClr>
                </a:gs>
              </a:gsLst>
              <a:path path="shape">
                <a:fillToRect l="50000" t="50000" r="50000" b="50000"/>
              </a:path>
            </a:gradFill>
            <a:ln>
              <a:noFill/>
            </a:ln>
            <a:effectLst>
              <a:prstShdw prst="shdw17" dist="17961" dir="2700000">
                <a:srgbClr val="CCECFF">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spcBef>
                  <a:spcPct val="0"/>
                </a:spcBef>
                <a:spcAft>
                  <a:spcPct val="0"/>
                </a:spcAft>
              </a:pPr>
              <a:r>
                <a:rPr lang="es-ES" altLang="es-ES" sz="1400">
                  <a:solidFill>
                    <a:prstClr val="black"/>
                  </a:solidFill>
                </a:rPr>
                <a:t>Ajuste </a:t>
              </a:r>
            </a:p>
            <a:p>
              <a:pPr algn="ctr" fontAlgn="base">
                <a:spcBef>
                  <a:spcPct val="0"/>
                </a:spcBef>
                <a:spcAft>
                  <a:spcPct val="0"/>
                </a:spcAft>
              </a:pPr>
              <a:r>
                <a:rPr lang="es-ES" altLang="es-ES" sz="1400">
                  <a:solidFill>
                    <a:prstClr val="black"/>
                  </a:solidFill>
                </a:rPr>
                <a:t>Reparación</a:t>
              </a:r>
            </a:p>
          </p:txBody>
        </p:sp>
        <p:sp>
          <p:nvSpPr>
            <p:cNvPr id="20495" name="AutoShape 15"/>
            <p:cNvSpPr>
              <a:spLocks noChangeArrowheads="1"/>
            </p:cNvSpPr>
            <p:nvPr/>
          </p:nvSpPr>
          <p:spPr bwMode="auto">
            <a:xfrm rot="16200000">
              <a:off x="703" y="2750"/>
              <a:ext cx="499" cy="227"/>
            </a:xfrm>
            <a:prstGeom prst="rightArrow">
              <a:avLst>
                <a:gd name="adj1" fmla="val 50000"/>
                <a:gd name="adj2" fmla="val 54956"/>
              </a:avLst>
            </a:prstGeom>
            <a:solidFill>
              <a:srgbClr val="969696"/>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eaLnBrk="0" fontAlgn="base" hangingPunct="0">
                <a:spcBef>
                  <a:spcPct val="0"/>
                </a:spcBef>
                <a:spcAft>
                  <a:spcPct val="0"/>
                </a:spcAft>
              </a:pPr>
              <a:endParaRPr lang="es-ES">
                <a:solidFill>
                  <a:prstClr val="black"/>
                </a:solidFill>
              </a:endParaRPr>
            </a:p>
          </p:txBody>
        </p:sp>
        <p:sp>
          <p:nvSpPr>
            <p:cNvPr id="20496" name="AutoShape 16"/>
            <p:cNvSpPr>
              <a:spLocks noChangeArrowheads="1"/>
            </p:cNvSpPr>
            <p:nvPr/>
          </p:nvSpPr>
          <p:spPr bwMode="auto">
            <a:xfrm rot="5400000">
              <a:off x="4604" y="2750"/>
              <a:ext cx="499" cy="227"/>
            </a:xfrm>
            <a:prstGeom prst="rightArrow">
              <a:avLst>
                <a:gd name="adj1" fmla="val 50000"/>
                <a:gd name="adj2" fmla="val 54956"/>
              </a:avLst>
            </a:prstGeom>
            <a:solidFill>
              <a:srgbClr val="969696"/>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eaLnBrk="0" fontAlgn="base" hangingPunct="0">
                <a:spcBef>
                  <a:spcPct val="0"/>
                </a:spcBef>
                <a:spcAft>
                  <a:spcPct val="0"/>
                </a:spcAft>
              </a:pPr>
              <a:endParaRPr lang="es-ES">
                <a:solidFill>
                  <a:prstClr val="black"/>
                </a:solidFill>
              </a:endParaRPr>
            </a:p>
          </p:txBody>
        </p:sp>
        <p:sp>
          <p:nvSpPr>
            <p:cNvPr id="20497" name="Rectangle 17"/>
            <p:cNvSpPr>
              <a:spLocks noChangeArrowheads="1"/>
            </p:cNvSpPr>
            <p:nvPr/>
          </p:nvSpPr>
          <p:spPr bwMode="auto">
            <a:xfrm>
              <a:off x="4286" y="3249"/>
              <a:ext cx="1134" cy="408"/>
            </a:xfrm>
            <a:prstGeom prst="rect">
              <a:avLst/>
            </a:prstGeom>
            <a:gradFill rotWithShape="1">
              <a:gsLst>
                <a:gs pos="0">
                  <a:srgbClr val="008000">
                    <a:gamma/>
                    <a:tint val="23529"/>
                    <a:invGamma/>
                  </a:srgbClr>
                </a:gs>
                <a:gs pos="100000">
                  <a:srgbClr val="008000"/>
                </a:gs>
              </a:gsLst>
              <a:path path="shape">
                <a:fillToRect l="50000" t="50000" r="50000" b="50000"/>
              </a:path>
            </a:gra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spcBef>
                  <a:spcPct val="0"/>
                </a:spcBef>
                <a:spcAft>
                  <a:spcPct val="0"/>
                </a:spcAft>
              </a:pPr>
              <a:r>
                <a:rPr lang="es-ES" altLang="es-ES" sz="1400">
                  <a:solidFill>
                    <a:prstClr val="black"/>
                  </a:solidFill>
                </a:rPr>
                <a:t>Proceso de medición</a:t>
              </a:r>
            </a:p>
          </p:txBody>
        </p:sp>
      </p:grpSp>
    </p:spTree>
    <p:extLst>
      <p:ext uri="{BB962C8B-B14F-4D97-AF65-F5344CB8AC3E}">
        <p14:creationId xmlns:p14="http://schemas.microsoft.com/office/powerpoint/2010/main" val="2043817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2422</Words>
  <Application>Microsoft Office PowerPoint</Application>
  <PresentationFormat>Panorámica</PresentationFormat>
  <Paragraphs>220</Paragraphs>
  <Slides>27</Slides>
  <Notes>6</Notes>
  <HiddenSlides>0</HiddenSlides>
  <MMClips>0</MMClips>
  <ScaleCrop>false</ScaleCrop>
  <HeadingPairs>
    <vt:vector size="6" baseType="variant">
      <vt:variant>
        <vt:lpstr>Fuentes usadas</vt:lpstr>
      </vt:variant>
      <vt:variant>
        <vt:i4>7</vt:i4>
      </vt:variant>
      <vt:variant>
        <vt:lpstr>Tema</vt:lpstr>
      </vt:variant>
      <vt:variant>
        <vt:i4>17</vt:i4>
      </vt:variant>
      <vt:variant>
        <vt:lpstr>Títulos de diapositiva</vt:lpstr>
      </vt:variant>
      <vt:variant>
        <vt:i4>27</vt:i4>
      </vt:variant>
    </vt:vector>
  </HeadingPairs>
  <TitlesOfParts>
    <vt:vector size="51" baseType="lpstr">
      <vt:lpstr>Arial</vt:lpstr>
      <vt:lpstr>Calibri</vt:lpstr>
      <vt:lpstr>Calibri Light</vt:lpstr>
      <vt:lpstr>Gill Sans MT</vt:lpstr>
      <vt:lpstr>Times New Roman</vt:lpstr>
      <vt:lpstr>Trebuchet MS</vt:lpstr>
      <vt:lpstr>Wingdings</vt: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9_Tema de Office</vt:lpstr>
      <vt:lpstr>10_Tema de Office</vt:lpstr>
      <vt:lpstr>11_Tema de Office</vt:lpstr>
      <vt:lpstr>12_Tema de Office</vt:lpstr>
      <vt:lpstr>13_Tema de Office</vt:lpstr>
      <vt:lpstr>14_Tema de Office</vt:lpstr>
      <vt:lpstr>15_Tema de Office</vt:lpstr>
      <vt:lpstr>16_Tema de Office</vt:lpstr>
      <vt:lpstr>CONFIRMACIÓN METROLÓGICA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CONFIRMACIÓN METROLÓGICA</dc:title>
  <dc:creator>Usuario AEMet</dc:creator>
  <cp:lastModifiedBy>Cuenta Microsoft</cp:lastModifiedBy>
  <cp:revision>4</cp:revision>
  <dcterms:created xsi:type="dcterms:W3CDTF">2022-10-25T09:21:27Z</dcterms:created>
  <dcterms:modified xsi:type="dcterms:W3CDTF">2022-10-27T15:23:56Z</dcterms:modified>
</cp:coreProperties>
</file>