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257" r:id="rId3"/>
    <p:sldId id="310" r:id="rId4"/>
    <p:sldId id="335" r:id="rId5"/>
    <p:sldId id="311" r:id="rId6"/>
    <p:sldId id="312" r:id="rId7"/>
    <p:sldId id="336" r:id="rId8"/>
    <p:sldId id="308" r:id="rId9"/>
    <p:sldId id="327" r:id="rId10"/>
    <p:sldId id="337" r:id="rId11"/>
    <p:sldId id="329" r:id="rId12"/>
    <p:sldId id="328" r:id="rId13"/>
    <p:sldId id="330" r:id="rId14"/>
    <p:sldId id="332" r:id="rId15"/>
    <p:sldId id="313" r:id="rId16"/>
    <p:sldId id="314" r:id="rId17"/>
    <p:sldId id="315" r:id="rId18"/>
    <p:sldId id="316" r:id="rId19"/>
    <p:sldId id="258" r:id="rId20"/>
    <p:sldId id="317" r:id="rId21"/>
    <p:sldId id="270" r:id="rId22"/>
    <p:sldId id="309" r:id="rId23"/>
    <p:sldId id="319" r:id="rId24"/>
    <p:sldId id="264" r:id="rId25"/>
    <p:sldId id="265" r:id="rId26"/>
    <p:sldId id="259" r:id="rId27"/>
    <p:sldId id="321" r:id="rId28"/>
    <p:sldId id="292" r:id="rId29"/>
    <p:sldId id="322" r:id="rId30"/>
    <p:sldId id="320" r:id="rId31"/>
    <p:sldId id="323" r:id="rId32"/>
    <p:sldId id="325" r:id="rId33"/>
    <p:sldId id="326" r:id="rId34"/>
    <p:sldId id="334" r:id="rId35"/>
    <p:sldId id="324" r:id="rId36"/>
    <p:sldId id="260" r:id="rId37"/>
    <p:sldId id="296" r:id="rId38"/>
    <p:sldId id="297" r:id="rId39"/>
    <p:sldId id="261" r:id="rId40"/>
    <p:sldId id="266" r:id="rId41"/>
    <p:sldId id="339" r:id="rId42"/>
    <p:sldId id="268" r:id="rId43"/>
    <p:sldId id="286" r:id="rId44"/>
    <p:sldId id="352" r:id="rId45"/>
    <p:sldId id="287" r:id="rId46"/>
    <p:sldId id="288" r:id="rId47"/>
    <p:sldId id="289" r:id="rId48"/>
    <p:sldId id="290" r:id="rId49"/>
    <p:sldId id="293" r:id="rId50"/>
    <p:sldId id="294" r:id="rId51"/>
    <p:sldId id="299" r:id="rId52"/>
    <p:sldId id="300" r:id="rId53"/>
    <p:sldId id="301" r:id="rId54"/>
    <p:sldId id="267" r:id="rId55"/>
    <p:sldId id="262" r:id="rId56"/>
    <p:sldId id="269" r:id="rId57"/>
    <p:sldId id="278" r:id="rId58"/>
    <p:sldId id="350" r:id="rId59"/>
    <p:sldId id="333" r:id="rId60"/>
    <p:sldId id="272" r:id="rId61"/>
    <p:sldId id="338" r:id="rId62"/>
    <p:sldId id="273" r:id="rId63"/>
    <p:sldId id="274" r:id="rId64"/>
    <p:sldId id="275" r:id="rId65"/>
    <p:sldId id="276" r:id="rId66"/>
    <p:sldId id="277" r:id="rId67"/>
    <p:sldId id="340" r:id="rId68"/>
    <p:sldId id="302" r:id="rId69"/>
    <p:sldId id="304" r:id="rId70"/>
    <p:sldId id="305" r:id="rId71"/>
    <p:sldId id="306" r:id="rId72"/>
    <p:sldId id="279" r:id="rId73"/>
    <p:sldId id="280" r:id="rId74"/>
    <p:sldId id="281" r:id="rId75"/>
    <p:sldId id="282" r:id="rId76"/>
    <p:sldId id="343" r:id="rId77"/>
    <p:sldId id="344" r:id="rId78"/>
    <p:sldId id="353" r:id="rId79"/>
    <p:sldId id="341" r:id="rId80"/>
    <p:sldId id="342" r:id="rId81"/>
    <p:sldId id="351" r:id="rId82"/>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00FF"/>
    <a:srgbClr val="009900"/>
    <a:srgbClr val="FFFF00"/>
    <a:srgbClr val="FF3300"/>
    <a:srgbClr val="66FF33"/>
    <a:srgbClr val="0000F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p:cViewPr varScale="1">
        <p:scale>
          <a:sx n="72" d="100"/>
          <a:sy n="72" d="100"/>
        </p:scale>
        <p:origin x="1072"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s-ES" altLang="es-E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s-ES" altLang="es-E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noProof="0" smtClean="0"/>
              <a:t>Haga clic para modificar el estilo de texto del patrón</a:t>
            </a:r>
          </a:p>
          <a:p>
            <a:pPr lvl="1"/>
            <a:r>
              <a:rPr lang="es-ES" altLang="es-ES" noProof="0" smtClean="0"/>
              <a:t>Segundo nivel</a:t>
            </a:r>
          </a:p>
          <a:p>
            <a:pPr lvl="2"/>
            <a:r>
              <a:rPr lang="es-ES" altLang="es-ES" noProof="0" smtClean="0"/>
              <a:t>Tercer nivel</a:t>
            </a:r>
          </a:p>
          <a:p>
            <a:pPr lvl="3"/>
            <a:r>
              <a:rPr lang="es-ES" altLang="es-ES" noProof="0" smtClean="0"/>
              <a:t>Cuarto nivel</a:t>
            </a:r>
          </a:p>
          <a:p>
            <a:pPr lvl="4"/>
            <a:r>
              <a:rPr lang="es-ES" altLang="es-ES" noProof="0" smtClean="0"/>
              <a:t>Quinto nivel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s-ES" altLang="es-E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2A5C9FB7-F4E1-4D1B-A0E5-8384D9675F9D}" type="slidenum">
              <a:rPr lang="es-ES" altLang="es-ES"/>
              <a:pPr>
                <a:defRPr/>
              </a:pPr>
              <a:t>‹Nº›</a:t>
            </a:fld>
            <a:endParaRPr lang="es-ES" altLang="es-ES"/>
          </a:p>
        </p:txBody>
      </p:sp>
    </p:spTree>
    <p:extLst>
      <p:ext uri="{BB962C8B-B14F-4D97-AF65-F5344CB8AC3E}">
        <p14:creationId xmlns:p14="http://schemas.microsoft.com/office/powerpoint/2010/main" val="4239186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4DC840DE-5702-414E-8DE1-DE2C89D1AE08}" type="slidenum">
              <a:rPr lang="es-ES" altLang="es-ES" smtClean="0">
                <a:latin typeface="Arial" panose="020B0604020202020204" pitchFamily="34" charset="0"/>
              </a:rPr>
              <a:pPr/>
              <a:t>5</a:t>
            </a:fld>
            <a:endParaRPr lang="es-ES" altLang="es-ES" smtClean="0">
              <a:latin typeface="Arial" panose="020B0604020202020204" pitchFamily="34" charset="0"/>
            </a:endParaRPr>
          </a:p>
        </p:txBody>
      </p:sp>
      <p:sp>
        <p:nvSpPr>
          <p:cNvPr id="7171" name="Rectangle 2"/>
          <p:cNvSpPr>
            <a:spLocks noGrp="1" noRot="1" noChangeAspect="1" noChangeArrowheads="1" noTextEdit="1"/>
          </p:cNvSpPr>
          <p:nvPr>
            <p:ph type="sldImg"/>
          </p:nvPr>
        </p:nvSpPr>
        <p:spPr>
          <a:xfrm>
            <a:off x="1293813" y="796925"/>
            <a:ext cx="4270375" cy="3203575"/>
          </a:xfrm>
          <a:ln/>
        </p:spPr>
      </p:sp>
      <p:sp>
        <p:nvSpPr>
          <p:cNvPr id="7172" name="Rectangle 3"/>
          <p:cNvSpPr>
            <a:spLocks noGrp="1" noChangeArrowheads="1"/>
          </p:cNvSpPr>
          <p:nvPr>
            <p:ph type="body" idx="1"/>
          </p:nvPr>
        </p:nvSpPr>
        <p:spPr>
          <a:xfrm>
            <a:off x="833438" y="4346575"/>
            <a:ext cx="5191125" cy="3848100"/>
          </a:xfrm>
          <a:noFill/>
        </p:spPr>
        <p:txBody>
          <a:bodyPr lIns="90487" tIns="44450" rIns="90487" bIns="44450"/>
          <a:lstStyle/>
          <a:p>
            <a:pPr eaLnBrk="1" hangingPunct="1"/>
            <a:endParaRPr lang="en-US" altLang="es-ES" smtClean="0">
              <a:latin typeface="Calibri" panose="020F0502020204030204" pitchFamily="34" charset="0"/>
            </a:endParaRPr>
          </a:p>
        </p:txBody>
      </p:sp>
    </p:spTree>
    <p:extLst>
      <p:ext uri="{BB962C8B-B14F-4D97-AF65-F5344CB8AC3E}">
        <p14:creationId xmlns:p14="http://schemas.microsoft.com/office/powerpoint/2010/main" val="3824941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BF396B0D-3FD3-4D94-BDFE-2C5827004C6D}" type="slidenum">
              <a:rPr lang="es-ES" altLang="es-ES" smtClean="0">
                <a:latin typeface="Arial" panose="020B0604020202020204" pitchFamily="34" charset="0"/>
              </a:rPr>
              <a:pPr/>
              <a:t>6</a:t>
            </a:fld>
            <a:endParaRPr lang="es-ES" altLang="es-ES" smtClean="0">
              <a:latin typeface="Arial" panose="020B0604020202020204" pitchFamily="34" charset="0"/>
            </a:endParaRPr>
          </a:p>
        </p:txBody>
      </p:sp>
      <p:sp>
        <p:nvSpPr>
          <p:cNvPr id="9219" name="Rectangle 1026"/>
          <p:cNvSpPr>
            <a:spLocks noGrp="1" noRot="1" noChangeAspect="1" noChangeArrowheads="1" noTextEdit="1"/>
          </p:cNvSpPr>
          <p:nvPr>
            <p:ph type="sldImg"/>
          </p:nvPr>
        </p:nvSpPr>
        <p:spPr>
          <a:xfrm>
            <a:off x="1293813" y="796925"/>
            <a:ext cx="4270375" cy="3203575"/>
          </a:xfrm>
          <a:ln/>
        </p:spPr>
      </p:sp>
      <p:sp>
        <p:nvSpPr>
          <p:cNvPr id="9220" name="Rectangle 1027"/>
          <p:cNvSpPr>
            <a:spLocks noGrp="1" noChangeArrowheads="1"/>
          </p:cNvSpPr>
          <p:nvPr>
            <p:ph type="body" idx="1"/>
          </p:nvPr>
        </p:nvSpPr>
        <p:spPr>
          <a:xfrm>
            <a:off x="833438" y="4346575"/>
            <a:ext cx="5191125" cy="3848100"/>
          </a:xfrm>
          <a:solidFill>
            <a:srgbClr val="FFFFFF"/>
          </a:solidFill>
          <a:ln>
            <a:solidFill>
              <a:srgbClr val="000000"/>
            </a:solidFill>
            <a:miter lim="800000"/>
            <a:headEnd/>
            <a:tailEnd/>
          </a:ln>
        </p:spPr>
        <p:txBody>
          <a:bodyPr lIns="90487" tIns="44450" rIns="90487" bIns="44450"/>
          <a:lstStyle/>
          <a:p>
            <a:pPr eaLnBrk="1" hangingPunct="1"/>
            <a:endParaRPr lang="en-US" altLang="es-ES" smtClean="0">
              <a:latin typeface="Calibri" panose="020F0502020204030204" pitchFamily="34" charset="0"/>
            </a:endParaRPr>
          </a:p>
        </p:txBody>
      </p:sp>
    </p:spTree>
    <p:extLst>
      <p:ext uri="{BB962C8B-B14F-4D97-AF65-F5344CB8AC3E}">
        <p14:creationId xmlns:p14="http://schemas.microsoft.com/office/powerpoint/2010/main" val="405230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0AF581CF-A9C0-47A6-9B15-5BFED9FB6A48}" type="slidenum">
              <a:rPr lang="es-ES" altLang="es-ES" smtClean="0">
                <a:latin typeface="Arial" panose="020B0604020202020204" pitchFamily="34" charset="0"/>
              </a:rPr>
              <a:pPr/>
              <a:t>9</a:t>
            </a:fld>
            <a:endParaRPr lang="es-ES" altLang="es-E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a:xfrm>
            <a:off x="1293813" y="796925"/>
            <a:ext cx="4270375" cy="3203575"/>
          </a:xfrm>
          <a:ln/>
        </p:spPr>
      </p:sp>
      <p:sp>
        <p:nvSpPr>
          <p:cNvPr id="12292" name="Rectangle 3"/>
          <p:cNvSpPr>
            <a:spLocks noGrp="1" noChangeArrowheads="1"/>
          </p:cNvSpPr>
          <p:nvPr>
            <p:ph type="body" idx="1"/>
          </p:nvPr>
        </p:nvSpPr>
        <p:spPr>
          <a:xfrm>
            <a:off x="833438" y="4346575"/>
            <a:ext cx="5191125" cy="3848100"/>
          </a:xfrm>
          <a:noFill/>
        </p:spPr>
        <p:txBody>
          <a:bodyPr lIns="90487" tIns="44450" rIns="90487" bIns="44450"/>
          <a:lstStyle/>
          <a:p>
            <a:pPr eaLnBrk="1" hangingPunct="1"/>
            <a:endParaRPr lang="en-US" altLang="es-ES" smtClean="0">
              <a:latin typeface="Calibri" panose="020F0502020204030204" pitchFamily="34" charset="0"/>
            </a:endParaRPr>
          </a:p>
        </p:txBody>
      </p:sp>
    </p:spTree>
    <p:extLst>
      <p:ext uri="{BB962C8B-B14F-4D97-AF65-F5344CB8AC3E}">
        <p14:creationId xmlns:p14="http://schemas.microsoft.com/office/powerpoint/2010/main" val="428328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2520F35F-9FA6-4237-8315-CA053D11185D}" type="slidenum">
              <a:rPr lang="es-ES" altLang="es-ES" smtClean="0">
                <a:latin typeface="Arial" panose="020B0604020202020204" pitchFamily="34" charset="0"/>
              </a:rPr>
              <a:pPr/>
              <a:t>11</a:t>
            </a:fld>
            <a:endParaRPr lang="es-ES" altLang="es-E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xfrm>
            <a:off x="1293813" y="796925"/>
            <a:ext cx="4270375" cy="3203575"/>
          </a:xfrm>
          <a:ln/>
        </p:spPr>
      </p:sp>
      <p:sp>
        <p:nvSpPr>
          <p:cNvPr id="14340" name="Rectangle 3"/>
          <p:cNvSpPr>
            <a:spLocks noGrp="1" noChangeArrowheads="1"/>
          </p:cNvSpPr>
          <p:nvPr>
            <p:ph type="body" idx="1"/>
          </p:nvPr>
        </p:nvSpPr>
        <p:spPr>
          <a:xfrm>
            <a:off x="833438" y="4346575"/>
            <a:ext cx="5191125" cy="3848100"/>
          </a:xfrm>
          <a:noFill/>
        </p:spPr>
        <p:txBody>
          <a:bodyPr lIns="90487" tIns="44450" rIns="90487" bIns="44450"/>
          <a:lstStyle/>
          <a:p>
            <a:pPr eaLnBrk="1" hangingPunct="1"/>
            <a:endParaRPr lang="en-US" altLang="es-ES" smtClean="0">
              <a:latin typeface="Calibri" panose="020F0502020204030204" pitchFamily="34" charset="0"/>
            </a:endParaRPr>
          </a:p>
        </p:txBody>
      </p:sp>
    </p:spTree>
    <p:extLst>
      <p:ext uri="{BB962C8B-B14F-4D97-AF65-F5344CB8AC3E}">
        <p14:creationId xmlns:p14="http://schemas.microsoft.com/office/powerpoint/2010/main" val="198665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326DDCEF-722C-41B7-89AD-2E0A4681D275}" type="slidenum">
              <a:rPr lang="es-ES" altLang="es-ES" smtClean="0">
                <a:latin typeface="Arial" panose="020B0604020202020204" pitchFamily="34" charset="0"/>
              </a:rPr>
              <a:pPr/>
              <a:t>12</a:t>
            </a:fld>
            <a:endParaRPr lang="es-ES" altLang="es-ES" smtClean="0">
              <a:latin typeface="Arial" panose="020B0604020202020204" pitchFamily="34" charset="0"/>
            </a:endParaRPr>
          </a:p>
        </p:txBody>
      </p:sp>
      <p:sp>
        <p:nvSpPr>
          <p:cNvPr id="16387" name="Rectangle 2"/>
          <p:cNvSpPr>
            <a:spLocks noGrp="1" noRot="1" noChangeAspect="1" noChangeArrowheads="1" noTextEdit="1"/>
          </p:cNvSpPr>
          <p:nvPr>
            <p:ph type="sldImg"/>
          </p:nvPr>
        </p:nvSpPr>
        <p:spPr>
          <a:xfrm>
            <a:off x="1293813" y="796925"/>
            <a:ext cx="4270375" cy="3203575"/>
          </a:xfrm>
          <a:ln/>
        </p:spPr>
      </p:sp>
      <p:sp>
        <p:nvSpPr>
          <p:cNvPr id="16388" name="Rectangle 3"/>
          <p:cNvSpPr>
            <a:spLocks noGrp="1" noChangeArrowheads="1"/>
          </p:cNvSpPr>
          <p:nvPr>
            <p:ph type="body" idx="1"/>
          </p:nvPr>
        </p:nvSpPr>
        <p:spPr>
          <a:xfrm>
            <a:off x="833438" y="4346575"/>
            <a:ext cx="5191125" cy="3848100"/>
          </a:xfrm>
          <a:noFill/>
        </p:spPr>
        <p:txBody>
          <a:bodyPr lIns="90487" tIns="44450" rIns="90487" bIns="44450"/>
          <a:lstStyle/>
          <a:p>
            <a:pPr eaLnBrk="1" hangingPunct="1"/>
            <a:endParaRPr lang="en-US" altLang="es-ES" smtClean="0">
              <a:latin typeface="Calibri" panose="020F0502020204030204" pitchFamily="34" charset="0"/>
            </a:endParaRPr>
          </a:p>
        </p:txBody>
      </p:sp>
    </p:spTree>
    <p:extLst>
      <p:ext uri="{BB962C8B-B14F-4D97-AF65-F5344CB8AC3E}">
        <p14:creationId xmlns:p14="http://schemas.microsoft.com/office/powerpoint/2010/main" val="3387161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p:cNvSpPr>
            <a:spLocks noGrp="1" noRot="1" noChangeAspect="1" noTextEdit="1"/>
          </p:cNvSpPr>
          <p:nvPr>
            <p:ph type="sldImg"/>
          </p:nvPr>
        </p:nvSpPr>
        <p:spPr>
          <a:ln/>
        </p:spPr>
      </p:sp>
      <p:sp>
        <p:nvSpPr>
          <p:cNvPr id="18435" name="Marcador de notas 2"/>
          <p:cNvSpPr>
            <a:spLocks noGrp="1"/>
          </p:cNvSpPr>
          <p:nvPr>
            <p:ph type="body" idx="1"/>
          </p:nvPr>
        </p:nvSpPr>
        <p:spPr>
          <a:noFill/>
        </p:spPr>
        <p:txBody>
          <a:bodyPr/>
          <a:lstStyle/>
          <a:p>
            <a:pPr eaLnBrk="1" hangingPunct="1"/>
            <a:r>
              <a:rPr lang="es-ES" altLang="es-ES" smtClean="0"/>
              <a:t> de l</a:t>
            </a:r>
          </a:p>
        </p:txBody>
      </p:sp>
      <p:sp>
        <p:nvSpPr>
          <p:cNvPr id="18436" name="Marcador de número de diapositiva 3"/>
          <p:cNvSpPr>
            <a:spLocks noGrp="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C24AF333-193C-46B9-8557-3522355B6DFA}" type="slidenum">
              <a:rPr lang="es-ES" altLang="es-ES" smtClean="0">
                <a:latin typeface="Arial" panose="020B0604020202020204" pitchFamily="34" charset="0"/>
              </a:rPr>
              <a:pPr/>
              <a:t>13</a:t>
            </a:fld>
            <a:endParaRPr lang="es-ES" altLang="es-ES" smtClean="0">
              <a:latin typeface="Arial" panose="020B0604020202020204" pitchFamily="34" charset="0"/>
            </a:endParaRPr>
          </a:p>
        </p:txBody>
      </p:sp>
    </p:spTree>
    <p:extLst>
      <p:ext uri="{BB962C8B-B14F-4D97-AF65-F5344CB8AC3E}">
        <p14:creationId xmlns:p14="http://schemas.microsoft.com/office/powerpoint/2010/main" val="3809127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38A711B8-55CD-4AE9-95DA-B7D168E80A10}" type="slidenum">
              <a:rPr lang="es-ES" altLang="es-ES" smtClean="0">
                <a:latin typeface="Arial" panose="020B0604020202020204" pitchFamily="34" charset="0"/>
              </a:rPr>
              <a:pPr/>
              <a:t>14</a:t>
            </a:fld>
            <a:endParaRPr lang="es-ES" altLang="es-ES" smtClean="0">
              <a:latin typeface="Arial" panose="020B0604020202020204" pitchFamily="34" charset="0"/>
            </a:endParaRPr>
          </a:p>
        </p:txBody>
      </p:sp>
      <p:sp>
        <p:nvSpPr>
          <p:cNvPr id="20483" name="Rectangle 1026"/>
          <p:cNvSpPr>
            <a:spLocks noGrp="1" noRot="1" noChangeAspect="1" noChangeArrowheads="1" noTextEdit="1"/>
          </p:cNvSpPr>
          <p:nvPr>
            <p:ph type="sldImg"/>
          </p:nvPr>
        </p:nvSpPr>
        <p:spPr>
          <a:xfrm>
            <a:off x="1293813" y="796925"/>
            <a:ext cx="4270375" cy="3203575"/>
          </a:xfrm>
          <a:ln/>
        </p:spPr>
      </p:sp>
      <p:sp>
        <p:nvSpPr>
          <p:cNvPr id="20484" name="Rectangle 1027"/>
          <p:cNvSpPr>
            <a:spLocks noGrp="1" noChangeArrowheads="1"/>
          </p:cNvSpPr>
          <p:nvPr>
            <p:ph type="body" idx="1"/>
          </p:nvPr>
        </p:nvSpPr>
        <p:spPr>
          <a:xfrm>
            <a:off x="833438" y="4346575"/>
            <a:ext cx="5191125" cy="3848100"/>
          </a:xfrm>
          <a:noFill/>
        </p:spPr>
        <p:txBody>
          <a:bodyPr lIns="90487" tIns="44450" rIns="90487" bIns="44450"/>
          <a:lstStyle/>
          <a:p>
            <a:pPr eaLnBrk="1" hangingPunct="1"/>
            <a:endParaRPr lang="en-US" altLang="es-ES" smtClean="0">
              <a:latin typeface="Calibri" panose="020F0502020204030204" pitchFamily="34" charset="0"/>
            </a:endParaRPr>
          </a:p>
        </p:txBody>
      </p:sp>
    </p:spTree>
    <p:extLst>
      <p:ext uri="{BB962C8B-B14F-4D97-AF65-F5344CB8AC3E}">
        <p14:creationId xmlns:p14="http://schemas.microsoft.com/office/powerpoint/2010/main" val="124432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957263" y="766763"/>
            <a:ext cx="5183187" cy="383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96259" name="Rectangle 3"/>
          <p:cNvSpPr txBox="1">
            <a:spLocks noGrp="1" noChangeArrowheads="1"/>
          </p:cNvSpPr>
          <p:nvPr>
            <p:ph type="body"/>
          </p:nvPr>
        </p:nvSpPr>
        <p:spPr>
          <a:xfrm>
            <a:off x="708025" y="4862513"/>
            <a:ext cx="5678488" cy="4699000"/>
          </a:xfrm>
          <a:ln/>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 dirty="0" smtClean="0">
                <a:latin typeface="Arial" panose="020B0604020202020204" pitchFamily="34" charset="0"/>
              </a:rPr>
              <a:t>Datos satelitales</a:t>
            </a:r>
            <a:r>
              <a:rPr lang="es-ES" baseline="0" dirty="0" smtClean="0">
                <a:latin typeface="Arial" panose="020B0604020202020204" pitchFamily="34" charset="0"/>
              </a:rPr>
              <a:t> procesados en el proceso de asimilación </a:t>
            </a:r>
            <a:r>
              <a:rPr lang="es-ES" baseline="0" dirty="0" err="1" smtClean="0">
                <a:latin typeface="Arial" panose="020B0604020202020204" pitchFamily="34" charset="0"/>
              </a:rPr>
              <a:t>variacional</a:t>
            </a:r>
            <a:r>
              <a:rPr lang="es-ES" baseline="0" dirty="0" smtClean="0">
                <a:latin typeface="Arial" panose="020B0604020202020204" pitchFamily="34" charset="0"/>
              </a:rPr>
              <a:t> del modelo del Centro Europeo</a:t>
            </a:r>
          </a:p>
          <a:p>
            <a:endParaRPr lang="es-ES" dirty="0" smtClean="0">
              <a:latin typeface="Arial" panose="020B0604020202020204" pitchFamily="34" charset="0"/>
            </a:endParaRPr>
          </a:p>
        </p:txBody>
      </p:sp>
    </p:spTree>
    <p:extLst>
      <p:ext uri="{BB962C8B-B14F-4D97-AF65-F5344CB8AC3E}">
        <p14:creationId xmlns:p14="http://schemas.microsoft.com/office/powerpoint/2010/main" val="4140487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7AAEE08F-F352-4D21-9BBF-A3099B7FAFB7}" type="slidenum">
              <a:rPr lang="es-ES" altLang="es-ES" smtClean="0">
                <a:latin typeface="Arial" panose="020B0604020202020204" pitchFamily="34" charset="0"/>
              </a:rPr>
              <a:pPr/>
              <a:t>60</a:t>
            </a:fld>
            <a:endParaRPr lang="es-ES" altLang="es-ES" smtClean="0">
              <a:latin typeface="Arial" panose="020B0604020202020204" pitchFamily="34" charset="0"/>
            </a:endParaRPr>
          </a:p>
        </p:txBody>
      </p:sp>
      <p:sp>
        <p:nvSpPr>
          <p:cNvPr id="65539" name="Rectangle 2"/>
          <p:cNvSpPr>
            <a:spLocks noGrp="1" noRot="1" noChangeAspect="1" noChangeArrowheads="1" noTextEdit="1"/>
          </p:cNvSpPr>
          <p:nvPr>
            <p:ph type="sldImg"/>
          </p:nvPr>
        </p:nvSpPr>
        <p:spPr>
          <a:xfrm>
            <a:off x="1371600" y="1143000"/>
            <a:ext cx="4114800" cy="3086100"/>
          </a:xfrm>
          <a:ln/>
        </p:spPr>
      </p:sp>
      <p:sp>
        <p:nvSpPr>
          <p:cNvPr id="65540" name="Rectangle 3"/>
          <p:cNvSpPr>
            <a:spLocks noGrp="1" noChangeArrowheads="1"/>
          </p:cNvSpPr>
          <p:nvPr>
            <p:ph type="body" idx="1"/>
          </p:nvPr>
        </p:nvSpPr>
        <p:spPr>
          <a:xfrm>
            <a:off x="685800" y="4400550"/>
            <a:ext cx="5486400" cy="3600450"/>
          </a:xfrm>
          <a:noFill/>
        </p:spPr>
        <p:txBody>
          <a:bodyPr/>
          <a:lstStyle/>
          <a:p>
            <a:pPr eaLnBrk="1" hangingPunct="1">
              <a:spcBef>
                <a:spcPct val="0"/>
              </a:spcBef>
            </a:pPr>
            <a:endParaRPr lang="en-US" altLang="es-ES" smtClean="0"/>
          </a:p>
        </p:txBody>
      </p:sp>
    </p:spTree>
    <p:extLst>
      <p:ext uri="{BB962C8B-B14F-4D97-AF65-F5344CB8AC3E}">
        <p14:creationId xmlns:p14="http://schemas.microsoft.com/office/powerpoint/2010/main" val="144723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dirty="0" smtClean="0"/>
              <a:t>Haga clic para modificar el estilo de título del patrón</a:t>
            </a:r>
            <a:endParaRPr lang="es-ES" dirty="0"/>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276774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a:xfrm>
            <a:off x="457200" y="1600200"/>
            <a:ext cx="8229600" cy="307975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410934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5583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8" descr="powerpoint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CuadroTexto 3"/>
          <p:cNvSpPr txBox="1">
            <a:spLocks noChangeArrowheads="1"/>
          </p:cNvSpPr>
          <p:nvPr userDrawn="1"/>
        </p:nvSpPr>
        <p:spPr bwMode="auto">
          <a:xfrm>
            <a:off x="2028598" y="6505188"/>
            <a:ext cx="51828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r>
              <a:rPr lang="es-ES" sz="1200" i="1" dirty="0" smtClean="0">
                <a:solidFill>
                  <a:schemeClr val="bg2">
                    <a:lumMod val="60000"/>
                    <a:lumOff val="40000"/>
                  </a:schemeClr>
                </a:solidFill>
                <a:latin typeface="Trebuchet MS" panose="020B0603020202020204" pitchFamily="34" charset="0"/>
              </a:rPr>
              <a:t>Fase presencial Curso PIB-M                                Madrid, Octubre 2022</a:t>
            </a:r>
          </a:p>
        </p:txBody>
      </p:sp>
      <p:sp>
        <p:nvSpPr>
          <p:cNvPr id="8" name="Rectangle 6"/>
          <p:cNvSpPr txBox="1">
            <a:spLocks noChangeArrowheads="1"/>
          </p:cNvSpPr>
          <p:nvPr userDrawn="1"/>
        </p:nvSpPr>
        <p:spPr>
          <a:xfrm>
            <a:off x="8620899" y="6455680"/>
            <a:ext cx="611188" cy="476250"/>
          </a:xfrm>
          <a:prstGeom prst="rect">
            <a:avLst/>
          </a:prstGeom>
          <a:ln/>
        </p:spPr>
        <p:txBody>
          <a:bodyPr/>
          <a:lstStyle>
            <a:defPPr>
              <a:defRPr lang="es-ES"/>
            </a:defPPr>
            <a:lvl1pPr algn="l" rtl="0" eaLnBrk="1" fontAlgn="base" hangingPunct="1">
              <a:spcBef>
                <a:spcPct val="0"/>
              </a:spcBef>
              <a:spcAft>
                <a:spcPct val="0"/>
              </a:spcAft>
              <a:defRPr sz="1600" i="1" kern="1200">
                <a:solidFill>
                  <a:srgbClr val="002060"/>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1A51685-8E55-4015-8DC1-263452CE40A2}" type="slidenum">
              <a:rPr lang="es-ES" sz="1400" smtClean="0">
                <a:solidFill>
                  <a:schemeClr val="accent3">
                    <a:lumMod val="65000"/>
                  </a:schemeClr>
                </a:solidFill>
              </a:rPr>
              <a:pPr>
                <a:defRPr/>
              </a:pPr>
              <a:t>‹Nº›</a:t>
            </a:fld>
            <a:endParaRPr lang="es-ES" sz="1400" dirty="0">
              <a:solidFill>
                <a:schemeClr val="accent3">
                  <a:lumMod val="65000"/>
                </a:schemeClr>
              </a:solidFill>
            </a:endParaRPr>
          </a:p>
        </p:txBody>
      </p:sp>
      <p:pic>
        <p:nvPicPr>
          <p:cNvPr id="9" name="Imagen 1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705725" y="-112030"/>
            <a:ext cx="14462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468560" y="0"/>
            <a:ext cx="8229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dirty="0" smtClean="0"/>
              <a:t>Haga clic para cambiar el estilo de título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p:titleStyle>
    <p:bodyStyle>
      <a:lvl1pPr marL="342900" indent="-342900" algn="l" rtl="0" eaLnBrk="0" fontAlgn="base" hangingPunct="0">
        <a:spcBef>
          <a:spcPct val="4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oftware.ecmwf.int/wiki/display/FUG/Forecast+User+Guide"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confluence.ecmwf.int/display/FUG/Forecast+User+Gui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ecmwf.int/en/learni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w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hyperlink" Target="https://www.ecmwf.int/sites/default/files/elibrary/2016/16901-ecrad-new-radiation-scheme-ifs.pdf" TargetMode="External"/><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hyperlink" Target="https://www.ecmwf.int/en/about/what-we-do/copernicus/copernicus-atmosphere-monitoring-service"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software.ecmwf.int/wiki/display/FUG/2.3+Dynamic+Ocean+Model+-+NEMO" TargetMode="External"/><Relationship Id="rId2" Type="http://schemas.openxmlformats.org/officeDocument/2006/relationships/hyperlink" Target="https://software.ecmwf.int/wiki/display/FUG/Energy+Fluxes+-+Land+-+HTESSEL" TargetMode="External"/><Relationship Id="rId1" Type="http://schemas.openxmlformats.org/officeDocument/2006/relationships/slideLayout" Target="../slideLayouts/slideLayout3.xml"/><Relationship Id="rId5" Type="http://schemas.openxmlformats.org/officeDocument/2006/relationships/hyperlink" Target="http://www.climate.be/repomodx/lim/index.php?id=48" TargetMode="External"/><Relationship Id="rId4" Type="http://schemas.openxmlformats.org/officeDocument/2006/relationships/hyperlink" Target="https://software.ecmwf.int/wiki/display/FUG/2.2+Ocean+Wave+Model+-+ECWA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hyperlink" Target="https://www.ecmwf.int/en/forecasts/charts/monitoring/dcover?facets=undefined&amp;time=2021020100,0,2021020100&amp;obs=synop-ship&amp;Flag=all" TargetMode="Externa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87.wmf"/><Relationship Id="rId5" Type="http://schemas.openxmlformats.org/officeDocument/2006/relationships/oleObject" Target="../embeddings/oleObject1.bin"/><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Hoja_de_c_lculo_de_Microsoft_Excel_97-20031.xls"/></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apps.ecmwf.int/wmolcdnv/"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685800" y="2130425"/>
            <a:ext cx="7772400" cy="1470025"/>
          </a:xfrm>
        </p:spPr>
        <p:txBody>
          <a:bodyPr anchor="ctr"/>
          <a:lstStyle/>
          <a:p>
            <a:pPr eaLnBrk="1" hangingPunct="1"/>
            <a:endParaRPr lang="es-ES" altLang="es-ES" sz="3200" smtClean="0"/>
          </a:p>
        </p:txBody>
      </p:sp>
      <p:pic>
        <p:nvPicPr>
          <p:cNvPr id="3077" name="Picture 5" descr="NL_156_-_News_14_-_Hewson_-_Fig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52094"/>
            <a:ext cx="8197899"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ChangeArrowheads="1"/>
          </p:cNvSpPr>
          <p:nvPr/>
        </p:nvSpPr>
        <p:spPr bwMode="auto">
          <a:xfrm>
            <a:off x="1547813" y="5805488"/>
            <a:ext cx="75961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a:latin typeface="Calibri" panose="020F0502020204030204" pitchFamily="34" charset="0"/>
                <a:hlinkClick r:id="rId3"/>
              </a:rPr>
              <a:t>https://software.ecmwf.int/wiki/display/FUG/Forecast+User+Guide</a:t>
            </a:r>
            <a:r>
              <a:rPr lang="es-ES" altLang="es-ES" sz="1600">
                <a:latin typeface="Calibri" panose="020F0502020204030204" pitchFamily="34" charset="0"/>
              </a:rPr>
              <a:t> </a:t>
            </a:r>
          </a:p>
        </p:txBody>
      </p:sp>
      <p:sp>
        <p:nvSpPr>
          <p:cNvPr id="3079" name="CuadroTexto 4"/>
          <p:cNvSpPr txBox="1">
            <a:spLocks noChangeArrowheads="1"/>
          </p:cNvSpPr>
          <p:nvPr/>
        </p:nvSpPr>
        <p:spPr bwMode="auto">
          <a:xfrm>
            <a:off x="1614488" y="6165850"/>
            <a:ext cx="554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hlinkClick r:id="rId4"/>
              </a:rPr>
              <a:t>https://confluence.ecmwf.int/display/FUG/Forecast+User+Guide</a:t>
            </a:r>
            <a:endParaRPr lang="es-ES" altLang="es-ES" sz="1600" dirty="0">
              <a:latin typeface="Calibri" panose="020F0502020204030204" pitchFamily="34" charset="0"/>
            </a:endParaRPr>
          </a:p>
        </p:txBody>
      </p:sp>
      <p:sp>
        <p:nvSpPr>
          <p:cNvPr id="3076" name="Rectangle 3"/>
          <p:cNvSpPr>
            <a:spLocks noGrp="1" noChangeArrowheads="1"/>
          </p:cNvSpPr>
          <p:nvPr>
            <p:ph type="subTitle" idx="1"/>
          </p:nvPr>
        </p:nvSpPr>
        <p:spPr>
          <a:xfrm>
            <a:off x="-324544" y="-111340"/>
            <a:ext cx="9144000" cy="1752600"/>
          </a:xfrm>
        </p:spPr>
        <p:txBody>
          <a:bodyPr/>
          <a:lstStyle/>
          <a:p>
            <a:pPr eaLnBrk="1" hangingPunct="1"/>
            <a:r>
              <a:rPr lang="es-ES" altLang="es-ES" sz="4000" b="1" dirty="0" smtClean="0">
                <a:solidFill>
                  <a:srgbClr val="A50021"/>
                </a:solidFill>
              </a:rPr>
              <a:t>Predicción en el CEPPM</a:t>
            </a:r>
          </a:p>
          <a:p>
            <a:pPr eaLnBrk="1" hangingPunct="1">
              <a:spcBef>
                <a:spcPts val="0"/>
              </a:spcBef>
            </a:pPr>
            <a:r>
              <a:rPr lang="es-ES" altLang="es-ES" sz="4000" b="1" i="1" dirty="0" smtClean="0">
                <a:solidFill>
                  <a:srgbClr val="A50021"/>
                </a:solidFill>
              </a:rPr>
              <a:t>ECMWF </a:t>
            </a:r>
            <a:r>
              <a:rPr lang="es-ES" altLang="es-ES" sz="4000" b="1" i="1" dirty="0" err="1" smtClean="0">
                <a:solidFill>
                  <a:srgbClr val="A50021"/>
                </a:solidFill>
              </a:rPr>
              <a:t>forecast</a:t>
            </a:r>
            <a:r>
              <a:rPr lang="es-ES" altLang="es-ES" sz="4000" b="1" i="1" dirty="0" smtClean="0">
                <a:solidFill>
                  <a:srgbClr val="A50021"/>
                </a:solidFill>
              </a:rPr>
              <a:t> </a:t>
            </a:r>
            <a:r>
              <a:rPr lang="es-ES" altLang="es-ES" sz="4000" b="1" i="1" dirty="0" err="1" smtClean="0">
                <a:solidFill>
                  <a:srgbClr val="A50021"/>
                </a:solidFill>
              </a:rPr>
              <a:t>products</a:t>
            </a:r>
            <a:endParaRPr lang="es-ES" altLang="es-ES" sz="4000" b="1" i="1" dirty="0" smtClean="0">
              <a:solidFill>
                <a:srgbClr val="A5002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504" y="1124744"/>
            <a:ext cx="5862328" cy="5022950"/>
          </a:xfrm>
          <a:prstGeom prst="rect">
            <a:avLst/>
          </a:prstGeom>
        </p:spPr>
      </p:pic>
      <p:sp>
        <p:nvSpPr>
          <p:cNvPr id="3" name="CuadroTexto 2"/>
          <p:cNvSpPr txBox="1"/>
          <p:nvPr/>
        </p:nvSpPr>
        <p:spPr>
          <a:xfrm>
            <a:off x="107504" y="116632"/>
            <a:ext cx="7804765" cy="707886"/>
          </a:xfrm>
          <a:prstGeom prst="rect">
            <a:avLst/>
          </a:prstGeom>
          <a:noFill/>
        </p:spPr>
        <p:txBody>
          <a:bodyPr wrap="none" rtlCol="0">
            <a:spAutoFit/>
          </a:bodyPr>
          <a:lstStyle/>
          <a:p>
            <a:r>
              <a:rPr lang="en-US" sz="2000" b="1" dirty="0">
                <a:solidFill>
                  <a:srgbClr val="C00000"/>
                </a:solidFill>
              </a:rPr>
              <a:t>HPC2020 – </a:t>
            </a:r>
            <a:r>
              <a:rPr lang="en-US" sz="2000" b="1" i="1" dirty="0">
                <a:solidFill>
                  <a:srgbClr val="C00000"/>
                </a:solidFill>
              </a:rPr>
              <a:t>ECMWF’s new High-Performance Computing Facility</a:t>
            </a:r>
          </a:p>
          <a:p>
            <a:endParaRPr lang="es-ES" sz="2000" dirty="0">
              <a:solidFill>
                <a:srgbClr val="C00000"/>
              </a:solidFill>
            </a:endParaRPr>
          </a:p>
        </p:txBody>
      </p:sp>
      <p:pic>
        <p:nvPicPr>
          <p:cNvPr id="4" name="Imagen 3"/>
          <p:cNvPicPr>
            <a:picLocks noChangeAspect="1"/>
          </p:cNvPicPr>
          <p:nvPr/>
        </p:nvPicPr>
        <p:blipFill>
          <a:blip r:embed="rId3"/>
          <a:stretch>
            <a:fillRect/>
          </a:stretch>
        </p:blipFill>
        <p:spPr>
          <a:xfrm>
            <a:off x="5495388" y="914507"/>
            <a:ext cx="3670291" cy="2063874"/>
          </a:xfrm>
          <a:prstGeom prst="rect">
            <a:avLst/>
          </a:prstGeom>
        </p:spPr>
      </p:pic>
      <p:sp>
        <p:nvSpPr>
          <p:cNvPr id="5" name="CuadroTexto 4"/>
          <p:cNvSpPr txBox="1"/>
          <p:nvPr/>
        </p:nvSpPr>
        <p:spPr>
          <a:xfrm>
            <a:off x="5578685" y="2932043"/>
            <a:ext cx="3793411" cy="307777"/>
          </a:xfrm>
          <a:prstGeom prst="rect">
            <a:avLst/>
          </a:prstGeom>
          <a:noFill/>
        </p:spPr>
        <p:txBody>
          <a:bodyPr wrap="none" rtlCol="0">
            <a:spAutoFit/>
          </a:bodyPr>
          <a:lstStyle/>
          <a:p>
            <a:r>
              <a:rPr lang="it-IT" sz="1400" i="1" dirty="0" smtClean="0">
                <a:latin typeface="Arial Narrow" panose="020B0606020202030204" pitchFamily="34" charset="0"/>
              </a:rPr>
              <a:t>Centro de Datos del CEPPM en </a:t>
            </a:r>
            <a:r>
              <a:rPr lang="it-IT" sz="1400" i="1" dirty="0">
                <a:latin typeface="Arial Narrow" panose="020B0606020202030204" pitchFamily="34" charset="0"/>
              </a:rPr>
              <a:t>Tecnopolo </a:t>
            </a:r>
            <a:r>
              <a:rPr lang="it-IT" sz="1400" i="1" dirty="0" smtClean="0">
                <a:latin typeface="Arial Narrow" panose="020B0606020202030204" pitchFamily="34" charset="0"/>
              </a:rPr>
              <a:t>de Bolonia</a:t>
            </a:r>
            <a:endParaRPr lang="es-ES" sz="1400" i="1" dirty="0">
              <a:latin typeface="Arial Narrow" panose="020B0606020202030204" pitchFamily="34" charset="0"/>
            </a:endParaRPr>
          </a:p>
        </p:txBody>
      </p:sp>
      <p:sp>
        <p:nvSpPr>
          <p:cNvPr id="7" name="Rectángulo 6"/>
          <p:cNvSpPr/>
          <p:nvPr/>
        </p:nvSpPr>
        <p:spPr>
          <a:xfrm>
            <a:off x="5927003" y="3350504"/>
            <a:ext cx="3238676" cy="3293209"/>
          </a:xfrm>
          <a:prstGeom prst="rect">
            <a:avLst/>
          </a:prstGeom>
        </p:spPr>
        <p:txBody>
          <a:bodyPr wrap="square">
            <a:spAutoFit/>
          </a:bodyPr>
          <a:lstStyle/>
          <a:p>
            <a:r>
              <a:rPr lang="es-ES" sz="1600" dirty="0" smtClean="0"/>
              <a:t>El proceso de traslado </a:t>
            </a:r>
            <a:r>
              <a:rPr lang="es-ES" sz="1600" dirty="0"/>
              <a:t>a Bolonia de todas las operaciones del centro de datos del </a:t>
            </a:r>
            <a:r>
              <a:rPr lang="es-ES" sz="1600" dirty="0" smtClean="0"/>
              <a:t>ECMWF se encuentra muy avanzado. La </a:t>
            </a:r>
            <a:r>
              <a:rPr lang="es-ES" sz="1600" dirty="0"/>
              <a:t>migración comprende mucho más que las aplicaciones HPC, como el Sistema Integrado de Predicción (IFS) del ECMWF. </a:t>
            </a:r>
            <a:r>
              <a:rPr lang="es-ES" sz="1600" dirty="0" smtClean="0"/>
              <a:t>También se han migrado las </a:t>
            </a:r>
            <a:r>
              <a:rPr lang="es-ES" sz="1600" dirty="0"/>
              <a:t>aplicaciones científicas y </a:t>
            </a:r>
            <a:r>
              <a:rPr lang="es-ES" sz="1600" dirty="0" smtClean="0"/>
              <a:t>se ha trasladado cientos </a:t>
            </a:r>
            <a:r>
              <a:rPr lang="es-ES" sz="1600" dirty="0"/>
              <a:t>de </a:t>
            </a:r>
            <a:r>
              <a:rPr lang="es-ES" sz="1600" dirty="0" err="1"/>
              <a:t>petabytes</a:t>
            </a:r>
            <a:r>
              <a:rPr lang="es-ES" sz="1600" dirty="0"/>
              <a:t> de datos almacenados en el Sistema de Tratamiento de Datos</a:t>
            </a:r>
          </a:p>
        </p:txBody>
      </p:sp>
    </p:spTree>
    <p:extLst>
      <p:ext uri="{BB962C8B-B14F-4D97-AF65-F5344CB8AC3E}">
        <p14:creationId xmlns:p14="http://schemas.microsoft.com/office/powerpoint/2010/main" val="721634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8"/>
          <p:cNvSpPr>
            <a:spLocks noGrp="1" noChangeArrowheads="1"/>
          </p:cNvSpPr>
          <p:nvPr>
            <p:ph type="title" idx="4294967295"/>
          </p:nvPr>
        </p:nvSpPr>
        <p:spPr>
          <a:xfrm>
            <a:off x="303374" y="116632"/>
            <a:ext cx="8177212" cy="419100"/>
          </a:xfrm>
        </p:spPr>
        <p:txBody>
          <a:bodyPr lIns="90487" tIns="44450" rIns="90487" bIns="44450"/>
          <a:lstStyle/>
          <a:p>
            <a:pPr eaLnBrk="1" hangingPunct="1"/>
            <a:r>
              <a:rPr lang="en-GB" altLang="es-ES" i="1" dirty="0" smtClean="0">
                <a:latin typeface="Calibri" panose="020F0502020204030204" pitchFamily="34" charset="0"/>
              </a:rPr>
              <a:t>RMDCN Connections</a:t>
            </a:r>
          </a:p>
        </p:txBody>
      </p:sp>
      <p:pic>
        <p:nvPicPr>
          <p:cNvPr id="4" name="Imagen 3"/>
          <p:cNvPicPr>
            <a:picLocks noChangeAspect="1"/>
          </p:cNvPicPr>
          <p:nvPr/>
        </p:nvPicPr>
        <p:blipFill>
          <a:blip r:embed="rId3"/>
          <a:stretch>
            <a:fillRect/>
          </a:stretch>
        </p:blipFill>
        <p:spPr>
          <a:xfrm>
            <a:off x="1115615" y="548394"/>
            <a:ext cx="6900565" cy="4536790"/>
          </a:xfrm>
          <a:prstGeom prst="rect">
            <a:avLst/>
          </a:prstGeom>
        </p:spPr>
      </p:pic>
      <p:sp>
        <p:nvSpPr>
          <p:cNvPr id="5" name="Rectángulo 4"/>
          <p:cNvSpPr/>
          <p:nvPr/>
        </p:nvSpPr>
        <p:spPr>
          <a:xfrm>
            <a:off x="76449" y="5085184"/>
            <a:ext cx="9067551" cy="1600438"/>
          </a:xfrm>
          <a:prstGeom prst="rect">
            <a:avLst/>
          </a:prstGeom>
        </p:spPr>
        <p:txBody>
          <a:bodyPr wrap="square">
            <a:spAutoFit/>
          </a:bodyPr>
          <a:lstStyle/>
          <a:p>
            <a:r>
              <a:rPr lang="es-ES" sz="1400" dirty="0"/>
              <a:t>La </a:t>
            </a:r>
            <a:r>
              <a:rPr lang="es-ES" sz="1400" i="1" dirty="0"/>
              <a:t>Regional </a:t>
            </a:r>
            <a:r>
              <a:rPr lang="es-ES" sz="1400" i="1" dirty="0" err="1"/>
              <a:t>Meteorological</a:t>
            </a:r>
            <a:r>
              <a:rPr lang="es-ES" sz="1400" i="1" dirty="0"/>
              <a:t> Data </a:t>
            </a:r>
            <a:r>
              <a:rPr lang="es-ES" sz="1400" i="1" dirty="0" err="1"/>
              <a:t>Communication</a:t>
            </a:r>
            <a:r>
              <a:rPr lang="es-ES" sz="1400" i="1" dirty="0"/>
              <a:t> Network </a:t>
            </a:r>
            <a:r>
              <a:rPr lang="es-ES" sz="1400" dirty="0"/>
              <a:t>(RMDCN) </a:t>
            </a:r>
            <a:r>
              <a:rPr lang="es-ES" sz="1400" dirty="0" smtClean="0"/>
              <a:t>proporciona </a:t>
            </a:r>
            <a:r>
              <a:rPr lang="es-ES" sz="1400" dirty="0"/>
              <a:t>una infraestructura de red informática para la comunidad meteorológica de la Región VI de la Organización Meteorológica Mundial (OMM) y de otras regiones. Se creó en el año 2000 y </a:t>
            </a:r>
            <a:r>
              <a:rPr lang="es-ES" sz="1400" dirty="0" smtClean="0"/>
              <a:t>supone una conectividad de altas prestaciones entre </a:t>
            </a:r>
            <a:r>
              <a:rPr lang="es-ES" sz="1400" dirty="0"/>
              <a:t>más de 50 </a:t>
            </a:r>
            <a:r>
              <a:rPr lang="es-ES" sz="1400" dirty="0" smtClean="0"/>
              <a:t>sitios. La </a:t>
            </a:r>
            <a:r>
              <a:rPr lang="es-ES" sz="1400" dirty="0"/>
              <a:t>RMDCN sirve para garantizar la entrega segura y puntual de las previsiones del ECMWF a sus Estados miembros y el intercambio de observaciones </a:t>
            </a:r>
            <a:r>
              <a:rPr lang="es-ES" sz="1400" dirty="0" smtClean="0"/>
              <a:t>meteorológicas. </a:t>
            </a:r>
            <a:r>
              <a:rPr lang="es-ES" sz="1400" dirty="0"/>
              <a:t>En el marco del acuerdo entre la OMM y el ECMWF sobre la RMDCN, el equipo del proyecto ECMWF gestiona la red y supervisa la calidad del servicio las 24 horas del día para todos los centros participantes.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pie de página 1"/>
          <p:cNvSpPr>
            <a:spLocks noGrp="1"/>
          </p:cNvSpPr>
          <p:nvPr>
            <p:ph type="ftr" sz="quarter" idx="4294967295"/>
          </p:nvPr>
        </p:nvSpPr>
        <p:spPr>
          <a:xfrm>
            <a:off x="2555875" y="6534150"/>
            <a:ext cx="3889375" cy="323850"/>
          </a:xfrm>
          <a:prstGeom prst="rect">
            <a:avLst/>
          </a:prstGeom>
          <a:noFill/>
        </p:spPr>
        <p:txBody>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spcBef>
                <a:spcPct val="0"/>
              </a:spcBef>
              <a:buFontTx/>
              <a:buNone/>
            </a:pPr>
            <a:r>
              <a:rPr lang="es-ES" altLang="es-ES" sz="1200" smtClean="0">
                <a:solidFill>
                  <a:schemeClr val="bg2"/>
                </a:solidFill>
              </a:rPr>
              <a:t>Fase presencial   -   Curso PIB-M   2017-2018</a:t>
            </a:r>
          </a:p>
        </p:txBody>
      </p:sp>
      <p:pic>
        <p:nvPicPr>
          <p:cNvPr id="15363" name="Picture 2" descr="RMDCN-1800px.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0"/>
            <a:ext cx="6624637"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idx="4294967295"/>
          </p:nvPr>
        </p:nvSpPr>
        <p:spPr>
          <a:xfrm>
            <a:off x="25499" y="0"/>
            <a:ext cx="8229600" cy="777875"/>
          </a:xfrm>
        </p:spPr>
        <p:txBody>
          <a:bodyPr lIns="90487" tIns="44450" rIns="90487" bIns="44450"/>
          <a:lstStyle/>
          <a:p>
            <a:pPr eaLnBrk="1" hangingPunct="1"/>
            <a:r>
              <a:rPr lang="en-US" altLang="es-ES" dirty="0" err="1" smtClean="0"/>
              <a:t>Simulación</a:t>
            </a:r>
            <a:r>
              <a:rPr lang="en-US" altLang="es-ES" dirty="0" smtClean="0"/>
              <a:t> </a:t>
            </a:r>
            <a:r>
              <a:rPr lang="en-US" altLang="es-ES" dirty="0" err="1" smtClean="0"/>
              <a:t>atmosférica</a:t>
            </a:r>
            <a:r>
              <a:rPr lang="en-US" altLang="es-ES" dirty="0" smtClean="0"/>
              <a:t> </a:t>
            </a:r>
            <a:r>
              <a:rPr lang="en-US" altLang="es-ES" dirty="0" err="1" smtClean="0"/>
              <a:t>en</a:t>
            </a:r>
            <a:r>
              <a:rPr lang="en-US" altLang="es-ES" dirty="0" smtClean="0"/>
              <a:t> el CEPPM - ECMWF</a:t>
            </a:r>
          </a:p>
        </p:txBody>
      </p:sp>
      <p:pic>
        <p:nvPicPr>
          <p:cNvPr id="17412" name="Picture 7" descr="ECMWF-crude-description-of-mode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8691563"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467544" y="188640"/>
            <a:ext cx="8066088" cy="687387"/>
          </a:xfrm>
        </p:spPr>
        <p:txBody>
          <a:bodyPr lIns="90487" tIns="44450" rIns="90487" bIns="44450"/>
          <a:lstStyle/>
          <a:p>
            <a:pPr eaLnBrk="1" hangingPunct="1"/>
            <a:r>
              <a:rPr lang="en-US" altLang="es-ES" smtClean="0">
                <a:latin typeface="Calibri" panose="020F0502020204030204" pitchFamily="34" charset="0"/>
              </a:rPr>
              <a:t>Satellite data used by ECMWF</a:t>
            </a:r>
          </a:p>
        </p:txBody>
      </p:sp>
      <p:pic>
        <p:nvPicPr>
          <p:cNvPr id="19460" name="Picture 7" descr="satellite-data-usage-by-instrumen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8664" y="876027"/>
            <a:ext cx="6192838"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 y="784932"/>
            <a:ext cx="2777970" cy="185198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80528" y="116632"/>
            <a:ext cx="8518525" cy="777875"/>
          </a:xfrm>
        </p:spPr>
        <p:txBody>
          <a:bodyPr/>
          <a:lstStyle/>
          <a:p>
            <a:pPr eaLnBrk="1" hangingPunct="1"/>
            <a:r>
              <a:rPr lang="es-ES" altLang="es-ES" sz="2800" dirty="0" smtClean="0"/>
              <a:t>La predicción </a:t>
            </a:r>
            <a:r>
              <a:rPr lang="es-ES" altLang="es-ES" sz="2400" dirty="0" smtClean="0"/>
              <a:t>numérica</a:t>
            </a:r>
            <a:r>
              <a:rPr lang="es-ES" altLang="es-ES" sz="2800" dirty="0" smtClean="0"/>
              <a:t> del tiempo  PNT-NWP</a:t>
            </a:r>
            <a:br>
              <a:rPr lang="es-ES" altLang="es-ES" sz="2800" dirty="0" smtClean="0"/>
            </a:br>
            <a:r>
              <a:rPr lang="es-ES" altLang="es-ES" sz="2800" dirty="0" smtClean="0"/>
              <a:t>Generalidades</a:t>
            </a:r>
          </a:p>
        </p:txBody>
      </p:sp>
      <p:sp>
        <p:nvSpPr>
          <p:cNvPr id="21508" name="Rectangle 3"/>
          <p:cNvSpPr>
            <a:spLocks noGrp="1" noChangeArrowheads="1"/>
          </p:cNvSpPr>
          <p:nvPr>
            <p:ph type="body" idx="1"/>
          </p:nvPr>
        </p:nvSpPr>
        <p:spPr>
          <a:xfrm>
            <a:off x="323850" y="1042988"/>
            <a:ext cx="8569325" cy="5399087"/>
          </a:xfrm>
        </p:spPr>
        <p:txBody>
          <a:bodyPr/>
          <a:lstStyle/>
          <a:p>
            <a:pPr eaLnBrk="1" hangingPunct="1">
              <a:spcBef>
                <a:spcPct val="0"/>
              </a:spcBef>
            </a:pPr>
            <a:r>
              <a:rPr lang="es-ES" altLang="es-ES" sz="1800" dirty="0" smtClean="0"/>
              <a:t>El comportamiento de la atmósfera está gobernado por una serie de leyes físicas que expresan como se mueve el aire, los procesos de calentamiento y enfriamiento, el papel de la humedad atmosférica, etc.</a:t>
            </a:r>
          </a:p>
          <a:p>
            <a:pPr eaLnBrk="1" hangingPunct="1"/>
            <a:r>
              <a:rPr lang="es-ES" altLang="es-ES" sz="1800" dirty="0" smtClean="0"/>
              <a:t>Dada una descripción del estado actual de la atmósfera, los modelos numéricos se pueden usar para propagar esta información y producir una predicción del tiempo atmosférico futuro.</a:t>
            </a:r>
          </a:p>
          <a:p>
            <a:pPr eaLnBrk="1" hangingPunct="1"/>
            <a:r>
              <a:rPr lang="es-ES" altLang="es-ES" sz="1800" dirty="0" smtClean="0"/>
              <a:t>Al no existir soluciones analíticas a las ecuaciones atmosféricas, hemos de recurrir a una </a:t>
            </a:r>
            <a:r>
              <a:rPr lang="es-ES" altLang="es-ES" sz="1800" b="1" dirty="0" err="1" smtClean="0"/>
              <a:t>discretización</a:t>
            </a:r>
            <a:r>
              <a:rPr lang="es-ES" altLang="es-ES" sz="1800" dirty="0" smtClean="0"/>
              <a:t> de la atmósfera y a métodos numéricos de cálculo</a:t>
            </a:r>
          </a:p>
          <a:p>
            <a:pPr eaLnBrk="1" hangingPunct="1"/>
            <a:r>
              <a:rPr lang="es-ES" altLang="es-ES" sz="1800" dirty="0" smtClean="0"/>
              <a:t>La resolución de los modelos depende de la capacidad de cálculo disponible. No tiene nada que ver con las escalas físicas naturales.</a:t>
            </a:r>
          </a:p>
          <a:p>
            <a:pPr eaLnBrk="1" hangingPunct="1"/>
            <a:r>
              <a:rPr lang="es-ES" altLang="es-ES" sz="1800" dirty="0" smtClean="0"/>
              <a:t> Los procesos no resueltos por las ecuaciones del modelo deben ser “parametrizados”.</a:t>
            </a:r>
          </a:p>
          <a:p>
            <a:pPr eaLnBrk="1" hangingPunct="1"/>
            <a:r>
              <a:rPr lang="es-ES" altLang="es-ES" sz="1800" dirty="0" smtClean="0"/>
              <a:t>La resolución efectiva no es la misma que el brazo de la rejilla del modelo.</a:t>
            </a:r>
          </a:p>
          <a:p>
            <a:pPr eaLnBrk="1" hangingPunct="1"/>
            <a:r>
              <a:rPr lang="es-ES" altLang="es-ES" sz="1800" dirty="0" smtClean="0"/>
              <a:t>Los algoritmos numéricos empleados son fruto de compromisos entre exactitud y velocidad de cálculo, siempre y cuando la estabilidad numérica esté asegurada.</a:t>
            </a:r>
          </a:p>
          <a:p>
            <a:pPr eaLnBrk="1" hangingPunct="1"/>
            <a:endParaRPr lang="es-ES" altLang="es-ES" sz="18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68313" y="0"/>
            <a:ext cx="8229600" cy="777875"/>
          </a:xfrm>
        </p:spPr>
        <p:txBody>
          <a:bodyPr/>
          <a:lstStyle/>
          <a:p>
            <a:pPr eaLnBrk="1" hangingPunct="1"/>
            <a:r>
              <a:rPr lang="es-ES" altLang="es-ES" smtClean="0"/>
              <a:t>Problemática de la PNT - NWP</a:t>
            </a:r>
          </a:p>
        </p:txBody>
      </p:sp>
      <p:sp>
        <p:nvSpPr>
          <p:cNvPr id="22532" name="Rectangle 3"/>
          <p:cNvSpPr>
            <a:spLocks noGrp="1" noChangeArrowheads="1"/>
          </p:cNvSpPr>
          <p:nvPr>
            <p:ph type="body" idx="1"/>
          </p:nvPr>
        </p:nvSpPr>
        <p:spPr>
          <a:xfrm>
            <a:off x="395288" y="765175"/>
            <a:ext cx="8748712" cy="3079750"/>
          </a:xfrm>
        </p:spPr>
        <p:txBody>
          <a:bodyPr/>
          <a:lstStyle/>
          <a:p>
            <a:pPr eaLnBrk="1" hangingPunct="1">
              <a:buFontTx/>
              <a:buNone/>
            </a:pPr>
            <a:r>
              <a:rPr lang="es-ES" altLang="es-ES" sz="1800" b="1" smtClean="0"/>
              <a:t>La modelización de la atmósfera tiene una serie de problemas específicos, tales como</a:t>
            </a:r>
            <a:r>
              <a:rPr lang="es-ES" altLang="es-ES" sz="1800" smtClean="0"/>
              <a:t>:</a:t>
            </a:r>
          </a:p>
          <a:p>
            <a:pPr eaLnBrk="1" hangingPunct="1">
              <a:buFontTx/>
              <a:buNone/>
            </a:pPr>
            <a:r>
              <a:rPr lang="es-ES" altLang="es-ES" sz="1800" smtClean="0"/>
              <a:t>􀂄    Incertidumbres e imprecisiones en las condiciones iniciales</a:t>
            </a:r>
          </a:p>
          <a:p>
            <a:pPr eaLnBrk="1" hangingPunct="1">
              <a:buFontTx/>
              <a:buNone/>
            </a:pPr>
            <a:r>
              <a:rPr lang="es-ES" altLang="es-ES" sz="1800" smtClean="0"/>
              <a:t>􀂄    Multiplicidad de escalas espaciales y temporales involucradas</a:t>
            </a:r>
          </a:p>
          <a:p>
            <a:pPr eaLnBrk="1" hangingPunct="1">
              <a:buFontTx/>
              <a:buNone/>
            </a:pPr>
            <a:r>
              <a:rPr lang="es-ES" altLang="es-ES" sz="1800" smtClean="0"/>
              <a:t>􀂄    No linealidad del sistema</a:t>
            </a:r>
          </a:p>
          <a:p>
            <a:pPr eaLnBrk="1" hangingPunct="1">
              <a:buFontTx/>
              <a:buNone/>
            </a:pPr>
            <a:r>
              <a:rPr lang="es-ES" altLang="es-ES" sz="1800" smtClean="0"/>
              <a:t>􀂄    Conocimiento insuficiente de las leyes de la física (p.ej.,flujos turbulentos, microfísica de nubes, termodinámica del no equilibrio,...)</a:t>
            </a:r>
          </a:p>
          <a:p>
            <a:pPr eaLnBrk="1" hangingPunct="1">
              <a:buFontTx/>
              <a:buNone/>
            </a:pPr>
            <a:r>
              <a:rPr lang="es-ES" altLang="es-ES" sz="1800" smtClean="0"/>
              <a:t>􀂄    Límite de cálculo impuesto por los ordenadores existentes en el momento.</a:t>
            </a:r>
          </a:p>
          <a:p>
            <a:pPr eaLnBrk="1" hangingPunct="1"/>
            <a:endParaRPr lang="es-ES" altLang="es-ES" sz="1800" smtClean="0"/>
          </a:p>
        </p:txBody>
      </p:sp>
      <p:pic>
        <p:nvPicPr>
          <p:cNvPr id="22533" name="Picture 4" descr="Fig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175" y="3844925"/>
            <a:ext cx="3429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8500"/>
            <a:ext cx="35290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Ver las imágenes de ori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4581525"/>
            <a:ext cx="29178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19251" y="0"/>
            <a:ext cx="8229600" cy="777875"/>
          </a:xfrm>
        </p:spPr>
        <p:txBody>
          <a:bodyPr/>
          <a:lstStyle/>
          <a:p>
            <a:pPr eaLnBrk="1" hangingPunct="1"/>
            <a:r>
              <a:rPr lang="es-ES" altLang="es-ES" sz="2400" smtClean="0"/>
              <a:t>Fuentes de error en los procesos de PNT-NWP</a:t>
            </a:r>
          </a:p>
        </p:txBody>
      </p:sp>
      <p:sp>
        <p:nvSpPr>
          <p:cNvPr id="23556" name="Rectangle 3"/>
          <p:cNvSpPr>
            <a:spLocks noGrp="1" noChangeArrowheads="1"/>
          </p:cNvSpPr>
          <p:nvPr>
            <p:ph type="body" idx="1"/>
          </p:nvPr>
        </p:nvSpPr>
        <p:spPr>
          <a:xfrm>
            <a:off x="565150" y="736600"/>
            <a:ext cx="8229600" cy="3079750"/>
          </a:xfrm>
        </p:spPr>
        <p:txBody>
          <a:bodyPr/>
          <a:lstStyle/>
          <a:p>
            <a:pPr eaLnBrk="1" hangingPunct="1">
              <a:lnSpc>
                <a:spcPct val="90000"/>
              </a:lnSpc>
            </a:pPr>
            <a:r>
              <a:rPr lang="es-ES" altLang="es-ES" sz="1800" b="1" smtClean="0"/>
              <a:t>La atmósfera es caótica</a:t>
            </a:r>
          </a:p>
          <a:p>
            <a:pPr lvl="1" eaLnBrk="1" hangingPunct="1">
              <a:lnSpc>
                <a:spcPct val="90000"/>
              </a:lnSpc>
              <a:spcBef>
                <a:spcPct val="50000"/>
              </a:spcBef>
              <a:buFontTx/>
              <a:buNone/>
            </a:pPr>
            <a:r>
              <a:rPr lang="es-ES" altLang="es-ES" sz="1600" smtClean="0"/>
              <a:t>􀂄  Pequeñas incertidumbres pueden crecer dando grandes errores (flujo inestable)</a:t>
            </a:r>
          </a:p>
          <a:p>
            <a:pPr lvl="1" eaLnBrk="1" hangingPunct="1">
              <a:lnSpc>
                <a:spcPct val="90000"/>
              </a:lnSpc>
              <a:spcBef>
                <a:spcPct val="50000"/>
              </a:spcBef>
              <a:buFontTx/>
              <a:buNone/>
            </a:pPr>
            <a:r>
              <a:rPr lang="es-ES" altLang="es-ES" sz="1600" smtClean="0"/>
              <a:t>􀂄  Errores de pequeña escala pueden afectar a estructuras de escala superior (dinámica no lineal)</a:t>
            </a:r>
          </a:p>
          <a:p>
            <a:pPr lvl="1" eaLnBrk="1" hangingPunct="1">
              <a:lnSpc>
                <a:spcPct val="90000"/>
              </a:lnSpc>
              <a:spcBef>
                <a:spcPct val="50000"/>
              </a:spcBef>
              <a:buFontTx/>
              <a:buNone/>
            </a:pPr>
            <a:r>
              <a:rPr lang="es-ES" altLang="es-ES" sz="1600" smtClean="0"/>
              <a:t>􀂄  El crecimiento de los errores depende del tipo de flujo atmosférico</a:t>
            </a:r>
          </a:p>
          <a:p>
            <a:pPr eaLnBrk="1" hangingPunct="1">
              <a:lnSpc>
                <a:spcPct val="90000"/>
              </a:lnSpc>
            </a:pPr>
            <a:r>
              <a:rPr lang="es-ES" altLang="es-ES" sz="1800" b="1" smtClean="0"/>
              <a:t>Incertidumbres en las condiciones iniciales</a:t>
            </a:r>
          </a:p>
          <a:p>
            <a:pPr eaLnBrk="1" hangingPunct="1">
              <a:lnSpc>
                <a:spcPct val="90000"/>
              </a:lnSpc>
            </a:pPr>
            <a:r>
              <a:rPr lang="es-ES" altLang="es-ES" sz="1800" b="1" smtClean="0"/>
              <a:t>Incertidumbres asociadas a la formulación y procesos de los modelos meteorológicos</a:t>
            </a:r>
          </a:p>
          <a:p>
            <a:pPr eaLnBrk="1" hangingPunct="1">
              <a:lnSpc>
                <a:spcPct val="90000"/>
              </a:lnSpc>
            </a:pPr>
            <a:r>
              <a:rPr lang="es-ES" altLang="es-ES" sz="1800" b="1" smtClean="0"/>
              <a:t>Incluso análisis y predicciones muy buenas son propensas a errores</a:t>
            </a:r>
            <a:endParaRPr lang="es-ES" altLang="es-ES" sz="1800" smtClean="0"/>
          </a:p>
          <a:p>
            <a:pPr eaLnBrk="1" hangingPunct="1">
              <a:lnSpc>
                <a:spcPct val="90000"/>
              </a:lnSpc>
            </a:pPr>
            <a:endParaRPr lang="es-ES" altLang="es-ES" sz="1800" smtClean="0"/>
          </a:p>
        </p:txBody>
      </p:sp>
      <p:pic>
        <p:nvPicPr>
          <p:cNvPr id="235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3789363"/>
            <a:ext cx="5764213" cy="273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10714" y="136368"/>
            <a:ext cx="7729638" cy="777875"/>
          </a:xfrm>
        </p:spPr>
        <p:txBody>
          <a:bodyPr/>
          <a:lstStyle/>
          <a:p>
            <a:pPr eaLnBrk="1" hangingPunct="1"/>
            <a:r>
              <a:rPr lang="es-ES" altLang="es-ES" sz="2400" dirty="0" smtClean="0"/>
              <a:t>Componentes del modelo IFS de circulación general de la atmósfera</a:t>
            </a:r>
          </a:p>
        </p:txBody>
      </p:sp>
      <p:sp>
        <p:nvSpPr>
          <p:cNvPr id="24580" name="Rectangle 3"/>
          <p:cNvSpPr>
            <a:spLocks noGrp="1" noChangeArrowheads="1"/>
          </p:cNvSpPr>
          <p:nvPr>
            <p:ph type="body" idx="1"/>
          </p:nvPr>
        </p:nvSpPr>
        <p:spPr>
          <a:xfrm>
            <a:off x="539750" y="1196975"/>
            <a:ext cx="8229600" cy="4924425"/>
          </a:xfrm>
        </p:spPr>
        <p:txBody>
          <a:bodyPr/>
          <a:lstStyle/>
          <a:p>
            <a:pPr eaLnBrk="1" hangingPunct="1"/>
            <a:r>
              <a:rPr lang="es-ES" altLang="es-ES" b="1" smtClean="0"/>
              <a:t>Componente dinámica</a:t>
            </a:r>
          </a:p>
          <a:p>
            <a:pPr eaLnBrk="1" hangingPunct="1"/>
            <a:r>
              <a:rPr lang="es-ES" altLang="es-ES" b="1" smtClean="0"/>
              <a:t>Componente física</a:t>
            </a:r>
          </a:p>
          <a:p>
            <a:pPr eaLnBrk="1" hangingPunct="1"/>
            <a:r>
              <a:rPr lang="es-ES" altLang="es-ES" b="1" smtClean="0"/>
              <a:t>Componente oceánica</a:t>
            </a:r>
          </a:p>
          <a:p>
            <a:pPr eaLnBrk="1" hangingPunct="1"/>
            <a:r>
              <a:rPr lang="es-ES" altLang="es-ES" b="1" smtClean="0"/>
              <a:t>Componente química</a:t>
            </a:r>
            <a:endParaRPr lang="es-ES" altLang="es-ES" smtClean="0"/>
          </a:p>
        </p:txBody>
      </p:sp>
      <p:pic>
        <p:nvPicPr>
          <p:cNvPr id="24581" name="Picture 4" descr="Ver las imágenes de ori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888" y="836613"/>
            <a:ext cx="27781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133600"/>
            <a:ext cx="4500562"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AutoShape 6"/>
          <p:cNvSpPr>
            <a:spLocks noChangeArrowheads="1"/>
          </p:cNvSpPr>
          <p:nvPr/>
        </p:nvSpPr>
        <p:spPr bwMode="auto">
          <a:xfrm>
            <a:off x="265113" y="2808288"/>
            <a:ext cx="8135937" cy="2736850"/>
          </a:xfrm>
          <a:prstGeom prst="roundRect">
            <a:avLst>
              <a:gd name="adj" fmla="val 16667"/>
            </a:avLst>
          </a:prstGeom>
          <a:solidFill>
            <a:srgbClr val="92D050"/>
          </a:solidFill>
          <a:ln w="31750">
            <a:solidFill>
              <a:srgbClr val="008000"/>
            </a:solidFill>
            <a:round/>
            <a:headEnd/>
            <a:tailEnd/>
          </a:ln>
        </p:spPr>
        <p:txBody>
          <a:bodyPr wrap="none"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endParaRPr lang="es-ES" altLang="es-ES" sz="1800"/>
          </a:p>
        </p:txBody>
      </p:sp>
      <p:sp>
        <p:nvSpPr>
          <p:cNvPr id="25604" name="AutoShape 5"/>
          <p:cNvSpPr>
            <a:spLocks noChangeArrowheads="1"/>
          </p:cNvSpPr>
          <p:nvPr/>
        </p:nvSpPr>
        <p:spPr bwMode="auto">
          <a:xfrm>
            <a:off x="250825" y="935038"/>
            <a:ext cx="5400675" cy="1657350"/>
          </a:xfrm>
          <a:prstGeom prst="roundRect">
            <a:avLst>
              <a:gd name="adj" fmla="val 16667"/>
            </a:avLst>
          </a:prstGeom>
          <a:solidFill>
            <a:srgbClr val="FFFF99"/>
          </a:solidFill>
          <a:ln w="317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endParaRPr lang="es-ES" altLang="es-ES" sz="1800"/>
          </a:p>
        </p:txBody>
      </p:sp>
      <p:sp>
        <p:nvSpPr>
          <p:cNvPr id="25605" name="Rectangle 2"/>
          <p:cNvSpPr>
            <a:spLocks noGrp="1" noChangeArrowheads="1"/>
          </p:cNvSpPr>
          <p:nvPr>
            <p:ph type="title"/>
          </p:nvPr>
        </p:nvSpPr>
        <p:spPr>
          <a:xfrm>
            <a:off x="468313" y="0"/>
            <a:ext cx="8229600" cy="777875"/>
          </a:xfrm>
        </p:spPr>
        <p:txBody>
          <a:bodyPr/>
          <a:lstStyle/>
          <a:p>
            <a:pPr eaLnBrk="1" hangingPunct="1"/>
            <a:r>
              <a:rPr lang="es-ES" altLang="es-ES" sz="2800" smtClean="0"/>
              <a:t>Formulación del modelo atmosférico global </a:t>
            </a:r>
          </a:p>
        </p:txBody>
      </p:sp>
      <p:sp>
        <p:nvSpPr>
          <p:cNvPr id="25606" name="Rectangle 3"/>
          <p:cNvSpPr>
            <a:spLocks noGrp="1" noChangeArrowheads="1"/>
          </p:cNvSpPr>
          <p:nvPr>
            <p:ph type="body" idx="1"/>
          </p:nvPr>
        </p:nvSpPr>
        <p:spPr>
          <a:xfrm>
            <a:off x="250825" y="1150938"/>
            <a:ext cx="7896225" cy="5616575"/>
          </a:xfrm>
        </p:spPr>
        <p:txBody>
          <a:bodyPr/>
          <a:lstStyle/>
          <a:p>
            <a:pPr eaLnBrk="1" hangingPunct="1">
              <a:lnSpc>
                <a:spcPct val="90000"/>
              </a:lnSpc>
            </a:pPr>
            <a:r>
              <a:rPr lang="es-ES" altLang="es-ES" sz="1800" dirty="0" smtClean="0"/>
              <a:t>Ecuaciones de diagnóstico</a:t>
            </a:r>
          </a:p>
          <a:p>
            <a:pPr lvl="1" eaLnBrk="1" hangingPunct="1">
              <a:lnSpc>
                <a:spcPct val="90000"/>
              </a:lnSpc>
              <a:buFontTx/>
              <a:buNone/>
            </a:pPr>
            <a:r>
              <a:rPr lang="en-US" altLang="es-ES" sz="1600" dirty="0" err="1" smtClean="0"/>
              <a:t>Relación</a:t>
            </a:r>
            <a:r>
              <a:rPr lang="en-US" altLang="es-ES" sz="1600" dirty="0" smtClean="0"/>
              <a:t> </a:t>
            </a:r>
            <a:r>
              <a:rPr lang="en-US" altLang="es-ES" sz="1600" dirty="0" err="1" smtClean="0"/>
              <a:t>estática</a:t>
            </a:r>
            <a:r>
              <a:rPr lang="en-US" altLang="es-ES" sz="1600" dirty="0" smtClean="0"/>
              <a:t> entre </a:t>
            </a:r>
            <a:r>
              <a:rPr lang="en-US" altLang="es-ES" sz="1600" i="1" dirty="0" smtClean="0"/>
              <a:t>p, ρ, T </a:t>
            </a:r>
            <a:r>
              <a:rPr lang="en-US" altLang="es-ES" sz="1600" dirty="0" smtClean="0"/>
              <a:t>y</a:t>
            </a:r>
            <a:r>
              <a:rPr lang="en-US" altLang="es-ES" sz="1600" i="1" dirty="0" smtClean="0"/>
              <a:t> z</a:t>
            </a:r>
            <a:r>
              <a:rPr lang="en-US" altLang="es-ES" sz="1600" dirty="0" smtClean="0"/>
              <a:t>.</a:t>
            </a:r>
          </a:p>
          <a:p>
            <a:pPr eaLnBrk="1" hangingPunct="1">
              <a:lnSpc>
                <a:spcPct val="90000"/>
              </a:lnSpc>
            </a:pPr>
            <a:r>
              <a:rPr lang="es-ES" altLang="es-ES" sz="1800" dirty="0" smtClean="0"/>
              <a:t>Ecuaciones de pronóstico</a:t>
            </a:r>
          </a:p>
          <a:p>
            <a:pPr lvl="1" eaLnBrk="1" hangingPunct="1">
              <a:lnSpc>
                <a:spcPct val="90000"/>
              </a:lnSpc>
              <a:buFontTx/>
              <a:buNone/>
            </a:pPr>
            <a:r>
              <a:rPr lang="es-ES" altLang="es-ES" sz="1600" dirty="0" smtClean="0"/>
              <a:t>Describen la evolución temporal de </a:t>
            </a:r>
            <a:r>
              <a:rPr lang="es-ES" altLang="es-ES" sz="1600" b="1" i="1" dirty="0" smtClean="0"/>
              <a:t>V</a:t>
            </a:r>
            <a:r>
              <a:rPr lang="es-ES" altLang="es-ES" sz="1600" i="1" dirty="0" smtClean="0"/>
              <a:t>, p, T</a:t>
            </a:r>
            <a:r>
              <a:rPr lang="es-ES" altLang="es-ES" sz="1600" dirty="0" smtClean="0"/>
              <a:t> y </a:t>
            </a:r>
            <a:r>
              <a:rPr lang="es-ES" altLang="es-ES" sz="1600" i="1" dirty="0" smtClean="0"/>
              <a:t>q</a:t>
            </a:r>
          </a:p>
          <a:p>
            <a:pPr lvl="1" eaLnBrk="1" hangingPunct="1">
              <a:lnSpc>
                <a:spcPct val="90000"/>
              </a:lnSpc>
              <a:buFontTx/>
              <a:buNone/>
            </a:pPr>
            <a:endParaRPr lang="es-ES" altLang="es-ES" sz="1600" i="1" dirty="0" smtClean="0"/>
          </a:p>
          <a:p>
            <a:pPr lvl="1" eaLnBrk="1" hangingPunct="1">
              <a:lnSpc>
                <a:spcPct val="90000"/>
              </a:lnSpc>
              <a:buFontTx/>
              <a:buNone/>
            </a:pPr>
            <a:endParaRPr lang="es-ES" altLang="es-ES" sz="1600" i="1" dirty="0" smtClean="0"/>
          </a:p>
          <a:p>
            <a:pPr eaLnBrk="1" hangingPunct="1">
              <a:lnSpc>
                <a:spcPct val="90000"/>
              </a:lnSpc>
            </a:pPr>
            <a:r>
              <a:rPr lang="es-ES" altLang="es-ES" sz="1800" dirty="0" smtClean="0"/>
              <a:t>Ecuaciones adicionales (parametrizaciones):</a:t>
            </a:r>
          </a:p>
          <a:p>
            <a:pPr lvl="1" eaLnBrk="1" hangingPunct="1">
              <a:lnSpc>
                <a:spcPct val="90000"/>
              </a:lnSpc>
            </a:pPr>
            <a:r>
              <a:rPr lang="es-ES" altLang="es-ES" sz="1600" dirty="0" smtClean="0"/>
              <a:t>Cambios en los Hidrometeoros: lluvia, nieve, agua líquida, contenido de hielo en nube,….</a:t>
            </a:r>
          </a:p>
          <a:p>
            <a:pPr lvl="1" eaLnBrk="1" hangingPunct="1">
              <a:lnSpc>
                <a:spcPct val="90000"/>
              </a:lnSpc>
            </a:pPr>
            <a:r>
              <a:rPr lang="es-ES" altLang="es-ES" sz="1600" dirty="0" smtClean="0"/>
              <a:t>Procesos: radiación, arrastre por ondas de gravedad, turbulencia vertical, convección, nubes</a:t>
            </a:r>
          </a:p>
          <a:p>
            <a:pPr lvl="1" eaLnBrk="1" hangingPunct="1">
              <a:lnSpc>
                <a:spcPct val="90000"/>
              </a:lnSpc>
            </a:pPr>
            <a:r>
              <a:rPr lang="es-ES" altLang="es-ES" sz="1600" dirty="0" smtClean="0"/>
              <a:t>Interacción con la superficie: terreno, océanos y lagos</a:t>
            </a:r>
          </a:p>
          <a:p>
            <a:pPr lvl="1" eaLnBrk="1" hangingPunct="1">
              <a:lnSpc>
                <a:spcPct val="90000"/>
              </a:lnSpc>
            </a:pPr>
            <a:r>
              <a:rPr lang="en-US" altLang="es-ES" sz="1600" dirty="0" smtClean="0"/>
              <a:t>Campos </a:t>
            </a:r>
            <a:r>
              <a:rPr lang="en-US" altLang="es-ES" sz="1600" dirty="0" err="1" smtClean="0"/>
              <a:t>climatológicos</a:t>
            </a:r>
            <a:r>
              <a:rPr lang="en-US" altLang="es-ES" sz="1600" dirty="0" smtClean="0"/>
              <a:t> de </a:t>
            </a:r>
            <a:r>
              <a:rPr lang="en-US" altLang="es-ES" sz="1600" dirty="0" err="1" smtClean="0"/>
              <a:t>aerosoles</a:t>
            </a:r>
            <a:r>
              <a:rPr lang="en-US" altLang="es-ES" sz="1600" dirty="0" smtClean="0"/>
              <a:t> </a:t>
            </a:r>
            <a:r>
              <a:rPr lang="en-US" altLang="es-ES" sz="1600" dirty="0" err="1" smtClean="0"/>
              <a:t>pasivos</a:t>
            </a:r>
            <a:r>
              <a:rPr lang="en-US" altLang="es-ES" sz="1600" dirty="0" smtClean="0"/>
              <a:t>, gases </a:t>
            </a:r>
            <a:r>
              <a:rPr lang="en-US" altLang="es-ES" sz="1600" dirty="0" err="1" smtClean="0"/>
              <a:t>reactivos</a:t>
            </a:r>
            <a:r>
              <a:rPr lang="en-US" altLang="es-ES" sz="1600" dirty="0" smtClean="0"/>
              <a:t> y de </a:t>
            </a:r>
            <a:r>
              <a:rPr lang="en-US" altLang="es-ES" sz="1600" dirty="0" err="1" smtClean="0"/>
              <a:t>efecto</a:t>
            </a:r>
            <a:r>
              <a:rPr lang="en-US" altLang="es-ES" sz="1600" dirty="0" smtClean="0"/>
              <a:t> </a:t>
            </a:r>
            <a:r>
              <a:rPr lang="en-US" altLang="es-ES" sz="1600" dirty="0" err="1" smtClean="0"/>
              <a:t>invernadero</a:t>
            </a:r>
            <a:r>
              <a:rPr lang="en-US" altLang="es-ES" sz="1600" dirty="0" smtClean="0"/>
              <a:t>, </a:t>
            </a:r>
            <a:r>
              <a:rPr lang="en-US" altLang="es-ES" sz="1600" dirty="0" err="1" smtClean="0"/>
              <a:t>impacto</a:t>
            </a:r>
            <a:r>
              <a:rPr lang="en-US" altLang="es-ES" sz="1600" dirty="0" smtClean="0"/>
              <a:t> </a:t>
            </a:r>
            <a:r>
              <a:rPr lang="en-US" altLang="es-ES" sz="1600" dirty="0" err="1" smtClean="0"/>
              <a:t>en</a:t>
            </a:r>
            <a:r>
              <a:rPr lang="en-US" altLang="es-ES" sz="1600" dirty="0" smtClean="0"/>
              <a:t> el balance </a:t>
            </a:r>
            <a:r>
              <a:rPr lang="en-US" altLang="es-ES" sz="1600" dirty="0" err="1" smtClean="0"/>
              <a:t>radiativo</a:t>
            </a:r>
            <a:r>
              <a:rPr lang="en-US" altLang="es-ES" sz="1600" dirty="0" smtClean="0"/>
              <a:t> y de </a:t>
            </a:r>
            <a:r>
              <a:rPr lang="en-US" altLang="es-ES" sz="1600" dirty="0" err="1" smtClean="0"/>
              <a:t>humedad</a:t>
            </a:r>
            <a:r>
              <a:rPr lang="en-US" altLang="es-ES" sz="1600" dirty="0" smtClean="0"/>
              <a:t> de la </a:t>
            </a:r>
            <a:r>
              <a:rPr lang="en-US" altLang="es-ES" sz="1600" dirty="0" err="1" smtClean="0"/>
              <a:t>atmósfera</a:t>
            </a:r>
            <a:endParaRPr lang="en-US" altLang="es-ES" sz="1600" dirty="0" smtClean="0"/>
          </a:p>
          <a:p>
            <a:pPr lvl="1" eaLnBrk="1" hangingPunct="1">
              <a:lnSpc>
                <a:spcPct val="90000"/>
              </a:lnSpc>
            </a:pPr>
            <a:r>
              <a:rPr lang="en-US" altLang="es-ES" sz="1600" dirty="0" err="1" smtClean="0"/>
              <a:t>Efectos</a:t>
            </a:r>
            <a:r>
              <a:rPr lang="en-US" altLang="es-ES" sz="1600" dirty="0" smtClean="0"/>
              <a:t> </a:t>
            </a:r>
            <a:r>
              <a:rPr lang="en-US" altLang="es-ES" sz="1600" dirty="0" err="1" smtClean="0"/>
              <a:t>estatosféricos</a:t>
            </a:r>
            <a:r>
              <a:rPr lang="en-US" altLang="es-ES" sz="1600" dirty="0" smtClean="0"/>
              <a:t> de la </a:t>
            </a:r>
            <a:r>
              <a:rPr lang="en-US" altLang="es-ES" sz="1600" dirty="0" err="1" smtClean="0"/>
              <a:t>radiación</a:t>
            </a:r>
            <a:r>
              <a:rPr lang="en-US" altLang="es-ES" sz="1600" dirty="0" smtClean="0"/>
              <a:t> solar y </a:t>
            </a:r>
            <a:r>
              <a:rPr lang="en-US" altLang="es-ES" sz="1600" dirty="0" err="1" smtClean="0"/>
              <a:t>química</a:t>
            </a:r>
            <a:r>
              <a:rPr lang="en-US" altLang="es-ES" sz="1600" dirty="0" smtClean="0"/>
              <a:t> </a:t>
            </a:r>
            <a:r>
              <a:rPr lang="en-US" altLang="es-ES" sz="1600" dirty="0" err="1" smtClean="0"/>
              <a:t>atmosférica</a:t>
            </a:r>
            <a:endParaRPr lang="en-US" altLang="es-ES" sz="1600" dirty="0" smtClean="0"/>
          </a:p>
          <a:p>
            <a:pPr lvl="1" eaLnBrk="1" hangingPunct="1">
              <a:lnSpc>
                <a:spcPct val="90000"/>
              </a:lnSpc>
            </a:pPr>
            <a:endParaRPr lang="es-ES" altLang="es-ES" sz="1600" dirty="0" smtClean="0"/>
          </a:p>
          <a:p>
            <a:pPr lvl="1" eaLnBrk="1" hangingPunct="1">
              <a:lnSpc>
                <a:spcPct val="90000"/>
              </a:lnSpc>
            </a:pPr>
            <a:endParaRPr lang="es-ES" altLang="es-ES" sz="1600" dirty="0" smtClean="0"/>
          </a:p>
          <a:p>
            <a:pPr lvl="1" eaLnBrk="1" hangingPunct="1">
              <a:lnSpc>
                <a:spcPct val="90000"/>
              </a:lnSpc>
            </a:pPr>
            <a:endParaRPr lang="es-ES" altLang="es-ES" sz="1600" dirty="0" smtClean="0"/>
          </a:p>
          <a:p>
            <a:pPr eaLnBrk="1" hangingPunct="1">
              <a:lnSpc>
                <a:spcPct val="90000"/>
              </a:lnSpc>
              <a:buFontTx/>
              <a:buNone/>
            </a:pPr>
            <a:r>
              <a:rPr lang="es-ES" altLang="es-ES" sz="2000" dirty="0" smtClean="0"/>
              <a:t> </a:t>
            </a:r>
          </a:p>
        </p:txBody>
      </p:sp>
      <p:sp>
        <p:nvSpPr>
          <p:cNvPr id="25607" name="Text Box 7"/>
          <p:cNvSpPr txBox="1">
            <a:spLocks noChangeArrowheads="1"/>
          </p:cNvSpPr>
          <p:nvPr/>
        </p:nvSpPr>
        <p:spPr bwMode="auto">
          <a:xfrm>
            <a:off x="5580063" y="2232025"/>
            <a:ext cx="2566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800" b="1">
                <a:solidFill>
                  <a:srgbClr val="FF3300"/>
                </a:solidFill>
              </a:rPr>
              <a:t>Componente dinámica</a:t>
            </a:r>
          </a:p>
        </p:txBody>
      </p:sp>
      <p:sp>
        <p:nvSpPr>
          <p:cNvPr id="25608" name="Text Box 8"/>
          <p:cNvSpPr txBox="1">
            <a:spLocks noChangeArrowheads="1"/>
          </p:cNvSpPr>
          <p:nvPr/>
        </p:nvSpPr>
        <p:spPr bwMode="auto">
          <a:xfrm>
            <a:off x="5957888" y="5576888"/>
            <a:ext cx="247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800" b="1">
                <a:solidFill>
                  <a:srgbClr val="009900"/>
                </a:solidFill>
              </a:rPr>
              <a:t>Componente física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s-ES" altLang="es-ES" dirty="0" smtClean="0"/>
              <a:t>Contenidos</a:t>
            </a:r>
          </a:p>
        </p:txBody>
      </p:sp>
      <p:sp>
        <p:nvSpPr>
          <p:cNvPr id="4100" name="Rectangle 3"/>
          <p:cNvSpPr>
            <a:spLocks noGrp="1" noChangeArrowheads="1"/>
          </p:cNvSpPr>
          <p:nvPr>
            <p:ph type="body" idx="1"/>
          </p:nvPr>
        </p:nvSpPr>
        <p:spPr>
          <a:xfrm>
            <a:off x="222584" y="1106579"/>
            <a:ext cx="8229600" cy="3079750"/>
          </a:xfrm>
        </p:spPr>
        <p:txBody>
          <a:bodyPr/>
          <a:lstStyle/>
          <a:p>
            <a:pPr marL="457200" indent="-457200" eaLnBrk="1" hangingPunct="1">
              <a:lnSpc>
                <a:spcPct val="80000"/>
              </a:lnSpc>
              <a:spcBef>
                <a:spcPts val="1200"/>
              </a:spcBef>
              <a:buFontTx/>
              <a:buAutoNum type="arabicPeriod"/>
            </a:pPr>
            <a:r>
              <a:rPr lang="es-ES" altLang="es-ES" sz="2000" dirty="0" smtClean="0"/>
              <a:t>Introducción al CEPPM</a:t>
            </a:r>
          </a:p>
          <a:p>
            <a:pPr marL="457200" indent="-457200" eaLnBrk="1" hangingPunct="1">
              <a:lnSpc>
                <a:spcPct val="80000"/>
              </a:lnSpc>
              <a:spcBef>
                <a:spcPts val="1200"/>
              </a:spcBef>
              <a:buFontTx/>
              <a:buAutoNum type="arabicPeriod"/>
            </a:pPr>
            <a:r>
              <a:rPr lang="es-ES" altLang="es-ES" sz="2000" dirty="0" smtClean="0"/>
              <a:t>El sistema de predicción determinista en el CEPPM</a:t>
            </a:r>
          </a:p>
          <a:p>
            <a:pPr marL="457200" indent="-457200" eaLnBrk="1" hangingPunct="1">
              <a:lnSpc>
                <a:spcPct val="80000"/>
              </a:lnSpc>
              <a:spcBef>
                <a:spcPts val="1200"/>
              </a:spcBef>
              <a:buFontTx/>
              <a:buAutoNum type="arabicPeriod"/>
            </a:pPr>
            <a:r>
              <a:rPr lang="es-ES" altLang="es-ES" sz="2000" dirty="0" smtClean="0"/>
              <a:t>Productos del IFS. </a:t>
            </a:r>
          </a:p>
          <a:p>
            <a:pPr marL="457200" indent="-457200" eaLnBrk="1" hangingPunct="1">
              <a:lnSpc>
                <a:spcPct val="80000"/>
              </a:lnSpc>
              <a:spcBef>
                <a:spcPts val="1200"/>
              </a:spcBef>
              <a:buFontTx/>
              <a:buAutoNum type="arabicPeriod"/>
            </a:pPr>
            <a:r>
              <a:rPr lang="es-ES" altLang="es-ES" sz="2000" dirty="0" smtClean="0"/>
              <a:t>Interpretación de las salidas del modelo determinista</a:t>
            </a:r>
          </a:p>
          <a:p>
            <a:pPr marL="457200" indent="-457200" eaLnBrk="1" hangingPunct="1">
              <a:lnSpc>
                <a:spcPct val="80000"/>
              </a:lnSpc>
              <a:spcBef>
                <a:spcPts val="1200"/>
              </a:spcBef>
              <a:buFontTx/>
              <a:buNone/>
            </a:pPr>
            <a:r>
              <a:rPr lang="es-ES" altLang="es-ES" sz="2000" dirty="0"/>
              <a:t>5</a:t>
            </a:r>
            <a:r>
              <a:rPr lang="es-ES" altLang="es-ES" sz="2000" dirty="0" smtClean="0"/>
              <a:t>. El pronosticador no es una computadora</a:t>
            </a:r>
          </a:p>
          <a:p>
            <a:pPr marL="457200" indent="-457200" eaLnBrk="1" hangingPunct="1">
              <a:lnSpc>
                <a:spcPct val="80000"/>
              </a:lnSpc>
              <a:spcBef>
                <a:spcPts val="1200"/>
              </a:spcBef>
            </a:pPr>
            <a:endParaRPr lang="es-ES" altLang="es-ES" sz="2000" dirty="0" smtClean="0"/>
          </a:p>
        </p:txBody>
      </p:sp>
      <p:sp>
        <p:nvSpPr>
          <p:cNvPr id="2" name="CuadroTexto 1"/>
          <p:cNvSpPr txBox="1"/>
          <p:nvPr/>
        </p:nvSpPr>
        <p:spPr>
          <a:xfrm>
            <a:off x="2627784" y="5949280"/>
            <a:ext cx="4013856" cy="369332"/>
          </a:xfrm>
          <a:prstGeom prst="rect">
            <a:avLst/>
          </a:prstGeom>
          <a:noFill/>
        </p:spPr>
        <p:txBody>
          <a:bodyPr wrap="none" rtlCol="0">
            <a:spAutoFit/>
          </a:bodyPr>
          <a:lstStyle/>
          <a:p>
            <a:r>
              <a:rPr lang="es-ES" dirty="0" smtClean="0">
                <a:hlinkClick r:id="rId2"/>
              </a:rPr>
              <a:t>https://www.ecmwf.int/en/learning</a:t>
            </a:r>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7463" y="203200"/>
            <a:ext cx="8909050" cy="777875"/>
          </a:xfrm>
        </p:spPr>
        <p:txBody>
          <a:bodyPr/>
          <a:lstStyle/>
          <a:p>
            <a:pPr eaLnBrk="1" hangingPunct="1"/>
            <a:r>
              <a:rPr lang="es-ES" altLang="es-ES" dirty="0" smtClean="0"/>
              <a:t>Ecuaciones del modelo (componente dinámica)</a:t>
            </a:r>
          </a:p>
        </p:txBody>
      </p:sp>
      <p:sp>
        <p:nvSpPr>
          <p:cNvPr id="26628" name="Rectangle 3"/>
          <p:cNvSpPr>
            <a:spLocks noGrp="1" noChangeArrowheads="1"/>
          </p:cNvSpPr>
          <p:nvPr>
            <p:ph type="body" idx="1"/>
          </p:nvPr>
        </p:nvSpPr>
        <p:spPr>
          <a:xfrm>
            <a:off x="250825" y="981075"/>
            <a:ext cx="8675688" cy="5661025"/>
          </a:xfrm>
        </p:spPr>
        <p:txBody>
          <a:bodyPr/>
          <a:lstStyle/>
          <a:p>
            <a:pPr eaLnBrk="1" hangingPunct="1">
              <a:buFontTx/>
              <a:buNone/>
            </a:pPr>
            <a:r>
              <a:rPr lang="es-ES" altLang="es-ES" sz="1600" dirty="0" smtClean="0"/>
              <a:t>􀂄  Dos </a:t>
            </a:r>
            <a:r>
              <a:rPr lang="es-ES" altLang="es-ES" sz="1600" b="1" u="sng" dirty="0" smtClean="0"/>
              <a:t>ecuaciones de diagnóstico</a:t>
            </a:r>
            <a:r>
              <a:rPr lang="es-ES" altLang="es-ES" sz="1600" dirty="0" smtClean="0"/>
              <a:t>:</a:t>
            </a:r>
          </a:p>
          <a:p>
            <a:pPr lvl="1" eaLnBrk="1" hangingPunct="1">
              <a:buFontTx/>
              <a:buNone/>
            </a:pPr>
            <a:r>
              <a:rPr lang="es-ES" altLang="es-ES" sz="1400" dirty="0" smtClean="0"/>
              <a:t>• La </a:t>
            </a:r>
            <a:r>
              <a:rPr lang="es-ES" altLang="es-ES" sz="1400" b="1" dirty="0" smtClean="0"/>
              <a:t>Ley de los Gases </a:t>
            </a:r>
            <a:r>
              <a:rPr lang="es-ES" altLang="es-ES" sz="1400" dirty="0" smtClean="0"/>
              <a:t>que relaciona la presión, la densidad y la temperatura.</a:t>
            </a:r>
          </a:p>
          <a:p>
            <a:pPr lvl="1" eaLnBrk="1" hangingPunct="1">
              <a:buFontTx/>
              <a:buNone/>
            </a:pPr>
            <a:r>
              <a:rPr lang="es-ES" altLang="es-ES" sz="1400" dirty="0" smtClean="0"/>
              <a:t>• La </a:t>
            </a:r>
            <a:r>
              <a:rPr lang="es-ES" altLang="es-ES" sz="1400" b="1" dirty="0" smtClean="0"/>
              <a:t>Ecuación Hidrostática </a:t>
            </a:r>
            <a:r>
              <a:rPr lang="es-ES" altLang="es-ES" sz="1400" dirty="0" smtClean="0"/>
              <a:t>que relaciona la densidad del aire y la disminución de la presión con la altura.</a:t>
            </a:r>
          </a:p>
          <a:p>
            <a:pPr eaLnBrk="1" hangingPunct="1">
              <a:buFontTx/>
              <a:buNone/>
            </a:pPr>
            <a:r>
              <a:rPr lang="es-ES" altLang="es-ES" sz="1600" dirty="0" smtClean="0"/>
              <a:t>􀂄  Cinco </a:t>
            </a:r>
            <a:r>
              <a:rPr lang="es-ES" altLang="es-ES" sz="1600" b="1" u="sng" dirty="0" smtClean="0"/>
              <a:t>ecuaciones de pronóstico</a:t>
            </a:r>
            <a:r>
              <a:rPr lang="es-ES" altLang="es-ES" sz="1600" dirty="0" smtClean="0"/>
              <a:t>:</a:t>
            </a:r>
          </a:p>
          <a:p>
            <a:pPr lvl="1" eaLnBrk="1" hangingPunct="1">
              <a:buFontTx/>
              <a:buNone/>
            </a:pPr>
            <a:r>
              <a:rPr lang="es-ES" altLang="es-ES" sz="1400" dirty="0" smtClean="0"/>
              <a:t>• La </a:t>
            </a:r>
            <a:r>
              <a:rPr lang="es-ES" altLang="es-ES" sz="1400" b="1" dirty="0" smtClean="0"/>
              <a:t>Ecuación de Continuidad </a:t>
            </a:r>
            <a:r>
              <a:rPr lang="es-ES" altLang="es-ES" sz="1400" dirty="0" smtClean="0"/>
              <a:t>que expresa la conservación de la masa y se necesita para determinar la velocidad vertical del viento y la variación de la presión en superficie.</a:t>
            </a:r>
          </a:p>
          <a:p>
            <a:pPr lvl="1" eaLnBrk="1" hangingPunct="1">
              <a:buFontTx/>
              <a:buNone/>
            </a:pPr>
            <a:r>
              <a:rPr lang="es-ES" altLang="es-ES" sz="1400" dirty="0" smtClean="0"/>
              <a:t>• Las </a:t>
            </a:r>
            <a:r>
              <a:rPr lang="es-ES" altLang="es-ES" sz="1400" b="1" dirty="0" smtClean="0"/>
              <a:t>Ecuaciones del Movimiento (2) </a:t>
            </a:r>
            <a:r>
              <a:rPr lang="es-ES" altLang="es-ES" sz="1400" dirty="0" smtClean="0"/>
              <a:t>que describen la aceleración y deceleración de la velocidad de una parcela de aire debido a la fuerza del gradiente de presión, y como la fuerza de </a:t>
            </a:r>
            <a:r>
              <a:rPr lang="es-ES" altLang="es-ES" sz="1400" dirty="0" err="1" smtClean="0"/>
              <a:t>Coriolis</a:t>
            </a:r>
            <a:r>
              <a:rPr lang="es-ES" altLang="es-ES" sz="1400" dirty="0" smtClean="0"/>
              <a:t> y la fricción afectan a la dirección. Incluye también los efectos del arrastre turbulento, de la rotura de ondas gravitatorias y del transporte de momento debido a la convección húmeda.</a:t>
            </a:r>
          </a:p>
          <a:p>
            <a:pPr lvl="1" eaLnBrk="1" hangingPunct="1">
              <a:buFontTx/>
              <a:buNone/>
            </a:pPr>
            <a:r>
              <a:rPr lang="es-ES" altLang="es-ES" sz="1400" dirty="0" smtClean="0"/>
              <a:t>• La </a:t>
            </a:r>
            <a:r>
              <a:rPr lang="es-ES" altLang="es-ES" sz="1400" b="1" dirty="0" smtClean="0"/>
              <a:t>Ecuación Termodinámica </a:t>
            </a:r>
            <a:r>
              <a:rPr lang="es-ES" altLang="es-ES" sz="1400" dirty="0" smtClean="0"/>
              <a:t>que expresa como la temperatura de una parcela de aire cambia por enfriamiento o calentamiento adiabático durante su desplazamiento vertical. Se incluyen también otros procesos físicos como condensación, evaporación, transporte turbulento y efectos </a:t>
            </a:r>
            <a:r>
              <a:rPr lang="es-ES" altLang="es-ES" sz="1400" dirty="0" err="1" smtClean="0"/>
              <a:t>radiativos</a:t>
            </a:r>
            <a:r>
              <a:rPr lang="es-ES" altLang="es-ES" sz="1400" dirty="0" smtClean="0"/>
              <a:t>.</a:t>
            </a:r>
          </a:p>
          <a:p>
            <a:pPr lvl="1" eaLnBrk="1" hangingPunct="1">
              <a:buFontTx/>
              <a:buNone/>
            </a:pPr>
            <a:r>
              <a:rPr lang="es-ES" altLang="es-ES" sz="1400" dirty="0" smtClean="0"/>
              <a:t>• La </a:t>
            </a:r>
            <a:r>
              <a:rPr lang="es-ES" altLang="es-ES" sz="1400" b="1" dirty="0" smtClean="0"/>
              <a:t>Conservación del Contenido de Humedad</a:t>
            </a:r>
            <a:r>
              <a:rPr lang="es-ES" altLang="es-ES" sz="1400" dirty="0" smtClean="0"/>
              <a:t>, excepto para pérdidas debidas a la condensación y precipitación y ganancias debidas a la evaporación desde nubes y lluvia, o desde océanos y continentes.</a:t>
            </a:r>
          </a:p>
          <a:p>
            <a:pPr eaLnBrk="1" hangingPunct="1">
              <a:buFontTx/>
              <a:buNone/>
            </a:pPr>
            <a:r>
              <a:rPr lang="es-ES" altLang="es-ES" sz="1600" dirty="0" smtClean="0"/>
              <a:t>􀂄  También hay ecuaciones de pronóstico específicas para la fracción nubosa, el contenido de agua/hielo atmosféricos, lluvia, nieve y ozono.</a:t>
            </a:r>
          </a:p>
          <a:p>
            <a:pPr eaLnBrk="1" hangingPunct="1">
              <a:buFontTx/>
              <a:buNone/>
            </a:pPr>
            <a:r>
              <a:rPr lang="es-ES" altLang="es-ES" sz="1600" dirty="0" smtClean="0"/>
              <a:t>􀂄  Los procesos físicos como radiación, turbulencia, fricción y formación de nubes, debidos a su inferior rango de escala, son descritos estadísticamente o parametrizados.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ítulo 1"/>
          <p:cNvSpPr>
            <a:spLocks noGrp="1"/>
          </p:cNvSpPr>
          <p:nvPr>
            <p:ph type="title" idx="4294967295"/>
          </p:nvPr>
        </p:nvSpPr>
        <p:spPr>
          <a:xfrm>
            <a:off x="665163" y="333375"/>
            <a:ext cx="7886700" cy="371475"/>
          </a:xfrm>
        </p:spPr>
        <p:txBody>
          <a:bodyPr/>
          <a:lstStyle/>
          <a:p>
            <a:pPr eaLnBrk="1" hangingPunct="1"/>
            <a:r>
              <a:rPr lang="es-ES" altLang="es-ES" sz="2800" smtClean="0"/>
              <a:t>Parametrizaciones de procesos </a:t>
            </a:r>
            <a:r>
              <a:rPr lang="es-ES" altLang="es-ES" sz="2800" i="1" smtClean="0"/>
              <a:t>subgrid </a:t>
            </a:r>
            <a:r>
              <a:rPr lang="es-ES" altLang="es-ES" sz="2800" smtClean="0"/>
              <a:t>Superficie – Troposfera - Estratosfera</a:t>
            </a:r>
          </a:p>
        </p:txBody>
      </p:sp>
      <p:pic>
        <p:nvPicPr>
          <p:cNvPr id="2765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517" y="1124744"/>
            <a:ext cx="7989991" cy="48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ángulo 6"/>
          <p:cNvSpPr>
            <a:spLocks noChangeArrowheads="1"/>
          </p:cNvSpPr>
          <p:nvPr/>
        </p:nvSpPr>
        <p:spPr bwMode="auto">
          <a:xfrm>
            <a:off x="1116013" y="6165850"/>
            <a:ext cx="6667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n-US" altLang="es-ES" sz="1400" i="1" dirty="0" err="1" smtClean="0">
                <a:latin typeface="Calibri" panose="020F0502020204030204" pitchFamily="34" charset="0"/>
              </a:rPr>
              <a:t>Procesos</a:t>
            </a:r>
            <a:r>
              <a:rPr lang="en-US" altLang="es-ES" sz="1400" i="1" dirty="0" smtClean="0">
                <a:latin typeface="Calibri" panose="020F0502020204030204" pitchFamily="34" charset="0"/>
              </a:rPr>
              <a:t> </a:t>
            </a:r>
            <a:r>
              <a:rPr lang="en-US" altLang="es-ES" sz="1400" i="1" dirty="0" err="1" smtClean="0">
                <a:latin typeface="Calibri" panose="020F0502020204030204" pitchFamily="34" charset="0"/>
              </a:rPr>
              <a:t>parametrizados</a:t>
            </a:r>
            <a:r>
              <a:rPr lang="en-US" altLang="es-ES" sz="1400" i="1" dirty="0" smtClean="0">
                <a:latin typeface="Calibri" panose="020F0502020204030204" pitchFamily="34" charset="0"/>
              </a:rPr>
              <a:t> a </a:t>
            </a:r>
            <a:r>
              <a:rPr lang="en-US" altLang="es-ES" sz="1400" i="1" dirty="0" err="1" smtClean="0">
                <a:latin typeface="Calibri" panose="020F0502020204030204" pitchFamily="34" charset="0"/>
              </a:rPr>
              <a:t>escala</a:t>
            </a:r>
            <a:r>
              <a:rPr lang="en-US" altLang="es-ES" sz="1400" i="1" dirty="0" smtClean="0">
                <a:latin typeface="Calibri" panose="020F0502020204030204" pitchFamily="34" charset="0"/>
              </a:rPr>
              <a:t> </a:t>
            </a:r>
            <a:r>
              <a:rPr lang="en-US" altLang="es-ES" sz="1400" i="1" dirty="0" err="1" smtClean="0">
                <a:latin typeface="Calibri" panose="020F0502020204030204" pitchFamily="34" charset="0"/>
              </a:rPr>
              <a:t>subgrid</a:t>
            </a:r>
            <a:r>
              <a:rPr lang="en-US" altLang="es-ES" sz="1400" i="1" dirty="0" smtClean="0">
                <a:latin typeface="Calibri" panose="020F0502020204030204" pitchFamily="34" charset="0"/>
              </a:rPr>
              <a:t> </a:t>
            </a:r>
            <a:r>
              <a:rPr lang="en-US" altLang="es-ES" sz="1400" i="1" dirty="0" err="1" smtClean="0">
                <a:latin typeface="Calibri" panose="020F0502020204030204" pitchFamily="34" charset="0"/>
              </a:rPr>
              <a:t>en</a:t>
            </a:r>
            <a:r>
              <a:rPr lang="en-US" altLang="es-ES" sz="1400" i="1" dirty="0" smtClean="0">
                <a:latin typeface="Calibri" panose="020F0502020204030204" pitchFamily="34" charset="0"/>
              </a:rPr>
              <a:t> el </a:t>
            </a:r>
            <a:r>
              <a:rPr lang="en-US" altLang="es-ES" sz="1400" i="1" dirty="0" err="1" smtClean="0">
                <a:latin typeface="Calibri" panose="020F0502020204030204" pitchFamily="34" charset="0"/>
              </a:rPr>
              <a:t>modelo</a:t>
            </a:r>
            <a:r>
              <a:rPr lang="en-US" altLang="es-ES" sz="1400" i="1" dirty="0" smtClean="0">
                <a:latin typeface="Calibri" panose="020F0502020204030204" pitchFamily="34" charset="0"/>
              </a:rPr>
              <a:t> </a:t>
            </a:r>
            <a:r>
              <a:rPr lang="en-US" altLang="es-ES" sz="1400" i="1" dirty="0" err="1" smtClean="0">
                <a:latin typeface="Calibri" panose="020F0502020204030204" pitchFamily="34" charset="0"/>
              </a:rPr>
              <a:t>troposférico</a:t>
            </a:r>
            <a:r>
              <a:rPr lang="en-US" altLang="es-ES" sz="1400" i="1" dirty="0" smtClean="0">
                <a:latin typeface="Calibri" panose="020F0502020204030204" pitchFamily="34" charset="0"/>
              </a:rPr>
              <a:t> IFS del CEPPM.</a:t>
            </a:r>
            <a:endParaRPr lang="es-ES" altLang="es-ES" sz="1400" dirty="0">
              <a:latin typeface="Calibri" panose="020F0502020204030204" pitchFamily="34" charset="0"/>
            </a:endParaRPr>
          </a:p>
        </p:txBody>
      </p:sp>
      <p:pic>
        <p:nvPicPr>
          <p:cNvPr id="27654" name="Picture 2" descr="https://confluence.ecmwf.int/download/attachments/106604247/Fig2.0.6%20Proportion%20of%20computer%20time.png?version=1&amp;modificationDate=1525963392788&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6288325"/>
            <a:ext cx="571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179512" y="1222"/>
            <a:ext cx="8229600" cy="777875"/>
          </a:xfrm>
        </p:spPr>
        <p:txBody>
          <a:bodyPr/>
          <a:lstStyle/>
          <a:p>
            <a:pPr eaLnBrk="1" hangingPunct="1"/>
            <a:r>
              <a:rPr lang="es-ES" altLang="es-ES" dirty="0" smtClean="0"/>
              <a:t>Alcances de las predicciones atmosféricas</a:t>
            </a:r>
          </a:p>
        </p:txBody>
      </p:sp>
      <p:sp>
        <p:nvSpPr>
          <p:cNvPr id="28676" name="Rectangle 3"/>
          <p:cNvSpPr>
            <a:spLocks noGrp="1" noChangeArrowheads="1"/>
          </p:cNvSpPr>
          <p:nvPr>
            <p:ph type="body" idx="1"/>
          </p:nvPr>
        </p:nvSpPr>
        <p:spPr>
          <a:xfrm>
            <a:off x="179512" y="1052736"/>
            <a:ext cx="9289032" cy="4924425"/>
          </a:xfrm>
        </p:spPr>
        <p:txBody>
          <a:bodyPr/>
          <a:lstStyle/>
          <a:p>
            <a:pPr eaLnBrk="1" hangingPunct="1"/>
            <a:r>
              <a:rPr lang="es-ES" altLang="es-ES" sz="2000" b="1" dirty="0" smtClean="0"/>
              <a:t>Predicción a corto plazo (0-2 días)</a:t>
            </a:r>
          </a:p>
          <a:p>
            <a:pPr lvl="1" eaLnBrk="1" hangingPunct="1"/>
            <a:r>
              <a:rPr lang="es-ES" altLang="es-ES" sz="1800" i="1" dirty="0" smtClean="0"/>
              <a:t>Predicción detallada – sistemas de predicción regional o nacional (LAM)</a:t>
            </a:r>
          </a:p>
          <a:p>
            <a:pPr lvl="1" eaLnBrk="1" hangingPunct="1"/>
            <a:r>
              <a:rPr lang="es-ES" altLang="es-ES" sz="1800" i="1" dirty="0" smtClean="0"/>
              <a:t>Las predicciones se obtienen pocas horas después de las observaciones.</a:t>
            </a:r>
          </a:p>
          <a:p>
            <a:pPr eaLnBrk="1" hangingPunct="1"/>
            <a:r>
              <a:rPr lang="es-ES" altLang="es-ES" sz="2000" b="1" dirty="0" smtClean="0"/>
              <a:t>Predicción a medio plazo (2 días hasta 2 semanas)</a:t>
            </a:r>
          </a:p>
          <a:p>
            <a:pPr lvl="1" eaLnBrk="1" hangingPunct="1"/>
            <a:r>
              <a:rPr lang="es-ES" altLang="es-ES" sz="1800" i="1" dirty="0" smtClean="0"/>
              <a:t>Predicción con menos detalle – sistemas de predicción globales</a:t>
            </a:r>
          </a:p>
          <a:p>
            <a:pPr lvl="1" eaLnBrk="1" hangingPunct="1"/>
            <a:r>
              <a:rPr lang="es-ES" altLang="es-ES" sz="1800" i="1" dirty="0" smtClean="0"/>
              <a:t>Las predicciones se obtienen varias horas después de que se hagan</a:t>
            </a:r>
          </a:p>
          <a:p>
            <a:pPr lvl="1" eaLnBrk="1" hangingPunct="1">
              <a:buFontTx/>
              <a:buNone/>
            </a:pPr>
            <a:r>
              <a:rPr lang="es-ES" altLang="es-ES" sz="1800" i="1" dirty="0" smtClean="0"/>
              <a:t>        las observaciones</a:t>
            </a:r>
          </a:p>
          <a:p>
            <a:pPr eaLnBrk="1" hangingPunct="1"/>
            <a:r>
              <a:rPr lang="es-ES" altLang="es-ES" sz="2000" b="1" dirty="0" smtClean="0"/>
              <a:t>Predicción a largo plazo (más de 2 semanas)</a:t>
            </a:r>
          </a:p>
          <a:p>
            <a:pPr eaLnBrk="1" hangingPunct="1"/>
            <a:r>
              <a:rPr lang="es-ES" altLang="es-ES" sz="2000" b="1" dirty="0" smtClean="0"/>
              <a:t>Predicciones estadísticas para un mes o una estación</a:t>
            </a:r>
          </a:p>
          <a:p>
            <a:pPr eaLnBrk="1" hangingPunct="1"/>
            <a:r>
              <a:rPr lang="es-ES" altLang="es-ES" sz="2000" b="1" dirty="0" smtClean="0"/>
              <a:t>Predicciones climáticas</a:t>
            </a:r>
          </a:p>
          <a:p>
            <a:pPr eaLnBrk="1" hangingPunct="1"/>
            <a:r>
              <a:rPr lang="es-ES" altLang="es-ES" sz="2000" b="1" dirty="0" smtClean="0"/>
              <a:t>Pronósticos de evolución del clima en base a escenarios predefinidos (CO</a:t>
            </a:r>
            <a:r>
              <a:rPr lang="es-ES" altLang="es-ES" sz="2000" b="1" baseline="-25000" dirty="0" smtClean="0"/>
              <a:t>2</a:t>
            </a:r>
            <a:r>
              <a:rPr lang="es-ES" altLang="es-ES" sz="2000" b="1" dirty="0" smtClean="0"/>
              <a:t>, O</a:t>
            </a:r>
            <a:r>
              <a:rPr lang="es-ES" altLang="es-ES" sz="2000" b="1" baseline="-25000" dirty="0" smtClean="0"/>
              <a:t>3</a:t>
            </a:r>
            <a:r>
              <a:rPr lang="es-ES" altLang="es-ES" sz="2000" b="1" dirty="0" smtClean="0"/>
              <a:t>, …)</a:t>
            </a:r>
          </a:p>
          <a:p>
            <a:pPr eaLnBrk="1" hangingPunct="1"/>
            <a:endParaRPr lang="es-ES" altLang="es-ES" sz="2000" b="1"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025722"/>
            <a:ext cx="5019675" cy="281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Subtítulo 2"/>
          <p:cNvSpPr>
            <a:spLocks noGrp="1"/>
          </p:cNvSpPr>
          <p:nvPr>
            <p:ph type="subTitle" idx="4294967295"/>
          </p:nvPr>
        </p:nvSpPr>
        <p:spPr>
          <a:xfrm>
            <a:off x="30163" y="0"/>
            <a:ext cx="9222357" cy="1655763"/>
          </a:xfrm>
          <a:prstGeom prst="rect">
            <a:avLst/>
          </a:prstGeom>
        </p:spPr>
        <p:txBody>
          <a:bodyPr/>
          <a:lstStyle/>
          <a:p>
            <a:pPr marL="0" indent="0" algn="ctr" eaLnBrk="1" hangingPunct="1">
              <a:spcBef>
                <a:spcPts val="1200"/>
              </a:spcBef>
              <a:buFontTx/>
              <a:buNone/>
              <a:defRPr/>
            </a:pPr>
            <a:r>
              <a:rPr lang="en-US" altLang="es-ES" sz="2800" b="1" i="1" dirty="0" smtClean="0">
                <a:solidFill>
                  <a:srgbClr val="A50021"/>
                </a:solidFill>
              </a:rPr>
              <a:t>Integrated Forecasting System</a:t>
            </a:r>
            <a:r>
              <a:rPr lang="en-US" altLang="es-ES" sz="2800" b="1" dirty="0" smtClean="0">
                <a:solidFill>
                  <a:srgbClr val="A50021"/>
                </a:solidFill>
              </a:rPr>
              <a:t> – IFS</a:t>
            </a:r>
            <a:endParaRPr lang="en-US" altLang="es-ES" sz="1400" b="1" dirty="0" smtClean="0">
              <a:solidFill>
                <a:srgbClr val="A50021"/>
              </a:solidFill>
            </a:endParaRPr>
          </a:p>
          <a:p>
            <a:pPr marL="0" indent="0" eaLnBrk="1" hangingPunct="1">
              <a:spcBef>
                <a:spcPts val="1200"/>
              </a:spcBef>
              <a:buFontTx/>
              <a:buNone/>
              <a:defRPr/>
            </a:pPr>
            <a:r>
              <a:rPr lang="en-US" altLang="es-ES" sz="1600" dirty="0" smtClean="0"/>
              <a:t>El Sistema </a:t>
            </a:r>
            <a:r>
              <a:rPr lang="en-US" altLang="es-ES" sz="1600" dirty="0" err="1" smtClean="0"/>
              <a:t>Integrado</a:t>
            </a:r>
            <a:r>
              <a:rPr lang="en-US" altLang="es-ES" sz="1600" dirty="0" smtClean="0"/>
              <a:t> de </a:t>
            </a:r>
            <a:r>
              <a:rPr lang="en-US" altLang="es-ES" sz="1600" dirty="0" err="1" smtClean="0"/>
              <a:t>Predicción</a:t>
            </a:r>
            <a:r>
              <a:rPr lang="en-US" altLang="es-ES" sz="1600" dirty="0" smtClean="0"/>
              <a:t> - </a:t>
            </a:r>
            <a:r>
              <a:rPr lang="en-US" altLang="es-ES" sz="1600" i="1" dirty="0" smtClean="0"/>
              <a:t>Integrated Forecasting System </a:t>
            </a:r>
            <a:r>
              <a:rPr lang="en-US" altLang="es-ES" sz="1600" dirty="0" smtClean="0"/>
              <a:t>(IFS) </a:t>
            </a:r>
            <a:r>
              <a:rPr lang="en-US" altLang="es-ES" sz="1600" dirty="0" err="1" smtClean="0"/>
              <a:t>consta</a:t>
            </a:r>
            <a:r>
              <a:rPr lang="en-US" altLang="es-ES" sz="1600" dirty="0" smtClean="0"/>
              <a:t> de </a:t>
            </a:r>
            <a:r>
              <a:rPr lang="en-US" altLang="es-ES" sz="1600" dirty="0" err="1" smtClean="0"/>
              <a:t>varias</a:t>
            </a:r>
            <a:r>
              <a:rPr lang="en-US" altLang="es-ES" sz="1600" dirty="0" smtClean="0"/>
              <a:t> </a:t>
            </a:r>
            <a:r>
              <a:rPr lang="en-US" altLang="es-ES" sz="1600" dirty="0" err="1" smtClean="0"/>
              <a:t>componentres</a:t>
            </a:r>
            <a:r>
              <a:rPr lang="en-US" altLang="es-ES" sz="1600" dirty="0" smtClean="0"/>
              <a:t> </a:t>
            </a:r>
            <a:r>
              <a:rPr lang="en-US" altLang="es-ES" sz="1600" dirty="0" err="1" smtClean="0"/>
              <a:t>acopladas</a:t>
            </a:r>
            <a:r>
              <a:rPr lang="en-US" altLang="es-ES" sz="1600" dirty="0" smtClean="0"/>
              <a:t> entre </a:t>
            </a:r>
            <a:r>
              <a:rPr lang="en-US" altLang="es-ES" sz="1600" dirty="0" err="1" smtClean="0"/>
              <a:t>sí</a:t>
            </a:r>
            <a:r>
              <a:rPr lang="en-US" altLang="es-ES" sz="1600" dirty="0" smtClean="0"/>
              <a:t> </a:t>
            </a:r>
            <a:r>
              <a:rPr lang="en-US" altLang="es-ES" sz="1600" dirty="0" err="1" smtClean="0"/>
              <a:t>según</a:t>
            </a:r>
            <a:r>
              <a:rPr lang="en-US" altLang="es-ES" sz="1600" dirty="0" smtClean="0"/>
              <a:t> la </a:t>
            </a:r>
            <a:r>
              <a:rPr lang="en-US" altLang="es-ES" sz="1600" dirty="0" err="1" smtClean="0"/>
              <a:t>configuración</a:t>
            </a:r>
            <a:r>
              <a:rPr lang="en-US" altLang="es-ES" sz="1600" dirty="0" smtClean="0"/>
              <a:t> </a:t>
            </a:r>
            <a:r>
              <a:rPr lang="en-US" altLang="es-ES" sz="1600" dirty="0" err="1" smtClean="0"/>
              <a:t>utilizada</a:t>
            </a:r>
            <a:r>
              <a:rPr lang="en-US" altLang="es-ES" sz="1600" dirty="0" smtClean="0"/>
              <a:t>:</a:t>
            </a:r>
          </a:p>
          <a:p>
            <a:pPr marL="457200" lvl="1" indent="0" eaLnBrk="1" hangingPunct="1">
              <a:spcBef>
                <a:spcPct val="0"/>
              </a:spcBef>
              <a:buFontTx/>
              <a:buNone/>
              <a:defRPr/>
            </a:pPr>
            <a:r>
              <a:rPr lang="en-US" altLang="es-ES" sz="1600" dirty="0" smtClean="0">
                <a:latin typeface="Times New Roman" panose="02020603050405020304" pitchFamily="18" charset="0"/>
                <a:cs typeface="Times New Roman" panose="02020603050405020304" pitchFamily="18" charset="0"/>
              </a:rPr>
              <a:t>► </a:t>
            </a:r>
            <a:r>
              <a:rPr lang="en-US" altLang="es-ES" sz="1600" b="1" dirty="0" err="1" smtClean="0"/>
              <a:t>Modelo</a:t>
            </a:r>
            <a:r>
              <a:rPr lang="en-US" altLang="es-ES" sz="1600" b="1" dirty="0" smtClean="0"/>
              <a:t> </a:t>
            </a:r>
            <a:r>
              <a:rPr lang="en-US" altLang="es-ES" sz="1600" b="1" dirty="0" err="1" smtClean="0"/>
              <a:t>atmosférico</a:t>
            </a:r>
            <a:r>
              <a:rPr lang="en-US" altLang="es-ES" sz="1600" b="1" dirty="0" smtClean="0"/>
              <a:t> </a:t>
            </a:r>
            <a:r>
              <a:rPr lang="en-US" altLang="es-ES" sz="1600" dirty="0" err="1" smtClean="0"/>
              <a:t>ejecutado</a:t>
            </a:r>
            <a:r>
              <a:rPr lang="en-US" altLang="es-ES" sz="1600" dirty="0" smtClean="0"/>
              <a:t> con </a:t>
            </a:r>
            <a:r>
              <a:rPr lang="en-US" altLang="es-ES" sz="1600" dirty="0" err="1" smtClean="0"/>
              <a:t>diferentes</a:t>
            </a:r>
            <a:r>
              <a:rPr lang="en-US" altLang="es-ES" sz="1600" dirty="0" smtClean="0"/>
              <a:t> </a:t>
            </a:r>
            <a:r>
              <a:rPr lang="en-US" altLang="es-ES" sz="1600" dirty="0" err="1" smtClean="0"/>
              <a:t>resoluciones</a:t>
            </a:r>
            <a:r>
              <a:rPr lang="en-US" altLang="es-ES" sz="1600" dirty="0" smtClean="0"/>
              <a:t>, </a:t>
            </a:r>
            <a:r>
              <a:rPr lang="en-US" altLang="es-ES" sz="1600" dirty="0" err="1" smtClean="0"/>
              <a:t>apropiadas</a:t>
            </a:r>
            <a:r>
              <a:rPr lang="en-US" altLang="es-ES" sz="1600" dirty="0" smtClean="0"/>
              <a:t> </a:t>
            </a:r>
            <a:r>
              <a:rPr lang="en-US" altLang="es-ES" sz="1600" dirty="0" err="1" smtClean="0"/>
              <a:t>en</a:t>
            </a:r>
            <a:r>
              <a:rPr lang="en-US" altLang="es-ES" sz="1600" dirty="0" smtClean="0"/>
              <a:t> </a:t>
            </a:r>
            <a:r>
              <a:rPr lang="en-US" altLang="es-ES" sz="1600" dirty="0" err="1" smtClean="0"/>
              <a:t>cada</a:t>
            </a:r>
            <a:r>
              <a:rPr lang="en-US" altLang="es-ES" sz="1600" dirty="0" smtClean="0"/>
              <a:t> </a:t>
            </a:r>
            <a:r>
              <a:rPr lang="en-US" altLang="es-ES" sz="1600" dirty="0" err="1" smtClean="0"/>
              <a:t>caso</a:t>
            </a:r>
            <a:r>
              <a:rPr lang="en-US" altLang="es-ES" sz="1600" dirty="0" smtClean="0"/>
              <a:t> </a:t>
            </a:r>
            <a:r>
              <a:rPr lang="en-US" altLang="es-ES" sz="1600" dirty="0" err="1" smtClean="0"/>
              <a:t>según</a:t>
            </a:r>
            <a:r>
              <a:rPr lang="en-US" altLang="es-ES" sz="1600" dirty="0" smtClean="0"/>
              <a:t> el </a:t>
            </a:r>
            <a:r>
              <a:rPr lang="en-US" altLang="es-ES" sz="1600" dirty="0" err="1" smtClean="0"/>
              <a:t>alcance</a:t>
            </a:r>
            <a:r>
              <a:rPr lang="en-US" altLang="es-ES" sz="1600" dirty="0" smtClean="0"/>
              <a:t> y </a:t>
            </a:r>
            <a:r>
              <a:rPr lang="en-US" altLang="es-ES" sz="1600" dirty="0" err="1" smtClean="0"/>
              <a:t>objetivo</a:t>
            </a:r>
            <a:r>
              <a:rPr lang="en-US" altLang="es-ES" sz="1600" dirty="0" smtClean="0"/>
              <a:t>:</a:t>
            </a:r>
          </a:p>
          <a:p>
            <a:pPr lvl="2" indent="-285750" eaLnBrk="1" hangingPunct="1">
              <a:spcBef>
                <a:spcPct val="0"/>
              </a:spcBef>
              <a:buFontTx/>
              <a:buChar char="-"/>
              <a:defRPr/>
            </a:pPr>
            <a:r>
              <a:rPr lang="en-US" altLang="es-ES" sz="1600" dirty="0" smtClean="0"/>
              <a:t>Alta </a:t>
            </a:r>
            <a:r>
              <a:rPr lang="en-US" altLang="es-ES" sz="1600" dirty="0" err="1" smtClean="0"/>
              <a:t>resolución</a:t>
            </a:r>
            <a:r>
              <a:rPr lang="en-US" altLang="es-ES" sz="1600" dirty="0" smtClean="0"/>
              <a:t> (HRES)</a:t>
            </a:r>
          </a:p>
          <a:p>
            <a:pPr lvl="2" indent="-285750" eaLnBrk="1" hangingPunct="1">
              <a:spcBef>
                <a:spcPct val="0"/>
              </a:spcBef>
              <a:buFontTx/>
              <a:buChar char="-"/>
              <a:defRPr/>
            </a:pPr>
            <a:r>
              <a:rPr lang="en-US" altLang="es-ES" sz="1600" dirty="0" smtClean="0"/>
              <a:t>Sistema de </a:t>
            </a:r>
            <a:r>
              <a:rPr lang="en-US" altLang="es-ES" sz="1600" dirty="0" err="1" smtClean="0"/>
              <a:t>Predicción</a:t>
            </a:r>
            <a:r>
              <a:rPr lang="en-US" altLang="es-ES" sz="1600" dirty="0" smtClean="0"/>
              <a:t> </a:t>
            </a:r>
            <a:r>
              <a:rPr lang="en-US" altLang="es-ES" sz="1600" dirty="0" err="1" smtClean="0"/>
              <a:t>por</a:t>
            </a:r>
            <a:r>
              <a:rPr lang="en-US" altLang="es-ES" sz="1600" dirty="0" smtClean="0"/>
              <a:t> </a:t>
            </a:r>
            <a:r>
              <a:rPr lang="en-US" altLang="es-ES" sz="1600" dirty="0" err="1" smtClean="0"/>
              <a:t>conjuntos</a:t>
            </a:r>
            <a:r>
              <a:rPr lang="en-US" altLang="es-ES" sz="1600" dirty="0" smtClean="0"/>
              <a:t> (ENS)</a:t>
            </a:r>
          </a:p>
          <a:p>
            <a:pPr lvl="2" indent="-285750" eaLnBrk="1" hangingPunct="1">
              <a:spcBef>
                <a:spcPct val="0"/>
              </a:spcBef>
              <a:buFontTx/>
              <a:buChar char="-"/>
              <a:defRPr/>
            </a:pPr>
            <a:r>
              <a:rPr lang="en-US" altLang="es-ES" sz="1600" dirty="0" err="1" smtClean="0"/>
              <a:t>Pronósticos</a:t>
            </a:r>
            <a:r>
              <a:rPr lang="en-US" altLang="es-ES" sz="1600" dirty="0" smtClean="0"/>
              <a:t> </a:t>
            </a:r>
            <a:r>
              <a:rPr lang="en-US" altLang="es-ES" sz="1600" dirty="0" err="1" smtClean="0"/>
              <a:t>extendidos</a:t>
            </a:r>
            <a:endParaRPr lang="en-US" altLang="es-ES" sz="1600" dirty="0" smtClean="0"/>
          </a:p>
          <a:p>
            <a:pPr lvl="2" indent="-285750" eaLnBrk="1" hangingPunct="1">
              <a:spcBef>
                <a:spcPct val="0"/>
              </a:spcBef>
              <a:buFontTx/>
              <a:buChar char="-"/>
              <a:defRPr/>
            </a:pPr>
            <a:r>
              <a:rPr lang="en-US" altLang="es-ES" sz="1600" dirty="0" err="1" smtClean="0"/>
              <a:t>Pronósticos</a:t>
            </a:r>
            <a:r>
              <a:rPr lang="en-US" altLang="es-ES" sz="1600" dirty="0" smtClean="0"/>
              <a:t> </a:t>
            </a:r>
            <a:r>
              <a:rPr lang="en-US" altLang="es-ES" sz="1600" dirty="0" err="1" smtClean="0"/>
              <a:t>estacionales</a:t>
            </a:r>
            <a:r>
              <a:rPr lang="en-US" altLang="es-ES" sz="1600" dirty="0" smtClean="0"/>
              <a:t>.</a:t>
            </a:r>
          </a:p>
          <a:p>
            <a:pPr marL="457200" lvl="1" indent="0" eaLnBrk="1" hangingPunct="1">
              <a:spcBef>
                <a:spcPct val="0"/>
              </a:spcBef>
              <a:buNone/>
              <a:defRPr/>
            </a:pPr>
            <a:r>
              <a:rPr lang="en-US" altLang="es-ES" dirty="0" smtClean="0">
                <a:latin typeface="Times New Roman" panose="02020603050405020304" pitchFamily="18" charset="0"/>
                <a:cs typeface="Times New Roman" panose="02020603050405020304" pitchFamily="18" charset="0"/>
              </a:rPr>
              <a:t>► </a:t>
            </a:r>
            <a:r>
              <a:rPr lang="en-US" altLang="es-ES" sz="1600" b="1" dirty="0" err="1" smtClean="0">
                <a:latin typeface="+mj-lt"/>
                <a:cs typeface="Times New Roman" panose="02020603050405020304" pitchFamily="18" charset="0"/>
              </a:rPr>
              <a:t>Modelo</a:t>
            </a:r>
            <a:r>
              <a:rPr lang="en-US" altLang="es-ES" sz="1600" b="1" dirty="0" smtClean="0">
                <a:latin typeface="+mj-lt"/>
                <a:cs typeface="Times New Roman" panose="02020603050405020304" pitchFamily="18" charset="0"/>
              </a:rPr>
              <a:t> de  </a:t>
            </a:r>
            <a:r>
              <a:rPr lang="en-US" altLang="es-ES" sz="1600" b="1" dirty="0" err="1" smtClean="0">
                <a:latin typeface="+mj-lt"/>
                <a:cs typeface="Times New Roman" panose="02020603050405020304" pitchFamily="18" charset="0"/>
              </a:rPr>
              <a:t>propagación</a:t>
            </a:r>
            <a:r>
              <a:rPr lang="en-US" altLang="es-ES" sz="1600" b="1" dirty="0" smtClean="0">
                <a:latin typeface="+mj-lt"/>
                <a:cs typeface="Times New Roman" panose="02020603050405020304" pitchFamily="18" charset="0"/>
              </a:rPr>
              <a:t> de </a:t>
            </a:r>
            <a:r>
              <a:rPr lang="en-US" altLang="es-ES" sz="1600" b="1" dirty="0" err="1" smtClean="0">
                <a:latin typeface="+mj-lt"/>
                <a:cs typeface="Times New Roman" panose="02020603050405020304" pitchFamily="18" charset="0"/>
              </a:rPr>
              <a:t>oleaje</a:t>
            </a:r>
            <a:r>
              <a:rPr lang="en-US" altLang="es-ES" sz="1600" b="1" dirty="0" smtClean="0">
                <a:latin typeface="+mj-lt"/>
                <a:cs typeface="Times New Roman" panose="02020603050405020304" pitchFamily="18" charset="0"/>
              </a:rPr>
              <a:t> </a:t>
            </a:r>
            <a:r>
              <a:rPr lang="en-US" altLang="es-ES" sz="1600" dirty="0" smtClean="0">
                <a:latin typeface="+mj-lt"/>
                <a:cs typeface="Times New Roman" panose="02020603050405020304" pitchFamily="18" charset="0"/>
              </a:rPr>
              <a:t>(ECWAM). </a:t>
            </a:r>
            <a:r>
              <a:rPr lang="en-US" altLang="es-ES" sz="1600" dirty="0" err="1" smtClean="0">
                <a:latin typeface="+mj-lt"/>
                <a:cs typeface="Times New Roman" panose="02020603050405020304" pitchFamily="18" charset="0"/>
              </a:rPr>
              <a:t>Configuraciones</a:t>
            </a:r>
            <a:r>
              <a:rPr lang="en-US" altLang="es-ES" sz="1600" dirty="0" smtClean="0">
                <a:latin typeface="+mj-lt"/>
                <a:cs typeface="Times New Roman" panose="02020603050405020304" pitchFamily="18" charset="0"/>
              </a:rPr>
              <a:t>: HRES-WAM</a:t>
            </a:r>
            <a:r>
              <a:rPr lang="en-US" altLang="es-ES" sz="1600" dirty="0">
                <a:latin typeface="+mj-lt"/>
                <a:cs typeface="Times New Roman" panose="02020603050405020304" pitchFamily="18" charset="0"/>
              </a:rPr>
              <a:t>, HREW-SAW, </a:t>
            </a:r>
            <a:r>
              <a:rPr lang="en-US" altLang="es-ES" sz="1600" dirty="0" smtClean="0">
                <a:latin typeface="+mj-lt"/>
                <a:cs typeface="Times New Roman" panose="02020603050405020304" pitchFamily="18" charset="0"/>
              </a:rPr>
              <a:t>...</a:t>
            </a:r>
            <a:endParaRPr lang="en-US" altLang="es-ES" sz="1600" dirty="0">
              <a:latin typeface="+mj-lt"/>
              <a:cs typeface="Times New Roman" panose="02020603050405020304" pitchFamily="18" charset="0"/>
            </a:endParaRPr>
          </a:p>
          <a:p>
            <a:pPr marL="457200" lvl="1" indent="0" eaLnBrk="1" hangingPunct="1">
              <a:spcBef>
                <a:spcPct val="0"/>
              </a:spcBef>
              <a:buNone/>
              <a:defRPr/>
            </a:pPr>
            <a:r>
              <a:rPr lang="en-US" altLang="es-ES" sz="1600" dirty="0">
                <a:latin typeface="+mj-lt"/>
                <a:cs typeface="Times New Roman" panose="02020603050405020304" pitchFamily="18" charset="0"/>
              </a:rPr>
              <a:t>► </a:t>
            </a:r>
            <a:r>
              <a:rPr lang="en-US" altLang="es-ES" sz="1600" b="1" dirty="0" err="1" smtClean="0">
                <a:latin typeface="+mj-lt"/>
                <a:cs typeface="Times New Roman" panose="02020603050405020304" pitchFamily="18" charset="0"/>
              </a:rPr>
              <a:t>Modelo</a:t>
            </a:r>
            <a:r>
              <a:rPr lang="en-US" altLang="es-ES" sz="1600" b="1" dirty="0" smtClean="0">
                <a:latin typeface="+mj-lt"/>
                <a:cs typeface="Times New Roman" panose="02020603050405020304" pitchFamily="18" charset="0"/>
              </a:rPr>
              <a:t> </a:t>
            </a:r>
            <a:r>
              <a:rPr lang="en-US" altLang="es-ES" sz="1600" b="1" dirty="0" err="1" smtClean="0">
                <a:latin typeface="+mj-lt"/>
                <a:cs typeface="Times New Roman" panose="02020603050405020304" pitchFamily="18" charset="0"/>
              </a:rPr>
              <a:t>oceánico</a:t>
            </a:r>
            <a:r>
              <a:rPr lang="en-US" altLang="es-ES" sz="1600" b="1" dirty="0" smtClean="0">
                <a:latin typeface="+mj-lt"/>
                <a:cs typeface="Times New Roman" panose="02020603050405020304" pitchFamily="18" charset="0"/>
              </a:rPr>
              <a:t> </a:t>
            </a:r>
            <a:r>
              <a:rPr lang="en-US" altLang="es-ES" sz="1600" dirty="0" smtClean="0">
                <a:latin typeface="+mj-lt"/>
                <a:cs typeface="Times New Roman" panose="02020603050405020304" pitchFamily="18" charset="0"/>
              </a:rPr>
              <a:t>(NEMO) que </a:t>
            </a:r>
            <a:r>
              <a:rPr lang="en-US" altLang="es-ES" sz="1600" dirty="0" err="1" smtClean="0">
                <a:latin typeface="+mj-lt"/>
                <a:cs typeface="Times New Roman" panose="02020603050405020304" pitchFamily="18" charset="0"/>
              </a:rPr>
              <a:t>incluye</a:t>
            </a:r>
            <a:r>
              <a:rPr lang="en-US" altLang="es-ES" sz="1600" dirty="0" smtClean="0">
                <a:latin typeface="+mj-lt"/>
                <a:cs typeface="Times New Roman" panose="02020603050405020304" pitchFamily="18" charset="0"/>
              </a:rPr>
              <a:t> </a:t>
            </a:r>
            <a:r>
              <a:rPr lang="en-US" altLang="es-ES" sz="1600" dirty="0" err="1" smtClean="0">
                <a:latin typeface="+mj-lt"/>
                <a:cs typeface="Times New Roman" panose="02020603050405020304" pitchFamily="18" charset="0"/>
              </a:rPr>
              <a:t>evolución</a:t>
            </a:r>
            <a:r>
              <a:rPr lang="en-US" altLang="es-ES" sz="1600" dirty="0" smtClean="0">
                <a:latin typeface="+mj-lt"/>
                <a:cs typeface="Times New Roman" panose="02020603050405020304" pitchFamily="18" charset="0"/>
              </a:rPr>
              <a:t> de </a:t>
            </a:r>
            <a:r>
              <a:rPr lang="en-US" altLang="es-ES" sz="1600" dirty="0" err="1" smtClean="0">
                <a:latin typeface="+mj-lt"/>
                <a:cs typeface="Times New Roman" panose="02020603050405020304" pitchFamily="18" charset="0"/>
              </a:rPr>
              <a:t>los</a:t>
            </a:r>
            <a:r>
              <a:rPr lang="en-US" altLang="es-ES" sz="1600" dirty="0" smtClean="0">
                <a:latin typeface="+mj-lt"/>
                <a:cs typeface="Times New Roman" panose="02020603050405020304" pitchFamily="18" charset="0"/>
              </a:rPr>
              <a:t> </a:t>
            </a:r>
            <a:r>
              <a:rPr lang="en-US" altLang="es-ES" sz="1600" dirty="0" err="1" smtClean="0">
                <a:latin typeface="+mj-lt"/>
                <a:cs typeface="Times New Roman" panose="02020603050405020304" pitchFamily="18" charset="0"/>
              </a:rPr>
              <a:t>hielos</a:t>
            </a:r>
            <a:r>
              <a:rPr lang="en-US" altLang="es-ES" sz="1600" dirty="0" smtClean="0">
                <a:latin typeface="+mj-lt"/>
                <a:cs typeface="Times New Roman" panose="02020603050405020304" pitchFamily="18" charset="0"/>
              </a:rPr>
              <a:t> </a:t>
            </a:r>
            <a:r>
              <a:rPr lang="en-US" altLang="es-ES" sz="1600" dirty="0" err="1" smtClean="0">
                <a:latin typeface="+mj-lt"/>
                <a:cs typeface="Times New Roman" panose="02020603050405020304" pitchFamily="18" charset="0"/>
              </a:rPr>
              <a:t>marinos</a:t>
            </a:r>
            <a:endParaRPr lang="en-US" altLang="es-ES" sz="1600" dirty="0" smtClean="0">
              <a:latin typeface="+mj-lt"/>
              <a:cs typeface="Times New Roman" panose="02020603050405020304" pitchFamily="18" charset="0"/>
            </a:endParaRPr>
          </a:p>
          <a:p>
            <a:pPr marL="457200" lvl="1" indent="0" eaLnBrk="1" hangingPunct="1">
              <a:spcBef>
                <a:spcPct val="0"/>
              </a:spcBef>
              <a:buNone/>
              <a:defRPr/>
            </a:pPr>
            <a:r>
              <a:rPr lang="en-US" altLang="es-ES" sz="1600" dirty="0" smtClean="0">
                <a:latin typeface="+mj-lt"/>
                <a:cs typeface="Times New Roman" panose="02020603050405020304" pitchFamily="18" charset="0"/>
              </a:rPr>
              <a:t>► </a:t>
            </a:r>
            <a:r>
              <a:rPr lang="en-US" altLang="es-ES" sz="1600" b="1" dirty="0" err="1" smtClean="0">
                <a:latin typeface="+mj-lt"/>
                <a:cs typeface="Times New Roman" panose="02020603050405020304" pitchFamily="18" charset="0"/>
              </a:rPr>
              <a:t>Modeo</a:t>
            </a:r>
            <a:r>
              <a:rPr lang="en-US" altLang="es-ES" sz="1600" b="1" dirty="0" smtClean="0">
                <a:latin typeface="+mj-lt"/>
                <a:cs typeface="Times New Roman" panose="02020603050405020304" pitchFamily="18" charset="0"/>
              </a:rPr>
              <a:t> de </a:t>
            </a:r>
            <a:r>
              <a:rPr lang="en-US" altLang="es-ES" sz="1600" b="1" dirty="0" err="1" smtClean="0">
                <a:latin typeface="+mj-lt"/>
                <a:cs typeface="Times New Roman" panose="02020603050405020304" pitchFamily="18" charset="0"/>
              </a:rPr>
              <a:t>superficie</a:t>
            </a:r>
            <a:r>
              <a:rPr lang="en-US" altLang="es-ES" sz="1600" b="1" dirty="0" smtClean="0">
                <a:latin typeface="+mj-lt"/>
                <a:cs typeface="Times New Roman" panose="02020603050405020304" pitchFamily="18" charset="0"/>
              </a:rPr>
              <a:t> </a:t>
            </a:r>
            <a:r>
              <a:rPr lang="en-US" altLang="es-ES" sz="1600" b="1" dirty="0" err="1" smtClean="0">
                <a:latin typeface="+mj-lt"/>
                <a:cs typeface="Times New Roman" panose="02020603050405020304" pitchFamily="18" charset="0"/>
              </a:rPr>
              <a:t>terrestre</a:t>
            </a:r>
            <a:r>
              <a:rPr lang="en-US" altLang="es-ES" sz="1600" b="1" dirty="0" smtClean="0">
                <a:latin typeface="+mj-lt"/>
                <a:cs typeface="Times New Roman" panose="02020603050405020304" pitchFamily="18" charset="0"/>
              </a:rPr>
              <a:t> </a:t>
            </a:r>
            <a:r>
              <a:rPr lang="en-US" altLang="es-ES" sz="1600" dirty="0" smtClean="0">
                <a:latin typeface="+mj-lt"/>
                <a:cs typeface="Times New Roman" panose="02020603050405020304" pitchFamily="18" charset="0"/>
              </a:rPr>
              <a:t>(HTESSEL) </a:t>
            </a:r>
            <a:r>
              <a:rPr lang="en-US" altLang="es-ES" sz="1600" dirty="0" err="1" smtClean="0">
                <a:latin typeface="+mj-lt"/>
                <a:cs typeface="Times New Roman" panose="02020603050405020304" pitchFamily="18" charset="0"/>
              </a:rPr>
              <a:t>incluyendo</a:t>
            </a:r>
            <a:r>
              <a:rPr lang="en-US" altLang="es-ES" sz="1600" dirty="0" smtClean="0">
                <a:latin typeface="+mj-lt"/>
                <a:cs typeface="Times New Roman" panose="02020603050405020304" pitchFamily="18" charset="0"/>
              </a:rPr>
              <a:t> </a:t>
            </a:r>
            <a:r>
              <a:rPr lang="en-US" altLang="es-ES" sz="1600" dirty="0" err="1" smtClean="0">
                <a:latin typeface="+mj-lt"/>
                <a:cs typeface="Times New Roman" panose="02020603050405020304" pitchFamily="18" charset="0"/>
              </a:rPr>
              <a:t>modelo</a:t>
            </a:r>
            <a:r>
              <a:rPr lang="en-US" altLang="es-ES" sz="1600" dirty="0" smtClean="0">
                <a:latin typeface="+mj-lt"/>
                <a:cs typeface="Times New Roman" panose="02020603050405020304" pitchFamily="18" charset="0"/>
              </a:rPr>
              <a:t> de </a:t>
            </a:r>
            <a:r>
              <a:rPr lang="en-US" altLang="es-ES" sz="1600" dirty="0" err="1" smtClean="0">
                <a:latin typeface="+mj-lt"/>
                <a:cs typeface="Times New Roman" panose="02020603050405020304" pitchFamily="18" charset="0"/>
              </a:rPr>
              <a:t>lagos</a:t>
            </a:r>
            <a:r>
              <a:rPr lang="en-US" altLang="es-ES" sz="1600" dirty="0" smtClean="0">
                <a:latin typeface="+mj-lt"/>
                <a:cs typeface="Times New Roman" panose="02020603050405020304" pitchFamily="18" charset="0"/>
              </a:rPr>
              <a:t> (Flake)</a:t>
            </a:r>
          </a:p>
          <a:p>
            <a:pPr marL="457200" lvl="1" indent="0" eaLnBrk="1" hangingPunct="1">
              <a:spcBef>
                <a:spcPct val="0"/>
              </a:spcBef>
              <a:buNone/>
              <a:defRPr/>
            </a:pPr>
            <a:r>
              <a:rPr lang="en-US" altLang="es-ES" sz="1600" dirty="0" smtClean="0">
                <a:latin typeface="+mj-lt"/>
                <a:cs typeface="Times New Roman" panose="02020603050405020304" pitchFamily="18" charset="0"/>
              </a:rPr>
              <a:t>► </a:t>
            </a:r>
            <a:r>
              <a:rPr lang="en-US" altLang="es-ES" sz="1600" b="1" dirty="0" smtClean="0">
                <a:latin typeface="+mj-lt"/>
                <a:cs typeface="Times New Roman" panose="02020603050405020304" pitchFamily="18" charset="0"/>
              </a:rPr>
              <a:t>Sistema de </a:t>
            </a:r>
            <a:r>
              <a:rPr lang="en-US" altLang="es-ES" sz="1600" b="1" dirty="0" err="1" smtClean="0">
                <a:latin typeface="+mj-lt"/>
                <a:cs typeface="Times New Roman" panose="02020603050405020304" pitchFamily="18" charset="0"/>
              </a:rPr>
              <a:t>asimilación</a:t>
            </a:r>
            <a:r>
              <a:rPr lang="en-US" altLang="es-ES" sz="1600" b="1" dirty="0" smtClean="0">
                <a:latin typeface="+mj-lt"/>
                <a:cs typeface="Times New Roman" panose="02020603050405020304" pitchFamily="18" charset="0"/>
              </a:rPr>
              <a:t> </a:t>
            </a:r>
            <a:r>
              <a:rPr lang="en-US" altLang="es-ES" sz="1600" b="1" dirty="0" err="1" smtClean="0">
                <a:latin typeface="+mj-lt"/>
                <a:cs typeface="Times New Roman" panose="02020603050405020304" pitchFamily="18" charset="0"/>
              </a:rPr>
              <a:t>variacional</a:t>
            </a:r>
            <a:r>
              <a:rPr lang="en-US" altLang="es-ES" sz="1600" b="1" dirty="0" smtClean="0">
                <a:latin typeface="+mj-lt"/>
                <a:cs typeface="Times New Roman" panose="02020603050405020304" pitchFamily="18" charset="0"/>
              </a:rPr>
              <a:t> </a:t>
            </a:r>
            <a:r>
              <a:rPr lang="en-US" altLang="es-ES" sz="1600" dirty="0" smtClean="0">
                <a:latin typeface="+mj-lt"/>
                <a:cs typeface="Times New Roman" panose="02020603050405020304" pitchFamily="18" charset="0"/>
              </a:rPr>
              <a:t>(4D-VAR)</a:t>
            </a:r>
          </a:p>
          <a:p>
            <a:pPr marL="457200" lvl="1" indent="0" eaLnBrk="1" hangingPunct="1">
              <a:spcBef>
                <a:spcPct val="0"/>
              </a:spcBef>
              <a:buNone/>
              <a:defRPr/>
            </a:pPr>
            <a:r>
              <a:rPr lang="en-US" altLang="es-ES" sz="1600" dirty="0" smtClean="0">
                <a:latin typeface="+mj-lt"/>
                <a:cs typeface="Times New Roman" panose="02020603050405020304" pitchFamily="18" charset="0"/>
              </a:rPr>
              <a:t>► </a:t>
            </a:r>
            <a:r>
              <a:rPr lang="en-US" altLang="es-ES" sz="1600" b="1" dirty="0" err="1" smtClean="0">
                <a:latin typeface="+mj-lt"/>
                <a:cs typeface="Times New Roman" panose="02020603050405020304" pitchFamily="18" charset="0"/>
              </a:rPr>
              <a:t>Técnicas</a:t>
            </a:r>
            <a:r>
              <a:rPr lang="en-US" altLang="es-ES" sz="1600" b="1" dirty="0" smtClean="0">
                <a:latin typeface="+mj-lt"/>
                <a:cs typeface="Times New Roman" panose="02020603050405020304" pitchFamily="18" charset="0"/>
              </a:rPr>
              <a:t> de </a:t>
            </a:r>
            <a:r>
              <a:rPr lang="en-US" altLang="es-ES" sz="1600" b="1" dirty="0" err="1" smtClean="0">
                <a:latin typeface="+mj-lt"/>
                <a:cs typeface="Times New Roman" panose="02020603050405020304" pitchFamily="18" charset="0"/>
              </a:rPr>
              <a:t>perturbación</a:t>
            </a:r>
            <a:r>
              <a:rPr lang="en-US" altLang="es-ES" sz="1600" b="1" dirty="0" smtClean="0">
                <a:latin typeface="+mj-lt"/>
                <a:cs typeface="Times New Roman" panose="02020603050405020304" pitchFamily="18" charset="0"/>
              </a:rPr>
              <a:t> </a:t>
            </a:r>
            <a:r>
              <a:rPr lang="en-US" altLang="es-ES" sz="1600" dirty="0" smtClean="0">
                <a:latin typeface="+mj-lt"/>
                <a:cs typeface="Times New Roman" panose="02020603050405020304" pitchFamily="18" charset="0"/>
              </a:rPr>
              <a:t>para la </a:t>
            </a:r>
            <a:r>
              <a:rPr lang="en-US" altLang="es-ES" sz="1600" dirty="0" err="1" smtClean="0">
                <a:latin typeface="+mj-lt"/>
                <a:cs typeface="Times New Roman" panose="02020603050405020304" pitchFamily="18" charset="0"/>
              </a:rPr>
              <a:t>generación</a:t>
            </a:r>
            <a:r>
              <a:rPr lang="en-US" altLang="es-ES" sz="1600" dirty="0" smtClean="0">
                <a:latin typeface="+mj-lt"/>
                <a:cs typeface="Times New Roman" panose="02020603050405020304" pitchFamily="18" charset="0"/>
              </a:rPr>
              <a:t> de </a:t>
            </a:r>
            <a:r>
              <a:rPr lang="en-US" altLang="es-ES" sz="1600" dirty="0" err="1" smtClean="0">
                <a:latin typeface="+mj-lt"/>
                <a:cs typeface="Times New Roman" panose="02020603050405020304" pitchFamily="18" charset="0"/>
              </a:rPr>
              <a:t>conjuntos</a:t>
            </a:r>
            <a:r>
              <a:rPr lang="en-US" altLang="es-ES" sz="1600" dirty="0" smtClean="0">
                <a:latin typeface="+mj-lt"/>
                <a:cs typeface="Times New Roman" panose="02020603050405020304" pitchFamily="18" charset="0"/>
              </a:rPr>
              <a:t> </a:t>
            </a:r>
            <a:r>
              <a:rPr lang="en-US" altLang="es-ES" sz="1600" dirty="0" err="1" smtClean="0">
                <a:latin typeface="+mj-lt"/>
                <a:cs typeface="Times New Roman" panose="02020603050405020304" pitchFamily="18" charset="0"/>
              </a:rPr>
              <a:t>predictivos</a:t>
            </a:r>
            <a:r>
              <a:rPr lang="en-US" altLang="es-ES" sz="1600" dirty="0" smtClean="0">
                <a:latin typeface="+mj-lt"/>
                <a:cs typeface="Times New Roman" panose="02020603050405020304" pitchFamily="18" charset="0"/>
              </a:rPr>
              <a:t>.</a:t>
            </a:r>
            <a:endParaRPr lang="es-ES" altLang="es-ES" sz="1600" dirty="0" smtClean="0"/>
          </a:p>
        </p:txBody>
      </p:sp>
      <p:pic>
        <p:nvPicPr>
          <p:cNvPr id="6" name="Picture 4" descr="Ver las imágenes de ori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1654627"/>
            <a:ext cx="27781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randombar(horizontal)">
                                      <p:cBhvr>
                                        <p:cTn id="7" dur="500"/>
                                        <p:tgtEl>
                                          <p:spTgt spid="75780"/>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ítulo 1"/>
          <p:cNvSpPr>
            <a:spLocks noGrp="1"/>
          </p:cNvSpPr>
          <p:nvPr>
            <p:ph type="title" idx="4294967295"/>
          </p:nvPr>
        </p:nvSpPr>
        <p:spPr>
          <a:xfrm>
            <a:off x="628650" y="133350"/>
            <a:ext cx="7886700" cy="371475"/>
          </a:xfrm>
        </p:spPr>
        <p:txBody>
          <a:bodyPr/>
          <a:lstStyle/>
          <a:p>
            <a:pPr eaLnBrk="1" hangingPunct="1"/>
            <a:r>
              <a:rPr lang="es-ES" altLang="es-ES" sz="2400" smtClean="0"/>
              <a:t>Intercambio de información entre los módulos del IFS</a:t>
            </a:r>
          </a:p>
        </p:txBody>
      </p:sp>
      <p:pic>
        <p:nvPicPr>
          <p:cNvPr id="3072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1713" y="604838"/>
            <a:ext cx="7513637"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CuadroTexto 4"/>
          <p:cNvSpPr txBox="1">
            <a:spLocks noChangeArrowheads="1"/>
          </p:cNvSpPr>
          <p:nvPr/>
        </p:nvSpPr>
        <p:spPr bwMode="auto">
          <a:xfrm>
            <a:off x="290513" y="4784725"/>
            <a:ext cx="88534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n-US" altLang="es-ES" sz="1600" dirty="0" smtClean="0">
                <a:latin typeface="Calibri" panose="020F0502020204030204" pitchFamily="34" charset="0"/>
              </a:rPr>
              <a:t>La </a:t>
            </a:r>
            <a:r>
              <a:rPr lang="en-US" altLang="es-ES" sz="1600" dirty="0" err="1" smtClean="0">
                <a:latin typeface="Calibri" panose="020F0502020204030204" pitchFamily="34" charset="0"/>
              </a:rPr>
              <a:t>configuración</a:t>
            </a:r>
            <a:r>
              <a:rPr lang="en-US" altLang="es-ES" sz="1600" dirty="0" smtClean="0">
                <a:latin typeface="Calibri" panose="020F0502020204030204" pitchFamily="34" charset="0"/>
              </a:rPr>
              <a:t> del </a:t>
            </a:r>
            <a:r>
              <a:rPr lang="en-US" altLang="es-ES" sz="1600" dirty="0" err="1" smtClean="0">
                <a:latin typeface="Calibri" panose="020F0502020204030204" pitchFamily="34" charset="0"/>
              </a:rPr>
              <a:t>modelo</a:t>
            </a:r>
            <a:r>
              <a:rPr lang="en-US" altLang="es-ES" sz="1600" dirty="0" smtClean="0">
                <a:latin typeface="Calibri" panose="020F0502020204030204" pitchFamily="34" charset="0"/>
              </a:rPr>
              <a:t> </a:t>
            </a:r>
            <a:r>
              <a:rPr lang="en-US" altLang="es-ES" sz="1600" dirty="0" err="1" smtClean="0">
                <a:latin typeface="Calibri" panose="020F0502020204030204" pitchFamily="34" charset="0"/>
              </a:rPr>
              <a:t>acoplado</a:t>
            </a:r>
            <a:r>
              <a:rPr lang="en-US" altLang="es-ES" sz="1600" dirty="0" smtClean="0">
                <a:latin typeface="Calibri" panose="020F0502020204030204" pitchFamily="34" charset="0"/>
              </a:rPr>
              <a:t> </a:t>
            </a:r>
            <a:r>
              <a:rPr lang="en-US" altLang="es-ES" sz="1600" dirty="0" err="1" smtClean="0">
                <a:latin typeface="Calibri" panose="020F0502020204030204" pitchFamily="34" charset="0"/>
              </a:rPr>
              <a:t>es</a:t>
            </a:r>
            <a:r>
              <a:rPr lang="en-US" altLang="es-ES" sz="1600" dirty="0" smtClean="0">
                <a:latin typeface="Calibri" panose="020F0502020204030204" pitchFamily="34" charset="0"/>
              </a:rPr>
              <a:t> </a:t>
            </a:r>
            <a:r>
              <a:rPr lang="en-US" altLang="es-ES" sz="1600" dirty="0" err="1" smtClean="0">
                <a:latin typeface="Calibri" panose="020F0502020204030204" pitchFamily="34" charset="0"/>
              </a:rPr>
              <a:t>empleada</a:t>
            </a:r>
            <a:r>
              <a:rPr lang="en-US" altLang="es-ES" sz="1600" dirty="0" smtClean="0">
                <a:latin typeface="Calibri" panose="020F0502020204030204" pitchFamily="34" charset="0"/>
              </a:rPr>
              <a:t> para </a:t>
            </a:r>
            <a:r>
              <a:rPr lang="en-US" altLang="es-ES" sz="1600" dirty="0" err="1" smtClean="0">
                <a:latin typeface="Calibri" panose="020F0502020204030204" pitchFamily="34" charset="0"/>
              </a:rPr>
              <a:t>varios</a:t>
            </a:r>
            <a:r>
              <a:rPr lang="en-US" altLang="es-ES" sz="1600" dirty="0" smtClean="0">
                <a:latin typeface="Calibri" panose="020F0502020204030204" pitchFamily="34" charset="0"/>
              </a:rPr>
              <a:t> </a:t>
            </a:r>
            <a:r>
              <a:rPr lang="en-US" altLang="es-ES" sz="1600" dirty="0" err="1" smtClean="0">
                <a:latin typeface="Calibri" panose="020F0502020204030204" pitchFamily="34" charset="0"/>
              </a:rPr>
              <a:t>esquemas</a:t>
            </a:r>
            <a:r>
              <a:rPr lang="en-US" altLang="es-ES" sz="1600" dirty="0" smtClean="0">
                <a:latin typeface="Calibri" panose="020F0502020204030204" pitchFamily="34" charset="0"/>
              </a:rPr>
              <a:t> de </a:t>
            </a:r>
            <a:r>
              <a:rPr lang="en-US" altLang="es-ES" sz="1600" dirty="0" err="1" smtClean="0">
                <a:latin typeface="Calibri" panose="020F0502020204030204" pitchFamily="34" charset="0"/>
              </a:rPr>
              <a:t>pronóstico</a:t>
            </a:r>
            <a:r>
              <a:rPr lang="en-US" altLang="es-ES" sz="1600" dirty="0" smtClean="0">
                <a:latin typeface="Calibri" panose="020F0502020204030204" pitchFamily="34" charset="0"/>
              </a:rPr>
              <a:t>:</a:t>
            </a:r>
            <a:endParaRPr lang="en-US" altLang="es-ES" sz="1600" dirty="0">
              <a:latin typeface="Calibri" panose="020F0502020204030204" pitchFamily="34" charset="0"/>
            </a:endParaRPr>
          </a:p>
          <a:p>
            <a:pPr eaLnBrk="1" hangingPunct="1">
              <a:spcBef>
                <a:spcPct val="0"/>
              </a:spcBef>
              <a:buFontTx/>
              <a:buNone/>
            </a:pPr>
            <a:endParaRPr lang="en-US" altLang="es-ES" sz="1600" dirty="0">
              <a:latin typeface="Calibri" panose="020F0502020204030204" pitchFamily="34" charset="0"/>
            </a:endParaRPr>
          </a:p>
          <a:p>
            <a:pPr eaLnBrk="1" hangingPunct="1">
              <a:spcBef>
                <a:spcPct val="0"/>
              </a:spcBef>
              <a:buFontTx/>
              <a:buNone/>
            </a:pPr>
            <a:r>
              <a:rPr lang="en-US" altLang="es-ES" sz="1600" dirty="0">
                <a:latin typeface="Calibri" panose="020F0502020204030204" pitchFamily="34" charset="0"/>
              </a:rPr>
              <a:t>    - </a:t>
            </a:r>
            <a:r>
              <a:rPr lang="en-US" altLang="es-ES" sz="1600" b="1" dirty="0" smtClean="0">
                <a:solidFill>
                  <a:srgbClr val="FF0000"/>
                </a:solidFill>
                <a:latin typeface="Calibri" panose="020F0502020204030204" pitchFamily="34" charset="0"/>
              </a:rPr>
              <a:t>HRES</a:t>
            </a:r>
            <a:r>
              <a:rPr lang="en-US" altLang="es-ES" sz="1600" dirty="0" smtClean="0">
                <a:solidFill>
                  <a:srgbClr val="FF0000"/>
                </a:solidFill>
                <a:latin typeface="Calibri" panose="020F0502020204030204" pitchFamily="34" charset="0"/>
              </a:rPr>
              <a:t> </a:t>
            </a:r>
            <a:r>
              <a:rPr lang="en-US" altLang="es-ES" sz="1600" dirty="0" smtClean="0">
                <a:latin typeface="Calibri" panose="020F0502020204030204" pitchFamily="34" charset="0"/>
              </a:rPr>
              <a:t>(</a:t>
            </a:r>
            <a:r>
              <a:rPr lang="en-US" altLang="es-ES" sz="1600" dirty="0" err="1" smtClean="0">
                <a:latin typeface="Calibri" panose="020F0502020204030204" pitchFamily="34" charset="0"/>
              </a:rPr>
              <a:t>acoplado</a:t>
            </a:r>
            <a:r>
              <a:rPr lang="en-US" altLang="es-ES" sz="1600" dirty="0" smtClean="0">
                <a:latin typeface="Calibri" panose="020F0502020204030204" pitchFamily="34" charset="0"/>
              </a:rPr>
              <a:t> con NEMO DESDE 2018) hasta 10 </a:t>
            </a:r>
            <a:r>
              <a:rPr lang="en-US" altLang="es-ES" sz="1600" dirty="0" err="1" smtClean="0">
                <a:latin typeface="Calibri" panose="020F0502020204030204" pitchFamily="34" charset="0"/>
              </a:rPr>
              <a:t>días</a:t>
            </a:r>
            <a:endParaRPr lang="en-US" altLang="es-ES" sz="1600" dirty="0">
              <a:latin typeface="Calibri" panose="020F0502020204030204" pitchFamily="34" charset="0"/>
            </a:endParaRPr>
          </a:p>
          <a:p>
            <a:pPr eaLnBrk="1" hangingPunct="1">
              <a:spcBef>
                <a:spcPct val="0"/>
              </a:spcBef>
              <a:buFontTx/>
              <a:buNone/>
            </a:pPr>
            <a:r>
              <a:rPr lang="en-US" altLang="es-ES" sz="1600" dirty="0">
                <a:latin typeface="Calibri" panose="020F0502020204030204" pitchFamily="34" charset="0"/>
              </a:rPr>
              <a:t>    - </a:t>
            </a:r>
            <a:r>
              <a:rPr lang="en-US" altLang="es-ES" sz="1600" b="1" dirty="0" smtClean="0">
                <a:solidFill>
                  <a:srgbClr val="0000FF"/>
                </a:solidFill>
                <a:latin typeface="Calibri" panose="020F0502020204030204" pitchFamily="34" charset="0"/>
              </a:rPr>
              <a:t>ENS</a:t>
            </a:r>
            <a:r>
              <a:rPr lang="en-US" altLang="es-ES" sz="1600" dirty="0">
                <a:latin typeface="Calibri" panose="020F0502020204030204" pitchFamily="34" charset="0"/>
              </a:rPr>
              <a:t> </a:t>
            </a:r>
            <a:r>
              <a:rPr lang="en-US" altLang="es-ES" sz="1600" dirty="0" smtClean="0">
                <a:latin typeface="Calibri" panose="020F0502020204030204" pitchFamily="34" charset="0"/>
              </a:rPr>
              <a:t>hasta 15 </a:t>
            </a:r>
            <a:r>
              <a:rPr lang="en-US" altLang="es-ES" sz="1600" dirty="0" err="1" smtClean="0">
                <a:latin typeface="Calibri" panose="020F0502020204030204" pitchFamily="34" charset="0"/>
              </a:rPr>
              <a:t>días</a:t>
            </a:r>
            <a:r>
              <a:rPr lang="en-US" altLang="es-ES" sz="1600" dirty="0" smtClean="0">
                <a:latin typeface="Calibri" panose="020F0502020204030204" pitchFamily="34" charset="0"/>
              </a:rPr>
              <a:t>.</a:t>
            </a:r>
            <a:endParaRPr lang="en-US" altLang="es-ES" sz="1600" dirty="0">
              <a:latin typeface="Calibri" panose="020F0502020204030204" pitchFamily="34" charset="0"/>
            </a:endParaRPr>
          </a:p>
          <a:p>
            <a:pPr eaLnBrk="1" hangingPunct="1">
              <a:spcBef>
                <a:spcPct val="0"/>
              </a:spcBef>
              <a:buFontTx/>
              <a:buNone/>
            </a:pPr>
            <a:r>
              <a:rPr lang="en-US" altLang="es-ES" sz="1600" dirty="0">
                <a:latin typeface="Calibri" panose="020F0502020204030204" pitchFamily="34" charset="0"/>
              </a:rPr>
              <a:t>    - </a:t>
            </a:r>
            <a:r>
              <a:rPr lang="en-US" altLang="es-ES" sz="1600" b="1" dirty="0">
                <a:solidFill>
                  <a:srgbClr val="A50021"/>
                </a:solidFill>
                <a:latin typeface="Calibri" panose="020F0502020204030204" pitchFamily="34" charset="0"/>
              </a:rPr>
              <a:t>M</a:t>
            </a:r>
            <a:r>
              <a:rPr lang="en-US" altLang="es-ES" sz="1600" b="1" dirty="0" smtClean="0">
                <a:solidFill>
                  <a:srgbClr val="A50021"/>
                </a:solidFill>
                <a:latin typeface="Calibri" panose="020F0502020204030204" pitchFamily="34" charset="0"/>
              </a:rPr>
              <a:t>onthly </a:t>
            </a:r>
            <a:r>
              <a:rPr lang="en-US" altLang="es-ES" sz="1600" b="1" dirty="0">
                <a:solidFill>
                  <a:srgbClr val="A50021"/>
                </a:solidFill>
                <a:latin typeface="Calibri" panose="020F0502020204030204" pitchFamily="34" charset="0"/>
              </a:rPr>
              <a:t>extension forecast</a:t>
            </a:r>
            <a:r>
              <a:rPr lang="en-US" altLang="es-ES" sz="1600" dirty="0">
                <a:latin typeface="Calibri" panose="020F0502020204030204" pitchFamily="34" charset="0"/>
              </a:rPr>
              <a:t> </a:t>
            </a:r>
            <a:r>
              <a:rPr lang="en-US" altLang="es-ES" sz="1600" dirty="0" err="1" smtClean="0">
                <a:latin typeface="Calibri" panose="020F0502020204030204" pitchFamily="34" charset="0"/>
              </a:rPr>
              <a:t>desde</a:t>
            </a:r>
            <a:r>
              <a:rPr lang="en-US" altLang="es-ES" sz="1600" dirty="0" smtClean="0">
                <a:latin typeface="Calibri" panose="020F0502020204030204" pitchFamily="34" charset="0"/>
              </a:rPr>
              <a:t> el </a:t>
            </a:r>
            <a:r>
              <a:rPr lang="en-US" altLang="es-ES" sz="1600" dirty="0" err="1" smtClean="0">
                <a:latin typeface="Calibri" panose="020F0502020204030204" pitchFamily="34" charset="0"/>
              </a:rPr>
              <a:t>día</a:t>
            </a:r>
            <a:r>
              <a:rPr lang="en-US" altLang="es-ES" sz="1600" dirty="0" smtClean="0">
                <a:latin typeface="Calibri" panose="020F0502020204030204" pitchFamily="34" charset="0"/>
              </a:rPr>
              <a:t> 16 al </a:t>
            </a:r>
            <a:r>
              <a:rPr lang="en-US" altLang="es-ES" sz="1600" dirty="0" err="1" smtClean="0">
                <a:latin typeface="Calibri" panose="020F0502020204030204" pitchFamily="34" charset="0"/>
              </a:rPr>
              <a:t>día</a:t>
            </a:r>
            <a:r>
              <a:rPr lang="en-US" altLang="es-ES" sz="1600" dirty="0" smtClean="0">
                <a:latin typeface="Calibri" panose="020F0502020204030204" pitchFamily="34" charset="0"/>
              </a:rPr>
              <a:t> 46, dos </a:t>
            </a:r>
            <a:r>
              <a:rPr lang="en-US" altLang="es-ES" sz="1600" dirty="0" err="1" smtClean="0">
                <a:latin typeface="Calibri" panose="020F0502020204030204" pitchFamily="34" charset="0"/>
              </a:rPr>
              <a:t>veces</a:t>
            </a:r>
            <a:r>
              <a:rPr lang="en-US" altLang="es-ES" sz="1600" dirty="0" smtClean="0">
                <a:latin typeface="Calibri" panose="020F0502020204030204" pitchFamily="34" charset="0"/>
              </a:rPr>
              <a:t> </a:t>
            </a:r>
            <a:r>
              <a:rPr lang="en-US" altLang="es-ES" sz="1600" dirty="0" err="1" smtClean="0">
                <a:latin typeface="Calibri" panose="020F0502020204030204" pitchFamily="34" charset="0"/>
              </a:rPr>
              <a:t>por</a:t>
            </a:r>
            <a:r>
              <a:rPr lang="en-US" altLang="es-ES" sz="1600" dirty="0" smtClean="0">
                <a:latin typeface="Calibri" panose="020F0502020204030204" pitchFamily="34" charset="0"/>
              </a:rPr>
              <a:t> </a:t>
            </a:r>
            <a:r>
              <a:rPr lang="en-US" altLang="es-ES" sz="1600" dirty="0" err="1" smtClean="0">
                <a:latin typeface="Calibri" panose="020F0502020204030204" pitchFamily="34" charset="0"/>
              </a:rPr>
              <a:t>semana</a:t>
            </a:r>
            <a:r>
              <a:rPr lang="en-US" altLang="es-ES" sz="1600" dirty="0" smtClean="0">
                <a:latin typeface="Calibri" panose="020F0502020204030204" pitchFamily="34" charset="0"/>
              </a:rPr>
              <a:t>.</a:t>
            </a:r>
            <a:endParaRPr lang="en-US" altLang="es-ES" sz="1600" dirty="0">
              <a:latin typeface="Calibri" panose="020F0502020204030204" pitchFamily="34" charset="0"/>
            </a:endParaRPr>
          </a:p>
          <a:p>
            <a:pPr eaLnBrk="1" hangingPunct="1">
              <a:spcBef>
                <a:spcPct val="0"/>
              </a:spcBef>
              <a:buFontTx/>
              <a:buNone/>
            </a:pPr>
            <a:r>
              <a:rPr lang="en-US" altLang="es-ES" sz="1600" dirty="0">
                <a:latin typeface="Calibri" panose="020F0502020204030204" pitchFamily="34" charset="0"/>
              </a:rPr>
              <a:t>    - </a:t>
            </a:r>
            <a:r>
              <a:rPr lang="en-US" altLang="es-ES" sz="1600" b="1" dirty="0" smtClean="0">
                <a:solidFill>
                  <a:srgbClr val="009900"/>
                </a:solidFill>
                <a:latin typeface="Calibri" panose="020F0502020204030204" pitchFamily="34" charset="0"/>
              </a:rPr>
              <a:t>Seasonal forecast</a:t>
            </a:r>
            <a:r>
              <a:rPr lang="en-US" altLang="es-ES" sz="1600" dirty="0">
                <a:latin typeface="Calibri" panose="020F0502020204030204" pitchFamily="34" charset="0"/>
              </a:rPr>
              <a:t> </a:t>
            </a:r>
            <a:r>
              <a:rPr lang="en-US" altLang="es-ES" sz="1600" dirty="0" smtClean="0">
                <a:latin typeface="Calibri" panose="020F0502020204030204" pitchFamily="34" charset="0"/>
              </a:rPr>
              <a:t>hasta 6 </a:t>
            </a:r>
            <a:r>
              <a:rPr lang="en-US" altLang="es-ES" sz="1600" dirty="0" err="1" smtClean="0">
                <a:latin typeface="Calibri" panose="020F0502020204030204" pitchFamily="34" charset="0"/>
              </a:rPr>
              <a:t>meses</a:t>
            </a:r>
            <a:r>
              <a:rPr lang="en-US" altLang="es-ES" sz="1600" dirty="0" smtClean="0">
                <a:latin typeface="Calibri" panose="020F0502020204030204" pitchFamily="34" charset="0"/>
              </a:rPr>
              <a:t>  </a:t>
            </a:r>
            <a:endParaRPr lang="es-ES" altLang="es-ES" sz="16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139" y="1052736"/>
            <a:ext cx="7734891"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ítulo 1"/>
          <p:cNvSpPr>
            <a:spLocks noGrp="1"/>
          </p:cNvSpPr>
          <p:nvPr>
            <p:ph type="title" idx="4294967295"/>
          </p:nvPr>
        </p:nvSpPr>
        <p:spPr>
          <a:xfrm>
            <a:off x="-252536" y="116632"/>
            <a:ext cx="8397875" cy="371475"/>
          </a:xfrm>
        </p:spPr>
        <p:txBody>
          <a:bodyPr/>
          <a:lstStyle/>
          <a:p>
            <a:pPr eaLnBrk="1" hangingPunct="1"/>
            <a:r>
              <a:rPr lang="es-ES" altLang="es-ES" sz="2200" smtClean="0"/>
              <a:t>Intercambio de variables físicas entre los módulos del IFS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68313" y="0"/>
            <a:ext cx="8229600" cy="777875"/>
          </a:xfrm>
        </p:spPr>
        <p:txBody>
          <a:bodyPr/>
          <a:lstStyle/>
          <a:p>
            <a:pPr eaLnBrk="1" hangingPunct="1"/>
            <a:r>
              <a:rPr lang="es-ES" altLang="es-ES" smtClean="0"/>
              <a:t>Formulación numérica</a:t>
            </a:r>
          </a:p>
        </p:txBody>
      </p:sp>
      <p:sp>
        <p:nvSpPr>
          <p:cNvPr id="32772" name="Rectangle 3"/>
          <p:cNvSpPr>
            <a:spLocks noGrp="1" noChangeArrowheads="1"/>
          </p:cNvSpPr>
          <p:nvPr>
            <p:ph type="body" idx="1"/>
          </p:nvPr>
        </p:nvSpPr>
        <p:spPr>
          <a:xfrm>
            <a:off x="250825" y="692150"/>
            <a:ext cx="8675688" cy="4319588"/>
          </a:xfrm>
        </p:spPr>
        <p:txBody>
          <a:bodyPr/>
          <a:lstStyle/>
          <a:p>
            <a:pPr marL="447675" indent="-447675" eaLnBrk="1" hangingPunct="1">
              <a:lnSpc>
                <a:spcPct val="90000"/>
              </a:lnSpc>
            </a:pPr>
            <a:r>
              <a:rPr lang="es-ES" altLang="es-ES" sz="1800" u="sng" dirty="0" smtClean="0"/>
              <a:t>Esquema </a:t>
            </a:r>
            <a:r>
              <a:rPr lang="es-ES" altLang="es-ES" sz="1800" u="sng" dirty="0" err="1" smtClean="0"/>
              <a:t>semi-Lagrangiano</a:t>
            </a:r>
            <a:endParaRPr lang="es-ES" altLang="es-ES" sz="1800" u="sng" dirty="0" smtClean="0"/>
          </a:p>
          <a:p>
            <a:pPr marL="630238" lvl="1" indent="-3175" eaLnBrk="1" hangingPunct="1">
              <a:lnSpc>
                <a:spcPct val="90000"/>
              </a:lnSpc>
              <a:buFontTx/>
              <a:buNone/>
            </a:pPr>
            <a:r>
              <a:rPr lang="es-ES" altLang="es-ES" sz="1600" dirty="0" smtClean="0"/>
              <a:t>Garantiza precisión y pasos de tiempo mayores sin limitar la estabilidad</a:t>
            </a:r>
          </a:p>
          <a:p>
            <a:pPr marL="630238" lvl="1" indent="-3175" eaLnBrk="1" hangingPunct="1">
              <a:lnSpc>
                <a:spcPct val="90000"/>
              </a:lnSpc>
              <a:buFontTx/>
              <a:buNone/>
            </a:pPr>
            <a:r>
              <a:rPr lang="es-ES" altLang="es-ES" sz="1600" dirty="0" smtClean="0"/>
              <a:t>	</a:t>
            </a:r>
            <a:r>
              <a:rPr lang="es-ES" altLang="es-ES" sz="1400" dirty="0" smtClean="0"/>
              <a:t>Las limitaciones por estabilidad establecen que las trayectorias no deberían cruzarse y las partículas de fluido no deben sobrepasar a otras. Por lo tanto, la elección del paso de tiempo está sólo limitada por la exactitud numérica (condición de CFL)</a:t>
            </a:r>
            <a:r>
              <a:rPr lang="es-ES" altLang="es-ES" sz="1600" dirty="0" smtClean="0"/>
              <a:t>.</a:t>
            </a:r>
          </a:p>
          <a:p>
            <a:pPr marL="630238" lvl="1" indent="-3175" eaLnBrk="1" hangingPunct="1">
              <a:lnSpc>
                <a:spcPct val="90000"/>
              </a:lnSpc>
              <a:buFontTx/>
              <a:buNone/>
            </a:pPr>
            <a:endParaRPr lang="es-ES" altLang="es-ES" sz="1600" dirty="0" smtClean="0"/>
          </a:p>
          <a:p>
            <a:pPr marL="447675" indent="-447675" eaLnBrk="1" hangingPunct="1">
              <a:lnSpc>
                <a:spcPct val="90000"/>
              </a:lnSpc>
            </a:pPr>
            <a:r>
              <a:rPr lang="es-ES" altLang="es-ES" sz="1800" u="sng" dirty="0" smtClean="0"/>
              <a:t>Representación horizontal</a:t>
            </a:r>
            <a:r>
              <a:rPr lang="es-ES" altLang="es-ES" sz="1800" dirty="0" smtClean="0"/>
              <a:t> </a:t>
            </a:r>
          </a:p>
          <a:p>
            <a:pPr marL="630238" lvl="1" indent="-3175" eaLnBrk="1" hangingPunct="1">
              <a:lnSpc>
                <a:spcPct val="90000"/>
              </a:lnSpc>
              <a:buFontTx/>
              <a:buNone/>
            </a:pPr>
            <a:r>
              <a:rPr lang="es-ES" altLang="es-ES" sz="1600" dirty="0" smtClean="0"/>
              <a:t>Se utiliza un método espectral para la representación de las variables atmosféricas y el cálculo de las derivadas horizontales. Se basa en una representación de armónicos esféricos, truncada triangularmente con un número total de 1279 ondas sobre una rejilla octaédrica cúbica. Esto corresponde aproximadamente a una rejilla de </a:t>
            </a:r>
            <a:r>
              <a:rPr lang="es-ES" altLang="es-ES" sz="1600" b="1" dirty="0" smtClean="0"/>
              <a:t>9 km de </a:t>
            </a:r>
            <a:r>
              <a:rPr lang="es-ES" altLang="es-ES" sz="1600" dirty="0" smtClean="0"/>
              <a:t>brazo.</a:t>
            </a:r>
          </a:p>
          <a:p>
            <a:pPr marL="630238" lvl="1" indent="-3175" eaLnBrk="1" hangingPunct="1">
              <a:lnSpc>
                <a:spcPct val="90000"/>
              </a:lnSpc>
              <a:spcBef>
                <a:spcPct val="50000"/>
              </a:spcBef>
            </a:pPr>
            <a:r>
              <a:rPr lang="es-ES" altLang="es-ES" sz="1600" dirty="0" smtClean="0"/>
              <a:t>Espaciado de puntos de rejilla (reducción progresiva hacia latitudes altas)</a:t>
            </a:r>
          </a:p>
          <a:p>
            <a:pPr marL="630238" lvl="1" indent="-3175" eaLnBrk="1" hangingPunct="1">
              <a:lnSpc>
                <a:spcPct val="90000"/>
              </a:lnSpc>
            </a:pPr>
            <a:r>
              <a:rPr lang="es-ES" altLang="es-ES" sz="1600" dirty="0" smtClean="0"/>
              <a:t>Representación espectral para algunas variables de pronóstico</a:t>
            </a:r>
          </a:p>
          <a:p>
            <a:pPr marL="447675" indent="-447675" eaLnBrk="1" hangingPunct="1">
              <a:lnSpc>
                <a:spcPct val="90000"/>
              </a:lnSpc>
            </a:pPr>
            <a:r>
              <a:rPr lang="es-ES" altLang="es-ES" sz="1800" dirty="0" smtClean="0"/>
              <a:t>Resolución vertical</a:t>
            </a:r>
          </a:p>
          <a:p>
            <a:pPr marL="630238" lvl="1" indent="-3175" eaLnBrk="1" hangingPunct="1">
              <a:lnSpc>
                <a:spcPct val="90000"/>
              </a:lnSpc>
            </a:pPr>
            <a:r>
              <a:rPr lang="es-ES" altLang="es-ES" sz="1600" dirty="0" smtClean="0"/>
              <a:t>Niveles sigma </a:t>
            </a:r>
            <a:r>
              <a:rPr lang="el-GR" altLang="es-ES" sz="1600" dirty="0" smtClean="0"/>
              <a:t>σ</a:t>
            </a:r>
            <a:endParaRPr lang="es-ES" altLang="es-ES" sz="1600" dirty="0" smtClean="0"/>
          </a:p>
          <a:p>
            <a:pPr marL="630238" lvl="1" indent="-3175" eaLnBrk="1" hangingPunct="1">
              <a:lnSpc>
                <a:spcPct val="90000"/>
              </a:lnSpc>
            </a:pPr>
            <a:endParaRPr lang="es-ES" altLang="es-ES" sz="1600" dirty="0" smtClean="0"/>
          </a:p>
          <a:p>
            <a:pPr marL="447675" indent="-447675" eaLnBrk="1" hangingPunct="1">
              <a:lnSpc>
                <a:spcPct val="90000"/>
              </a:lnSpc>
            </a:pPr>
            <a:endParaRPr lang="es-ES" altLang="es-ES" sz="1800" dirty="0" smtClean="0"/>
          </a:p>
          <a:p>
            <a:pPr marL="447675" indent="-447675" eaLnBrk="1" hangingPunct="1">
              <a:lnSpc>
                <a:spcPct val="90000"/>
              </a:lnSpc>
            </a:pPr>
            <a:endParaRPr lang="es-ES" altLang="es-ES" sz="1800" dirty="0" smtClean="0"/>
          </a:p>
        </p:txBody>
      </p:sp>
      <p:sp>
        <p:nvSpPr>
          <p:cNvPr id="5126" name="Rectangle 6"/>
          <p:cNvSpPr>
            <a:spLocks noChangeArrowheads="1"/>
          </p:cNvSpPr>
          <p:nvPr/>
        </p:nvSpPr>
        <p:spPr bwMode="auto">
          <a:xfrm>
            <a:off x="611560" y="5011738"/>
            <a:ext cx="8208962"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50000"/>
              </a:spcBef>
              <a:buFontTx/>
              <a:buNone/>
            </a:pPr>
            <a:r>
              <a:rPr lang="es-ES" altLang="es-ES" sz="1600" dirty="0">
                <a:solidFill>
                  <a:srgbClr val="0000FF"/>
                </a:solidFill>
              </a:rPr>
              <a:t>Los estructuras atmosféricas más pequeñas que pueden ser </a:t>
            </a:r>
            <a:r>
              <a:rPr lang="es-ES" altLang="es-ES" sz="1600" dirty="0" smtClean="0">
                <a:solidFill>
                  <a:srgbClr val="0000FF"/>
                </a:solidFill>
              </a:rPr>
              <a:t>bien resueltas: </a:t>
            </a:r>
            <a:r>
              <a:rPr lang="es-ES" altLang="es-ES" sz="1600" dirty="0">
                <a:solidFill>
                  <a:srgbClr val="0000FF"/>
                </a:solidFill>
              </a:rPr>
              <a:t>longitudes de onda </a:t>
            </a:r>
            <a:r>
              <a:rPr lang="es-ES" altLang="es-ES" sz="1600" dirty="0" smtClean="0">
                <a:solidFill>
                  <a:srgbClr val="0000FF"/>
                </a:solidFill>
              </a:rPr>
              <a:t>~ </a:t>
            </a:r>
            <a:r>
              <a:rPr lang="es-ES" altLang="es-ES" sz="1600" dirty="0">
                <a:solidFill>
                  <a:srgbClr val="0000FF"/>
                </a:solidFill>
              </a:rPr>
              <a:t>4 o 5 veces la resolución </a:t>
            </a:r>
            <a:r>
              <a:rPr lang="es-ES" altLang="es-ES" sz="1600" dirty="0" smtClean="0">
                <a:solidFill>
                  <a:srgbClr val="0000FF"/>
                </a:solidFill>
              </a:rPr>
              <a:t>horizontal del </a:t>
            </a:r>
            <a:r>
              <a:rPr lang="es-ES" altLang="es-ES" sz="1600" dirty="0">
                <a:solidFill>
                  <a:srgbClr val="0000FF"/>
                </a:solidFill>
              </a:rPr>
              <a:t>modelo. </a:t>
            </a:r>
          </a:p>
          <a:p>
            <a:pPr eaLnBrk="1" hangingPunct="1">
              <a:spcBef>
                <a:spcPct val="50000"/>
              </a:spcBef>
              <a:buFontTx/>
              <a:buNone/>
            </a:pPr>
            <a:r>
              <a:rPr lang="es-ES" altLang="es-ES" sz="1600" dirty="0">
                <a:solidFill>
                  <a:srgbClr val="0000FF"/>
                </a:solidFill>
              </a:rPr>
              <a:t>El incremento de la resolución no sólo beneficia el análisis/predicción de sistemas de pequeña escala asociados a tiempo severo; también mejora el diagnóstico y </a:t>
            </a:r>
            <a:r>
              <a:rPr lang="es-ES" altLang="es-ES" sz="1600" dirty="0" smtClean="0">
                <a:solidFill>
                  <a:srgbClr val="0000FF"/>
                </a:solidFill>
              </a:rPr>
              <a:t>la evolución </a:t>
            </a:r>
            <a:r>
              <a:rPr lang="es-ES" altLang="es-ES" sz="1600" dirty="0">
                <a:solidFill>
                  <a:srgbClr val="0000FF"/>
                </a:solidFill>
              </a:rPr>
              <a:t>de estructuras de gran escala (bloqueos, </a:t>
            </a:r>
            <a:r>
              <a:rPr lang="es-ES" altLang="es-ES" sz="1600" dirty="0" smtClean="0">
                <a:solidFill>
                  <a:srgbClr val="0000FF"/>
                </a:solidFill>
              </a:rPr>
              <a:t>depresiones </a:t>
            </a:r>
            <a:r>
              <a:rPr lang="es-ES" altLang="es-ES" sz="1600" dirty="0">
                <a:solidFill>
                  <a:srgbClr val="0000FF"/>
                </a:solidFill>
              </a:rPr>
              <a:t>segregadas, etc…).</a:t>
            </a:r>
          </a:p>
          <a:p>
            <a:pPr eaLnBrk="1" hangingPunct="1">
              <a:spcBef>
                <a:spcPct val="50000"/>
              </a:spcBef>
              <a:buFontTx/>
              <a:buNone/>
            </a:pPr>
            <a:endParaRPr lang="el-GR" altLang="es-ES" sz="1600" dirty="0">
              <a:solidFill>
                <a:srgbClr val="0000FF"/>
              </a:solidFill>
            </a:endParaRPr>
          </a:p>
          <a:p>
            <a:pPr lvl="1" eaLnBrk="1" hangingPunct="1">
              <a:spcBef>
                <a:spcPct val="50000"/>
              </a:spcBef>
            </a:pPr>
            <a:endParaRPr lang="es-ES" altLang="es-ES" sz="16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strips(downLeft)">
                                      <p:cBhvr>
                                        <p:cTn id="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92150"/>
            <a:ext cx="34544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ítulo 1"/>
          <p:cNvSpPr>
            <a:spLocks noGrp="1"/>
          </p:cNvSpPr>
          <p:nvPr>
            <p:ph type="title" idx="4294967295"/>
          </p:nvPr>
        </p:nvSpPr>
        <p:spPr>
          <a:xfrm>
            <a:off x="1670844" y="124038"/>
            <a:ext cx="5081588" cy="371475"/>
          </a:xfrm>
        </p:spPr>
        <p:txBody>
          <a:bodyPr/>
          <a:lstStyle/>
          <a:p>
            <a:pPr eaLnBrk="1" hangingPunct="1"/>
            <a:r>
              <a:rPr lang="es-ES" altLang="es-ES" sz="2800" smtClean="0"/>
              <a:t>Rejilla global del modelo</a:t>
            </a:r>
          </a:p>
        </p:txBody>
      </p:sp>
      <p:pic>
        <p:nvPicPr>
          <p:cNvPr id="33797"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836613"/>
            <a:ext cx="394335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ángulo 6"/>
          <p:cNvSpPr>
            <a:spLocks noChangeArrowheads="1"/>
          </p:cNvSpPr>
          <p:nvPr/>
        </p:nvSpPr>
        <p:spPr bwMode="auto">
          <a:xfrm>
            <a:off x="4211638" y="3789363"/>
            <a:ext cx="47529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n-US" altLang="es-ES" sz="1400" i="1">
                <a:latin typeface="Calibri" panose="020F0502020204030204" pitchFamily="34" charset="0"/>
              </a:rPr>
              <a:t>The Reduced Gaussian Octahedral Grid used by IFS.  Broadly, it is derived from a projection from an enclosing octahedron onto the earth.  A reasonably consistent grid spacing (dx) is maintained, even towards the poles. The apex of the octahedron is truncated.  Colours on the globe show the resolution of the grid.  </a:t>
            </a:r>
            <a:endParaRPr lang="es-ES" altLang="es-ES" sz="1400">
              <a:latin typeface="Calibri" panose="020F0502020204030204" pitchFamily="34" charset="0"/>
            </a:endParaRPr>
          </a:p>
        </p:txBody>
      </p:sp>
      <p:sp>
        <p:nvSpPr>
          <p:cNvPr id="33799" name="Rectangle 8"/>
          <p:cNvSpPr>
            <a:spLocks noChangeArrowheads="1"/>
          </p:cNvSpPr>
          <p:nvPr/>
        </p:nvSpPr>
        <p:spPr bwMode="auto">
          <a:xfrm>
            <a:off x="250825" y="5157788"/>
            <a:ext cx="8893175"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a:t>􀂄  La rejilla octaédrica cúbica es una rejilla Gaussiana reducida con el mismo número de círculos de latitud que la Gaussiana standard pero con una nueva regla para calcular el número de puntos por círculo de latitud.</a:t>
            </a:r>
          </a:p>
          <a:p>
            <a:pPr eaLnBrk="1" hangingPunct="1">
              <a:spcBef>
                <a:spcPct val="60000"/>
              </a:spcBef>
              <a:buFontTx/>
              <a:buNone/>
            </a:pPr>
            <a:r>
              <a:rPr lang="es-ES" altLang="es-ES" sz="1600"/>
              <a:t>􀂄  Se almacena el mismo número de ondas (1279) en el espacio espectral pero consigue aumentar la resolución horizontal en el espacio físico.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68313" y="0"/>
            <a:ext cx="8229600" cy="777875"/>
          </a:xfrm>
        </p:spPr>
        <p:txBody>
          <a:bodyPr/>
          <a:lstStyle/>
          <a:p>
            <a:pPr eaLnBrk="1" hangingPunct="1"/>
            <a:r>
              <a:rPr lang="es-ES" altLang="es-ES" smtClean="0"/>
              <a:t>Niveles del modelo</a:t>
            </a:r>
          </a:p>
        </p:txBody>
      </p:sp>
      <p:pic>
        <p:nvPicPr>
          <p:cNvPr id="34820" name="Picture 5" descr="Fig%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765175"/>
            <a:ext cx="60483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6"/>
          <p:cNvSpPr>
            <a:spLocks noChangeArrowheads="1"/>
          </p:cNvSpPr>
          <p:nvPr/>
        </p:nvSpPr>
        <p:spPr bwMode="auto">
          <a:xfrm>
            <a:off x="179388" y="5445125"/>
            <a:ext cx="871378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t>Los 91 niveles </a:t>
            </a:r>
            <a:r>
              <a:rPr lang="el-GR" altLang="es-ES" sz="1600" dirty="0" smtClean="0"/>
              <a:t>σ</a:t>
            </a:r>
            <a:r>
              <a:rPr lang="es-ES" altLang="es-ES" sz="1600" dirty="0" smtClean="0"/>
              <a:t> utilizados </a:t>
            </a:r>
            <a:r>
              <a:rPr lang="es-ES" altLang="es-ES" sz="1600" dirty="0"/>
              <a:t>en la configuración ENS del modelo atmosférico.  La configuración de 137 niveles tiene una distribución similar pero con una resolución vertical relativamente mayor.  Los niveles Sigma siguen el terreno en los niveles inferiores y se convierten en niveles de presión constantes para la </a:t>
            </a:r>
            <a:r>
              <a:rPr lang="es-ES" altLang="es-ES" sz="1600" dirty="0" err="1"/>
              <a:t>tropsfera</a:t>
            </a:r>
            <a:r>
              <a:rPr lang="es-ES" altLang="es-ES" sz="1600" dirty="0"/>
              <a:t> superior y por encima.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395288" y="115888"/>
            <a:ext cx="8229600" cy="777875"/>
          </a:xfrm>
        </p:spPr>
        <p:txBody>
          <a:bodyPr/>
          <a:lstStyle/>
          <a:p>
            <a:pPr eaLnBrk="1" hangingPunct="1"/>
            <a:r>
              <a:rPr lang="es-ES" altLang="es-ES" sz="2800" smtClean="0"/>
              <a:t>Resumen – configuración atmosférica HRES </a:t>
            </a:r>
          </a:p>
        </p:txBody>
      </p:sp>
      <p:sp>
        <p:nvSpPr>
          <p:cNvPr id="35844" name="Rectangle 3"/>
          <p:cNvSpPr>
            <a:spLocks noGrp="1" noChangeArrowheads="1"/>
          </p:cNvSpPr>
          <p:nvPr>
            <p:ph type="body" idx="1"/>
          </p:nvPr>
        </p:nvSpPr>
        <p:spPr>
          <a:xfrm>
            <a:off x="395288" y="836613"/>
            <a:ext cx="8748712" cy="4032250"/>
          </a:xfrm>
        </p:spPr>
        <p:txBody>
          <a:bodyPr/>
          <a:lstStyle/>
          <a:p>
            <a:pPr eaLnBrk="1" hangingPunct="1">
              <a:buFontTx/>
              <a:buNone/>
            </a:pPr>
            <a:r>
              <a:rPr lang="es-ES" altLang="es-ES" sz="2000" dirty="0" smtClean="0"/>
              <a:t>Esquema numérico: </a:t>
            </a:r>
            <a:r>
              <a:rPr lang="es-ES" altLang="es-ES" sz="2000" b="1" dirty="0" smtClean="0">
                <a:solidFill>
                  <a:srgbClr val="009900"/>
                </a:solidFill>
              </a:rPr>
              <a:t>TCo1279L137</a:t>
            </a:r>
            <a:r>
              <a:rPr lang="es-ES" altLang="es-ES" sz="2000" dirty="0" smtClean="0"/>
              <a:t> (1279 ondas alrededor de una circunferencia en el globo, 137 niveles verticales)</a:t>
            </a:r>
          </a:p>
          <a:p>
            <a:pPr eaLnBrk="1" hangingPunct="1">
              <a:buFontTx/>
              <a:buNone/>
            </a:pPr>
            <a:r>
              <a:rPr lang="es-ES" altLang="es-ES" sz="2000" dirty="0" smtClean="0"/>
              <a:t>Formulación </a:t>
            </a:r>
            <a:r>
              <a:rPr lang="es-ES" altLang="es-ES" sz="2000" dirty="0" err="1" smtClean="0"/>
              <a:t>semi-Lagrangiana</a:t>
            </a:r>
            <a:endParaRPr lang="es-ES" altLang="es-ES" sz="2000" dirty="0" smtClean="0"/>
          </a:p>
          <a:p>
            <a:pPr eaLnBrk="1" hangingPunct="1">
              <a:buFontTx/>
              <a:buNone/>
            </a:pPr>
            <a:r>
              <a:rPr lang="es-ES" altLang="es-ES" sz="2000" dirty="0" smtClean="0"/>
              <a:t>Paso de tiempo: 7.5 minutos</a:t>
            </a:r>
          </a:p>
          <a:p>
            <a:pPr eaLnBrk="1" hangingPunct="1">
              <a:buFontTx/>
              <a:buNone/>
            </a:pPr>
            <a:r>
              <a:rPr lang="es-ES" altLang="es-ES" sz="2000" dirty="0" smtClean="0"/>
              <a:t>Variables de Pronóstico:</a:t>
            </a:r>
          </a:p>
          <a:p>
            <a:pPr lvl="1" eaLnBrk="1" hangingPunct="1">
              <a:buFontTx/>
              <a:buNone/>
            </a:pPr>
            <a:r>
              <a:rPr lang="es-ES" altLang="es-ES" sz="1800" dirty="0" smtClean="0"/>
              <a:t>viento, temperatura, humedad, fracción nubosa y contenido agua/hielo, lluvia, nieve, presión en superficie y ozono</a:t>
            </a:r>
          </a:p>
          <a:p>
            <a:pPr eaLnBrk="1" hangingPunct="1">
              <a:buFontTx/>
              <a:buNone/>
            </a:pPr>
            <a:r>
              <a:rPr lang="es-ES" altLang="es-ES" sz="2000" dirty="0" smtClean="0"/>
              <a:t>Rejilla: </a:t>
            </a:r>
            <a:r>
              <a:rPr lang="es-ES" altLang="es-ES" sz="2000" dirty="0" err="1" smtClean="0"/>
              <a:t>octoédrica</a:t>
            </a:r>
            <a:r>
              <a:rPr lang="es-ES" altLang="es-ES" sz="2000" dirty="0" smtClean="0"/>
              <a:t> cúbica para los procesos físicos, ~9 km, ~80.000.000 puntos de rejilla</a:t>
            </a:r>
          </a:p>
          <a:p>
            <a:pPr eaLnBrk="1" hangingPunct="1"/>
            <a:endParaRPr lang="es-ES" altLang="es-ES" sz="2000" dirty="0" smtClean="0"/>
          </a:p>
        </p:txBody>
      </p:sp>
      <p:pic>
        <p:nvPicPr>
          <p:cNvPr id="358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365104"/>
            <a:ext cx="815966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txBox="1">
            <a:spLocks noChangeArrowheads="1"/>
          </p:cNvSpPr>
          <p:nvPr/>
        </p:nvSpPr>
        <p:spPr>
          <a:xfrm>
            <a:off x="-468560" y="0"/>
            <a:ext cx="8229600" cy="777875"/>
          </a:xfrm>
          <a:prstGeom prst="rect">
            <a:avLst/>
          </a:prstGeom>
        </p:spPr>
        <p:txBody>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pPr eaLnBrk="1" hangingPunct="1"/>
            <a:r>
              <a:rPr lang="es-ES" altLang="es-ES" dirty="0" smtClean="0"/>
              <a:t>ECMWF - CEPPM</a:t>
            </a:r>
          </a:p>
        </p:txBody>
      </p:sp>
      <p:sp>
        <p:nvSpPr>
          <p:cNvPr id="2" name="CuadroTexto 1"/>
          <p:cNvSpPr txBox="1"/>
          <p:nvPr/>
        </p:nvSpPr>
        <p:spPr>
          <a:xfrm>
            <a:off x="251520" y="548680"/>
            <a:ext cx="8784976" cy="6509474"/>
          </a:xfrm>
          <a:prstGeom prst="rect">
            <a:avLst/>
          </a:prstGeom>
          <a:noFill/>
        </p:spPr>
        <p:txBody>
          <a:bodyPr wrap="square" rtlCol="0">
            <a:spAutoFit/>
          </a:bodyPr>
          <a:lstStyle/>
          <a:p>
            <a:pPr marL="285750" indent="-285750">
              <a:buFontTx/>
              <a:buChar char="-"/>
            </a:pPr>
            <a:r>
              <a:rPr lang="es-ES" dirty="0" smtClean="0"/>
              <a:t>Fundado en 1974</a:t>
            </a:r>
          </a:p>
          <a:p>
            <a:pPr marL="285750" indent="-285750">
              <a:spcBef>
                <a:spcPts val="600"/>
              </a:spcBef>
              <a:buFontTx/>
              <a:buChar char="-"/>
            </a:pPr>
            <a:r>
              <a:rPr lang="es-ES" dirty="0" smtClean="0"/>
              <a:t>Servicios operativos 24/7</a:t>
            </a:r>
          </a:p>
          <a:p>
            <a:pPr marL="285750" indent="-285750">
              <a:spcBef>
                <a:spcPts val="600"/>
              </a:spcBef>
              <a:buFontTx/>
              <a:buChar char="-"/>
            </a:pPr>
            <a:r>
              <a:rPr lang="es-ES" dirty="0" smtClean="0"/>
              <a:t>Productos de predicción a plazo medio, extendido y estacional</a:t>
            </a:r>
          </a:p>
          <a:p>
            <a:pPr marL="285750" indent="-285750">
              <a:spcBef>
                <a:spcPts val="600"/>
              </a:spcBef>
              <a:buFontTx/>
              <a:buChar char="-"/>
            </a:pPr>
            <a:r>
              <a:rPr lang="es-ES" dirty="0" smtClean="0"/>
              <a:t>Archivos y Bases de datos de análisis y predicción</a:t>
            </a:r>
          </a:p>
          <a:p>
            <a:pPr marL="285750" indent="-285750">
              <a:spcBef>
                <a:spcPts val="600"/>
              </a:spcBef>
              <a:buFontTx/>
              <a:buChar char="-"/>
            </a:pPr>
            <a:r>
              <a:rPr lang="es-ES" dirty="0" smtClean="0"/>
              <a:t>Investigación atmosférica y oceanográfica</a:t>
            </a:r>
          </a:p>
          <a:p>
            <a:pPr marL="285750" indent="-285750">
              <a:spcBef>
                <a:spcPts val="600"/>
              </a:spcBef>
              <a:buFontTx/>
              <a:buChar char="-"/>
            </a:pPr>
            <a:r>
              <a:rPr lang="es-ES" dirty="0" smtClean="0"/>
              <a:t>25% de la capacidad de cálculo a disposición de los países miembros</a:t>
            </a:r>
          </a:p>
          <a:p>
            <a:pPr marL="285750" indent="-285750">
              <a:spcBef>
                <a:spcPts val="600"/>
              </a:spcBef>
              <a:buFontTx/>
              <a:buChar char="-"/>
            </a:pPr>
            <a:r>
              <a:rPr lang="es-ES" dirty="0" smtClean="0"/>
              <a:t>35 estados miembros en 2022</a:t>
            </a:r>
          </a:p>
          <a:p>
            <a:pPr marL="285750" indent="-285750">
              <a:spcBef>
                <a:spcPts val="600"/>
              </a:spcBef>
              <a:buFontTx/>
              <a:buChar char="-"/>
            </a:pPr>
            <a:r>
              <a:rPr lang="es-ES" dirty="0" smtClean="0"/>
              <a:t>Cuartel General en Reading (Reino Unido) - 430 trabajadores</a:t>
            </a:r>
          </a:p>
          <a:p>
            <a:pPr marL="285750" indent="-285750">
              <a:spcBef>
                <a:spcPts val="600"/>
              </a:spcBef>
              <a:buFontTx/>
              <a:buChar char="-"/>
            </a:pPr>
            <a:r>
              <a:rPr lang="es-ES" dirty="0" smtClean="0"/>
              <a:t>Instalaciones en Bolonia (Italia) y Bonn (Alemania)</a:t>
            </a:r>
          </a:p>
          <a:p>
            <a:pPr marL="285750" indent="-285750">
              <a:spcBef>
                <a:spcPts val="600"/>
              </a:spcBef>
              <a:buFontTx/>
              <a:buChar char="-"/>
            </a:pPr>
            <a:endParaRPr lang="es-ES" dirty="0" smtClean="0"/>
          </a:p>
          <a:p>
            <a:pPr>
              <a:spcBef>
                <a:spcPts val="0"/>
              </a:spcBef>
            </a:pPr>
            <a:r>
              <a:rPr lang="es-ES" sz="1400" dirty="0" smtClean="0"/>
              <a:t>El ECMWF opera servicios del programa de observación de la Tierra </a:t>
            </a:r>
            <a:r>
              <a:rPr lang="es-ES" sz="1400" i="1" dirty="0" err="1" smtClean="0"/>
              <a:t>Copernicus</a:t>
            </a:r>
            <a:r>
              <a:rPr lang="es-ES" sz="1400" dirty="0" smtClean="0"/>
              <a:t> de la UE: </a:t>
            </a:r>
          </a:p>
          <a:p>
            <a:pPr marL="285750" indent="-285750">
              <a:spcBef>
                <a:spcPts val="0"/>
              </a:spcBef>
              <a:buFontTx/>
              <a:buChar char="-"/>
            </a:pPr>
            <a:r>
              <a:rPr lang="es-ES" sz="1400" dirty="0" smtClean="0"/>
              <a:t>el Servicio de Vigilancia de la Atmósfera </a:t>
            </a:r>
            <a:r>
              <a:rPr lang="es-ES" sz="1400" dirty="0" err="1" smtClean="0"/>
              <a:t>Copernicus</a:t>
            </a:r>
            <a:r>
              <a:rPr lang="es-ES" sz="1400" dirty="0" smtClean="0"/>
              <a:t> (CAMS)</a:t>
            </a:r>
          </a:p>
          <a:p>
            <a:pPr marL="285750" indent="-285750">
              <a:spcBef>
                <a:spcPts val="0"/>
              </a:spcBef>
              <a:buFontTx/>
              <a:buChar char="-"/>
            </a:pPr>
            <a:r>
              <a:rPr lang="es-ES" sz="1400" dirty="0" smtClean="0"/>
              <a:t>el Servicio de Cambio Climático </a:t>
            </a:r>
            <a:r>
              <a:rPr lang="es-ES" sz="1400" dirty="0" err="1" smtClean="0"/>
              <a:t>Copernicus</a:t>
            </a:r>
            <a:r>
              <a:rPr lang="es-ES" sz="1400" dirty="0" smtClean="0"/>
              <a:t> (C3S).</a:t>
            </a:r>
          </a:p>
          <a:p>
            <a:pPr marL="285750" indent="-285750">
              <a:spcBef>
                <a:spcPts val="0"/>
              </a:spcBef>
              <a:buFontTx/>
              <a:buChar char="-"/>
            </a:pPr>
            <a:r>
              <a:rPr lang="es-ES" sz="1400" dirty="0" smtClean="0"/>
              <a:t>Servicio de Gestión de Emergencias de Copérnico (CEMS).</a:t>
            </a:r>
          </a:p>
          <a:p>
            <a:pPr>
              <a:spcBef>
                <a:spcPts val="600"/>
              </a:spcBef>
            </a:pPr>
            <a:r>
              <a:rPr lang="es-ES" sz="1400" dirty="0" smtClean="0"/>
              <a:t>Para llevar a cabo estas actividades, el Centro proporciona previsiones meteorológicas numéricas globales cuatro veces al día acerca de:   </a:t>
            </a:r>
          </a:p>
          <a:p>
            <a:pPr marL="285750" indent="-285750">
              <a:spcBef>
                <a:spcPts val="0"/>
              </a:spcBef>
              <a:buFont typeface="Arial" panose="020B0604020202020204" pitchFamily="34" charset="0"/>
              <a:buChar char="•"/>
            </a:pPr>
            <a:r>
              <a:rPr lang="es-ES" sz="1400" dirty="0" smtClean="0"/>
              <a:t>análisis de la calidad del aire</a:t>
            </a:r>
          </a:p>
          <a:p>
            <a:pPr marL="285750" indent="-285750">
              <a:spcBef>
                <a:spcPts val="0"/>
              </a:spcBef>
              <a:buFont typeface="Arial" panose="020B0604020202020204" pitchFamily="34" charset="0"/>
              <a:buChar char="•"/>
            </a:pPr>
            <a:r>
              <a:rPr lang="es-ES" sz="1400" dirty="0" smtClean="0"/>
              <a:t>vigilancia de la composición atmosférica    </a:t>
            </a:r>
          </a:p>
          <a:p>
            <a:pPr marL="285750" indent="-285750">
              <a:spcBef>
                <a:spcPts val="0"/>
              </a:spcBef>
              <a:buFont typeface="Arial" panose="020B0604020202020204" pitchFamily="34" charset="0"/>
              <a:buChar char="•"/>
            </a:pPr>
            <a:r>
              <a:rPr lang="es-ES" sz="1400" dirty="0" smtClean="0"/>
              <a:t>vigilancia del clima    </a:t>
            </a:r>
          </a:p>
          <a:p>
            <a:pPr marL="285750" indent="-285750">
              <a:spcBef>
                <a:spcPts val="0"/>
              </a:spcBef>
              <a:buFont typeface="Arial" panose="020B0604020202020204" pitchFamily="34" charset="0"/>
              <a:buChar char="•"/>
            </a:pPr>
            <a:r>
              <a:rPr lang="es-ES" sz="1400" dirty="0" smtClean="0"/>
              <a:t>análisis de la circulación oceánica    </a:t>
            </a:r>
          </a:p>
          <a:p>
            <a:pPr marL="285750" indent="-285750">
              <a:spcBef>
                <a:spcPts val="0"/>
              </a:spcBef>
              <a:buFont typeface="Arial" panose="020B0604020202020204" pitchFamily="34" charset="0"/>
              <a:buChar char="•"/>
            </a:pPr>
            <a:r>
              <a:rPr lang="es-ES" sz="1400" dirty="0" smtClean="0"/>
              <a:t>predicciones hidrológicas    </a:t>
            </a:r>
          </a:p>
          <a:p>
            <a:pPr marL="285750" indent="-285750">
              <a:spcBef>
                <a:spcPts val="0"/>
              </a:spcBef>
              <a:buFont typeface="Arial" panose="020B0604020202020204" pitchFamily="34" charset="0"/>
              <a:buChar char="•"/>
            </a:pPr>
            <a:r>
              <a:rPr lang="es-ES" sz="1400" dirty="0" smtClean="0"/>
              <a:t>predicciones de riesgo de incendio</a:t>
            </a:r>
          </a:p>
          <a:p>
            <a:pPr marL="285750" indent="-285750">
              <a:spcBef>
                <a:spcPts val="600"/>
              </a:spcBef>
              <a:buFontTx/>
              <a:buChar char="-"/>
            </a:pPr>
            <a:endParaRPr lang="es-E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1000"/>
                                        <p:tgtEl>
                                          <p:spTgt spid="2">
                                            <p:txEl>
                                              <p:pRg st="10" end="10"/>
                                            </p:txEl>
                                          </p:spTgt>
                                        </p:tgtEl>
                                      </p:cBhvr>
                                    </p:animEffect>
                                    <p:anim calcmode="lin" valueType="num">
                                      <p:cBhvr>
                                        <p:cTn id="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1" end="11"/>
                                            </p:txEl>
                                          </p:spTgt>
                                        </p:tgtEl>
                                        <p:attrNameLst>
                                          <p:attrName>style.visibility</p:attrName>
                                        </p:attrNameLst>
                                      </p:cBhvr>
                                      <p:to>
                                        <p:strVal val="visible"/>
                                      </p:to>
                                    </p:set>
                                    <p:animEffect transition="in" filter="fade">
                                      <p:cBhvr>
                                        <p:cTn id="12" dur="1000"/>
                                        <p:tgtEl>
                                          <p:spTgt spid="2">
                                            <p:txEl>
                                              <p:pRg st="11" end="11"/>
                                            </p:txEl>
                                          </p:spTgt>
                                        </p:tgtEl>
                                      </p:cBhvr>
                                    </p:animEffect>
                                    <p:anim calcmode="lin" valueType="num">
                                      <p:cBhvr>
                                        <p:cTn id="1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animEffect transition="in" filter="fade">
                                      <p:cBhvr>
                                        <p:cTn id="17" dur="1000"/>
                                        <p:tgtEl>
                                          <p:spTgt spid="2">
                                            <p:txEl>
                                              <p:pRg st="12" end="12"/>
                                            </p:txEl>
                                          </p:spTgt>
                                        </p:tgtEl>
                                      </p:cBhvr>
                                    </p:animEffect>
                                    <p:anim calcmode="lin" valueType="num">
                                      <p:cBhvr>
                                        <p:cTn id="1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3" end="13"/>
                                            </p:txEl>
                                          </p:spTgt>
                                        </p:tgtEl>
                                        <p:attrNameLst>
                                          <p:attrName>style.visibility</p:attrName>
                                        </p:attrNameLst>
                                      </p:cBhvr>
                                      <p:to>
                                        <p:strVal val="visible"/>
                                      </p:to>
                                    </p:set>
                                    <p:animEffect transition="in" filter="fade">
                                      <p:cBhvr>
                                        <p:cTn id="22" dur="1000"/>
                                        <p:tgtEl>
                                          <p:spTgt spid="2">
                                            <p:txEl>
                                              <p:pRg st="13" end="13"/>
                                            </p:txEl>
                                          </p:spTgt>
                                        </p:tgtEl>
                                      </p:cBhvr>
                                    </p:animEffect>
                                    <p:anim calcmode="lin" valueType="num">
                                      <p:cBhvr>
                                        <p:cTn id="23"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animEffect transition="in" filter="fade">
                                      <p:cBhvr>
                                        <p:cTn id="27" dur="1000"/>
                                        <p:tgtEl>
                                          <p:spTgt spid="2">
                                            <p:txEl>
                                              <p:pRg st="14" end="14"/>
                                            </p:txEl>
                                          </p:spTgt>
                                        </p:tgtEl>
                                      </p:cBhvr>
                                    </p:animEffect>
                                    <p:anim calcmode="lin" valueType="num">
                                      <p:cBhvr>
                                        <p:cTn id="2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5" end="15"/>
                                            </p:txEl>
                                          </p:spTgt>
                                        </p:tgtEl>
                                        <p:attrNameLst>
                                          <p:attrName>style.visibility</p:attrName>
                                        </p:attrNameLst>
                                      </p:cBhvr>
                                      <p:to>
                                        <p:strVal val="visible"/>
                                      </p:to>
                                    </p:set>
                                    <p:animEffect transition="in" filter="fade">
                                      <p:cBhvr>
                                        <p:cTn id="32" dur="1000"/>
                                        <p:tgtEl>
                                          <p:spTgt spid="2">
                                            <p:txEl>
                                              <p:pRg st="15" end="15"/>
                                            </p:txEl>
                                          </p:spTgt>
                                        </p:tgtEl>
                                      </p:cBhvr>
                                    </p:animEffect>
                                    <p:anim calcmode="lin" valueType="num">
                                      <p:cBhvr>
                                        <p:cTn id="33"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5" end="1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6" end="16"/>
                                            </p:txEl>
                                          </p:spTgt>
                                        </p:tgtEl>
                                        <p:attrNameLst>
                                          <p:attrName>style.visibility</p:attrName>
                                        </p:attrNameLst>
                                      </p:cBhvr>
                                      <p:to>
                                        <p:strVal val="visible"/>
                                      </p:to>
                                    </p:set>
                                    <p:animEffect transition="in" filter="fade">
                                      <p:cBhvr>
                                        <p:cTn id="37" dur="1000"/>
                                        <p:tgtEl>
                                          <p:spTgt spid="2">
                                            <p:txEl>
                                              <p:pRg st="16" end="16"/>
                                            </p:txEl>
                                          </p:spTgt>
                                        </p:tgtEl>
                                      </p:cBhvr>
                                    </p:animEffect>
                                    <p:anim calcmode="lin" valueType="num">
                                      <p:cBhvr>
                                        <p:cTn id="38"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6" end="1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17" end="17"/>
                                            </p:txEl>
                                          </p:spTgt>
                                        </p:tgtEl>
                                        <p:attrNameLst>
                                          <p:attrName>style.visibility</p:attrName>
                                        </p:attrNameLst>
                                      </p:cBhvr>
                                      <p:to>
                                        <p:strVal val="visible"/>
                                      </p:to>
                                    </p:set>
                                    <p:animEffect transition="in" filter="fade">
                                      <p:cBhvr>
                                        <p:cTn id="42" dur="1000"/>
                                        <p:tgtEl>
                                          <p:spTgt spid="2">
                                            <p:txEl>
                                              <p:pRg st="17" end="17"/>
                                            </p:txEl>
                                          </p:spTgt>
                                        </p:tgtEl>
                                      </p:cBhvr>
                                    </p:animEffect>
                                    <p:anim calcmode="lin" valueType="num">
                                      <p:cBhvr>
                                        <p:cTn id="43" dur="1000" fill="hold"/>
                                        <p:tgtEl>
                                          <p:spTgt spid="2">
                                            <p:txEl>
                                              <p:pRg st="17" end="1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7" end="1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18" end="18"/>
                                            </p:txEl>
                                          </p:spTgt>
                                        </p:tgtEl>
                                        <p:attrNameLst>
                                          <p:attrName>style.visibility</p:attrName>
                                        </p:attrNameLst>
                                      </p:cBhvr>
                                      <p:to>
                                        <p:strVal val="visible"/>
                                      </p:to>
                                    </p:set>
                                    <p:animEffect transition="in" filter="fade">
                                      <p:cBhvr>
                                        <p:cTn id="47" dur="1000"/>
                                        <p:tgtEl>
                                          <p:spTgt spid="2">
                                            <p:txEl>
                                              <p:pRg st="18" end="18"/>
                                            </p:txEl>
                                          </p:spTgt>
                                        </p:tgtEl>
                                      </p:cBhvr>
                                    </p:animEffect>
                                    <p:anim calcmode="lin" valueType="num">
                                      <p:cBhvr>
                                        <p:cTn id="48" dur="1000" fill="hold"/>
                                        <p:tgtEl>
                                          <p:spTgt spid="2">
                                            <p:txEl>
                                              <p:pRg st="18" end="1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8" end="1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19" end="19"/>
                                            </p:txEl>
                                          </p:spTgt>
                                        </p:tgtEl>
                                        <p:attrNameLst>
                                          <p:attrName>style.visibility</p:attrName>
                                        </p:attrNameLst>
                                      </p:cBhvr>
                                      <p:to>
                                        <p:strVal val="visible"/>
                                      </p:to>
                                    </p:set>
                                    <p:animEffect transition="in" filter="fade">
                                      <p:cBhvr>
                                        <p:cTn id="52" dur="1000"/>
                                        <p:tgtEl>
                                          <p:spTgt spid="2">
                                            <p:txEl>
                                              <p:pRg st="19" end="19"/>
                                            </p:txEl>
                                          </p:spTgt>
                                        </p:tgtEl>
                                      </p:cBhvr>
                                    </p:animEffect>
                                    <p:anim calcmode="lin" valueType="num">
                                      <p:cBhvr>
                                        <p:cTn id="53" dur="1000" fill="hold"/>
                                        <p:tgtEl>
                                          <p:spTgt spid="2">
                                            <p:txEl>
                                              <p:pRg st="19" end="1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19" end="1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
                                            <p:txEl>
                                              <p:pRg st="20" end="20"/>
                                            </p:txEl>
                                          </p:spTgt>
                                        </p:tgtEl>
                                        <p:attrNameLst>
                                          <p:attrName>style.visibility</p:attrName>
                                        </p:attrNameLst>
                                      </p:cBhvr>
                                      <p:to>
                                        <p:strVal val="visible"/>
                                      </p:to>
                                    </p:set>
                                    <p:animEffect transition="in" filter="fade">
                                      <p:cBhvr>
                                        <p:cTn id="57" dur="1000"/>
                                        <p:tgtEl>
                                          <p:spTgt spid="2">
                                            <p:txEl>
                                              <p:pRg st="20" end="20"/>
                                            </p:txEl>
                                          </p:spTgt>
                                        </p:tgtEl>
                                      </p:cBhvr>
                                    </p:animEffect>
                                    <p:anim calcmode="lin" valueType="num">
                                      <p:cBhvr>
                                        <p:cTn id="58" dur="1000" fill="hold"/>
                                        <p:tgtEl>
                                          <p:spTgt spid="2">
                                            <p:txEl>
                                              <p:pRg st="20" end="20"/>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s-ES" altLang="es-ES" smtClean="0"/>
              <a:t>Evolución de la resolución horizontal</a:t>
            </a:r>
          </a:p>
        </p:txBody>
      </p:sp>
      <p:sp>
        <p:nvSpPr>
          <p:cNvPr id="36868" name="Rectangle 3"/>
          <p:cNvSpPr>
            <a:spLocks noGrp="1" noChangeArrowheads="1"/>
          </p:cNvSpPr>
          <p:nvPr>
            <p:ph type="body" idx="1"/>
          </p:nvPr>
        </p:nvSpPr>
        <p:spPr/>
        <p:txBody>
          <a:bodyPr/>
          <a:lstStyle/>
          <a:p>
            <a:pPr eaLnBrk="1" hangingPunct="1"/>
            <a:endParaRPr lang="es-ES" altLang="es-ES" smtClean="0"/>
          </a:p>
        </p:txBody>
      </p:sp>
      <p:pic>
        <p:nvPicPr>
          <p:cNvPr id="368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2"/>
            <a:ext cx="797242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s-ES" altLang="es-ES" dirty="0" smtClean="0"/>
              <a:t>Configuraciones del modelo atmosférico</a:t>
            </a:r>
          </a:p>
        </p:txBody>
      </p:sp>
      <p:sp>
        <p:nvSpPr>
          <p:cNvPr id="37892" name="Rectangle 3"/>
          <p:cNvSpPr>
            <a:spLocks noGrp="1" noChangeArrowheads="1"/>
          </p:cNvSpPr>
          <p:nvPr>
            <p:ph type="body" idx="1"/>
          </p:nvPr>
        </p:nvSpPr>
        <p:spPr>
          <a:xfrm>
            <a:off x="323528" y="638969"/>
            <a:ext cx="8505825" cy="5113338"/>
          </a:xfrm>
        </p:spPr>
        <p:txBody>
          <a:bodyPr/>
          <a:lstStyle/>
          <a:p>
            <a:pPr eaLnBrk="1" hangingPunct="1">
              <a:lnSpc>
                <a:spcPct val="80000"/>
              </a:lnSpc>
              <a:buFontTx/>
              <a:buNone/>
            </a:pPr>
            <a:r>
              <a:rPr lang="es-ES" altLang="es-ES" sz="1600" b="1" dirty="0" smtClean="0"/>
              <a:t> Modelo determinista actual </a:t>
            </a:r>
            <a:r>
              <a:rPr lang="es-ES" altLang="es-ES" sz="1600" b="1" dirty="0" smtClean="0">
                <a:solidFill>
                  <a:srgbClr val="FF0000"/>
                </a:solidFill>
              </a:rPr>
              <a:t>HRES</a:t>
            </a:r>
            <a:r>
              <a:rPr lang="es-ES" altLang="es-ES" sz="1600" dirty="0" smtClean="0"/>
              <a:t>  </a:t>
            </a:r>
          </a:p>
          <a:p>
            <a:pPr eaLnBrk="1" hangingPunct="1">
              <a:lnSpc>
                <a:spcPct val="80000"/>
              </a:lnSpc>
              <a:buFontTx/>
              <a:buNone/>
            </a:pPr>
            <a:r>
              <a:rPr lang="es-ES" altLang="es-ES" sz="1600" dirty="0" smtClean="0"/>
              <a:t>	TCo1279 L137</a:t>
            </a:r>
          </a:p>
          <a:p>
            <a:pPr lvl="1" eaLnBrk="1" hangingPunct="1">
              <a:lnSpc>
                <a:spcPct val="80000"/>
              </a:lnSpc>
              <a:buFontTx/>
              <a:buNone/>
            </a:pPr>
            <a:r>
              <a:rPr lang="es-ES" altLang="es-ES" sz="1200" dirty="0" smtClean="0"/>
              <a:t>􀂄</a:t>
            </a:r>
            <a:r>
              <a:rPr lang="es-ES" altLang="es-ES" sz="1400" dirty="0" smtClean="0"/>
              <a:t>  9 km de res. horizontal y 137 niveles verticales (2 veces al día)</a:t>
            </a:r>
          </a:p>
          <a:p>
            <a:pPr eaLnBrk="1" hangingPunct="1">
              <a:lnSpc>
                <a:spcPct val="80000"/>
              </a:lnSpc>
              <a:buFontTx/>
              <a:buNone/>
            </a:pPr>
            <a:r>
              <a:rPr lang="es-ES" altLang="es-ES" sz="1600" b="1" dirty="0" smtClean="0"/>
              <a:t>Sistema de predicción por conjuntos </a:t>
            </a:r>
            <a:r>
              <a:rPr lang="es-ES" altLang="es-ES" sz="1600" b="1" dirty="0" smtClean="0">
                <a:solidFill>
                  <a:srgbClr val="0000FF"/>
                </a:solidFill>
              </a:rPr>
              <a:t>ENS</a:t>
            </a:r>
            <a:r>
              <a:rPr lang="es-ES" altLang="es-ES" sz="1600" dirty="0" smtClean="0"/>
              <a:t> </a:t>
            </a:r>
          </a:p>
          <a:p>
            <a:pPr lvl="1" eaLnBrk="1" hangingPunct="1">
              <a:lnSpc>
                <a:spcPct val="80000"/>
              </a:lnSpc>
              <a:buFontTx/>
              <a:buNone/>
            </a:pPr>
            <a:r>
              <a:rPr lang="es-ES" altLang="es-ES" sz="1600" dirty="0" smtClean="0"/>
              <a:t>TCo639L91 (1-10 días) y</a:t>
            </a:r>
          </a:p>
          <a:p>
            <a:pPr lvl="1" eaLnBrk="1" hangingPunct="1">
              <a:lnSpc>
                <a:spcPct val="80000"/>
              </a:lnSpc>
              <a:buFontTx/>
              <a:buNone/>
            </a:pPr>
            <a:r>
              <a:rPr lang="es-ES" altLang="es-ES" sz="1600" dirty="0" smtClean="0"/>
              <a:t>TCo319L91 (11-15 días)</a:t>
            </a:r>
          </a:p>
          <a:p>
            <a:pPr lvl="1" eaLnBrk="1" hangingPunct="1">
              <a:lnSpc>
                <a:spcPct val="80000"/>
              </a:lnSpc>
              <a:buFontTx/>
              <a:buNone/>
            </a:pPr>
            <a:r>
              <a:rPr lang="es-ES" altLang="es-ES" sz="1600" dirty="0" smtClean="0"/>
              <a:t>acoplamiento atmósfera/océano desde el momento inicial.</a:t>
            </a:r>
          </a:p>
          <a:p>
            <a:pPr lvl="1" eaLnBrk="1" hangingPunct="1">
              <a:lnSpc>
                <a:spcPct val="80000"/>
              </a:lnSpc>
              <a:buFontTx/>
              <a:buNone/>
            </a:pPr>
            <a:r>
              <a:rPr lang="es-ES" altLang="es-ES" sz="1400" dirty="0" smtClean="0"/>
              <a:t>􀂄  18 km de res. horizontal y 91 niveles verticales para 50 miembros (2 veces al día) a </a:t>
            </a:r>
            <a:r>
              <a:rPr lang="es-ES" altLang="es-ES" sz="1400" dirty="0" err="1" smtClean="0"/>
              <a:t>díez</a:t>
            </a:r>
            <a:r>
              <a:rPr lang="es-ES" altLang="es-ES" sz="1400" dirty="0" smtClean="0"/>
              <a:t> </a:t>
            </a:r>
            <a:r>
              <a:rPr lang="es-ES" altLang="es-ES" sz="1400" dirty="0" err="1" smtClean="0"/>
              <a:t>dias</a:t>
            </a:r>
            <a:r>
              <a:rPr lang="es-ES" altLang="es-ES" sz="1400" dirty="0" smtClean="0"/>
              <a:t> </a:t>
            </a:r>
          </a:p>
          <a:p>
            <a:pPr lvl="1" eaLnBrk="1" hangingPunct="1">
              <a:lnSpc>
                <a:spcPct val="80000"/>
              </a:lnSpc>
              <a:buFontTx/>
              <a:buNone/>
            </a:pPr>
            <a:r>
              <a:rPr lang="es-ES" altLang="es-ES" sz="1400" dirty="0" smtClean="0"/>
              <a:t>􀂄  36 km de res. horizontal en el rango 11-15 días,</a:t>
            </a:r>
          </a:p>
          <a:p>
            <a:pPr eaLnBrk="1" hangingPunct="1">
              <a:lnSpc>
                <a:spcPct val="80000"/>
              </a:lnSpc>
              <a:buFontTx/>
              <a:buNone/>
            </a:pPr>
            <a:r>
              <a:rPr lang="es-ES" altLang="es-ES" sz="1600" b="1" dirty="0" smtClean="0">
                <a:solidFill>
                  <a:srgbClr val="A50021"/>
                </a:solidFill>
              </a:rPr>
              <a:t>Predicción mensual</a:t>
            </a:r>
            <a:r>
              <a:rPr lang="es-ES" altLang="es-ES" sz="1600" dirty="0" smtClean="0"/>
              <a:t> </a:t>
            </a:r>
          </a:p>
          <a:p>
            <a:pPr eaLnBrk="1" hangingPunct="1">
              <a:lnSpc>
                <a:spcPct val="80000"/>
              </a:lnSpc>
              <a:buFontTx/>
              <a:buNone/>
            </a:pPr>
            <a:r>
              <a:rPr lang="es-ES" altLang="es-ES" sz="1600" dirty="0" smtClean="0"/>
              <a:t>	TCo639/319L91</a:t>
            </a:r>
          </a:p>
          <a:p>
            <a:pPr lvl="1" eaLnBrk="1" hangingPunct="1">
              <a:lnSpc>
                <a:spcPct val="80000"/>
              </a:lnSpc>
              <a:buFontTx/>
              <a:buNone/>
            </a:pPr>
            <a:r>
              <a:rPr lang="es-ES" altLang="es-ES" sz="1400" dirty="0" smtClean="0"/>
              <a:t>􀂄  18-36/25 km modelo acoplado atmósfera/océano (océano 18-36x25, 75 niveles de océano) </a:t>
            </a:r>
          </a:p>
          <a:p>
            <a:pPr lvl="1" eaLnBrk="1" hangingPunct="1">
              <a:lnSpc>
                <a:spcPct val="80000"/>
              </a:lnSpc>
              <a:buFontTx/>
              <a:buNone/>
            </a:pPr>
            <a:r>
              <a:rPr lang="es-ES" altLang="es-ES" sz="1400" dirty="0" smtClean="0"/>
              <a:t>   (2 veces a la semana hasta 46 días)</a:t>
            </a:r>
          </a:p>
          <a:p>
            <a:pPr eaLnBrk="1" hangingPunct="1">
              <a:lnSpc>
                <a:spcPct val="80000"/>
              </a:lnSpc>
              <a:buFontTx/>
              <a:buNone/>
            </a:pPr>
            <a:r>
              <a:rPr lang="es-ES" altLang="es-ES" sz="1600" b="1" dirty="0" smtClean="0">
                <a:solidFill>
                  <a:srgbClr val="009900"/>
                </a:solidFill>
              </a:rPr>
              <a:t>Predicción estacional</a:t>
            </a:r>
            <a:r>
              <a:rPr lang="es-ES" altLang="es-ES" sz="1600" dirty="0" smtClean="0"/>
              <a:t> </a:t>
            </a:r>
          </a:p>
          <a:p>
            <a:pPr eaLnBrk="1" hangingPunct="1">
              <a:lnSpc>
                <a:spcPct val="80000"/>
              </a:lnSpc>
              <a:buFontTx/>
              <a:buNone/>
            </a:pPr>
            <a:r>
              <a:rPr lang="es-ES" altLang="es-ES" sz="1600" dirty="0" smtClean="0"/>
              <a:t>      TCo319L91</a:t>
            </a:r>
          </a:p>
          <a:p>
            <a:pPr lvl="1" eaLnBrk="1" hangingPunct="1">
              <a:lnSpc>
                <a:spcPct val="80000"/>
              </a:lnSpc>
              <a:buFontTx/>
              <a:buNone/>
            </a:pPr>
            <a:r>
              <a:rPr lang="es-ES" altLang="es-ES" sz="1400" dirty="0" smtClean="0"/>
              <a:t>􀂄  36 km modelo acoplado atm/océano (océano 36x25 km, 75 niveles océano) (1 vez al mes)</a:t>
            </a:r>
          </a:p>
          <a:p>
            <a:pPr eaLnBrk="1" hangingPunct="1">
              <a:lnSpc>
                <a:spcPct val="80000"/>
              </a:lnSpc>
            </a:pPr>
            <a:endParaRPr lang="es-ES" altLang="es-ES" sz="1600" dirty="0" smtClean="0"/>
          </a:p>
        </p:txBody>
      </p:sp>
      <p:pic>
        <p:nvPicPr>
          <p:cNvPr id="3789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055339" y="479554"/>
            <a:ext cx="155337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p:cNvPicPr>
            <a:picLocks noChangeAspect="1"/>
          </p:cNvPicPr>
          <p:nvPr/>
        </p:nvPicPr>
        <p:blipFill>
          <a:blip r:embed="rId3"/>
          <a:stretch>
            <a:fillRect/>
          </a:stretch>
        </p:blipFill>
        <p:spPr>
          <a:xfrm>
            <a:off x="0" y="4734668"/>
            <a:ext cx="5283472" cy="1778091"/>
          </a:xfrm>
          <a:prstGeom prst="rect">
            <a:avLst/>
          </a:prstGeom>
        </p:spPr>
      </p:pic>
      <p:pic>
        <p:nvPicPr>
          <p:cNvPr id="2" name="Imagen 1"/>
          <p:cNvPicPr>
            <a:picLocks noChangeAspect="1"/>
          </p:cNvPicPr>
          <p:nvPr/>
        </p:nvPicPr>
        <p:blipFill>
          <a:blip r:embed="rId4"/>
          <a:stretch>
            <a:fillRect/>
          </a:stretch>
        </p:blipFill>
        <p:spPr>
          <a:xfrm>
            <a:off x="4139952" y="4734668"/>
            <a:ext cx="4810758" cy="1815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385763" y="0"/>
            <a:ext cx="8229600" cy="777875"/>
          </a:xfrm>
        </p:spPr>
        <p:txBody>
          <a:bodyPr/>
          <a:lstStyle/>
          <a:p>
            <a:pPr eaLnBrk="1" hangingPunct="1"/>
            <a:r>
              <a:rPr lang="es-ES" altLang="es-ES" smtClean="0"/>
              <a:t>Productos del IFS</a:t>
            </a:r>
          </a:p>
        </p:txBody>
      </p:sp>
      <p:sp>
        <p:nvSpPr>
          <p:cNvPr id="38916" name="Rectangle 3"/>
          <p:cNvSpPr>
            <a:spLocks noGrp="1" noChangeArrowheads="1"/>
          </p:cNvSpPr>
          <p:nvPr>
            <p:ph type="body" idx="1"/>
          </p:nvPr>
        </p:nvSpPr>
        <p:spPr>
          <a:xfrm>
            <a:off x="157163" y="620688"/>
            <a:ext cx="8686800" cy="5472113"/>
          </a:xfrm>
        </p:spPr>
        <p:txBody>
          <a:bodyPr/>
          <a:lstStyle/>
          <a:p>
            <a:pPr eaLnBrk="1" hangingPunct="1">
              <a:lnSpc>
                <a:spcPct val="80000"/>
              </a:lnSpc>
              <a:buFontTx/>
              <a:buNone/>
            </a:pPr>
            <a:r>
              <a:rPr lang="es-ES" altLang="es-ES" sz="2000" dirty="0" smtClean="0"/>
              <a:t>Predicciones globales atmosféricas</a:t>
            </a:r>
            <a:endParaRPr lang="es-ES" altLang="es-ES" sz="2000" b="1" dirty="0" smtClean="0">
              <a:solidFill>
                <a:srgbClr val="FF0000"/>
              </a:solidFill>
            </a:endParaRPr>
          </a:p>
          <a:p>
            <a:pPr lvl="1" eaLnBrk="1" hangingPunct="1">
              <a:lnSpc>
                <a:spcPct val="80000"/>
              </a:lnSpc>
              <a:spcBef>
                <a:spcPts val="600"/>
              </a:spcBef>
              <a:buFontTx/>
              <a:buNone/>
            </a:pPr>
            <a:r>
              <a:rPr lang="es-ES" altLang="es-ES" sz="1800" dirty="0" smtClean="0"/>
              <a:t>􀂄 </a:t>
            </a:r>
            <a:r>
              <a:rPr lang="es-ES" altLang="es-ES" sz="1800" b="1" i="1" dirty="0" smtClean="0">
                <a:solidFill>
                  <a:srgbClr val="FF0000"/>
                </a:solidFill>
              </a:rPr>
              <a:t>HRES</a:t>
            </a:r>
            <a:r>
              <a:rPr lang="es-ES" altLang="es-ES" sz="1800" dirty="0" smtClean="0"/>
              <a:t>: Predicciones hasta diez días desde las 00 y 12 UTC</a:t>
            </a:r>
          </a:p>
          <a:p>
            <a:pPr lvl="1" eaLnBrk="1" hangingPunct="1">
              <a:lnSpc>
                <a:spcPct val="80000"/>
              </a:lnSpc>
              <a:buFontTx/>
              <a:buNone/>
            </a:pPr>
            <a:r>
              <a:rPr lang="es-ES" altLang="es-ES" sz="1800" dirty="0"/>
              <a:t>	</a:t>
            </a:r>
            <a:r>
              <a:rPr lang="es-ES" altLang="es-ES" sz="1800" dirty="0" smtClean="0"/>
              <a:t>- 9 km de res. y 137 niveles</a:t>
            </a:r>
          </a:p>
          <a:p>
            <a:pPr lvl="1" eaLnBrk="1" hangingPunct="1">
              <a:lnSpc>
                <a:spcPct val="80000"/>
              </a:lnSpc>
              <a:spcBef>
                <a:spcPts val="600"/>
              </a:spcBef>
              <a:buFontTx/>
              <a:buNone/>
            </a:pPr>
            <a:r>
              <a:rPr lang="es-ES" altLang="es-ES" sz="1800" dirty="0" smtClean="0"/>
              <a:t>􀂄 </a:t>
            </a:r>
            <a:r>
              <a:rPr lang="es-ES" altLang="es-ES" sz="1800" b="1" i="1" dirty="0" smtClean="0">
                <a:solidFill>
                  <a:srgbClr val="0000FF"/>
                </a:solidFill>
              </a:rPr>
              <a:t>ENS</a:t>
            </a:r>
            <a:r>
              <a:rPr lang="es-ES" altLang="es-ES" sz="1800" dirty="0" smtClean="0"/>
              <a:t>: Predicciones de los 50 miembros ENS </a:t>
            </a:r>
          </a:p>
          <a:p>
            <a:pPr lvl="1" eaLnBrk="1" hangingPunct="1">
              <a:lnSpc>
                <a:spcPct val="80000"/>
              </a:lnSpc>
              <a:buFontTx/>
              <a:buNone/>
            </a:pPr>
            <a:r>
              <a:rPr lang="es-ES" altLang="es-ES" sz="1800" dirty="0" smtClean="0"/>
              <a:t>	- hasta diez días desde las 00 y 12 UTC: a 18 km de res., 91 niveles </a:t>
            </a:r>
          </a:p>
          <a:p>
            <a:pPr lvl="1" eaLnBrk="1" hangingPunct="1">
              <a:lnSpc>
                <a:spcPct val="80000"/>
              </a:lnSpc>
              <a:spcBef>
                <a:spcPts val="600"/>
              </a:spcBef>
              <a:buFontTx/>
              <a:buNone/>
            </a:pPr>
            <a:r>
              <a:rPr lang="es-ES" altLang="es-ES" sz="1800" dirty="0"/>
              <a:t>􀂄 </a:t>
            </a:r>
            <a:r>
              <a:rPr lang="es-ES" altLang="es-ES" sz="1800" b="1" i="1" dirty="0" smtClean="0">
                <a:solidFill>
                  <a:srgbClr val="0070C0"/>
                </a:solidFill>
              </a:rPr>
              <a:t>Extended </a:t>
            </a:r>
            <a:r>
              <a:rPr lang="es-ES" altLang="es-ES" sz="1800" b="1" i="1" dirty="0" err="1" smtClean="0">
                <a:solidFill>
                  <a:srgbClr val="0070C0"/>
                </a:solidFill>
              </a:rPr>
              <a:t>Forecast</a:t>
            </a:r>
            <a:r>
              <a:rPr lang="es-ES" altLang="es-ES" sz="1800" b="1" dirty="0" smtClean="0">
                <a:solidFill>
                  <a:srgbClr val="0000FF"/>
                </a:solidFill>
              </a:rPr>
              <a:t>:</a:t>
            </a:r>
          </a:p>
          <a:p>
            <a:pPr lvl="1" eaLnBrk="1" hangingPunct="1">
              <a:lnSpc>
                <a:spcPct val="80000"/>
              </a:lnSpc>
              <a:buFontTx/>
              <a:buNone/>
            </a:pPr>
            <a:r>
              <a:rPr lang="es-ES" altLang="es-ES" sz="1800" dirty="0" smtClean="0"/>
              <a:t>	- intervalo 11-15 días: 36 km de res., 91 niveles</a:t>
            </a:r>
          </a:p>
          <a:p>
            <a:pPr eaLnBrk="1" hangingPunct="1">
              <a:lnSpc>
                <a:spcPct val="80000"/>
              </a:lnSpc>
              <a:buFontTx/>
              <a:buNone/>
            </a:pPr>
            <a:endParaRPr lang="es-ES" altLang="es-ES" sz="2000" dirty="0" smtClean="0"/>
          </a:p>
          <a:p>
            <a:pPr eaLnBrk="1" hangingPunct="1">
              <a:lnSpc>
                <a:spcPct val="80000"/>
              </a:lnSpc>
              <a:buFontTx/>
              <a:buNone/>
            </a:pPr>
            <a:r>
              <a:rPr lang="es-ES" altLang="es-ES" sz="2000" dirty="0" smtClean="0"/>
              <a:t>Predicciones del </a:t>
            </a:r>
            <a:r>
              <a:rPr lang="es-ES" altLang="es-ES" sz="2000" b="1" dirty="0" smtClean="0"/>
              <a:t>modelo de olas</a:t>
            </a:r>
          </a:p>
          <a:p>
            <a:pPr lvl="1" eaLnBrk="1" hangingPunct="1">
              <a:lnSpc>
                <a:spcPct val="80000"/>
              </a:lnSpc>
              <a:buFontTx/>
              <a:buNone/>
            </a:pPr>
            <a:r>
              <a:rPr lang="es-ES" altLang="es-ES" sz="1800" dirty="0" smtClean="0"/>
              <a:t>􀂄 Predicciones globales hasta diez días desde las 00 y 12 UTC a 11 km de res.</a:t>
            </a:r>
          </a:p>
          <a:p>
            <a:pPr eaLnBrk="1" hangingPunct="1">
              <a:lnSpc>
                <a:spcPct val="80000"/>
              </a:lnSpc>
              <a:buFontTx/>
              <a:buNone/>
            </a:pPr>
            <a:endParaRPr lang="es-ES" altLang="es-ES" sz="2000" dirty="0" smtClean="0"/>
          </a:p>
          <a:p>
            <a:pPr eaLnBrk="1" hangingPunct="1">
              <a:lnSpc>
                <a:spcPct val="80000"/>
              </a:lnSpc>
              <a:buFontTx/>
              <a:buNone/>
            </a:pPr>
            <a:r>
              <a:rPr lang="es-ES" altLang="es-ES" sz="2000" b="1" dirty="0" smtClean="0"/>
              <a:t>Predicciones mensuales</a:t>
            </a:r>
            <a:r>
              <a:rPr lang="es-ES" altLang="es-ES" sz="2000" dirty="0" smtClean="0"/>
              <a:t>: modelo acoplado atmósfera/océano</a:t>
            </a:r>
          </a:p>
          <a:p>
            <a:pPr lvl="1" eaLnBrk="1" hangingPunct="1">
              <a:lnSpc>
                <a:spcPct val="80000"/>
              </a:lnSpc>
              <a:buFontTx/>
              <a:buNone/>
            </a:pPr>
            <a:r>
              <a:rPr lang="es-ES" altLang="es-ES" sz="1800" dirty="0" smtClean="0"/>
              <a:t>􀂄 Predicciones globales a un mes:</a:t>
            </a:r>
          </a:p>
          <a:p>
            <a:pPr lvl="2" eaLnBrk="1" hangingPunct="1">
              <a:lnSpc>
                <a:spcPct val="80000"/>
              </a:lnSpc>
            </a:pPr>
            <a:r>
              <a:rPr lang="es-ES" altLang="es-ES" sz="1600" dirty="0" smtClean="0"/>
              <a:t>Atmósfera: 18/36 km res., 91 niveles</a:t>
            </a:r>
          </a:p>
          <a:p>
            <a:pPr lvl="2" eaLnBrk="1" hangingPunct="1">
              <a:lnSpc>
                <a:spcPct val="80000"/>
              </a:lnSpc>
            </a:pPr>
            <a:r>
              <a:rPr lang="es-ES" altLang="es-ES" sz="1600" dirty="0" smtClean="0"/>
              <a:t>Océano: resolución de 0.25º en la horizontal y 75 niveles en la vertical</a:t>
            </a:r>
          </a:p>
          <a:p>
            <a:pPr lvl="2" eaLnBrk="1" hangingPunct="1">
              <a:lnSpc>
                <a:spcPct val="80000"/>
              </a:lnSpc>
            </a:pPr>
            <a:endParaRPr lang="es-ES" altLang="es-ES" sz="1600" dirty="0" smtClean="0"/>
          </a:p>
          <a:p>
            <a:pPr eaLnBrk="1" hangingPunct="1">
              <a:lnSpc>
                <a:spcPct val="80000"/>
              </a:lnSpc>
              <a:buFontTx/>
              <a:buNone/>
            </a:pPr>
            <a:r>
              <a:rPr lang="es-ES" altLang="es-ES" sz="2000" b="1" dirty="0" smtClean="0"/>
              <a:t>Predicciones estacionales</a:t>
            </a:r>
            <a:r>
              <a:rPr lang="es-ES" altLang="es-ES" sz="2000" dirty="0" smtClean="0"/>
              <a:t>: modelo acoplado atmósfera/océano</a:t>
            </a:r>
          </a:p>
          <a:p>
            <a:pPr lvl="1" eaLnBrk="1" hangingPunct="1">
              <a:lnSpc>
                <a:spcPct val="80000"/>
              </a:lnSpc>
              <a:buFontTx/>
              <a:buNone/>
            </a:pPr>
            <a:r>
              <a:rPr lang="es-ES" altLang="es-ES" sz="1800" dirty="0" smtClean="0"/>
              <a:t>􀂄 Predicciones globales a seis meses:</a:t>
            </a:r>
          </a:p>
          <a:p>
            <a:pPr lvl="2" eaLnBrk="1" hangingPunct="1">
              <a:lnSpc>
                <a:spcPct val="80000"/>
              </a:lnSpc>
            </a:pPr>
            <a:r>
              <a:rPr lang="es-ES" altLang="es-ES" sz="1600" dirty="0" smtClean="0"/>
              <a:t>Atmósfera: 36 km res., 91 niveles</a:t>
            </a:r>
          </a:p>
          <a:p>
            <a:pPr lvl="2" eaLnBrk="1" hangingPunct="1">
              <a:lnSpc>
                <a:spcPct val="80000"/>
              </a:lnSpc>
            </a:pPr>
            <a:r>
              <a:rPr lang="es-ES" altLang="es-ES" sz="1600" dirty="0" smtClean="0"/>
              <a:t>Océano: resolución de 0.25º en la horizontal y 75 niveles en la vertical</a:t>
            </a:r>
          </a:p>
          <a:p>
            <a:pPr eaLnBrk="1" hangingPunct="1">
              <a:lnSpc>
                <a:spcPct val="80000"/>
              </a:lnSpc>
            </a:pPr>
            <a:endParaRPr lang="es-ES" altLang="es-ES" sz="20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a:xfrm>
            <a:off x="468313" y="1628775"/>
            <a:ext cx="8229600" cy="3079750"/>
          </a:xfrm>
        </p:spPr>
        <p:txBody>
          <a:bodyPr/>
          <a:lstStyle/>
          <a:p>
            <a:pPr eaLnBrk="1" hangingPunct="1"/>
            <a:endParaRPr lang="es-ES" altLang="es-ES" smtClean="0"/>
          </a:p>
        </p:txBody>
      </p:sp>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8" y="692696"/>
            <a:ext cx="8590909" cy="56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Rectangle 5"/>
          <p:cNvSpPr>
            <a:spLocks noGrp="1" noChangeArrowheads="1"/>
          </p:cNvSpPr>
          <p:nvPr>
            <p:ph type="title"/>
          </p:nvPr>
        </p:nvSpPr>
        <p:spPr>
          <a:noFill/>
        </p:spPr>
        <p:txBody>
          <a:bodyPr/>
          <a:lstStyle/>
          <a:p>
            <a:pPr eaLnBrk="1" hangingPunct="1"/>
            <a:r>
              <a:rPr lang="es-ES" altLang="es-ES" dirty="0" smtClean="0"/>
              <a:t>Productos y características del IFS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95536" y="589149"/>
            <a:ext cx="8412526" cy="5945001"/>
          </a:xfrm>
          <a:prstGeom prst="rect">
            <a:avLst/>
          </a:prstGeom>
        </p:spPr>
      </p:pic>
      <p:sp>
        <p:nvSpPr>
          <p:cNvPr id="3" name="Rectangle 5"/>
          <p:cNvSpPr>
            <a:spLocks noGrp="1" noChangeArrowheads="1"/>
          </p:cNvSpPr>
          <p:nvPr>
            <p:ph type="title"/>
          </p:nvPr>
        </p:nvSpPr>
        <p:spPr>
          <a:xfrm>
            <a:off x="-108520" y="-140600"/>
            <a:ext cx="8229600" cy="777875"/>
          </a:xfrm>
          <a:noFill/>
        </p:spPr>
        <p:txBody>
          <a:bodyPr/>
          <a:lstStyle/>
          <a:p>
            <a:pPr eaLnBrk="1" hangingPunct="1"/>
            <a:r>
              <a:rPr lang="es-ES" altLang="es-ES" sz="2400" dirty="0" smtClean="0"/>
              <a:t>Comparación IFS – Modelos de área limitada AEMET</a:t>
            </a:r>
          </a:p>
        </p:txBody>
      </p:sp>
    </p:spTree>
    <p:extLst>
      <p:ext uri="{BB962C8B-B14F-4D97-AF65-F5344CB8AC3E}">
        <p14:creationId xmlns:p14="http://schemas.microsoft.com/office/powerpoint/2010/main" val="1678857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s-ES" altLang="es-ES" smtClean="0"/>
              <a:t>Aspectos físicos del modelo atmosférico</a:t>
            </a:r>
          </a:p>
        </p:txBody>
      </p:sp>
      <p:sp>
        <p:nvSpPr>
          <p:cNvPr id="40964" name="Rectangle 3"/>
          <p:cNvSpPr>
            <a:spLocks noChangeArrowheads="1"/>
          </p:cNvSpPr>
          <p:nvPr/>
        </p:nvSpPr>
        <p:spPr bwMode="auto">
          <a:xfrm>
            <a:off x="395536" y="777875"/>
            <a:ext cx="8856662" cy="595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ts val="600"/>
              </a:spcBef>
              <a:buFontTx/>
              <a:buNone/>
            </a:pPr>
            <a:r>
              <a:rPr lang="es-ES" altLang="es-ES" sz="1800" dirty="0"/>
              <a:t>• Orografía (altura del terreno y características de escala sub-rejilla)</a:t>
            </a:r>
          </a:p>
          <a:p>
            <a:pPr eaLnBrk="1" hangingPunct="1">
              <a:spcBef>
                <a:spcPts val="600"/>
              </a:spcBef>
              <a:buFontTx/>
              <a:buNone/>
            </a:pPr>
            <a:r>
              <a:rPr lang="es-ES" altLang="es-ES" sz="1800" dirty="0"/>
              <a:t>• Cuatro tipos de superficie y cuatro niveles en el subsuelo </a:t>
            </a:r>
          </a:p>
          <a:p>
            <a:pPr lvl="1" eaLnBrk="1" hangingPunct="1">
              <a:spcBef>
                <a:spcPts val="600"/>
              </a:spcBef>
              <a:buFontTx/>
              <a:buNone/>
            </a:pPr>
            <a:r>
              <a:rPr lang="es-ES" altLang="es-ES" sz="1800" dirty="0"/>
              <a:t>(teniendo en cuenta cubierta vegetal, drenaje gravitacional, intercambio por capilaridad y escorrentía superficial y profunda)</a:t>
            </a:r>
          </a:p>
          <a:p>
            <a:pPr eaLnBrk="1" hangingPunct="1">
              <a:spcBef>
                <a:spcPts val="600"/>
              </a:spcBef>
              <a:buFontTx/>
              <a:buNone/>
            </a:pPr>
            <a:r>
              <a:rPr lang="es-ES" altLang="es-ES" sz="1800" dirty="0"/>
              <a:t>• Precipitación estratiforme y </a:t>
            </a:r>
            <a:r>
              <a:rPr lang="es-ES" altLang="es-ES" sz="1800" dirty="0" err="1"/>
              <a:t>convectiva</a:t>
            </a:r>
            <a:endParaRPr lang="es-ES" altLang="es-ES" sz="1800" dirty="0"/>
          </a:p>
          <a:p>
            <a:pPr eaLnBrk="1" hangingPunct="1">
              <a:spcBef>
                <a:spcPts val="600"/>
              </a:spcBef>
              <a:buFontTx/>
              <a:buNone/>
            </a:pPr>
            <a:r>
              <a:rPr lang="es-ES" altLang="es-ES" sz="1800" dirty="0"/>
              <a:t>• Dióxido de Carbono (345 </a:t>
            </a:r>
            <a:r>
              <a:rPr lang="es-ES" altLang="es-ES" sz="1800" dirty="0" err="1"/>
              <a:t>ppmv</a:t>
            </a:r>
            <a:r>
              <a:rPr lang="es-ES" altLang="es-ES" sz="1800" dirty="0"/>
              <a:t> fijas), </a:t>
            </a:r>
            <a:r>
              <a:rPr lang="es-ES" altLang="es-ES" sz="1800" dirty="0" smtClean="0"/>
              <a:t>presencia de aerosoles</a:t>
            </a:r>
            <a:r>
              <a:rPr lang="es-ES" altLang="es-ES" sz="1800" dirty="0"/>
              <a:t>, </a:t>
            </a:r>
            <a:r>
              <a:rPr lang="es-ES" altLang="es-ES" sz="1800" dirty="0" smtClean="0"/>
              <a:t>contenido de ozono</a:t>
            </a:r>
            <a:endParaRPr lang="es-ES" altLang="es-ES" sz="1800" dirty="0"/>
          </a:p>
          <a:p>
            <a:pPr eaLnBrk="1" hangingPunct="1">
              <a:spcBef>
                <a:spcPts val="600"/>
              </a:spcBef>
              <a:buFontTx/>
              <a:buNone/>
            </a:pPr>
            <a:r>
              <a:rPr lang="es-ES" altLang="es-ES" sz="1800" dirty="0"/>
              <a:t>• Ángulo Solar</a:t>
            </a:r>
          </a:p>
          <a:p>
            <a:pPr eaLnBrk="1" hangingPunct="1">
              <a:spcBef>
                <a:spcPts val="600"/>
              </a:spcBef>
              <a:buFontTx/>
              <a:buNone/>
            </a:pPr>
            <a:r>
              <a:rPr lang="es-ES" altLang="es-ES" sz="1800" dirty="0"/>
              <a:t>• Difusión</a:t>
            </a:r>
          </a:p>
          <a:p>
            <a:pPr eaLnBrk="1" hangingPunct="1">
              <a:spcBef>
                <a:spcPts val="600"/>
              </a:spcBef>
              <a:buFontTx/>
              <a:buNone/>
            </a:pPr>
            <a:r>
              <a:rPr lang="es-ES" altLang="es-ES" sz="1800" dirty="0"/>
              <a:t>• Rugosidad del Suelo y del Mar</a:t>
            </a:r>
          </a:p>
          <a:p>
            <a:pPr eaLnBrk="1" hangingPunct="1">
              <a:spcBef>
                <a:spcPts val="600"/>
              </a:spcBef>
              <a:buFontTx/>
              <a:buNone/>
            </a:pPr>
            <a:r>
              <a:rPr lang="es-ES" altLang="es-ES" sz="1800" dirty="0"/>
              <a:t>• Temperatura del Suelo y de la Superficie del Mar</a:t>
            </a:r>
          </a:p>
          <a:p>
            <a:pPr eaLnBrk="1" hangingPunct="1">
              <a:spcBef>
                <a:spcPts val="600"/>
              </a:spcBef>
              <a:buFontTx/>
              <a:buNone/>
            </a:pPr>
            <a:r>
              <a:rPr lang="es-ES" altLang="es-ES" sz="1800" dirty="0"/>
              <a:t>• Humedad del Suelo</a:t>
            </a:r>
          </a:p>
          <a:p>
            <a:pPr eaLnBrk="1" hangingPunct="1">
              <a:spcBef>
                <a:spcPts val="600"/>
              </a:spcBef>
              <a:buFontTx/>
              <a:buNone/>
            </a:pPr>
            <a:r>
              <a:rPr lang="es-ES" altLang="es-ES" sz="1800" dirty="0"/>
              <a:t>• Precipitación, fusión y cubierta de nieve</a:t>
            </a:r>
          </a:p>
          <a:p>
            <a:pPr eaLnBrk="1" hangingPunct="1">
              <a:spcBef>
                <a:spcPts val="600"/>
              </a:spcBef>
              <a:buFontTx/>
              <a:buNone/>
            </a:pPr>
            <a:r>
              <a:rPr lang="es-ES" altLang="es-ES" sz="1800" dirty="0"/>
              <a:t>• Radiación (onda corta entrante y onda larga saliente)</a:t>
            </a:r>
          </a:p>
          <a:p>
            <a:pPr eaLnBrk="1" hangingPunct="1">
              <a:spcBef>
                <a:spcPts val="600"/>
              </a:spcBef>
              <a:buFontTx/>
              <a:buNone/>
            </a:pPr>
            <a:r>
              <a:rPr lang="es-ES" altLang="es-ES" sz="1800" dirty="0"/>
              <a:t>• Fricción (en la superficie y en la atmósfera libre)</a:t>
            </a:r>
          </a:p>
          <a:p>
            <a:pPr eaLnBrk="1" hangingPunct="1">
              <a:spcBef>
                <a:spcPts val="600"/>
              </a:spcBef>
              <a:buFontTx/>
              <a:buNone/>
            </a:pPr>
            <a:r>
              <a:rPr lang="es-ES" altLang="es-ES" sz="1800" dirty="0"/>
              <a:t>• Parametrización de ondas orográficas de escala sub-rejilla</a:t>
            </a:r>
          </a:p>
          <a:p>
            <a:pPr eaLnBrk="1" hangingPunct="1">
              <a:spcBef>
                <a:spcPts val="600"/>
              </a:spcBef>
              <a:buFontTx/>
              <a:buNone/>
            </a:pPr>
            <a:r>
              <a:rPr lang="es-ES" altLang="es-ES" sz="1800" dirty="0"/>
              <a:t>• Ondas gravitatorias y efectos de bloqueo</a:t>
            </a:r>
          </a:p>
          <a:p>
            <a:pPr eaLnBrk="1" hangingPunct="1">
              <a:spcBef>
                <a:spcPts val="600"/>
              </a:spcBef>
              <a:buFontTx/>
              <a:buNone/>
            </a:pPr>
            <a:r>
              <a:rPr lang="es-ES" altLang="es-ES" sz="1800" dirty="0"/>
              <a:t>• Evaporación y flujos de calor sensible y latente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16"/>
          <p:cNvGrpSpPr>
            <a:grpSpLocks/>
          </p:cNvGrpSpPr>
          <p:nvPr/>
        </p:nvGrpSpPr>
        <p:grpSpPr bwMode="auto">
          <a:xfrm>
            <a:off x="6664325" y="3079751"/>
            <a:ext cx="2381250" cy="1371600"/>
            <a:chOff x="2147" y="3210"/>
            <a:chExt cx="1500" cy="864"/>
          </a:xfrm>
        </p:grpSpPr>
        <p:pic>
          <p:nvPicPr>
            <p:cNvPr id="4199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 y="3210"/>
              <a:ext cx="1464" cy="8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8" name="Text Box 14"/>
            <p:cNvSpPr txBox="1">
              <a:spLocks noChangeArrowheads="1"/>
            </p:cNvSpPr>
            <p:nvPr/>
          </p:nvSpPr>
          <p:spPr bwMode="auto">
            <a:xfrm>
              <a:off x="2823" y="3221"/>
              <a:ext cx="8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i="1" dirty="0">
                  <a:solidFill>
                    <a:srgbClr val="0000FF"/>
                  </a:solidFill>
                  <a:latin typeface="Arial" panose="020B0604020202020204" pitchFamily="34" charset="0"/>
                </a:rPr>
                <a:t>Espesor nieve</a:t>
              </a:r>
            </a:p>
          </p:txBody>
        </p:sp>
      </p:grpSp>
      <p:pic>
        <p:nvPicPr>
          <p:cNvPr id="419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912" y="912375"/>
            <a:ext cx="36195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Rectangle 3"/>
          <p:cNvSpPr>
            <a:spLocks noGrp="1" noChangeArrowheads="1"/>
          </p:cNvSpPr>
          <p:nvPr>
            <p:ph type="body" idx="1"/>
          </p:nvPr>
        </p:nvSpPr>
        <p:spPr>
          <a:xfrm>
            <a:off x="0" y="1268413"/>
            <a:ext cx="8229600" cy="4537075"/>
          </a:xfrm>
        </p:spPr>
        <p:txBody>
          <a:bodyPr/>
          <a:lstStyle/>
          <a:p>
            <a:pPr eaLnBrk="1" hangingPunct="1"/>
            <a:r>
              <a:rPr lang="es-ES" altLang="es-ES" sz="2000" dirty="0" smtClean="0"/>
              <a:t>Orografía del modelo (~ 1 km)</a:t>
            </a:r>
          </a:p>
          <a:p>
            <a:pPr lvl="1" eaLnBrk="1" hangingPunct="1"/>
            <a:r>
              <a:rPr lang="es-ES" altLang="es-ES" sz="1800" dirty="0" smtClean="0"/>
              <a:t>Elevación, fracción tierra/mar, terreno</a:t>
            </a:r>
          </a:p>
          <a:p>
            <a:pPr lvl="1" eaLnBrk="1" hangingPunct="1"/>
            <a:r>
              <a:rPr lang="es-ES" altLang="es-ES" sz="1800" dirty="0" smtClean="0"/>
              <a:t>Campos orográficos </a:t>
            </a:r>
            <a:r>
              <a:rPr lang="es-ES" altLang="es-ES" sz="1800" i="1" dirty="0" err="1" smtClean="0"/>
              <a:t>subgrid</a:t>
            </a:r>
            <a:r>
              <a:rPr lang="es-ES" altLang="es-ES" sz="1800" dirty="0" smtClean="0"/>
              <a:t> en montaña</a:t>
            </a:r>
          </a:p>
          <a:p>
            <a:pPr eaLnBrk="1" hangingPunct="1"/>
            <a:r>
              <a:rPr lang="es-ES" altLang="es-ES" sz="2000" dirty="0" smtClean="0"/>
              <a:t>Máscara tierra/mar</a:t>
            </a:r>
          </a:p>
          <a:p>
            <a:pPr eaLnBrk="1" hangingPunct="1"/>
            <a:r>
              <a:rPr lang="es-ES" altLang="es-ES" sz="2000" dirty="0" smtClean="0"/>
              <a:t>Albedo</a:t>
            </a:r>
          </a:p>
          <a:p>
            <a:pPr eaLnBrk="1" hangingPunct="1"/>
            <a:r>
              <a:rPr lang="es-ES" altLang="es-ES" sz="2000" dirty="0" smtClean="0"/>
              <a:t>Temperatura del suelo</a:t>
            </a:r>
          </a:p>
          <a:p>
            <a:pPr eaLnBrk="1" hangingPunct="1"/>
            <a:r>
              <a:rPr lang="es-ES" altLang="es-ES" sz="2000" dirty="0" smtClean="0"/>
              <a:t>Humedad del terreno</a:t>
            </a:r>
          </a:p>
          <a:p>
            <a:pPr eaLnBrk="1" hangingPunct="1"/>
            <a:r>
              <a:rPr lang="es-ES" altLang="es-ES" sz="2000" dirty="0" smtClean="0"/>
              <a:t>Cobertura vegetal de la superficie</a:t>
            </a:r>
          </a:p>
          <a:p>
            <a:pPr eaLnBrk="1" hangingPunct="1"/>
            <a:r>
              <a:rPr lang="es-ES" altLang="es-ES" sz="2000" dirty="0" smtClean="0"/>
              <a:t>Espesor de la cubierta de nieve</a:t>
            </a:r>
          </a:p>
          <a:p>
            <a:pPr eaLnBrk="1" hangingPunct="1"/>
            <a:r>
              <a:rPr lang="es-ES" altLang="es-ES" sz="2000" dirty="0" smtClean="0"/>
              <a:t>Temperatura superficial marina (SST) y concentración de hielo</a:t>
            </a:r>
          </a:p>
          <a:p>
            <a:pPr eaLnBrk="1" hangingPunct="1"/>
            <a:r>
              <a:rPr lang="es-ES" altLang="es-ES" sz="2000" dirty="0" smtClean="0"/>
              <a:t>Temperatura del hielo superficial</a:t>
            </a:r>
          </a:p>
          <a:p>
            <a:pPr eaLnBrk="1" hangingPunct="1"/>
            <a:r>
              <a:rPr lang="es-ES" altLang="es-ES" sz="2000" dirty="0" smtClean="0"/>
              <a:t>Cubierta de hielo marina</a:t>
            </a:r>
          </a:p>
          <a:p>
            <a:pPr eaLnBrk="1" hangingPunct="1"/>
            <a:endParaRPr lang="es-ES" altLang="es-ES" sz="2000" dirty="0" smtClean="0"/>
          </a:p>
          <a:p>
            <a:pPr eaLnBrk="1" hangingPunct="1"/>
            <a:endParaRPr lang="es-ES" altLang="es-ES" sz="2000" dirty="0" smtClean="0"/>
          </a:p>
        </p:txBody>
      </p:sp>
      <p:sp>
        <p:nvSpPr>
          <p:cNvPr id="41990" name="Rectangle 4"/>
          <p:cNvSpPr>
            <a:spLocks noGrp="1" noChangeArrowheads="1"/>
          </p:cNvSpPr>
          <p:nvPr>
            <p:ph type="title"/>
          </p:nvPr>
        </p:nvSpPr>
        <p:spPr>
          <a:xfrm>
            <a:off x="539750" y="0"/>
            <a:ext cx="8229600" cy="777875"/>
          </a:xfrm>
          <a:noFill/>
        </p:spPr>
        <p:txBody>
          <a:bodyPr/>
          <a:lstStyle/>
          <a:p>
            <a:pPr eaLnBrk="1" hangingPunct="1"/>
            <a:r>
              <a:rPr lang="es-ES" altLang="es-ES" smtClean="0"/>
              <a:t>Campos topográficos y climatológicos</a:t>
            </a:r>
          </a:p>
        </p:txBody>
      </p:sp>
      <p:pic>
        <p:nvPicPr>
          <p:cNvPr id="4199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013325"/>
            <a:ext cx="293052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Text Box 10"/>
          <p:cNvSpPr txBox="1">
            <a:spLocks noChangeArrowheads="1"/>
          </p:cNvSpPr>
          <p:nvPr/>
        </p:nvSpPr>
        <p:spPr bwMode="auto">
          <a:xfrm>
            <a:off x="7019925" y="5351463"/>
            <a:ext cx="1435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i="1">
                <a:solidFill>
                  <a:schemeClr val="bg1"/>
                </a:solidFill>
                <a:latin typeface="Arial" panose="020B0604020202020204" pitchFamily="34" charset="0"/>
              </a:rPr>
              <a:t>Leaf Area Index</a:t>
            </a:r>
          </a:p>
        </p:txBody>
      </p:sp>
      <p:grpSp>
        <p:nvGrpSpPr>
          <p:cNvPr id="41993" name="Group 15"/>
          <p:cNvGrpSpPr>
            <a:grpSpLocks/>
          </p:cNvGrpSpPr>
          <p:nvPr/>
        </p:nvGrpSpPr>
        <p:grpSpPr bwMode="auto">
          <a:xfrm>
            <a:off x="3995738" y="2852738"/>
            <a:ext cx="2376487" cy="1274762"/>
            <a:chOff x="3787" y="1842"/>
            <a:chExt cx="1860" cy="1120"/>
          </a:xfrm>
        </p:grpSpPr>
        <p:pic>
          <p:nvPicPr>
            <p:cNvPr id="419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7" y="1842"/>
              <a:ext cx="1860" cy="11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6" name="Text Box 11"/>
            <p:cNvSpPr txBox="1">
              <a:spLocks noChangeArrowheads="1"/>
            </p:cNvSpPr>
            <p:nvPr/>
          </p:nvSpPr>
          <p:spPr bwMode="auto">
            <a:xfrm>
              <a:off x="4468" y="1979"/>
              <a:ext cx="576"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i="1">
                  <a:solidFill>
                    <a:schemeClr val="bg1"/>
                  </a:solidFill>
                  <a:latin typeface="Arial" panose="020B0604020202020204" pitchFamily="34" charset="0"/>
                </a:rPr>
                <a:t>Albedo</a:t>
              </a:r>
            </a:p>
          </p:txBody>
        </p:sp>
      </p:grpSp>
      <p:sp>
        <p:nvSpPr>
          <p:cNvPr id="41994" name="Text Box 12"/>
          <p:cNvSpPr txBox="1">
            <a:spLocks noChangeArrowheads="1"/>
          </p:cNvSpPr>
          <p:nvPr/>
        </p:nvSpPr>
        <p:spPr bwMode="auto">
          <a:xfrm>
            <a:off x="6805613" y="852050"/>
            <a:ext cx="931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i="1" dirty="0">
                <a:solidFill>
                  <a:schemeClr val="bg1"/>
                </a:solidFill>
                <a:latin typeface="Arial" panose="020B0604020202020204" pitchFamily="34" charset="0"/>
              </a:rPr>
              <a:t>Orografía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41988"/>
                                        </p:tgtEl>
                                        <p:attrNameLst>
                                          <p:attrName>style.visibility</p:attrName>
                                        </p:attrNameLst>
                                      </p:cBhvr>
                                      <p:to>
                                        <p:strVal val="visible"/>
                                      </p:to>
                                    </p:set>
                                    <p:anim calcmode="lin" valueType="num">
                                      <p:cBhvr additive="base">
                                        <p:cTn id="7" dur="500" fill="hold"/>
                                        <p:tgtEl>
                                          <p:spTgt spid="41988"/>
                                        </p:tgtEl>
                                        <p:attrNameLst>
                                          <p:attrName>ppt_x</p:attrName>
                                        </p:attrNameLst>
                                      </p:cBhvr>
                                      <p:tavLst>
                                        <p:tav tm="0">
                                          <p:val>
                                            <p:strVal val="#ppt_x"/>
                                          </p:val>
                                        </p:tav>
                                        <p:tav tm="100000">
                                          <p:val>
                                            <p:strVal val="#ppt_x"/>
                                          </p:val>
                                        </p:tav>
                                      </p:tavLst>
                                    </p:anim>
                                    <p:anim calcmode="lin" valueType="num">
                                      <p:cBhvr additive="base">
                                        <p:cTn id="8" dur="500" fill="hold"/>
                                        <p:tgtEl>
                                          <p:spTgt spid="4198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994"/>
                                        </p:tgtEl>
                                        <p:attrNameLst>
                                          <p:attrName>style.visibility</p:attrName>
                                        </p:attrNameLst>
                                      </p:cBhvr>
                                      <p:to>
                                        <p:strVal val="visible"/>
                                      </p:to>
                                    </p:set>
                                    <p:anim calcmode="lin" valueType="num">
                                      <p:cBhvr additive="base">
                                        <p:cTn id="11" dur="500" fill="hold"/>
                                        <p:tgtEl>
                                          <p:spTgt spid="41994"/>
                                        </p:tgtEl>
                                        <p:attrNameLst>
                                          <p:attrName>ppt_x</p:attrName>
                                        </p:attrNameLst>
                                      </p:cBhvr>
                                      <p:tavLst>
                                        <p:tav tm="0">
                                          <p:val>
                                            <p:strVal val="#ppt_x"/>
                                          </p:val>
                                        </p:tav>
                                        <p:tav tm="100000">
                                          <p:val>
                                            <p:strVal val="#ppt_x"/>
                                          </p:val>
                                        </p:tav>
                                      </p:tavLst>
                                    </p:anim>
                                    <p:anim calcmode="lin" valueType="num">
                                      <p:cBhvr additive="base">
                                        <p:cTn id="12" dur="500" fill="hold"/>
                                        <p:tgtEl>
                                          <p:spTgt spid="419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1993"/>
                                        </p:tgtEl>
                                        <p:attrNameLst>
                                          <p:attrName>style.visibility</p:attrName>
                                        </p:attrNameLst>
                                      </p:cBhvr>
                                      <p:to>
                                        <p:strVal val="visible"/>
                                      </p:to>
                                    </p:set>
                                    <p:anim calcmode="lin" valueType="num">
                                      <p:cBhvr additive="base">
                                        <p:cTn id="17" dur="500" fill="hold"/>
                                        <p:tgtEl>
                                          <p:spTgt spid="41993"/>
                                        </p:tgtEl>
                                        <p:attrNameLst>
                                          <p:attrName>ppt_x</p:attrName>
                                        </p:attrNameLst>
                                      </p:cBhvr>
                                      <p:tavLst>
                                        <p:tav tm="0">
                                          <p:val>
                                            <p:strVal val="#ppt_x"/>
                                          </p:val>
                                        </p:tav>
                                        <p:tav tm="100000">
                                          <p:val>
                                            <p:strVal val="#ppt_x"/>
                                          </p:val>
                                        </p:tav>
                                      </p:tavLst>
                                    </p:anim>
                                    <p:anim calcmode="lin" valueType="num">
                                      <p:cBhvr additive="base">
                                        <p:cTn id="18" dur="500" fill="hold"/>
                                        <p:tgtEl>
                                          <p:spTgt spid="4199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987"/>
                                        </p:tgtEl>
                                        <p:attrNameLst>
                                          <p:attrName>style.visibility</p:attrName>
                                        </p:attrNameLst>
                                      </p:cBhvr>
                                      <p:to>
                                        <p:strVal val="visible"/>
                                      </p:to>
                                    </p:set>
                                    <p:anim calcmode="lin" valueType="num">
                                      <p:cBhvr additive="base">
                                        <p:cTn id="23" dur="500" fill="hold"/>
                                        <p:tgtEl>
                                          <p:spTgt spid="41987"/>
                                        </p:tgtEl>
                                        <p:attrNameLst>
                                          <p:attrName>ppt_x</p:attrName>
                                        </p:attrNameLst>
                                      </p:cBhvr>
                                      <p:tavLst>
                                        <p:tav tm="0">
                                          <p:val>
                                            <p:strVal val="#ppt_x"/>
                                          </p:val>
                                        </p:tav>
                                        <p:tav tm="100000">
                                          <p:val>
                                            <p:strVal val="#ppt_x"/>
                                          </p:val>
                                        </p:tav>
                                      </p:tavLst>
                                    </p:anim>
                                    <p:anim calcmode="lin" valueType="num">
                                      <p:cBhvr additive="base">
                                        <p:cTn id="24"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991"/>
                                        </p:tgtEl>
                                        <p:attrNameLst>
                                          <p:attrName>style.visibility</p:attrName>
                                        </p:attrNameLst>
                                      </p:cBhvr>
                                      <p:to>
                                        <p:strVal val="visible"/>
                                      </p:to>
                                    </p:set>
                                    <p:anim calcmode="lin" valueType="num">
                                      <p:cBhvr additive="base">
                                        <p:cTn id="29" dur="500" fill="hold"/>
                                        <p:tgtEl>
                                          <p:spTgt spid="41991"/>
                                        </p:tgtEl>
                                        <p:attrNameLst>
                                          <p:attrName>ppt_x</p:attrName>
                                        </p:attrNameLst>
                                      </p:cBhvr>
                                      <p:tavLst>
                                        <p:tav tm="0">
                                          <p:val>
                                            <p:strVal val="#ppt_x"/>
                                          </p:val>
                                        </p:tav>
                                        <p:tav tm="100000">
                                          <p:val>
                                            <p:strVal val="#ppt_x"/>
                                          </p:val>
                                        </p:tav>
                                      </p:tavLst>
                                    </p:anim>
                                    <p:anim calcmode="lin" valueType="num">
                                      <p:cBhvr additive="base">
                                        <p:cTn id="30" dur="500" fill="hold"/>
                                        <p:tgtEl>
                                          <p:spTgt spid="4199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1992"/>
                                        </p:tgtEl>
                                        <p:attrNameLst>
                                          <p:attrName>style.visibility</p:attrName>
                                        </p:attrNameLst>
                                      </p:cBhvr>
                                      <p:to>
                                        <p:strVal val="visible"/>
                                      </p:to>
                                    </p:set>
                                    <p:anim calcmode="lin" valueType="num">
                                      <p:cBhvr additive="base">
                                        <p:cTn id="33" dur="500" fill="hold"/>
                                        <p:tgtEl>
                                          <p:spTgt spid="41992"/>
                                        </p:tgtEl>
                                        <p:attrNameLst>
                                          <p:attrName>ppt_x</p:attrName>
                                        </p:attrNameLst>
                                      </p:cBhvr>
                                      <p:tavLst>
                                        <p:tav tm="0">
                                          <p:val>
                                            <p:strVal val="#ppt_x"/>
                                          </p:val>
                                        </p:tav>
                                        <p:tav tm="100000">
                                          <p:val>
                                            <p:strVal val="#ppt_x"/>
                                          </p:val>
                                        </p:tav>
                                      </p:tavLst>
                                    </p:anim>
                                    <p:anim calcmode="lin" valueType="num">
                                      <p:cBhvr additive="base">
                                        <p:cTn id="34" dur="500" fill="hold"/>
                                        <p:tgtEl>
                                          <p:spTgt spid="419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p:bldP spid="4199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ítulo 1"/>
          <p:cNvSpPr>
            <a:spLocks noGrp="1"/>
          </p:cNvSpPr>
          <p:nvPr>
            <p:ph type="title" idx="4294967295"/>
          </p:nvPr>
        </p:nvSpPr>
        <p:spPr>
          <a:xfrm>
            <a:off x="1259632" y="128178"/>
            <a:ext cx="5591175" cy="371475"/>
          </a:xfrm>
        </p:spPr>
        <p:txBody>
          <a:bodyPr/>
          <a:lstStyle/>
          <a:p>
            <a:pPr eaLnBrk="1" hangingPunct="1"/>
            <a:r>
              <a:rPr lang="es-ES" altLang="es-ES" sz="2800" dirty="0" smtClean="0"/>
              <a:t>Orografía del modelo</a:t>
            </a:r>
          </a:p>
        </p:txBody>
      </p:sp>
      <p:sp>
        <p:nvSpPr>
          <p:cNvPr id="2" name="Rectángulo 1"/>
          <p:cNvSpPr/>
          <p:nvPr/>
        </p:nvSpPr>
        <p:spPr>
          <a:xfrm>
            <a:off x="2816" y="530095"/>
            <a:ext cx="9144000" cy="2015936"/>
          </a:xfrm>
          <a:prstGeom prst="rect">
            <a:avLst/>
          </a:prstGeom>
        </p:spPr>
        <p:txBody>
          <a:bodyPr wrap="square">
            <a:spAutoFit/>
          </a:bodyPr>
          <a:lstStyle/>
          <a:p>
            <a:r>
              <a:rPr lang="es-ES" sz="1500" dirty="0"/>
              <a:t>La orografía influye directamente en el arrastre de las capas inferiores </a:t>
            </a:r>
            <a:r>
              <a:rPr lang="es-ES" sz="1500" dirty="0" smtClean="0"/>
              <a:t>del </a:t>
            </a:r>
            <a:r>
              <a:rPr lang="es-ES" sz="1500" dirty="0"/>
              <a:t>modelo</a:t>
            </a:r>
            <a:r>
              <a:rPr lang="es-ES" sz="1500" dirty="0" smtClean="0"/>
              <a:t>. Además</a:t>
            </a:r>
            <a:r>
              <a:rPr lang="es-ES" sz="1500" dirty="0"/>
              <a:t>, en algunas situaciones atmosféricas, influye en el desarrollo de </a:t>
            </a:r>
            <a:r>
              <a:rPr lang="es-ES" sz="1500" b="1" dirty="0"/>
              <a:t>ondas estacionarias</a:t>
            </a:r>
            <a:r>
              <a:rPr lang="es-ES" sz="1500" dirty="0"/>
              <a:t> a través de la atmósfera, con la posible ruptura de estas ondas induciendo el arrastre del aire superior.  </a:t>
            </a:r>
          </a:p>
          <a:p>
            <a:pPr>
              <a:spcBef>
                <a:spcPts val="600"/>
              </a:spcBef>
            </a:pPr>
            <a:r>
              <a:rPr lang="es-ES" sz="1500" dirty="0"/>
              <a:t>El </a:t>
            </a:r>
            <a:r>
              <a:rPr lang="es-ES" sz="1500" dirty="0" smtClean="0"/>
              <a:t>forzamiento orográfico </a:t>
            </a:r>
            <a:r>
              <a:rPr lang="es-ES" sz="1500" dirty="0"/>
              <a:t>de las </a:t>
            </a:r>
            <a:r>
              <a:rPr lang="es-ES" sz="1500" b="1" dirty="0"/>
              <a:t>precipitaciones </a:t>
            </a:r>
            <a:r>
              <a:rPr lang="es-ES" sz="1500" dirty="0"/>
              <a:t>depende del detalle de la orografía del </a:t>
            </a:r>
            <a:r>
              <a:rPr lang="es-ES" sz="1500" dirty="0" smtClean="0"/>
              <a:t>modelo y su modelización con </a:t>
            </a:r>
            <a:r>
              <a:rPr lang="es-ES" sz="1500" dirty="0"/>
              <a:t>una resolución adecuada es </a:t>
            </a:r>
            <a:r>
              <a:rPr lang="es-ES" sz="1500" dirty="0" smtClean="0"/>
              <a:t>crucial. Siempre, </a:t>
            </a:r>
            <a:r>
              <a:rPr lang="es-ES" sz="1500" dirty="0"/>
              <a:t>en algún nivel, habrá un suavizado que </a:t>
            </a:r>
            <a:r>
              <a:rPr lang="es-ES" sz="1500" dirty="0" smtClean="0"/>
              <a:t>pase </a:t>
            </a:r>
            <a:r>
              <a:rPr lang="es-ES" sz="1500" dirty="0"/>
              <a:t>por alto detalles importantes.  La </a:t>
            </a:r>
            <a:r>
              <a:rPr lang="es-ES" sz="1500" b="1" dirty="0"/>
              <a:t>desviación estándar, la pendiente, la orientación y la anisotropía </a:t>
            </a:r>
            <a:r>
              <a:rPr lang="es-ES" sz="1500" dirty="0"/>
              <a:t>de la superficie en cada cuadro de la cuadrícula pueden ser importantes para la evaluación de los efectos del viento local a </a:t>
            </a:r>
            <a:r>
              <a:rPr lang="es-ES" sz="1500" dirty="0" smtClean="0"/>
              <a:t>escala sub-</a:t>
            </a:r>
            <a:r>
              <a:rPr lang="es-ES" sz="1500" dirty="0" err="1" smtClean="0"/>
              <a:t>grid</a:t>
            </a:r>
            <a:r>
              <a:rPr lang="es-ES" sz="1500" dirty="0" smtClean="0"/>
              <a:t>, </a:t>
            </a:r>
            <a:r>
              <a:rPr lang="es-ES" sz="1500" dirty="0"/>
              <a:t>el calentamiento solar, </a:t>
            </a:r>
            <a:r>
              <a:rPr lang="es-ES" sz="1500" dirty="0" smtClean="0"/>
              <a:t>etc.</a:t>
            </a:r>
            <a:endParaRPr lang="es-ES" sz="1500" dirty="0"/>
          </a:p>
        </p:txBody>
      </p:sp>
      <p:pic>
        <p:nvPicPr>
          <p:cNvPr id="7"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576473"/>
            <a:ext cx="6624736" cy="393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ítulo 1"/>
          <p:cNvSpPr txBox="1">
            <a:spLocks/>
          </p:cNvSpPr>
          <p:nvPr/>
        </p:nvSpPr>
        <p:spPr bwMode="auto">
          <a:xfrm>
            <a:off x="2892425" y="50800"/>
            <a:ext cx="5740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lnSpc>
                <a:spcPct val="90000"/>
              </a:lnSpc>
              <a:spcBef>
                <a:spcPct val="0"/>
              </a:spcBef>
              <a:buFontTx/>
              <a:buNone/>
            </a:pPr>
            <a:r>
              <a:rPr lang="es-ES" altLang="es-ES" sz="2800" b="1" dirty="0">
                <a:solidFill>
                  <a:srgbClr val="A50021"/>
                </a:solidFill>
              </a:rPr>
              <a:t>Máscara </a:t>
            </a:r>
            <a:r>
              <a:rPr lang="es-ES" altLang="es-ES" sz="2800" b="1" dirty="0" smtClean="0">
                <a:solidFill>
                  <a:srgbClr val="A50021"/>
                </a:solidFill>
              </a:rPr>
              <a:t>Tierra - Agua</a:t>
            </a:r>
            <a:endParaRPr lang="es-ES" altLang="es-ES" sz="2800" b="1" dirty="0">
              <a:solidFill>
                <a:srgbClr val="A50021"/>
              </a:solidFill>
            </a:endParaRPr>
          </a:p>
        </p:txBody>
      </p:sp>
      <p:pic>
        <p:nvPicPr>
          <p:cNvPr id="44036"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72828"/>
            <a:ext cx="29210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7004"/>
            <a:ext cx="29210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ángulo 8"/>
          <p:cNvSpPr>
            <a:spLocks noChangeArrowheads="1"/>
          </p:cNvSpPr>
          <p:nvPr/>
        </p:nvSpPr>
        <p:spPr bwMode="auto">
          <a:xfrm>
            <a:off x="212229" y="2428955"/>
            <a:ext cx="89519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i="1" dirty="0">
                <a:latin typeface="Calibri" panose="020F0502020204030204" pitchFamily="34" charset="0"/>
              </a:rPr>
              <a:t>Puntos de cuadrícula sobre parte del sur de Inglaterra, con la isla de Wright (a) con 18 km de resolución, (b) con 9 km de resolución (HRES), presentan más detalle es, pero nótese dos puntos al noreste de la isla considerados como puntos de mar (uno de los cuales abarca la ciudad de Portsmouth).</a:t>
            </a:r>
            <a:r>
              <a:rPr lang="en-US" altLang="es-ES" sz="1400" i="1" dirty="0" smtClean="0">
                <a:latin typeface="Calibri" panose="020F0502020204030204" pitchFamily="34" charset="0"/>
              </a:rPr>
              <a:t>).</a:t>
            </a:r>
            <a:r>
              <a:rPr lang="en-US" altLang="es-ES" sz="1400" i="1" dirty="0">
                <a:latin typeface="Calibri" panose="020F0502020204030204" pitchFamily="34" charset="0"/>
              </a:rPr>
              <a:t>  </a:t>
            </a:r>
            <a:endParaRPr lang="es-ES" altLang="es-ES" sz="1400" dirty="0">
              <a:latin typeface="Calibri" panose="020F0502020204030204" pitchFamily="34" charset="0"/>
            </a:endParaRPr>
          </a:p>
        </p:txBody>
      </p:sp>
      <p:pic>
        <p:nvPicPr>
          <p:cNvPr id="44039" name="Imagen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135313"/>
            <a:ext cx="37909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ángulo 10"/>
          <p:cNvSpPr>
            <a:spLocks noChangeArrowheads="1"/>
          </p:cNvSpPr>
          <p:nvPr/>
        </p:nvSpPr>
        <p:spPr bwMode="auto">
          <a:xfrm>
            <a:off x="-1" y="5805264"/>
            <a:ext cx="91641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i="1" dirty="0">
                <a:latin typeface="Calibri" panose="020F0502020204030204" pitchFamily="34" charset="0"/>
              </a:rPr>
              <a:t>Islas Canarias. </a:t>
            </a:r>
            <a:r>
              <a:rPr lang="es-ES" altLang="es-ES" sz="1400" i="1" dirty="0" smtClean="0">
                <a:latin typeface="Calibri" panose="020F0502020204030204" pitchFamily="34" charset="0"/>
              </a:rPr>
              <a:t>La </a:t>
            </a:r>
            <a:r>
              <a:rPr lang="es-ES" altLang="es-ES" sz="1400" i="1" dirty="0">
                <a:latin typeface="Calibri" panose="020F0502020204030204" pitchFamily="34" charset="0"/>
              </a:rPr>
              <a:t>isla de El Hierro tiene un punto totalmente terrestre y tres puntos parcialmente terrestres con influencia del mar. Dado que se trata de una zona de océano abierto en HRES, todos los recuadros azules de estos gráficos utilizan datos de temperatura de la superficie del mar del </a:t>
            </a:r>
            <a:r>
              <a:rPr lang="es-ES" altLang="es-ES" sz="1400" i="1" dirty="0" smtClean="0">
                <a:latin typeface="Calibri" panose="020F0502020204030204" pitchFamily="34" charset="0"/>
              </a:rPr>
              <a:t>modelo, mientras los recuadros </a:t>
            </a:r>
            <a:r>
              <a:rPr lang="es-ES" altLang="es-ES" sz="1400" i="1" dirty="0">
                <a:latin typeface="Calibri" panose="020F0502020204030204" pitchFamily="34" charset="0"/>
              </a:rPr>
              <a:t>turquesa y verde oscuro utilizan </a:t>
            </a:r>
            <a:r>
              <a:rPr lang="es-ES" altLang="es-ES" sz="1400" i="1" dirty="0" err="1">
                <a:latin typeface="Calibri" panose="020F0502020204030204" pitchFamily="34" charset="0"/>
              </a:rPr>
              <a:t>FLake</a:t>
            </a:r>
            <a:r>
              <a:rPr lang="es-ES" altLang="es-ES" sz="1400" i="1" dirty="0">
                <a:latin typeface="Calibri" panose="020F0502020204030204" pitchFamily="34" charset="0"/>
              </a:rPr>
              <a:t> y HTESSEL.</a:t>
            </a:r>
            <a:endParaRPr lang="es-ES" altLang="es-ES" sz="1400" dirty="0">
              <a:latin typeface="Calibri" panose="020F0502020204030204" pitchFamily="34" charset="0"/>
            </a:endParaRPr>
          </a:p>
        </p:txBody>
      </p:sp>
      <p:pic>
        <p:nvPicPr>
          <p:cNvPr id="44041" name="Imagen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3135313"/>
            <a:ext cx="37925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6"/>
          <a:stretch>
            <a:fillRect/>
          </a:stretch>
        </p:blipFill>
        <p:spPr>
          <a:xfrm>
            <a:off x="6563519" y="990098"/>
            <a:ext cx="2406203" cy="1476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9"/>
                                        </p:tgtEl>
                                        <p:attrNameLst>
                                          <p:attrName>style.visibility</p:attrName>
                                        </p:attrNameLst>
                                      </p:cBhvr>
                                      <p:to>
                                        <p:strVal val="visible"/>
                                      </p:to>
                                    </p:set>
                                    <p:anim calcmode="lin" valueType="num">
                                      <p:cBhvr additive="base">
                                        <p:cTn id="7" dur="500" fill="hold"/>
                                        <p:tgtEl>
                                          <p:spTgt spid="44039"/>
                                        </p:tgtEl>
                                        <p:attrNameLst>
                                          <p:attrName>ppt_x</p:attrName>
                                        </p:attrNameLst>
                                      </p:cBhvr>
                                      <p:tavLst>
                                        <p:tav tm="0">
                                          <p:val>
                                            <p:strVal val="#ppt_x"/>
                                          </p:val>
                                        </p:tav>
                                        <p:tav tm="100000">
                                          <p:val>
                                            <p:strVal val="#ppt_x"/>
                                          </p:val>
                                        </p:tav>
                                      </p:tavLst>
                                    </p:anim>
                                    <p:anim calcmode="lin" valueType="num">
                                      <p:cBhvr additive="base">
                                        <p:cTn id="8" dur="500" fill="hold"/>
                                        <p:tgtEl>
                                          <p:spTgt spid="440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040"/>
                                        </p:tgtEl>
                                        <p:attrNameLst>
                                          <p:attrName>style.visibility</p:attrName>
                                        </p:attrNameLst>
                                      </p:cBhvr>
                                      <p:to>
                                        <p:strVal val="visible"/>
                                      </p:to>
                                    </p:set>
                                    <p:anim calcmode="lin" valueType="num">
                                      <p:cBhvr additive="base">
                                        <p:cTn id="11" dur="500" fill="hold"/>
                                        <p:tgtEl>
                                          <p:spTgt spid="44040"/>
                                        </p:tgtEl>
                                        <p:attrNameLst>
                                          <p:attrName>ppt_x</p:attrName>
                                        </p:attrNameLst>
                                      </p:cBhvr>
                                      <p:tavLst>
                                        <p:tav tm="0">
                                          <p:val>
                                            <p:strVal val="#ppt_x"/>
                                          </p:val>
                                        </p:tav>
                                        <p:tav tm="100000">
                                          <p:val>
                                            <p:strVal val="#ppt_x"/>
                                          </p:val>
                                        </p:tav>
                                      </p:tavLst>
                                    </p:anim>
                                    <p:anim calcmode="lin" valueType="num">
                                      <p:cBhvr additive="base">
                                        <p:cTn id="12" dur="500" fill="hold"/>
                                        <p:tgtEl>
                                          <p:spTgt spid="440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041"/>
                                        </p:tgtEl>
                                        <p:attrNameLst>
                                          <p:attrName>style.visibility</p:attrName>
                                        </p:attrNameLst>
                                      </p:cBhvr>
                                      <p:to>
                                        <p:strVal val="visible"/>
                                      </p:to>
                                    </p:set>
                                    <p:anim calcmode="lin" valueType="num">
                                      <p:cBhvr additive="base">
                                        <p:cTn id="15" dur="500" fill="hold"/>
                                        <p:tgtEl>
                                          <p:spTgt spid="44041"/>
                                        </p:tgtEl>
                                        <p:attrNameLst>
                                          <p:attrName>ppt_x</p:attrName>
                                        </p:attrNameLst>
                                      </p:cBhvr>
                                      <p:tavLst>
                                        <p:tav tm="0">
                                          <p:val>
                                            <p:strVal val="#ppt_x"/>
                                          </p:val>
                                        </p:tav>
                                        <p:tav tm="100000">
                                          <p:val>
                                            <p:strVal val="#ppt_x"/>
                                          </p:val>
                                        </p:tav>
                                      </p:tavLst>
                                    </p:anim>
                                    <p:anim calcmode="lin" valueType="num">
                                      <p:cBhvr additive="base">
                                        <p:cTn id="16"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450" y="4293096"/>
            <a:ext cx="2641600"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800" y="854676"/>
            <a:ext cx="2670175"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Rectangle 2"/>
          <p:cNvSpPr>
            <a:spLocks noGrp="1" noChangeArrowheads="1"/>
          </p:cNvSpPr>
          <p:nvPr>
            <p:ph type="title"/>
          </p:nvPr>
        </p:nvSpPr>
        <p:spPr>
          <a:xfrm>
            <a:off x="0" y="0"/>
            <a:ext cx="9036050" cy="777875"/>
          </a:xfrm>
        </p:spPr>
        <p:txBody>
          <a:bodyPr/>
          <a:lstStyle/>
          <a:p>
            <a:pPr eaLnBrk="1" hangingPunct="1"/>
            <a:r>
              <a:rPr lang="es-ES" altLang="es-ES" sz="2800" dirty="0" smtClean="0"/>
              <a:t>Procesos físicos del IFS</a:t>
            </a:r>
            <a:endParaRPr lang="es-ES" altLang="es-ES" sz="2800" i="1" dirty="0" smtClean="0"/>
          </a:p>
        </p:txBody>
      </p:sp>
      <p:sp>
        <p:nvSpPr>
          <p:cNvPr id="45061" name="Rectangle 3"/>
          <p:cNvSpPr>
            <a:spLocks noGrp="1" noChangeArrowheads="1"/>
          </p:cNvSpPr>
          <p:nvPr>
            <p:ph type="body" idx="1"/>
          </p:nvPr>
        </p:nvSpPr>
        <p:spPr>
          <a:xfrm>
            <a:off x="251520" y="692696"/>
            <a:ext cx="8229600" cy="5473700"/>
          </a:xfrm>
        </p:spPr>
        <p:txBody>
          <a:bodyPr/>
          <a:lstStyle/>
          <a:p>
            <a:pPr eaLnBrk="1" hangingPunct="1">
              <a:lnSpc>
                <a:spcPct val="80000"/>
              </a:lnSpc>
            </a:pPr>
            <a:r>
              <a:rPr lang="es-ES" altLang="es-ES" sz="2000" dirty="0" smtClean="0"/>
              <a:t>Esquema de convección:</a:t>
            </a:r>
          </a:p>
          <a:p>
            <a:pPr lvl="1" eaLnBrk="1" hangingPunct="1">
              <a:lnSpc>
                <a:spcPct val="80000"/>
              </a:lnSpc>
              <a:buFontTx/>
              <a:buNone/>
            </a:pPr>
            <a:r>
              <a:rPr lang="es-ES" altLang="es-ES" sz="1800" dirty="0" smtClean="0"/>
              <a:t>Convección somera, media y profunda</a:t>
            </a:r>
          </a:p>
          <a:p>
            <a:pPr lvl="1" eaLnBrk="1" hangingPunct="1">
              <a:lnSpc>
                <a:spcPct val="80000"/>
              </a:lnSpc>
              <a:buFontTx/>
              <a:buNone/>
            </a:pPr>
            <a:r>
              <a:rPr lang="es-ES" altLang="es-ES" sz="1600" dirty="0" smtClean="0"/>
              <a:t>(efectos: liberación </a:t>
            </a:r>
            <a:r>
              <a:rPr lang="es-ES" altLang="es-ES" sz="1600" i="1" dirty="0" smtClean="0"/>
              <a:t>L</a:t>
            </a:r>
            <a:r>
              <a:rPr lang="es-ES" altLang="es-ES" sz="1600" dirty="0" smtClean="0"/>
              <a:t>, precipitación y transporte)</a:t>
            </a:r>
          </a:p>
          <a:p>
            <a:pPr eaLnBrk="1" hangingPunct="1">
              <a:lnSpc>
                <a:spcPct val="80000"/>
              </a:lnSpc>
            </a:pPr>
            <a:r>
              <a:rPr lang="es-ES" altLang="es-ES" sz="2000" dirty="0" smtClean="0"/>
              <a:t>Nubes</a:t>
            </a:r>
          </a:p>
          <a:p>
            <a:pPr lvl="1" eaLnBrk="1" hangingPunct="1">
              <a:lnSpc>
                <a:spcPct val="80000"/>
              </a:lnSpc>
              <a:buFontTx/>
              <a:buNone/>
            </a:pPr>
            <a:r>
              <a:rPr lang="es-ES" altLang="es-ES" sz="1800" dirty="0" smtClean="0"/>
              <a:t>Fase de los constituyentes, </a:t>
            </a:r>
            <a:r>
              <a:rPr lang="es-ES" altLang="es-ES" sz="1800" i="1" dirty="0" err="1" smtClean="0"/>
              <a:t>entrainment</a:t>
            </a:r>
            <a:r>
              <a:rPr lang="es-ES" altLang="es-ES" sz="1800" dirty="0" smtClean="0"/>
              <a:t> y evaporación</a:t>
            </a:r>
          </a:p>
          <a:p>
            <a:pPr lvl="1" eaLnBrk="1" hangingPunct="1">
              <a:lnSpc>
                <a:spcPct val="80000"/>
              </a:lnSpc>
              <a:buFontTx/>
              <a:buNone/>
            </a:pPr>
            <a:r>
              <a:rPr lang="es-ES" altLang="es-ES" sz="1800" dirty="0" smtClean="0"/>
              <a:t>Nieblas</a:t>
            </a:r>
          </a:p>
          <a:p>
            <a:pPr eaLnBrk="1" hangingPunct="1">
              <a:lnSpc>
                <a:spcPct val="80000"/>
              </a:lnSpc>
            </a:pPr>
            <a:r>
              <a:rPr lang="es-ES" altLang="es-ES" sz="2000" dirty="0" smtClean="0"/>
              <a:t>Radiación</a:t>
            </a:r>
          </a:p>
          <a:p>
            <a:pPr lvl="1" eaLnBrk="1" hangingPunct="1">
              <a:lnSpc>
                <a:spcPct val="80000"/>
              </a:lnSpc>
              <a:buFontTx/>
              <a:buNone/>
            </a:pPr>
            <a:r>
              <a:rPr lang="es-ES" altLang="es-ES" sz="1800" dirty="0" smtClean="0"/>
              <a:t>Radiación solar y terrestre</a:t>
            </a:r>
          </a:p>
          <a:p>
            <a:pPr lvl="1" eaLnBrk="1" hangingPunct="1">
              <a:lnSpc>
                <a:spcPct val="80000"/>
              </a:lnSpc>
              <a:buFontTx/>
              <a:buNone/>
            </a:pPr>
            <a:r>
              <a:rPr lang="es-ES" altLang="es-ES" sz="1800" dirty="0" smtClean="0"/>
              <a:t>Solapamiento por nubosidad</a:t>
            </a:r>
          </a:p>
          <a:p>
            <a:pPr lvl="1" eaLnBrk="1" hangingPunct="1">
              <a:lnSpc>
                <a:spcPct val="80000"/>
              </a:lnSpc>
              <a:buFontTx/>
              <a:buNone/>
            </a:pPr>
            <a:r>
              <a:rPr lang="es-ES" altLang="es-ES" sz="1800" dirty="0" smtClean="0"/>
              <a:t>Aplicado con mayor paso de tiempo e inferior resolución espacial</a:t>
            </a:r>
          </a:p>
          <a:p>
            <a:pPr eaLnBrk="1" hangingPunct="1">
              <a:lnSpc>
                <a:spcPct val="80000"/>
              </a:lnSpc>
            </a:pPr>
            <a:r>
              <a:rPr lang="es-ES" altLang="es-ES" sz="2000" dirty="0" smtClean="0"/>
              <a:t>Precipitación y ciclo hidrológico</a:t>
            </a:r>
          </a:p>
          <a:p>
            <a:pPr lvl="1" eaLnBrk="1" hangingPunct="1">
              <a:lnSpc>
                <a:spcPct val="80000"/>
              </a:lnSpc>
            </a:pPr>
            <a:r>
              <a:rPr lang="es-ES" altLang="es-ES" sz="1800" dirty="0" smtClean="0"/>
              <a:t>Evaporación de la lluvia</a:t>
            </a:r>
          </a:p>
          <a:p>
            <a:pPr lvl="1" eaLnBrk="1" hangingPunct="1">
              <a:lnSpc>
                <a:spcPct val="80000"/>
              </a:lnSpc>
            </a:pPr>
            <a:r>
              <a:rPr lang="es-ES" altLang="es-ES" sz="1800" dirty="0" smtClean="0"/>
              <a:t>Fusión del hielo</a:t>
            </a:r>
          </a:p>
          <a:p>
            <a:pPr lvl="1" eaLnBrk="1" hangingPunct="1">
              <a:lnSpc>
                <a:spcPct val="80000"/>
              </a:lnSpc>
            </a:pPr>
            <a:r>
              <a:rPr lang="es-ES" altLang="es-ES" sz="1800" dirty="0" smtClean="0"/>
              <a:t>Algoritmo solapamientos nubosos</a:t>
            </a:r>
          </a:p>
          <a:p>
            <a:pPr eaLnBrk="1" hangingPunct="1">
              <a:lnSpc>
                <a:spcPct val="80000"/>
              </a:lnSpc>
            </a:pPr>
            <a:r>
              <a:rPr lang="es-ES" altLang="es-ES" sz="2000" dirty="0" smtClean="0"/>
              <a:t>Pronóstico de viento cerca de superficie</a:t>
            </a:r>
          </a:p>
          <a:p>
            <a:pPr lvl="1" eaLnBrk="1" hangingPunct="1">
              <a:lnSpc>
                <a:spcPct val="80000"/>
              </a:lnSpc>
            </a:pPr>
            <a:r>
              <a:rPr lang="es-ES" altLang="es-ES" sz="1800" dirty="0" smtClean="0"/>
              <a:t>Parametrización interacción flujo-orografía </a:t>
            </a:r>
            <a:r>
              <a:rPr lang="es-ES" altLang="es-ES" sz="1800" dirty="0" err="1" smtClean="0"/>
              <a:t>subgrid</a:t>
            </a:r>
            <a:endParaRPr lang="es-ES" altLang="es-ES" sz="1800" dirty="0" smtClean="0"/>
          </a:p>
          <a:p>
            <a:pPr lvl="1" eaLnBrk="1" hangingPunct="1">
              <a:lnSpc>
                <a:spcPct val="80000"/>
              </a:lnSpc>
            </a:pPr>
            <a:r>
              <a:rPr lang="es-ES" altLang="es-ES" sz="1800" dirty="0" smtClean="0"/>
              <a:t>Parametrización interacción flujo-superficie marina</a:t>
            </a:r>
          </a:p>
          <a:p>
            <a:pPr lvl="1" eaLnBrk="1" hangingPunct="1">
              <a:lnSpc>
                <a:spcPct val="80000"/>
              </a:lnSpc>
            </a:pPr>
            <a:r>
              <a:rPr lang="es-ES" altLang="es-ES" sz="1800" dirty="0" smtClean="0"/>
              <a:t>Pronóstico de rachas de viento (</a:t>
            </a:r>
            <a:r>
              <a:rPr lang="es-ES" altLang="es-ES" sz="1800" dirty="0" err="1" smtClean="0"/>
              <a:t>postproceso</a:t>
            </a:r>
            <a:r>
              <a:rPr lang="es-ES" altLang="es-ES" sz="1800" dirty="0" smtClean="0"/>
              <a:t>)</a:t>
            </a:r>
          </a:p>
          <a:p>
            <a:pPr lvl="1" eaLnBrk="1" hangingPunct="1">
              <a:lnSpc>
                <a:spcPct val="80000"/>
              </a:lnSpc>
              <a:buFontTx/>
              <a:buNone/>
            </a:pPr>
            <a:endParaRPr lang="es-ES" altLang="es-ES" sz="1800" dirty="0" smtClean="0"/>
          </a:p>
          <a:p>
            <a:pPr eaLnBrk="1" hangingPunct="1">
              <a:lnSpc>
                <a:spcPct val="80000"/>
              </a:lnSpc>
              <a:buFontTx/>
              <a:buNone/>
            </a:pPr>
            <a:endParaRPr lang="es-ES" altLang="es-ES" sz="2000" i="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91971" y="620688"/>
            <a:ext cx="6898656" cy="6378757"/>
          </a:xfrm>
          <a:prstGeom prst="rect">
            <a:avLst/>
          </a:prstGeom>
        </p:spPr>
      </p:pic>
      <p:sp>
        <p:nvSpPr>
          <p:cNvPr id="3" name="Rectangle 2"/>
          <p:cNvSpPr txBox="1">
            <a:spLocks noChangeArrowheads="1"/>
          </p:cNvSpPr>
          <p:nvPr/>
        </p:nvSpPr>
        <p:spPr>
          <a:xfrm>
            <a:off x="-468560" y="0"/>
            <a:ext cx="8229600" cy="777875"/>
          </a:xfrm>
          <a:prstGeom prst="rect">
            <a:avLst/>
          </a:prstGeom>
        </p:spPr>
        <p:txBody>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pPr eaLnBrk="1" hangingPunct="1"/>
            <a:r>
              <a:rPr lang="es-ES" altLang="es-ES" dirty="0" smtClean="0"/>
              <a:t>ECMWF - CEPPM</a:t>
            </a:r>
          </a:p>
        </p:txBody>
      </p:sp>
    </p:spTree>
    <p:extLst>
      <p:ext uri="{BB962C8B-B14F-4D97-AF65-F5344CB8AC3E}">
        <p14:creationId xmlns:p14="http://schemas.microsoft.com/office/powerpoint/2010/main" val="10487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ítulo 1"/>
          <p:cNvSpPr>
            <a:spLocks noGrp="1"/>
          </p:cNvSpPr>
          <p:nvPr>
            <p:ph type="title" idx="4294967295"/>
          </p:nvPr>
        </p:nvSpPr>
        <p:spPr>
          <a:xfrm>
            <a:off x="1331913" y="115888"/>
            <a:ext cx="6335712" cy="371475"/>
          </a:xfrm>
        </p:spPr>
        <p:txBody>
          <a:bodyPr/>
          <a:lstStyle/>
          <a:p>
            <a:pPr eaLnBrk="1" hangingPunct="1"/>
            <a:r>
              <a:rPr lang="es-ES" altLang="es-ES" sz="2800" dirty="0" smtClean="0"/>
              <a:t>Modelo de suelo - </a:t>
            </a:r>
            <a:r>
              <a:rPr lang="es-ES" altLang="es-ES" sz="2800" i="1" dirty="0" smtClean="0"/>
              <a:t>HTESSEL</a:t>
            </a:r>
          </a:p>
        </p:txBody>
      </p:sp>
      <p:sp>
        <p:nvSpPr>
          <p:cNvPr id="47108" name="Marcador de contenido 2"/>
          <p:cNvSpPr>
            <a:spLocks noGrp="1"/>
          </p:cNvSpPr>
          <p:nvPr>
            <p:ph idx="4294967295"/>
          </p:nvPr>
        </p:nvSpPr>
        <p:spPr>
          <a:xfrm>
            <a:off x="165470" y="988142"/>
            <a:ext cx="5558657" cy="6318250"/>
          </a:xfrm>
          <a:prstGeom prst="rect">
            <a:avLst/>
          </a:prstGeom>
        </p:spPr>
        <p:txBody>
          <a:bodyPr/>
          <a:lstStyle/>
          <a:p>
            <a:pPr marL="0" indent="0" eaLnBrk="1" hangingPunct="1">
              <a:buFontTx/>
              <a:buNone/>
            </a:pPr>
            <a:r>
              <a:rPr lang="es-ES" altLang="es-ES" sz="1400" dirty="0"/>
              <a:t>El modelo atmosférico se acopla con </a:t>
            </a:r>
            <a:r>
              <a:rPr lang="es-ES" altLang="es-ES" sz="1400" b="1" dirty="0"/>
              <a:t>HTESSEL</a:t>
            </a:r>
            <a:r>
              <a:rPr lang="es-ES" altLang="es-ES" sz="1400" dirty="0"/>
              <a:t> y </a:t>
            </a:r>
            <a:r>
              <a:rPr lang="es-ES" altLang="es-ES" sz="1400" b="1" dirty="0" err="1"/>
              <a:t>Flake</a:t>
            </a:r>
            <a:endParaRPr lang="es-ES" altLang="es-ES" sz="1400" b="1" dirty="0"/>
          </a:p>
          <a:p>
            <a:pPr marL="0" indent="0" eaLnBrk="1" hangingPunct="1">
              <a:buFontTx/>
              <a:buNone/>
            </a:pPr>
            <a:r>
              <a:rPr lang="es-ES" altLang="es-ES" sz="1400" dirty="0" smtClean="0"/>
              <a:t>El terreno constituye el </a:t>
            </a:r>
            <a:r>
              <a:rPr lang="es-ES" altLang="es-ES" sz="1400" dirty="0"/>
              <a:t>límite inferior de la atmósfera para una zona menos extensa que el mar, pero </a:t>
            </a:r>
            <a:r>
              <a:rPr lang="es-ES" altLang="es-ES" sz="1400" dirty="0" smtClean="0"/>
              <a:t>presenta mayor complejidad orográfica y una superior variabilidad </a:t>
            </a:r>
            <a:r>
              <a:rPr lang="es-ES" altLang="es-ES" sz="1400" dirty="0"/>
              <a:t>temporal y espacial </a:t>
            </a:r>
            <a:r>
              <a:rPr lang="es-ES" altLang="es-ES" sz="1400" dirty="0" smtClean="0"/>
              <a:t>de almacenamiento </a:t>
            </a:r>
            <a:r>
              <a:rPr lang="es-ES" altLang="es-ES" sz="1400" dirty="0"/>
              <a:t>e intercambio de energía.</a:t>
            </a:r>
          </a:p>
          <a:p>
            <a:pPr marL="0" indent="0" eaLnBrk="1" hangingPunct="1">
              <a:buFontTx/>
              <a:buNone/>
            </a:pPr>
            <a:r>
              <a:rPr lang="es-ES" altLang="es-ES" sz="1400" dirty="0" smtClean="0"/>
              <a:t>El </a:t>
            </a:r>
            <a:r>
              <a:rPr lang="es-ES" altLang="es-ES" sz="1400" dirty="0"/>
              <a:t>límite inferior proporciona una importante retroalimentación a la atmósfera si se modela con precisión (importante para las previsiones a corto y largo plazo).</a:t>
            </a:r>
          </a:p>
          <a:p>
            <a:pPr marL="0" indent="0" eaLnBrk="1" hangingPunct="1">
              <a:buFontTx/>
              <a:buNone/>
            </a:pPr>
            <a:r>
              <a:rPr lang="es-ES" altLang="es-ES" sz="1400" dirty="0" smtClean="0"/>
              <a:t>El </a:t>
            </a:r>
            <a:r>
              <a:rPr lang="es-ES" altLang="es-ES" sz="1400" dirty="0"/>
              <a:t>estado de las masas terrestres (incluida la humedad y la cobertura del </a:t>
            </a:r>
            <a:r>
              <a:rPr lang="es-ES" altLang="es-ES" sz="1400" dirty="0" smtClean="0"/>
              <a:t>suelo, así como </a:t>
            </a:r>
            <a:r>
              <a:rPr lang="es-ES" altLang="es-ES" sz="1400" dirty="0"/>
              <a:t>la profundidad de la nieve y el hielo de los lagos) puede cambiar en una escala temporal diaria y estas variaciones pueden ser importantes en determinadas situaciones durante la evolución de la previsión.  Entre los aspectos importantes del estado </a:t>
            </a:r>
            <a:r>
              <a:rPr lang="es-ES" altLang="es-ES" sz="1400" dirty="0" smtClean="0"/>
              <a:t>del terreno que </a:t>
            </a:r>
            <a:r>
              <a:rPr lang="es-ES" altLang="es-ES" sz="1400" dirty="0"/>
              <a:t>pueden afectar a la evolución atmosférica se </a:t>
            </a:r>
            <a:r>
              <a:rPr lang="es-ES" altLang="es-ES" sz="1400" dirty="0" smtClean="0"/>
              <a:t>encuentran:</a:t>
            </a:r>
            <a:endParaRPr lang="es-ES" altLang="es-ES" sz="1400" dirty="0"/>
          </a:p>
          <a:p>
            <a:pPr marL="0" indent="0" eaLnBrk="1" hangingPunct="1">
              <a:buFontTx/>
              <a:buNone/>
            </a:pPr>
            <a:r>
              <a:rPr lang="es-ES" altLang="es-ES" sz="1400" dirty="0" smtClean="0"/>
              <a:t>- la </a:t>
            </a:r>
            <a:r>
              <a:rPr lang="es-ES" altLang="es-ES" sz="1400" dirty="0"/>
              <a:t>absorción de las precipitaciones y la humedad del suelo (dan más información sobre el flujo de </a:t>
            </a:r>
            <a:r>
              <a:rPr lang="es-ES" altLang="es-ES" sz="1400" dirty="0" smtClean="0"/>
              <a:t>humedad)</a:t>
            </a:r>
            <a:endParaRPr lang="es-ES" altLang="es-ES" sz="1400" dirty="0"/>
          </a:p>
          <a:p>
            <a:pPr marL="0" indent="0" eaLnBrk="1" hangingPunct="1">
              <a:buFontTx/>
              <a:buNone/>
            </a:pPr>
            <a:r>
              <a:rPr lang="es-ES" altLang="es-ES" sz="1400" dirty="0" smtClean="0"/>
              <a:t>- las </a:t>
            </a:r>
            <a:r>
              <a:rPr lang="es-ES" altLang="es-ES" sz="1400" dirty="0"/>
              <a:t>variaciones de hielo en los lagos (dan más información sobre el albedo y los </a:t>
            </a:r>
            <a:r>
              <a:rPr lang="es-ES" altLang="es-ES" sz="1400" dirty="0" smtClean="0"/>
              <a:t>intercambios de calor </a:t>
            </a:r>
            <a:r>
              <a:rPr lang="es-ES" altLang="es-ES" sz="1400" dirty="0"/>
              <a:t>y </a:t>
            </a:r>
            <a:r>
              <a:rPr lang="es-ES" altLang="es-ES" sz="1400" dirty="0" smtClean="0"/>
              <a:t>humedad)</a:t>
            </a:r>
            <a:endParaRPr lang="es-ES" altLang="es-ES" sz="1400" dirty="0"/>
          </a:p>
          <a:p>
            <a:pPr marL="0" indent="0" eaLnBrk="1" hangingPunct="1">
              <a:buFontTx/>
              <a:buNone/>
            </a:pPr>
            <a:r>
              <a:rPr lang="es-ES" altLang="es-ES" sz="1400" dirty="0" smtClean="0"/>
              <a:t>- las </a:t>
            </a:r>
            <a:r>
              <a:rPr lang="es-ES" altLang="es-ES" sz="1400" dirty="0"/>
              <a:t>variaciones de temperatura de la tierra y los lagos para evaluar los flujos de calor,</a:t>
            </a:r>
          </a:p>
          <a:p>
            <a:pPr marL="0" indent="0" eaLnBrk="1" hangingPunct="1">
              <a:buFontTx/>
              <a:buNone/>
            </a:pPr>
            <a:r>
              <a:rPr lang="es-ES" altLang="es-ES" sz="1400" dirty="0" smtClean="0"/>
              <a:t>- las </a:t>
            </a:r>
            <a:r>
              <a:rPr lang="es-ES" altLang="es-ES" sz="1400" dirty="0"/>
              <a:t>variaciones de la nieve y su extensión (proporcionan más información sobre el albedo y los flujos de calor y </a:t>
            </a:r>
            <a:r>
              <a:rPr lang="es-ES" altLang="es-ES" sz="1400" dirty="0" smtClean="0"/>
              <a:t>humedad).</a:t>
            </a:r>
          </a:p>
        </p:txBody>
      </p:sp>
      <p:pic>
        <p:nvPicPr>
          <p:cNvPr id="47109"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96754" y="605555"/>
            <a:ext cx="3227515" cy="46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ángulo 4"/>
          <p:cNvSpPr>
            <a:spLocks noChangeArrowheads="1"/>
          </p:cNvSpPr>
          <p:nvPr/>
        </p:nvSpPr>
        <p:spPr bwMode="auto">
          <a:xfrm>
            <a:off x="5596754" y="5257922"/>
            <a:ext cx="3634309"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100" i="1" dirty="0">
                <a:solidFill>
                  <a:srgbClr val="000000"/>
                </a:solidFill>
                <a:latin typeface="Calibri" panose="020F0502020204030204" pitchFamily="34" charset="0"/>
              </a:rPr>
              <a:t>Esquema de las baldosas de la superficie del suelo con los flujos de calor, humedad y momento </a:t>
            </a:r>
            <a:r>
              <a:rPr lang="es-ES" altLang="es-ES" sz="1100" i="1" dirty="0" smtClean="0">
                <a:solidFill>
                  <a:srgbClr val="000000"/>
                </a:solidFill>
                <a:latin typeface="Calibri" panose="020F0502020204030204" pitchFamily="34" charset="0"/>
              </a:rPr>
              <a:t>para cada </a:t>
            </a:r>
            <a:r>
              <a:rPr lang="es-ES" altLang="es-ES" sz="1100" i="1" dirty="0">
                <a:solidFill>
                  <a:srgbClr val="000000"/>
                </a:solidFill>
                <a:latin typeface="Calibri" panose="020F0502020204030204" pitchFamily="34" charset="0"/>
              </a:rPr>
              <a:t>una de las seis superficies diferentes.  Las cuatro capas del suelo tienen diferentes contenidos de humedad que varían a medida que el agua se transfiere directamente de una capa a otra (principalmente hacia abajo a través de la gravedad) o por evapotranspiración (hacia arriba) a través de las raíces que penetran a diferentes profundidades del suelo, o a través de la escorrentía en la superficie o por debajo de ella.</a:t>
            </a:r>
          </a:p>
        </p:txBody>
      </p:sp>
      <p:sp>
        <p:nvSpPr>
          <p:cNvPr id="47111" name="Text Box 6"/>
          <p:cNvSpPr txBox="1">
            <a:spLocks noChangeArrowheads="1"/>
          </p:cNvSpPr>
          <p:nvPr/>
        </p:nvSpPr>
        <p:spPr bwMode="auto">
          <a:xfrm>
            <a:off x="683568" y="605555"/>
            <a:ext cx="2924175" cy="382587"/>
          </a:xfrm>
          <a:prstGeom prst="rect">
            <a:avLst/>
          </a:prstGeom>
          <a:noFill/>
          <a:ln w="15875">
            <a:solidFill>
              <a:srgbClr val="99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800">
                <a:solidFill>
                  <a:srgbClr val="A50021"/>
                </a:solidFill>
              </a:rPr>
              <a:t>6 tipos de suelo diferentes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ítulo 1"/>
          <p:cNvSpPr>
            <a:spLocks noGrp="1"/>
          </p:cNvSpPr>
          <p:nvPr>
            <p:ph type="title" idx="4294967295"/>
          </p:nvPr>
        </p:nvSpPr>
        <p:spPr>
          <a:xfrm>
            <a:off x="1331913" y="115888"/>
            <a:ext cx="6335712" cy="371475"/>
          </a:xfrm>
        </p:spPr>
        <p:txBody>
          <a:bodyPr/>
          <a:lstStyle/>
          <a:p>
            <a:pPr eaLnBrk="1" hangingPunct="1"/>
            <a:r>
              <a:rPr lang="es-ES" altLang="es-ES" sz="2800" dirty="0" smtClean="0"/>
              <a:t>Modelo de suelo - </a:t>
            </a:r>
            <a:r>
              <a:rPr lang="es-ES" altLang="es-ES" sz="2800" i="1" dirty="0" smtClean="0"/>
              <a:t>HTESSEL</a:t>
            </a:r>
          </a:p>
        </p:txBody>
      </p:sp>
      <p:pic>
        <p:nvPicPr>
          <p:cNvPr id="3" name="Imagen 2"/>
          <p:cNvPicPr>
            <a:picLocks noChangeAspect="1"/>
          </p:cNvPicPr>
          <p:nvPr/>
        </p:nvPicPr>
        <p:blipFill>
          <a:blip r:embed="rId2"/>
          <a:stretch>
            <a:fillRect/>
          </a:stretch>
        </p:blipFill>
        <p:spPr>
          <a:xfrm>
            <a:off x="245137" y="570991"/>
            <a:ext cx="8000555" cy="2281945"/>
          </a:xfrm>
          <a:prstGeom prst="rect">
            <a:avLst/>
          </a:prstGeom>
        </p:spPr>
      </p:pic>
      <p:sp>
        <p:nvSpPr>
          <p:cNvPr id="4" name="Rectángulo 3"/>
          <p:cNvSpPr/>
          <p:nvPr/>
        </p:nvSpPr>
        <p:spPr>
          <a:xfrm>
            <a:off x="60829" y="2927300"/>
            <a:ext cx="4438940" cy="2454518"/>
          </a:xfrm>
          <a:prstGeom prst="rect">
            <a:avLst/>
          </a:prstGeom>
        </p:spPr>
        <p:txBody>
          <a:bodyPr wrap="square">
            <a:spAutoFit/>
          </a:bodyPr>
          <a:lstStyle/>
          <a:p>
            <a:pPr>
              <a:spcBef>
                <a:spcPts val="1200"/>
              </a:spcBef>
            </a:pPr>
            <a:r>
              <a:rPr lang="es-ES" sz="1400" b="1" i="1" dirty="0">
                <a:latin typeface="Arial Narrow" panose="020B0606020202030204" pitchFamily="34" charset="0"/>
              </a:rPr>
              <a:t>Temperaturas del suelo en ERA-</a:t>
            </a:r>
            <a:r>
              <a:rPr lang="es-ES" sz="1400" b="1" i="1" dirty="0" err="1">
                <a:latin typeface="Arial Narrow" panose="020B0606020202030204" pitchFamily="34" charset="0"/>
              </a:rPr>
              <a:t>Interim</a:t>
            </a:r>
            <a:r>
              <a:rPr lang="es-ES" sz="1400" b="1" i="1" dirty="0">
                <a:latin typeface="Arial Narrow" panose="020B0606020202030204" pitchFamily="34" charset="0"/>
              </a:rPr>
              <a:t>, ERA5 y </a:t>
            </a:r>
            <a:r>
              <a:rPr lang="es-ES" sz="1400" b="1" i="1" dirty="0" smtClean="0">
                <a:latin typeface="Arial Narrow" panose="020B0606020202030204" pitchFamily="34" charset="0"/>
              </a:rPr>
              <a:t>ERA5-Land</a:t>
            </a:r>
          </a:p>
          <a:p>
            <a:pPr>
              <a:spcBef>
                <a:spcPts val="1200"/>
              </a:spcBef>
            </a:pPr>
            <a:r>
              <a:rPr lang="es-ES" sz="1400" i="1" dirty="0" smtClean="0">
                <a:latin typeface="Arial Narrow" panose="020B0606020202030204" pitchFamily="34" charset="0"/>
              </a:rPr>
              <a:t>Los </a:t>
            </a:r>
            <a:r>
              <a:rPr lang="es-ES" sz="1400" i="1" dirty="0">
                <a:latin typeface="Arial Narrow" panose="020B0606020202030204" pitchFamily="34" charset="0"/>
              </a:rPr>
              <a:t>gráficos muestran la temperatura </a:t>
            </a:r>
            <a:r>
              <a:rPr lang="es-ES" sz="1400" i="1" dirty="0" smtClean="0">
                <a:latin typeface="Arial Narrow" panose="020B0606020202030204" pitchFamily="34" charset="0"/>
              </a:rPr>
              <a:t>de </a:t>
            </a:r>
            <a:r>
              <a:rPr lang="es-ES" sz="1400" i="1" dirty="0">
                <a:latin typeface="Arial Narrow" panose="020B0606020202030204" pitchFamily="34" charset="0"/>
              </a:rPr>
              <a:t>los 7 cm superiores del suelo a las 12 UTC del 15 de marzo de 2010 según </a:t>
            </a:r>
            <a:endParaRPr lang="es-ES" sz="1400" i="1" dirty="0" smtClean="0">
              <a:latin typeface="Arial Narrow" panose="020B0606020202030204" pitchFamily="34" charset="0"/>
            </a:endParaRPr>
          </a:p>
          <a:p>
            <a:pPr marL="342900" indent="-342900">
              <a:spcBef>
                <a:spcPts val="600"/>
              </a:spcBef>
              <a:buAutoNum type="alphaLcParenBoth"/>
            </a:pPr>
            <a:r>
              <a:rPr lang="es-ES" sz="1400" i="1" dirty="0" smtClean="0">
                <a:latin typeface="Arial Narrow" panose="020B0606020202030204" pitchFamily="34" charset="0"/>
              </a:rPr>
              <a:t>ERA-</a:t>
            </a:r>
            <a:r>
              <a:rPr lang="es-ES" sz="1400" i="1" dirty="0" err="1" smtClean="0">
                <a:latin typeface="Arial Narrow" panose="020B0606020202030204" pitchFamily="34" charset="0"/>
              </a:rPr>
              <a:t>Interim</a:t>
            </a:r>
            <a:r>
              <a:rPr lang="es-ES" sz="1400" i="1" dirty="0" smtClean="0">
                <a:latin typeface="Arial Narrow" panose="020B0606020202030204" pitchFamily="34" charset="0"/>
              </a:rPr>
              <a:t> </a:t>
            </a:r>
            <a:r>
              <a:rPr lang="es-ES" sz="1400" i="1" dirty="0">
                <a:latin typeface="Arial Narrow" panose="020B0606020202030204" pitchFamily="34" charset="0"/>
              </a:rPr>
              <a:t>(espaciado de cuadrícula de 79 km, izquierda</a:t>
            </a:r>
            <a:r>
              <a:rPr lang="es-ES" sz="1400" i="1" dirty="0" smtClean="0">
                <a:latin typeface="Arial Narrow" panose="020B0606020202030204" pitchFamily="34" charset="0"/>
              </a:rPr>
              <a:t>)</a:t>
            </a:r>
          </a:p>
          <a:p>
            <a:pPr marL="342900" indent="-342900">
              <a:spcBef>
                <a:spcPts val="300"/>
              </a:spcBef>
              <a:buAutoNum type="alphaLcParenBoth"/>
            </a:pPr>
            <a:r>
              <a:rPr lang="es-ES" sz="1400" i="1" dirty="0" smtClean="0">
                <a:latin typeface="Arial Narrow" panose="020B0606020202030204" pitchFamily="34" charset="0"/>
              </a:rPr>
              <a:t>ERA5 </a:t>
            </a:r>
            <a:r>
              <a:rPr lang="es-ES" sz="1400" i="1" dirty="0">
                <a:latin typeface="Arial Narrow" panose="020B0606020202030204" pitchFamily="34" charset="0"/>
              </a:rPr>
              <a:t>(espaciado de cuadrícula de 31 km, centro) y </a:t>
            </a:r>
            <a:endParaRPr lang="es-ES" sz="1400" i="1" dirty="0" smtClean="0">
              <a:latin typeface="Arial Narrow" panose="020B0606020202030204" pitchFamily="34" charset="0"/>
            </a:endParaRPr>
          </a:p>
          <a:p>
            <a:pPr marL="342900" indent="-342900">
              <a:spcBef>
                <a:spcPts val="300"/>
              </a:spcBef>
              <a:buAutoNum type="alphaLcParenBoth"/>
            </a:pPr>
            <a:r>
              <a:rPr lang="es-ES" sz="1400" i="1" dirty="0" smtClean="0">
                <a:latin typeface="Arial Narrow" panose="020B0606020202030204" pitchFamily="34" charset="0"/>
              </a:rPr>
              <a:t>ERA5-Land </a:t>
            </a:r>
            <a:r>
              <a:rPr lang="es-ES" sz="1400" i="1" dirty="0">
                <a:latin typeface="Arial Narrow" panose="020B0606020202030204" pitchFamily="34" charset="0"/>
              </a:rPr>
              <a:t>(espaciado de cuadrícula de 9 km, derecha</a:t>
            </a:r>
            <a:r>
              <a:rPr lang="es-ES" sz="1400" i="1" dirty="0" smtClean="0">
                <a:latin typeface="Arial Narrow" panose="020B0606020202030204" pitchFamily="34" charset="0"/>
              </a:rPr>
              <a:t>).</a:t>
            </a:r>
          </a:p>
          <a:p>
            <a:pPr>
              <a:spcBef>
                <a:spcPts val="300"/>
              </a:spcBef>
            </a:pPr>
            <a:r>
              <a:rPr lang="es-ES" sz="1400" i="1" dirty="0" smtClean="0">
                <a:latin typeface="Arial Narrow" panose="020B0606020202030204" pitchFamily="34" charset="0"/>
              </a:rPr>
              <a:t>Los </a:t>
            </a:r>
            <a:r>
              <a:rPr lang="es-ES" sz="1400" i="1" dirty="0">
                <a:latin typeface="Arial Narrow" panose="020B0606020202030204" pitchFamily="34" charset="0"/>
              </a:rPr>
              <a:t>valores de temperatura sobre el Mar Mediterráneo en ERA-</a:t>
            </a:r>
            <a:r>
              <a:rPr lang="es-ES" sz="1400" i="1" dirty="0" err="1">
                <a:latin typeface="Arial Narrow" panose="020B0606020202030204" pitchFamily="34" charset="0"/>
              </a:rPr>
              <a:t>Interim</a:t>
            </a:r>
            <a:r>
              <a:rPr lang="es-ES" sz="1400" i="1" dirty="0">
                <a:latin typeface="Arial Narrow" panose="020B0606020202030204" pitchFamily="34" charset="0"/>
              </a:rPr>
              <a:t> y ERA5 son valores de temperatura de la superficie del mar.</a:t>
            </a:r>
          </a:p>
        </p:txBody>
      </p:sp>
      <p:pic>
        <p:nvPicPr>
          <p:cNvPr id="2" name="Imagen 1"/>
          <p:cNvPicPr>
            <a:picLocks noChangeAspect="1"/>
          </p:cNvPicPr>
          <p:nvPr/>
        </p:nvPicPr>
        <p:blipFill>
          <a:blip r:embed="rId3"/>
          <a:stretch>
            <a:fillRect/>
          </a:stretch>
        </p:blipFill>
        <p:spPr>
          <a:xfrm>
            <a:off x="4359834" y="2654037"/>
            <a:ext cx="4452482" cy="4239718"/>
          </a:xfrm>
          <a:prstGeom prst="rect">
            <a:avLst/>
          </a:prstGeom>
        </p:spPr>
      </p:pic>
    </p:spTree>
    <p:extLst>
      <p:ext uri="{BB962C8B-B14F-4D97-AF65-F5344CB8AC3E}">
        <p14:creationId xmlns:p14="http://schemas.microsoft.com/office/powerpoint/2010/main" val="18585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ítulo 1"/>
          <p:cNvSpPr>
            <a:spLocks noGrp="1"/>
          </p:cNvSpPr>
          <p:nvPr>
            <p:ph type="title" idx="4294967295"/>
          </p:nvPr>
        </p:nvSpPr>
        <p:spPr>
          <a:xfrm>
            <a:off x="1116013" y="188913"/>
            <a:ext cx="6335712" cy="371475"/>
          </a:xfrm>
        </p:spPr>
        <p:txBody>
          <a:bodyPr/>
          <a:lstStyle/>
          <a:p>
            <a:pPr eaLnBrk="1" hangingPunct="1"/>
            <a:r>
              <a:rPr lang="es-ES" altLang="es-ES" sz="2800" dirty="0" smtClean="0"/>
              <a:t>Flujos de energía - </a:t>
            </a:r>
            <a:r>
              <a:rPr lang="es-ES" altLang="es-ES" sz="2800" i="1" dirty="0" err="1" smtClean="0"/>
              <a:t>FLake</a:t>
            </a:r>
            <a:endParaRPr lang="es-ES" altLang="es-ES" sz="2800" i="1" dirty="0" smtClean="0"/>
          </a:p>
        </p:txBody>
      </p:sp>
      <p:pic>
        <p:nvPicPr>
          <p:cNvPr id="48132"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7273" y="620688"/>
            <a:ext cx="4073773" cy="41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ángulo 8"/>
          <p:cNvSpPr>
            <a:spLocks noChangeArrowheads="1"/>
          </p:cNvSpPr>
          <p:nvPr/>
        </p:nvSpPr>
        <p:spPr bwMode="auto">
          <a:xfrm>
            <a:off x="46449" y="866329"/>
            <a:ext cx="5213166"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solidFill>
                  <a:srgbClr val="000000"/>
                </a:solidFill>
                <a:latin typeface="+mj-lt"/>
              </a:rPr>
              <a:t>Esquema del </a:t>
            </a:r>
            <a:r>
              <a:rPr lang="es-ES" altLang="es-ES" sz="1600" dirty="0" err="1" smtClean="0">
                <a:solidFill>
                  <a:srgbClr val="000000"/>
                </a:solidFill>
                <a:latin typeface="+mj-lt"/>
              </a:rPr>
              <a:t>FLake</a:t>
            </a:r>
            <a:r>
              <a:rPr lang="es-ES" altLang="es-ES" sz="1600" dirty="0" smtClean="0">
                <a:solidFill>
                  <a:srgbClr val="000000"/>
                </a:solidFill>
                <a:latin typeface="+mj-lt"/>
              </a:rPr>
              <a:t> </a:t>
            </a:r>
            <a:r>
              <a:rPr lang="es-ES" altLang="es-ES" sz="1600" dirty="0">
                <a:solidFill>
                  <a:srgbClr val="000000"/>
                </a:solidFill>
                <a:latin typeface="+mj-lt"/>
              </a:rPr>
              <a:t>con los flujos de calor y humedad </a:t>
            </a:r>
            <a:r>
              <a:rPr lang="es-ES" altLang="es-ES" sz="1600" dirty="0" smtClean="0">
                <a:solidFill>
                  <a:srgbClr val="000000"/>
                </a:solidFill>
                <a:latin typeface="+mj-lt"/>
              </a:rPr>
              <a:t>en </a:t>
            </a:r>
            <a:r>
              <a:rPr lang="es-ES" altLang="es-ES" sz="1600" dirty="0">
                <a:solidFill>
                  <a:srgbClr val="000000"/>
                </a:solidFill>
                <a:latin typeface="+mj-lt"/>
              </a:rPr>
              <a:t>las superficies </a:t>
            </a:r>
            <a:r>
              <a:rPr lang="es-ES" altLang="es-ES" sz="1600" dirty="0" smtClean="0">
                <a:solidFill>
                  <a:srgbClr val="000000"/>
                </a:solidFill>
                <a:latin typeface="+mj-lt"/>
              </a:rPr>
              <a:t>cubiertas de hielo </a:t>
            </a:r>
            <a:r>
              <a:rPr lang="es-ES" altLang="es-ES" sz="1600" dirty="0">
                <a:solidFill>
                  <a:srgbClr val="000000"/>
                </a:solidFill>
                <a:latin typeface="+mj-lt"/>
              </a:rPr>
              <a:t>y </a:t>
            </a:r>
            <a:r>
              <a:rPr lang="es-ES" altLang="es-ES" sz="1600" dirty="0" smtClean="0">
                <a:solidFill>
                  <a:srgbClr val="000000"/>
                </a:solidFill>
                <a:latin typeface="+mj-lt"/>
              </a:rPr>
              <a:t>de agua</a:t>
            </a:r>
            <a:r>
              <a:rPr lang="es-ES" altLang="es-ES" sz="1600" dirty="0">
                <a:solidFill>
                  <a:srgbClr val="000000"/>
                </a:solidFill>
                <a:latin typeface="+mj-lt"/>
              </a:rPr>
              <a:t>.  </a:t>
            </a:r>
            <a:endParaRPr lang="es-ES" altLang="es-ES" sz="1600" dirty="0" smtClean="0">
              <a:solidFill>
                <a:srgbClr val="000000"/>
              </a:solidFill>
              <a:latin typeface="+mj-lt"/>
            </a:endParaRPr>
          </a:p>
          <a:p>
            <a:pPr eaLnBrk="1" hangingPunct="1">
              <a:spcBef>
                <a:spcPts val="600"/>
              </a:spcBef>
              <a:buFontTx/>
              <a:buNone/>
            </a:pPr>
            <a:r>
              <a:rPr lang="es-ES" altLang="es-ES" sz="1600" dirty="0" smtClean="0">
                <a:solidFill>
                  <a:srgbClr val="000000"/>
                </a:solidFill>
                <a:latin typeface="+mj-lt"/>
              </a:rPr>
              <a:t>La superficie y la profundidad del agua dan una indicación de la capacidad de almacenamiento de calor y se modelan niveles suficientes para definir la termoclina (</a:t>
            </a:r>
            <a:r>
              <a:rPr lang="es-ES" altLang="es-ES" sz="1600" i="1" dirty="0" smtClean="0">
                <a:solidFill>
                  <a:srgbClr val="000000"/>
                </a:solidFill>
                <a:latin typeface="+mj-lt"/>
              </a:rPr>
              <a:t>ξ</a:t>
            </a:r>
            <a:r>
              <a:rPr lang="es-ES" altLang="es-ES" sz="1600" dirty="0" smtClean="0">
                <a:solidFill>
                  <a:srgbClr val="000000"/>
                </a:solidFill>
                <a:latin typeface="+mj-lt"/>
              </a:rPr>
              <a:t>). La temperatura superficial del lago rige el flujo de calor y humedad hacia la capa más baja de la atmósfera.  También se modela la radiación hacia o desde cualquier capa de hielo.</a:t>
            </a:r>
            <a:endParaRPr lang="es-ES" altLang="es-ES" sz="1600" dirty="0">
              <a:solidFill>
                <a:srgbClr val="000000"/>
              </a:solidFill>
              <a:latin typeface="+mj-lt"/>
            </a:endParaRPr>
          </a:p>
        </p:txBody>
      </p:sp>
      <p:sp>
        <p:nvSpPr>
          <p:cNvPr id="2" name="Rectángulo 1"/>
          <p:cNvSpPr/>
          <p:nvPr/>
        </p:nvSpPr>
        <p:spPr>
          <a:xfrm>
            <a:off x="72093" y="3861048"/>
            <a:ext cx="8640960" cy="2939266"/>
          </a:xfrm>
          <a:prstGeom prst="rect">
            <a:avLst/>
          </a:prstGeom>
        </p:spPr>
        <p:txBody>
          <a:bodyPr wrap="square">
            <a:spAutoFit/>
          </a:bodyPr>
          <a:lstStyle/>
          <a:p>
            <a:pPr eaLnBrk="1" hangingPunct="1">
              <a:spcBef>
                <a:spcPts val="600"/>
              </a:spcBef>
              <a:buFontTx/>
              <a:buNone/>
            </a:pPr>
            <a:r>
              <a:rPr lang="es-ES" altLang="es-ES" sz="1600" i="1" dirty="0">
                <a:solidFill>
                  <a:srgbClr val="000000"/>
                </a:solidFill>
              </a:rPr>
              <a:t>d </a:t>
            </a:r>
            <a:r>
              <a:rPr lang="es-ES" altLang="es-ES" sz="1600" dirty="0">
                <a:solidFill>
                  <a:srgbClr val="000000"/>
                </a:solidFill>
              </a:rPr>
              <a:t>= profundidad,</a:t>
            </a:r>
            <a:r>
              <a:rPr lang="es-ES" altLang="es-ES" sz="1600" i="1" dirty="0">
                <a:solidFill>
                  <a:srgbClr val="000000"/>
                </a:solidFill>
              </a:rPr>
              <a:t> T </a:t>
            </a:r>
            <a:r>
              <a:rPr lang="es-ES" altLang="es-ES" sz="1600" dirty="0">
                <a:solidFill>
                  <a:srgbClr val="000000"/>
                </a:solidFill>
              </a:rPr>
              <a:t>= temperatura, </a:t>
            </a:r>
            <a:endParaRPr lang="es-ES" altLang="es-ES" sz="1600" dirty="0" smtClean="0">
              <a:solidFill>
                <a:srgbClr val="000000"/>
              </a:solidFill>
            </a:endParaRPr>
          </a:p>
          <a:p>
            <a:pPr eaLnBrk="1" hangingPunct="1">
              <a:spcBef>
                <a:spcPts val="0"/>
              </a:spcBef>
              <a:buFontTx/>
              <a:buNone/>
            </a:pPr>
            <a:r>
              <a:rPr lang="es-ES" altLang="es-ES" sz="1600" i="1" dirty="0" smtClean="0">
                <a:solidFill>
                  <a:srgbClr val="000000"/>
                </a:solidFill>
              </a:rPr>
              <a:t>r</a:t>
            </a:r>
            <a:r>
              <a:rPr lang="es-ES" altLang="es-ES" sz="1600" dirty="0" smtClean="0">
                <a:solidFill>
                  <a:srgbClr val="000000"/>
                </a:solidFill>
              </a:rPr>
              <a:t> </a:t>
            </a:r>
            <a:r>
              <a:rPr lang="es-ES" altLang="es-ES" sz="1600" dirty="0">
                <a:solidFill>
                  <a:srgbClr val="000000"/>
                </a:solidFill>
              </a:rPr>
              <a:t>= resistencias a los flujos de energía (calor, humedad, momento</a:t>
            </a:r>
            <a:r>
              <a:rPr lang="es-ES" altLang="es-ES" sz="1600" dirty="0" smtClean="0">
                <a:solidFill>
                  <a:srgbClr val="000000"/>
                </a:solidFill>
              </a:rPr>
              <a:t>) </a:t>
            </a:r>
          </a:p>
          <a:p>
            <a:pPr eaLnBrk="1" hangingPunct="1">
              <a:spcBef>
                <a:spcPts val="600"/>
              </a:spcBef>
              <a:buFontTx/>
              <a:buNone/>
            </a:pPr>
            <a:r>
              <a:rPr lang="es-ES" altLang="es-ES" sz="1600" dirty="0" smtClean="0">
                <a:solidFill>
                  <a:srgbClr val="000000"/>
                </a:solidFill>
              </a:rPr>
              <a:t>Los subíndices ML </a:t>
            </a:r>
            <a:r>
              <a:rPr lang="es-ES" altLang="es-ES" sz="1600" dirty="0">
                <a:solidFill>
                  <a:srgbClr val="000000"/>
                </a:solidFill>
              </a:rPr>
              <a:t>indican la capa mixta, </a:t>
            </a:r>
            <a:r>
              <a:rPr lang="es-ES" altLang="es-ES" sz="1600" i="1" dirty="0">
                <a:solidFill>
                  <a:srgbClr val="000000"/>
                </a:solidFill>
              </a:rPr>
              <a:t>BL</a:t>
            </a:r>
            <a:r>
              <a:rPr lang="es-ES" altLang="es-ES" sz="1600" dirty="0">
                <a:solidFill>
                  <a:srgbClr val="000000"/>
                </a:solidFill>
              </a:rPr>
              <a:t> indica la capa inferior,</a:t>
            </a:r>
            <a:r>
              <a:rPr lang="es-ES" altLang="es-ES" sz="1600" i="1" dirty="0">
                <a:solidFill>
                  <a:srgbClr val="000000"/>
                </a:solidFill>
              </a:rPr>
              <a:t> sk9 </a:t>
            </a:r>
            <a:r>
              <a:rPr lang="es-ES" altLang="es-ES" sz="1600" dirty="0">
                <a:solidFill>
                  <a:srgbClr val="000000"/>
                </a:solidFill>
              </a:rPr>
              <a:t>representa la piel del agua (capa superior). </a:t>
            </a:r>
            <a:r>
              <a:rPr lang="es-ES" altLang="es-ES" sz="1600" i="1" dirty="0">
                <a:solidFill>
                  <a:srgbClr val="000000"/>
                </a:solidFill>
              </a:rPr>
              <a:t>a</a:t>
            </a:r>
            <a:r>
              <a:rPr lang="es-ES" altLang="es-ES" sz="1600" dirty="0">
                <a:solidFill>
                  <a:srgbClr val="000000"/>
                </a:solidFill>
              </a:rPr>
              <a:t> representa el aire.  </a:t>
            </a:r>
            <a:endParaRPr lang="es-ES" altLang="es-ES" sz="1600" dirty="0" smtClean="0">
              <a:solidFill>
                <a:srgbClr val="000000"/>
              </a:solidFill>
            </a:endParaRPr>
          </a:p>
          <a:p>
            <a:pPr eaLnBrk="1" hangingPunct="1">
              <a:spcBef>
                <a:spcPts val="600"/>
              </a:spcBef>
              <a:buFontTx/>
              <a:buNone/>
            </a:pPr>
            <a:r>
              <a:rPr lang="es-ES" altLang="es-ES" sz="1600" i="1" dirty="0" err="1" smtClean="0">
                <a:solidFill>
                  <a:srgbClr val="000000"/>
                </a:solidFill>
              </a:rPr>
              <a:t>C</a:t>
            </a:r>
            <a:r>
              <a:rPr lang="es-ES" altLang="es-ES" sz="1600" i="1" baseline="-25000" dirty="0" err="1" smtClean="0">
                <a:solidFill>
                  <a:srgbClr val="000000"/>
                </a:solidFill>
              </a:rPr>
              <a:t>p</a:t>
            </a:r>
            <a:r>
              <a:rPr lang="es-ES" altLang="es-ES" sz="1600" dirty="0" smtClean="0">
                <a:solidFill>
                  <a:srgbClr val="000000"/>
                </a:solidFill>
              </a:rPr>
              <a:t> </a:t>
            </a:r>
            <a:r>
              <a:rPr lang="es-ES" altLang="es-ES" sz="1600" dirty="0">
                <a:solidFill>
                  <a:srgbClr val="000000"/>
                </a:solidFill>
              </a:rPr>
              <a:t>= calor específico del aire a presión constante, </a:t>
            </a:r>
            <a:r>
              <a:rPr lang="es-ES" altLang="es-ES" sz="1600" i="1" dirty="0">
                <a:solidFill>
                  <a:srgbClr val="000000"/>
                </a:solidFill>
              </a:rPr>
              <a:t>ρ</a:t>
            </a:r>
            <a:r>
              <a:rPr lang="es-ES" altLang="es-ES" sz="1600" dirty="0">
                <a:solidFill>
                  <a:srgbClr val="000000"/>
                </a:solidFill>
              </a:rPr>
              <a:t> = densidad del aire, </a:t>
            </a:r>
            <a:endParaRPr lang="es-ES" altLang="es-ES" sz="1600" dirty="0" smtClean="0">
              <a:solidFill>
                <a:srgbClr val="000000"/>
              </a:solidFill>
            </a:endParaRPr>
          </a:p>
          <a:p>
            <a:pPr eaLnBrk="1" hangingPunct="1">
              <a:spcBef>
                <a:spcPts val="600"/>
              </a:spcBef>
              <a:buFontTx/>
              <a:buNone/>
            </a:pPr>
            <a:r>
              <a:rPr lang="es-ES" altLang="es-ES" sz="1600" i="1" dirty="0" smtClean="0">
                <a:solidFill>
                  <a:srgbClr val="000000"/>
                </a:solidFill>
              </a:rPr>
              <a:t>Λ</a:t>
            </a:r>
            <a:r>
              <a:rPr lang="es-ES" altLang="es-ES" sz="1600" i="1" baseline="-25000" dirty="0" smtClean="0">
                <a:solidFill>
                  <a:srgbClr val="000000"/>
                </a:solidFill>
              </a:rPr>
              <a:t>sk9</a:t>
            </a:r>
            <a:r>
              <a:rPr lang="es-ES" altLang="es-ES" sz="1600" dirty="0" smtClean="0">
                <a:solidFill>
                  <a:srgbClr val="000000"/>
                </a:solidFill>
              </a:rPr>
              <a:t> </a:t>
            </a:r>
            <a:r>
              <a:rPr lang="es-ES" altLang="es-ES" sz="1600" dirty="0">
                <a:solidFill>
                  <a:srgbClr val="000000"/>
                </a:solidFill>
              </a:rPr>
              <a:t>= coeficiente de acoplamiento. Controla la intensidad con la que la temperatura de la capa de piel sigue la temperatura del medio inferior (sea agua o hielo), </a:t>
            </a:r>
            <a:endParaRPr lang="es-ES" altLang="es-ES" sz="1600" dirty="0" smtClean="0">
              <a:solidFill>
                <a:srgbClr val="000000"/>
              </a:solidFill>
            </a:endParaRPr>
          </a:p>
          <a:p>
            <a:pPr eaLnBrk="1" hangingPunct="1">
              <a:spcBef>
                <a:spcPts val="600"/>
              </a:spcBef>
              <a:buFontTx/>
              <a:buNone/>
            </a:pPr>
            <a:r>
              <a:rPr lang="es-ES" altLang="es-ES" sz="1600" i="1" dirty="0" smtClean="0">
                <a:solidFill>
                  <a:srgbClr val="000000"/>
                </a:solidFill>
              </a:rPr>
              <a:t>CH</a:t>
            </a:r>
            <a:r>
              <a:rPr lang="es-ES" altLang="es-ES" sz="1600" dirty="0" smtClean="0">
                <a:solidFill>
                  <a:srgbClr val="000000"/>
                </a:solidFill>
              </a:rPr>
              <a:t> </a:t>
            </a:r>
            <a:r>
              <a:rPr lang="es-ES" altLang="es-ES" sz="1600" dirty="0">
                <a:solidFill>
                  <a:srgbClr val="000000"/>
                </a:solidFill>
              </a:rPr>
              <a:t>= coeficiente de intercambio turbulento, que varía de una baldosa a otra debido a las diferentes condiciones de estabilidad atmosférica</a:t>
            </a:r>
            <a:r>
              <a:rPr lang="es-ES" altLang="es-ES" sz="1600" dirty="0" smtClean="0">
                <a:solidFill>
                  <a:srgbClr val="000000"/>
                </a:solidFill>
              </a:rPr>
              <a:t>,</a:t>
            </a:r>
          </a:p>
          <a:p>
            <a:pPr eaLnBrk="1" hangingPunct="1">
              <a:spcBef>
                <a:spcPts val="600"/>
              </a:spcBef>
              <a:buFontTx/>
              <a:buNone/>
            </a:pPr>
            <a:r>
              <a:rPr lang="es-ES" altLang="es-ES" sz="1600" i="1" dirty="0" smtClean="0">
                <a:solidFill>
                  <a:srgbClr val="000000"/>
                </a:solidFill>
              </a:rPr>
              <a:t>|U|</a:t>
            </a:r>
            <a:r>
              <a:rPr lang="es-ES" altLang="es-ES" sz="1600" dirty="0" smtClean="0">
                <a:solidFill>
                  <a:srgbClr val="000000"/>
                </a:solidFill>
              </a:rPr>
              <a:t> </a:t>
            </a:r>
            <a:r>
              <a:rPr lang="es-ES" altLang="es-ES" sz="1600" dirty="0">
                <a:solidFill>
                  <a:srgbClr val="000000"/>
                </a:solidFill>
              </a:rPr>
              <a:t>= velocidad del viento. </a:t>
            </a:r>
            <a:endParaRPr lang="en-US" altLang="es-ES"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ítulo 1"/>
          <p:cNvSpPr>
            <a:spLocks noGrp="1"/>
          </p:cNvSpPr>
          <p:nvPr>
            <p:ph type="title" idx="4294967295"/>
          </p:nvPr>
        </p:nvSpPr>
        <p:spPr>
          <a:xfrm>
            <a:off x="1403350" y="188913"/>
            <a:ext cx="6272213" cy="371475"/>
          </a:xfrm>
        </p:spPr>
        <p:txBody>
          <a:bodyPr/>
          <a:lstStyle/>
          <a:p>
            <a:pPr eaLnBrk="1" hangingPunct="1"/>
            <a:r>
              <a:rPr lang="es-ES" altLang="es-ES" sz="2800" smtClean="0"/>
              <a:t>Física atmosférica - nubes</a:t>
            </a:r>
          </a:p>
        </p:txBody>
      </p:sp>
      <p:pic>
        <p:nvPicPr>
          <p:cNvPr id="49157"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2813" y="1851879"/>
            <a:ext cx="676275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ángulo 5"/>
          <p:cNvSpPr>
            <a:spLocks noChangeArrowheads="1"/>
          </p:cNvSpPr>
          <p:nvPr/>
        </p:nvSpPr>
        <p:spPr bwMode="auto">
          <a:xfrm>
            <a:off x="104205" y="5445224"/>
            <a:ext cx="90397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800" dirty="0">
                <a:latin typeface="Calibri" panose="020F0502020204030204" pitchFamily="34" charset="0"/>
              </a:rPr>
              <a:t>Los </a:t>
            </a:r>
            <a:r>
              <a:rPr lang="es-ES" altLang="es-ES" sz="1800" b="1" dirty="0">
                <a:latin typeface="Calibri" panose="020F0502020204030204" pitchFamily="34" charset="0"/>
              </a:rPr>
              <a:t>procesos de convección </a:t>
            </a:r>
            <a:r>
              <a:rPr lang="es-ES" altLang="es-ES" sz="1800" dirty="0">
                <a:latin typeface="Calibri" panose="020F0502020204030204" pitchFamily="34" charset="0"/>
              </a:rPr>
              <a:t>(debidos a las corrientes ascendentes </a:t>
            </a:r>
            <a:r>
              <a:rPr lang="es-ES" altLang="es-ES" sz="1800" dirty="0" err="1">
                <a:latin typeface="Calibri" panose="020F0502020204030204" pitchFamily="34" charset="0"/>
              </a:rPr>
              <a:t>convectivas</a:t>
            </a:r>
            <a:r>
              <a:rPr lang="es-ES" altLang="es-ES" sz="1800" dirty="0">
                <a:latin typeface="Calibri" panose="020F0502020204030204" pitchFamily="34" charset="0"/>
              </a:rPr>
              <a:t> a escala </a:t>
            </a:r>
            <a:r>
              <a:rPr lang="es-ES" altLang="es-ES" sz="1800" dirty="0" err="1" smtClean="0">
                <a:latin typeface="Calibri" panose="020F0502020204030204" pitchFamily="34" charset="0"/>
              </a:rPr>
              <a:t>subgrid</a:t>
            </a:r>
            <a:r>
              <a:rPr lang="es-ES" altLang="es-ES" sz="1800" dirty="0" smtClean="0">
                <a:latin typeface="Calibri" panose="020F0502020204030204" pitchFamily="34" charset="0"/>
              </a:rPr>
              <a:t>) </a:t>
            </a:r>
            <a:r>
              <a:rPr lang="es-ES" altLang="es-ES" sz="1800" dirty="0">
                <a:latin typeface="Calibri" panose="020F0502020204030204" pitchFamily="34" charset="0"/>
              </a:rPr>
              <a:t>se calculan por separado de los </a:t>
            </a:r>
            <a:r>
              <a:rPr lang="es-ES" altLang="es-ES" sz="1800" b="1" dirty="0">
                <a:latin typeface="Calibri" panose="020F0502020204030204" pitchFamily="34" charset="0"/>
              </a:rPr>
              <a:t>procesos nubosos a mayor escala </a:t>
            </a:r>
            <a:r>
              <a:rPr lang="es-ES" altLang="es-ES" sz="1800" dirty="0">
                <a:latin typeface="Calibri" panose="020F0502020204030204" pitchFamily="34" charset="0"/>
              </a:rPr>
              <a:t>(por ejemplo, debidos al ascenso a gran escala o al enfriamiento </a:t>
            </a:r>
            <a:r>
              <a:rPr lang="es-ES" altLang="es-ES" sz="1800" dirty="0" err="1">
                <a:latin typeface="Calibri" panose="020F0502020204030204" pitchFamily="34" charset="0"/>
              </a:rPr>
              <a:t>radiativo</a:t>
            </a:r>
            <a:r>
              <a:rPr lang="es-ES" altLang="es-ES" sz="1800" dirty="0">
                <a:latin typeface="Calibri" panose="020F0502020204030204" pitchFamily="34" charset="0"/>
              </a:rPr>
              <a:t>), pero los dos esquemas están conectados y representan diferentes partes de la nube y la precipitación en una columna de </a:t>
            </a:r>
            <a:r>
              <a:rPr lang="es-ES" altLang="es-ES" sz="1800" dirty="0" smtClean="0">
                <a:latin typeface="Calibri" panose="020F0502020204030204" pitchFamily="34" charset="0"/>
              </a:rPr>
              <a:t>un </a:t>
            </a:r>
            <a:r>
              <a:rPr lang="es-ES" altLang="es-ES" sz="1800" dirty="0" err="1" smtClean="0">
                <a:latin typeface="Calibri" panose="020F0502020204030204" pitchFamily="34" charset="0"/>
              </a:rPr>
              <a:t>grid</a:t>
            </a:r>
            <a:r>
              <a:rPr lang="es-ES" altLang="es-ES" sz="1800" dirty="0" smtClean="0">
                <a:latin typeface="Calibri" panose="020F0502020204030204" pitchFamily="34" charset="0"/>
              </a:rPr>
              <a:t>.</a:t>
            </a:r>
            <a:endParaRPr lang="es-ES" altLang="es-ES" sz="1800" dirty="0">
              <a:latin typeface="Calibri" panose="020F0502020204030204" pitchFamily="34" charset="0"/>
            </a:endParaRPr>
          </a:p>
        </p:txBody>
      </p:sp>
      <p:sp>
        <p:nvSpPr>
          <p:cNvPr id="49156" name="Rectángulo 3"/>
          <p:cNvSpPr>
            <a:spLocks noChangeArrowheads="1"/>
          </p:cNvSpPr>
          <p:nvPr/>
        </p:nvSpPr>
        <p:spPr bwMode="auto">
          <a:xfrm>
            <a:off x="104204" y="562511"/>
            <a:ext cx="90397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800" dirty="0">
                <a:latin typeface="Calibri" panose="020F0502020204030204" pitchFamily="34" charset="0"/>
              </a:rPr>
              <a:t>El IFS predice el campo de nubes tridimensional con 3 variables para cada casilla de la cuadrícula</a:t>
            </a:r>
            <a:r>
              <a:rPr lang="es-ES" altLang="es-ES" sz="1800" b="1" dirty="0">
                <a:latin typeface="Calibri" panose="020F0502020204030204" pitchFamily="34" charset="0"/>
              </a:rPr>
              <a:t>: fracción de nubes, agua líquida de las nubes </a:t>
            </a:r>
            <a:r>
              <a:rPr lang="es-ES" altLang="es-ES" sz="1800" dirty="0">
                <a:latin typeface="Calibri" panose="020F0502020204030204" pitchFamily="34" charset="0"/>
              </a:rPr>
              <a:t>y </a:t>
            </a:r>
            <a:r>
              <a:rPr lang="es-ES" altLang="es-ES" sz="1800" b="1" dirty="0">
                <a:latin typeface="Calibri" panose="020F0502020204030204" pitchFamily="34" charset="0"/>
              </a:rPr>
              <a:t>hielo de las nubes</a:t>
            </a:r>
            <a:r>
              <a:rPr lang="es-ES" altLang="es-ES" sz="1800" dirty="0">
                <a:latin typeface="Calibri" panose="020F0502020204030204" pitchFamily="34" charset="0"/>
              </a:rPr>
              <a:t>.  Los procesos nubosos como la </a:t>
            </a:r>
            <a:r>
              <a:rPr lang="es-ES" altLang="es-ES" sz="1800" b="1" dirty="0">
                <a:latin typeface="Calibri" panose="020F0502020204030204" pitchFamily="34" charset="0"/>
              </a:rPr>
              <a:t>condensación</a:t>
            </a:r>
            <a:r>
              <a:rPr lang="es-ES" altLang="es-ES" sz="1800" dirty="0">
                <a:latin typeface="Calibri" panose="020F0502020204030204" pitchFamily="34" charset="0"/>
              </a:rPr>
              <a:t>, la </a:t>
            </a:r>
            <a:r>
              <a:rPr lang="es-ES" altLang="es-ES" sz="1800" b="1" dirty="0">
                <a:latin typeface="Calibri" panose="020F0502020204030204" pitchFamily="34" charset="0"/>
              </a:rPr>
              <a:t>evaporación</a:t>
            </a:r>
            <a:r>
              <a:rPr lang="es-ES" altLang="es-ES" sz="1800" dirty="0">
                <a:latin typeface="Calibri" panose="020F0502020204030204" pitchFamily="34" charset="0"/>
              </a:rPr>
              <a:t>, la </a:t>
            </a:r>
            <a:r>
              <a:rPr lang="es-ES" altLang="es-ES" sz="1800" b="1" dirty="0">
                <a:latin typeface="Calibri" panose="020F0502020204030204" pitchFamily="34" charset="0"/>
              </a:rPr>
              <a:t>glaciación</a:t>
            </a:r>
            <a:r>
              <a:rPr lang="es-ES" altLang="es-ES" sz="1800" dirty="0">
                <a:latin typeface="Calibri" panose="020F0502020204030204" pitchFamily="34" charset="0"/>
              </a:rPr>
              <a:t> y la </a:t>
            </a:r>
            <a:r>
              <a:rPr lang="es-ES" altLang="es-ES" sz="1800" b="1" dirty="0">
                <a:latin typeface="Calibri" panose="020F0502020204030204" pitchFamily="34" charset="0"/>
              </a:rPr>
              <a:t>formación de precipitaciones </a:t>
            </a:r>
            <a:r>
              <a:rPr lang="es-ES" altLang="es-ES" sz="1800" dirty="0">
                <a:latin typeface="Calibri" panose="020F0502020204030204" pitchFamily="34" charset="0"/>
              </a:rPr>
              <a:t>en las nubes </a:t>
            </a:r>
            <a:r>
              <a:rPr lang="es-ES" altLang="es-ES" sz="1800" dirty="0" err="1">
                <a:latin typeface="Calibri" panose="020F0502020204030204" pitchFamily="34" charset="0"/>
              </a:rPr>
              <a:t>convectivas</a:t>
            </a:r>
            <a:r>
              <a:rPr lang="es-ES" altLang="es-ES" sz="1800" dirty="0">
                <a:latin typeface="Calibri" panose="020F0502020204030204" pitchFamily="34" charset="0"/>
              </a:rPr>
              <a:t> y estratiformes se tienen en cuenta con ecuaciones de base física</a:t>
            </a:r>
            <a:r>
              <a:rPr lang="es-ES" altLang="es-ES" sz="1800" dirty="0" smtClean="0">
                <a:latin typeface="Calibri" panose="020F0502020204030204" pitchFamily="34" charset="0"/>
              </a:rPr>
              <a:t>.</a:t>
            </a:r>
            <a:endParaRPr lang="en-US" altLang="es-ES" sz="18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55576" y="764704"/>
            <a:ext cx="6572250" cy="3952875"/>
          </a:xfrm>
          <a:prstGeom prst="rect">
            <a:avLst/>
          </a:prstGeom>
        </p:spPr>
      </p:pic>
      <p:sp>
        <p:nvSpPr>
          <p:cNvPr id="3" name="Título 1"/>
          <p:cNvSpPr txBox="1">
            <a:spLocks/>
          </p:cNvSpPr>
          <p:nvPr/>
        </p:nvSpPr>
        <p:spPr bwMode="auto">
          <a:xfrm>
            <a:off x="1403350" y="188913"/>
            <a:ext cx="62722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pPr eaLnBrk="1" hangingPunct="1"/>
            <a:r>
              <a:rPr lang="es-ES" altLang="es-ES" sz="2800" smtClean="0"/>
              <a:t>Física atmosférica - nubes</a:t>
            </a:r>
            <a:endParaRPr lang="es-ES" altLang="es-ES" sz="2800" smtClean="0"/>
          </a:p>
        </p:txBody>
      </p:sp>
      <p:sp>
        <p:nvSpPr>
          <p:cNvPr id="4" name="CuadroTexto 3"/>
          <p:cNvSpPr txBox="1"/>
          <p:nvPr/>
        </p:nvSpPr>
        <p:spPr>
          <a:xfrm>
            <a:off x="411448" y="4797152"/>
            <a:ext cx="7544928" cy="1354217"/>
          </a:xfrm>
          <a:prstGeom prst="rect">
            <a:avLst/>
          </a:prstGeom>
          <a:noFill/>
        </p:spPr>
        <p:txBody>
          <a:bodyPr wrap="square" rtlCol="0">
            <a:spAutoFit/>
          </a:bodyPr>
          <a:lstStyle/>
          <a:p>
            <a:r>
              <a:rPr lang="es-ES" sz="1400" i="1" dirty="0"/>
              <a:t>Esquema que destaca muchos de los procesos de turbulencia, nubosidad y convección que se han modificado en la actualización de la física de la humedad en el ciclo 47r3 del IFS.</a:t>
            </a:r>
          </a:p>
          <a:p>
            <a:endParaRPr lang="es-ES" dirty="0"/>
          </a:p>
          <a:p>
            <a:endParaRPr lang="es-ES" dirty="0"/>
          </a:p>
          <a:p>
            <a:endParaRPr lang="es-ES" dirty="0"/>
          </a:p>
        </p:txBody>
      </p:sp>
    </p:spTree>
    <p:extLst>
      <p:ext uri="{BB962C8B-B14F-4D97-AF65-F5344CB8AC3E}">
        <p14:creationId xmlns:p14="http://schemas.microsoft.com/office/powerpoint/2010/main" val="713598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ítulo 1"/>
          <p:cNvSpPr>
            <a:spLocks noGrp="1"/>
          </p:cNvSpPr>
          <p:nvPr>
            <p:ph type="title" idx="4294967295"/>
          </p:nvPr>
        </p:nvSpPr>
        <p:spPr>
          <a:xfrm>
            <a:off x="1547813" y="188913"/>
            <a:ext cx="6272212" cy="371475"/>
          </a:xfrm>
        </p:spPr>
        <p:txBody>
          <a:bodyPr/>
          <a:lstStyle/>
          <a:p>
            <a:pPr eaLnBrk="1" hangingPunct="1"/>
            <a:r>
              <a:rPr lang="es-ES" altLang="es-ES" sz="2800" smtClean="0"/>
              <a:t>Física atmosférica - nubes</a:t>
            </a:r>
          </a:p>
        </p:txBody>
      </p:sp>
      <p:pic>
        <p:nvPicPr>
          <p:cNvPr id="50180"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6"/>
            <a:ext cx="3425775" cy="52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ángulo 6"/>
          <p:cNvSpPr>
            <a:spLocks noChangeArrowheads="1"/>
          </p:cNvSpPr>
          <p:nvPr/>
        </p:nvSpPr>
        <p:spPr bwMode="auto">
          <a:xfrm>
            <a:off x="3633787" y="560388"/>
            <a:ext cx="5510213"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800" dirty="0">
                <a:latin typeface="Calibri" panose="020F0502020204030204" pitchFamily="34" charset="0"/>
              </a:rPr>
              <a:t>Las capas de nubes del modelo IFS se asignan como:</a:t>
            </a:r>
          </a:p>
          <a:p>
            <a:pPr eaLnBrk="1" hangingPunct="1">
              <a:spcBef>
                <a:spcPct val="0"/>
              </a:spcBef>
              <a:buFontTx/>
              <a:buNone/>
            </a:pPr>
            <a:endParaRPr lang="es-ES" altLang="es-ES" sz="1800" dirty="0">
              <a:latin typeface="Calibri" panose="020F0502020204030204" pitchFamily="34" charset="0"/>
            </a:endParaRPr>
          </a:p>
          <a:p>
            <a:pPr eaLnBrk="1" hangingPunct="1">
              <a:spcBef>
                <a:spcPct val="0"/>
              </a:spcBef>
              <a:buFontTx/>
              <a:buNone/>
            </a:pPr>
            <a:r>
              <a:rPr lang="es-ES" altLang="es-ES" sz="1800" dirty="0">
                <a:latin typeface="Calibri" panose="020F0502020204030204" pitchFamily="34" charset="0"/>
              </a:rPr>
              <a:t>▪ </a:t>
            </a:r>
            <a:r>
              <a:rPr lang="es-ES" altLang="es-ES" sz="1800" b="1" dirty="0" smtClean="0">
                <a:solidFill>
                  <a:srgbClr val="0070C0"/>
                </a:solidFill>
                <a:latin typeface="Calibri" panose="020F0502020204030204" pitchFamily="34" charset="0"/>
              </a:rPr>
              <a:t>Nubosidad en niveles altos (HCC) </a:t>
            </a:r>
            <a:r>
              <a:rPr lang="es-ES" altLang="es-ES" sz="1800" dirty="0" smtClean="0">
                <a:latin typeface="Calibri" panose="020F0502020204030204" pitchFamily="34" charset="0"/>
              </a:rPr>
              <a:t>- </a:t>
            </a:r>
            <a:r>
              <a:rPr lang="es-ES" altLang="es-ES" sz="1800" dirty="0">
                <a:latin typeface="Calibri" panose="020F0502020204030204" pitchFamily="34" charset="0"/>
              </a:rPr>
              <a:t>Nube integrada desde la parte </a:t>
            </a:r>
            <a:r>
              <a:rPr lang="es-ES" altLang="es-ES" sz="1800" dirty="0" smtClean="0">
                <a:latin typeface="Calibri" panose="020F0502020204030204" pitchFamily="34" charset="0"/>
              </a:rPr>
              <a:t>superior </a:t>
            </a:r>
            <a:r>
              <a:rPr lang="es-ES" altLang="es-ES" sz="1800" dirty="0">
                <a:latin typeface="Calibri" panose="020F0502020204030204" pitchFamily="34" charset="0"/>
              </a:rPr>
              <a:t>de la atmósfera hasta 450hPa*.</a:t>
            </a:r>
          </a:p>
          <a:p>
            <a:pPr eaLnBrk="1" hangingPunct="1">
              <a:spcBef>
                <a:spcPct val="0"/>
              </a:spcBef>
              <a:buFontTx/>
              <a:buNone/>
            </a:pPr>
            <a:r>
              <a:rPr lang="es-ES" altLang="es-ES" sz="1800" dirty="0">
                <a:latin typeface="Calibri" panose="020F0502020204030204" pitchFamily="34" charset="0"/>
              </a:rPr>
              <a:t>▪ </a:t>
            </a:r>
            <a:r>
              <a:rPr lang="es-ES" altLang="es-ES" sz="1800" b="1" dirty="0">
                <a:solidFill>
                  <a:srgbClr val="0070C0"/>
                </a:solidFill>
                <a:latin typeface="Calibri" panose="020F0502020204030204" pitchFamily="34" charset="0"/>
              </a:rPr>
              <a:t>Nubosidad </a:t>
            </a:r>
            <a:r>
              <a:rPr lang="es-ES" altLang="es-ES" sz="1800" b="1" dirty="0" smtClean="0">
                <a:solidFill>
                  <a:srgbClr val="0070C0"/>
                </a:solidFill>
                <a:latin typeface="Calibri" panose="020F0502020204030204" pitchFamily="34" charset="0"/>
              </a:rPr>
              <a:t>en niveles medios </a:t>
            </a:r>
            <a:r>
              <a:rPr lang="es-ES" altLang="es-ES" sz="1800" b="1" dirty="0">
                <a:solidFill>
                  <a:srgbClr val="0070C0"/>
                </a:solidFill>
                <a:latin typeface="Calibri" panose="020F0502020204030204" pitchFamily="34" charset="0"/>
              </a:rPr>
              <a:t>(MCC). </a:t>
            </a:r>
            <a:r>
              <a:rPr lang="es-ES" altLang="es-ES" sz="1800" dirty="0">
                <a:latin typeface="Calibri" panose="020F0502020204030204" pitchFamily="34" charset="0"/>
              </a:rPr>
              <a:t>- Nube integrada desde 450hPa* hasta 800hPa*.</a:t>
            </a:r>
          </a:p>
          <a:p>
            <a:pPr eaLnBrk="1" hangingPunct="1">
              <a:spcBef>
                <a:spcPct val="0"/>
              </a:spcBef>
              <a:buFontTx/>
              <a:buNone/>
            </a:pPr>
            <a:r>
              <a:rPr lang="es-ES" altLang="es-ES" sz="1800" dirty="0">
                <a:latin typeface="Calibri" panose="020F0502020204030204" pitchFamily="34" charset="0"/>
              </a:rPr>
              <a:t>▪ </a:t>
            </a:r>
            <a:r>
              <a:rPr lang="es-ES" altLang="es-ES" sz="1800" b="1" dirty="0">
                <a:solidFill>
                  <a:srgbClr val="0070C0"/>
                </a:solidFill>
                <a:latin typeface="Calibri" panose="020F0502020204030204" pitchFamily="34" charset="0"/>
              </a:rPr>
              <a:t>Nubosidad </a:t>
            </a:r>
            <a:r>
              <a:rPr lang="es-ES" altLang="es-ES" sz="1800" b="1" dirty="0" smtClean="0">
                <a:solidFill>
                  <a:srgbClr val="0070C0"/>
                </a:solidFill>
                <a:latin typeface="Calibri" panose="020F0502020204030204" pitchFamily="34" charset="0"/>
              </a:rPr>
              <a:t>en niveles bajos </a:t>
            </a:r>
            <a:r>
              <a:rPr lang="es-ES" altLang="es-ES" sz="1800" b="1" dirty="0">
                <a:solidFill>
                  <a:srgbClr val="0070C0"/>
                </a:solidFill>
                <a:latin typeface="Calibri" panose="020F0502020204030204" pitchFamily="34" charset="0"/>
              </a:rPr>
              <a:t>(LCC). </a:t>
            </a:r>
            <a:r>
              <a:rPr lang="es-ES" altLang="es-ES" sz="1800" dirty="0">
                <a:latin typeface="Calibri" panose="020F0502020204030204" pitchFamily="34" charset="0"/>
              </a:rPr>
              <a:t>- Nube integrada desde 800hPa* hasta la superficie.</a:t>
            </a:r>
          </a:p>
          <a:p>
            <a:pPr eaLnBrk="1" hangingPunct="1">
              <a:spcBef>
                <a:spcPct val="0"/>
              </a:spcBef>
              <a:buFontTx/>
              <a:buNone/>
            </a:pPr>
            <a:endParaRPr lang="es-ES" altLang="es-ES" sz="1800" dirty="0">
              <a:latin typeface="Calibri" panose="020F0502020204030204" pitchFamily="34" charset="0"/>
            </a:endParaRPr>
          </a:p>
          <a:p>
            <a:pPr eaLnBrk="1" hangingPunct="1">
              <a:spcBef>
                <a:spcPct val="0"/>
              </a:spcBef>
              <a:buFontTx/>
              <a:buNone/>
            </a:pPr>
            <a:r>
              <a:rPr lang="es-ES" altLang="es-ES" sz="1800" dirty="0">
                <a:latin typeface="Calibri" panose="020F0502020204030204" pitchFamily="34" charset="0"/>
              </a:rPr>
              <a:t>La </a:t>
            </a:r>
            <a:r>
              <a:rPr lang="es-ES" altLang="es-ES" sz="1800" b="1" dirty="0">
                <a:solidFill>
                  <a:srgbClr val="0070C0"/>
                </a:solidFill>
                <a:latin typeface="Calibri" panose="020F0502020204030204" pitchFamily="34" charset="0"/>
              </a:rPr>
              <a:t>cobertura nubosa total (TCC) </a:t>
            </a:r>
            <a:r>
              <a:rPr lang="es-ES" altLang="es-ES" sz="1800" dirty="0">
                <a:latin typeface="Calibri" panose="020F0502020204030204" pitchFamily="34" charset="0"/>
              </a:rPr>
              <a:t>son capas de nubes integradas desde la parte superior de la atmósfera hasta la superficie con supuestos de solapamiento basados en observaciones globales.  El grado de aleatoriedad del solapamiento depende de la distancia entre las capas.   Por lo tanto, </a:t>
            </a:r>
          </a:p>
          <a:p>
            <a:pPr eaLnBrk="1" hangingPunct="1">
              <a:spcBef>
                <a:spcPct val="0"/>
              </a:spcBef>
              <a:buFontTx/>
              <a:buNone/>
            </a:pPr>
            <a:r>
              <a:rPr lang="es-ES" altLang="es-ES" sz="1800" dirty="0">
                <a:latin typeface="Calibri" panose="020F0502020204030204" pitchFamily="34" charset="0"/>
              </a:rPr>
              <a:t>	</a:t>
            </a:r>
            <a:r>
              <a:rPr lang="es-ES" altLang="es-ES" sz="1800" b="1" dirty="0">
                <a:solidFill>
                  <a:srgbClr val="0070C0"/>
                </a:solidFill>
                <a:latin typeface="Calibri" panose="020F0502020204030204" pitchFamily="34" charset="0"/>
              </a:rPr>
              <a:t>TCC ≤ HCC + MCC + LCC.</a:t>
            </a:r>
          </a:p>
          <a:p>
            <a:pPr eaLnBrk="1" hangingPunct="1">
              <a:spcBef>
                <a:spcPct val="0"/>
              </a:spcBef>
              <a:buFontTx/>
              <a:buNone/>
            </a:pPr>
            <a:endParaRPr lang="es-ES" altLang="es-ES" sz="1800" dirty="0">
              <a:latin typeface="Calibri" panose="020F0502020204030204" pitchFamily="34" charset="0"/>
            </a:endParaRPr>
          </a:p>
          <a:p>
            <a:pPr eaLnBrk="1" hangingPunct="1">
              <a:spcBef>
                <a:spcPct val="0"/>
              </a:spcBef>
              <a:buFontTx/>
              <a:buNone/>
            </a:pPr>
            <a:r>
              <a:rPr lang="es-ES" altLang="es-ES" sz="1400" dirty="0" smtClean="0">
                <a:latin typeface="Calibri" panose="020F0502020204030204" pitchFamily="34" charset="0"/>
              </a:rPr>
              <a:t>* estrictamente no utilizamos los niveles de presión, sino los niveles del modelo IFS que corresponden, en una atmósfera estándar, a los niveles de presión dados. Esto significa que se puede obtener una nubosidad baja sobre la meseta tibetana, por ejemplo, porque allí utilizamos los mismos niveles del modelo IFS para dividir las capas de nubes que utilizamos sobre el océano abierto.</a:t>
            </a:r>
            <a:endParaRPr lang="es-ES" altLang="es-ES" sz="14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436851"/>
            <a:ext cx="37338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ítulo 1"/>
          <p:cNvSpPr>
            <a:spLocks noGrp="1"/>
          </p:cNvSpPr>
          <p:nvPr>
            <p:ph type="title" idx="4294967295"/>
          </p:nvPr>
        </p:nvSpPr>
        <p:spPr>
          <a:xfrm>
            <a:off x="755576" y="81276"/>
            <a:ext cx="6899275" cy="371475"/>
          </a:xfrm>
        </p:spPr>
        <p:txBody>
          <a:bodyPr/>
          <a:lstStyle/>
          <a:p>
            <a:pPr eaLnBrk="1" hangingPunct="1"/>
            <a:r>
              <a:rPr lang="es-ES" altLang="es-ES" sz="2800" dirty="0" smtClean="0"/>
              <a:t>Nubosidad estratiforme y precipitación</a:t>
            </a:r>
          </a:p>
        </p:txBody>
      </p:sp>
      <p:pic>
        <p:nvPicPr>
          <p:cNvPr id="51205"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36467"/>
            <a:ext cx="3672408" cy="276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ángulo 6"/>
          <p:cNvSpPr>
            <a:spLocks noChangeArrowheads="1"/>
          </p:cNvSpPr>
          <p:nvPr/>
        </p:nvSpPr>
        <p:spPr bwMode="auto">
          <a:xfrm>
            <a:off x="107504" y="3318570"/>
            <a:ext cx="9036496"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solidFill>
                  <a:srgbClr val="000000"/>
                </a:solidFill>
                <a:latin typeface="Calibri" panose="020F0502020204030204" pitchFamily="34" charset="0"/>
              </a:rPr>
              <a:t>En el esquema de nubes estratiformes (o de gran escala) del IFS hay cinco </a:t>
            </a:r>
            <a:r>
              <a:rPr lang="es-ES" altLang="es-ES" sz="1600" b="1" dirty="0">
                <a:solidFill>
                  <a:srgbClr val="000000"/>
                </a:solidFill>
                <a:latin typeface="Calibri" panose="020F0502020204030204" pitchFamily="34" charset="0"/>
              </a:rPr>
              <a:t>variables de pronóstico de las nubes</a:t>
            </a:r>
            <a:r>
              <a:rPr lang="es-ES" altLang="es-ES" sz="1600" dirty="0">
                <a:solidFill>
                  <a:srgbClr val="000000"/>
                </a:solidFill>
                <a:latin typeface="Calibri" panose="020F0502020204030204" pitchFamily="34" charset="0"/>
              </a:rPr>
              <a:t>, además del </a:t>
            </a:r>
            <a:r>
              <a:rPr lang="es-ES" altLang="es-ES" sz="1600" b="1" dirty="0">
                <a:solidFill>
                  <a:srgbClr val="000000"/>
                </a:solidFill>
                <a:latin typeface="Calibri" panose="020F0502020204030204" pitchFamily="34" charset="0"/>
              </a:rPr>
              <a:t>vapor de agua</a:t>
            </a:r>
            <a:r>
              <a:rPr lang="es-ES" altLang="es-ES" sz="1600" dirty="0">
                <a:solidFill>
                  <a:srgbClr val="000000"/>
                </a:solidFill>
                <a:latin typeface="Calibri" panose="020F0502020204030204" pitchFamily="34" charset="0"/>
              </a:rPr>
              <a:t>, y la modelización de los cambios de estado o del desarrollo de las precipitaciones está representada por diversos procesos </a:t>
            </a:r>
            <a:r>
              <a:rPr lang="es-ES" altLang="es-ES" sz="1600" dirty="0" err="1">
                <a:solidFill>
                  <a:srgbClr val="000000"/>
                </a:solidFill>
                <a:latin typeface="Calibri" panose="020F0502020204030204" pitchFamily="34" charset="0"/>
              </a:rPr>
              <a:t>microfísicos</a:t>
            </a:r>
            <a:r>
              <a:rPr lang="es-ES" altLang="es-ES" sz="1600" dirty="0">
                <a:solidFill>
                  <a:srgbClr val="000000"/>
                </a:solidFill>
                <a:latin typeface="Calibri" panose="020F0502020204030204" pitchFamily="34" charset="0"/>
              </a:rPr>
              <a:t>.  Las variables separadas de hielo y agua de las nubes permiten representar el agua líquida </a:t>
            </a:r>
            <a:r>
              <a:rPr lang="es-ES" altLang="es-ES" sz="1600" dirty="0" err="1">
                <a:solidFill>
                  <a:srgbClr val="000000"/>
                </a:solidFill>
                <a:latin typeface="Calibri" panose="020F0502020204030204" pitchFamily="34" charset="0"/>
              </a:rPr>
              <a:t>sobreenfriada</a:t>
            </a:r>
            <a:r>
              <a:rPr lang="es-ES" altLang="es-ES" sz="1600" dirty="0">
                <a:solidFill>
                  <a:srgbClr val="000000"/>
                </a:solidFill>
                <a:latin typeface="Calibri" panose="020F0502020204030204" pitchFamily="34" charset="0"/>
              </a:rPr>
              <a:t> y los procesos de fase mixta, comúnmente observados en las nubes. </a:t>
            </a:r>
            <a:r>
              <a:rPr lang="es-ES" altLang="es-ES" sz="1600" dirty="0" smtClean="0">
                <a:solidFill>
                  <a:srgbClr val="000000"/>
                </a:solidFill>
                <a:latin typeface="Calibri" panose="020F0502020204030204" pitchFamily="34" charset="0"/>
              </a:rPr>
              <a:t>Todas </a:t>
            </a:r>
            <a:r>
              <a:rPr lang="es-ES" altLang="es-ES" sz="1600" dirty="0">
                <a:solidFill>
                  <a:srgbClr val="000000"/>
                </a:solidFill>
                <a:latin typeface="Calibri" panose="020F0502020204030204" pitchFamily="34" charset="0"/>
              </a:rPr>
              <a:t>las variables de nubes y precipitaciones son </a:t>
            </a:r>
            <a:r>
              <a:rPr lang="es-ES" altLang="es-ES" sz="1600" dirty="0" err="1">
                <a:solidFill>
                  <a:srgbClr val="000000"/>
                </a:solidFill>
                <a:latin typeface="Calibri" panose="020F0502020204030204" pitchFamily="34" charset="0"/>
              </a:rPr>
              <a:t>advectadas</a:t>
            </a:r>
            <a:r>
              <a:rPr lang="es-ES" altLang="es-ES" sz="1600" dirty="0">
                <a:solidFill>
                  <a:srgbClr val="000000"/>
                </a:solidFill>
                <a:latin typeface="Calibri" panose="020F0502020204030204" pitchFamily="34" charset="0"/>
              </a:rPr>
              <a:t> por el viento</a:t>
            </a:r>
            <a:r>
              <a:rPr lang="es-ES" altLang="es-ES" sz="1600" dirty="0" smtClean="0">
                <a:solidFill>
                  <a:srgbClr val="000000"/>
                </a:solidFill>
                <a:latin typeface="Calibri" panose="020F0502020204030204" pitchFamily="34" charset="0"/>
              </a:rPr>
              <a:t>.</a:t>
            </a:r>
          </a:p>
          <a:p>
            <a:pPr eaLnBrk="1" hangingPunct="1">
              <a:spcBef>
                <a:spcPct val="0"/>
              </a:spcBef>
              <a:buFontTx/>
              <a:buNone/>
            </a:pPr>
            <a:r>
              <a:rPr lang="es-ES" altLang="es-ES" sz="1600" dirty="0" smtClean="0">
                <a:solidFill>
                  <a:srgbClr val="000000"/>
                </a:solidFill>
                <a:latin typeface="Calibri" panose="020F0502020204030204" pitchFamily="34" charset="0"/>
              </a:rPr>
              <a:t>La </a:t>
            </a:r>
            <a:r>
              <a:rPr lang="es-ES" altLang="es-ES" sz="1600" b="1" dirty="0">
                <a:solidFill>
                  <a:srgbClr val="000000"/>
                </a:solidFill>
                <a:latin typeface="Calibri" panose="020F0502020204030204" pitchFamily="34" charset="0"/>
              </a:rPr>
              <a:t>precipitación</a:t>
            </a:r>
            <a:r>
              <a:rPr lang="es-ES" altLang="es-ES" sz="1600" dirty="0">
                <a:solidFill>
                  <a:srgbClr val="000000"/>
                </a:solidFill>
                <a:latin typeface="Calibri" panose="020F0502020204030204" pitchFamily="34" charset="0"/>
              </a:rPr>
              <a:t> puede ser lluvia o nieve o una mezcla de ambas.  Una vez generada la precipitación, ésta caerá y crecerá si entra en las capas inferiores de la nube, o comenzará </a:t>
            </a:r>
            <a:r>
              <a:rPr lang="es-ES" altLang="es-ES" sz="1600" dirty="0" smtClean="0">
                <a:solidFill>
                  <a:srgbClr val="000000"/>
                </a:solidFill>
                <a:latin typeface="Calibri" panose="020F0502020204030204" pitchFamily="34" charset="0"/>
              </a:rPr>
              <a:t>un proceso de evaporación en </a:t>
            </a:r>
            <a:r>
              <a:rPr lang="es-ES" altLang="es-ES" sz="1600" dirty="0">
                <a:solidFill>
                  <a:srgbClr val="000000"/>
                </a:solidFill>
                <a:latin typeface="Calibri" panose="020F0502020204030204" pitchFamily="34" charset="0"/>
              </a:rPr>
              <a:t>el aire </a:t>
            </a:r>
            <a:r>
              <a:rPr lang="es-ES" altLang="es-ES" sz="1600" dirty="0" err="1">
                <a:solidFill>
                  <a:srgbClr val="000000"/>
                </a:solidFill>
                <a:latin typeface="Calibri" panose="020F0502020204030204" pitchFamily="34" charset="0"/>
              </a:rPr>
              <a:t>subsaturado</a:t>
            </a:r>
            <a:r>
              <a:rPr lang="es-ES" altLang="es-ES" sz="1600" dirty="0">
                <a:solidFill>
                  <a:srgbClr val="000000"/>
                </a:solidFill>
                <a:latin typeface="Calibri" panose="020F0502020204030204" pitchFamily="34" charset="0"/>
              </a:rPr>
              <a:t> antes de llegar a la superficie.  El descenso de la precipitación estratiforme sigue una trayectoria acorde con las velocidades del viento del IFS y la velocidad de caída de las partículas, por lo que las partículas de precipitación de lluvia y nieve pueden transferirse entre </a:t>
            </a:r>
            <a:r>
              <a:rPr lang="es-ES" altLang="es-ES" sz="1600" dirty="0" smtClean="0">
                <a:solidFill>
                  <a:srgbClr val="000000"/>
                </a:solidFill>
                <a:latin typeface="Calibri" panose="020F0502020204030204" pitchFamily="34" charset="0"/>
              </a:rPr>
              <a:t>celdas de la rejilla mientras </a:t>
            </a:r>
            <a:r>
              <a:rPr lang="es-ES" altLang="es-ES" sz="1600" dirty="0">
                <a:solidFill>
                  <a:srgbClr val="000000"/>
                </a:solidFill>
                <a:latin typeface="Calibri" panose="020F0502020204030204" pitchFamily="34" charset="0"/>
              </a:rPr>
              <a:t>descienden en el IFS.  Esta "deriva de la precipitación" es mucho más pronunciada para la nieve debido a su velocidad de caída mucho más lenta.  </a:t>
            </a:r>
            <a:r>
              <a:rPr lang="es-ES" altLang="es-ES" sz="1600" dirty="0" smtClean="0">
                <a:solidFill>
                  <a:srgbClr val="000000"/>
                </a:solidFill>
                <a:latin typeface="Calibri" panose="020F0502020204030204" pitchFamily="34" charset="0"/>
              </a:rPr>
              <a:t>En este sentido, la </a:t>
            </a:r>
            <a:r>
              <a:rPr lang="es-ES" altLang="es-ES" sz="1600" dirty="0">
                <a:solidFill>
                  <a:srgbClr val="000000"/>
                </a:solidFill>
                <a:latin typeface="Calibri" panose="020F0502020204030204" pitchFamily="34" charset="0"/>
              </a:rPr>
              <a:t>precipitación </a:t>
            </a:r>
            <a:r>
              <a:rPr lang="es-ES" altLang="es-ES" sz="1600" dirty="0" err="1">
                <a:solidFill>
                  <a:srgbClr val="000000"/>
                </a:solidFill>
                <a:latin typeface="Calibri" panose="020F0502020204030204" pitchFamily="34" charset="0"/>
              </a:rPr>
              <a:t>convectiva</a:t>
            </a:r>
            <a:r>
              <a:rPr lang="es-ES" altLang="es-ES" sz="1600" dirty="0">
                <a:solidFill>
                  <a:srgbClr val="000000"/>
                </a:solidFill>
                <a:latin typeface="Calibri" panose="020F0502020204030204" pitchFamily="34" charset="0"/>
              </a:rPr>
              <a:t> </a:t>
            </a:r>
            <a:r>
              <a:rPr lang="es-ES" altLang="es-ES" sz="1600" dirty="0" smtClean="0">
                <a:solidFill>
                  <a:srgbClr val="000000"/>
                </a:solidFill>
                <a:latin typeface="Calibri" panose="020F0502020204030204" pitchFamily="34" charset="0"/>
              </a:rPr>
              <a:t>se </a:t>
            </a:r>
            <a:r>
              <a:rPr lang="es-ES" altLang="es-ES" sz="1600" dirty="0">
                <a:solidFill>
                  <a:srgbClr val="000000"/>
                </a:solidFill>
                <a:latin typeface="Calibri" panose="020F0502020204030204" pitchFamily="34" charset="0"/>
              </a:rPr>
              <a:t>trata de </a:t>
            </a:r>
            <a:r>
              <a:rPr lang="es-ES" altLang="es-ES" sz="1600" dirty="0" smtClean="0">
                <a:solidFill>
                  <a:srgbClr val="000000"/>
                </a:solidFill>
                <a:latin typeface="Calibri" panose="020F0502020204030204" pitchFamily="34" charset="0"/>
              </a:rPr>
              <a:t>otra manera. </a:t>
            </a:r>
            <a:endParaRPr lang="en-US" altLang="es-ES" sz="16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ítulo 1"/>
          <p:cNvSpPr>
            <a:spLocks noGrp="1"/>
          </p:cNvSpPr>
          <p:nvPr>
            <p:ph type="title" idx="4294967295"/>
          </p:nvPr>
        </p:nvSpPr>
        <p:spPr>
          <a:xfrm>
            <a:off x="107504" y="132885"/>
            <a:ext cx="6899275" cy="371475"/>
          </a:xfrm>
        </p:spPr>
        <p:txBody>
          <a:bodyPr/>
          <a:lstStyle/>
          <a:p>
            <a:pPr eaLnBrk="1" hangingPunct="1"/>
            <a:r>
              <a:rPr lang="es-ES" altLang="es-ES" sz="2800" dirty="0" smtClean="0"/>
              <a:t>Nubosidad </a:t>
            </a:r>
            <a:r>
              <a:rPr lang="es-ES" altLang="es-ES" sz="2800" dirty="0" err="1" smtClean="0"/>
              <a:t>convectiva</a:t>
            </a:r>
            <a:r>
              <a:rPr lang="es-ES" altLang="es-ES" sz="2800" dirty="0" smtClean="0"/>
              <a:t> y precipitación</a:t>
            </a:r>
          </a:p>
        </p:txBody>
      </p:sp>
      <p:pic>
        <p:nvPicPr>
          <p:cNvPr id="52229"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597147"/>
            <a:ext cx="2435706" cy="162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ángulo 5"/>
          <p:cNvSpPr>
            <a:spLocks noChangeArrowheads="1"/>
          </p:cNvSpPr>
          <p:nvPr/>
        </p:nvSpPr>
        <p:spPr bwMode="auto">
          <a:xfrm>
            <a:off x="229784" y="538302"/>
            <a:ext cx="54726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rPr>
              <a:t>El esquema de convección no </a:t>
            </a:r>
            <a:r>
              <a:rPr lang="es-ES" altLang="es-ES" sz="1600" dirty="0" smtClean="0">
                <a:latin typeface="Calibri" panose="020F0502020204030204" pitchFamily="34" charset="0"/>
              </a:rPr>
              <a:t>cuantifica </a:t>
            </a:r>
            <a:r>
              <a:rPr lang="es-ES" altLang="es-ES" sz="1600" dirty="0">
                <a:latin typeface="Calibri" panose="020F0502020204030204" pitchFamily="34" charset="0"/>
              </a:rPr>
              <a:t>las nubes </a:t>
            </a:r>
            <a:r>
              <a:rPr lang="es-ES" altLang="es-ES" sz="1600" dirty="0" err="1">
                <a:latin typeface="Calibri" panose="020F0502020204030204" pitchFamily="34" charset="0"/>
              </a:rPr>
              <a:t>convectivas</a:t>
            </a:r>
            <a:r>
              <a:rPr lang="es-ES" altLang="es-ES" sz="1600" dirty="0">
                <a:latin typeface="Calibri" panose="020F0502020204030204" pitchFamily="34" charset="0"/>
              </a:rPr>
              <a:t> individuales, sólo su efecto físico en la atmósfera circundante en términos de </a:t>
            </a:r>
            <a:r>
              <a:rPr lang="es-ES" altLang="es-ES" sz="1600" b="1" dirty="0">
                <a:latin typeface="Calibri" panose="020F0502020204030204" pitchFamily="34" charset="0"/>
              </a:rPr>
              <a:t>liberación de calor latente, precipitación y el transporte asociado de humedad y momento</a:t>
            </a:r>
            <a:r>
              <a:rPr lang="es-ES" altLang="es-ES" sz="1600" dirty="0">
                <a:latin typeface="Calibri" panose="020F0502020204030204" pitchFamily="34" charset="0"/>
              </a:rPr>
              <a:t>.  El esquema distingue entre convección profunda, superficial </a:t>
            </a:r>
            <a:r>
              <a:rPr lang="es-ES" altLang="es-ES" sz="1600" dirty="0" smtClean="0">
                <a:latin typeface="Calibri" panose="020F0502020204030204" pitchFamily="34" charset="0"/>
              </a:rPr>
              <a:t>e intermedia, </a:t>
            </a:r>
            <a:r>
              <a:rPr lang="es-ES" altLang="es-ES" sz="1600" dirty="0">
                <a:latin typeface="Calibri" panose="020F0502020204030204" pitchFamily="34" charset="0"/>
              </a:rPr>
              <a:t>pero sólo puede darse un tipo de convección en cualquier punto de la malla en un momento dado. </a:t>
            </a:r>
            <a:endParaRPr lang="en-US" altLang="es-ES" sz="1600" dirty="0">
              <a:latin typeface="Calibri" panose="020F0502020204030204" pitchFamily="34" charset="0"/>
            </a:endParaRPr>
          </a:p>
        </p:txBody>
      </p:sp>
      <p:sp>
        <p:nvSpPr>
          <p:cNvPr id="7" name="Rectángulo 6"/>
          <p:cNvSpPr>
            <a:spLocks noChangeArrowheads="1"/>
          </p:cNvSpPr>
          <p:nvPr/>
        </p:nvSpPr>
        <p:spPr bwMode="auto">
          <a:xfrm>
            <a:off x="229784" y="2315919"/>
            <a:ext cx="8965504"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rPr>
              <a:t>En la configuración actual del esquema de convección dentro del IFS, mientras que los efectos de la convección (</a:t>
            </a:r>
            <a:r>
              <a:rPr lang="es-ES" altLang="es-ES" sz="1600" b="1" dirty="0">
                <a:latin typeface="Calibri" panose="020F0502020204030204" pitchFamily="34" charset="0"/>
              </a:rPr>
              <a:t>cambios en la temperatura o en la humedad</a:t>
            </a:r>
            <a:r>
              <a:rPr lang="es-ES" altLang="es-ES" sz="1600" dirty="0">
                <a:latin typeface="Calibri" panose="020F0502020204030204" pitchFamily="34" charset="0"/>
              </a:rPr>
              <a:t>) se desplazan a favor del viento, se considera que cualquier precipitación (</a:t>
            </a:r>
            <a:r>
              <a:rPr lang="es-ES" altLang="es-ES" sz="1600" dirty="0" err="1">
                <a:latin typeface="Calibri" panose="020F0502020204030204" pitchFamily="34" charset="0"/>
              </a:rPr>
              <a:t>convectiva</a:t>
            </a:r>
            <a:r>
              <a:rPr lang="es-ES" altLang="es-ES" sz="1600" dirty="0">
                <a:latin typeface="Calibri" panose="020F0502020204030204" pitchFamily="34" charset="0"/>
              </a:rPr>
              <a:t>) que se desarrolle permanece dentro de la columna y cae verticalmente hacia abajo de forma instantánea (es decir, tarda cero en llegar a la superficie).  Esto significa </a:t>
            </a:r>
            <a:r>
              <a:rPr lang="es-ES" altLang="es-ES" sz="1600" b="1" dirty="0">
                <a:latin typeface="Calibri" panose="020F0502020204030204" pitchFamily="34" charset="0"/>
              </a:rPr>
              <a:t>que los chubascos no son arrastrados por el viento </a:t>
            </a:r>
            <a:r>
              <a:rPr lang="es-ES" altLang="es-ES" sz="1600" dirty="0">
                <a:latin typeface="Calibri" panose="020F0502020204030204" pitchFamily="34" charset="0"/>
              </a:rPr>
              <a:t>durante su ciclo de vida.</a:t>
            </a:r>
          </a:p>
          <a:p>
            <a:pPr eaLnBrk="1" hangingPunct="1">
              <a:spcBef>
                <a:spcPts val="600"/>
              </a:spcBef>
              <a:buFontTx/>
              <a:buNone/>
            </a:pPr>
            <a:r>
              <a:rPr lang="es-ES" altLang="es-ES" sz="1600" dirty="0">
                <a:latin typeface="Calibri" panose="020F0502020204030204" pitchFamily="34" charset="0"/>
              </a:rPr>
              <a:t>En cualquier punto de la malla, el esquema de convección inspecciona la estructura de temperatura y humedad progresivamente desde la superficie hasta los 300hPa y si existe un nivel de convección libre (LFC) evalúa el </a:t>
            </a:r>
            <a:r>
              <a:rPr lang="es-ES" altLang="es-ES" sz="1600" b="1" dirty="0">
                <a:latin typeface="Calibri" panose="020F0502020204030204" pitchFamily="34" charset="0"/>
              </a:rPr>
              <a:t>CAPE</a:t>
            </a:r>
            <a:r>
              <a:rPr lang="es-ES" altLang="es-ES" sz="1600" dirty="0">
                <a:latin typeface="Calibri" panose="020F0502020204030204" pitchFamily="34" charset="0"/>
              </a:rPr>
              <a:t>.  No se tiene en cuenta el arrastre del aire </a:t>
            </a:r>
            <a:r>
              <a:rPr lang="es-ES" altLang="es-ES" sz="1600" dirty="0" smtClean="0">
                <a:latin typeface="Calibri" panose="020F0502020204030204" pitchFamily="34" charset="0"/>
              </a:rPr>
              <a:t>circundante </a:t>
            </a:r>
            <a:r>
              <a:rPr lang="es-ES" altLang="es-ES" sz="1600" dirty="0" smtClean="0">
                <a:latin typeface="Calibri" panose="020F0502020204030204" pitchFamily="34" charset="0"/>
                <a:sym typeface="Wingdings" panose="05000000000000000000" pitchFamily="2" charset="2"/>
              </a:rPr>
              <a:t></a:t>
            </a:r>
            <a:r>
              <a:rPr lang="es-ES" altLang="es-ES" sz="1600" dirty="0" smtClean="0">
                <a:latin typeface="Calibri" panose="020F0502020204030204" pitchFamily="34" charset="0"/>
              </a:rPr>
              <a:t> </a:t>
            </a:r>
            <a:r>
              <a:rPr lang="es-ES" altLang="es-ES" sz="1600" dirty="0">
                <a:latin typeface="Calibri" panose="020F0502020204030204" pitchFamily="34" charset="0"/>
              </a:rPr>
              <a:t>El CAPE </a:t>
            </a:r>
            <a:r>
              <a:rPr lang="es-ES" altLang="es-ES" sz="1600" dirty="0" smtClean="0">
                <a:latin typeface="Calibri" panose="020F0502020204030204" pitchFamily="34" charset="0"/>
              </a:rPr>
              <a:t>está </a:t>
            </a:r>
            <a:r>
              <a:rPr lang="es-ES" altLang="es-ES" sz="1600" dirty="0">
                <a:latin typeface="Calibri" panose="020F0502020204030204" pitchFamily="34" charset="0"/>
              </a:rPr>
              <a:t>probablemente </a:t>
            </a:r>
            <a:r>
              <a:rPr lang="es-ES" altLang="es-ES" sz="1600" dirty="0" smtClean="0">
                <a:latin typeface="Calibri" panose="020F0502020204030204" pitchFamily="34" charset="0"/>
              </a:rPr>
              <a:t>sobreestimado. </a:t>
            </a:r>
            <a:r>
              <a:rPr lang="es-ES" altLang="es-ES" sz="1600" dirty="0">
                <a:latin typeface="Calibri" panose="020F0502020204030204" pitchFamily="34" charset="0"/>
              </a:rPr>
              <a:t> </a:t>
            </a:r>
          </a:p>
          <a:p>
            <a:pPr eaLnBrk="1" hangingPunct="1">
              <a:spcBef>
                <a:spcPts val="600"/>
              </a:spcBef>
              <a:buFontTx/>
              <a:buNone/>
            </a:pPr>
            <a:r>
              <a:rPr lang="es-ES" altLang="es-ES" sz="1600" dirty="0">
                <a:latin typeface="Calibri" panose="020F0502020204030204" pitchFamily="34" charset="0"/>
              </a:rPr>
              <a:t>La inhibición </a:t>
            </a:r>
            <a:r>
              <a:rPr lang="es-ES" altLang="es-ES" sz="1600" dirty="0" err="1">
                <a:latin typeface="Calibri" panose="020F0502020204030204" pitchFamily="34" charset="0"/>
              </a:rPr>
              <a:t>convectiva</a:t>
            </a:r>
            <a:r>
              <a:rPr lang="es-ES" altLang="es-ES" sz="1600" dirty="0">
                <a:latin typeface="Calibri" panose="020F0502020204030204" pitchFamily="34" charset="0"/>
              </a:rPr>
              <a:t> (</a:t>
            </a:r>
            <a:r>
              <a:rPr lang="es-ES" altLang="es-ES" sz="1600" b="1" dirty="0">
                <a:latin typeface="Calibri" panose="020F0502020204030204" pitchFamily="34" charset="0"/>
              </a:rPr>
              <a:t>CIN</a:t>
            </a:r>
            <a:r>
              <a:rPr lang="es-ES" altLang="es-ES" sz="1600" dirty="0">
                <a:latin typeface="Calibri" panose="020F0502020204030204" pitchFamily="34" charset="0"/>
              </a:rPr>
              <a:t>) se evalúa </a:t>
            </a:r>
            <a:r>
              <a:rPr lang="es-ES" altLang="es-ES" sz="1600" dirty="0" smtClean="0">
                <a:latin typeface="Calibri" panose="020F0502020204030204" pitchFamily="34" charset="0"/>
              </a:rPr>
              <a:t>de forma similar a </a:t>
            </a:r>
            <a:r>
              <a:rPr lang="es-ES" altLang="es-ES" sz="1600" dirty="0">
                <a:latin typeface="Calibri" panose="020F0502020204030204" pitchFamily="34" charset="0"/>
              </a:rPr>
              <a:t>partir </a:t>
            </a:r>
            <a:r>
              <a:rPr lang="es-ES" altLang="es-ES" sz="1600" dirty="0" smtClean="0">
                <a:latin typeface="Calibri" panose="020F0502020204030204" pitchFamily="34" charset="0"/>
              </a:rPr>
              <a:t>del perfil atmosférico del </a:t>
            </a:r>
            <a:r>
              <a:rPr lang="es-ES" altLang="es-ES" sz="1600" dirty="0">
                <a:latin typeface="Calibri" panose="020F0502020204030204" pitchFamily="34" charset="0"/>
              </a:rPr>
              <a:t>modelo </a:t>
            </a:r>
            <a:r>
              <a:rPr lang="es-ES" altLang="es-ES" sz="1600" dirty="0" smtClean="0">
                <a:latin typeface="Calibri" panose="020F0502020204030204" pitchFamily="34" charset="0"/>
              </a:rPr>
              <a:t>IFS.</a:t>
            </a:r>
            <a:r>
              <a:rPr lang="es-ES" altLang="es-ES" sz="1600" dirty="0">
                <a:latin typeface="Calibri" panose="020F0502020204030204" pitchFamily="34" charset="0"/>
              </a:rPr>
              <a:t>   </a:t>
            </a:r>
          </a:p>
          <a:p>
            <a:pPr eaLnBrk="1" hangingPunct="1">
              <a:spcBef>
                <a:spcPct val="0"/>
              </a:spcBef>
              <a:buFontTx/>
              <a:buNone/>
            </a:pPr>
            <a:r>
              <a:rPr lang="es-ES" altLang="es-ES" sz="1600" dirty="0">
                <a:latin typeface="Calibri" panose="020F0502020204030204" pitchFamily="34" charset="0"/>
              </a:rPr>
              <a:t>La </a:t>
            </a:r>
            <a:r>
              <a:rPr lang="es-ES" altLang="es-ES" sz="1600" b="1" dirty="0">
                <a:latin typeface="Calibri" panose="020F0502020204030204" pitchFamily="34" charset="0"/>
              </a:rPr>
              <a:t>cizalladura CAPE  </a:t>
            </a:r>
            <a:r>
              <a:rPr lang="es-ES" altLang="es-ES" sz="1600" dirty="0" smtClean="0">
                <a:latin typeface="Calibri" panose="020F0502020204030204" pitchFamily="34" charset="0"/>
              </a:rPr>
              <a:t>(</a:t>
            </a:r>
            <a:r>
              <a:rPr lang="es-ES" altLang="es-ES" sz="1600" i="1" dirty="0" smtClean="0">
                <a:latin typeface="Calibri" panose="020F0502020204030204" pitchFamily="34" charset="0"/>
              </a:rPr>
              <a:t>CAPE </a:t>
            </a:r>
            <a:r>
              <a:rPr lang="es-ES" altLang="es-ES" sz="1600" dirty="0" err="1" smtClean="0">
                <a:latin typeface="Calibri" panose="020F0502020204030204" pitchFamily="34" charset="0"/>
              </a:rPr>
              <a:t>shear</a:t>
            </a:r>
            <a:r>
              <a:rPr lang="es-ES" altLang="es-ES" sz="1600" dirty="0" smtClean="0">
                <a:latin typeface="Calibri" panose="020F0502020204030204" pitchFamily="34" charset="0"/>
              </a:rPr>
              <a:t>) es </a:t>
            </a:r>
            <a:r>
              <a:rPr lang="es-ES" altLang="es-ES" sz="1600" dirty="0">
                <a:latin typeface="Calibri" panose="020F0502020204030204" pitchFamily="34" charset="0"/>
              </a:rPr>
              <a:t>una combinación de la cizalladura de masa (cizalladura vectorial del viento en los 6 km más bajos de la atmósfera) y el CAPE y se utiliza para identificar áreas de convección potencialmente extremas. </a:t>
            </a:r>
          </a:p>
          <a:p>
            <a:pPr eaLnBrk="1" hangingPunct="1">
              <a:spcBef>
                <a:spcPts val="600"/>
              </a:spcBef>
              <a:buFontTx/>
              <a:buNone/>
            </a:pPr>
            <a:r>
              <a:rPr lang="es-ES" altLang="es-ES" sz="1600" i="1" u="sng" dirty="0" smtClean="0">
                <a:latin typeface="Calibri" panose="020F0502020204030204" pitchFamily="34" charset="0"/>
              </a:rPr>
              <a:t>Mapas previstos</a:t>
            </a:r>
            <a:r>
              <a:rPr lang="es-ES" altLang="es-ES" sz="1600" dirty="0" smtClean="0">
                <a:latin typeface="Calibri" panose="020F0502020204030204" pitchFamily="34" charset="0"/>
              </a:rPr>
              <a:t>: </a:t>
            </a:r>
            <a:r>
              <a:rPr lang="es-ES" altLang="es-ES" sz="1600" dirty="0">
                <a:latin typeface="Calibri" panose="020F0502020204030204" pitchFamily="34" charset="0"/>
              </a:rPr>
              <a:t>CAPE (de HRES),</a:t>
            </a:r>
          </a:p>
          <a:p>
            <a:pPr eaLnBrk="1" hangingPunct="1">
              <a:spcBef>
                <a:spcPct val="0"/>
              </a:spcBef>
              <a:buFontTx/>
              <a:buNone/>
            </a:pPr>
            <a:r>
              <a:rPr lang="es-ES" altLang="es-ES" sz="1600" dirty="0">
                <a:latin typeface="Calibri" panose="020F0502020204030204" pitchFamily="34" charset="0"/>
              </a:rPr>
              <a:t>	          Índices de previsión extrema (EFI) de CAPE y cizalladura CAPE,</a:t>
            </a:r>
          </a:p>
          <a:p>
            <a:pPr eaLnBrk="1" hangingPunct="1">
              <a:spcBef>
                <a:spcPct val="0"/>
              </a:spcBef>
              <a:buFontTx/>
              <a:buNone/>
            </a:pPr>
            <a:r>
              <a:rPr lang="es-ES" altLang="es-ES" sz="1600" dirty="0">
                <a:latin typeface="Calibri" panose="020F0502020204030204" pitchFamily="34" charset="0"/>
              </a:rPr>
              <a:t>	          Probabilidad de CAPE y CAPE-</a:t>
            </a:r>
            <a:r>
              <a:rPr lang="es-ES" altLang="es-ES" sz="1600" dirty="0" err="1">
                <a:latin typeface="Calibri" panose="020F0502020204030204" pitchFamily="34" charset="0"/>
              </a:rPr>
              <a:t>shear</a:t>
            </a:r>
            <a:r>
              <a:rPr lang="es-ES" altLang="es-ES" sz="1600" dirty="0">
                <a:latin typeface="Calibri" panose="020F0502020204030204" pitchFamily="34" charset="0"/>
              </a:rPr>
              <a:t> por encima o por debajo de un umbral </a:t>
            </a:r>
            <a:r>
              <a:rPr lang="es-ES" altLang="es-ES" sz="1600" dirty="0" smtClean="0">
                <a:latin typeface="Calibri" panose="020F0502020204030204" pitchFamily="34" charset="0"/>
              </a:rPr>
              <a:t>definido</a:t>
            </a:r>
            <a:endParaRPr lang="es-ES" altLang="es-ES" sz="1600" dirty="0">
              <a:latin typeface="Calibri" panose="020F0502020204030204" pitchFamily="34" charset="0"/>
            </a:endParaRPr>
          </a:p>
          <a:p>
            <a:pPr eaLnBrk="1" hangingPunct="1">
              <a:spcBef>
                <a:spcPct val="0"/>
              </a:spcBef>
              <a:buFontTx/>
              <a:buNone/>
            </a:pPr>
            <a:r>
              <a:rPr lang="es-ES" altLang="es-ES" sz="1600" dirty="0">
                <a:latin typeface="Calibri" panose="020F0502020204030204" pitchFamily="34" charset="0"/>
              </a:rPr>
              <a:t>	          4 valores máximos de CAPE y </a:t>
            </a:r>
            <a:r>
              <a:rPr lang="es-ES" altLang="es-ES" sz="1600" i="1" dirty="0">
                <a:latin typeface="Calibri" panose="020F0502020204030204" pitchFamily="34" charset="0"/>
              </a:rPr>
              <a:t>CAPE-</a:t>
            </a:r>
            <a:r>
              <a:rPr lang="es-ES" altLang="es-ES" sz="1600" i="1" dirty="0" err="1">
                <a:latin typeface="Calibri" panose="020F0502020204030204" pitchFamily="34" charset="0"/>
              </a:rPr>
              <a:t>shear</a:t>
            </a:r>
            <a:r>
              <a:rPr lang="es-ES" altLang="es-ES" sz="1600" dirty="0">
                <a:latin typeface="Calibri" panose="020F0502020204030204" pitchFamily="34" charset="0"/>
              </a:rPr>
              <a:t> de </a:t>
            </a:r>
            <a:r>
              <a:rPr lang="es-ES" altLang="es-ES" sz="1600" i="1" dirty="0">
                <a:latin typeface="Calibri" panose="020F0502020204030204" pitchFamily="34" charset="0"/>
              </a:rPr>
              <a:t>M-</a:t>
            </a:r>
            <a:r>
              <a:rPr lang="es-ES" altLang="es-ES" sz="1600" i="1" dirty="0" err="1">
                <a:latin typeface="Calibri" panose="020F0502020204030204" pitchFamily="34" charset="0"/>
              </a:rPr>
              <a:t>Climate</a:t>
            </a:r>
            <a:r>
              <a:rPr lang="es-ES" altLang="es-ES" sz="1600" dirty="0">
                <a:latin typeface="Calibri" panose="020F0502020204030204" pitchFamily="34" charset="0"/>
              </a:rPr>
              <a:t> en varios percentiles</a:t>
            </a:r>
            <a:endParaRPr lang="en-US" altLang="es-ES" sz="1600" dirty="0" smtClean="0">
              <a:latin typeface="Calibri" panose="020F0502020204030204" pitchFamily="34" charset="0"/>
            </a:endParaRPr>
          </a:p>
          <a:p>
            <a:pPr eaLnBrk="1" hangingPunct="1">
              <a:spcBef>
                <a:spcPct val="0"/>
              </a:spcBef>
              <a:buFontTx/>
              <a:buNone/>
            </a:pPr>
            <a:endParaRPr lang="en-US" altLang="es-ES" sz="16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Imagen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403066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ítulo 1"/>
          <p:cNvSpPr>
            <a:spLocks noGrp="1"/>
          </p:cNvSpPr>
          <p:nvPr>
            <p:ph type="title" idx="4294967295"/>
          </p:nvPr>
        </p:nvSpPr>
        <p:spPr>
          <a:xfrm>
            <a:off x="971600" y="81602"/>
            <a:ext cx="5867400" cy="371475"/>
          </a:xfrm>
        </p:spPr>
        <p:txBody>
          <a:bodyPr/>
          <a:lstStyle/>
          <a:p>
            <a:pPr eaLnBrk="1" hangingPunct="1"/>
            <a:r>
              <a:rPr lang="es-ES" altLang="es-ES" sz="2800" smtClean="0"/>
              <a:t>Tipos de precipitación</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7889" y="596388"/>
            <a:ext cx="3430587"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p:cNvSpPr/>
          <p:nvPr/>
        </p:nvSpPr>
        <p:spPr>
          <a:xfrm>
            <a:off x="4281488" y="3195638"/>
            <a:ext cx="4862512" cy="1169551"/>
          </a:xfrm>
          <a:prstGeom prst="rect">
            <a:avLst/>
          </a:prstGeom>
        </p:spPr>
        <p:txBody>
          <a:bodyPr wrap="square">
            <a:spAutoFit/>
          </a:bodyPr>
          <a:lstStyle/>
          <a:p>
            <a:pPr eaLnBrk="1" fontAlgn="auto" hangingPunct="1">
              <a:spcBef>
                <a:spcPts val="0"/>
              </a:spcBef>
              <a:spcAft>
                <a:spcPts val="0"/>
              </a:spcAft>
              <a:defRPr/>
            </a:pPr>
            <a:r>
              <a:rPr lang="en-US" sz="1400" i="1" dirty="0" err="1" smtClean="0">
                <a:latin typeface="Calibri" panose="020F0502020204030204" pitchFamily="34" charset="0"/>
                <a:cs typeface="Calibri" panose="020F0502020204030204" pitchFamily="34" charset="0"/>
              </a:rPr>
              <a:t>Mapa</a:t>
            </a:r>
            <a:r>
              <a:rPr lang="en-US" sz="1400" i="1" dirty="0" smtClean="0">
                <a:latin typeface="Calibri" panose="020F0502020204030204" pitchFamily="34" charset="0"/>
                <a:cs typeface="Calibri" panose="020F0502020204030204" pitchFamily="34" charset="0"/>
              </a:rPr>
              <a:t> del </a:t>
            </a:r>
            <a:r>
              <a:rPr lang="en-US" sz="1400" i="1" dirty="0" err="1" smtClean="0">
                <a:latin typeface="Calibri" panose="020F0502020204030204" pitchFamily="34" charset="0"/>
                <a:cs typeface="Calibri" panose="020F0502020204030204" pitchFamily="34" charset="0"/>
              </a:rPr>
              <a:t>Adriático</a:t>
            </a:r>
            <a:r>
              <a:rPr lang="en-US" sz="1400" i="1" dirty="0" smtClean="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N</a:t>
            </a:r>
            <a:r>
              <a:rPr lang="en-US" sz="1400" i="1" dirty="0" smtClean="0">
                <a:latin typeface="Calibri" panose="020F0502020204030204" pitchFamily="34" charset="0"/>
                <a:cs typeface="Calibri" panose="020F0502020204030204" pitchFamily="34" charset="0"/>
              </a:rPr>
              <a:t>orte y </a:t>
            </a:r>
            <a:r>
              <a:rPr lang="en-US" sz="1400" i="1" dirty="0" err="1" smtClean="0">
                <a:latin typeface="Calibri" panose="020F0502020204030204" pitchFamily="34" charset="0"/>
                <a:cs typeface="Calibri" panose="020F0502020204030204" pitchFamily="34" charset="0"/>
              </a:rPr>
              <a:t>países</a:t>
            </a:r>
            <a:r>
              <a:rPr lang="en-US" sz="1400" i="1" dirty="0" smtClean="0">
                <a:latin typeface="Calibri" panose="020F0502020204030204" pitchFamily="34" charset="0"/>
                <a:cs typeface="Calibri" panose="020F0502020204030204" pitchFamily="34" charset="0"/>
              </a:rPr>
              <a:t> </a:t>
            </a:r>
            <a:r>
              <a:rPr lang="en-US" sz="1400" i="1" dirty="0" err="1" smtClean="0">
                <a:latin typeface="Calibri" panose="020F0502020204030204" pitchFamily="34" charset="0"/>
                <a:cs typeface="Calibri" panose="020F0502020204030204" pitchFamily="34" charset="0"/>
              </a:rPr>
              <a:t>adyacentes</a:t>
            </a:r>
            <a:r>
              <a:rPr lang="en-US" sz="1400" i="1" dirty="0" smtClean="0">
                <a:latin typeface="Calibri" panose="020F0502020204030204" pitchFamily="34" charset="0"/>
                <a:cs typeface="Calibri" panose="020F0502020204030204" pitchFamily="34" charset="0"/>
              </a:rPr>
              <a:t> </a:t>
            </a:r>
            <a:r>
              <a:rPr lang="en-US" sz="1400" i="1" dirty="0" err="1" smtClean="0">
                <a:latin typeface="Calibri" panose="020F0502020204030204" pitchFamily="34" charset="0"/>
                <a:cs typeface="Calibri" panose="020F0502020204030204" pitchFamily="34" charset="0"/>
              </a:rPr>
              <a:t>mostrando</a:t>
            </a:r>
            <a:r>
              <a:rPr lang="en-US" sz="1400" i="1" dirty="0" smtClean="0">
                <a:latin typeface="Calibri" panose="020F0502020204030204" pitchFamily="34" charset="0"/>
                <a:cs typeface="Calibri" panose="020F0502020204030204" pitchFamily="34" charset="0"/>
              </a:rPr>
              <a:t> la </a:t>
            </a:r>
            <a:r>
              <a:rPr lang="en-US" sz="1400" i="1" dirty="0" err="1" smtClean="0">
                <a:latin typeface="Calibri" panose="020F0502020204030204" pitchFamily="34" charset="0"/>
                <a:cs typeface="Calibri" panose="020F0502020204030204" pitchFamily="34" charset="0"/>
              </a:rPr>
              <a:t>asignación</a:t>
            </a:r>
            <a:r>
              <a:rPr lang="en-US" sz="1400" i="1" dirty="0" smtClean="0">
                <a:latin typeface="Calibri" panose="020F0502020204030204" pitchFamily="34" charset="0"/>
                <a:cs typeface="Calibri" panose="020F0502020204030204" pitchFamily="34" charset="0"/>
              </a:rPr>
              <a:t> de </a:t>
            </a:r>
            <a:r>
              <a:rPr lang="en-US" sz="1400" i="1" dirty="0" err="1" smtClean="0">
                <a:latin typeface="Calibri" panose="020F0502020204030204" pitchFamily="34" charset="0"/>
                <a:cs typeface="Calibri" panose="020F0502020204030204" pitchFamily="34" charset="0"/>
              </a:rPr>
              <a:t>diferentes</a:t>
            </a:r>
            <a:r>
              <a:rPr lang="en-US" sz="1400" i="1" dirty="0" smtClean="0">
                <a:latin typeface="Calibri" panose="020F0502020204030204" pitchFamily="34" charset="0"/>
                <a:cs typeface="Calibri" panose="020F0502020204030204" pitchFamily="34" charset="0"/>
              </a:rPr>
              <a:t> </a:t>
            </a:r>
            <a:r>
              <a:rPr lang="en-US" sz="1400" i="1" dirty="0" err="1" smtClean="0">
                <a:latin typeface="Calibri" panose="020F0502020204030204" pitchFamily="34" charset="0"/>
                <a:cs typeface="Calibri" panose="020F0502020204030204" pitchFamily="34" charset="0"/>
              </a:rPr>
              <a:t>tipos</a:t>
            </a:r>
            <a:r>
              <a:rPr lang="en-US" sz="1400" i="1" dirty="0" smtClean="0">
                <a:latin typeface="Calibri" panose="020F0502020204030204" pitchFamily="34" charset="0"/>
                <a:cs typeface="Calibri" panose="020F0502020204030204" pitchFamily="34" charset="0"/>
              </a:rPr>
              <a:t> de </a:t>
            </a:r>
            <a:r>
              <a:rPr lang="en-US" sz="1400" i="1" dirty="0" err="1" smtClean="0">
                <a:latin typeface="Calibri" panose="020F0502020204030204" pitchFamily="34" charset="0"/>
                <a:cs typeface="Calibri" panose="020F0502020204030204" pitchFamily="34" charset="0"/>
              </a:rPr>
              <a:t>precipitación</a:t>
            </a:r>
            <a:r>
              <a:rPr lang="en-US" sz="1400" i="1" dirty="0" smtClean="0">
                <a:latin typeface="Calibri" panose="020F0502020204030204" pitchFamily="34" charset="0"/>
                <a:cs typeface="Calibri" panose="020F0502020204030204" pitchFamily="34" charset="0"/>
              </a:rPr>
              <a:t> a </a:t>
            </a:r>
            <a:r>
              <a:rPr lang="en-US" sz="1400" i="1" dirty="0" err="1" smtClean="0">
                <a:latin typeface="Calibri" panose="020F0502020204030204" pitchFamily="34" charset="0"/>
                <a:cs typeface="Calibri" panose="020F0502020204030204" pitchFamily="34" charset="0"/>
              </a:rPr>
              <a:t>partir</a:t>
            </a:r>
            <a:r>
              <a:rPr lang="en-US" sz="1400" i="1" dirty="0" smtClean="0">
                <a:latin typeface="Calibri" panose="020F0502020204030204" pitchFamily="34" charset="0"/>
                <a:cs typeface="Calibri" panose="020F0502020204030204" pitchFamily="34" charset="0"/>
              </a:rPr>
              <a:t> de HRES, </a:t>
            </a:r>
            <a:r>
              <a:rPr lang="en-US" sz="1400" i="1" dirty="0" err="1" smtClean="0">
                <a:latin typeface="Calibri" panose="020F0502020204030204" pitchFamily="34" charset="0"/>
                <a:cs typeface="Calibri" panose="020F0502020204030204" pitchFamily="34" charset="0"/>
              </a:rPr>
              <a:t>representadas</a:t>
            </a:r>
            <a:r>
              <a:rPr lang="en-US" sz="1400" i="1" dirty="0" smtClean="0">
                <a:latin typeface="Calibri" panose="020F0502020204030204" pitchFamily="34" charset="0"/>
                <a:cs typeface="Calibri" panose="020F0502020204030204" pitchFamily="34" charset="0"/>
              </a:rPr>
              <a:t> a color: </a:t>
            </a:r>
            <a:r>
              <a:rPr lang="en-US" sz="1400" b="1" i="1" dirty="0">
                <a:solidFill>
                  <a:srgbClr val="00CC00"/>
                </a:solidFill>
                <a:latin typeface="Calibri" panose="020F0502020204030204" pitchFamily="34" charset="0"/>
                <a:cs typeface="Calibri" panose="020F0502020204030204" pitchFamily="34" charset="0"/>
              </a:rPr>
              <a:t>Green-Rain</a:t>
            </a:r>
            <a:r>
              <a:rPr lang="en-US" sz="1400" b="1" i="1" dirty="0">
                <a:latin typeface="Calibri" panose="020F0502020204030204" pitchFamily="34" charset="0"/>
                <a:cs typeface="Calibri" panose="020F0502020204030204" pitchFamily="34" charset="0"/>
              </a:rPr>
              <a:t>, </a:t>
            </a:r>
            <a:r>
              <a:rPr lang="en-US" sz="1400" b="1" i="1" dirty="0">
                <a:solidFill>
                  <a:schemeClr val="accent1">
                    <a:lumMod val="75000"/>
                  </a:schemeClr>
                </a:solidFill>
                <a:latin typeface="Calibri" panose="020F0502020204030204" pitchFamily="34" charset="0"/>
                <a:cs typeface="Calibri" panose="020F0502020204030204" pitchFamily="34" charset="0"/>
              </a:rPr>
              <a:t>Blue-Snow</a:t>
            </a:r>
            <a:r>
              <a:rPr lang="en-US" sz="1400" b="1" i="1" dirty="0">
                <a:latin typeface="Calibri" panose="020F0502020204030204" pitchFamily="34" charset="0"/>
                <a:cs typeface="Calibri" panose="020F0502020204030204" pitchFamily="34" charset="0"/>
              </a:rPr>
              <a:t>, </a:t>
            </a:r>
            <a:r>
              <a:rPr lang="en-US" sz="1400" b="1" i="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Yellow-Ice</a:t>
            </a:r>
            <a:r>
              <a:rPr lang="en-US" sz="1400" b="1" i="1" dirty="0">
                <a:latin typeface="Calibri" panose="020F0502020204030204" pitchFamily="34" charset="0"/>
                <a:cs typeface="Calibri" panose="020F0502020204030204" pitchFamily="34" charset="0"/>
              </a:rPr>
              <a:t> </a:t>
            </a:r>
            <a:r>
              <a:rPr lang="en-US" sz="1400" b="1" i="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Pellets,</a:t>
            </a:r>
            <a:r>
              <a:rPr lang="en-US" sz="1400" b="1" i="1" dirty="0">
                <a:latin typeface="Calibri" panose="020F0502020204030204" pitchFamily="34" charset="0"/>
                <a:cs typeface="Calibri" panose="020F0502020204030204" pitchFamily="34" charset="0"/>
              </a:rPr>
              <a:t> </a:t>
            </a:r>
            <a:r>
              <a:rPr lang="en-US" sz="1400" b="1" i="1" dirty="0">
                <a:solidFill>
                  <a:srgbClr val="FF0000"/>
                </a:solidFill>
                <a:latin typeface="Calibri" panose="020F0502020204030204" pitchFamily="34" charset="0"/>
                <a:cs typeface="Calibri" panose="020F0502020204030204" pitchFamily="34" charset="0"/>
              </a:rPr>
              <a:t>Red-Freezing Rain</a:t>
            </a:r>
            <a:r>
              <a:rPr lang="en-US" sz="1400" i="1" dirty="0">
                <a:latin typeface="Calibri" panose="020F0502020204030204" pitchFamily="34" charset="0"/>
                <a:cs typeface="Calibri" panose="020F0502020204030204" pitchFamily="34" charset="0"/>
              </a:rPr>
              <a:t>.  </a:t>
            </a:r>
            <a:r>
              <a:rPr lang="en-US" sz="1400" i="1" dirty="0" smtClean="0">
                <a:latin typeface="Calibri" panose="020F0502020204030204" pitchFamily="34" charset="0"/>
                <a:cs typeface="Calibri" panose="020F0502020204030204" pitchFamily="34" charset="0"/>
              </a:rPr>
              <a:t>La </a:t>
            </a:r>
            <a:r>
              <a:rPr lang="en-US" sz="1400" i="1" dirty="0" err="1" smtClean="0">
                <a:latin typeface="Calibri" panose="020F0502020204030204" pitchFamily="34" charset="0"/>
                <a:cs typeface="Calibri" panose="020F0502020204030204" pitchFamily="34" charset="0"/>
              </a:rPr>
              <a:t>intensidad</a:t>
            </a:r>
            <a:r>
              <a:rPr lang="en-US" sz="1400" i="1" dirty="0" smtClean="0">
                <a:latin typeface="Calibri" panose="020F0502020204030204" pitchFamily="34" charset="0"/>
                <a:cs typeface="Calibri" panose="020F0502020204030204" pitchFamily="34" charset="0"/>
              </a:rPr>
              <a:t> de color </a:t>
            </a:r>
            <a:r>
              <a:rPr lang="en-US" sz="1400" i="1" dirty="0" err="1" smtClean="0">
                <a:latin typeface="Calibri" panose="020F0502020204030204" pitchFamily="34" charset="0"/>
                <a:cs typeface="Calibri" panose="020F0502020204030204" pitchFamily="34" charset="0"/>
              </a:rPr>
              <a:t>es</a:t>
            </a:r>
            <a:r>
              <a:rPr lang="en-US" sz="1400" i="1" dirty="0" smtClean="0">
                <a:latin typeface="Calibri" panose="020F0502020204030204" pitchFamily="34" charset="0"/>
                <a:cs typeface="Calibri" panose="020F0502020204030204" pitchFamily="34" charset="0"/>
              </a:rPr>
              <a:t> </a:t>
            </a:r>
            <a:r>
              <a:rPr lang="en-US" sz="1400" i="1" dirty="0" err="1" smtClean="0">
                <a:latin typeface="Calibri" panose="020F0502020204030204" pitchFamily="34" charset="0"/>
                <a:cs typeface="Calibri" panose="020F0502020204030204" pitchFamily="34" charset="0"/>
              </a:rPr>
              <a:t>proporcional</a:t>
            </a:r>
            <a:r>
              <a:rPr lang="en-US" sz="1400" i="1" dirty="0" smtClean="0">
                <a:latin typeface="Calibri" panose="020F0502020204030204" pitchFamily="34" charset="0"/>
                <a:cs typeface="Calibri" panose="020F0502020204030204" pitchFamily="34" charset="0"/>
              </a:rPr>
              <a:t> a la </a:t>
            </a:r>
            <a:r>
              <a:rPr lang="en-US" sz="1400" i="1" dirty="0" err="1" smtClean="0">
                <a:latin typeface="Calibri" panose="020F0502020204030204" pitchFamily="34" charset="0"/>
                <a:cs typeface="Calibri" panose="020F0502020204030204" pitchFamily="34" charset="0"/>
              </a:rPr>
              <a:t>intensidad</a:t>
            </a:r>
            <a:r>
              <a:rPr lang="en-US" sz="1400" i="1" dirty="0" smtClean="0">
                <a:latin typeface="Calibri" panose="020F0502020204030204" pitchFamily="34" charset="0"/>
                <a:cs typeface="Calibri" panose="020F0502020204030204" pitchFamily="34" charset="0"/>
              </a:rPr>
              <a:t> de la </a:t>
            </a:r>
            <a:r>
              <a:rPr lang="en-US" sz="1400" i="1" dirty="0" err="1" smtClean="0">
                <a:latin typeface="Calibri" panose="020F0502020204030204" pitchFamily="34" charset="0"/>
                <a:cs typeface="Calibri" panose="020F0502020204030204" pitchFamily="34" charset="0"/>
              </a:rPr>
              <a:t>precipitación</a:t>
            </a:r>
            <a:r>
              <a:rPr lang="en-US" sz="1400" i="1" dirty="0" smtClean="0">
                <a:latin typeface="Calibri" panose="020F0502020204030204" pitchFamily="34" charset="0"/>
                <a:cs typeface="Calibri" panose="020F0502020204030204" pitchFamily="34" charset="0"/>
              </a:rPr>
              <a:t>.</a:t>
            </a:r>
            <a:endParaRPr lang="es-ES" sz="1400" i="1" dirty="0">
              <a:latin typeface="Calibri" panose="020F0502020204030204" pitchFamily="34" charset="0"/>
              <a:cs typeface="Calibri" panose="020F0502020204030204" pitchFamily="34" charset="0"/>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276425"/>
            <a:ext cx="4929188"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a:spLocks noChangeArrowheads="1"/>
          </p:cNvSpPr>
          <p:nvPr/>
        </p:nvSpPr>
        <p:spPr bwMode="auto">
          <a:xfrm>
            <a:off x="131762" y="4483100"/>
            <a:ext cx="414972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dirty="0">
                <a:solidFill>
                  <a:srgbClr val="000000"/>
                </a:solidFill>
                <a:latin typeface="Calibri" panose="020F0502020204030204" pitchFamily="34" charset="0"/>
              </a:rPr>
              <a:t>En la sección transversal esquemática de norte a sur a lo largo de la línea negra en el gráfico (en muchos casos la zona </a:t>
            </a:r>
            <a:r>
              <a:rPr lang="es-ES" altLang="es-ES" sz="1400" dirty="0" smtClean="0">
                <a:solidFill>
                  <a:srgbClr val="000000"/>
                </a:solidFill>
                <a:latin typeface="Calibri" panose="020F0502020204030204" pitchFamily="34" charset="0"/>
              </a:rPr>
              <a:t>de nieve granulada (</a:t>
            </a:r>
            <a:r>
              <a:rPr lang="es-ES" altLang="es-ES" sz="1400" i="1" dirty="0" smtClean="0">
                <a:solidFill>
                  <a:srgbClr val="000000"/>
                </a:solidFill>
                <a:latin typeface="Calibri" panose="020F0502020204030204" pitchFamily="34" charset="0"/>
              </a:rPr>
              <a:t>pellets</a:t>
            </a:r>
            <a:r>
              <a:rPr lang="es-ES" altLang="es-ES" sz="1400" dirty="0" smtClean="0">
                <a:solidFill>
                  <a:srgbClr val="000000"/>
                </a:solidFill>
                <a:latin typeface="Calibri" panose="020F0502020204030204" pitchFamily="34" charset="0"/>
              </a:rPr>
              <a:t>) será </a:t>
            </a:r>
            <a:r>
              <a:rPr lang="es-ES" altLang="es-ES" sz="1400" dirty="0">
                <a:solidFill>
                  <a:srgbClr val="000000"/>
                </a:solidFill>
                <a:latin typeface="Calibri" panose="020F0502020204030204" pitchFamily="34" charset="0"/>
              </a:rPr>
              <a:t>mucho más estrecha en la dirección horizontal que la mostrada aquí).  El corte de aire frío por debajo del aire cálido que precipita en la altura produce diferentes tipos de precipitación en la superficie, dependiendo del espesor </a:t>
            </a:r>
            <a:r>
              <a:rPr lang="es-ES" altLang="es-ES" sz="1400" dirty="0" smtClean="0">
                <a:solidFill>
                  <a:srgbClr val="000000"/>
                </a:solidFill>
                <a:latin typeface="Calibri" panose="020F0502020204030204" pitchFamily="34" charset="0"/>
              </a:rPr>
              <a:t>de la capa de aire </a:t>
            </a:r>
            <a:r>
              <a:rPr lang="es-ES" altLang="es-ES" sz="1400" dirty="0">
                <a:solidFill>
                  <a:srgbClr val="000000"/>
                </a:solidFill>
                <a:latin typeface="Calibri" panose="020F0502020204030204" pitchFamily="34" charset="0"/>
              </a:rPr>
              <a:t>cálido </a:t>
            </a:r>
            <a:r>
              <a:rPr lang="es-ES" altLang="es-ES" sz="1400" dirty="0" smtClean="0">
                <a:solidFill>
                  <a:srgbClr val="000000"/>
                </a:solidFill>
                <a:latin typeface="Calibri" panose="020F0502020204030204" pitchFamily="34" charset="0"/>
              </a:rPr>
              <a:t>y de </a:t>
            </a:r>
            <a:r>
              <a:rPr lang="es-ES" altLang="es-ES" sz="1400" dirty="0">
                <a:solidFill>
                  <a:srgbClr val="000000"/>
                </a:solidFill>
                <a:latin typeface="Calibri" panose="020F0502020204030204" pitchFamily="34" charset="0"/>
              </a:rPr>
              <a:t>la altura </a:t>
            </a:r>
            <a:r>
              <a:rPr lang="es-ES" altLang="es-ES" sz="1400" dirty="0" smtClean="0">
                <a:solidFill>
                  <a:srgbClr val="000000"/>
                </a:solidFill>
                <a:latin typeface="Calibri" panose="020F0502020204030204" pitchFamily="34" charset="0"/>
              </a:rPr>
              <a:t>del </a:t>
            </a:r>
            <a:r>
              <a:rPr lang="es-ES" altLang="es-ES" sz="1400" dirty="0">
                <a:solidFill>
                  <a:srgbClr val="000000"/>
                </a:solidFill>
                <a:latin typeface="Calibri" panose="020F0502020204030204" pitchFamily="34" charset="0"/>
              </a:rPr>
              <a:t>aire </a:t>
            </a:r>
            <a:r>
              <a:rPr lang="es-ES" altLang="es-ES" sz="1400" dirty="0" smtClean="0">
                <a:solidFill>
                  <a:srgbClr val="000000"/>
                </a:solidFill>
                <a:latin typeface="Calibri" panose="020F0502020204030204" pitchFamily="34" charset="0"/>
              </a:rPr>
              <a:t>frío inferior..</a:t>
            </a:r>
            <a:endParaRPr lang="es-ES" altLang="es-ES" sz="14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717" y="244825"/>
            <a:ext cx="4052408" cy="32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ítulo 1"/>
          <p:cNvSpPr>
            <a:spLocks noGrp="1"/>
          </p:cNvSpPr>
          <p:nvPr>
            <p:ph type="title" idx="4294967295"/>
          </p:nvPr>
        </p:nvSpPr>
        <p:spPr>
          <a:xfrm>
            <a:off x="3700463" y="133350"/>
            <a:ext cx="4814887" cy="371475"/>
          </a:xfrm>
        </p:spPr>
        <p:txBody>
          <a:bodyPr/>
          <a:lstStyle/>
          <a:p>
            <a:pPr eaLnBrk="1" hangingPunct="1"/>
            <a:r>
              <a:rPr lang="es-ES" altLang="es-ES" sz="2800" dirty="0" smtClean="0"/>
              <a:t>Radiación</a:t>
            </a:r>
          </a:p>
        </p:txBody>
      </p:sp>
      <p:sp>
        <p:nvSpPr>
          <p:cNvPr id="54277" name="CuadroTexto 4"/>
          <p:cNvSpPr txBox="1">
            <a:spLocks noChangeArrowheads="1"/>
          </p:cNvSpPr>
          <p:nvPr/>
        </p:nvSpPr>
        <p:spPr bwMode="auto">
          <a:xfrm>
            <a:off x="4784725" y="659901"/>
            <a:ext cx="444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hlinkClick r:id="rId3"/>
              </a:rPr>
              <a:t>https://www.ecmwf.int/sites/default/files/elibrary/2016/16901-ecrad-new-radiation-scheme-ifs.pdf</a:t>
            </a:r>
            <a:endParaRPr lang="es-ES" altLang="es-ES" sz="1600" dirty="0">
              <a:latin typeface="Calibri" panose="020F0502020204030204" pitchFamily="34" charset="0"/>
            </a:endParaRPr>
          </a:p>
        </p:txBody>
      </p:sp>
      <p:sp>
        <p:nvSpPr>
          <p:cNvPr id="54279" name="Rectángulo 6"/>
          <p:cNvSpPr>
            <a:spLocks noChangeArrowheads="1"/>
          </p:cNvSpPr>
          <p:nvPr/>
        </p:nvSpPr>
        <p:spPr bwMode="auto">
          <a:xfrm>
            <a:off x="4494962" y="1246675"/>
            <a:ext cx="4649038"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dirty="0"/>
              <a:t>El espectro de radiación </a:t>
            </a:r>
            <a:r>
              <a:rPr lang="es-ES" altLang="es-ES" sz="1400" dirty="0" smtClean="0"/>
              <a:t>terrestre se </a:t>
            </a:r>
            <a:r>
              <a:rPr lang="es-ES" altLang="es-ES" sz="1400" dirty="0"/>
              <a:t>divide en una parte de </a:t>
            </a:r>
            <a:r>
              <a:rPr lang="es-ES" altLang="es-ES" sz="1400" b="1" dirty="0">
                <a:solidFill>
                  <a:srgbClr val="FF3300"/>
                </a:solidFill>
              </a:rPr>
              <a:t>onda larga </a:t>
            </a:r>
            <a:r>
              <a:rPr lang="es-ES" altLang="es-ES" sz="1400" dirty="0"/>
              <a:t>(infrarrojo </a:t>
            </a:r>
            <a:r>
              <a:rPr lang="es-ES" altLang="es-ES" sz="1400" dirty="0" smtClean="0"/>
              <a:t>térmico-LW) </a:t>
            </a:r>
            <a:r>
              <a:rPr lang="es-ES" altLang="es-ES" sz="1400" dirty="0"/>
              <a:t>y otra de </a:t>
            </a:r>
            <a:r>
              <a:rPr lang="es-ES" altLang="es-ES" sz="1400" b="1" dirty="0">
                <a:solidFill>
                  <a:srgbClr val="6600FF"/>
                </a:solidFill>
              </a:rPr>
              <a:t>onda corta </a:t>
            </a:r>
            <a:r>
              <a:rPr lang="es-ES" altLang="es-ES" sz="1400" dirty="0"/>
              <a:t>(radiación </a:t>
            </a:r>
            <a:r>
              <a:rPr lang="es-ES" altLang="es-ES" sz="1400" dirty="0" smtClean="0"/>
              <a:t>solar-SW). </a:t>
            </a:r>
            <a:endParaRPr lang="es-ES" altLang="es-ES" sz="1400" dirty="0"/>
          </a:p>
          <a:p>
            <a:pPr eaLnBrk="1" hangingPunct="1">
              <a:spcBef>
                <a:spcPts val="600"/>
              </a:spcBef>
              <a:buFontTx/>
              <a:buNone/>
            </a:pPr>
            <a:r>
              <a:rPr lang="es-ES" altLang="es-ES" sz="1400" dirty="0"/>
              <a:t>El </a:t>
            </a:r>
            <a:r>
              <a:rPr lang="es-ES" altLang="es-ES" sz="1400" b="1" dirty="0"/>
              <a:t>esquema de radiación </a:t>
            </a:r>
            <a:r>
              <a:rPr lang="es-ES" altLang="es-ES" sz="1400" dirty="0"/>
              <a:t>calcula los flujos de </a:t>
            </a:r>
            <a:r>
              <a:rPr lang="es-ES" altLang="es-ES" sz="1400" dirty="0" smtClean="0"/>
              <a:t>radiación SW y LW a </a:t>
            </a:r>
            <a:r>
              <a:rPr lang="es-ES" altLang="es-ES" sz="1400" dirty="0"/>
              <a:t>partir de los </a:t>
            </a:r>
            <a:r>
              <a:rPr lang="es-ES" altLang="es-ES" sz="1400" u="sng" dirty="0"/>
              <a:t>valores previstos </a:t>
            </a:r>
            <a:r>
              <a:rPr lang="es-ES" altLang="es-ES" sz="1400" dirty="0"/>
              <a:t>de temperatura, humedad, nubes multicapa, </a:t>
            </a:r>
            <a:r>
              <a:rPr lang="es-ES" altLang="es-ES" sz="1400" dirty="0" err="1"/>
              <a:t>emisividad</a:t>
            </a:r>
            <a:r>
              <a:rPr lang="es-ES" altLang="es-ES" sz="1400" dirty="0"/>
              <a:t> de onda larga y albedo de onda corta en la superficie, así como de las climatologías medias mensuales de </a:t>
            </a:r>
            <a:r>
              <a:rPr lang="es-ES" altLang="es-ES" sz="1400" dirty="0" smtClean="0"/>
              <a:t>aerosoles </a:t>
            </a:r>
            <a:r>
              <a:rPr lang="es-ES" altLang="es-ES" sz="1400" dirty="0"/>
              <a:t>y de los principales gases </a:t>
            </a:r>
            <a:r>
              <a:rPr lang="es-ES" altLang="es-ES" sz="1400" dirty="0" smtClean="0"/>
              <a:t>traza</a:t>
            </a:r>
            <a:r>
              <a:rPr lang="es-ES" altLang="es-ES" sz="1400" dirty="0"/>
              <a:t> </a:t>
            </a:r>
            <a:r>
              <a:rPr lang="en-US" altLang="es-ES" sz="1400" dirty="0" smtClean="0"/>
              <a:t>(CO</a:t>
            </a:r>
            <a:r>
              <a:rPr lang="en-US" altLang="es-ES" sz="1400" baseline="-25000" dirty="0" smtClean="0"/>
              <a:t>2</a:t>
            </a:r>
            <a:r>
              <a:rPr lang="en-US" altLang="es-ES" sz="1400" dirty="0"/>
              <a:t>, O</a:t>
            </a:r>
            <a:r>
              <a:rPr lang="en-US" altLang="es-ES" sz="1400" baseline="-25000" dirty="0"/>
              <a:t>3</a:t>
            </a:r>
            <a:r>
              <a:rPr lang="en-US" altLang="es-ES" sz="1400" dirty="0"/>
              <a:t>, CH</a:t>
            </a:r>
            <a:r>
              <a:rPr lang="en-US" altLang="es-ES" sz="1400" baseline="-25000" dirty="0"/>
              <a:t>4</a:t>
            </a:r>
            <a:r>
              <a:rPr lang="en-US" altLang="es-ES" sz="1400" dirty="0"/>
              <a:t>, N</a:t>
            </a:r>
            <a:r>
              <a:rPr lang="en-US" altLang="es-ES" sz="1400" baseline="-25000" dirty="0"/>
              <a:t>2</a:t>
            </a:r>
            <a:r>
              <a:rPr lang="en-US" altLang="es-ES" sz="1400" dirty="0"/>
              <a:t>O, CFCl</a:t>
            </a:r>
            <a:r>
              <a:rPr lang="en-US" altLang="es-ES" sz="1400" baseline="-25000" dirty="0"/>
              <a:t>3</a:t>
            </a:r>
            <a:r>
              <a:rPr lang="en-US" altLang="es-ES" sz="1400" dirty="0"/>
              <a:t> and CF</a:t>
            </a:r>
            <a:r>
              <a:rPr lang="en-US" altLang="es-ES" sz="1400" baseline="-25000" dirty="0"/>
              <a:t>2</a:t>
            </a:r>
            <a:r>
              <a:rPr lang="en-US" altLang="es-ES" sz="1400" dirty="0"/>
              <a:t>Cl</a:t>
            </a:r>
            <a:r>
              <a:rPr lang="en-US" altLang="es-ES" sz="1400" baseline="-25000" dirty="0"/>
              <a:t>2</a:t>
            </a:r>
            <a:r>
              <a:rPr lang="en-US" altLang="es-ES" sz="1400" dirty="0"/>
              <a:t>). </a:t>
            </a:r>
            <a:endParaRPr lang="es-ES" altLang="es-ES" sz="1400" dirty="0"/>
          </a:p>
        </p:txBody>
      </p:sp>
      <p:sp>
        <p:nvSpPr>
          <p:cNvPr id="8" name="Rectángulo 5"/>
          <p:cNvSpPr>
            <a:spLocks noChangeArrowheads="1"/>
          </p:cNvSpPr>
          <p:nvPr/>
        </p:nvSpPr>
        <p:spPr bwMode="auto">
          <a:xfrm>
            <a:off x="34537" y="3532408"/>
            <a:ext cx="9144000"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dirty="0"/>
              <a:t>La interacción </a:t>
            </a:r>
            <a:r>
              <a:rPr lang="es-ES" altLang="es-ES" sz="1400" b="1" dirty="0"/>
              <a:t>nube-radiación</a:t>
            </a:r>
            <a:r>
              <a:rPr lang="es-ES" altLang="es-ES" sz="1400" dirty="0"/>
              <a:t> se trata con </a:t>
            </a:r>
            <a:r>
              <a:rPr lang="es-ES" altLang="es-ES" sz="1400" dirty="0" smtClean="0"/>
              <a:t>detalle </a:t>
            </a:r>
            <a:r>
              <a:rPr lang="es-ES" altLang="es-ES" sz="1400" dirty="0"/>
              <a:t>utilizando los valores de la fracción de nube, una supuesta superposición de nubes multicapa y los contenidos de agua líquida, hielo y nieve del esquema de nubes.  La resolución de las ecuaciones de transferencia </a:t>
            </a:r>
            <a:r>
              <a:rPr lang="es-ES" altLang="es-ES" sz="1400" dirty="0" err="1"/>
              <a:t>radiativa</a:t>
            </a:r>
            <a:r>
              <a:rPr lang="es-ES" altLang="es-ES" sz="1400" dirty="0"/>
              <a:t> para obtener los flujos es </a:t>
            </a:r>
            <a:r>
              <a:rPr lang="es-ES" altLang="es-ES" sz="1400" dirty="0" smtClean="0"/>
              <a:t>computacionalmente costosa. </a:t>
            </a:r>
            <a:r>
              <a:rPr lang="es-ES" altLang="es-ES" sz="1400" dirty="0"/>
              <a:t>Por ello, dependiendo de la configuración del modelo, los cálculos completos de la radiación se realizan en una malla reducida (más gruesa) y con una frecuencia temporal reducida (entre 6 y 10 veces menos puntos y a intervalos de 1 hora para HRES y de 3 horas para otras configuraciones del modelo). </a:t>
            </a:r>
            <a:r>
              <a:rPr lang="es-ES" altLang="es-ES" sz="1400" dirty="0" smtClean="0"/>
              <a:t>Además</a:t>
            </a:r>
            <a:r>
              <a:rPr lang="es-ES" altLang="es-ES" sz="1400" dirty="0"/>
              <a:t>, los flujos de </a:t>
            </a:r>
            <a:r>
              <a:rPr lang="es-ES" altLang="es-ES" sz="1400" dirty="0" smtClean="0"/>
              <a:t>SW </a:t>
            </a:r>
            <a:r>
              <a:rPr lang="es-ES" altLang="es-ES" sz="1400" dirty="0"/>
              <a:t>se actualizan en cada punto de la malla y en cada paso de tiempo utilizando valores de insolación modificados por la longitud de la trayectoria a través de la atmósfera del modelo </a:t>
            </a:r>
            <a:r>
              <a:rPr lang="es-ES" altLang="es-ES" sz="1400" dirty="0" smtClean="0"/>
              <a:t>según la </a:t>
            </a:r>
            <a:r>
              <a:rPr lang="es-ES" altLang="es-ES" sz="1400" dirty="0"/>
              <a:t>variación del ángulo cenital solar</a:t>
            </a:r>
            <a:r>
              <a:rPr lang="es-ES" altLang="es-ES" sz="1400" dirty="0" smtClean="0"/>
              <a:t>.</a:t>
            </a:r>
          </a:p>
          <a:p>
            <a:pPr eaLnBrk="1" hangingPunct="1">
              <a:spcBef>
                <a:spcPts val="600"/>
              </a:spcBef>
              <a:buFontTx/>
              <a:buNone/>
            </a:pPr>
            <a:r>
              <a:rPr lang="es-ES" altLang="es-ES" sz="1400" dirty="0"/>
              <a:t>Las </a:t>
            </a:r>
            <a:r>
              <a:rPr lang="es-ES" altLang="es-ES" sz="1400" b="1" dirty="0"/>
              <a:t>temperaturas costeras </a:t>
            </a:r>
            <a:r>
              <a:rPr lang="es-ES" altLang="es-ES" sz="1400" dirty="0"/>
              <a:t>pueden verse afectadas por una asignación incorrecta del flujo </a:t>
            </a:r>
            <a:r>
              <a:rPr lang="es-ES" altLang="es-ES" sz="1400" dirty="0" err="1" smtClean="0"/>
              <a:t>radiativo</a:t>
            </a:r>
            <a:r>
              <a:rPr lang="es-ES" altLang="es-ES" sz="1400" dirty="0" smtClean="0"/>
              <a:t>.  </a:t>
            </a:r>
            <a:r>
              <a:rPr lang="es-ES" altLang="es-ES" sz="1400" dirty="0"/>
              <a:t>Los flujos </a:t>
            </a:r>
            <a:r>
              <a:rPr lang="es-ES" altLang="es-ES" sz="1400" dirty="0" err="1"/>
              <a:t>radiativos</a:t>
            </a:r>
            <a:r>
              <a:rPr lang="es-ES" altLang="es-ES" sz="1400" dirty="0"/>
              <a:t> superficiales calculados sobre el océano pueden utilizarse incorrectamente sobre la tierra adyacente, donde la temperatura de la superficie </a:t>
            </a:r>
            <a:r>
              <a:rPr lang="es-ES" altLang="es-ES" sz="1400" dirty="0" smtClean="0"/>
              <a:t>(</a:t>
            </a:r>
            <a:r>
              <a:rPr lang="es-ES" altLang="es-ES" sz="1400" i="1" dirty="0" smtClean="0"/>
              <a:t>skin </a:t>
            </a:r>
            <a:r>
              <a:rPr lang="es-ES" altLang="es-ES" sz="1400" i="1" dirty="0" err="1" smtClean="0"/>
              <a:t>temperature</a:t>
            </a:r>
            <a:r>
              <a:rPr lang="es-ES" altLang="es-ES" sz="1400" dirty="0" smtClean="0"/>
              <a:t>) </a:t>
            </a:r>
            <a:r>
              <a:rPr lang="es-ES" altLang="es-ES" sz="1400" dirty="0"/>
              <a:t>y el albedo de la superficie difieren mucho de los del mar.  Esto puede dar lugar a grandes errores de temperatura cerca de la superficie en puntos terrestres costeros. Para evitarlo, los flujos superficiales </a:t>
            </a:r>
            <a:r>
              <a:rPr lang="es-ES" altLang="es-ES" sz="1400" dirty="0" smtClean="0"/>
              <a:t>LW y SW se </a:t>
            </a:r>
            <a:r>
              <a:rPr lang="es-ES" altLang="es-ES" sz="1400" dirty="0"/>
              <a:t>actualizan en cada paso de tiempo del modelo y en cada punto de la malla en función de la temperatura superficial y el albedo locales. </a:t>
            </a:r>
            <a:endParaRPr lang="en-US" altLang="es-ES" sz="1400" dirty="0"/>
          </a:p>
          <a:p>
            <a:pPr eaLnBrk="1" hangingPunct="1">
              <a:spcBef>
                <a:spcPct val="0"/>
              </a:spcBef>
              <a:buFontTx/>
              <a:buNone/>
            </a:pPr>
            <a:endParaRPr lang="en-US" altLang="es-ES" sz="1400" dirty="0"/>
          </a:p>
        </p:txBody>
      </p:sp>
      <p:pic>
        <p:nvPicPr>
          <p:cNvPr id="2" name="Imagen 1"/>
          <p:cNvPicPr>
            <a:picLocks noChangeAspect="1"/>
          </p:cNvPicPr>
          <p:nvPr/>
        </p:nvPicPr>
        <p:blipFill>
          <a:blip r:embed="rId4"/>
          <a:stretch>
            <a:fillRect/>
          </a:stretch>
        </p:blipFill>
        <p:spPr>
          <a:xfrm>
            <a:off x="825298" y="98488"/>
            <a:ext cx="3286920" cy="34919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15" descr="Europe-member-states-20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5867" y="607123"/>
            <a:ext cx="6759702" cy="554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p:cNvSpPr>
            <a:spLocks noChangeArrowheads="1"/>
          </p:cNvSpPr>
          <p:nvPr/>
        </p:nvSpPr>
        <p:spPr bwMode="auto">
          <a:xfrm>
            <a:off x="1028700" y="151142"/>
            <a:ext cx="67056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defTabSz="762000">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defTabSz="76200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defTabSz="7620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defTabSz="7620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defTabSz="7620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defTabSz="7620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defTabSz="7620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defTabSz="7620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defTabSz="7620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ct val="90000"/>
              </a:lnSpc>
              <a:spcBef>
                <a:spcPct val="0"/>
              </a:spcBef>
              <a:buFontTx/>
              <a:buNone/>
            </a:pPr>
            <a:r>
              <a:rPr lang="en-GB" altLang="es-ES" sz="2800" b="1" i="1" dirty="0">
                <a:solidFill>
                  <a:srgbClr val="A50021"/>
                </a:solidFill>
              </a:rPr>
              <a:t>Supporting States and </a:t>
            </a:r>
            <a:r>
              <a:rPr lang="en-GB" altLang="es-ES" sz="2800" b="1" i="1" dirty="0" smtClean="0">
                <a:solidFill>
                  <a:srgbClr val="A50021"/>
                </a:solidFill>
              </a:rPr>
              <a:t>Co-</a:t>
            </a:r>
            <a:r>
              <a:rPr lang="en-GB" altLang="es-ES" sz="2800" b="1" i="1" dirty="0" err="1" smtClean="0">
                <a:solidFill>
                  <a:srgbClr val="A50021"/>
                </a:solidFill>
              </a:rPr>
              <a:t>operatings</a:t>
            </a:r>
            <a:endParaRPr lang="en-GB" altLang="es-ES" sz="2800" b="1" i="1" dirty="0">
              <a:solidFill>
                <a:srgbClr val="A50021"/>
              </a:solidFill>
            </a:endParaRPr>
          </a:p>
        </p:txBody>
      </p:sp>
      <p:pic>
        <p:nvPicPr>
          <p:cNvPr id="2" name="Imagen 1"/>
          <p:cNvPicPr>
            <a:picLocks noChangeAspect="1"/>
          </p:cNvPicPr>
          <p:nvPr/>
        </p:nvPicPr>
        <p:blipFill>
          <a:blip r:embed="rId4"/>
          <a:stretch>
            <a:fillRect/>
          </a:stretch>
        </p:blipFill>
        <p:spPr>
          <a:xfrm>
            <a:off x="107504" y="620688"/>
            <a:ext cx="2276793" cy="5915851"/>
          </a:xfrm>
          <a:prstGeom prst="rect">
            <a:avLst/>
          </a:prstGeom>
        </p:spPr>
      </p:pic>
      <p:pic>
        <p:nvPicPr>
          <p:cNvPr id="3" name="Imagen 2"/>
          <p:cNvPicPr>
            <a:picLocks noChangeAspect="1"/>
          </p:cNvPicPr>
          <p:nvPr/>
        </p:nvPicPr>
        <p:blipFill>
          <a:blip r:embed="rId5"/>
          <a:stretch>
            <a:fillRect/>
          </a:stretch>
        </p:blipFill>
        <p:spPr>
          <a:xfrm>
            <a:off x="1691680" y="1700808"/>
            <a:ext cx="2502486" cy="1728192"/>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ítulo 1"/>
          <p:cNvSpPr>
            <a:spLocks noGrp="1"/>
          </p:cNvSpPr>
          <p:nvPr>
            <p:ph type="title" idx="4294967295"/>
          </p:nvPr>
        </p:nvSpPr>
        <p:spPr>
          <a:xfrm>
            <a:off x="395536" y="44624"/>
            <a:ext cx="7164387" cy="371475"/>
          </a:xfrm>
        </p:spPr>
        <p:txBody>
          <a:bodyPr/>
          <a:lstStyle/>
          <a:p>
            <a:pPr eaLnBrk="1" hangingPunct="1"/>
            <a:r>
              <a:rPr lang="es-ES" altLang="es-ES" sz="2800" smtClean="0"/>
              <a:t>Aerosoles y gases de efecto invernadero</a:t>
            </a:r>
          </a:p>
        </p:txBody>
      </p:sp>
      <p:sp>
        <p:nvSpPr>
          <p:cNvPr id="55300" name="Rectángulo 2"/>
          <p:cNvSpPr>
            <a:spLocks noChangeArrowheads="1"/>
          </p:cNvSpPr>
          <p:nvPr/>
        </p:nvSpPr>
        <p:spPr bwMode="auto">
          <a:xfrm>
            <a:off x="0" y="581025"/>
            <a:ext cx="9144000" cy="647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rPr>
              <a:t>El IFS tiene en cuenta los efectos de varios gases de efecto invernadero y </a:t>
            </a:r>
            <a:r>
              <a:rPr lang="es-ES" altLang="es-ES" sz="1600" dirty="0" smtClean="0">
                <a:latin typeface="Calibri" panose="020F0502020204030204" pitchFamily="34" charset="0"/>
              </a:rPr>
              <a:t>diversas especies </a:t>
            </a:r>
            <a:r>
              <a:rPr lang="es-ES" altLang="es-ES" sz="1600" dirty="0">
                <a:latin typeface="Calibri" panose="020F0502020204030204" pitchFamily="34" charset="0"/>
              </a:rPr>
              <a:t>de aerosoles que </a:t>
            </a:r>
            <a:r>
              <a:rPr lang="es-ES" altLang="es-ES" sz="1600" dirty="0" smtClean="0">
                <a:latin typeface="Calibri" panose="020F0502020204030204" pitchFamily="34" charset="0"/>
              </a:rPr>
              <a:t>intervienen  a </a:t>
            </a:r>
            <a:r>
              <a:rPr lang="es-ES" altLang="es-ES" sz="1600" dirty="0">
                <a:latin typeface="Calibri" panose="020F0502020204030204" pitchFamily="34" charset="0"/>
              </a:rPr>
              <a:t>través de su interacción con la radiación </a:t>
            </a:r>
            <a:r>
              <a:rPr lang="es-ES" altLang="es-ES" sz="1600" dirty="0" smtClean="0">
                <a:latin typeface="Calibri" panose="020F0502020204030204" pitchFamily="34" charset="0"/>
              </a:rPr>
              <a:t>SW y LW, con un potencial </a:t>
            </a:r>
            <a:r>
              <a:rPr lang="es-ES" altLang="es-ES" sz="1600" dirty="0" err="1" smtClean="0">
                <a:latin typeface="Calibri" panose="020F0502020204030204" pitchFamily="34" charset="0"/>
              </a:rPr>
              <a:t>calentemiento</a:t>
            </a:r>
            <a:r>
              <a:rPr lang="es-ES" altLang="es-ES" sz="1600" dirty="0" smtClean="0">
                <a:latin typeface="Calibri" panose="020F0502020204030204" pitchFamily="34" charset="0"/>
              </a:rPr>
              <a:t> o enfriamiento de la </a:t>
            </a:r>
            <a:r>
              <a:rPr lang="es-ES" altLang="es-ES" sz="1600" dirty="0">
                <a:latin typeface="Calibri" panose="020F0502020204030204" pitchFamily="34" charset="0"/>
              </a:rPr>
              <a:t>atmósfera y la superficie. Además del </a:t>
            </a:r>
            <a:r>
              <a:rPr lang="es-ES" altLang="es-ES" sz="1600" b="1" dirty="0">
                <a:latin typeface="Calibri" panose="020F0502020204030204" pitchFamily="34" charset="0"/>
              </a:rPr>
              <a:t>vapor de agua</a:t>
            </a:r>
            <a:r>
              <a:rPr lang="es-ES" altLang="es-ES" sz="1600" dirty="0">
                <a:latin typeface="Calibri" panose="020F0502020204030204" pitchFamily="34" charset="0"/>
              </a:rPr>
              <a:t>, los </a:t>
            </a:r>
            <a:r>
              <a:rPr lang="es-ES" altLang="es-ES" sz="1600" u="sng" dirty="0">
                <a:latin typeface="Calibri" panose="020F0502020204030204" pitchFamily="34" charset="0"/>
              </a:rPr>
              <a:t>gases de efecto invernadero </a:t>
            </a:r>
            <a:r>
              <a:rPr lang="es-ES" altLang="es-ES" sz="1600" dirty="0">
                <a:latin typeface="Calibri" panose="020F0502020204030204" pitchFamily="34" charset="0"/>
              </a:rPr>
              <a:t>considerados son el </a:t>
            </a:r>
            <a:r>
              <a:rPr lang="es-ES" altLang="es-ES" sz="1600" b="1" dirty="0" smtClean="0">
                <a:latin typeface="Calibri" panose="020F0502020204030204" pitchFamily="34" charset="0"/>
              </a:rPr>
              <a:t>CO</a:t>
            </a:r>
            <a:r>
              <a:rPr lang="es-ES" altLang="es-ES" sz="1600" b="1" baseline="-25000" dirty="0" smtClean="0">
                <a:latin typeface="Calibri" panose="020F0502020204030204" pitchFamily="34" charset="0"/>
              </a:rPr>
              <a:t>2</a:t>
            </a:r>
            <a:r>
              <a:rPr lang="es-ES" altLang="es-ES" sz="1600" dirty="0" smtClean="0">
                <a:latin typeface="Calibri" panose="020F0502020204030204" pitchFamily="34" charset="0"/>
              </a:rPr>
              <a:t>, el </a:t>
            </a:r>
            <a:r>
              <a:rPr lang="es-ES" altLang="es-ES" sz="1600" b="1" dirty="0" smtClean="0">
                <a:latin typeface="Calibri" panose="020F0502020204030204" pitchFamily="34" charset="0"/>
              </a:rPr>
              <a:t>O</a:t>
            </a:r>
            <a:r>
              <a:rPr lang="es-ES" altLang="es-ES" sz="1600" b="1" baseline="-25000" dirty="0" smtClean="0">
                <a:latin typeface="Calibri" panose="020F0502020204030204" pitchFamily="34" charset="0"/>
              </a:rPr>
              <a:t>3</a:t>
            </a:r>
            <a:r>
              <a:rPr lang="es-ES" altLang="es-ES" sz="1600" dirty="0" smtClean="0">
                <a:latin typeface="Calibri" panose="020F0502020204030204" pitchFamily="34" charset="0"/>
              </a:rPr>
              <a:t>, </a:t>
            </a:r>
            <a:r>
              <a:rPr lang="es-ES" altLang="es-ES" sz="1600" dirty="0">
                <a:latin typeface="Calibri" panose="020F0502020204030204" pitchFamily="34" charset="0"/>
              </a:rPr>
              <a:t>el </a:t>
            </a:r>
            <a:r>
              <a:rPr lang="es-ES" altLang="es-ES" sz="1600" b="1" dirty="0" smtClean="0">
                <a:latin typeface="Calibri" panose="020F0502020204030204" pitchFamily="34" charset="0"/>
              </a:rPr>
              <a:t>CH</a:t>
            </a:r>
            <a:r>
              <a:rPr lang="es-ES" altLang="es-ES" sz="1600" b="1" baseline="-25000" dirty="0" smtClean="0">
                <a:latin typeface="Calibri" panose="020F0502020204030204" pitchFamily="34" charset="0"/>
              </a:rPr>
              <a:t>4</a:t>
            </a:r>
            <a:r>
              <a:rPr lang="es-ES" altLang="es-ES" sz="1600" dirty="0" smtClean="0">
                <a:latin typeface="Calibri" panose="020F0502020204030204" pitchFamily="34" charset="0"/>
              </a:rPr>
              <a:t>, </a:t>
            </a:r>
            <a:r>
              <a:rPr lang="es-ES" altLang="es-ES" sz="1600" dirty="0">
                <a:latin typeface="Calibri" panose="020F0502020204030204" pitchFamily="34" charset="0"/>
              </a:rPr>
              <a:t>el </a:t>
            </a:r>
            <a:r>
              <a:rPr lang="es-ES" altLang="es-ES" sz="1600" b="1" dirty="0" smtClean="0">
                <a:latin typeface="Calibri" panose="020F0502020204030204" pitchFamily="34" charset="0"/>
              </a:rPr>
              <a:t>NO</a:t>
            </a:r>
            <a:r>
              <a:rPr lang="es-ES" altLang="es-ES" sz="1600" b="1" baseline="-25000" dirty="0" smtClean="0">
                <a:latin typeface="Calibri" panose="020F0502020204030204" pitchFamily="34" charset="0"/>
              </a:rPr>
              <a:t>2</a:t>
            </a:r>
            <a:r>
              <a:rPr lang="es-ES" altLang="es-ES" sz="1600" baseline="-25000" dirty="0" smtClean="0">
                <a:latin typeface="Calibri" panose="020F0502020204030204" pitchFamily="34" charset="0"/>
              </a:rPr>
              <a:t> </a:t>
            </a:r>
            <a:r>
              <a:rPr lang="es-ES" altLang="es-ES" sz="1600" dirty="0" smtClean="0">
                <a:latin typeface="Calibri" panose="020F0502020204030204" pitchFamily="34" charset="0"/>
              </a:rPr>
              <a:t>y </a:t>
            </a:r>
            <a:r>
              <a:rPr lang="es-ES" altLang="es-ES" sz="1600" dirty="0">
                <a:latin typeface="Calibri" panose="020F0502020204030204" pitchFamily="34" charset="0"/>
              </a:rPr>
              <a:t>cuatro compuestos CFC. Los tipos de aerosoles considerados son la </a:t>
            </a:r>
            <a:r>
              <a:rPr lang="es-ES" altLang="es-ES" sz="1600" b="1" dirty="0">
                <a:latin typeface="Calibri" panose="020F0502020204030204" pitchFamily="34" charset="0"/>
              </a:rPr>
              <a:t>sal marina</a:t>
            </a:r>
            <a:r>
              <a:rPr lang="es-ES" altLang="es-ES" sz="1600" dirty="0">
                <a:latin typeface="Calibri" panose="020F0502020204030204" pitchFamily="34" charset="0"/>
              </a:rPr>
              <a:t>, el </a:t>
            </a:r>
            <a:r>
              <a:rPr lang="es-ES" altLang="es-ES" sz="1600" b="1" dirty="0">
                <a:latin typeface="Calibri" panose="020F0502020204030204" pitchFamily="34" charset="0"/>
              </a:rPr>
              <a:t>polvo del desierto</a:t>
            </a:r>
            <a:r>
              <a:rPr lang="es-ES" altLang="es-ES" sz="1600" dirty="0">
                <a:latin typeface="Calibri" panose="020F0502020204030204" pitchFamily="34" charset="0"/>
              </a:rPr>
              <a:t>, la </a:t>
            </a:r>
            <a:r>
              <a:rPr lang="es-ES" altLang="es-ES" sz="1600" b="1" dirty="0">
                <a:latin typeface="Calibri" panose="020F0502020204030204" pitchFamily="34" charset="0"/>
              </a:rPr>
              <a:t>materia or</a:t>
            </a:r>
            <a:r>
              <a:rPr lang="es-ES" altLang="es-ES" sz="1600" dirty="0">
                <a:latin typeface="Calibri" panose="020F0502020204030204" pitchFamily="34" charset="0"/>
              </a:rPr>
              <a:t>gánica, el </a:t>
            </a:r>
            <a:r>
              <a:rPr lang="es-ES" altLang="es-ES" sz="1600" b="1" dirty="0">
                <a:latin typeface="Calibri" panose="020F0502020204030204" pitchFamily="34" charset="0"/>
              </a:rPr>
              <a:t>carbono negro</a:t>
            </a:r>
            <a:r>
              <a:rPr lang="es-ES" altLang="es-ES" sz="1600" dirty="0">
                <a:latin typeface="Calibri" panose="020F0502020204030204" pitchFamily="34" charset="0"/>
              </a:rPr>
              <a:t> y el </a:t>
            </a:r>
            <a:r>
              <a:rPr lang="es-ES" altLang="es-ES" sz="1600" b="1" dirty="0" smtClean="0">
                <a:latin typeface="Calibri" panose="020F0502020204030204" pitchFamily="34" charset="0"/>
              </a:rPr>
              <a:t>sulfato de amonio.</a:t>
            </a:r>
            <a:r>
              <a:rPr lang="es-ES" altLang="es-ES" sz="1600" dirty="0" smtClean="0">
                <a:latin typeface="Calibri" panose="020F0502020204030204" pitchFamily="34" charset="0"/>
              </a:rPr>
              <a:t> </a:t>
            </a:r>
            <a:r>
              <a:rPr lang="es-ES" altLang="es-ES" sz="1600" dirty="0">
                <a:latin typeface="Calibri" panose="020F0502020204030204" pitchFamily="34" charset="0"/>
              </a:rPr>
              <a:t>En el caso de la sal marina y el polvo, </a:t>
            </a:r>
            <a:r>
              <a:rPr lang="es-ES" altLang="es-ES" sz="1600" dirty="0" smtClean="0">
                <a:latin typeface="Calibri" panose="020F0502020204030204" pitchFamily="34" charset="0"/>
              </a:rPr>
              <a:t>se representan </a:t>
            </a:r>
            <a:r>
              <a:rPr lang="es-ES" altLang="es-ES" sz="1600" dirty="0">
                <a:latin typeface="Calibri" panose="020F0502020204030204" pitchFamily="34" charset="0"/>
              </a:rPr>
              <a:t>partículas </a:t>
            </a:r>
            <a:r>
              <a:rPr lang="es-ES" altLang="es-ES" sz="1600" dirty="0" smtClean="0">
                <a:latin typeface="Calibri" panose="020F0502020204030204" pitchFamily="34" charset="0"/>
              </a:rPr>
              <a:t>con tres tamaños diferentes. </a:t>
            </a:r>
            <a:r>
              <a:rPr lang="es-ES" altLang="es-ES" sz="1600" dirty="0">
                <a:latin typeface="Calibri" panose="020F0502020204030204" pitchFamily="34" charset="0"/>
              </a:rPr>
              <a:t>Varias de las especies de aerosoles son </a:t>
            </a:r>
            <a:r>
              <a:rPr lang="es-ES" altLang="es-ES" sz="1600" dirty="0" err="1" smtClean="0">
                <a:latin typeface="Calibri" panose="020F0502020204030204" pitchFamily="34" charset="0"/>
              </a:rPr>
              <a:t>hidrofílicas</a:t>
            </a:r>
            <a:r>
              <a:rPr lang="es-ES" altLang="es-ES" sz="1600" dirty="0" smtClean="0">
                <a:latin typeface="Calibri" panose="020F0502020204030204" pitchFamily="34" charset="0"/>
              </a:rPr>
              <a:t> (se </a:t>
            </a:r>
            <a:r>
              <a:rPr lang="es-ES" altLang="es-ES" sz="1600" dirty="0">
                <a:latin typeface="Calibri" panose="020F0502020204030204" pitchFamily="34" charset="0"/>
              </a:rPr>
              <a:t>hinchan al aumentar la humedad </a:t>
            </a:r>
            <a:r>
              <a:rPr lang="es-ES" altLang="es-ES" sz="1600" dirty="0" smtClean="0">
                <a:latin typeface="Calibri" panose="020F0502020204030204" pitchFamily="34" charset="0"/>
              </a:rPr>
              <a:t>relativa) y hace que </a:t>
            </a:r>
            <a:r>
              <a:rPr lang="es-ES" altLang="es-ES" sz="1600" dirty="0">
                <a:latin typeface="Calibri" panose="020F0502020204030204" pitchFamily="34" charset="0"/>
              </a:rPr>
              <a:t>el aerosol sea más espeso ópticamente y puede actuar reduciendo la visibilidad en el modelo en condiciones de humedad.</a:t>
            </a:r>
          </a:p>
          <a:p>
            <a:pPr eaLnBrk="1" hangingPunct="1">
              <a:spcBef>
                <a:spcPts val="600"/>
              </a:spcBef>
              <a:buFontTx/>
              <a:buNone/>
            </a:pPr>
            <a:r>
              <a:rPr lang="es-ES" altLang="es-ES" sz="1600" dirty="0">
                <a:latin typeface="Calibri" panose="020F0502020204030204" pitchFamily="34" charset="0"/>
              </a:rPr>
              <a:t>Un requisito previo para un tratamiento </a:t>
            </a:r>
            <a:r>
              <a:rPr lang="es-ES" altLang="es-ES" sz="1600" dirty="0" smtClean="0">
                <a:latin typeface="Calibri" panose="020F0502020204030204" pitchFamily="34" charset="0"/>
              </a:rPr>
              <a:t>fidedigno de </a:t>
            </a:r>
            <a:r>
              <a:rPr lang="es-ES" altLang="es-ES" sz="1600" dirty="0">
                <a:latin typeface="Calibri" panose="020F0502020204030204" pitchFamily="34" charset="0"/>
              </a:rPr>
              <a:t>la interacción de los gases de efecto invernadero y los aerosoles con la radiación es que su </a:t>
            </a:r>
            <a:r>
              <a:rPr lang="es-ES" altLang="es-ES" sz="1600" b="1" dirty="0">
                <a:latin typeface="Calibri" panose="020F0502020204030204" pitchFamily="34" charset="0"/>
              </a:rPr>
              <a:t>distribución global </a:t>
            </a:r>
            <a:r>
              <a:rPr lang="es-ES" altLang="es-ES" sz="1600" dirty="0">
                <a:latin typeface="Calibri" panose="020F0502020204030204" pitchFamily="34" charset="0"/>
              </a:rPr>
              <a:t>esté bien representada. Hay dos configuraciones diferentes del IFS que se utilizan operativamente, y que predicen su distribución global de manera diferente:</a:t>
            </a:r>
          </a:p>
          <a:p>
            <a:pPr eaLnBrk="1" hangingPunct="1">
              <a:spcBef>
                <a:spcPts val="600"/>
              </a:spcBef>
              <a:buFontTx/>
              <a:buNone/>
            </a:pPr>
            <a:r>
              <a:rPr lang="en-US" altLang="es-ES" sz="1600" b="1" dirty="0" smtClean="0">
                <a:latin typeface="Calibri" panose="020F0502020204030204" pitchFamily="34" charset="0"/>
              </a:rPr>
              <a:t>1</a:t>
            </a:r>
            <a:r>
              <a:rPr lang="en-US" altLang="es-ES" sz="1600" b="1" dirty="0">
                <a:latin typeface="Calibri" panose="020F0502020204030204" pitchFamily="34" charset="0"/>
              </a:rPr>
              <a:t>. </a:t>
            </a:r>
            <a:r>
              <a:rPr lang="es-ES" altLang="es-ES" sz="1600" b="1" dirty="0">
                <a:latin typeface="Calibri" panose="020F0502020204030204" pitchFamily="34" charset="0"/>
              </a:rPr>
              <a:t>Previsiones CAMS. </a:t>
            </a:r>
            <a:r>
              <a:rPr lang="es-ES" altLang="es-ES" sz="1600" dirty="0">
                <a:latin typeface="Calibri" panose="020F0502020204030204" pitchFamily="34" charset="0"/>
              </a:rPr>
              <a:t>En la configuración del modelo utilizado para elaborar las previsiones de </a:t>
            </a:r>
            <a:r>
              <a:rPr lang="es-ES" altLang="es-ES" sz="1600" dirty="0" smtClean="0">
                <a:latin typeface="Calibri" panose="020F0502020204030204" pitchFamily="34" charset="0"/>
              </a:rPr>
              <a:t>calidad </a:t>
            </a:r>
            <a:r>
              <a:rPr lang="es-ES" altLang="es-ES" sz="1600" dirty="0">
                <a:latin typeface="Calibri" panose="020F0502020204030204" pitchFamily="34" charset="0"/>
              </a:rPr>
              <a:t>del aire para el </a:t>
            </a:r>
            <a:r>
              <a:rPr lang="en-US" altLang="es-ES" sz="1600" dirty="0">
                <a:latin typeface="Calibri" panose="020F0502020204030204" pitchFamily="34" charset="0"/>
                <a:hlinkClick r:id="rId2"/>
              </a:rPr>
              <a:t>Copernicus Atmosphere Monitoring </a:t>
            </a:r>
            <a:r>
              <a:rPr lang="en-US" altLang="es-ES" sz="1600" dirty="0" smtClean="0">
                <a:latin typeface="Calibri" panose="020F0502020204030204" pitchFamily="34" charset="0"/>
                <a:hlinkClick r:id="rId2"/>
              </a:rPr>
              <a:t>Service</a:t>
            </a:r>
            <a:r>
              <a:rPr lang="en-US" altLang="es-ES" sz="1600" dirty="0" smtClean="0">
                <a:latin typeface="Calibri" panose="020F0502020204030204" pitchFamily="34" charset="0"/>
              </a:rPr>
              <a:t> </a:t>
            </a:r>
            <a:r>
              <a:rPr lang="es-ES" altLang="es-ES" sz="1600" dirty="0" smtClean="0">
                <a:latin typeface="Calibri" panose="020F0502020204030204" pitchFamily="34" charset="0"/>
              </a:rPr>
              <a:t>(CAMS</a:t>
            </a:r>
            <a:r>
              <a:rPr lang="es-ES" altLang="es-ES" sz="1600" dirty="0">
                <a:latin typeface="Calibri" panose="020F0502020204030204" pitchFamily="34" charset="0"/>
              </a:rPr>
              <a:t>), incluido el </a:t>
            </a:r>
            <a:r>
              <a:rPr lang="es-ES" altLang="es-ES" sz="1600" dirty="0" err="1">
                <a:latin typeface="Calibri" panose="020F0502020204030204" pitchFamily="34" charset="0"/>
              </a:rPr>
              <a:t>reanálisis</a:t>
            </a:r>
            <a:r>
              <a:rPr lang="es-ES" altLang="es-ES" sz="1600" dirty="0">
                <a:latin typeface="Calibri" panose="020F0502020204030204" pitchFamily="34" charset="0"/>
              </a:rPr>
              <a:t> CAMS, los gases y los aerosoles están representados </a:t>
            </a:r>
            <a:r>
              <a:rPr lang="es-ES" altLang="es-ES" sz="1600" dirty="0" smtClean="0">
                <a:latin typeface="Calibri" panose="020F0502020204030204" pitchFamily="34" charset="0"/>
              </a:rPr>
              <a:t>como </a:t>
            </a:r>
            <a:r>
              <a:rPr lang="es-ES" altLang="es-ES" sz="1600" i="1" dirty="0">
                <a:latin typeface="Calibri" panose="020F0502020204030204" pitchFamily="34" charset="0"/>
              </a:rPr>
              <a:t>variables de pronóstico</a:t>
            </a:r>
            <a:r>
              <a:rPr lang="es-ES" altLang="es-ES" sz="1600" dirty="0">
                <a:latin typeface="Calibri" panose="020F0502020204030204" pitchFamily="34" charset="0"/>
              </a:rPr>
              <a:t>. Esto significa que se desplazan con los vientos del modelo y que se representan los procesos de fuente y sumidero. En el caso del </a:t>
            </a:r>
            <a:r>
              <a:rPr lang="es-ES" altLang="es-ES" sz="1600" u="sng" dirty="0">
                <a:latin typeface="Calibri" panose="020F0502020204030204" pitchFamily="34" charset="0"/>
              </a:rPr>
              <a:t>aerosol natural</a:t>
            </a:r>
            <a:r>
              <a:rPr lang="es-ES" altLang="es-ES" sz="1600" dirty="0">
                <a:latin typeface="Calibri" panose="020F0502020204030204" pitchFamily="34" charset="0"/>
              </a:rPr>
              <a:t>, se representa la dependencia de las emisiones superficiales de la velocidad del viento (por ejemplo, el polvo levantado por el viento y la sal marina de las olas que rompen). Las </a:t>
            </a:r>
            <a:r>
              <a:rPr lang="es-ES" altLang="es-ES" sz="1600" u="sng" dirty="0">
                <a:latin typeface="Calibri" panose="020F0502020204030204" pitchFamily="34" charset="0"/>
              </a:rPr>
              <a:t>emisiones antropogénicas </a:t>
            </a:r>
            <a:r>
              <a:rPr lang="es-ES" altLang="es-ES" sz="1600" dirty="0">
                <a:latin typeface="Calibri" panose="020F0502020204030204" pitchFamily="34" charset="0"/>
              </a:rPr>
              <a:t>de aerosoles, como las procedentes de fuentes urbanas y de la quema de biomasa, utilizan una base de datos de fuentes superficiales.  Además de la </a:t>
            </a:r>
            <a:r>
              <a:rPr lang="es-ES" altLang="es-ES" sz="1600" dirty="0" err="1">
                <a:latin typeface="Calibri" panose="020F0502020204030204" pitchFamily="34" charset="0"/>
              </a:rPr>
              <a:t>advección</a:t>
            </a:r>
            <a:r>
              <a:rPr lang="es-ES" altLang="es-ES" sz="1600" dirty="0">
                <a:latin typeface="Calibri" panose="020F0502020204030204" pitchFamily="34" charset="0"/>
              </a:rPr>
              <a:t> de partículas de aerosol por el viento medio, también se ven afectadas por la difusión vertical y </a:t>
            </a:r>
            <a:r>
              <a:rPr lang="es-ES" altLang="es-ES" sz="1600" dirty="0" smtClean="0">
                <a:latin typeface="Calibri" panose="020F0502020204030204" pitchFamily="34" charset="0"/>
              </a:rPr>
              <a:t>el arrastre </a:t>
            </a:r>
            <a:r>
              <a:rPr lang="es-ES" altLang="es-ES" sz="1600" dirty="0" err="1" smtClean="0">
                <a:latin typeface="Calibri" panose="020F0502020204030204" pitchFamily="34" charset="0"/>
              </a:rPr>
              <a:t>convectivo</a:t>
            </a:r>
            <a:r>
              <a:rPr lang="es-ES" altLang="es-ES" sz="1600" dirty="0" smtClean="0">
                <a:latin typeface="Calibri" panose="020F0502020204030204" pitchFamily="34" charset="0"/>
              </a:rPr>
              <a:t> vertical, </a:t>
            </a:r>
            <a:r>
              <a:rPr lang="es-ES" altLang="es-ES" sz="1600" dirty="0">
                <a:latin typeface="Calibri" panose="020F0502020204030204" pitchFamily="34" charset="0"/>
              </a:rPr>
              <a:t>la sedimentación, la deposición seca y la deposición húmeda por precipitaciones a gran escala y </a:t>
            </a:r>
            <a:r>
              <a:rPr lang="es-ES" altLang="es-ES" sz="1600" dirty="0" smtClean="0">
                <a:latin typeface="Calibri" panose="020F0502020204030204" pitchFamily="34" charset="0"/>
              </a:rPr>
              <a:t>las </a:t>
            </a:r>
            <a:r>
              <a:rPr lang="es-ES" altLang="es-ES" sz="1600" dirty="0" err="1" smtClean="0">
                <a:latin typeface="Calibri" panose="020F0502020204030204" pitchFamily="34" charset="0"/>
              </a:rPr>
              <a:t>convectivas</a:t>
            </a:r>
            <a:r>
              <a:rPr lang="es-ES" altLang="es-ES" sz="1600" dirty="0">
                <a:latin typeface="Calibri" panose="020F0502020204030204" pitchFamily="34" charset="0"/>
              </a:rPr>
              <a:t>.</a:t>
            </a:r>
          </a:p>
          <a:p>
            <a:pPr eaLnBrk="1" hangingPunct="1">
              <a:spcBef>
                <a:spcPts val="600"/>
              </a:spcBef>
              <a:buFontTx/>
              <a:buNone/>
            </a:pPr>
            <a:r>
              <a:rPr lang="en-US" altLang="es-ES" sz="1600" b="1" dirty="0" smtClean="0">
                <a:latin typeface="Calibri" panose="020F0502020204030204" pitchFamily="34" charset="0"/>
              </a:rPr>
              <a:t>2. </a:t>
            </a:r>
            <a:r>
              <a:rPr lang="es-ES" altLang="es-ES" sz="1600" b="1" dirty="0" smtClean="0">
                <a:latin typeface="Calibri" panose="020F0502020204030204" pitchFamily="34" charset="0"/>
              </a:rPr>
              <a:t>Todas </a:t>
            </a:r>
            <a:r>
              <a:rPr lang="es-ES" altLang="es-ES" sz="1600" b="1" dirty="0">
                <a:latin typeface="Calibri" panose="020F0502020204030204" pitchFamily="34" charset="0"/>
              </a:rPr>
              <a:t>las demás previsiones: </a:t>
            </a:r>
            <a:r>
              <a:rPr lang="es-ES" altLang="es-ES" sz="1600" dirty="0" smtClean="0">
                <a:latin typeface="Calibri" panose="020F0502020204030204" pitchFamily="34" charset="0"/>
              </a:rPr>
              <a:t>Como las </a:t>
            </a:r>
            <a:r>
              <a:rPr lang="es-ES" altLang="es-ES" sz="1600" dirty="0">
                <a:latin typeface="Calibri" panose="020F0502020204030204" pitchFamily="34" charset="0"/>
              </a:rPr>
              <a:t>variables de pronóstico son </a:t>
            </a:r>
            <a:r>
              <a:rPr lang="es-ES" altLang="es-ES" sz="1600" dirty="0" smtClean="0">
                <a:latin typeface="Calibri" panose="020F0502020204030204" pitchFamily="34" charset="0"/>
              </a:rPr>
              <a:t>costosas, </a:t>
            </a:r>
            <a:r>
              <a:rPr lang="es-ES" altLang="es-ES" sz="1600" dirty="0">
                <a:latin typeface="Calibri" panose="020F0502020204030204" pitchFamily="34" charset="0"/>
              </a:rPr>
              <a:t>en todas las demás configuraciones del IFS (HRES, ENS, previsiones de rango extendido y estacionales, y productos de </a:t>
            </a:r>
            <a:r>
              <a:rPr lang="es-ES" altLang="es-ES" sz="1600" dirty="0" err="1">
                <a:latin typeface="Calibri" panose="020F0502020204030204" pitchFamily="34" charset="0"/>
              </a:rPr>
              <a:t>reanálisis</a:t>
            </a:r>
            <a:r>
              <a:rPr lang="es-ES" altLang="es-ES" sz="1600" dirty="0">
                <a:latin typeface="Calibri" panose="020F0502020204030204" pitchFamily="34" charset="0"/>
              </a:rPr>
              <a:t> del ECMWF), los gases y los aerosoles se representan mediante una </a:t>
            </a:r>
            <a:r>
              <a:rPr lang="es-ES" altLang="es-ES" sz="1600" i="1" dirty="0">
                <a:latin typeface="Calibri" panose="020F0502020204030204" pitchFamily="34" charset="0"/>
              </a:rPr>
              <a:t>climatología </a:t>
            </a:r>
            <a:r>
              <a:rPr lang="es-ES" altLang="es-ES" sz="1600" i="1" dirty="0" smtClean="0">
                <a:latin typeface="Calibri" panose="020F0502020204030204" pitchFamily="34" charset="0"/>
              </a:rPr>
              <a:t>mensual media.</a:t>
            </a:r>
            <a:endParaRPr lang="es-ES" altLang="es-ES" sz="16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300">
                                            <p:txEl>
                                              <p:pRg st="1" end="1"/>
                                            </p:txEl>
                                          </p:spTgt>
                                        </p:tgtEl>
                                        <p:attrNameLst>
                                          <p:attrName>style.visibility</p:attrName>
                                        </p:attrNameLst>
                                      </p:cBhvr>
                                      <p:to>
                                        <p:strVal val="visible"/>
                                      </p:to>
                                    </p:set>
                                    <p:anim calcmode="lin" valueType="num">
                                      <p:cBhvr additive="base">
                                        <p:cTn id="7" dur="500" fill="hold"/>
                                        <p:tgtEl>
                                          <p:spTgt spid="5530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30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300">
                                            <p:txEl>
                                              <p:pRg st="2" end="2"/>
                                            </p:txEl>
                                          </p:spTgt>
                                        </p:tgtEl>
                                        <p:attrNameLst>
                                          <p:attrName>style.visibility</p:attrName>
                                        </p:attrNameLst>
                                      </p:cBhvr>
                                      <p:to>
                                        <p:strVal val="visible"/>
                                      </p:to>
                                    </p:set>
                                    <p:anim calcmode="lin" valueType="num">
                                      <p:cBhvr additive="base">
                                        <p:cTn id="11" dur="500" fill="hold"/>
                                        <p:tgtEl>
                                          <p:spTgt spid="5530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00">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5300">
                                            <p:txEl>
                                              <p:pRg st="3" end="3"/>
                                            </p:txEl>
                                          </p:spTgt>
                                        </p:tgtEl>
                                        <p:attrNameLst>
                                          <p:attrName>style.visibility</p:attrName>
                                        </p:attrNameLst>
                                      </p:cBhvr>
                                      <p:to>
                                        <p:strVal val="visible"/>
                                      </p:to>
                                    </p:set>
                                    <p:anim calcmode="lin" valueType="num">
                                      <p:cBhvr additive="base">
                                        <p:cTn id="15" dur="500" fill="hold"/>
                                        <p:tgtEl>
                                          <p:spTgt spid="55300">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53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ítulo 1"/>
          <p:cNvSpPr>
            <a:spLocks noGrp="1"/>
          </p:cNvSpPr>
          <p:nvPr>
            <p:ph type="title" idx="4294967295"/>
          </p:nvPr>
        </p:nvSpPr>
        <p:spPr>
          <a:xfrm>
            <a:off x="77788" y="188640"/>
            <a:ext cx="7886700" cy="371475"/>
          </a:xfrm>
        </p:spPr>
        <p:txBody>
          <a:bodyPr/>
          <a:lstStyle/>
          <a:p>
            <a:pPr eaLnBrk="1" hangingPunct="1"/>
            <a:r>
              <a:rPr lang="es-ES" altLang="es-ES" sz="2400" dirty="0" smtClean="0"/>
              <a:t>Flujos de energía (momento, radiación y humedad) con la superficie</a:t>
            </a:r>
          </a:p>
        </p:txBody>
      </p:sp>
      <p:sp>
        <p:nvSpPr>
          <p:cNvPr id="56324" name="Rectángulo 5"/>
          <p:cNvSpPr>
            <a:spLocks noChangeArrowheads="1"/>
          </p:cNvSpPr>
          <p:nvPr/>
        </p:nvSpPr>
        <p:spPr bwMode="auto">
          <a:xfrm>
            <a:off x="77788" y="4212530"/>
            <a:ext cx="9073008"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rPr>
              <a:t>Las zonas de color púrpura oscuro </a:t>
            </a:r>
            <a:r>
              <a:rPr lang="es-ES" altLang="es-ES" sz="1600" dirty="0" smtClean="0">
                <a:latin typeface="Calibri" panose="020F0502020204030204" pitchFamily="34" charset="0"/>
              </a:rPr>
              <a:t>(-2ºC &lt; SST &lt; 0ºC) </a:t>
            </a:r>
            <a:r>
              <a:rPr lang="es-ES" altLang="es-ES" sz="1600" dirty="0">
                <a:latin typeface="Calibri" panose="020F0502020204030204" pitchFamily="34" charset="0"/>
              </a:rPr>
              <a:t>son propensas a la formación de hielo si no existe ya.   </a:t>
            </a:r>
          </a:p>
          <a:p>
            <a:pPr eaLnBrk="1" hangingPunct="1">
              <a:spcBef>
                <a:spcPct val="0"/>
              </a:spcBef>
              <a:buFontTx/>
              <a:buNone/>
            </a:pPr>
            <a:r>
              <a:rPr lang="es-ES" altLang="es-ES" sz="1600" dirty="0">
                <a:latin typeface="Calibri" panose="020F0502020204030204" pitchFamily="34" charset="0"/>
              </a:rPr>
              <a:t>Las zonas de hielo marino se muestran en color turquesa. </a:t>
            </a:r>
            <a:endParaRPr lang="es-ES" altLang="es-ES" sz="1600" dirty="0" smtClean="0">
              <a:latin typeface="Calibri" panose="020F0502020204030204" pitchFamily="34" charset="0"/>
            </a:endParaRPr>
          </a:p>
          <a:p>
            <a:pPr eaLnBrk="1" hangingPunct="1">
              <a:spcBef>
                <a:spcPct val="0"/>
              </a:spcBef>
              <a:buFontTx/>
              <a:buNone/>
            </a:pPr>
            <a:endParaRPr lang="es-ES" altLang="es-ES" sz="1600" dirty="0">
              <a:latin typeface="Calibri" panose="020F0502020204030204" pitchFamily="34" charset="0"/>
            </a:endParaRPr>
          </a:p>
          <a:p>
            <a:pPr eaLnBrk="1" hangingPunct="1">
              <a:spcBef>
                <a:spcPct val="0"/>
              </a:spcBef>
              <a:buFontTx/>
              <a:buNone/>
            </a:pPr>
            <a:r>
              <a:rPr lang="es-ES" altLang="es-ES" sz="1600" dirty="0" smtClean="0">
                <a:latin typeface="Calibri" panose="020F0502020204030204" pitchFamily="34" charset="0"/>
              </a:rPr>
              <a:t>Nota:      ● </a:t>
            </a:r>
            <a:r>
              <a:rPr lang="es-ES" altLang="es-ES" sz="1600" dirty="0">
                <a:latin typeface="Calibri" panose="020F0502020204030204" pitchFamily="34" charset="0"/>
              </a:rPr>
              <a:t>Movimiento del hielo (turquesa) en el norte del Golfo de </a:t>
            </a:r>
            <a:r>
              <a:rPr lang="es-ES" altLang="es-ES" sz="1600" dirty="0" err="1">
                <a:latin typeface="Calibri" panose="020F0502020204030204" pitchFamily="34" charset="0"/>
              </a:rPr>
              <a:t>Botnia</a:t>
            </a:r>
            <a:r>
              <a:rPr lang="es-ES" altLang="es-ES" sz="1600" dirty="0">
                <a:latin typeface="Calibri" panose="020F0502020204030204" pitchFamily="34" charset="0"/>
              </a:rPr>
              <a:t> debido a los vientos.</a:t>
            </a:r>
          </a:p>
          <a:p>
            <a:pPr lvl="1" eaLnBrk="1" hangingPunct="1">
              <a:spcBef>
                <a:spcPts val="600"/>
              </a:spcBef>
              <a:buFontTx/>
              <a:buNone/>
            </a:pPr>
            <a:r>
              <a:rPr lang="es-ES" altLang="es-ES" sz="1600" dirty="0" smtClean="0">
                <a:latin typeface="Calibri" panose="020F0502020204030204" pitchFamily="34" charset="0"/>
              </a:rPr>
              <a:t>	● </a:t>
            </a:r>
            <a:r>
              <a:rPr lang="es-ES" altLang="es-ES" sz="1600" dirty="0">
                <a:latin typeface="Calibri" panose="020F0502020204030204" pitchFamily="34" charset="0"/>
              </a:rPr>
              <a:t>Aumento constante de las </a:t>
            </a:r>
            <a:r>
              <a:rPr lang="es-ES" altLang="es-ES" sz="1600" dirty="0" smtClean="0">
                <a:latin typeface="Calibri" panose="020F0502020204030204" pitchFamily="34" charset="0"/>
              </a:rPr>
              <a:t>SST en </a:t>
            </a:r>
            <a:r>
              <a:rPr lang="es-ES" altLang="es-ES" sz="1600" dirty="0">
                <a:latin typeface="Calibri" panose="020F0502020204030204" pitchFamily="34" charset="0"/>
              </a:rPr>
              <a:t>el Mar Negro, y especialmente en las aguas poco profundas tanto del Mar de </a:t>
            </a:r>
            <a:r>
              <a:rPr lang="es-ES" altLang="es-ES" sz="1600" dirty="0" err="1" smtClean="0">
                <a:latin typeface="Calibri" panose="020F0502020204030204" pitchFamily="34" charset="0"/>
              </a:rPr>
              <a:t>Azov</a:t>
            </a:r>
            <a:r>
              <a:rPr lang="es-ES" altLang="es-ES" sz="1600" dirty="0" smtClean="0">
                <a:latin typeface="Calibri" panose="020F0502020204030204" pitchFamily="34" charset="0"/>
              </a:rPr>
              <a:t> y norte </a:t>
            </a:r>
            <a:r>
              <a:rPr lang="es-ES" altLang="es-ES" sz="1600" dirty="0">
                <a:latin typeface="Calibri" panose="020F0502020204030204" pitchFamily="34" charset="0"/>
              </a:rPr>
              <a:t>del Mar Caspio.  En el Mar Blanco (al este de Finlandia, parte </a:t>
            </a:r>
            <a:r>
              <a:rPr lang="es-ES" altLang="es-ES" sz="1600" dirty="0" smtClean="0">
                <a:latin typeface="Calibri" panose="020F0502020204030204" pitchFamily="34" charset="0"/>
              </a:rPr>
              <a:t>superior) </a:t>
            </a:r>
            <a:r>
              <a:rPr lang="es-ES" altLang="es-ES" sz="1600" dirty="0">
                <a:latin typeface="Calibri" panose="020F0502020204030204" pitchFamily="34" charset="0"/>
              </a:rPr>
              <a:t>la cobertura de hielo marino es inferior a la media climatológica para esta época del año.  Con estos gráficos, el usuario puede evaluar si la cobertura de hielo marino está por encima o por debajo de la media.</a:t>
            </a:r>
            <a:r>
              <a:rPr lang="en-US" altLang="es-ES" sz="1600" dirty="0">
                <a:latin typeface="Calibri" panose="020F0502020204030204" pitchFamily="34" charset="0"/>
              </a:rPr>
              <a:t/>
            </a:r>
            <a:br>
              <a:rPr lang="en-US" altLang="es-ES" sz="1600" dirty="0">
                <a:latin typeface="Calibri" panose="020F0502020204030204" pitchFamily="34" charset="0"/>
              </a:rPr>
            </a:br>
            <a:endParaRPr lang="en-US" altLang="es-ES" sz="1600" dirty="0" smtClean="0">
              <a:latin typeface="Calibri" panose="020F0502020204030204" pitchFamily="34" charset="0"/>
            </a:endParaRPr>
          </a:p>
        </p:txBody>
      </p:sp>
      <p:sp>
        <p:nvSpPr>
          <p:cNvPr id="56325" name="Rectángulo 6"/>
          <p:cNvSpPr>
            <a:spLocks noChangeArrowheads="1"/>
          </p:cNvSpPr>
          <p:nvPr/>
        </p:nvSpPr>
        <p:spPr bwMode="auto">
          <a:xfrm>
            <a:off x="5364088" y="560115"/>
            <a:ext cx="348538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endParaRPr lang="en-US" altLang="es-ES" sz="1600" i="1" dirty="0" smtClean="0">
              <a:solidFill>
                <a:srgbClr val="000000"/>
              </a:solidFill>
              <a:latin typeface="Calibri" panose="020F0502020204030204" pitchFamily="34" charset="0"/>
            </a:endParaRPr>
          </a:p>
          <a:p>
            <a:pPr eaLnBrk="1" hangingPunct="1">
              <a:spcBef>
                <a:spcPct val="0"/>
              </a:spcBef>
              <a:buNone/>
            </a:pPr>
            <a:r>
              <a:rPr lang="es-ES" altLang="es-ES" sz="1600" i="1" dirty="0">
                <a:solidFill>
                  <a:srgbClr val="000000"/>
                </a:solidFill>
                <a:latin typeface="Calibri" panose="020F0502020204030204" pitchFamily="34" charset="0"/>
              </a:rPr>
              <a:t>Secuencia de hielo marino y SST del </a:t>
            </a:r>
            <a:r>
              <a:rPr lang="es-ES" altLang="es-ES" sz="1600" i="1" dirty="0" smtClean="0">
                <a:solidFill>
                  <a:srgbClr val="000000"/>
                </a:solidFill>
                <a:latin typeface="Calibri" panose="020F0502020204030204" pitchFamily="34" charset="0"/>
              </a:rPr>
              <a:t>miembro de CTRL en el ENS </a:t>
            </a:r>
          </a:p>
          <a:p>
            <a:pPr eaLnBrk="1" hangingPunct="1">
              <a:spcBef>
                <a:spcPct val="0"/>
              </a:spcBef>
              <a:buNone/>
            </a:pPr>
            <a:r>
              <a:rPr lang="es-ES" altLang="es-ES" sz="1600" i="1" dirty="0" smtClean="0">
                <a:solidFill>
                  <a:srgbClr val="000000"/>
                </a:solidFill>
                <a:latin typeface="Calibri" panose="020F0502020204030204" pitchFamily="34" charset="0"/>
              </a:rPr>
              <a:t>00UTC - 27 abril 2017</a:t>
            </a:r>
            <a:r>
              <a:rPr lang="es-ES" altLang="es-ES" sz="1600" i="1" dirty="0">
                <a:solidFill>
                  <a:srgbClr val="000000"/>
                </a:solidFill>
                <a:latin typeface="Calibri" panose="020F0502020204030204" pitchFamily="34" charset="0"/>
              </a:rPr>
              <a:t>.  </a:t>
            </a:r>
            <a:endParaRPr lang="es-ES" altLang="es-ES" sz="1600" i="1" dirty="0" smtClean="0">
              <a:solidFill>
                <a:srgbClr val="000000"/>
              </a:solidFill>
              <a:latin typeface="Calibri" panose="020F0502020204030204" pitchFamily="34" charset="0"/>
            </a:endParaRPr>
          </a:p>
          <a:p>
            <a:pPr eaLnBrk="1" hangingPunct="1">
              <a:spcBef>
                <a:spcPct val="0"/>
              </a:spcBef>
              <a:buNone/>
            </a:pPr>
            <a:r>
              <a:rPr lang="es-ES" altLang="es-ES" sz="1600" i="1" dirty="0" smtClean="0">
                <a:solidFill>
                  <a:srgbClr val="000000"/>
                </a:solidFill>
                <a:latin typeface="Calibri" panose="020F0502020204030204" pitchFamily="34" charset="0"/>
              </a:rPr>
              <a:t>En </a:t>
            </a:r>
            <a:r>
              <a:rPr lang="es-ES" altLang="es-ES" sz="1600" i="1" dirty="0">
                <a:solidFill>
                  <a:srgbClr val="000000"/>
                </a:solidFill>
                <a:latin typeface="Calibri" panose="020F0502020204030204" pitchFamily="34" charset="0"/>
              </a:rPr>
              <a:t>estos gráficos, la cobertura </a:t>
            </a:r>
            <a:r>
              <a:rPr lang="es-ES" altLang="es-ES" sz="1600" i="1" dirty="0" smtClean="0">
                <a:solidFill>
                  <a:srgbClr val="000000"/>
                </a:solidFill>
                <a:latin typeface="Calibri" panose="020F0502020204030204" pitchFamily="34" charset="0"/>
              </a:rPr>
              <a:t>climatológica </a:t>
            </a:r>
            <a:r>
              <a:rPr lang="es-ES" altLang="es-ES" sz="1600" i="1" dirty="0">
                <a:solidFill>
                  <a:srgbClr val="000000"/>
                </a:solidFill>
                <a:latin typeface="Calibri" panose="020F0502020204030204" pitchFamily="34" charset="0"/>
              </a:rPr>
              <a:t>media </a:t>
            </a:r>
            <a:r>
              <a:rPr lang="es-ES" altLang="es-ES" sz="1600" i="1" dirty="0" smtClean="0">
                <a:solidFill>
                  <a:srgbClr val="000000"/>
                </a:solidFill>
                <a:latin typeface="Calibri" panose="020F0502020204030204" pitchFamily="34" charset="0"/>
              </a:rPr>
              <a:t>de </a:t>
            </a:r>
            <a:r>
              <a:rPr lang="es-ES" altLang="es-ES" sz="1600" i="1" dirty="0">
                <a:solidFill>
                  <a:srgbClr val="000000"/>
                </a:solidFill>
                <a:latin typeface="Calibri" panose="020F0502020204030204" pitchFamily="34" charset="0"/>
              </a:rPr>
              <a:t>hielo marino </a:t>
            </a:r>
            <a:r>
              <a:rPr lang="es-ES" altLang="es-ES" sz="1600" i="1" dirty="0" smtClean="0">
                <a:solidFill>
                  <a:srgbClr val="000000"/>
                </a:solidFill>
                <a:latin typeface="Calibri" panose="020F0502020204030204" pitchFamily="34" charset="0"/>
              </a:rPr>
              <a:t>se </a:t>
            </a:r>
            <a:r>
              <a:rPr lang="es-ES" altLang="es-ES" sz="1600" i="1" dirty="0">
                <a:solidFill>
                  <a:srgbClr val="000000"/>
                </a:solidFill>
                <a:latin typeface="Calibri" panose="020F0502020204030204" pitchFamily="34" charset="0"/>
              </a:rPr>
              <a:t>muestra en rosa (contorno y </a:t>
            </a:r>
            <a:r>
              <a:rPr lang="es-ES" altLang="es-ES" sz="1600" i="1" dirty="0" smtClean="0">
                <a:solidFill>
                  <a:srgbClr val="000000"/>
                </a:solidFill>
                <a:latin typeface="Calibri" panose="020F0502020204030204" pitchFamily="34" charset="0"/>
              </a:rPr>
              <a:t>punteado </a:t>
            </a:r>
            <a:r>
              <a:rPr lang="es-ES" altLang="es-ES" sz="1600" i="1" dirty="0">
                <a:solidFill>
                  <a:srgbClr val="000000"/>
                </a:solidFill>
                <a:latin typeface="Calibri" panose="020F0502020204030204" pitchFamily="34" charset="0"/>
              </a:rPr>
              <a:t>para &gt;50%).  </a:t>
            </a:r>
            <a:endParaRPr lang="es-ES" altLang="es-ES" sz="1600" i="1" dirty="0" smtClean="0">
              <a:solidFill>
                <a:srgbClr val="000000"/>
              </a:solidFill>
              <a:latin typeface="Calibri" panose="020F0502020204030204" pitchFamily="34" charset="0"/>
            </a:endParaRPr>
          </a:p>
          <a:p>
            <a:pPr eaLnBrk="1" hangingPunct="1">
              <a:spcBef>
                <a:spcPct val="0"/>
              </a:spcBef>
              <a:buNone/>
            </a:pPr>
            <a:endParaRPr lang="es-ES" altLang="es-ES" sz="1600" i="1" dirty="0">
              <a:solidFill>
                <a:srgbClr val="000000"/>
              </a:solidFill>
              <a:latin typeface="Calibri" panose="020F0502020204030204" pitchFamily="34" charset="0"/>
            </a:endParaRPr>
          </a:p>
          <a:p>
            <a:pPr eaLnBrk="1" hangingPunct="1">
              <a:spcBef>
                <a:spcPct val="0"/>
              </a:spcBef>
              <a:buNone/>
            </a:pPr>
            <a:r>
              <a:rPr lang="en-US" altLang="es-ES" sz="1600" i="1" dirty="0" smtClean="0">
                <a:latin typeface="Calibri" panose="020F0502020204030204" pitchFamily="34" charset="0"/>
              </a:rPr>
              <a:t>T+0hr </a:t>
            </a:r>
            <a:r>
              <a:rPr lang="en-US" altLang="es-ES" sz="1600" i="1" dirty="0">
                <a:latin typeface="Calibri" panose="020F0502020204030204" pitchFamily="34" charset="0"/>
              </a:rPr>
              <a:t>(00UTC 27 April 17), </a:t>
            </a:r>
            <a:endParaRPr lang="en-US" altLang="es-ES" sz="1600" i="1" dirty="0" smtClean="0">
              <a:latin typeface="Calibri" panose="020F0502020204030204" pitchFamily="34" charset="0"/>
            </a:endParaRPr>
          </a:p>
          <a:p>
            <a:pPr eaLnBrk="1" hangingPunct="1">
              <a:spcBef>
                <a:spcPct val="0"/>
              </a:spcBef>
              <a:buNone/>
            </a:pPr>
            <a:r>
              <a:rPr lang="en-US" altLang="es-ES" sz="1600" i="1" dirty="0" smtClean="0">
                <a:latin typeface="Calibri" panose="020F0502020204030204" pitchFamily="34" charset="0"/>
              </a:rPr>
              <a:t>T+120hr </a:t>
            </a:r>
            <a:r>
              <a:rPr lang="en-US" altLang="es-ES" sz="1600" i="1" dirty="0">
                <a:latin typeface="Calibri" panose="020F0502020204030204" pitchFamily="34" charset="0"/>
              </a:rPr>
              <a:t>(00UTC 02 May 17</a:t>
            </a:r>
            <a:r>
              <a:rPr lang="en-US" altLang="es-ES" sz="1600" i="1" dirty="0" smtClean="0">
                <a:latin typeface="Calibri" panose="020F0502020204030204" pitchFamily="34" charset="0"/>
              </a:rPr>
              <a:t>)</a:t>
            </a:r>
          </a:p>
          <a:p>
            <a:pPr eaLnBrk="1" hangingPunct="1">
              <a:spcBef>
                <a:spcPct val="0"/>
              </a:spcBef>
              <a:buNone/>
            </a:pPr>
            <a:r>
              <a:rPr lang="en-US" altLang="es-ES" sz="1600" i="1" dirty="0" smtClean="0">
                <a:latin typeface="Calibri" panose="020F0502020204030204" pitchFamily="34" charset="0"/>
              </a:rPr>
              <a:t>T+240hr </a:t>
            </a:r>
            <a:r>
              <a:rPr lang="en-US" altLang="es-ES" sz="1600" i="1" dirty="0">
                <a:latin typeface="Calibri" panose="020F0502020204030204" pitchFamily="34" charset="0"/>
              </a:rPr>
              <a:t>(00UTC 07 May 17), </a:t>
            </a:r>
            <a:endParaRPr lang="en-US" altLang="es-ES" sz="1600" i="1" dirty="0" smtClean="0">
              <a:latin typeface="Calibri" panose="020F0502020204030204" pitchFamily="34" charset="0"/>
            </a:endParaRPr>
          </a:p>
          <a:p>
            <a:pPr eaLnBrk="1" hangingPunct="1">
              <a:spcBef>
                <a:spcPct val="0"/>
              </a:spcBef>
              <a:buNone/>
            </a:pPr>
            <a:r>
              <a:rPr lang="en-US" altLang="es-ES" sz="1600" i="1" dirty="0" smtClean="0">
                <a:latin typeface="Calibri" panose="020F0502020204030204" pitchFamily="34" charset="0"/>
              </a:rPr>
              <a:t>T+360hr </a:t>
            </a:r>
            <a:r>
              <a:rPr lang="en-US" altLang="es-ES" sz="1600" i="1" dirty="0">
                <a:latin typeface="Calibri" panose="020F0502020204030204" pitchFamily="34" charset="0"/>
              </a:rPr>
              <a:t>(00UTC 12 May 17). </a:t>
            </a:r>
          </a:p>
          <a:p>
            <a:pPr eaLnBrk="1" hangingPunct="1">
              <a:spcBef>
                <a:spcPct val="0"/>
              </a:spcBef>
              <a:buNone/>
            </a:pPr>
            <a:endParaRPr lang="es-ES" altLang="es-ES" sz="1400" i="1" dirty="0">
              <a:latin typeface="Calibri" panose="020F0502020204030204" pitchFamily="34" charset="0"/>
            </a:endParaRPr>
          </a:p>
        </p:txBody>
      </p:sp>
      <p:pic>
        <p:nvPicPr>
          <p:cNvPr id="56326"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675" y="692696"/>
            <a:ext cx="4695825"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ítulo 1"/>
          <p:cNvSpPr>
            <a:spLocks noGrp="1"/>
          </p:cNvSpPr>
          <p:nvPr>
            <p:ph type="title" idx="4294967295"/>
          </p:nvPr>
        </p:nvSpPr>
        <p:spPr>
          <a:xfrm>
            <a:off x="971600" y="71437"/>
            <a:ext cx="5803900" cy="371475"/>
          </a:xfrm>
        </p:spPr>
        <p:txBody>
          <a:bodyPr/>
          <a:lstStyle/>
          <a:p>
            <a:pPr eaLnBrk="1" hangingPunct="1"/>
            <a:r>
              <a:rPr lang="es-ES" altLang="es-ES" sz="2800" smtClean="0"/>
              <a:t>Fundamentos para HRES</a:t>
            </a:r>
          </a:p>
        </p:txBody>
      </p:sp>
      <p:sp>
        <p:nvSpPr>
          <p:cNvPr id="57348" name="Rectángulo 5"/>
          <p:cNvSpPr>
            <a:spLocks noChangeArrowheads="1"/>
          </p:cNvSpPr>
          <p:nvPr/>
        </p:nvSpPr>
        <p:spPr bwMode="auto">
          <a:xfrm>
            <a:off x="76200" y="5294313"/>
            <a:ext cx="8877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smtClean="0">
                <a:latin typeface="+mj-lt"/>
              </a:rPr>
              <a:t>Los pronósticos de lluvia acumulada se han ejecutado para </a:t>
            </a:r>
            <a:r>
              <a:rPr lang="es-ES" altLang="es-ES" sz="1600" dirty="0">
                <a:latin typeface="+mj-lt"/>
              </a:rPr>
              <a:t>el mismo período (precipitación </a:t>
            </a:r>
            <a:r>
              <a:rPr lang="es-ES" altLang="es-ES" sz="1600" dirty="0" smtClean="0">
                <a:latin typeface="+mj-lt"/>
              </a:rPr>
              <a:t>desde H+24 </a:t>
            </a:r>
            <a:r>
              <a:rPr lang="es-ES" altLang="es-ES" sz="1600" dirty="0">
                <a:latin typeface="+mj-lt"/>
              </a:rPr>
              <a:t>h hasta </a:t>
            </a:r>
            <a:r>
              <a:rPr lang="es-ES" altLang="es-ES" sz="1600" dirty="0" smtClean="0">
                <a:latin typeface="+mj-lt"/>
              </a:rPr>
              <a:t>H+69 </a:t>
            </a:r>
            <a:r>
              <a:rPr lang="es-ES" altLang="es-ES" sz="1600" dirty="0">
                <a:latin typeface="+mj-lt"/>
              </a:rPr>
              <a:t>verificando a las 06UTC del 6 de diciembre de 2015) a varias resoluciones (80 km para el sistema 4 estacional, 36 km para el sistema 5 estacional y rangos extendidos (día 16-46), 18 km para el ENS estándar, 9 km para el HRES y </a:t>
            </a:r>
            <a:r>
              <a:rPr lang="es-ES" altLang="es-ES" sz="1600" dirty="0" smtClean="0">
                <a:latin typeface="+mj-lt"/>
              </a:rPr>
              <a:t>para una </a:t>
            </a:r>
            <a:r>
              <a:rPr lang="es-ES" altLang="es-ES" sz="1600" dirty="0">
                <a:latin typeface="+mj-lt"/>
              </a:rPr>
              <a:t>posible resolución </a:t>
            </a:r>
            <a:r>
              <a:rPr lang="es-ES" altLang="es-ES" sz="1600" dirty="0" smtClean="0">
                <a:latin typeface="+mj-lt"/>
              </a:rPr>
              <a:t>futura de 5 km).</a:t>
            </a:r>
            <a:endParaRPr lang="en-US" altLang="es-ES" sz="1600" dirty="0" smtClean="0">
              <a:latin typeface="+mj-lt"/>
            </a:endParaRPr>
          </a:p>
        </p:txBody>
      </p:sp>
      <p:pic>
        <p:nvPicPr>
          <p:cNvPr id="57349"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476250"/>
            <a:ext cx="906780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5"/>
          <p:cNvSpPr txBox="1">
            <a:spLocks noChangeArrowheads="1"/>
          </p:cNvSpPr>
          <p:nvPr/>
        </p:nvSpPr>
        <p:spPr bwMode="auto">
          <a:xfrm>
            <a:off x="1692275" y="2133600"/>
            <a:ext cx="1179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80 km</a:t>
            </a:r>
          </a:p>
        </p:txBody>
      </p:sp>
      <p:sp>
        <p:nvSpPr>
          <p:cNvPr id="57351" name="Text Box 6"/>
          <p:cNvSpPr txBox="1">
            <a:spLocks noChangeArrowheads="1"/>
          </p:cNvSpPr>
          <p:nvPr/>
        </p:nvSpPr>
        <p:spPr bwMode="auto">
          <a:xfrm>
            <a:off x="4687888" y="2133600"/>
            <a:ext cx="1179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36 km</a:t>
            </a:r>
          </a:p>
        </p:txBody>
      </p:sp>
      <p:sp>
        <p:nvSpPr>
          <p:cNvPr id="57352" name="Text Box 7"/>
          <p:cNvSpPr txBox="1">
            <a:spLocks noChangeArrowheads="1"/>
          </p:cNvSpPr>
          <p:nvPr/>
        </p:nvSpPr>
        <p:spPr bwMode="auto">
          <a:xfrm>
            <a:off x="7775575" y="2133600"/>
            <a:ext cx="1179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18 km</a:t>
            </a:r>
          </a:p>
        </p:txBody>
      </p:sp>
      <p:sp>
        <p:nvSpPr>
          <p:cNvPr id="57353" name="Text Box 8"/>
          <p:cNvSpPr txBox="1">
            <a:spLocks noChangeArrowheads="1"/>
          </p:cNvSpPr>
          <p:nvPr/>
        </p:nvSpPr>
        <p:spPr bwMode="auto">
          <a:xfrm>
            <a:off x="1692275" y="4532313"/>
            <a:ext cx="1073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9 km</a:t>
            </a:r>
          </a:p>
        </p:txBody>
      </p:sp>
      <p:sp>
        <p:nvSpPr>
          <p:cNvPr id="57354" name="Text Box 9"/>
          <p:cNvSpPr txBox="1">
            <a:spLocks noChangeArrowheads="1"/>
          </p:cNvSpPr>
          <p:nvPr/>
        </p:nvSpPr>
        <p:spPr bwMode="auto">
          <a:xfrm>
            <a:off x="4716463" y="4532313"/>
            <a:ext cx="1073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5 km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ángulo 5"/>
          <p:cNvSpPr>
            <a:spLocks noChangeArrowheads="1"/>
          </p:cNvSpPr>
          <p:nvPr/>
        </p:nvSpPr>
        <p:spPr bwMode="auto">
          <a:xfrm>
            <a:off x="134552" y="5078413"/>
            <a:ext cx="8877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smtClean="0">
                <a:latin typeface="+mj-lt"/>
              </a:rPr>
              <a:t>Pronósticos de precipitación acumulada para resoluciones de 80 </a:t>
            </a:r>
            <a:r>
              <a:rPr lang="es-ES" altLang="es-ES" sz="1600" dirty="0">
                <a:latin typeface="+mj-lt"/>
              </a:rPr>
              <a:t>km (Sistema estacional-4), 36 km (Sistema estacional-5 y rangos extendidos (días 16-46)), 18 km (ENS estándar), 9 km (HRES) y 5 km (futuro). </a:t>
            </a:r>
            <a:endParaRPr lang="es-ES" altLang="es-ES" sz="1600" dirty="0" smtClean="0">
              <a:latin typeface="+mj-lt"/>
            </a:endParaRPr>
          </a:p>
          <a:p>
            <a:pPr eaLnBrk="1" hangingPunct="1">
              <a:spcBef>
                <a:spcPct val="0"/>
              </a:spcBef>
              <a:buFontTx/>
              <a:buNone/>
            </a:pPr>
            <a:r>
              <a:rPr lang="es-ES" altLang="es-ES" sz="1600" dirty="0" smtClean="0">
                <a:latin typeface="+mj-lt"/>
              </a:rPr>
              <a:t>El </a:t>
            </a:r>
            <a:r>
              <a:rPr lang="es-ES" altLang="es-ES" sz="1600" dirty="0">
                <a:latin typeface="+mj-lt"/>
              </a:rPr>
              <a:t>gráfico inferior derecho muestra las precipitaciones observadas para su comparación.  Una mayor resolución permite representar mejor el efecto de sombra de la lluvia, pero sigue </a:t>
            </a:r>
            <a:r>
              <a:rPr lang="es-ES" altLang="es-ES" sz="1600" dirty="0" smtClean="0">
                <a:latin typeface="+mj-lt"/>
              </a:rPr>
              <a:t>habiendo zonas de precipitación subestimada </a:t>
            </a:r>
            <a:r>
              <a:rPr lang="es-ES" altLang="es-ES" sz="1600" dirty="0">
                <a:latin typeface="+mj-lt"/>
              </a:rPr>
              <a:t>(por ejemplo, el </a:t>
            </a:r>
            <a:r>
              <a:rPr lang="es-ES" altLang="es-ES" sz="1600" dirty="0" smtClean="0">
                <a:latin typeface="+mj-lt"/>
              </a:rPr>
              <a:t>nordeste </a:t>
            </a:r>
            <a:r>
              <a:rPr lang="es-ES" altLang="es-ES" sz="1600" dirty="0">
                <a:latin typeface="+mj-lt"/>
              </a:rPr>
              <a:t>de Inglaterra</a:t>
            </a:r>
            <a:r>
              <a:rPr lang="es-ES" altLang="es-ES" sz="1600" dirty="0" smtClean="0">
                <a:latin typeface="+mj-lt"/>
              </a:rPr>
              <a:t>).</a:t>
            </a:r>
            <a:endParaRPr lang="es-ES" altLang="es-ES" sz="1400" dirty="0">
              <a:latin typeface="Calibri" panose="020F0502020204030204" pitchFamily="34" charset="0"/>
            </a:endParaRPr>
          </a:p>
        </p:txBody>
      </p:sp>
      <p:pic>
        <p:nvPicPr>
          <p:cNvPr id="58372"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 y="504825"/>
            <a:ext cx="8829675"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ítulo 1"/>
          <p:cNvSpPr>
            <a:spLocks/>
          </p:cNvSpPr>
          <p:nvPr/>
        </p:nvSpPr>
        <p:spPr bwMode="auto">
          <a:xfrm>
            <a:off x="1763713" y="115888"/>
            <a:ext cx="58039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2800" b="1">
                <a:solidFill>
                  <a:srgbClr val="A50021"/>
                </a:solidFill>
              </a:rPr>
              <a:t>Fundamentos para HRES</a:t>
            </a:r>
          </a:p>
        </p:txBody>
      </p:sp>
      <p:sp>
        <p:nvSpPr>
          <p:cNvPr id="58374" name="Text Box 6"/>
          <p:cNvSpPr txBox="1">
            <a:spLocks noChangeArrowheads="1"/>
          </p:cNvSpPr>
          <p:nvPr/>
        </p:nvSpPr>
        <p:spPr bwMode="auto">
          <a:xfrm>
            <a:off x="1547813" y="692150"/>
            <a:ext cx="1179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80 km</a:t>
            </a:r>
          </a:p>
        </p:txBody>
      </p:sp>
      <p:sp>
        <p:nvSpPr>
          <p:cNvPr id="58375" name="Text Box 7"/>
          <p:cNvSpPr txBox="1">
            <a:spLocks noChangeArrowheads="1"/>
          </p:cNvSpPr>
          <p:nvPr/>
        </p:nvSpPr>
        <p:spPr bwMode="auto">
          <a:xfrm>
            <a:off x="4543425" y="692150"/>
            <a:ext cx="1179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36 km</a:t>
            </a:r>
          </a:p>
        </p:txBody>
      </p:sp>
      <p:sp>
        <p:nvSpPr>
          <p:cNvPr id="58376" name="Text Box 8"/>
          <p:cNvSpPr txBox="1">
            <a:spLocks noChangeArrowheads="1"/>
          </p:cNvSpPr>
          <p:nvPr/>
        </p:nvSpPr>
        <p:spPr bwMode="auto">
          <a:xfrm>
            <a:off x="7470775" y="692150"/>
            <a:ext cx="1179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18 km</a:t>
            </a:r>
          </a:p>
        </p:txBody>
      </p:sp>
      <p:sp>
        <p:nvSpPr>
          <p:cNvPr id="58377" name="Text Box 9"/>
          <p:cNvSpPr txBox="1">
            <a:spLocks noChangeArrowheads="1"/>
          </p:cNvSpPr>
          <p:nvPr/>
        </p:nvSpPr>
        <p:spPr bwMode="auto">
          <a:xfrm>
            <a:off x="1692275" y="2924175"/>
            <a:ext cx="1073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9 km</a:t>
            </a:r>
          </a:p>
        </p:txBody>
      </p:sp>
      <p:sp>
        <p:nvSpPr>
          <p:cNvPr id="58378" name="Text Box 10"/>
          <p:cNvSpPr txBox="1">
            <a:spLocks noChangeArrowheads="1"/>
          </p:cNvSpPr>
          <p:nvPr/>
        </p:nvSpPr>
        <p:spPr bwMode="auto">
          <a:xfrm>
            <a:off x="4643438" y="2924175"/>
            <a:ext cx="1073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1600"/>
              <a:t>Res: 5 km</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252536" y="0"/>
            <a:ext cx="8229600" cy="777875"/>
          </a:xfrm>
        </p:spPr>
        <p:txBody>
          <a:bodyPr/>
          <a:lstStyle/>
          <a:p>
            <a:pPr eaLnBrk="1" hangingPunct="1"/>
            <a:r>
              <a:rPr lang="es-ES" altLang="es-ES" sz="2800" dirty="0" smtClean="0"/>
              <a:t>Modelo de oleaje (WAM)</a:t>
            </a:r>
          </a:p>
        </p:txBody>
      </p:sp>
      <p:sp>
        <p:nvSpPr>
          <p:cNvPr id="59396" name="Rectangle 3"/>
          <p:cNvSpPr>
            <a:spLocks noGrp="1" noChangeArrowheads="1"/>
          </p:cNvSpPr>
          <p:nvPr>
            <p:ph type="body" idx="1"/>
          </p:nvPr>
        </p:nvSpPr>
        <p:spPr>
          <a:xfrm>
            <a:off x="303212" y="700882"/>
            <a:ext cx="8229600" cy="5688012"/>
          </a:xfrm>
        </p:spPr>
        <p:txBody>
          <a:bodyPr/>
          <a:lstStyle/>
          <a:p>
            <a:pPr eaLnBrk="1" hangingPunct="1"/>
            <a:r>
              <a:rPr lang="es-ES" altLang="es-ES" sz="2000" dirty="0" smtClean="0"/>
              <a:t>Espectro 2-D de olas en océanos, mares y lagos</a:t>
            </a:r>
          </a:p>
          <a:p>
            <a:pPr lvl="1" eaLnBrk="1" hangingPunct="1">
              <a:buFontTx/>
              <a:buNone/>
            </a:pPr>
            <a:r>
              <a:rPr lang="es-ES" altLang="es-ES" sz="1800" dirty="0" smtClean="0"/>
              <a:t>Incorpora </a:t>
            </a:r>
            <a:r>
              <a:rPr lang="es-ES" altLang="es-ES" sz="1800" dirty="0" err="1" smtClean="0"/>
              <a:t>advección</a:t>
            </a:r>
            <a:r>
              <a:rPr lang="es-ES" altLang="es-ES" sz="1800" dirty="0" smtClean="0"/>
              <a:t>, refracción, viento, disipación, fricción con el fondo, </a:t>
            </a:r>
          </a:p>
          <a:p>
            <a:pPr lvl="1" eaLnBrk="1" hangingPunct="1">
              <a:buFontTx/>
              <a:buNone/>
            </a:pPr>
            <a:r>
              <a:rPr lang="es-ES" altLang="es-ES" sz="1800" dirty="0" smtClean="0"/>
              <a:t>            Interacciones no lineales (viento y olas), deriva de Stokes, …</a:t>
            </a:r>
          </a:p>
          <a:p>
            <a:pPr lvl="1" eaLnBrk="1" hangingPunct="1">
              <a:buFontTx/>
              <a:buNone/>
            </a:pPr>
            <a:r>
              <a:rPr lang="es-ES" altLang="es-ES" sz="1800" dirty="0" smtClean="0"/>
              <a:t>Asimilación de datos altimétricos y de </a:t>
            </a:r>
            <a:r>
              <a:rPr lang="es-ES" altLang="es-ES" sz="1800" dirty="0" err="1" smtClean="0"/>
              <a:t>dispersometría</a:t>
            </a:r>
            <a:r>
              <a:rPr lang="es-ES" altLang="es-ES" sz="1800" dirty="0" smtClean="0"/>
              <a:t> de satélites</a:t>
            </a:r>
          </a:p>
          <a:p>
            <a:pPr lvl="1" eaLnBrk="1" hangingPunct="1">
              <a:buFontTx/>
              <a:buNone/>
            </a:pPr>
            <a:r>
              <a:rPr lang="es-ES" altLang="es-ES" sz="1800" dirty="0" smtClean="0"/>
              <a:t>Verificación con datos de boyas</a:t>
            </a:r>
          </a:p>
          <a:p>
            <a:pPr lvl="1" eaLnBrk="1" hangingPunct="1">
              <a:buFontTx/>
              <a:buNone/>
            </a:pPr>
            <a:r>
              <a:rPr lang="es-ES" altLang="es-ES" sz="1800" dirty="0" smtClean="0"/>
              <a:t>Presencia de hielo marino (algo imprecisa)</a:t>
            </a:r>
          </a:p>
          <a:p>
            <a:pPr lvl="1" eaLnBrk="1" hangingPunct="1">
              <a:buFontTx/>
              <a:buNone/>
            </a:pPr>
            <a:r>
              <a:rPr lang="es-ES" altLang="es-ES" sz="1800" dirty="0" smtClean="0"/>
              <a:t>No se considera la interacción con corrientes oceánicas </a:t>
            </a:r>
          </a:p>
          <a:p>
            <a:pPr lvl="1" eaLnBrk="1" hangingPunct="1">
              <a:buFontTx/>
              <a:buNone/>
            </a:pPr>
            <a:r>
              <a:rPr lang="es-ES" altLang="es-ES" sz="1800" dirty="0" smtClean="0"/>
              <a:t>Inferior precisión en áreas próximas a la costa y en cuencas </a:t>
            </a:r>
            <a:r>
              <a:rPr lang="es-ES" altLang="es-ES" sz="1800" dirty="0" err="1" smtClean="0"/>
              <a:t>semicerradas</a:t>
            </a:r>
            <a:endParaRPr lang="es-ES" altLang="es-ES" sz="2000" dirty="0" smtClean="0"/>
          </a:p>
          <a:p>
            <a:pPr eaLnBrk="1" hangingPunct="1"/>
            <a:endParaRPr lang="es-ES" altLang="es-ES" sz="2000" dirty="0" smtClean="0"/>
          </a:p>
        </p:txBody>
      </p:sp>
      <p:pic>
        <p:nvPicPr>
          <p:cNvPr id="14342" name="Picture 6" descr="render-gorax-blue-001-6fe5cac1a363ec1525f54343b6cc9fd8-iDEKM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3544888"/>
            <a:ext cx="49688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3638550"/>
            <a:ext cx="35210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500" fill="hold"/>
                                        <p:tgtEl>
                                          <p:spTgt spid="14342"/>
                                        </p:tgtEl>
                                        <p:attrNameLst>
                                          <p:attrName>ppt_w</p:attrName>
                                        </p:attrNameLst>
                                      </p:cBhvr>
                                      <p:tavLst>
                                        <p:tav tm="0">
                                          <p:val>
                                            <p:fltVal val="0"/>
                                          </p:val>
                                        </p:tav>
                                        <p:tav tm="100000">
                                          <p:val>
                                            <p:strVal val="#ppt_w"/>
                                          </p:val>
                                        </p:tav>
                                      </p:tavLst>
                                    </p:anim>
                                    <p:anim calcmode="lin" valueType="num">
                                      <p:cBhvr>
                                        <p:cTn id="8" dur="500" fill="hold"/>
                                        <p:tgtEl>
                                          <p:spTgt spid="1434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 calcmode="lin" valueType="num">
                                      <p:cBhvr>
                                        <p:cTn id="11" dur="500" fill="hold"/>
                                        <p:tgtEl>
                                          <p:spTgt spid="14343"/>
                                        </p:tgtEl>
                                        <p:attrNameLst>
                                          <p:attrName>ppt_w</p:attrName>
                                        </p:attrNameLst>
                                      </p:cBhvr>
                                      <p:tavLst>
                                        <p:tav tm="0">
                                          <p:val>
                                            <p:fltVal val="0"/>
                                          </p:val>
                                        </p:tav>
                                        <p:tav tm="100000">
                                          <p:val>
                                            <p:strVal val="#ppt_w"/>
                                          </p:val>
                                        </p:tav>
                                      </p:tavLst>
                                    </p:anim>
                                    <p:anim calcmode="lin" valueType="num">
                                      <p:cBhvr>
                                        <p:cTn id="12" dur="500" fill="hold"/>
                                        <p:tgtEl>
                                          <p:spTgt spid="143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468560" y="0"/>
            <a:ext cx="8229600" cy="777875"/>
          </a:xfrm>
        </p:spPr>
        <p:txBody>
          <a:bodyPr/>
          <a:lstStyle/>
          <a:p>
            <a:pPr eaLnBrk="1" hangingPunct="1"/>
            <a:r>
              <a:rPr lang="es-ES" altLang="es-ES" dirty="0" smtClean="0"/>
              <a:t>Modelo del océano - NEMO </a:t>
            </a:r>
          </a:p>
        </p:txBody>
      </p:sp>
      <p:sp>
        <p:nvSpPr>
          <p:cNvPr id="60420" name="Rectangle 3"/>
          <p:cNvSpPr>
            <a:spLocks noGrp="1" noChangeArrowheads="1"/>
          </p:cNvSpPr>
          <p:nvPr>
            <p:ph type="body" idx="1"/>
          </p:nvPr>
        </p:nvSpPr>
        <p:spPr>
          <a:xfrm>
            <a:off x="206375" y="3284538"/>
            <a:ext cx="8686800" cy="3529012"/>
          </a:xfrm>
        </p:spPr>
        <p:txBody>
          <a:bodyPr/>
          <a:lstStyle/>
          <a:p>
            <a:pPr eaLnBrk="1" hangingPunct="1">
              <a:lnSpc>
                <a:spcPct val="90000"/>
              </a:lnSpc>
            </a:pPr>
            <a:r>
              <a:rPr lang="es-ES" altLang="es-ES" sz="2000" dirty="0" smtClean="0"/>
              <a:t>Estructura térmica de las capas superiores de mares y océanos</a:t>
            </a:r>
          </a:p>
          <a:p>
            <a:pPr eaLnBrk="1" hangingPunct="1">
              <a:lnSpc>
                <a:spcPct val="90000"/>
              </a:lnSpc>
            </a:pPr>
            <a:r>
              <a:rPr lang="es-ES" altLang="es-ES" sz="2000" dirty="0" smtClean="0"/>
              <a:t>Variaciones estacionales e interanuales</a:t>
            </a:r>
          </a:p>
          <a:p>
            <a:pPr eaLnBrk="1" hangingPunct="1">
              <a:lnSpc>
                <a:spcPct val="90000"/>
              </a:lnSpc>
            </a:pPr>
            <a:r>
              <a:rPr lang="es-ES" altLang="es-ES" sz="2000" dirty="0" smtClean="0"/>
              <a:t>Se integra cada 10 días en una capa de 2000 m de espesor</a:t>
            </a:r>
          </a:p>
          <a:p>
            <a:pPr eaLnBrk="1" hangingPunct="1">
              <a:lnSpc>
                <a:spcPct val="90000"/>
              </a:lnSpc>
            </a:pPr>
            <a:r>
              <a:rPr lang="es-ES" altLang="es-ES" sz="2000" dirty="0" smtClean="0"/>
              <a:t>Acoplamiento océano-atmósfera:</a:t>
            </a:r>
          </a:p>
          <a:p>
            <a:pPr lvl="1" eaLnBrk="1" hangingPunct="1">
              <a:lnSpc>
                <a:spcPct val="90000"/>
              </a:lnSpc>
            </a:pPr>
            <a:r>
              <a:rPr lang="es-ES" altLang="es-ES" sz="1800" dirty="0" smtClean="0"/>
              <a:t>Interacciones </a:t>
            </a:r>
            <a:r>
              <a:rPr lang="es-ES" altLang="es-ES" sz="1800" dirty="0" smtClean="0">
                <a:sym typeface="Symbol" panose="05050102010706020507" pitchFamily="18" charset="2"/>
              </a:rPr>
              <a:t>: viento, calor, precipitación-evaporación</a:t>
            </a:r>
          </a:p>
          <a:p>
            <a:pPr lvl="1" eaLnBrk="1" hangingPunct="1">
              <a:lnSpc>
                <a:spcPct val="90000"/>
              </a:lnSpc>
            </a:pPr>
            <a:r>
              <a:rPr lang="es-ES" altLang="es-ES" sz="1800" dirty="0" smtClean="0"/>
              <a:t>Interacciones </a:t>
            </a:r>
            <a:r>
              <a:rPr lang="es-ES" altLang="es-ES" sz="1800" dirty="0" smtClean="0">
                <a:sym typeface="Symbol" panose="05050102010706020507" pitchFamily="18" charset="2"/>
              </a:rPr>
              <a:t>: SST</a:t>
            </a:r>
            <a:r>
              <a:rPr lang="es-ES" altLang="es-ES" sz="1800" dirty="0" smtClean="0"/>
              <a:t> </a:t>
            </a:r>
          </a:p>
          <a:p>
            <a:pPr eaLnBrk="1" hangingPunct="1">
              <a:lnSpc>
                <a:spcPct val="90000"/>
              </a:lnSpc>
            </a:pPr>
            <a:r>
              <a:rPr lang="es-ES" altLang="es-ES" sz="2000" dirty="0" smtClean="0"/>
              <a:t>Interacciones: </a:t>
            </a:r>
            <a:r>
              <a:rPr lang="es-ES" altLang="es-ES" sz="1800" dirty="0" smtClean="0"/>
              <a:t>Pronósticos estacionales:  1 vez/día</a:t>
            </a:r>
          </a:p>
          <a:p>
            <a:pPr eaLnBrk="1" hangingPunct="1">
              <a:lnSpc>
                <a:spcPct val="90000"/>
              </a:lnSpc>
              <a:spcBef>
                <a:spcPts val="0"/>
              </a:spcBef>
              <a:buFontTx/>
              <a:buNone/>
            </a:pPr>
            <a:r>
              <a:rPr lang="es-ES" altLang="es-ES" sz="1800" dirty="0" smtClean="0"/>
              <a:t>                              Pronósticos ENS: 	  1 vez/h</a:t>
            </a:r>
          </a:p>
          <a:p>
            <a:pPr eaLnBrk="1" hangingPunct="1">
              <a:lnSpc>
                <a:spcPct val="90000"/>
              </a:lnSpc>
            </a:pPr>
            <a:r>
              <a:rPr lang="es-ES" altLang="es-ES" sz="2000" dirty="0" smtClean="0"/>
              <a:t>Impacto en la génesis y evolución de los ciclones tropicales</a:t>
            </a:r>
          </a:p>
        </p:txBody>
      </p:sp>
      <p:pic>
        <p:nvPicPr>
          <p:cNvPr id="60421" name="Picture 5" descr="Resultado de imagen de global curr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620713"/>
            <a:ext cx="50768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ángulo 3"/>
          <p:cNvSpPr>
            <a:spLocks noChangeArrowheads="1"/>
          </p:cNvSpPr>
          <p:nvPr/>
        </p:nvSpPr>
        <p:spPr bwMode="auto">
          <a:xfrm>
            <a:off x="192088" y="795338"/>
            <a:ext cx="8940800" cy="610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n-US" altLang="es-ES" sz="1600" dirty="0" smtClean="0">
                <a:solidFill>
                  <a:srgbClr val="000000"/>
                </a:solidFill>
                <a:latin typeface="Calibri" panose="020F0502020204030204" pitchFamily="34" charset="0"/>
              </a:rPr>
              <a:t>La </a:t>
            </a:r>
            <a:r>
              <a:rPr lang="en-US" altLang="es-ES" sz="1600" dirty="0" err="1" smtClean="0">
                <a:solidFill>
                  <a:srgbClr val="000000"/>
                </a:solidFill>
                <a:latin typeface="Calibri" panose="020F0502020204030204" pitchFamily="34" charset="0"/>
              </a:rPr>
              <a:t>información</a:t>
            </a:r>
            <a:r>
              <a:rPr lang="en-US" altLang="es-ES" sz="1600" dirty="0" smtClean="0">
                <a:solidFill>
                  <a:srgbClr val="000000"/>
                </a:solidFill>
                <a:latin typeface="Calibri" panose="020F0502020204030204" pitchFamily="34" charset="0"/>
              </a:rPr>
              <a:t> </a:t>
            </a:r>
            <a:r>
              <a:rPr lang="en-US" altLang="es-ES" sz="1600" dirty="0" err="1" smtClean="0">
                <a:solidFill>
                  <a:srgbClr val="000000"/>
                </a:solidFill>
                <a:latin typeface="Calibri" panose="020F0502020204030204" pitchFamily="34" charset="0"/>
              </a:rPr>
              <a:t>oceánica</a:t>
            </a:r>
            <a:r>
              <a:rPr lang="en-US" altLang="es-ES" sz="1600" dirty="0" smtClean="0">
                <a:solidFill>
                  <a:srgbClr val="000000"/>
                </a:solidFill>
                <a:latin typeface="Calibri" panose="020F0502020204030204" pitchFamily="34" charset="0"/>
              </a:rPr>
              <a:t> </a:t>
            </a:r>
            <a:r>
              <a:rPr lang="en-US" altLang="es-ES" sz="1600" dirty="0" err="1" smtClean="0">
                <a:solidFill>
                  <a:srgbClr val="000000"/>
                </a:solidFill>
                <a:latin typeface="Calibri" panose="020F0502020204030204" pitchFamily="34" charset="0"/>
              </a:rPr>
              <a:t>es</a:t>
            </a:r>
            <a:r>
              <a:rPr lang="en-US" altLang="es-ES" sz="1600" dirty="0" smtClean="0">
                <a:solidFill>
                  <a:srgbClr val="000000"/>
                </a:solidFill>
                <a:latin typeface="Calibri" panose="020F0502020204030204" pitchFamily="34" charset="0"/>
              </a:rPr>
              <a:t> </a:t>
            </a:r>
            <a:r>
              <a:rPr lang="en-US" altLang="es-ES" sz="1600" dirty="0" err="1" smtClean="0">
                <a:solidFill>
                  <a:srgbClr val="000000"/>
                </a:solidFill>
                <a:latin typeface="Calibri" panose="020F0502020204030204" pitchFamily="34" charset="0"/>
              </a:rPr>
              <a:t>derivada</a:t>
            </a:r>
            <a:r>
              <a:rPr lang="en-US" altLang="es-ES" sz="1600" dirty="0" smtClean="0">
                <a:solidFill>
                  <a:srgbClr val="000000"/>
                </a:solidFill>
                <a:latin typeface="Calibri" panose="020F0502020204030204" pitchFamily="34" charset="0"/>
              </a:rPr>
              <a:t> y </a:t>
            </a:r>
            <a:r>
              <a:rPr lang="en-US" altLang="es-ES" sz="1600" dirty="0" err="1" smtClean="0">
                <a:solidFill>
                  <a:srgbClr val="000000"/>
                </a:solidFill>
                <a:latin typeface="Calibri" panose="020F0502020204030204" pitchFamily="34" charset="0"/>
              </a:rPr>
              <a:t>empleada</a:t>
            </a:r>
            <a:r>
              <a:rPr lang="en-US" altLang="es-ES" sz="1600" dirty="0" smtClean="0">
                <a:solidFill>
                  <a:srgbClr val="000000"/>
                </a:solidFill>
                <a:latin typeface="Calibri" panose="020F0502020204030204" pitchFamily="34" charset="0"/>
              </a:rPr>
              <a:t> de forma </a:t>
            </a:r>
            <a:r>
              <a:rPr lang="en-US" altLang="es-ES" sz="1600" dirty="0" err="1" smtClean="0">
                <a:solidFill>
                  <a:srgbClr val="000000"/>
                </a:solidFill>
                <a:latin typeface="Calibri" panose="020F0502020204030204" pitchFamily="34" charset="0"/>
              </a:rPr>
              <a:t>diferente</a:t>
            </a:r>
            <a:r>
              <a:rPr lang="en-US" altLang="es-ES" sz="1600" dirty="0" smtClean="0">
                <a:solidFill>
                  <a:srgbClr val="000000"/>
                </a:solidFill>
                <a:latin typeface="Calibri" panose="020F0502020204030204" pitchFamily="34" charset="0"/>
              </a:rPr>
              <a:t> </a:t>
            </a:r>
            <a:r>
              <a:rPr lang="en-US" altLang="es-ES" sz="1600" dirty="0" err="1" smtClean="0">
                <a:solidFill>
                  <a:srgbClr val="000000"/>
                </a:solidFill>
                <a:latin typeface="Calibri" panose="020F0502020204030204" pitchFamily="34" charset="0"/>
              </a:rPr>
              <a:t>según</a:t>
            </a:r>
            <a:r>
              <a:rPr lang="en-US" altLang="es-ES" sz="1600" dirty="0" smtClean="0">
                <a:solidFill>
                  <a:srgbClr val="000000"/>
                </a:solidFill>
                <a:latin typeface="Calibri" panose="020F0502020204030204" pitchFamily="34" charset="0"/>
              </a:rPr>
              <a:t> la </a:t>
            </a:r>
            <a:r>
              <a:rPr lang="en-US" altLang="es-ES" sz="1600" dirty="0" err="1" smtClean="0">
                <a:solidFill>
                  <a:srgbClr val="000000"/>
                </a:solidFill>
                <a:latin typeface="Calibri" panose="020F0502020204030204" pitchFamily="34" charset="0"/>
              </a:rPr>
              <a:t>configuración</a:t>
            </a:r>
            <a:r>
              <a:rPr lang="en-US" altLang="es-ES" sz="1600" dirty="0" smtClean="0">
                <a:solidFill>
                  <a:srgbClr val="000000"/>
                </a:solidFill>
                <a:latin typeface="Calibri" panose="020F0502020204030204" pitchFamily="34" charset="0"/>
              </a:rPr>
              <a:t> </a:t>
            </a:r>
            <a:r>
              <a:rPr lang="en-US" altLang="es-ES" sz="1600" dirty="0" err="1" smtClean="0">
                <a:solidFill>
                  <a:srgbClr val="000000"/>
                </a:solidFill>
                <a:latin typeface="Calibri" panose="020F0502020204030204" pitchFamily="34" charset="0"/>
              </a:rPr>
              <a:t>utilizada</a:t>
            </a:r>
            <a:r>
              <a:rPr lang="en-US" altLang="es-ES" sz="1600" dirty="0" smtClean="0">
                <a:solidFill>
                  <a:srgbClr val="000000"/>
                </a:solidFill>
                <a:latin typeface="Calibri" panose="020F0502020204030204" pitchFamily="34" charset="0"/>
              </a:rPr>
              <a:t>:</a:t>
            </a:r>
            <a:endParaRPr lang="en-US" altLang="es-ES" sz="1600" dirty="0">
              <a:latin typeface="Calibri" panose="020F0502020204030204" pitchFamily="34" charset="0"/>
            </a:endParaRPr>
          </a:p>
          <a:p>
            <a:pPr eaLnBrk="1" hangingPunct="1">
              <a:spcBef>
                <a:spcPts val="600"/>
              </a:spcBef>
            </a:pPr>
            <a:r>
              <a:rPr lang="en-US" altLang="es-ES" sz="2000" b="1" dirty="0">
                <a:solidFill>
                  <a:srgbClr val="A50021"/>
                </a:solidFill>
                <a:latin typeface="Calibri" panose="020F0502020204030204" pitchFamily="34" charset="0"/>
              </a:rPr>
              <a:t>HRES:</a:t>
            </a:r>
            <a:r>
              <a:rPr lang="en-US" altLang="es-ES" sz="1600" dirty="0">
                <a:solidFill>
                  <a:srgbClr val="000000"/>
                </a:solidFill>
                <a:latin typeface="Calibri" panose="020F0502020204030204" pitchFamily="34" charset="0"/>
              </a:rPr>
              <a:t> </a:t>
            </a:r>
            <a:r>
              <a:rPr lang="es-ES" altLang="es-ES" sz="1600" dirty="0">
                <a:solidFill>
                  <a:srgbClr val="000000"/>
                </a:solidFill>
                <a:latin typeface="Calibri" panose="020F0502020204030204" pitchFamily="34" charset="0"/>
              </a:rPr>
              <a:t>Las </a:t>
            </a:r>
            <a:r>
              <a:rPr lang="es-ES" altLang="es-ES" sz="1600" b="1" dirty="0" smtClean="0">
                <a:solidFill>
                  <a:srgbClr val="000000"/>
                </a:solidFill>
                <a:latin typeface="Calibri" panose="020F0502020204030204" pitchFamily="34" charset="0"/>
              </a:rPr>
              <a:t>SST iniciales </a:t>
            </a:r>
            <a:r>
              <a:rPr lang="es-ES" altLang="es-ES" sz="1600" dirty="0" smtClean="0">
                <a:solidFill>
                  <a:srgbClr val="000000"/>
                </a:solidFill>
                <a:latin typeface="Calibri" panose="020F0502020204030204" pitchFamily="34" charset="0"/>
              </a:rPr>
              <a:t>se </a:t>
            </a:r>
            <a:r>
              <a:rPr lang="es-ES" altLang="es-ES" sz="1600" dirty="0">
                <a:solidFill>
                  <a:srgbClr val="000000"/>
                </a:solidFill>
                <a:latin typeface="Calibri" panose="020F0502020204030204" pitchFamily="34" charset="0"/>
              </a:rPr>
              <a:t>toman del último análisis del OSTIA, pero se modifican gradualmente según los cambios climatológicos estacionales durante los 10 días del periodo de previsión.  La </a:t>
            </a:r>
            <a:r>
              <a:rPr lang="es-ES" altLang="es-ES" sz="1600" b="1" dirty="0">
                <a:solidFill>
                  <a:srgbClr val="000000"/>
                </a:solidFill>
                <a:latin typeface="Calibri" panose="020F0502020204030204" pitchFamily="34" charset="0"/>
              </a:rPr>
              <a:t>extensión del hielo</a:t>
            </a:r>
            <a:r>
              <a:rPr lang="es-ES" altLang="es-ES" sz="1600" dirty="0">
                <a:solidFill>
                  <a:srgbClr val="000000"/>
                </a:solidFill>
                <a:latin typeface="Calibri" panose="020F0502020204030204" pitchFamily="34" charset="0"/>
              </a:rPr>
              <a:t> se define a partir de los últimos datos del OSI-SAF (</a:t>
            </a:r>
            <a:r>
              <a:rPr lang="es-ES" altLang="es-ES" sz="1600" i="1" dirty="0" err="1">
                <a:solidFill>
                  <a:srgbClr val="000000"/>
                </a:solidFill>
                <a:latin typeface="Calibri" panose="020F0502020204030204" pitchFamily="34" charset="0"/>
              </a:rPr>
              <a:t>Ocean</a:t>
            </a:r>
            <a:r>
              <a:rPr lang="es-ES" altLang="es-ES" sz="1600" i="1" dirty="0">
                <a:solidFill>
                  <a:srgbClr val="000000"/>
                </a:solidFill>
                <a:latin typeface="Calibri" panose="020F0502020204030204" pitchFamily="34" charset="0"/>
              </a:rPr>
              <a:t> and Sea Ice </a:t>
            </a:r>
            <a:r>
              <a:rPr lang="es-ES" altLang="es-ES" sz="1600" i="1" dirty="0" err="1">
                <a:solidFill>
                  <a:srgbClr val="000000"/>
                </a:solidFill>
                <a:latin typeface="Calibri" panose="020F0502020204030204" pitchFamily="34" charset="0"/>
              </a:rPr>
              <a:t>Satellite</a:t>
            </a:r>
            <a:r>
              <a:rPr lang="es-ES" altLang="es-ES" sz="1600" i="1" dirty="0">
                <a:solidFill>
                  <a:srgbClr val="000000"/>
                </a:solidFill>
                <a:latin typeface="Calibri" panose="020F0502020204030204" pitchFamily="34" charset="0"/>
              </a:rPr>
              <a:t> </a:t>
            </a:r>
            <a:r>
              <a:rPr lang="es-ES" altLang="es-ES" sz="1600" i="1" dirty="0" err="1">
                <a:solidFill>
                  <a:srgbClr val="000000"/>
                </a:solidFill>
                <a:latin typeface="Calibri" panose="020F0502020204030204" pitchFamily="34" charset="0"/>
              </a:rPr>
              <a:t>Application</a:t>
            </a:r>
            <a:r>
              <a:rPr lang="es-ES" altLang="es-ES" sz="1600" i="1" dirty="0">
                <a:solidFill>
                  <a:srgbClr val="000000"/>
                </a:solidFill>
                <a:latin typeface="Calibri" panose="020F0502020204030204" pitchFamily="34" charset="0"/>
              </a:rPr>
              <a:t> </a:t>
            </a:r>
            <a:r>
              <a:rPr lang="es-ES" altLang="es-ES" sz="1600" i="1" dirty="0" err="1">
                <a:solidFill>
                  <a:srgbClr val="000000"/>
                </a:solidFill>
                <a:latin typeface="Calibri" panose="020F0502020204030204" pitchFamily="34" charset="0"/>
              </a:rPr>
              <a:t>Facility</a:t>
            </a:r>
            <a:r>
              <a:rPr lang="es-ES" altLang="es-ES" sz="1600" i="1" dirty="0">
                <a:solidFill>
                  <a:srgbClr val="000000"/>
                </a:solidFill>
                <a:latin typeface="Calibri" panose="020F0502020204030204" pitchFamily="34" charset="0"/>
              </a:rPr>
              <a:t> High </a:t>
            </a:r>
            <a:r>
              <a:rPr lang="es-ES" altLang="es-ES" sz="1600" i="1" dirty="0" err="1">
                <a:solidFill>
                  <a:srgbClr val="000000"/>
                </a:solidFill>
                <a:latin typeface="Calibri" panose="020F0502020204030204" pitchFamily="34" charset="0"/>
              </a:rPr>
              <a:t>Latitude</a:t>
            </a:r>
            <a:r>
              <a:rPr lang="es-ES" altLang="es-ES" sz="1600" i="1" dirty="0">
                <a:solidFill>
                  <a:srgbClr val="000000"/>
                </a:solidFill>
                <a:latin typeface="Calibri" panose="020F0502020204030204" pitchFamily="34" charset="0"/>
              </a:rPr>
              <a:t> </a:t>
            </a:r>
            <a:r>
              <a:rPr lang="es-ES" altLang="es-ES" sz="1600" i="1" dirty="0" err="1">
                <a:solidFill>
                  <a:srgbClr val="000000"/>
                </a:solidFill>
                <a:latin typeface="Calibri" panose="020F0502020204030204" pitchFamily="34" charset="0"/>
              </a:rPr>
              <a:t>Processing</a:t>
            </a:r>
            <a:r>
              <a:rPr lang="es-ES" altLang="es-ES" sz="1600" i="1" dirty="0">
                <a:solidFill>
                  <a:srgbClr val="000000"/>
                </a:solidFill>
                <a:latin typeface="Calibri" panose="020F0502020204030204" pitchFamily="34" charset="0"/>
              </a:rPr>
              <a:t> Center de </a:t>
            </a:r>
            <a:r>
              <a:rPr lang="es-ES" altLang="es-ES" sz="1600" i="1" dirty="0" err="1">
                <a:solidFill>
                  <a:srgbClr val="000000"/>
                </a:solidFill>
                <a:latin typeface="Calibri" panose="020F0502020204030204" pitchFamily="34" charset="0"/>
              </a:rPr>
              <a:t>Eumetsat</a:t>
            </a:r>
            <a:r>
              <a:rPr lang="es-ES" altLang="es-ES" sz="1600" dirty="0">
                <a:solidFill>
                  <a:srgbClr val="000000"/>
                </a:solidFill>
                <a:latin typeface="Calibri" panose="020F0502020204030204" pitchFamily="34" charset="0"/>
              </a:rPr>
              <a:t>) y se mantiene constante durante los 10 días de la previsión.  La </a:t>
            </a:r>
            <a:r>
              <a:rPr lang="es-ES" altLang="es-ES" sz="1600" b="1" dirty="0">
                <a:solidFill>
                  <a:srgbClr val="000000"/>
                </a:solidFill>
                <a:latin typeface="Calibri" panose="020F0502020204030204" pitchFamily="34" charset="0"/>
              </a:rPr>
              <a:t>temperatura de la superficie del hielo </a:t>
            </a:r>
            <a:r>
              <a:rPr lang="es-ES" altLang="es-ES" sz="1600" dirty="0">
                <a:solidFill>
                  <a:srgbClr val="000000"/>
                </a:solidFill>
                <a:latin typeface="Calibri" panose="020F0502020204030204" pitchFamily="34" charset="0"/>
              </a:rPr>
              <a:t>puede evolucionar debido a los intercambios de energía entre la superficie del hielo y la </a:t>
            </a:r>
            <a:r>
              <a:rPr lang="es-ES" altLang="es-ES" sz="1600" dirty="0" smtClean="0">
                <a:solidFill>
                  <a:srgbClr val="000000"/>
                </a:solidFill>
                <a:latin typeface="Calibri" panose="020F0502020204030204" pitchFamily="34" charset="0"/>
              </a:rPr>
              <a:t>atmósfera del </a:t>
            </a:r>
            <a:r>
              <a:rPr lang="es-ES" altLang="es-ES" sz="1600" dirty="0">
                <a:solidFill>
                  <a:srgbClr val="000000"/>
                </a:solidFill>
                <a:latin typeface="Calibri" panose="020F0502020204030204" pitchFamily="34" charset="0"/>
              </a:rPr>
              <a:t>modelo HRES (</a:t>
            </a:r>
            <a:r>
              <a:rPr lang="es-ES" altLang="es-ES" sz="1600" dirty="0" smtClean="0">
                <a:solidFill>
                  <a:srgbClr val="000000"/>
                </a:solidFill>
                <a:latin typeface="Calibri" panose="020F0502020204030204" pitchFamily="34" charset="0"/>
              </a:rPr>
              <a:t>mediante </a:t>
            </a:r>
            <a:r>
              <a:rPr lang="en-US" altLang="es-ES" sz="1600" dirty="0" smtClean="0">
                <a:solidFill>
                  <a:srgbClr val="000000"/>
                </a:solidFill>
                <a:latin typeface="Calibri" panose="020F0502020204030204" pitchFamily="34" charset="0"/>
                <a:hlinkClick r:id="rId2"/>
              </a:rPr>
              <a:t>HTESSEL</a:t>
            </a:r>
            <a:r>
              <a:rPr lang="es-ES" altLang="es-ES" sz="1600" dirty="0" smtClean="0">
                <a:solidFill>
                  <a:srgbClr val="000000"/>
                </a:solidFill>
                <a:latin typeface="Calibri" panose="020F0502020204030204" pitchFamily="34" charset="0"/>
              </a:rPr>
              <a:t>).</a:t>
            </a:r>
            <a:r>
              <a:rPr lang="es-ES" altLang="es-ES" sz="1600" dirty="0">
                <a:solidFill>
                  <a:srgbClr val="000000"/>
                </a:solidFill>
                <a:latin typeface="Calibri" panose="020F0502020204030204" pitchFamily="34" charset="0"/>
              </a:rPr>
              <a:t>  Sin embargo, no hay representación de la nieve en la parte superior del hielo y esto tiene el efecto de permitir una transferencia de calor más bien excesiva hacia o desde la superficie subyacente.  Los estanques (</a:t>
            </a:r>
            <a:r>
              <a:rPr lang="es-ES" altLang="es-ES" sz="1600" b="1" dirty="0">
                <a:solidFill>
                  <a:srgbClr val="000000"/>
                </a:solidFill>
                <a:latin typeface="Calibri" panose="020F0502020204030204" pitchFamily="34" charset="0"/>
              </a:rPr>
              <a:t>charcos de agua de deshielo</a:t>
            </a:r>
            <a:r>
              <a:rPr lang="es-ES" altLang="es-ES" sz="1600" dirty="0">
                <a:solidFill>
                  <a:srgbClr val="000000"/>
                </a:solidFill>
                <a:latin typeface="Calibri" panose="020F0502020204030204" pitchFamily="34" charset="0"/>
              </a:rPr>
              <a:t>) o la ruptura del hielo pueden provocar una reducción del albedo con respecto a los valores previstos por HRES.  La cubierta de hielo y el albedo correspondiente durante el periodo de previsión pueden diferir de lo que realmente ocurre</a:t>
            </a:r>
            <a:r>
              <a:rPr lang="es-ES" altLang="es-ES" sz="1600" dirty="0" smtClean="0">
                <a:solidFill>
                  <a:srgbClr val="000000"/>
                </a:solidFill>
                <a:latin typeface="Calibri" panose="020F0502020204030204" pitchFamily="34" charset="0"/>
              </a:rPr>
              <a:t>.</a:t>
            </a:r>
            <a:endParaRPr lang="en-US" altLang="es-ES" sz="1600" dirty="0">
              <a:solidFill>
                <a:srgbClr val="000000"/>
              </a:solidFill>
              <a:latin typeface="Calibri" panose="020F0502020204030204" pitchFamily="34" charset="0"/>
            </a:endParaRPr>
          </a:p>
          <a:p>
            <a:pPr eaLnBrk="1" hangingPunct="1">
              <a:spcBef>
                <a:spcPct val="50000"/>
              </a:spcBef>
            </a:pPr>
            <a:r>
              <a:rPr lang="en-US" altLang="es-ES" sz="2000" b="1" dirty="0" smtClean="0">
                <a:solidFill>
                  <a:srgbClr val="A50021"/>
                </a:solidFill>
                <a:latin typeface="Calibri" panose="020F0502020204030204" pitchFamily="34" charset="0"/>
              </a:rPr>
              <a:t>ENS </a:t>
            </a:r>
            <a:r>
              <a:rPr lang="en-US" altLang="es-ES" sz="2000" b="1" dirty="0">
                <a:solidFill>
                  <a:srgbClr val="A50021"/>
                </a:solidFill>
                <a:latin typeface="Calibri" panose="020F0502020204030204" pitchFamily="34" charset="0"/>
              </a:rPr>
              <a:t>(</a:t>
            </a:r>
            <a:r>
              <a:rPr lang="en-US" altLang="es-ES" sz="2000" b="1" dirty="0" err="1" smtClean="0">
                <a:solidFill>
                  <a:srgbClr val="A50021"/>
                </a:solidFill>
                <a:latin typeface="Calibri" panose="020F0502020204030204" pitchFamily="34" charset="0"/>
              </a:rPr>
              <a:t>incluye</a:t>
            </a:r>
            <a:r>
              <a:rPr lang="en-US" altLang="es-ES" sz="2000" b="1" dirty="0" smtClean="0">
                <a:solidFill>
                  <a:srgbClr val="A50021"/>
                </a:solidFill>
                <a:latin typeface="Calibri" panose="020F0502020204030204" pitchFamily="34" charset="0"/>
              </a:rPr>
              <a:t> System5</a:t>
            </a:r>
            <a:r>
              <a:rPr lang="en-US" altLang="es-ES" sz="2000" b="1" dirty="0">
                <a:solidFill>
                  <a:srgbClr val="A50021"/>
                </a:solidFill>
                <a:latin typeface="Calibri" panose="020F0502020204030204" pitchFamily="34" charset="0"/>
              </a:rPr>
              <a:t>):</a:t>
            </a:r>
            <a:r>
              <a:rPr lang="en-US" altLang="es-ES" sz="1600" dirty="0">
                <a:solidFill>
                  <a:srgbClr val="000000"/>
                </a:solidFill>
                <a:latin typeface="Calibri" panose="020F0502020204030204" pitchFamily="34" charset="0"/>
              </a:rPr>
              <a:t>  </a:t>
            </a:r>
            <a:r>
              <a:rPr lang="es-ES" altLang="es-ES" sz="1600" dirty="0">
                <a:solidFill>
                  <a:srgbClr val="000000"/>
                </a:solidFill>
                <a:latin typeface="Calibri" panose="020F0502020204030204" pitchFamily="34" charset="0"/>
              </a:rPr>
              <a:t>Las </a:t>
            </a:r>
            <a:r>
              <a:rPr lang="es-ES" altLang="es-ES" sz="1600" b="1" dirty="0" smtClean="0">
                <a:solidFill>
                  <a:srgbClr val="000000"/>
                </a:solidFill>
                <a:latin typeface="Calibri" panose="020F0502020204030204" pitchFamily="34" charset="0"/>
              </a:rPr>
              <a:t>SST iniciales</a:t>
            </a:r>
            <a:r>
              <a:rPr lang="es-ES" altLang="es-ES" sz="1600" dirty="0" smtClean="0">
                <a:solidFill>
                  <a:srgbClr val="000000"/>
                </a:solidFill>
                <a:latin typeface="Calibri" panose="020F0502020204030204" pitchFamily="34" charset="0"/>
              </a:rPr>
              <a:t>, </a:t>
            </a:r>
            <a:r>
              <a:rPr lang="es-ES" altLang="es-ES" sz="1600" dirty="0">
                <a:solidFill>
                  <a:srgbClr val="000000"/>
                </a:solidFill>
                <a:latin typeface="Calibri" panose="020F0502020204030204" pitchFamily="34" charset="0"/>
              </a:rPr>
              <a:t>la </a:t>
            </a:r>
            <a:r>
              <a:rPr lang="es-ES" altLang="es-ES" sz="1600" b="1" dirty="0">
                <a:solidFill>
                  <a:srgbClr val="000000"/>
                </a:solidFill>
                <a:latin typeface="Calibri" panose="020F0502020204030204" pitchFamily="34" charset="0"/>
              </a:rPr>
              <a:t>concentración de hielo marino </a:t>
            </a:r>
            <a:r>
              <a:rPr lang="es-ES" altLang="es-ES" sz="1600" dirty="0">
                <a:solidFill>
                  <a:srgbClr val="000000"/>
                </a:solidFill>
                <a:latin typeface="Calibri" panose="020F0502020204030204" pitchFamily="34" charset="0"/>
              </a:rPr>
              <a:t>(y otros parámetros, por ejemplo, la </a:t>
            </a:r>
            <a:r>
              <a:rPr lang="es-ES" altLang="es-ES" sz="1600" b="1" dirty="0">
                <a:solidFill>
                  <a:srgbClr val="000000"/>
                </a:solidFill>
                <a:latin typeface="Calibri" panose="020F0502020204030204" pitchFamily="34" charset="0"/>
              </a:rPr>
              <a:t>salinidad</a:t>
            </a:r>
            <a:r>
              <a:rPr lang="es-ES" altLang="es-ES" sz="1600" dirty="0">
                <a:solidFill>
                  <a:srgbClr val="000000"/>
                </a:solidFill>
                <a:latin typeface="Calibri" panose="020F0502020204030204" pitchFamily="34" charset="0"/>
              </a:rPr>
              <a:t>) vienen dadas por NEMOVAR.  A lo largo del periodo de previsión</a:t>
            </a:r>
            <a:r>
              <a:rPr lang="es-ES" altLang="es-ES" sz="1600" dirty="0" smtClean="0">
                <a:solidFill>
                  <a:srgbClr val="000000"/>
                </a:solidFill>
                <a:latin typeface="Calibri" panose="020F0502020204030204" pitchFamily="34" charset="0"/>
              </a:rPr>
              <a:t>, </a:t>
            </a:r>
            <a:r>
              <a:rPr lang="en-US" altLang="es-ES" sz="1600" dirty="0" smtClean="0">
                <a:latin typeface="Calibri" panose="020F0502020204030204" pitchFamily="34" charset="0"/>
                <a:hlinkClick r:id="rId3"/>
              </a:rPr>
              <a:t>NEMO</a:t>
            </a:r>
            <a:r>
              <a:rPr lang="es-ES" altLang="es-ES" sz="1600" dirty="0" smtClean="0">
                <a:solidFill>
                  <a:srgbClr val="000000"/>
                </a:solidFill>
                <a:latin typeface="Calibri" panose="020F0502020204030204" pitchFamily="34" charset="0"/>
              </a:rPr>
              <a:t> </a:t>
            </a:r>
            <a:r>
              <a:rPr lang="es-ES" altLang="es-ES" sz="1600" dirty="0" smtClean="0">
                <a:solidFill>
                  <a:srgbClr val="000000"/>
                </a:solidFill>
                <a:latin typeface="Calibri" panose="020F0502020204030204" pitchFamily="34" charset="0"/>
              </a:rPr>
              <a:t>proporciona </a:t>
            </a:r>
            <a:r>
              <a:rPr lang="es-ES" altLang="es-ES" sz="1600" dirty="0">
                <a:solidFill>
                  <a:srgbClr val="000000"/>
                </a:solidFill>
                <a:latin typeface="Calibri" panose="020F0502020204030204" pitchFamily="34" charset="0"/>
              </a:rPr>
              <a:t>la temperatura oceánica y la estructura de la salinidad cerca y en la superficie (mientras que </a:t>
            </a:r>
            <a:r>
              <a:rPr lang="en-US" altLang="es-ES" sz="1600" dirty="0">
                <a:latin typeface="Calibri" panose="020F0502020204030204" pitchFamily="34" charset="0"/>
                <a:hlinkClick r:id="rId4"/>
              </a:rPr>
              <a:t>ECWAM</a:t>
            </a:r>
            <a:r>
              <a:rPr lang="en-US" altLang="es-ES" sz="1600" dirty="0">
                <a:latin typeface="Calibri" panose="020F0502020204030204" pitchFamily="34" charset="0"/>
              </a:rPr>
              <a:t> </a:t>
            </a:r>
            <a:r>
              <a:rPr lang="es-ES" altLang="es-ES" sz="1600" dirty="0" smtClean="0">
                <a:solidFill>
                  <a:srgbClr val="000000"/>
                </a:solidFill>
                <a:latin typeface="Calibri" panose="020F0502020204030204" pitchFamily="34" charset="0"/>
              </a:rPr>
              <a:t>proporciona </a:t>
            </a:r>
            <a:r>
              <a:rPr lang="es-ES" altLang="es-ES" sz="1600" dirty="0">
                <a:solidFill>
                  <a:srgbClr val="000000"/>
                </a:solidFill>
                <a:latin typeface="Calibri" panose="020F0502020204030204" pitchFamily="34" charset="0"/>
              </a:rPr>
              <a:t>datos sobre el oleaje y, por tanto, una indicación de la rugosidad de la superficie).   A partir de ellos, se evalúan </a:t>
            </a:r>
            <a:r>
              <a:rPr lang="es-ES" altLang="es-ES" sz="1600" b="1" dirty="0">
                <a:solidFill>
                  <a:srgbClr val="000000"/>
                </a:solidFill>
                <a:latin typeface="Calibri" panose="020F0502020204030204" pitchFamily="34" charset="0"/>
              </a:rPr>
              <a:t>los flujos de calor, humedad y momento </a:t>
            </a:r>
            <a:r>
              <a:rPr lang="es-ES" altLang="es-ES" sz="1600" dirty="0">
                <a:solidFill>
                  <a:srgbClr val="000000"/>
                </a:solidFill>
                <a:latin typeface="Calibri" panose="020F0502020204030204" pitchFamily="34" charset="0"/>
              </a:rPr>
              <a:t>que pasan a las capas más bajas de la atmósfera.  Los </a:t>
            </a:r>
            <a:r>
              <a:rPr lang="es-ES" altLang="es-ES" sz="1600" b="1" dirty="0">
                <a:solidFill>
                  <a:srgbClr val="000000"/>
                </a:solidFill>
                <a:latin typeface="Calibri" panose="020F0502020204030204" pitchFamily="34" charset="0"/>
              </a:rPr>
              <a:t>flujos de sal marina </a:t>
            </a:r>
            <a:r>
              <a:rPr lang="es-ES" altLang="es-ES" sz="1600" dirty="0">
                <a:solidFill>
                  <a:srgbClr val="000000"/>
                </a:solidFill>
                <a:latin typeface="Calibri" panose="020F0502020204030204" pitchFamily="34" charset="0"/>
              </a:rPr>
              <a:t>también se derivan de la rugosidad del mar del modelo, en particular donde hay olas rompientes.  La formación, </a:t>
            </a:r>
            <a:r>
              <a:rPr lang="es-ES" altLang="es-ES" sz="1600" dirty="0" smtClean="0">
                <a:solidFill>
                  <a:srgbClr val="000000"/>
                </a:solidFill>
                <a:latin typeface="Calibri" panose="020F0502020204030204" pitchFamily="34" charset="0"/>
              </a:rPr>
              <a:t>evolución </a:t>
            </a:r>
            <a:r>
              <a:rPr lang="es-ES" altLang="es-ES" sz="1600" dirty="0">
                <a:solidFill>
                  <a:srgbClr val="000000"/>
                </a:solidFill>
                <a:latin typeface="Calibri" panose="020F0502020204030204" pitchFamily="34" charset="0"/>
              </a:rPr>
              <a:t>y </a:t>
            </a:r>
            <a:r>
              <a:rPr lang="es-ES" altLang="es-ES" sz="1600" dirty="0" smtClean="0">
                <a:solidFill>
                  <a:srgbClr val="000000"/>
                </a:solidFill>
                <a:latin typeface="Calibri" panose="020F0502020204030204" pitchFamily="34" charset="0"/>
              </a:rPr>
              <a:t>decadencia </a:t>
            </a:r>
            <a:r>
              <a:rPr lang="es-ES" altLang="es-ES" sz="1600" dirty="0">
                <a:solidFill>
                  <a:srgbClr val="000000"/>
                </a:solidFill>
                <a:latin typeface="Calibri" panose="020F0502020204030204" pitchFamily="34" charset="0"/>
              </a:rPr>
              <a:t>del hielo sobre las aguas abiertas son controladas por </a:t>
            </a:r>
            <a:r>
              <a:rPr lang="en-US" altLang="es-ES" sz="1600" dirty="0">
                <a:solidFill>
                  <a:srgbClr val="000000"/>
                </a:solidFill>
                <a:latin typeface="Calibri" panose="020F0502020204030204" pitchFamily="34" charset="0"/>
              </a:rPr>
              <a:t> </a:t>
            </a:r>
            <a:r>
              <a:rPr lang="en-US" altLang="es-ES" sz="1600" dirty="0">
                <a:solidFill>
                  <a:srgbClr val="000000"/>
                </a:solidFill>
                <a:latin typeface="Calibri" panose="020F0502020204030204" pitchFamily="34" charset="0"/>
                <a:hlinkClick r:id="rId5"/>
              </a:rPr>
              <a:t>LIM2</a:t>
            </a:r>
            <a:r>
              <a:rPr lang="en-US" altLang="es-ES" sz="1600" dirty="0">
                <a:solidFill>
                  <a:srgbClr val="000000"/>
                </a:solidFill>
                <a:latin typeface="Calibri" panose="020F0502020204030204" pitchFamily="34" charset="0"/>
              </a:rPr>
              <a:t> </a:t>
            </a:r>
            <a:r>
              <a:rPr lang="es-ES" altLang="es-ES" sz="1600" dirty="0" smtClean="0">
                <a:solidFill>
                  <a:srgbClr val="000000"/>
                </a:solidFill>
                <a:latin typeface="Calibri" panose="020F0502020204030204" pitchFamily="34" charset="0"/>
              </a:rPr>
              <a:t>(</a:t>
            </a:r>
            <a:r>
              <a:rPr lang="es-ES" altLang="es-ES" sz="1600" dirty="0">
                <a:solidFill>
                  <a:srgbClr val="000000"/>
                </a:solidFill>
                <a:latin typeface="Calibri" panose="020F0502020204030204" pitchFamily="34" charset="0"/>
              </a:rPr>
              <a:t>parte de NEMO).  En efecto, NEMO y LIM2 mueven conjuntamente el hielo (según la deriva oceánica, etc.) y lo funden o lo forman (según </a:t>
            </a:r>
            <a:r>
              <a:rPr lang="es-ES" altLang="es-ES" sz="1600" dirty="0" smtClean="0">
                <a:solidFill>
                  <a:srgbClr val="000000"/>
                </a:solidFill>
                <a:latin typeface="Calibri" panose="020F0502020204030204" pitchFamily="34" charset="0"/>
              </a:rPr>
              <a:t>las </a:t>
            </a:r>
            <a:r>
              <a:rPr lang="es-ES" altLang="es-ES" sz="1600" dirty="0" err="1" smtClean="0">
                <a:solidFill>
                  <a:srgbClr val="000000"/>
                </a:solidFill>
                <a:latin typeface="Calibri" panose="020F0502020204030204" pitchFamily="34" charset="0"/>
              </a:rPr>
              <a:t>SSTs</a:t>
            </a:r>
            <a:r>
              <a:rPr lang="es-ES" altLang="es-ES" sz="1600" dirty="0" smtClean="0">
                <a:solidFill>
                  <a:srgbClr val="000000"/>
                </a:solidFill>
                <a:latin typeface="Calibri" panose="020F0502020204030204" pitchFamily="34" charset="0"/>
              </a:rPr>
              <a:t>, </a:t>
            </a:r>
            <a:r>
              <a:rPr lang="es-ES" altLang="es-ES" sz="1600" dirty="0">
                <a:solidFill>
                  <a:srgbClr val="000000"/>
                </a:solidFill>
                <a:latin typeface="Calibri" panose="020F0502020204030204" pitchFamily="34" charset="0"/>
              </a:rPr>
              <a:t>etc.).  El </a:t>
            </a:r>
            <a:r>
              <a:rPr lang="es-ES" altLang="es-ES" sz="1600" b="1" dirty="0">
                <a:solidFill>
                  <a:srgbClr val="000000"/>
                </a:solidFill>
                <a:latin typeface="Calibri" panose="020F0502020204030204" pitchFamily="34" charset="0"/>
              </a:rPr>
              <a:t>albedo sobre la superficie del hielo marino </a:t>
            </a:r>
            <a:r>
              <a:rPr lang="es-ES" altLang="es-ES" sz="1600" dirty="0">
                <a:solidFill>
                  <a:srgbClr val="000000"/>
                </a:solidFill>
                <a:latin typeface="Calibri" panose="020F0502020204030204" pitchFamily="34" charset="0"/>
              </a:rPr>
              <a:t>utiliza una climatología prescrita en el IFS en lugar del </a:t>
            </a:r>
            <a:r>
              <a:rPr lang="es-ES" altLang="es-ES" sz="1600" dirty="0" smtClean="0">
                <a:solidFill>
                  <a:srgbClr val="000000"/>
                </a:solidFill>
                <a:latin typeface="Calibri" panose="020F0502020204030204" pitchFamily="34" charset="0"/>
              </a:rPr>
              <a:t>simulado por LIM2 (pues LIM2 </a:t>
            </a:r>
            <a:r>
              <a:rPr lang="es-ES" altLang="es-ES" sz="1600" dirty="0">
                <a:solidFill>
                  <a:srgbClr val="000000"/>
                </a:solidFill>
                <a:latin typeface="Calibri" panose="020F0502020204030204" pitchFamily="34" charset="0"/>
              </a:rPr>
              <a:t>no modela algunos de los procesos clave importantes para el albedo, como los </a:t>
            </a:r>
            <a:r>
              <a:rPr lang="es-ES" altLang="es-ES" sz="1600" dirty="0" smtClean="0">
                <a:solidFill>
                  <a:srgbClr val="000000"/>
                </a:solidFill>
                <a:latin typeface="Calibri" panose="020F0502020204030204" pitchFamily="34" charset="0"/>
              </a:rPr>
              <a:t>estanques de </a:t>
            </a:r>
            <a:r>
              <a:rPr lang="es-ES" altLang="es-ES" sz="1600" dirty="0">
                <a:solidFill>
                  <a:srgbClr val="000000"/>
                </a:solidFill>
                <a:latin typeface="Calibri" panose="020F0502020204030204" pitchFamily="34" charset="0"/>
              </a:rPr>
              <a:t>fusión). </a:t>
            </a:r>
            <a:endParaRPr lang="en-US" altLang="es-ES" sz="1600" dirty="0">
              <a:latin typeface="Calibri" panose="020F0502020204030204" pitchFamily="34" charset="0"/>
            </a:endParaRPr>
          </a:p>
        </p:txBody>
      </p:sp>
      <p:sp>
        <p:nvSpPr>
          <p:cNvPr id="61444" name="Rectangle 4"/>
          <p:cNvSpPr>
            <a:spLocks noChangeArrowheads="1"/>
          </p:cNvSpPr>
          <p:nvPr/>
        </p:nvSpPr>
        <p:spPr bwMode="auto">
          <a:xfrm>
            <a:off x="395288" y="0"/>
            <a:ext cx="8229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r>
              <a:rPr lang="es-ES" altLang="es-ES" sz="2800" b="1">
                <a:solidFill>
                  <a:srgbClr val="A50021"/>
                </a:solidFill>
              </a:rPr>
              <a:t>Modelo dinámico del océano (NEMO)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pPr eaLnBrk="1" hangingPunct="1"/>
            <a:r>
              <a:rPr lang="es-ES" altLang="es-ES" dirty="0" smtClean="0"/>
              <a:t>Sistema de análisis y </a:t>
            </a:r>
            <a:r>
              <a:rPr lang="es-ES" altLang="es-ES" dirty="0" err="1" smtClean="0"/>
              <a:t>asimilacion</a:t>
            </a:r>
            <a:endParaRPr lang="es-ES" altLang="es-ES" dirty="0" smtClean="0"/>
          </a:p>
        </p:txBody>
      </p:sp>
      <p:sp>
        <p:nvSpPr>
          <p:cNvPr id="62468" name="Rectangle 3"/>
          <p:cNvSpPr>
            <a:spLocks noGrp="1" noChangeArrowheads="1"/>
          </p:cNvSpPr>
          <p:nvPr>
            <p:ph type="body" idx="1"/>
          </p:nvPr>
        </p:nvSpPr>
        <p:spPr>
          <a:xfrm>
            <a:off x="395288" y="1196975"/>
            <a:ext cx="8497887" cy="5327650"/>
          </a:xfrm>
        </p:spPr>
        <p:txBody>
          <a:bodyPr/>
          <a:lstStyle/>
          <a:p>
            <a:pPr eaLnBrk="1" hangingPunct="1"/>
            <a:r>
              <a:rPr lang="es-ES" altLang="es-ES" smtClean="0"/>
              <a:t>Observaciones convencionales:</a:t>
            </a:r>
          </a:p>
          <a:p>
            <a:pPr lvl="1" eaLnBrk="1" hangingPunct="1"/>
            <a:r>
              <a:rPr lang="es-ES" altLang="es-ES" smtClean="0"/>
              <a:t>Estaciones meteorológicas, barcos, boyas, radiosondeos, aeronaves (horas sinópticas y asinópticas)</a:t>
            </a:r>
          </a:p>
          <a:p>
            <a:pPr lvl="1" eaLnBrk="1" hangingPunct="1"/>
            <a:r>
              <a:rPr lang="es-ES" altLang="es-ES" smtClean="0"/>
              <a:t>Usa todas las variables de superficie excepto nubosidad, </a:t>
            </a:r>
            <a:r>
              <a:rPr lang="es-ES" altLang="es-ES" i="1" smtClean="0"/>
              <a:t>T</a:t>
            </a:r>
            <a:r>
              <a:rPr lang="es-ES" altLang="es-ES" i="1" baseline="-25000" smtClean="0"/>
              <a:t>2m</a:t>
            </a:r>
            <a:r>
              <a:rPr lang="es-ES" altLang="es-ES" smtClean="0"/>
              <a:t> y </a:t>
            </a:r>
            <a:r>
              <a:rPr lang="es-ES" altLang="es-ES" b="1" i="1" smtClean="0"/>
              <a:t>V</a:t>
            </a:r>
            <a:r>
              <a:rPr lang="es-ES" altLang="es-ES" i="1" baseline="-25000" smtClean="0"/>
              <a:t>10m</a:t>
            </a:r>
          </a:p>
          <a:p>
            <a:pPr lvl="1" eaLnBrk="1" hangingPunct="1"/>
            <a:r>
              <a:rPr lang="es-ES" altLang="es-ES" i="1" smtClean="0"/>
              <a:t>T</a:t>
            </a:r>
            <a:r>
              <a:rPr lang="es-ES" altLang="es-ES" i="1" baseline="-25000" smtClean="0"/>
              <a:t>2m </a:t>
            </a:r>
            <a:r>
              <a:rPr lang="es-ES" altLang="es-ES" smtClean="0"/>
              <a:t>y</a:t>
            </a:r>
            <a:r>
              <a:rPr lang="es-ES" altLang="es-ES" i="1" smtClean="0"/>
              <a:t> T</a:t>
            </a:r>
            <a:r>
              <a:rPr lang="es-ES" altLang="es-ES" i="1" baseline="-25000" smtClean="0"/>
              <a:t>D</a:t>
            </a:r>
            <a:r>
              <a:rPr lang="es-ES" altLang="es-ES" i="1" smtClean="0"/>
              <a:t> </a:t>
            </a:r>
            <a:r>
              <a:rPr lang="es-ES" altLang="es-ES" smtClean="0"/>
              <a:t>son utilizadas para análisis de la humedad del suelo</a:t>
            </a:r>
          </a:p>
          <a:p>
            <a:pPr lvl="1" eaLnBrk="1" hangingPunct="1"/>
            <a:r>
              <a:rPr lang="es-ES" altLang="es-ES" smtClean="0"/>
              <a:t>Datos de </a:t>
            </a:r>
            <a:r>
              <a:rPr lang="es-ES" altLang="es-ES" b="1" i="1" smtClean="0"/>
              <a:t>V</a:t>
            </a:r>
            <a:r>
              <a:rPr lang="es-ES" altLang="es-ES" i="1" baseline="-25000" smtClean="0"/>
              <a:t>10m</a:t>
            </a:r>
            <a:r>
              <a:rPr lang="es-ES" altLang="es-ES" i="1" smtClean="0"/>
              <a:t> </a:t>
            </a:r>
            <a:r>
              <a:rPr lang="es-ES" altLang="es-ES" smtClean="0"/>
              <a:t>sólo de barcos y boyas</a:t>
            </a:r>
          </a:p>
          <a:p>
            <a:pPr eaLnBrk="1" hangingPunct="1"/>
            <a:r>
              <a:rPr lang="es-ES" altLang="es-ES" smtClean="0"/>
              <a:t>Observaciones no convencionales:</a:t>
            </a:r>
          </a:p>
          <a:p>
            <a:pPr lvl="1" eaLnBrk="1" hangingPunct="1"/>
            <a:r>
              <a:rPr lang="es-ES" altLang="es-ES" smtClean="0"/>
              <a:t>Tecnologías pasivas: radiación solar y terrestre, microondas, …</a:t>
            </a:r>
          </a:p>
          <a:p>
            <a:pPr lvl="1" eaLnBrk="1" hangingPunct="1"/>
            <a:r>
              <a:rPr lang="es-ES" altLang="es-ES" smtClean="0"/>
              <a:t>Tecnologías activas: vientos en superficie por dispersometría, concentración de WV,…</a:t>
            </a:r>
          </a:p>
          <a:p>
            <a:pPr lvl="1" eaLnBrk="1" hangingPunct="1"/>
            <a:endParaRPr lang="es-ES" altLang="es-ES" sz="2400" smtClean="0"/>
          </a:p>
          <a:p>
            <a:pPr lvl="1" eaLnBrk="1" hangingPunct="1"/>
            <a:endParaRPr lang="es-ES" altLang="es-ES" baseline="-2500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p:nvPr>
        </p:nvSpPr>
        <p:spPr bwMode="auto">
          <a:xfrm>
            <a:off x="434223" y="581257"/>
            <a:ext cx="8083062" cy="46320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83077" tIns="43200" rIns="83077" bIns="43200" numCol="1" rtlCol="0" anchor="t" anchorCtr="0" compatLnSpc="1">
            <a:prstTxWarp prst="textNoShape">
              <a:avLst/>
            </a:prstTxWarp>
            <a:normAutofit/>
          </a:bodyPr>
          <a:lstStyle/>
          <a:p>
            <a:pPr marL="559791" indent="-559791" defTabSz="414715">
              <a:spcBef>
                <a:spcPts val="462"/>
              </a:spcBef>
              <a:tabLst>
                <a:tab pos="559791" algn="l"/>
                <a:tab pos="656509" algn="l"/>
                <a:tab pos="1071223" algn="l"/>
                <a:tab pos="1485937" algn="l"/>
                <a:tab pos="1900652" algn="l"/>
                <a:tab pos="2315366" algn="l"/>
                <a:tab pos="2730080" algn="l"/>
                <a:tab pos="3144794" algn="l"/>
                <a:tab pos="3559509" algn="l"/>
                <a:tab pos="3974222" algn="l"/>
                <a:tab pos="4388937" algn="l"/>
                <a:tab pos="4803651" algn="l"/>
                <a:tab pos="5218366" algn="l"/>
                <a:tab pos="5633079" algn="l"/>
                <a:tab pos="6047794" algn="l"/>
                <a:tab pos="6462508" algn="l"/>
                <a:tab pos="6877222" algn="l"/>
                <a:tab pos="7291936" algn="l"/>
                <a:tab pos="7706651" algn="l"/>
                <a:tab pos="8121365" algn="l"/>
                <a:tab pos="8536079" algn="l"/>
              </a:tabLst>
            </a:pPr>
            <a:endParaRPr lang="es-ES" sz="1846" dirty="0">
              <a:solidFill>
                <a:srgbClr val="00338D"/>
              </a:solidFill>
            </a:endParaRPr>
          </a:p>
          <a:p>
            <a:pPr marL="911492" lvl="1" indent="-489451" defTabSz="414715">
              <a:lnSpc>
                <a:spcPct val="90000"/>
              </a:lnSpc>
              <a:spcBef>
                <a:spcPts val="462"/>
              </a:spcBef>
              <a:buClr>
                <a:srgbClr val="0000FF"/>
              </a:buClr>
              <a:tabLst>
                <a:tab pos="559791" algn="l"/>
                <a:tab pos="656509" algn="l"/>
                <a:tab pos="1071223" algn="l"/>
                <a:tab pos="1485937" algn="l"/>
                <a:tab pos="1900652" algn="l"/>
                <a:tab pos="2315366" algn="l"/>
                <a:tab pos="2730080" algn="l"/>
                <a:tab pos="3144794" algn="l"/>
                <a:tab pos="3559509" algn="l"/>
                <a:tab pos="3974222" algn="l"/>
                <a:tab pos="4388937" algn="l"/>
                <a:tab pos="4803651" algn="l"/>
                <a:tab pos="5218366" algn="l"/>
                <a:tab pos="5633079" algn="l"/>
                <a:tab pos="6047794" algn="l"/>
                <a:tab pos="6462508" algn="l"/>
                <a:tab pos="6877222" algn="l"/>
                <a:tab pos="7291936" algn="l"/>
                <a:tab pos="7706651" algn="l"/>
                <a:tab pos="8121365" algn="l"/>
                <a:tab pos="8536079" algn="l"/>
              </a:tabLst>
            </a:pPr>
            <a:endParaRPr lang="es-ES" sz="1662" dirty="0">
              <a:solidFill>
                <a:srgbClr val="00338D"/>
              </a:solidFill>
            </a:endParaRPr>
          </a:p>
        </p:txBody>
      </p:sp>
      <p:sp>
        <p:nvSpPr>
          <p:cNvPr id="3" name="Marcador de contenido 2"/>
          <p:cNvSpPr>
            <a:spLocks noGrp="1"/>
          </p:cNvSpPr>
          <p:nvPr>
            <p:ph idx="1"/>
          </p:nvPr>
        </p:nvSpPr>
        <p:spPr/>
        <p:txBody>
          <a:bodyPr/>
          <a:lstStyle/>
          <a:p>
            <a:pPr marL="0" indent="0">
              <a:buNone/>
            </a:pPr>
            <a:r>
              <a:rPr lang="es-ES" b="1" dirty="0">
                <a:solidFill>
                  <a:srgbClr val="C00000"/>
                </a:solidFill>
              </a:rPr>
              <a:t> </a:t>
            </a:r>
          </a:p>
        </p:txBody>
      </p:sp>
      <p:sp>
        <p:nvSpPr>
          <p:cNvPr id="21" name="Rectangle 3"/>
          <p:cNvSpPr>
            <a:spLocks noChangeArrowheads="1"/>
          </p:cNvSpPr>
          <p:nvPr/>
        </p:nvSpPr>
        <p:spPr bwMode="auto">
          <a:xfrm>
            <a:off x="1663462" y="83028"/>
            <a:ext cx="7029450" cy="432289"/>
          </a:xfrm>
          <a:prstGeom prst="rect">
            <a:avLst/>
          </a:prstGeom>
          <a:noFill/>
          <a:ln>
            <a:noFill/>
          </a:ln>
          <a:effectLst>
            <a:outerShdw dist="17819" dir="2700000" algn="ctr" rotWithShape="0">
              <a:srgbClr val="808080"/>
            </a:outerShdw>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cap="flat" cmpd="sng" algn="ctr">
                <a:solidFill>
                  <a:srgbClr val="000000"/>
                </a:solidFill>
                <a:prstDash val="solid"/>
                <a:round/>
                <a:headEnd/>
                <a:tailEnd/>
              </a14:hiddenLine>
            </a:ext>
          </a:extLst>
        </p:spPr>
        <p:txBody>
          <a:bodyPr lIns="83077" tIns="43200" rIns="83077" bIns="43200" anchor="ct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1pPr>
            <a:lvl2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2pPr>
            <a:lvl3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3pPr>
            <a:lvl4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4pPr>
            <a:lvl5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5pPr>
            <a:lvl6pPr marL="4572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6pPr>
            <a:lvl7pPr marL="9144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7pPr>
            <a:lvl8pPr marL="1371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8pPr>
            <a:lvl9pPr marL="18288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BD3632"/>
                </a:solidFill>
                <a:latin typeface="Trebuchet MS" panose="020B0603020202020204" pitchFamily="34" charset="0"/>
              </a:defRPr>
            </a:lvl9pPr>
          </a:lstStyle>
          <a:p>
            <a:r>
              <a:rPr lang="es-ES" sz="2585" b="1" dirty="0">
                <a:ea typeface="MS Gothic" panose="020B0609070205080204" pitchFamily="49" charset="-128"/>
                <a:cs typeface="Arial Unicode MS" panose="020B0604020202020204" pitchFamily="34" charset="-128"/>
              </a:rPr>
              <a:t>Asimilación de datos – IFS (ECMWF)</a:t>
            </a:r>
          </a:p>
        </p:txBody>
      </p:sp>
      <p:sp>
        <p:nvSpPr>
          <p:cNvPr id="2" name="CuadroTexto 1"/>
          <p:cNvSpPr txBox="1"/>
          <p:nvPr/>
        </p:nvSpPr>
        <p:spPr>
          <a:xfrm>
            <a:off x="-2865" y="6302589"/>
            <a:ext cx="8103257" cy="523220"/>
          </a:xfrm>
          <a:prstGeom prst="rect">
            <a:avLst/>
          </a:prstGeom>
          <a:noFill/>
        </p:spPr>
        <p:txBody>
          <a:bodyPr wrap="square" rtlCol="0">
            <a:spAutoFit/>
          </a:bodyPr>
          <a:lstStyle/>
          <a:p>
            <a:r>
              <a:rPr lang="es-ES" sz="1400" dirty="0">
                <a:hlinkClick r:id="rId3"/>
              </a:rPr>
              <a:t>https://www.ecmwf.int/en/forecasts/charts/monitoring/dcover?facets=undefined&amp;time=2021020100,0,2021020100&amp;obs=synop-ship&amp;Flag=all</a:t>
            </a:r>
            <a:endParaRPr lang="es-ES" sz="1400" dirty="0"/>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379" y="629196"/>
            <a:ext cx="2661919" cy="1921725"/>
          </a:xfrm>
          <a:prstGeom prst="rect">
            <a:avLst/>
          </a:prstGeom>
        </p:spPr>
      </p:pic>
      <p:pic>
        <p:nvPicPr>
          <p:cNvPr id="13" name="Imagen 12"/>
          <p:cNvPicPr>
            <a:picLocks noChangeAspect="1"/>
          </p:cNvPicPr>
          <p:nvPr/>
        </p:nvPicPr>
        <p:blipFill>
          <a:blip r:embed="rId5"/>
          <a:stretch>
            <a:fillRect/>
          </a:stretch>
        </p:blipFill>
        <p:spPr>
          <a:xfrm>
            <a:off x="3259829" y="633601"/>
            <a:ext cx="2655817" cy="1917319"/>
          </a:xfrm>
          <a:prstGeom prst="rect">
            <a:avLst/>
          </a:prstGeom>
        </p:spPr>
      </p:pic>
      <p:pic>
        <p:nvPicPr>
          <p:cNvPr id="18" name="Imagen 17"/>
          <p:cNvPicPr>
            <a:picLocks noChangeAspect="1"/>
          </p:cNvPicPr>
          <p:nvPr/>
        </p:nvPicPr>
        <p:blipFill>
          <a:blip r:embed="rId6"/>
          <a:stretch>
            <a:fillRect/>
          </a:stretch>
        </p:blipFill>
        <p:spPr>
          <a:xfrm>
            <a:off x="5983397" y="633601"/>
            <a:ext cx="2655816" cy="1917319"/>
          </a:xfrm>
          <a:prstGeom prst="rect">
            <a:avLst/>
          </a:prstGeom>
        </p:spPr>
      </p:pic>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379" y="2593481"/>
            <a:ext cx="2651782" cy="1914407"/>
          </a:xfrm>
          <a:prstGeom prst="rect">
            <a:avLst/>
          </a:prstGeom>
        </p:spPr>
      </p:pic>
      <p:pic>
        <p:nvPicPr>
          <p:cNvPr id="20" name="Imagen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9829" y="2593883"/>
            <a:ext cx="2655817" cy="1917319"/>
          </a:xfrm>
          <a:prstGeom prst="rect">
            <a:avLst/>
          </a:prstGeom>
        </p:spPr>
      </p:pic>
      <p:pic>
        <p:nvPicPr>
          <p:cNvPr id="23" name="Imagen 22"/>
          <p:cNvPicPr>
            <a:picLocks noChangeAspect="1"/>
          </p:cNvPicPr>
          <p:nvPr/>
        </p:nvPicPr>
        <p:blipFill>
          <a:blip r:embed="rId9"/>
          <a:stretch>
            <a:fillRect/>
          </a:stretch>
        </p:blipFill>
        <p:spPr>
          <a:xfrm>
            <a:off x="10751" y="4532842"/>
            <a:ext cx="2103800" cy="1807710"/>
          </a:xfrm>
          <a:prstGeom prst="rect">
            <a:avLst/>
          </a:prstGeom>
        </p:spPr>
      </p:pic>
      <p:pic>
        <p:nvPicPr>
          <p:cNvPr id="24" name="Imagen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2393" y="4550710"/>
            <a:ext cx="2430310" cy="1754519"/>
          </a:xfrm>
          <a:prstGeom prst="rect">
            <a:avLst/>
          </a:prstGeom>
        </p:spPr>
      </p:pic>
      <p:pic>
        <p:nvPicPr>
          <p:cNvPr id="25" name="Imagen 24"/>
          <p:cNvPicPr>
            <a:picLocks noChangeAspect="1"/>
          </p:cNvPicPr>
          <p:nvPr/>
        </p:nvPicPr>
        <p:blipFill>
          <a:blip r:embed="rId11"/>
          <a:stretch>
            <a:fillRect/>
          </a:stretch>
        </p:blipFill>
        <p:spPr>
          <a:xfrm>
            <a:off x="6672131" y="4552475"/>
            <a:ext cx="2449942" cy="1768692"/>
          </a:xfrm>
          <a:prstGeom prst="rect">
            <a:avLst/>
          </a:prstGeom>
        </p:spPr>
      </p:pic>
      <p:pic>
        <p:nvPicPr>
          <p:cNvPr id="26" name="Imagen 25"/>
          <p:cNvPicPr>
            <a:picLocks noChangeAspect="1"/>
          </p:cNvPicPr>
          <p:nvPr/>
        </p:nvPicPr>
        <p:blipFill>
          <a:blip r:embed="rId12"/>
          <a:stretch>
            <a:fillRect/>
          </a:stretch>
        </p:blipFill>
        <p:spPr>
          <a:xfrm>
            <a:off x="5966901" y="2593884"/>
            <a:ext cx="2714173" cy="1912022"/>
          </a:xfrm>
          <a:prstGeom prst="rect">
            <a:avLst/>
          </a:prstGeom>
        </p:spPr>
      </p:pic>
      <p:pic>
        <p:nvPicPr>
          <p:cNvPr id="28" name="Imagen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38928" y="4532841"/>
            <a:ext cx="2020051" cy="1822130"/>
          </a:xfrm>
          <a:prstGeom prst="rect">
            <a:avLst/>
          </a:prstGeom>
        </p:spPr>
      </p:pic>
    </p:spTree>
    <p:extLst>
      <p:ext uri="{BB962C8B-B14F-4D97-AF65-F5344CB8AC3E}">
        <p14:creationId xmlns:p14="http://schemas.microsoft.com/office/powerpoint/2010/main" val="270713163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AutoShape 2"/>
          <p:cNvSpPr>
            <a:spLocks noChangeArrowheads="1"/>
          </p:cNvSpPr>
          <p:nvPr/>
        </p:nvSpPr>
        <p:spPr bwMode="auto">
          <a:xfrm>
            <a:off x="2746375" y="1046163"/>
            <a:ext cx="1646238" cy="585787"/>
          </a:xfrm>
          <a:prstGeom prst="roundRect">
            <a:avLst>
              <a:gd name="adj" fmla="val 16667"/>
            </a:avLst>
          </a:prstGeom>
          <a:solidFill>
            <a:srgbClr val="00FF00"/>
          </a:solidFill>
          <a:ln w="19050">
            <a:solidFill>
              <a:schemeClr val="tx1"/>
            </a:solidFill>
            <a:round/>
            <a:headEnd/>
            <a:tailEnd/>
          </a:ln>
        </p:spPr>
        <p:txBody>
          <a:bodyPr wrap="none" lIns="90487" tIns="44450" rIns="90487" bIns="44450"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a:spcBef>
                <a:spcPct val="0"/>
              </a:spcBef>
              <a:buFontTx/>
              <a:buNone/>
            </a:pPr>
            <a:r>
              <a:rPr lang="en-GB" altLang="es-ES" sz="1800" b="1"/>
              <a:t>Radiancia </a:t>
            </a:r>
          </a:p>
          <a:p>
            <a:pPr algn="ctr">
              <a:spcBef>
                <a:spcPct val="0"/>
              </a:spcBef>
              <a:buFontTx/>
              <a:buNone/>
            </a:pPr>
            <a:r>
              <a:rPr lang="en-GB" altLang="es-ES" sz="1800" b="1"/>
              <a:t>del modelo</a:t>
            </a:r>
            <a:endParaRPr lang="en-US" altLang="es-ES" sz="1800" b="1"/>
          </a:p>
        </p:txBody>
      </p:sp>
      <p:sp>
        <p:nvSpPr>
          <p:cNvPr id="63492" name="Rectangle 3"/>
          <p:cNvSpPr>
            <a:spLocks noGrp="1" noChangeArrowheads="1"/>
          </p:cNvSpPr>
          <p:nvPr>
            <p:ph type="title" idx="4294967295"/>
          </p:nvPr>
        </p:nvSpPr>
        <p:spPr>
          <a:xfrm>
            <a:off x="250825" y="188913"/>
            <a:ext cx="7561535" cy="609600"/>
          </a:xfrm>
        </p:spPr>
        <p:txBody>
          <a:bodyPr lIns="90487" tIns="44450" rIns="90487" bIns="44450"/>
          <a:lstStyle/>
          <a:p>
            <a:pPr eaLnBrk="1" hangingPunct="1"/>
            <a:r>
              <a:rPr lang="en-GB" altLang="es-ES" sz="2400" dirty="0" smtClean="0"/>
              <a:t>El </a:t>
            </a:r>
            <a:r>
              <a:rPr lang="en-GB" altLang="es-ES" sz="2400" dirty="0" err="1" smtClean="0"/>
              <a:t>método</a:t>
            </a:r>
            <a:r>
              <a:rPr lang="en-GB" altLang="es-ES" sz="2400" dirty="0" smtClean="0"/>
              <a:t> </a:t>
            </a:r>
            <a:r>
              <a:rPr lang="en-GB" altLang="es-ES" sz="2400" dirty="0" err="1" smtClean="0"/>
              <a:t>variacional</a:t>
            </a:r>
            <a:r>
              <a:rPr lang="en-GB" altLang="es-ES" sz="2400" dirty="0" smtClean="0"/>
              <a:t> </a:t>
            </a:r>
            <a:r>
              <a:rPr lang="en-GB" altLang="es-ES" sz="2400" dirty="0" err="1" smtClean="0"/>
              <a:t>permite</a:t>
            </a:r>
            <a:r>
              <a:rPr lang="en-GB" altLang="es-ES" sz="2400" dirty="0" smtClean="0"/>
              <a:t> </a:t>
            </a:r>
            <a:r>
              <a:rPr lang="en-GB" altLang="es-ES" sz="2400" dirty="0" err="1" smtClean="0"/>
              <a:t>comparar</a:t>
            </a:r>
            <a:r>
              <a:rPr lang="en-GB" altLang="es-ES" sz="2400" dirty="0" smtClean="0"/>
              <a:t> </a:t>
            </a:r>
            <a:br>
              <a:rPr lang="en-GB" altLang="es-ES" sz="2400" dirty="0" smtClean="0"/>
            </a:br>
            <a:r>
              <a:rPr lang="en-GB" altLang="es-ES" sz="2400" dirty="0" err="1" smtClean="0"/>
              <a:t>radiancias</a:t>
            </a:r>
            <a:r>
              <a:rPr lang="en-GB" altLang="es-ES" sz="2400" dirty="0" smtClean="0"/>
              <a:t> del </a:t>
            </a:r>
            <a:r>
              <a:rPr lang="en-GB" altLang="es-ES" sz="2400" dirty="0" err="1" smtClean="0"/>
              <a:t>modelo</a:t>
            </a:r>
            <a:r>
              <a:rPr lang="en-GB" altLang="es-ES" sz="2400" dirty="0" smtClean="0"/>
              <a:t> – </a:t>
            </a:r>
            <a:r>
              <a:rPr lang="en-GB" altLang="es-ES" sz="2400" dirty="0" err="1" smtClean="0"/>
              <a:t>radiancias</a:t>
            </a:r>
            <a:r>
              <a:rPr lang="en-GB" altLang="es-ES" sz="2400" dirty="0" smtClean="0"/>
              <a:t> </a:t>
            </a:r>
            <a:r>
              <a:rPr lang="en-GB" altLang="es-ES" sz="2400" dirty="0" err="1" smtClean="0"/>
              <a:t>observadas</a:t>
            </a:r>
            <a:endParaRPr lang="en-GB" altLang="es-ES" sz="2400" dirty="0" smtClean="0"/>
          </a:p>
        </p:txBody>
      </p:sp>
      <p:pic>
        <p:nvPicPr>
          <p:cNvPr id="63493" name="Picture 4" descr="obsW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163" y="1866900"/>
            <a:ext cx="3925887"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descr="modW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41500"/>
            <a:ext cx="3925888"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AutoShape 6"/>
          <p:cNvSpPr>
            <a:spLocks noChangeArrowheads="1"/>
          </p:cNvSpPr>
          <p:nvPr/>
        </p:nvSpPr>
        <p:spPr bwMode="auto">
          <a:xfrm>
            <a:off x="107950" y="941388"/>
            <a:ext cx="1893888" cy="925512"/>
          </a:xfrm>
          <a:prstGeom prst="flowChartMultidocument">
            <a:avLst/>
          </a:prstGeom>
          <a:solidFill>
            <a:srgbClr val="FF0000"/>
          </a:solidFill>
          <a:ln w="12700">
            <a:solidFill>
              <a:schemeClr val="tx1"/>
            </a:solidFill>
            <a:miter lim="800000"/>
            <a:headEnd/>
            <a:tailEnd/>
          </a:ln>
        </p:spPr>
        <p:txBody>
          <a:bodyPr wrap="none"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a:spcBef>
                <a:spcPct val="0"/>
              </a:spcBef>
              <a:buFontTx/>
              <a:buNone/>
            </a:pPr>
            <a:r>
              <a:rPr lang="en-GB" altLang="es-ES" sz="1800" b="1"/>
              <a:t>Modelo:</a:t>
            </a:r>
          </a:p>
          <a:p>
            <a:pPr algn="ctr">
              <a:spcBef>
                <a:spcPct val="0"/>
              </a:spcBef>
              <a:buFontTx/>
              <a:buNone/>
            </a:pPr>
            <a:r>
              <a:rPr lang="en-GB" altLang="es-ES" sz="1800" b="1"/>
              <a:t>Distrib</a:t>
            </a:r>
            <a:r>
              <a:rPr lang="en-GB" altLang="es-ES" sz="1800" b="1" i="1"/>
              <a:t>. T,q</a:t>
            </a:r>
          </a:p>
        </p:txBody>
      </p:sp>
      <p:sp>
        <p:nvSpPr>
          <p:cNvPr id="63496" name="AutoShape 7"/>
          <p:cNvSpPr>
            <a:spLocks noChangeArrowheads="1"/>
          </p:cNvSpPr>
          <p:nvPr/>
        </p:nvSpPr>
        <p:spPr bwMode="auto">
          <a:xfrm>
            <a:off x="2068513" y="1008063"/>
            <a:ext cx="612775" cy="557212"/>
          </a:xfrm>
          <a:prstGeom prst="rightArrow">
            <a:avLst>
              <a:gd name="adj1" fmla="val 50000"/>
              <a:gd name="adj2" fmla="val 27493"/>
            </a:avLst>
          </a:prstGeom>
          <a:solidFill>
            <a:schemeClr val="accent1"/>
          </a:solidFill>
          <a:ln w="12700">
            <a:solidFill>
              <a:schemeClr val="tx1"/>
            </a:solidFill>
            <a:miter lim="800000"/>
            <a:headEnd/>
            <a:tailEnd/>
          </a:ln>
        </p:spPr>
        <p:txBody>
          <a:bodyPr wrap="none" lIns="90487" tIns="44450" rIns="90487" bIns="44450"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a:lnSpc>
                <a:spcPts val="3200"/>
              </a:lnSpc>
              <a:spcBef>
                <a:spcPct val="0"/>
              </a:spcBef>
              <a:spcAft>
                <a:spcPts val="600"/>
              </a:spcAft>
              <a:buClr>
                <a:schemeClr val="hlink"/>
              </a:buClr>
              <a:buFont typeface="Wingdings" panose="05000000000000000000" pitchFamily="2" charset="2"/>
              <a:buNone/>
            </a:pPr>
            <a:r>
              <a:rPr lang="en-GB" altLang="es-ES" sz="1800" b="1"/>
              <a:t>H</a:t>
            </a:r>
          </a:p>
        </p:txBody>
      </p:sp>
      <p:sp>
        <p:nvSpPr>
          <p:cNvPr id="63497" name="AutoShape 8"/>
          <p:cNvSpPr>
            <a:spLocks noChangeArrowheads="1"/>
          </p:cNvSpPr>
          <p:nvPr/>
        </p:nvSpPr>
        <p:spPr bwMode="auto">
          <a:xfrm>
            <a:off x="4448175" y="1081088"/>
            <a:ext cx="1558925" cy="609600"/>
          </a:xfrm>
          <a:prstGeom prst="leftRightArrow">
            <a:avLst>
              <a:gd name="adj1" fmla="val 50000"/>
              <a:gd name="adj2" fmla="val 51146"/>
            </a:avLst>
          </a:prstGeom>
          <a:solidFill>
            <a:schemeClr val="accent1"/>
          </a:solidFill>
          <a:ln w="12700">
            <a:solidFill>
              <a:schemeClr val="tx1"/>
            </a:solidFill>
            <a:miter lim="800000"/>
            <a:headEnd/>
            <a:tailEnd/>
          </a:ln>
        </p:spPr>
        <p:txBody>
          <a:bodyPr wrap="none"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a:spcBef>
                <a:spcPct val="0"/>
              </a:spcBef>
              <a:buFontTx/>
              <a:buNone/>
            </a:pPr>
            <a:r>
              <a:rPr lang="en-GB" altLang="es-ES" sz="1800" b="1"/>
              <a:t>compara</a:t>
            </a:r>
          </a:p>
        </p:txBody>
      </p:sp>
      <p:graphicFrame>
        <p:nvGraphicFramePr>
          <p:cNvPr id="63498" name="Object 12"/>
          <p:cNvGraphicFramePr>
            <a:graphicFrameLocks noChangeAspect="1"/>
          </p:cNvGraphicFramePr>
          <p:nvPr/>
        </p:nvGraphicFramePr>
        <p:xfrm>
          <a:off x="5110163" y="776288"/>
          <a:ext cx="381000" cy="533400"/>
        </p:xfrm>
        <a:graphic>
          <a:graphicData uri="http://schemas.openxmlformats.org/presentationml/2006/ole">
            <mc:AlternateContent xmlns:mc="http://schemas.openxmlformats.org/markup-compatibility/2006">
              <mc:Choice xmlns:v="urn:schemas-microsoft-com:vml" Requires="v">
                <p:oleObj spid="_x0000_s63540" name="Equation" r:id="rId5" imgW="177646" imgH="228402" progId="Equation.3">
                  <p:embed/>
                </p:oleObj>
              </mc:Choice>
              <mc:Fallback>
                <p:oleObj name="Equation" r:id="rId5" imgW="177646" imgH="228402"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0163" y="776288"/>
                        <a:ext cx="38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9" name="Line 13"/>
          <p:cNvSpPr>
            <a:spLocks noChangeShapeType="1"/>
          </p:cNvSpPr>
          <p:nvPr/>
        </p:nvSpPr>
        <p:spPr bwMode="auto">
          <a:xfrm flipH="1">
            <a:off x="3194050" y="1574800"/>
            <a:ext cx="157163" cy="514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87" tIns="44450" rIns="90487" bIns="44450" anchor="ctr"/>
          <a:lstStyle/>
          <a:p>
            <a:endParaRPr lang="es-ES"/>
          </a:p>
        </p:txBody>
      </p:sp>
      <p:sp>
        <p:nvSpPr>
          <p:cNvPr id="63500" name="Line 14"/>
          <p:cNvSpPr>
            <a:spLocks noChangeShapeType="1"/>
          </p:cNvSpPr>
          <p:nvPr/>
        </p:nvSpPr>
        <p:spPr bwMode="auto">
          <a:xfrm>
            <a:off x="6950075" y="1600200"/>
            <a:ext cx="92075" cy="52863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487" tIns="44450" rIns="90487" bIns="44450" anchor="ctr"/>
          <a:lstStyle/>
          <a:p>
            <a:endParaRPr lang="es-ES"/>
          </a:p>
        </p:txBody>
      </p:sp>
      <p:sp>
        <p:nvSpPr>
          <p:cNvPr id="63501" name="AutoShape 9"/>
          <p:cNvSpPr>
            <a:spLocks noChangeArrowheads="1"/>
          </p:cNvSpPr>
          <p:nvPr/>
        </p:nvSpPr>
        <p:spPr bwMode="auto">
          <a:xfrm>
            <a:off x="6153150" y="974725"/>
            <a:ext cx="1968500" cy="685800"/>
          </a:xfrm>
          <a:prstGeom prst="flowChartAlternateProcess">
            <a:avLst/>
          </a:prstGeom>
          <a:solidFill>
            <a:srgbClr val="00FF00"/>
          </a:solidFill>
          <a:ln w="12700">
            <a:solidFill>
              <a:schemeClr val="tx1"/>
            </a:solidFill>
            <a:miter lim="800000"/>
            <a:headEnd/>
            <a:tailEnd/>
          </a:ln>
        </p:spPr>
        <p:txBody>
          <a:bodyPr wrap="none"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a:spcBef>
                <a:spcPct val="0"/>
              </a:spcBef>
              <a:buFontTx/>
              <a:buNone/>
            </a:pPr>
            <a:r>
              <a:rPr lang="en-GB" altLang="es-ES" sz="1800" b="1"/>
              <a:t>Radiancia </a:t>
            </a:r>
          </a:p>
          <a:p>
            <a:pPr algn="ctr">
              <a:spcBef>
                <a:spcPct val="0"/>
              </a:spcBef>
              <a:buFontTx/>
              <a:buNone/>
            </a:pPr>
            <a:r>
              <a:rPr lang="en-GB" altLang="es-ES" sz="1800" b="1"/>
              <a:t>observada</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26"/>
          <p:cNvSpPr>
            <a:spLocks noGrp="1" noChangeArrowheads="1"/>
          </p:cNvSpPr>
          <p:nvPr>
            <p:ph type="title" idx="4294967295"/>
          </p:nvPr>
        </p:nvSpPr>
        <p:spPr>
          <a:xfrm>
            <a:off x="293688" y="116632"/>
            <a:ext cx="8580437" cy="419100"/>
          </a:xfrm>
        </p:spPr>
        <p:txBody>
          <a:bodyPr lIns="90487" tIns="44450" rIns="90487" bIns="44450"/>
          <a:lstStyle/>
          <a:p>
            <a:pPr eaLnBrk="1" hangingPunct="1"/>
            <a:r>
              <a:rPr lang="en-GB" altLang="es-ES" dirty="0" smtClean="0">
                <a:latin typeface="Calibri" panose="020F0502020204030204" pitchFamily="34" charset="0"/>
              </a:rPr>
              <a:t>ECMWF Budget 2011</a:t>
            </a:r>
          </a:p>
        </p:txBody>
      </p:sp>
      <p:graphicFrame>
        <p:nvGraphicFramePr>
          <p:cNvPr id="8196" name="Object 2"/>
          <p:cNvGraphicFramePr>
            <a:graphicFrameLocks/>
          </p:cNvGraphicFramePr>
          <p:nvPr/>
        </p:nvGraphicFramePr>
        <p:xfrm>
          <a:off x="1187450" y="1042988"/>
          <a:ext cx="3343275" cy="3484562"/>
        </p:xfrm>
        <a:graphic>
          <a:graphicData uri="http://schemas.openxmlformats.org/presentationml/2006/ole">
            <mc:AlternateContent xmlns:mc="http://schemas.openxmlformats.org/markup-compatibility/2006">
              <mc:Choice xmlns:v="urn:schemas-microsoft-com:vml" Requires="v">
                <p:oleObj spid="_x0000_s8280" r:id="rId4" imgW="3340898" imgH="3487214" progId="Excel.Chart.8">
                  <p:embed/>
                </p:oleObj>
              </mc:Choice>
              <mc:Fallback>
                <p:oleObj r:id="rId4" imgW="3340898" imgH="3487214" progId="Excel.Chart.8">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042988"/>
                        <a:ext cx="334327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7" name="Rectangle 1028"/>
          <p:cNvSpPr>
            <a:spLocks noChangeArrowheads="1"/>
          </p:cNvSpPr>
          <p:nvPr/>
        </p:nvSpPr>
        <p:spPr bwMode="auto">
          <a:xfrm>
            <a:off x="3460750" y="1122363"/>
            <a:ext cx="1608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Germany 20.20%</a:t>
            </a:r>
          </a:p>
        </p:txBody>
      </p:sp>
      <p:sp>
        <p:nvSpPr>
          <p:cNvPr id="8198" name="Line 1029"/>
          <p:cNvSpPr>
            <a:spLocks noChangeShapeType="1"/>
          </p:cNvSpPr>
          <p:nvPr/>
        </p:nvSpPr>
        <p:spPr bwMode="auto">
          <a:xfrm flipH="1">
            <a:off x="3384550" y="1390650"/>
            <a:ext cx="214313" cy="3841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199" name="Rectangle 1030"/>
          <p:cNvSpPr>
            <a:spLocks noChangeArrowheads="1"/>
          </p:cNvSpPr>
          <p:nvPr/>
        </p:nvSpPr>
        <p:spPr bwMode="auto">
          <a:xfrm>
            <a:off x="4360863" y="2249488"/>
            <a:ext cx="9461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Denmark</a:t>
            </a:r>
          </a:p>
          <a:p>
            <a:pPr>
              <a:lnSpc>
                <a:spcPts val="1600"/>
              </a:lnSpc>
              <a:spcBef>
                <a:spcPct val="0"/>
              </a:spcBef>
              <a:buFontTx/>
              <a:buNone/>
            </a:pPr>
            <a:r>
              <a:rPr lang="en-GB" altLang="es-ES" sz="1600">
                <a:latin typeface="Calibri" panose="020F0502020204030204" pitchFamily="34" charset="0"/>
              </a:rPr>
              <a:t>1.87%</a:t>
            </a:r>
          </a:p>
        </p:txBody>
      </p:sp>
      <p:sp>
        <p:nvSpPr>
          <p:cNvPr id="8200" name="Rectangle 1031"/>
          <p:cNvSpPr>
            <a:spLocks noChangeArrowheads="1"/>
          </p:cNvSpPr>
          <p:nvPr/>
        </p:nvSpPr>
        <p:spPr bwMode="auto">
          <a:xfrm>
            <a:off x="4357688" y="2747963"/>
            <a:ext cx="8572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Belgium</a:t>
            </a:r>
          </a:p>
          <a:p>
            <a:pPr>
              <a:lnSpc>
                <a:spcPts val="1600"/>
              </a:lnSpc>
              <a:spcBef>
                <a:spcPct val="0"/>
              </a:spcBef>
              <a:buFontTx/>
              <a:buNone/>
            </a:pPr>
            <a:r>
              <a:rPr lang="en-GB" altLang="es-ES" sz="1600">
                <a:latin typeface="Calibri" panose="020F0502020204030204" pitchFamily="34" charset="0"/>
              </a:rPr>
              <a:t>2.71%</a:t>
            </a:r>
          </a:p>
        </p:txBody>
      </p:sp>
      <p:sp>
        <p:nvSpPr>
          <p:cNvPr id="8201" name="Rectangle 1032"/>
          <p:cNvSpPr>
            <a:spLocks noChangeArrowheads="1"/>
          </p:cNvSpPr>
          <p:nvPr/>
        </p:nvSpPr>
        <p:spPr bwMode="auto">
          <a:xfrm>
            <a:off x="4384675" y="3414713"/>
            <a:ext cx="152558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United Kingdom</a:t>
            </a:r>
          </a:p>
          <a:p>
            <a:pPr>
              <a:lnSpc>
                <a:spcPts val="1600"/>
              </a:lnSpc>
              <a:spcBef>
                <a:spcPct val="0"/>
              </a:spcBef>
              <a:buFontTx/>
              <a:buNone/>
            </a:pPr>
            <a:r>
              <a:rPr lang="en-GB" altLang="es-ES" sz="1600">
                <a:latin typeface="Calibri" panose="020F0502020204030204" pitchFamily="34" charset="0"/>
              </a:rPr>
              <a:t>16.43%</a:t>
            </a:r>
          </a:p>
        </p:txBody>
      </p:sp>
      <p:sp>
        <p:nvSpPr>
          <p:cNvPr id="8202" name="Rectangle 1033"/>
          <p:cNvSpPr>
            <a:spLocks noChangeArrowheads="1"/>
          </p:cNvSpPr>
          <p:nvPr/>
        </p:nvSpPr>
        <p:spPr bwMode="auto">
          <a:xfrm>
            <a:off x="3624263" y="4017963"/>
            <a:ext cx="12874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Turkey 2.38%</a:t>
            </a:r>
          </a:p>
        </p:txBody>
      </p:sp>
      <p:sp>
        <p:nvSpPr>
          <p:cNvPr id="8203" name="Rectangle 1034"/>
          <p:cNvSpPr>
            <a:spLocks noChangeArrowheads="1"/>
          </p:cNvSpPr>
          <p:nvPr/>
        </p:nvSpPr>
        <p:spPr bwMode="auto">
          <a:xfrm>
            <a:off x="3529013" y="4351338"/>
            <a:ext cx="14001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Sweden 2.66%</a:t>
            </a:r>
          </a:p>
        </p:txBody>
      </p:sp>
      <p:sp>
        <p:nvSpPr>
          <p:cNvPr id="8204" name="Rectangle 1035"/>
          <p:cNvSpPr>
            <a:spLocks noChangeArrowheads="1"/>
          </p:cNvSpPr>
          <p:nvPr/>
        </p:nvSpPr>
        <p:spPr bwMode="auto">
          <a:xfrm>
            <a:off x="3336925" y="4684713"/>
            <a:ext cx="13477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Finland 1.42%</a:t>
            </a:r>
          </a:p>
        </p:txBody>
      </p:sp>
      <p:sp>
        <p:nvSpPr>
          <p:cNvPr id="8205" name="Rectangle 1036"/>
          <p:cNvSpPr>
            <a:spLocks noChangeArrowheads="1"/>
          </p:cNvSpPr>
          <p:nvPr/>
        </p:nvSpPr>
        <p:spPr bwMode="auto">
          <a:xfrm>
            <a:off x="3071813" y="5019675"/>
            <a:ext cx="1706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Switzerland 2.89%</a:t>
            </a:r>
          </a:p>
        </p:txBody>
      </p:sp>
      <p:sp>
        <p:nvSpPr>
          <p:cNvPr id="8206" name="Rectangle 1037"/>
          <p:cNvSpPr>
            <a:spLocks noChangeArrowheads="1"/>
          </p:cNvSpPr>
          <p:nvPr/>
        </p:nvSpPr>
        <p:spPr bwMode="auto">
          <a:xfrm>
            <a:off x="2241550" y="5222875"/>
            <a:ext cx="87788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a:lnSpc>
                <a:spcPts val="1600"/>
              </a:lnSpc>
              <a:spcBef>
                <a:spcPct val="0"/>
              </a:spcBef>
              <a:buFontTx/>
              <a:buNone/>
            </a:pPr>
            <a:r>
              <a:rPr lang="en-GB" altLang="es-ES" sz="1600">
                <a:latin typeface="Calibri" panose="020F0502020204030204" pitchFamily="34" charset="0"/>
              </a:rPr>
              <a:t>Portugal</a:t>
            </a:r>
          </a:p>
          <a:p>
            <a:pPr algn="ctr">
              <a:lnSpc>
                <a:spcPts val="1600"/>
              </a:lnSpc>
              <a:spcBef>
                <a:spcPct val="0"/>
              </a:spcBef>
              <a:buFontTx/>
              <a:buNone/>
            </a:pPr>
            <a:r>
              <a:rPr lang="en-GB" altLang="es-ES" sz="1600">
                <a:latin typeface="Calibri" panose="020F0502020204030204" pitchFamily="34" charset="0"/>
              </a:rPr>
              <a:t>1.29%</a:t>
            </a:r>
          </a:p>
        </p:txBody>
      </p:sp>
      <p:sp>
        <p:nvSpPr>
          <p:cNvPr id="8207" name="Rectangle 1038"/>
          <p:cNvSpPr>
            <a:spLocks noChangeArrowheads="1"/>
          </p:cNvSpPr>
          <p:nvPr/>
        </p:nvSpPr>
        <p:spPr bwMode="auto">
          <a:xfrm>
            <a:off x="1165225" y="5019675"/>
            <a:ext cx="13303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Austria 2.16%</a:t>
            </a:r>
          </a:p>
        </p:txBody>
      </p:sp>
      <p:sp>
        <p:nvSpPr>
          <p:cNvPr id="8208" name="Rectangle 1039"/>
          <p:cNvSpPr>
            <a:spLocks noChangeArrowheads="1"/>
          </p:cNvSpPr>
          <p:nvPr/>
        </p:nvSpPr>
        <p:spPr bwMode="auto">
          <a:xfrm>
            <a:off x="842963" y="4629150"/>
            <a:ext cx="13890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Norway 2.13%</a:t>
            </a:r>
          </a:p>
        </p:txBody>
      </p:sp>
      <p:sp>
        <p:nvSpPr>
          <p:cNvPr id="8209" name="Rectangle 1040"/>
          <p:cNvSpPr>
            <a:spLocks noChangeArrowheads="1"/>
          </p:cNvSpPr>
          <p:nvPr/>
        </p:nvSpPr>
        <p:spPr bwMode="auto">
          <a:xfrm>
            <a:off x="292100" y="4240213"/>
            <a:ext cx="17653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r">
              <a:lnSpc>
                <a:spcPts val="1600"/>
              </a:lnSpc>
              <a:spcBef>
                <a:spcPct val="0"/>
              </a:spcBef>
              <a:buFontTx/>
              <a:buNone/>
            </a:pPr>
            <a:r>
              <a:rPr lang="en-GB" altLang="es-ES" sz="1600">
                <a:latin typeface="Calibri" panose="020F0502020204030204" pitchFamily="34" charset="0"/>
              </a:rPr>
              <a:t>Netherlands 4.61%</a:t>
            </a:r>
          </a:p>
        </p:txBody>
      </p:sp>
      <p:sp>
        <p:nvSpPr>
          <p:cNvPr id="8210" name="Rectangle 1041"/>
          <p:cNvSpPr>
            <a:spLocks noChangeArrowheads="1"/>
          </p:cNvSpPr>
          <p:nvPr/>
        </p:nvSpPr>
        <p:spPr bwMode="auto">
          <a:xfrm>
            <a:off x="603250" y="3638550"/>
            <a:ext cx="7985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r">
              <a:lnSpc>
                <a:spcPts val="1600"/>
              </a:lnSpc>
              <a:spcBef>
                <a:spcPct val="0"/>
              </a:spcBef>
              <a:buFontTx/>
              <a:buNone/>
            </a:pPr>
            <a:r>
              <a:rPr lang="en-GB" altLang="es-ES" sz="1600">
                <a:latin typeface="Calibri" panose="020F0502020204030204" pitchFamily="34" charset="0"/>
              </a:rPr>
              <a:t>Italy</a:t>
            </a:r>
          </a:p>
          <a:p>
            <a:pPr algn="r">
              <a:lnSpc>
                <a:spcPts val="1600"/>
              </a:lnSpc>
              <a:spcBef>
                <a:spcPct val="0"/>
              </a:spcBef>
              <a:buFontTx/>
              <a:buNone/>
            </a:pPr>
            <a:r>
              <a:rPr lang="en-GB" altLang="es-ES" sz="1600">
                <a:latin typeface="Calibri" panose="020F0502020204030204" pitchFamily="34" charset="0"/>
              </a:rPr>
              <a:t>12.66%</a:t>
            </a:r>
          </a:p>
        </p:txBody>
      </p:sp>
      <p:sp>
        <p:nvSpPr>
          <p:cNvPr id="8211" name="Rectangle 1042"/>
          <p:cNvSpPr>
            <a:spLocks noChangeArrowheads="1"/>
          </p:cNvSpPr>
          <p:nvPr/>
        </p:nvSpPr>
        <p:spPr bwMode="auto">
          <a:xfrm>
            <a:off x="638175" y="3035300"/>
            <a:ext cx="7651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r">
              <a:lnSpc>
                <a:spcPts val="1600"/>
              </a:lnSpc>
              <a:spcBef>
                <a:spcPct val="0"/>
              </a:spcBef>
              <a:buFontTx/>
              <a:buNone/>
            </a:pPr>
            <a:r>
              <a:rPr lang="en-GB" altLang="es-ES" sz="1600">
                <a:latin typeface="Calibri" panose="020F0502020204030204" pitchFamily="34" charset="0"/>
              </a:rPr>
              <a:t>Ireland</a:t>
            </a:r>
          </a:p>
          <a:p>
            <a:pPr algn="r">
              <a:lnSpc>
                <a:spcPts val="1600"/>
              </a:lnSpc>
              <a:spcBef>
                <a:spcPct val="0"/>
              </a:spcBef>
              <a:buFontTx/>
              <a:buNone/>
            </a:pPr>
            <a:r>
              <a:rPr lang="en-GB" altLang="es-ES" sz="1600">
                <a:latin typeface="Calibri" panose="020F0502020204030204" pitchFamily="34" charset="0"/>
              </a:rPr>
              <a:t>1.23%</a:t>
            </a:r>
          </a:p>
        </p:txBody>
      </p:sp>
      <p:sp>
        <p:nvSpPr>
          <p:cNvPr id="8212" name="Rectangle 1043"/>
          <p:cNvSpPr>
            <a:spLocks noChangeArrowheads="1"/>
          </p:cNvSpPr>
          <p:nvPr/>
        </p:nvSpPr>
        <p:spPr bwMode="auto">
          <a:xfrm>
            <a:off x="627063" y="2433638"/>
            <a:ext cx="77628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r">
              <a:lnSpc>
                <a:spcPts val="1600"/>
              </a:lnSpc>
              <a:spcBef>
                <a:spcPct val="0"/>
              </a:spcBef>
              <a:buFontTx/>
              <a:buNone/>
            </a:pPr>
            <a:r>
              <a:rPr lang="en-GB" altLang="es-ES" sz="1600">
                <a:latin typeface="Calibri" panose="020F0502020204030204" pitchFamily="34" charset="0"/>
              </a:rPr>
              <a:t>Greece</a:t>
            </a:r>
          </a:p>
          <a:p>
            <a:pPr algn="r">
              <a:lnSpc>
                <a:spcPts val="1600"/>
              </a:lnSpc>
              <a:spcBef>
                <a:spcPct val="0"/>
              </a:spcBef>
              <a:buFontTx/>
              <a:buNone/>
            </a:pPr>
            <a:r>
              <a:rPr lang="en-GB" altLang="es-ES" sz="1600">
                <a:latin typeface="Calibri" panose="020F0502020204030204" pitchFamily="34" charset="0"/>
              </a:rPr>
              <a:t>1.74%</a:t>
            </a:r>
          </a:p>
        </p:txBody>
      </p:sp>
      <p:sp>
        <p:nvSpPr>
          <p:cNvPr id="8213" name="Rectangle 1044"/>
          <p:cNvSpPr>
            <a:spLocks noChangeArrowheads="1"/>
          </p:cNvSpPr>
          <p:nvPr/>
        </p:nvSpPr>
        <p:spPr bwMode="auto">
          <a:xfrm>
            <a:off x="374650" y="1420813"/>
            <a:ext cx="14001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France 15.46%</a:t>
            </a:r>
          </a:p>
        </p:txBody>
      </p:sp>
      <p:sp>
        <p:nvSpPr>
          <p:cNvPr id="8214" name="Rectangle 1045"/>
          <p:cNvSpPr>
            <a:spLocks noChangeArrowheads="1"/>
          </p:cNvSpPr>
          <p:nvPr/>
        </p:nvSpPr>
        <p:spPr bwMode="auto">
          <a:xfrm>
            <a:off x="1785938" y="876300"/>
            <a:ext cx="11953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nSpc>
                <a:spcPts val="1600"/>
              </a:lnSpc>
              <a:spcBef>
                <a:spcPct val="0"/>
              </a:spcBef>
              <a:buFontTx/>
              <a:buNone/>
            </a:pPr>
            <a:r>
              <a:rPr lang="en-GB" altLang="es-ES" sz="1600">
                <a:latin typeface="Calibri" panose="020F0502020204030204" pitchFamily="34" charset="0"/>
              </a:rPr>
              <a:t>Spain 7.95%</a:t>
            </a:r>
          </a:p>
        </p:txBody>
      </p:sp>
      <p:sp>
        <p:nvSpPr>
          <p:cNvPr id="8215" name="Line 1046"/>
          <p:cNvSpPr>
            <a:spLocks noChangeShapeType="1"/>
          </p:cNvSpPr>
          <p:nvPr/>
        </p:nvSpPr>
        <p:spPr bwMode="auto">
          <a:xfrm>
            <a:off x="2514600" y="1154113"/>
            <a:ext cx="58738" cy="4206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16" name="Line 1047"/>
          <p:cNvSpPr>
            <a:spLocks noChangeShapeType="1"/>
          </p:cNvSpPr>
          <p:nvPr/>
        </p:nvSpPr>
        <p:spPr bwMode="auto">
          <a:xfrm>
            <a:off x="1627188" y="1649413"/>
            <a:ext cx="431800" cy="4397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17" name="Line 1048"/>
          <p:cNvSpPr>
            <a:spLocks noChangeShapeType="1"/>
          </p:cNvSpPr>
          <p:nvPr/>
        </p:nvSpPr>
        <p:spPr bwMode="auto">
          <a:xfrm>
            <a:off x="1260475" y="2614613"/>
            <a:ext cx="257175" cy="1333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18" name="Line 1049"/>
          <p:cNvSpPr>
            <a:spLocks noChangeShapeType="1"/>
          </p:cNvSpPr>
          <p:nvPr/>
        </p:nvSpPr>
        <p:spPr bwMode="auto">
          <a:xfrm flipV="1">
            <a:off x="1260475" y="2868613"/>
            <a:ext cx="301625" cy="3016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19" name="Line 1050"/>
          <p:cNvSpPr>
            <a:spLocks noChangeShapeType="1"/>
          </p:cNvSpPr>
          <p:nvPr/>
        </p:nvSpPr>
        <p:spPr bwMode="auto">
          <a:xfrm flipV="1">
            <a:off x="1260475" y="3354388"/>
            <a:ext cx="606425" cy="4429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0" name="Line 1051"/>
          <p:cNvSpPr>
            <a:spLocks noChangeShapeType="1"/>
          </p:cNvSpPr>
          <p:nvPr/>
        </p:nvSpPr>
        <p:spPr bwMode="auto">
          <a:xfrm flipV="1">
            <a:off x="1905000" y="3835400"/>
            <a:ext cx="360363" cy="4968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1" name="Line 1052"/>
          <p:cNvSpPr>
            <a:spLocks noChangeShapeType="1"/>
          </p:cNvSpPr>
          <p:nvPr/>
        </p:nvSpPr>
        <p:spPr bwMode="auto">
          <a:xfrm flipV="1">
            <a:off x="2074863" y="3983038"/>
            <a:ext cx="407987" cy="7762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2" name="Line 1053"/>
          <p:cNvSpPr>
            <a:spLocks noChangeShapeType="1"/>
          </p:cNvSpPr>
          <p:nvPr/>
        </p:nvSpPr>
        <p:spPr bwMode="auto">
          <a:xfrm flipV="1">
            <a:off x="2301875" y="4000500"/>
            <a:ext cx="336550" cy="10382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3" name="Line 1054"/>
          <p:cNvSpPr>
            <a:spLocks noChangeShapeType="1"/>
          </p:cNvSpPr>
          <p:nvPr/>
        </p:nvSpPr>
        <p:spPr bwMode="auto">
          <a:xfrm flipH="1">
            <a:off x="2676525" y="4000500"/>
            <a:ext cx="106363" cy="1266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4" name="Line 1055"/>
          <p:cNvSpPr>
            <a:spLocks noChangeShapeType="1"/>
          </p:cNvSpPr>
          <p:nvPr/>
        </p:nvSpPr>
        <p:spPr bwMode="auto">
          <a:xfrm>
            <a:off x="2946400" y="3951288"/>
            <a:ext cx="144463" cy="11033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5" name="Line 1056"/>
          <p:cNvSpPr>
            <a:spLocks noChangeShapeType="1"/>
          </p:cNvSpPr>
          <p:nvPr/>
        </p:nvSpPr>
        <p:spPr bwMode="auto">
          <a:xfrm>
            <a:off x="3117850" y="4019550"/>
            <a:ext cx="206375" cy="7969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6" name="Line 1057"/>
          <p:cNvSpPr>
            <a:spLocks noChangeShapeType="1"/>
          </p:cNvSpPr>
          <p:nvPr/>
        </p:nvSpPr>
        <p:spPr bwMode="auto">
          <a:xfrm>
            <a:off x="3278188" y="3967163"/>
            <a:ext cx="233362"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7" name="Line 1058"/>
          <p:cNvSpPr>
            <a:spLocks noChangeShapeType="1"/>
          </p:cNvSpPr>
          <p:nvPr/>
        </p:nvSpPr>
        <p:spPr bwMode="auto">
          <a:xfrm>
            <a:off x="3468688" y="3917950"/>
            <a:ext cx="138112" cy="2524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8" name="Line 1059"/>
          <p:cNvSpPr>
            <a:spLocks noChangeShapeType="1"/>
          </p:cNvSpPr>
          <p:nvPr/>
        </p:nvSpPr>
        <p:spPr bwMode="auto">
          <a:xfrm>
            <a:off x="3702050" y="3290888"/>
            <a:ext cx="661988" cy="2730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29" name="Line 1060"/>
          <p:cNvSpPr>
            <a:spLocks noChangeShapeType="1"/>
          </p:cNvSpPr>
          <p:nvPr/>
        </p:nvSpPr>
        <p:spPr bwMode="auto">
          <a:xfrm>
            <a:off x="4032250" y="2695575"/>
            <a:ext cx="331788" cy="200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30" name="Line 1061"/>
          <p:cNvSpPr>
            <a:spLocks noChangeShapeType="1"/>
          </p:cNvSpPr>
          <p:nvPr/>
        </p:nvSpPr>
        <p:spPr bwMode="auto">
          <a:xfrm flipV="1">
            <a:off x="4098925" y="2411413"/>
            <a:ext cx="265113" cy="650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31" name="Rectangle 1062"/>
          <p:cNvSpPr>
            <a:spLocks noChangeArrowheads="1"/>
          </p:cNvSpPr>
          <p:nvPr/>
        </p:nvSpPr>
        <p:spPr bwMode="auto">
          <a:xfrm>
            <a:off x="5883275" y="1019175"/>
            <a:ext cx="2879725" cy="2138363"/>
          </a:xfrm>
          <a:prstGeom prst="rect">
            <a:avLst/>
          </a:prstGeom>
          <a:solidFill>
            <a:srgbClr val="99CCFF"/>
          </a:solidFill>
          <a:ln w="19050">
            <a:solidFill>
              <a:schemeClr val="tx2"/>
            </a:solidFill>
            <a:miter lim="800000"/>
            <a:headEnd/>
            <a:tailEnd/>
          </a:ln>
        </p:spPr>
        <p:txBody>
          <a:bodyPr lIns="90487" tIns="44450" rIns="90487" bIns="44450"/>
          <a:lstStyle>
            <a:lvl1pPr>
              <a:spcBef>
                <a:spcPct val="40000"/>
              </a:spcBef>
              <a:buChar char="•"/>
              <a:tabLst>
                <a:tab pos="2663825" algn="r"/>
                <a:tab pos="2954338" algn="r"/>
                <a:tab pos="3527425" algn="r"/>
              </a:tabLst>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tabLst>
                <a:tab pos="2663825" algn="r"/>
                <a:tab pos="2954338" algn="r"/>
                <a:tab pos="3527425" algn="r"/>
              </a:tabLst>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tabLst>
                <a:tab pos="2663825" algn="r"/>
                <a:tab pos="2954338" algn="r"/>
                <a:tab pos="3527425" algn="r"/>
              </a:tabLst>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tabLst>
                <a:tab pos="2663825" algn="r"/>
                <a:tab pos="2954338" algn="r"/>
                <a:tab pos="3527425" algn="r"/>
              </a:tabLst>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9pPr>
          </a:lstStyle>
          <a:p>
            <a:pPr algn="ctr">
              <a:spcBef>
                <a:spcPct val="0"/>
              </a:spcBef>
              <a:spcAft>
                <a:spcPts val="400"/>
              </a:spcAft>
              <a:buFontTx/>
              <a:buNone/>
            </a:pPr>
            <a:r>
              <a:rPr lang="en-GB" altLang="es-ES" sz="1400" b="1">
                <a:latin typeface="Calibri" panose="020F0502020204030204" pitchFamily="34" charset="0"/>
              </a:rPr>
              <a:t>Main Revenue 2011</a:t>
            </a:r>
            <a:endParaRPr lang="en-GB" altLang="es-ES" sz="1400">
              <a:latin typeface="Calibri" panose="020F0502020204030204" pitchFamily="34" charset="0"/>
            </a:endParaRPr>
          </a:p>
          <a:p>
            <a:pPr>
              <a:spcBef>
                <a:spcPct val="0"/>
              </a:spcBef>
              <a:spcAft>
                <a:spcPts val="400"/>
              </a:spcAft>
              <a:buFontTx/>
              <a:buNone/>
            </a:pPr>
            <a:r>
              <a:rPr lang="en-GB" altLang="es-ES" sz="1400">
                <a:latin typeface="Calibri" panose="020F0502020204030204" pitchFamily="34" charset="0"/>
              </a:rPr>
              <a:t>Member States’</a:t>
            </a:r>
            <a:br>
              <a:rPr lang="en-GB" altLang="es-ES" sz="1400">
                <a:latin typeface="Calibri" panose="020F0502020204030204" pitchFamily="34" charset="0"/>
              </a:rPr>
            </a:br>
            <a:r>
              <a:rPr lang="en-GB" altLang="es-ES" sz="1400">
                <a:latin typeface="Calibri" panose="020F0502020204030204" pitchFamily="34" charset="0"/>
              </a:rPr>
              <a:t>contributions	£38,538,400</a:t>
            </a:r>
          </a:p>
          <a:p>
            <a:pPr>
              <a:spcBef>
                <a:spcPct val="0"/>
              </a:spcBef>
              <a:spcAft>
                <a:spcPts val="1000"/>
              </a:spcAft>
              <a:buFontTx/>
              <a:buNone/>
            </a:pPr>
            <a:r>
              <a:rPr lang="en-GB" altLang="es-ES" sz="1400">
                <a:latin typeface="Calibri" panose="020F0502020204030204" pitchFamily="34" charset="0"/>
              </a:rPr>
              <a:t>Co-operating States’</a:t>
            </a:r>
            <a:br>
              <a:rPr lang="en-GB" altLang="es-ES" sz="1400">
                <a:latin typeface="Calibri" panose="020F0502020204030204" pitchFamily="34" charset="0"/>
              </a:rPr>
            </a:br>
            <a:r>
              <a:rPr lang="en-GB" altLang="es-ES" sz="1400">
                <a:latin typeface="Calibri" panose="020F0502020204030204" pitchFamily="34" charset="0"/>
              </a:rPr>
              <a:t>contributions 	£1,256,400</a:t>
            </a:r>
          </a:p>
          <a:p>
            <a:pPr>
              <a:spcBef>
                <a:spcPct val="0"/>
              </a:spcBef>
              <a:spcAft>
                <a:spcPts val="1000"/>
              </a:spcAft>
              <a:buFontTx/>
              <a:buNone/>
            </a:pPr>
            <a:r>
              <a:rPr lang="en-GB" altLang="es-ES" sz="1400">
                <a:latin typeface="Calibri" panose="020F0502020204030204" pitchFamily="34" charset="0"/>
              </a:rPr>
              <a:t>Other Revenue	£3,161,900</a:t>
            </a:r>
          </a:p>
          <a:p>
            <a:pPr>
              <a:spcBef>
                <a:spcPct val="0"/>
              </a:spcBef>
              <a:buFontTx/>
              <a:buNone/>
            </a:pPr>
            <a:r>
              <a:rPr lang="en-US" altLang="es-ES" sz="1400" b="1">
                <a:latin typeface="Calibri" panose="020F0502020204030204" pitchFamily="34" charset="0"/>
              </a:rPr>
              <a:t>Total</a:t>
            </a:r>
            <a:r>
              <a:rPr lang="en-GB" altLang="es-ES" sz="1400">
                <a:latin typeface="Calibri" panose="020F0502020204030204" pitchFamily="34" charset="0"/>
              </a:rPr>
              <a:t> 	</a:t>
            </a:r>
            <a:r>
              <a:rPr lang="en-GB" altLang="es-ES" sz="1400" b="1">
                <a:latin typeface="Calibri" panose="020F0502020204030204" pitchFamily="34" charset="0"/>
              </a:rPr>
              <a:t>£42,956,700</a:t>
            </a:r>
          </a:p>
        </p:txBody>
      </p:sp>
      <p:sp>
        <p:nvSpPr>
          <p:cNvPr id="8232" name="Line 1063"/>
          <p:cNvSpPr>
            <a:spLocks noChangeShapeType="1"/>
          </p:cNvSpPr>
          <p:nvPr/>
        </p:nvSpPr>
        <p:spPr bwMode="auto">
          <a:xfrm>
            <a:off x="7562850" y="2979738"/>
            <a:ext cx="106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33" name="Rectangle 1064"/>
          <p:cNvSpPr>
            <a:spLocks noChangeArrowheads="1"/>
          </p:cNvSpPr>
          <p:nvPr/>
        </p:nvSpPr>
        <p:spPr bwMode="auto">
          <a:xfrm>
            <a:off x="1485900" y="5808663"/>
            <a:ext cx="25225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a:lnSpc>
                <a:spcPts val="1600"/>
              </a:lnSpc>
              <a:spcBef>
                <a:spcPct val="0"/>
              </a:spcBef>
              <a:buFontTx/>
              <a:buNone/>
            </a:pPr>
            <a:r>
              <a:rPr lang="en-GB" altLang="es-ES" sz="2000" b="1">
                <a:latin typeface="Calibri" panose="020F0502020204030204" pitchFamily="34" charset="0"/>
              </a:rPr>
              <a:t>GNI Scale 2009–2011</a:t>
            </a:r>
          </a:p>
        </p:txBody>
      </p:sp>
      <p:sp>
        <p:nvSpPr>
          <p:cNvPr id="8234" name="Rectangle 1065"/>
          <p:cNvSpPr>
            <a:spLocks noChangeArrowheads="1"/>
          </p:cNvSpPr>
          <p:nvPr/>
        </p:nvSpPr>
        <p:spPr bwMode="auto">
          <a:xfrm>
            <a:off x="188913" y="1831975"/>
            <a:ext cx="121443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r">
              <a:lnSpc>
                <a:spcPts val="1600"/>
              </a:lnSpc>
              <a:spcBef>
                <a:spcPct val="0"/>
              </a:spcBef>
              <a:buFontTx/>
              <a:buNone/>
            </a:pPr>
            <a:r>
              <a:rPr lang="en-GB" altLang="es-ES" sz="1600">
                <a:latin typeface="Calibri" panose="020F0502020204030204" pitchFamily="34" charset="0"/>
              </a:rPr>
              <a:t>Luxembourg</a:t>
            </a:r>
          </a:p>
          <a:p>
            <a:pPr algn="r">
              <a:lnSpc>
                <a:spcPts val="1600"/>
              </a:lnSpc>
              <a:spcBef>
                <a:spcPct val="0"/>
              </a:spcBef>
              <a:buFontTx/>
              <a:buNone/>
            </a:pPr>
            <a:r>
              <a:rPr lang="en-GB" altLang="es-ES" sz="1600">
                <a:latin typeface="Calibri" panose="020F0502020204030204" pitchFamily="34" charset="0"/>
              </a:rPr>
              <a:t>0.23%</a:t>
            </a:r>
          </a:p>
        </p:txBody>
      </p:sp>
      <p:sp>
        <p:nvSpPr>
          <p:cNvPr id="8235" name="Line 1066"/>
          <p:cNvSpPr>
            <a:spLocks noChangeShapeType="1"/>
          </p:cNvSpPr>
          <p:nvPr/>
        </p:nvSpPr>
        <p:spPr bwMode="auto">
          <a:xfrm>
            <a:off x="1273175" y="2046288"/>
            <a:ext cx="279400" cy="6413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36" name="Rectangle 1067"/>
          <p:cNvSpPr>
            <a:spLocks noChangeArrowheads="1"/>
          </p:cNvSpPr>
          <p:nvPr/>
        </p:nvSpPr>
        <p:spPr bwMode="auto">
          <a:xfrm>
            <a:off x="5883275" y="3352800"/>
            <a:ext cx="2879725" cy="2559050"/>
          </a:xfrm>
          <a:prstGeom prst="rect">
            <a:avLst/>
          </a:prstGeom>
          <a:solidFill>
            <a:srgbClr val="CCECFF"/>
          </a:solidFill>
          <a:ln w="19050">
            <a:solidFill>
              <a:srgbClr val="0D3692"/>
            </a:solidFill>
            <a:miter lim="800000"/>
            <a:headEnd/>
            <a:tailEnd/>
          </a:ln>
        </p:spPr>
        <p:txBody>
          <a:bodyPr lIns="90487" tIns="44450" rIns="90487" bIns="44450"/>
          <a:lstStyle>
            <a:lvl1pPr>
              <a:spcBef>
                <a:spcPct val="40000"/>
              </a:spcBef>
              <a:buChar char="•"/>
              <a:tabLst>
                <a:tab pos="2663825" algn="r"/>
                <a:tab pos="2954338" algn="r"/>
                <a:tab pos="3527425" algn="r"/>
              </a:tabLst>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tabLst>
                <a:tab pos="2663825" algn="r"/>
                <a:tab pos="2954338" algn="r"/>
                <a:tab pos="3527425" algn="r"/>
              </a:tabLst>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tabLst>
                <a:tab pos="2663825" algn="r"/>
                <a:tab pos="2954338" algn="r"/>
                <a:tab pos="3527425" algn="r"/>
              </a:tabLst>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tabLst>
                <a:tab pos="2663825" algn="r"/>
                <a:tab pos="2954338" algn="r"/>
                <a:tab pos="3527425" algn="r"/>
              </a:tabLst>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663825" algn="r"/>
                <a:tab pos="2954338" algn="r"/>
                <a:tab pos="3527425" algn="r"/>
              </a:tabLst>
              <a:defRPr sz="1400">
                <a:solidFill>
                  <a:schemeClr val="tx1"/>
                </a:solidFill>
                <a:latin typeface="Trebuchet MS" panose="020B0603020202020204" pitchFamily="34" charset="0"/>
                <a:cs typeface="Arial" panose="020B0604020202020204" pitchFamily="34" charset="0"/>
              </a:defRPr>
            </a:lvl9pPr>
          </a:lstStyle>
          <a:p>
            <a:pPr algn="ctr">
              <a:spcBef>
                <a:spcPct val="0"/>
              </a:spcBef>
              <a:spcAft>
                <a:spcPts val="400"/>
              </a:spcAft>
              <a:buFontTx/>
              <a:buNone/>
            </a:pPr>
            <a:r>
              <a:rPr lang="en-GB" altLang="es-ES" sz="1400" b="1">
                <a:latin typeface="Calibri" panose="020F0502020204030204" pitchFamily="34" charset="0"/>
              </a:rPr>
              <a:t>Main Expenditure 2011</a:t>
            </a:r>
          </a:p>
          <a:p>
            <a:pPr>
              <a:spcBef>
                <a:spcPct val="0"/>
              </a:spcBef>
              <a:spcAft>
                <a:spcPts val="400"/>
              </a:spcAft>
              <a:buFontTx/>
              <a:buNone/>
            </a:pPr>
            <a:r>
              <a:rPr lang="en-US" altLang="es-ES" sz="1400">
                <a:latin typeface="Calibri" panose="020F0502020204030204" pitchFamily="34" charset="0"/>
              </a:rPr>
              <a:t>Staff	£16,230,900</a:t>
            </a:r>
          </a:p>
          <a:p>
            <a:pPr>
              <a:spcBef>
                <a:spcPct val="0"/>
              </a:spcBef>
              <a:spcAft>
                <a:spcPts val="400"/>
              </a:spcAft>
              <a:buFontTx/>
              <a:buNone/>
            </a:pPr>
            <a:r>
              <a:rPr lang="en-GB" altLang="es-ES" sz="1400">
                <a:latin typeface="Calibri" panose="020F0502020204030204" pitchFamily="34" charset="0"/>
              </a:rPr>
              <a:t>Leaving Allowances</a:t>
            </a:r>
            <a:br>
              <a:rPr lang="en-GB" altLang="es-ES" sz="1400">
                <a:latin typeface="Calibri" panose="020F0502020204030204" pitchFamily="34" charset="0"/>
              </a:rPr>
            </a:br>
            <a:r>
              <a:rPr lang="en-GB" altLang="es-ES" sz="1400">
                <a:latin typeface="Calibri" panose="020F0502020204030204" pitchFamily="34" charset="0"/>
              </a:rPr>
              <a:t>&amp; Pensions	£</a:t>
            </a:r>
            <a:r>
              <a:rPr lang="en-US" altLang="es-ES" sz="1400">
                <a:latin typeface="Calibri" panose="020F0502020204030204" pitchFamily="34" charset="0"/>
              </a:rPr>
              <a:t>5,174,300</a:t>
            </a:r>
          </a:p>
          <a:p>
            <a:pPr>
              <a:spcBef>
                <a:spcPct val="0"/>
              </a:spcBef>
              <a:spcAft>
                <a:spcPts val="400"/>
              </a:spcAft>
              <a:buFontTx/>
              <a:buNone/>
            </a:pPr>
            <a:r>
              <a:rPr lang="en-US" altLang="es-ES" sz="1400">
                <a:latin typeface="Calibri" panose="020F0502020204030204" pitchFamily="34" charset="0"/>
              </a:rPr>
              <a:t>Computer</a:t>
            </a:r>
            <a:br>
              <a:rPr lang="en-US" altLang="es-ES" sz="1400">
                <a:latin typeface="Calibri" panose="020F0502020204030204" pitchFamily="34" charset="0"/>
              </a:rPr>
            </a:br>
            <a:r>
              <a:rPr lang="en-GB" altLang="es-ES" sz="1400">
                <a:latin typeface="Calibri" panose="020F0502020204030204" pitchFamily="34" charset="0"/>
              </a:rPr>
              <a:t>Expenditure</a:t>
            </a:r>
            <a:r>
              <a:rPr lang="en-US" altLang="es-ES" sz="1400">
                <a:latin typeface="Calibri" panose="020F0502020204030204" pitchFamily="34" charset="0"/>
              </a:rPr>
              <a:t>	£16,994,200</a:t>
            </a:r>
          </a:p>
          <a:p>
            <a:pPr>
              <a:spcBef>
                <a:spcPct val="0"/>
              </a:spcBef>
              <a:spcAft>
                <a:spcPts val="400"/>
              </a:spcAft>
              <a:buFontTx/>
              <a:buNone/>
            </a:pPr>
            <a:r>
              <a:rPr lang="en-US" altLang="es-ES" sz="1400">
                <a:latin typeface="Calibri" panose="020F0502020204030204" pitchFamily="34" charset="0"/>
              </a:rPr>
              <a:t>Buildings	£3,647,700</a:t>
            </a:r>
          </a:p>
          <a:p>
            <a:pPr>
              <a:spcBef>
                <a:spcPct val="0"/>
              </a:spcBef>
              <a:spcAft>
                <a:spcPts val="1000"/>
              </a:spcAft>
              <a:buFontTx/>
              <a:buNone/>
            </a:pPr>
            <a:r>
              <a:rPr lang="en-US" altLang="es-ES" sz="1400">
                <a:latin typeface="Calibri" panose="020F0502020204030204" pitchFamily="34" charset="0"/>
              </a:rPr>
              <a:t>Supplies	£909,600</a:t>
            </a:r>
          </a:p>
          <a:p>
            <a:pPr>
              <a:spcBef>
                <a:spcPct val="0"/>
              </a:spcBef>
              <a:spcAft>
                <a:spcPts val="400"/>
              </a:spcAft>
              <a:buFontTx/>
              <a:buNone/>
            </a:pPr>
            <a:r>
              <a:rPr lang="en-US" altLang="es-ES" sz="1400" b="1">
                <a:latin typeface="Calibri" panose="020F0502020204030204" pitchFamily="34" charset="0"/>
              </a:rPr>
              <a:t>Total	£42,956,700</a:t>
            </a:r>
            <a:endParaRPr lang="en-GB" altLang="es-ES" sz="1400">
              <a:latin typeface="Calibri" panose="020F0502020204030204" pitchFamily="34" charset="0"/>
            </a:endParaRPr>
          </a:p>
        </p:txBody>
      </p:sp>
      <p:sp>
        <p:nvSpPr>
          <p:cNvPr id="8237" name="Line 1068"/>
          <p:cNvSpPr>
            <a:spLocks noChangeShapeType="1"/>
          </p:cNvSpPr>
          <p:nvPr/>
        </p:nvSpPr>
        <p:spPr bwMode="auto">
          <a:xfrm>
            <a:off x="7562850" y="2619375"/>
            <a:ext cx="106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38" name="Line 1069"/>
          <p:cNvSpPr>
            <a:spLocks noChangeShapeType="1"/>
          </p:cNvSpPr>
          <p:nvPr/>
        </p:nvSpPr>
        <p:spPr bwMode="auto">
          <a:xfrm>
            <a:off x="7562850" y="5768975"/>
            <a:ext cx="106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8239" name="Line 1070"/>
          <p:cNvSpPr>
            <a:spLocks noChangeShapeType="1"/>
          </p:cNvSpPr>
          <p:nvPr/>
        </p:nvSpPr>
        <p:spPr bwMode="auto">
          <a:xfrm>
            <a:off x="7562850" y="5408613"/>
            <a:ext cx="106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150" y="3065463"/>
            <a:ext cx="22923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6" name="Group 5"/>
          <p:cNvGrpSpPr>
            <a:grpSpLocks/>
          </p:cNvGrpSpPr>
          <p:nvPr/>
        </p:nvGrpSpPr>
        <p:grpSpPr bwMode="auto">
          <a:xfrm>
            <a:off x="250825" y="838200"/>
            <a:ext cx="4595813" cy="3911600"/>
            <a:chOff x="288" y="624"/>
            <a:chExt cx="2160" cy="1986"/>
          </a:xfrm>
        </p:grpSpPr>
        <p:sp>
          <p:nvSpPr>
            <p:cNvPr id="64520" name="Rectangle 6"/>
            <p:cNvSpPr>
              <a:spLocks noChangeArrowheads="1"/>
            </p:cNvSpPr>
            <p:nvPr/>
          </p:nvSpPr>
          <p:spPr bwMode="auto">
            <a:xfrm>
              <a:off x="288" y="624"/>
              <a:ext cx="2160" cy="1986"/>
            </a:xfrm>
            <a:prstGeom prst="rect">
              <a:avLst/>
            </a:prstGeom>
            <a:solidFill>
              <a:schemeClr val="bg1"/>
            </a:solidFill>
            <a:ln w="19050">
              <a:solidFill>
                <a:srgbClr val="0099FF"/>
              </a:solidFill>
              <a:miter lim="800000"/>
              <a:headEnd/>
              <a:tailEnd/>
            </a:ln>
          </p:spPr>
          <p:txBody>
            <a:bodyPr wrap="none" anchor="ct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endParaRPr lang="en-US" altLang="es-ES" sz="1800">
                <a:latin typeface="Calibri" panose="020F0502020204030204" pitchFamily="34" charset="0"/>
              </a:endParaRPr>
            </a:p>
          </p:txBody>
        </p:sp>
        <p:pic>
          <p:nvPicPr>
            <p:cNvPr id="6452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 y="674"/>
              <a:ext cx="2020" cy="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7" name="Text Box 8"/>
          <p:cNvSpPr txBox="1">
            <a:spLocks noChangeArrowheads="1"/>
          </p:cNvSpPr>
          <p:nvPr/>
        </p:nvSpPr>
        <p:spPr bwMode="auto">
          <a:xfrm>
            <a:off x="5029200" y="838200"/>
            <a:ext cx="41148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lnSpc>
                <a:spcPts val="2000"/>
              </a:lnSpc>
              <a:spcBef>
                <a:spcPct val="0"/>
              </a:spcBef>
              <a:spcAft>
                <a:spcPts val="500"/>
              </a:spcAft>
              <a:buFontTx/>
              <a:buNone/>
            </a:pPr>
            <a:r>
              <a:rPr lang="es-ES" altLang="es-ES" sz="1600" dirty="0" smtClean="0"/>
              <a:t>El PRONÓSTICO se </a:t>
            </a:r>
            <a:r>
              <a:rPr lang="es-ES" altLang="es-ES" sz="1600" dirty="0"/>
              <a:t>compara continuamente con una serie de mediciones meteorológicas. Si imaginamos el mundo entero encapsulado por una cuadrícula, los puntos de la cuadrícula son los lugares donde se calcula la </a:t>
            </a:r>
            <a:r>
              <a:rPr lang="es-ES" altLang="es-ES" sz="1600" dirty="0" smtClean="0"/>
              <a:t>evolución, pero las mediciones </a:t>
            </a:r>
            <a:r>
              <a:rPr lang="es-ES" altLang="es-ES" sz="1600" dirty="0"/>
              <a:t>meteorológicas pueden realizarse en cualquier lugar de la cuadrícula.</a:t>
            </a:r>
            <a:endParaRPr lang="en-GB" altLang="es-ES" sz="1600" dirty="0"/>
          </a:p>
        </p:txBody>
      </p:sp>
      <p:sp>
        <p:nvSpPr>
          <p:cNvPr id="64518" name="Text Box 9"/>
          <p:cNvSpPr txBox="1">
            <a:spLocks noChangeArrowheads="1"/>
          </p:cNvSpPr>
          <p:nvPr/>
        </p:nvSpPr>
        <p:spPr bwMode="auto">
          <a:xfrm>
            <a:off x="107504" y="4889857"/>
            <a:ext cx="6553424" cy="1631216"/>
          </a:xfrm>
          <a:prstGeom prst="rect">
            <a:avLst/>
          </a:prstGeom>
          <a:solidFill>
            <a:srgbClr val="CCECFF"/>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lnSpc>
                <a:spcPts val="2000"/>
              </a:lnSpc>
              <a:spcBef>
                <a:spcPct val="0"/>
              </a:spcBef>
              <a:spcAft>
                <a:spcPts val="500"/>
              </a:spcAft>
              <a:buFontTx/>
              <a:buNone/>
            </a:pPr>
            <a:r>
              <a:rPr lang="es-ES" altLang="es-ES" sz="1500" dirty="0"/>
              <a:t>Una previsión a corto plazo (</a:t>
            </a:r>
            <a:r>
              <a:rPr lang="es-ES" altLang="es-ES" sz="1500" dirty="0">
                <a:solidFill>
                  <a:srgbClr val="0070C0"/>
                </a:solidFill>
              </a:rPr>
              <a:t>F azul</a:t>
            </a:r>
            <a:r>
              <a:rPr lang="es-ES" altLang="es-ES" sz="1500" dirty="0"/>
              <a:t>) proporciona una estimación de la atmósfera que puede compararse con las mediciones (</a:t>
            </a:r>
            <a:r>
              <a:rPr lang="es-ES" altLang="es-ES" sz="1500" dirty="0">
                <a:solidFill>
                  <a:srgbClr val="FFFF00"/>
                </a:solidFill>
                <a:effectLst>
                  <a:outerShdw blurRad="38100" dist="38100" dir="2700000" algn="tl">
                    <a:srgbClr val="000000">
                      <a:alpha val="43137"/>
                    </a:srgbClr>
                  </a:outerShdw>
                </a:effectLst>
              </a:rPr>
              <a:t>cruces amarillas</a:t>
            </a:r>
            <a:r>
              <a:rPr lang="es-ES" altLang="es-ES" sz="1500" dirty="0"/>
              <a:t>). Los dos tipos de información se combinan para formar una representación corregida de la atmósfera (</a:t>
            </a:r>
            <a:r>
              <a:rPr lang="es-ES" altLang="es-ES" sz="1500" dirty="0">
                <a:solidFill>
                  <a:srgbClr val="009900"/>
                </a:solidFill>
              </a:rPr>
              <a:t>cruces verdes</a:t>
            </a:r>
            <a:r>
              <a:rPr lang="es-ES" altLang="es-ES" sz="1500" dirty="0"/>
              <a:t>). Las correcciones se calculan y aplican dos veces al día. Este proceso automático se denomina "asimilación de datos</a:t>
            </a:r>
            <a:r>
              <a:rPr lang="es-ES" altLang="es-ES" sz="1500" dirty="0" smtClean="0"/>
              <a:t>".</a:t>
            </a:r>
            <a:endParaRPr lang="en-GB" altLang="es-ES" sz="1500" dirty="0"/>
          </a:p>
        </p:txBody>
      </p:sp>
      <p:sp>
        <p:nvSpPr>
          <p:cNvPr id="64519" name="Título 1"/>
          <p:cNvSpPr txBox="1">
            <a:spLocks/>
          </p:cNvSpPr>
          <p:nvPr/>
        </p:nvSpPr>
        <p:spPr bwMode="auto">
          <a:xfrm>
            <a:off x="1238250" y="88900"/>
            <a:ext cx="71342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lnSpc>
                <a:spcPct val="90000"/>
              </a:lnSpc>
              <a:spcBef>
                <a:spcPct val="0"/>
              </a:spcBef>
              <a:buFontTx/>
              <a:buNone/>
            </a:pPr>
            <a:r>
              <a:rPr lang="es-ES" altLang="es-ES" sz="3200" b="1">
                <a:solidFill>
                  <a:srgbClr val="A50021"/>
                </a:solidFill>
              </a:rPr>
              <a:t>Asimilación de datos de observación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007" y="548680"/>
            <a:ext cx="6461770" cy="4250713"/>
          </a:xfrm>
          <a:prstGeom prst="rect">
            <a:avLst/>
          </a:prstGeom>
          <a:noFill/>
          <a:ln>
            <a:solidFill>
              <a:srgbClr val="6600FF"/>
            </a:solidFill>
          </a:ln>
        </p:spPr>
      </p:pic>
      <p:sp>
        <p:nvSpPr>
          <p:cNvPr id="3" name="Título 1"/>
          <p:cNvSpPr txBox="1">
            <a:spLocks/>
          </p:cNvSpPr>
          <p:nvPr/>
        </p:nvSpPr>
        <p:spPr bwMode="auto">
          <a:xfrm>
            <a:off x="539552" y="-171400"/>
            <a:ext cx="71342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pPr eaLnBrk="1" hangingPunct="1"/>
            <a:r>
              <a:rPr lang="es-ES" altLang="es-ES" dirty="0" smtClean="0"/>
              <a:t>Asimilación </a:t>
            </a:r>
            <a:r>
              <a:rPr lang="es-ES" altLang="es-ES" dirty="0" err="1" smtClean="0"/>
              <a:t>variacional</a:t>
            </a:r>
            <a:r>
              <a:rPr lang="es-ES" altLang="es-ES" dirty="0" smtClean="0"/>
              <a:t> 4D</a:t>
            </a:r>
          </a:p>
        </p:txBody>
      </p:sp>
      <p:sp>
        <p:nvSpPr>
          <p:cNvPr id="4" name="Rectángulo 3"/>
          <p:cNvSpPr/>
          <p:nvPr/>
        </p:nvSpPr>
        <p:spPr>
          <a:xfrm>
            <a:off x="141468" y="4933227"/>
            <a:ext cx="8999574" cy="1569660"/>
          </a:xfrm>
          <a:prstGeom prst="rect">
            <a:avLst/>
          </a:prstGeom>
        </p:spPr>
        <p:txBody>
          <a:bodyPr wrap="square">
            <a:spAutoFit/>
          </a:bodyPr>
          <a:lstStyle/>
          <a:p>
            <a:r>
              <a:rPr lang="es-ES" sz="1600" dirty="0" smtClean="0"/>
              <a:t>Para </a:t>
            </a:r>
            <a:r>
              <a:rPr lang="es-ES" sz="1600" dirty="0"/>
              <a:t>un único parámetro </a:t>
            </a:r>
            <a:r>
              <a:rPr lang="es-ES" sz="1600" i="1" dirty="0"/>
              <a:t>x</a:t>
            </a:r>
            <a:r>
              <a:rPr lang="es-ES" sz="1600" dirty="0"/>
              <a:t> </a:t>
            </a:r>
            <a:r>
              <a:rPr lang="es-ES" sz="1600" dirty="0" smtClean="0"/>
              <a:t>se comparan las </a:t>
            </a:r>
            <a:r>
              <a:rPr lang="es-ES" sz="1600" dirty="0"/>
              <a:t>observaciones </a:t>
            </a:r>
            <a:r>
              <a:rPr lang="es-ES" sz="1600" dirty="0" smtClean="0"/>
              <a:t>con </a:t>
            </a:r>
            <a:r>
              <a:rPr lang="es-ES" sz="1600" dirty="0"/>
              <a:t>una previsión de corto alcance </a:t>
            </a:r>
            <a:r>
              <a:rPr lang="es-ES" sz="1600" dirty="0" smtClean="0"/>
              <a:t>de </a:t>
            </a:r>
            <a:r>
              <a:rPr lang="es-ES" sz="1600" dirty="0"/>
              <a:t>un análisis previo sobre una ventana de asimilación de doce horas. El estado del modelo </a:t>
            </a:r>
            <a:r>
              <a:rPr lang="es-ES" sz="1600" i="1" dirty="0" err="1"/>
              <a:t>x</a:t>
            </a:r>
            <a:r>
              <a:rPr lang="es-ES" sz="1600" i="1" baseline="-25000" dirty="0" err="1"/>
              <a:t>b</a:t>
            </a:r>
            <a:r>
              <a:rPr lang="es-ES" sz="1600" dirty="0"/>
              <a:t> en el </a:t>
            </a:r>
            <a:r>
              <a:rPr lang="es-ES" sz="1600" dirty="0" smtClean="0"/>
              <a:t>instante inicial </a:t>
            </a:r>
            <a:r>
              <a:rPr lang="es-ES" sz="1600" dirty="0"/>
              <a:t>se modifica para lograr un buen compromiso </a:t>
            </a:r>
            <a:r>
              <a:rPr lang="es-ES" sz="1600" i="1" dirty="0" err="1"/>
              <a:t>x</a:t>
            </a:r>
            <a:r>
              <a:rPr lang="es-ES" sz="1600" i="1" baseline="-25000" dirty="0" err="1"/>
              <a:t>a</a:t>
            </a:r>
            <a:r>
              <a:rPr lang="es-ES" sz="1600" i="1" dirty="0"/>
              <a:t> </a:t>
            </a:r>
            <a:r>
              <a:rPr lang="es-ES" sz="1600" dirty="0"/>
              <a:t>basado en la estadística y la dinámica, minimizando una función de penalización. Los términos de penalización más importantes son </a:t>
            </a:r>
            <a:r>
              <a:rPr lang="es-ES" sz="1600" i="1" dirty="0" err="1"/>
              <a:t>J</a:t>
            </a:r>
            <a:r>
              <a:rPr lang="es-ES" sz="1600" i="1" baseline="-25000" dirty="0" err="1"/>
              <a:t>b</a:t>
            </a:r>
            <a:r>
              <a:rPr lang="es-ES" sz="1600" dirty="0"/>
              <a:t>, que representa el ajuste a la previsión </a:t>
            </a:r>
            <a:r>
              <a:rPr lang="es-ES" sz="1600" dirty="0" smtClean="0"/>
              <a:t>anterior </a:t>
            </a:r>
            <a:r>
              <a:rPr lang="es-ES" sz="1600" i="1" dirty="0" err="1" smtClean="0"/>
              <a:t>x</a:t>
            </a:r>
            <a:r>
              <a:rPr lang="es-ES" sz="1600" i="1" baseline="-25000" dirty="0" err="1" smtClean="0"/>
              <a:t>b</a:t>
            </a:r>
            <a:r>
              <a:rPr lang="es-ES" sz="1600" dirty="0" smtClean="0"/>
              <a:t>, </a:t>
            </a:r>
            <a:r>
              <a:rPr lang="es-ES" sz="1600" dirty="0"/>
              <a:t>y </a:t>
            </a:r>
            <a:r>
              <a:rPr lang="es-ES" sz="1400" i="1" dirty="0"/>
              <a:t>J</a:t>
            </a:r>
            <a:r>
              <a:rPr lang="es-ES" sz="1400" i="1" baseline="-25000" dirty="0"/>
              <a:t>o</a:t>
            </a:r>
            <a:r>
              <a:rPr lang="es-ES" sz="1600" dirty="0"/>
              <a:t>, que representa el ajuste a todas las observaciones dentro de la ventana de asimilación.</a:t>
            </a:r>
          </a:p>
        </p:txBody>
      </p:sp>
    </p:spTree>
    <p:extLst>
      <p:ext uri="{BB962C8B-B14F-4D97-AF65-F5344CB8AC3E}">
        <p14:creationId xmlns:p14="http://schemas.microsoft.com/office/powerpoint/2010/main" val="33274620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4513" y="1125538"/>
            <a:ext cx="4789487"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4646613"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ángulo 5"/>
          <p:cNvSpPr>
            <a:spLocks noChangeArrowheads="1"/>
          </p:cNvSpPr>
          <p:nvPr/>
        </p:nvSpPr>
        <p:spPr bwMode="auto">
          <a:xfrm>
            <a:off x="165100" y="4127500"/>
            <a:ext cx="4283075"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rPr>
              <a:t>El sistema de asimilación de datos tridimensionales del ECMWF se fundamenta en determinar en todo momento correcciones a las condiciones iniciales de fondo (línea azul), a fin de obtener un análisis que está en algún lugar "a medio camino" entre el fondo y las observaciones. En términos más simples, el análisis es una media ponderada de los antecedentes y las observaciones.</a:t>
            </a:r>
          </a:p>
        </p:txBody>
      </p:sp>
      <p:sp>
        <p:nvSpPr>
          <p:cNvPr id="66566" name="Rectángulo 6"/>
          <p:cNvSpPr>
            <a:spLocks noChangeArrowheads="1"/>
          </p:cNvSpPr>
          <p:nvPr/>
        </p:nvSpPr>
        <p:spPr bwMode="auto">
          <a:xfrm>
            <a:off x="4613275" y="4137613"/>
            <a:ext cx="4572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latin typeface="Calibri" panose="020F0502020204030204" pitchFamily="34" charset="0"/>
              </a:rPr>
              <a:t>Cada observación tiene un error (instrumental, representatividad, etc.) y también se tiene en cuenta el error dentro del sistema de pronóstico IFS. Una forma de simular ambos efectos es ejecutar un </a:t>
            </a:r>
            <a:r>
              <a:rPr lang="es-ES" altLang="es-ES" sz="1600" dirty="0" err="1">
                <a:latin typeface="Calibri" panose="020F0502020204030204" pitchFamily="34" charset="0"/>
              </a:rPr>
              <a:t>Ensemble</a:t>
            </a:r>
            <a:r>
              <a:rPr lang="es-ES" altLang="es-ES" sz="1600" dirty="0">
                <a:latin typeface="Calibri" panose="020F0502020204030204" pitchFamily="34" charset="0"/>
              </a:rPr>
              <a:t> de Asimilaciones de Datos (EDA) (en verde)</a:t>
            </a:r>
          </a:p>
        </p:txBody>
      </p:sp>
      <p:sp>
        <p:nvSpPr>
          <p:cNvPr id="66567" name="Título 1"/>
          <p:cNvSpPr>
            <a:spLocks noGrp="1"/>
          </p:cNvSpPr>
          <p:nvPr>
            <p:ph type="title" idx="4294967295"/>
          </p:nvPr>
        </p:nvSpPr>
        <p:spPr>
          <a:xfrm>
            <a:off x="323528" y="-108243"/>
            <a:ext cx="7134225" cy="819150"/>
          </a:xfrm>
        </p:spPr>
        <p:txBody>
          <a:bodyPr/>
          <a:lstStyle/>
          <a:p>
            <a:pPr eaLnBrk="1" hangingPunct="1"/>
            <a:r>
              <a:rPr lang="es-ES" altLang="es-ES" dirty="0" smtClean="0"/>
              <a:t>Asimilación de datos de observación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566"/>
                                        </p:tgtEl>
                                        <p:attrNameLst>
                                          <p:attrName>style.visibility</p:attrName>
                                        </p:attrNameLst>
                                      </p:cBhvr>
                                      <p:to>
                                        <p:strVal val="visible"/>
                                      </p:to>
                                    </p:set>
                                    <p:anim calcmode="lin" valueType="num">
                                      <p:cBhvr additive="base">
                                        <p:cTn id="11" dur="500" fill="hold"/>
                                        <p:tgtEl>
                                          <p:spTgt spid="66566"/>
                                        </p:tgtEl>
                                        <p:attrNameLst>
                                          <p:attrName>ppt_x</p:attrName>
                                        </p:attrNameLst>
                                      </p:cBhvr>
                                      <p:tavLst>
                                        <p:tav tm="0">
                                          <p:val>
                                            <p:strVal val="#ppt_x"/>
                                          </p:val>
                                        </p:tav>
                                        <p:tav tm="100000">
                                          <p:val>
                                            <p:strVal val="#ppt_x"/>
                                          </p:val>
                                        </p:tav>
                                      </p:tavLst>
                                    </p:anim>
                                    <p:anim calcmode="lin" valueType="num">
                                      <p:cBhvr additive="base">
                                        <p:cTn id="12" dur="500" fill="hold"/>
                                        <p:tgtEl>
                                          <p:spTgt spid="665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ítulo 1"/>
          <p:cNvSpPr>
            <a:spLocks noGrp="1"/>
          </p:cNvSpPr>
          <p:nvPr>
            <p:ph type="title" idx="4294967295"/>
          </p:nvPr>
        </p:nvSpPr>
        <p:spPr>
          <a:xfrm>
            <a:off x="-1188640" y="-387424"/>
            <a:ext cx="9467850" cy="1325563"/>
          </a:xfrm>
        </p:spPr>
        <p:txBody>
          <a:bodyPr/>
          <a:lstStyle/>
          <a:p>
            <a:pPr eaLnBrk="1" hangingPunct="1"/>
            <a:r>
              <a:rPr lang="es-ES" altLang="es-ES" dirty="0" smtClean="0"/>
              <a:t>	4-Dvar    Una secuencia continua de diagnóstico</a:t>
            </a:r>
          </a:p>
        </p:txBody>
      </p:sp>
      <p:pic>
        <p:nvPicPr>
          <p:cNvPr id="6758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21612"/>
            <a:ext cx="8691344" cy="437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557972"/>
            <a:ext cx="6557193" cy="353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Marcador de contenido 2"/>
          <p:cNvSpPr>
            <a:spLocks noGrp="1"/>
          </p:cNvSpPr>
          <p:nvPr>
            <p:ph idx="4294967295"/>
          </p:nvPr>
        </p:nvSpPr>
        <p:spPr>
          <a:xfrm>
            <a:off x="518791" y="4149080"/>
            <a:ext cx="8625209" cy="4351337"/>
          </a:xfrm>
          <a:prstGeom prst="rect">
            <a:avLst/>
          </a:prstGeom>
        </p:spPr>
        <p:txBody>
          <a:bodyPr/>
          <a:lstStyle/>
          <a:p>
            <a:pPr marL="0" indent="0" eaLnBrk="1" hangingPunct="1">
              <a:buFontTx/>
              <a:buNone/>
            </a:pPr>
            <a:r>
              <a:rPr lang="es-ES" altLang="es-ES" sz="1400" dirty="0" smtClean="0"/>
              <a:t>En el ciclo recurrente del ‘</a:t>
            </a:r>
            <a:r>
              <a:rPr lang="es-ES" altLang="es-ES" sz="1400" i="1" dirty="0" smtClean="0"/>
              <a:t>análisis diferido’ </a:t>
            </a:r>
            <a:r>
              <a:rPr lang="es-ES" altLang="es-ES" sz="1400" dirty="0" smtClean="0"/>
              <a:t>4D-Var, el corte de datos a 00UTC se realiza a las 09UTC. El pronóstico de 15 horas está basado en la asimilación 4D-var de las 18UTC, que  proporciona las condiciones iniciales para la asimilación 4D-var de los datos 00Z (de los campos T + 3) y luego los campos de fondo (primera aproximación) para usar con 4D-var a medida que el proceso de análisis avanza en el tiempo (hasta T + 15). La asimilación de 4D-var de los datos de las 06Z utiliza el análisis actualizado de 00UTC 4D-var de forma similar. </a:t>
            </a:r>
          </a:p>
          <a:p>
            <a:pPr marL="0" indent="0" eaLnBrk="1" hangingPunct="1">
              <a:buFontTx/>
              <a:buNone/>
            </a:pPr>
            <a:r>
              <a:rPr lang="es-ES" altLang="es-ES" sz="1400" dirty="0" smtClean="0"/>
              <a:t>El pronóstico de 15 horas basado en la asimilación 4D-var de datos 06UTC proporciona las condiciones iniciales para la asimilación 4D-var de los datos 12Z y luego los campos de fondo para usar con 4D-var a medida que el proceso de análisis progresa en el tiempo. </a:t>
            </a:r>
          </a:p>
          <a:p>
            <a:pPr marL="0" indent="0" eaLnBrk="1" hangingPunct="1">
              <a:buFontTx/>
              <a:buNone/>
            </a:pPr>
            <a:r>
              <a:rPr lang="es-ES" altLang="es-ES" sz="1400" dirty="0" smtClean="0"/>
              <a:t>El ciclo continuo se repite para ciclos de análisis posteriores 12 horas después.</a:t>
            </a:r>
          </a:p>
        </p:txBody>
      </p:sp>
      <p:sp>
        <p:nvSpPr>
          <p:cNvPr id="2" name="CuadroTexto 1"/>
          <p:cNvSpPr txBox="1"/>
          <p:nvPr/>
        </p:nvSpPr>
        <p:spPr>
          <a:xfrm>
            <a:off x="1619672" y="188640"/>
            <a:ext cx="184731" cy="369332"/>
          </a:xfrm>
          <a:prstGeom prst="rect">
            <a:avLst/>
          </a:prstGeom>
          <a:noFill/>
        </p:spPr>
        <p:txBody>
          <a:bodyPr wrap="none" rtlCol="0">
            <a:spAutoFit/>
          </a:bodyPr>
          <a:lstStyle/>
          <a:p>
            <a:endParaRPr lang="es-ES" dirty="0"/>
          </a:p>
        </p:txBody>
      </p:sp>
      <p:sp>
        <p:nvSpPr>
          <p:cNvPr id="10" name="Título 1"/>
          <p:cNvSpPr txBox="1">
            <a:spLocks/>
          </p:cNvSpPr>
          <p:nvPr/>
        </p:nvSpPr>
        <p:spPr bwMode="auto">
          <a:xfrm>
            <a:off x="-587392" y="-36269"/>
            <a:ext cx="8856984"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pPr eaLnBrk="1" hangingPunct="1"/>
            <a:r>
              <a:rPr lang="es-ES" altLang="es-ES" sz="2400" i="1" dirty="0" err="1"/>
              <a:t>Delayed</a:t>
            </a:r>
            <a:r>
              <a:rPr lang="es-ES" altLang="es-ES" sz="2400" i="1" dirty="0"/>
              <a:t> </a:t>
            </a:r>
            <a:r>
              <a:rPr lang="es-ES" altLang="es-ES" sz="2400" i="1" dirty="0" err="1"/>
              <a:t>cut</a:t>
            </a:r>
            <a:r>
              <a:rPr lang="es-ES" altLang="es-ES" sz="2400" i="1" dirty="0"/>
              <a:t>-off </a:t>
            </a:r>
            <a:r>
              <a:rPr lang="es-ES" altLang="es-ES" sz="2400" i="1" dirty="0" err="1" smtClean="0"/>
              <a:t>analysis</a:t>
            </a:r>
            <a:r>
              <a:rPr lang="es-ES" altLang="es-ES" sz="2400" i="1" dirty="0" smtClean="0"/>
              <a:t> </a:t>
            </a:r>
            <a:r>
              <a:rPr lang="es-ES" altLang="es-ES" sz="2400" dirty="0" smtClean="0"/>
              <a:t>(</a:t>
            </a:r>
            <a:r>
              <a:rPr lang="es-ES" altLang="es-ES" sz="2400" dirty="0"/>
              <a:t>análisis de ventana larga</a:t>
            </a:r>
            <a:r>
              <a:rPr lang="es-ES" altLang="es-ES" sz="2400" dirty="0" smtClean="0"/>
              <a:t>)</a:t>
            </a:r>
            <a:endParaRPr lang="es-ES" altLang="es-ES"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Marcador de contenido 2"/>
          <p:cNvSpPr>
            <a:spLocks noGrp="1"/>
          </p:cNvSpPr>
          <p:nvPr>
            <p:ph idx="4294967295"/>
          </p:nvPr>
        </p:nvSpPr>
        <p:spPr>
          <a:xfrm>
            <a:off x="107504" y="4221088"/>
            <a:ext cx="8784976" cy="4351338"/>
          </a:xfrm>
          <a:prstGeom prst="rect">
            <a:avLst/>
          </a:prstGeom>
        </p:spPr>
        <p:txBody>
          <a:bodyPr/>
          <a:lstStyle/>
          <a:p>
            <a:pPr marL="0" indent="0" eaLnBrk="1" hangingPunct="1">
              <a:buFontTx/>
              <a:buNone/>
            </a:pPr>
            <a:r>
              <a:rPr lang="es-ES" altLang="es-ES" sz="1400" dirty="0" smtClean="0"/>
              <a:t>En el ciclo recurrente de ‘</a:t>
            </a:r>
            <a:r>
              <a:rPr lang="es-ES" altLang="es-ES" sz="1400" i="1" dirty="0" smtClean="0"/>
              <a:t>análisis temprano</a:t>
            </a:r>
            <a:r>
              <a:rPr lang="es-ES" altLang="es-ES" sz="1400" dirty="0" smtClean="0"/>
              <a:t>’, el corte de entrada de datos de las 00 UTC se realiza a las 03 UTC para permitir el comienzo del conjunto de pronósticos del IFS. El pronóstico a 15 horas basado en la asimilación 4D-var de datos de las 18 UTC proporciona las condiciones iniciales para la asimilación 4D-var de los datos 00Z (de campos T + 3) y luego los campos de fondo a medida que avanza el proceso de análisis en el tiempo (pero solo para T + 9, es decir, 03UTC). </a:t>
            </a:r>
          </a:p>
          <a:p>
            <a:pPr marL="0" indent="0" eaLnBrk="1" hangingPunct="1">
              <a:buFontTx/>
              <a:buNone/>
            </a:pPr>
            <a:r>
              <a:rPr lang="es-ES" altLang="es-ES" sz="1400" dirty="0" smtClean="0"/>
              <a:t>El análisis de corte temprano de 4D-var a 00UTC es utilizado por HRES y la integración de Control del ENS. </a:t>
            </a:r>
          </a:p>
          <a:p>
            <a:pPr marL="0" indent="0" eaLnBrk="1" hangingPunct="1">
              <a:buFontTx/>
              <a:buNone/>
            </a:pPr>
            <a:r>
              <a:rPr lang="es-ES" altLang="es-ES" sz="1400" dirty="0" smtClean="0"/>
              <a:t>La EDA se ejecuta en paralelo con 4D-Var, a) restringe el análisis 4D-Var y b) proporciona información para la evaluación de perturbaciones en el ENS. </a:t>
            </a:r>
          </a:p>
          <a:p>
            <a:pPr marL="0" indent="0" eaLnBrk="1" hangingPunct="1">
              <a:buFontTx/>
              <a:buNone/>
            </a:pPr>
            <a:r>
              <a:rPr lang="es-ES" altLang="es-ES" sz="1400" dirty="0" smtClean="0"/>
              <a:t>El análisis 4D-var continúa hasta 09UTC para completar el proceso de análisis de 4D-var de corte diferido descrito anteriormente.</a:t>
            </a:r>
          </a:p>
        </p:txBody>
      </p:sp>
      <p:pic>
        <p:nvPicPr>
          <p:cNvPr id="6963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62450"/>
            <a:ext cx="6480720" cy="364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107504" y="0"/>
            <a:ext cx="8712968" cy="461665"/>
          </a:xfrm>
          <a:prstGeom prst="rect">
            <a:avLst/>
          </a:prstGeom>
        </p:spPr>
        <p:txBody>
          <a:bodyPr wrap="square">
            <a:spAutoFit/>
          </a:bodyPr>
          <a:lstStyle/>
          <a:p>
            <a:r>
              <a:rPr lang="es-ES" altLang="es-ES" sz="2400" b="1" i="1" dirty="0" err="1">
                <a:solidFill>
                  <a:srgbClr val="C00000"/>
                </a:solidFill>
              </a:rPr>
              <a:t>Early</a:t>
            </a:r>
            <a:r>
              <a:rPr lang="es-ES" altLang="es-ES" sz="2400" b="1" i="1" dirty="0">
                <a:solidFill>
                  <a:srgbClr val="C00000"/>
                </a:solidFill>
              </a:rPr>
              <a:t> </a:t>
            </a:r>
            <a:r>
              <a:rPr lang="es-ES" altLang="es-ES" sz="2400" b="1" i="1" dirty="0" err="1">
                <a:solidFill>
                  <a:srgbClr val="C00000"/>
                </a:solidFill>
              </a:rPr>
              <a:t>cut</a:t>
            </a:r>
            <a:r>
              <a:rPr lang="es-ES" altLang="es-ES" sz="2400" b="1" i="1" dirty="0">
                <a:solidFill>
                  <a:srgbClr val="C00000"/>
                </a:solidFill>
              </a:rPr>
              <a:t>-off </a:t>
            </a:r>
            <a:r>
              <a:rPr lang="es-ES" altLang="es-ES" sz="2400" b="1" i="1" dirty="0" err="1" smtClean="0">
                <a:solidFill>
                  <a:srgbClr val="C00000"/>
                </a:solidFill>
              </a:rPr>
              <a:t>analysis</a:t>
            </a:r>
            <a:r>
              <a:rPr lang="es-ES" altLang="es-ES" sz="2400" b="1" i="1" dirty="0" smtClean="0">
                <a:solidFill>
                  <a:srgbClr val="C00000"/>
                </a:solidFill>
              </a:rPr>
              <a:t> </a:t>
            </a:r>
            <a:r>
              <a:rPr lang="es-ES" altLang="es-ES" sz="2400" b="1" dirty="0" smtClean="0">
                <a:solidFill>
                  <a:srgbClr val="C00000"/>
                </a:solidFill>
              </a:rPr>
              <a:t>(</a:t>
            </a:r>
            <a:r>
              <a:rPr lang="es-ES" altLang="es-ES" sz="2400" b="1" dirty="0">
                <a:solidFill>
                  <a:srgbClr val="C00000"/>
                </a:solidFill>
              </a:rPr>
              <a:t>análisis de ventana corta)</a:t>
            </a:r>
            <a:endParaRPr lang="es-ES" sz="2400" b="1" dirty="0">
              <a:solidFill>
                <a:srgbClr val="C0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ítulo 1"/>
          <p:cNvSpPr>
            <a:spLocks noGrp="1"/>
          </p:cNvSpPr>
          <p:nvPr>
            <p:ph type="title" idx="4294967295"/>
          </p:nvPr>
        </p:nvSpPr>
        <p:spPr/>
        <p:txBody>
          <a:bodyPr/>
          <a:lstStyle/>
          <a:p>
            <a:pPr eaLnBrk="1" hangingPunct="1"/>
            <a:endParaRPr lang="es-ES" altLang="es-ES" smtClean="0"/>
          </a:p>
        </p:txBody>
      </p:sp>
      <p:pic>
        <p:nvPicPr>
          <p:cNvPr id="70660" name="Marcador de contenido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60350"/>
            <a:ext cx="8975725" cy="5754688"/>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ítulo 1"/>
          <p:cNvSpPr>
            <a:spLocks noGrp="1"/>
          </p:cNvSpPr>
          <p:nvPr>
            <p:ph type="title" idx="4294967295"/>
          </p:nvPr>
        </p:nvSpPr>
        <p:spPr>
          <a:xfrm>
            <a:off x="1763713" y="188913"/>
            <a:ext cx="5591175" cy="371475"/>
          </a:xfrm>
        </p:spPr>
        <p:txBody>
          <a:bodyPr/>
          <a:lstStyle/>
          <a:p>
            <a:pPr eaLnBrk="1" hangingPunct="1"/>
            <a:r>
              <a:rPr lang="es-ES" altLang="es-ES" sz="2800" dirty="0" smtClean="0"/>
              <a:t>Tiempo de cálculo</a:t>
            </a:r>
          </a:p>
        </p:txBody>
      </p:sp>
      <p:pic>
        <p:nvPicPr>
          <p:cNvPr id="46084"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606425"/>
            <a:ext cx="735647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ángulo 5"/>
          <p:cNvSpPr>
            <a:spLocks noChangeArrowheads="1"/>
          </p:cNvSpPr>
          <p:nvPr/>
        </p:nvSpPr>
        <p:spPr bwMode="auto">
          <a:xfrm>
            <a:off x="202816" y="3989387"/>
            <a:ext cx="894118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i="1" dirty="0" smtClean="0">
                <a:latin typeface="Calibri" panose="020F0502020204030204" pitchFamily="34" charset="0"/>
              </a:rPr>
              <a:t>El gráfico </a:t>
            </a:r>
            <a:r>
              <a:rPr lang="es-ES" altLang="es-ES" sz="1400" i="1" dirty="0">
                <a:latin typeface="Calibri" panose="020F0502020204030204" pitchFamily="34" charset="0"/>
              </a:rPr>
              <a:t>circular esquemático </a:t>
            </a:r>
            <a:r>
              <a:rPr lang="es-ES" altLang="es-ES" sz="1400" i="1" dirty="0" smtClean="0">
                <a:latin typeface="Calibri" panose="020F0502020204030204" pitchFamily="34" charset="0"/>
              </a:rPr>
              <a:t>muestra </a:t>
            </a:r>
            <a:r>
              <a:rPr lang="es-ES" altLang="es-ES" sz="1400" i="1" dirty="0">
                <a:latin typeface="Calibri" panose="020F0502020204030204" pitchFamily="34" charset="0"/>
              </a:rPr>
              <a:t>las proporciones aproximadas de tiempo de procesamiento informático durante la ejecución </a:t>
            </a:r>
            <a:r>
              <a:rPr lang="es-ES" altLang="es-ES" sz="1400" i="1" dirty="0" smtClean="0">
                <a:latin typeface="Calibri" panose="020F0502020204030204" pitchFamily="34" charset="0"/>
              </a:rPr>
              <a:t>del modelo </a:t>
            </a:r>
            <a:r>
              <a:rPr lang="es-ES" altLang="es-ES" sz="1400" i="1" dirty="0">
                <a:latin typeface="Calibri" panose="020F0502020204030204" pitchFamily="34" charset="0"/>
              </a:rPr>
              <a:t>atmosférico basado en T799 (malla regular de 25 km de resolución) y 91 niveles (la resolución actual del ENS es Tco640 (18 km de resolución) y 91 niveles). </a:t>
            </a:r>
            <a:endParaRPr lang="es-ES" altLang="es-ES" sz="1400" i="1" dirty="0" smtClean="0">
              <a:latin typeface="Calibri" panose="020F0502020204030204" pitchFamily="34" charset="0"/>
            </a:endParaRPr>
          </a:p>
          <a:p>
            <a:pPr eaLnBrk="1" hangingPunct="1">
              <a:spcBef>
                <a:spcPct val="0"/>
              </a:spcBef>
              <a:buFontTx/>
              <a:buNone/>
            </a:pPr>
            <a:endParaRPr lang="en-US" altLang="es-ES" sz="1400" i="1" dirty="0">
              <a:latin typeface="Calibri" panose="020F0502020204030204" pitchFamily="34" charset="0"/>
            </a:endParaRPr>
          </a:p>
          <a:p>
            <a:pPr eaLnBrk="1" hangingPunct="1">
              <a:spcBef>
                <a:spcPct val="0"/>
              </a:spcBef>
              <a:buFontTx/>
              <a:buNone/>
            </a:pPr>
            <a:r>
              <a:rPr lang="es-ES" altLang="es-ES" sz="1800" dirty="0">
                <a:latin typeface="Calibri" panose="020F0502020204030204" pitchFamily="34" charset="0"/>
              </a:rPr>
              <a:t>* Los procesos físicos </a:t>
            </a:r>
            <a:r>
              <a:rPr lang="es-ES" altLang="es-ES" sz="1800" dirty="0" smtClean="0">
                <a:latin typeface="Calibri" panose="020F0502020204030204" pitchFamily="34" charset="0"/>
              </a:rPr>
              <a:t>(parametrizaciones) consumen </a:t>
            </a:r>
            <a:r>
              <a:rPr lang="es-ES" altLang="es-ES" sz="1800" dirty="0">
                <a:latin typeface="Calibri" panose="020F0502020204030204" pitchFamily="34" charset="0"/>
              </a:rPr>
              <a:t>alrededor del 30% del tiempo de procesamiento informático.  </a:t>
            </a:r>
          </a:p>
          <a:p>
            <a:pPr eaLnBrk="1" hangingPunct="1">
              <a:spcBef>
                <a:spcPct val="0"/>
              </a:spcBef>
              <a:buFontTx/>
              <a:buNone/>
            </a:pPr>
            <a:r>
              <a:rPr lang="es-ES" altLang="es-ES" sz="1800" dirty="0">
                <a:latin typeface="Calibri" panose="020F0502020204030204" pitchFamily="34" charset="0"/>
              </a:rPr>
              <a:t>* Los cálculos en el espacio de puntos de la red y en el espacio espectral consumen en conjunto alrededor del 20% del tiempo de procesamiento informático, mientras que la transposición de los datos de un espacio a otro requiere bastante más tiempo (~27%).</a:t>
            </a:r>
          </a:p>
        </p:txBody>
      </p:sp>
    </p:spTree>
    <p:extLst>
      <p:ext uri="{BB962C8B-B14F-4D97-AF65-F5344CB8AC3E}">
        <p14:creationId xmlns:p14="http://schemas.microsoft.com/office/powerpoint/2010/main" val="1627727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468313" y="0"/>
            <a:ext cx="8229600" cy="777875"/>
          </a:xfrm>
        </p:spPr>
        <p:txBody>
          <a:bodyPr/>
          <a:lstStyle/>
          <a:p>
            <a:pPr eaLnBrk="1" hangingPunct="1"/>
            <a:r>
              <a:rPr lang="es-ES" altLang="es-ES" smtClean="0"/>
              <a:t>Incrementos en los análisis</a:t>
            </a:r>
          </a:p>
        </p:txBody>
      </p:sp>
      <p:sp>
        <p:nvSpPr>
          <p:cNvPr id="71684" name="Rectangle 3"/>
          <p:cNvSpPr>
            <a:spLocks noChangeArrowheads="1"/>
          </p:cNvSpPr>
          <p:nvPr/>
        </p:nvSpPr>
        <p:spPr bwMode="auto">
          <a:xfrm>
            <a:off x="65088" y="620688"/>
            <a:ext cx="903605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600" dirty="0"/>
              <a:t>Los gráficos sobre los incrementos del análisis permiten al usuario ver dónde se ha ajustado el análisis del modelo IFS a las observaciones. </a:t>
            </a:r>
          </a:p>
          <a:p>
            <a:pPr eaLnBrk="1" hangingPunct="1">
              <a:spcBef>
                <a:spcPct val="50000"/>
              </a:spcBef>
              <a:buFontTx/>
              <a:buNone/>
            </a:pPr>
            <a:r>
              <a:rPr lang="es-ES" altLang="es-ES" sz="1600" dirty="0"/>
              <a:t>El usuario debe decidir si:</a:t>
            </a:r>
          </a:p>
          <a:p>
            <a:pPr lvl="1" eaLnBrk="1" hangingPunct="1">
              <a:spcBef>
                <a:spcPts val="600"/>
              </a:spcBef>
              <a:buFontTx/>
              <a:buNone/>
            </a:pPr>
            <a:r>
              <a:rPr lang="es-ES" altLang="es-ES" sz="1600" dirty="0"/>
              <a:t>- el campo de fondo era posiblemente incorrecto y las nuevas observaciones se han utilizado para mejorar el análisis, o</a:t>
            </a:r>
            <a:br>
              <a:rPr lang="es-ES" altLang="es-ES" sz="1600" dirty="0"/>
            </a:br>
            <a:r>
              <a:rPr lang="es-ES" altLang="es-ES" sz="1600" dirty="0"/>
              <a:t>- las observaciones eran posiblemente incorrectas y pudieron haber influido de forma errónea en el análisis. Si esto ocurre repetidamente con un cierto tipo de observaciones, , ECMWF pondrá en lista negra esa estación o tipo de observación, de modo que se excluya en análisis futuros, hasta el momento en que mejore su calidad. </a:t>
            </a:r>
          </a:p>
        </p:txBody>
      </p:sp>
      <p:pic>
        <p:nvPicPr>
          <p:cNvPr id="71685" name="Picture 5" descr="Fi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212976"/>
            <a:ext cx="4722903" cy="341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214313" y="4011646"/>
            <a:ext cx="8929687" cy="3079750"/>
          </a:xfrm>
        </p:spPr>
        <p:txBody>
          <a:bodyPr/>
          <a:lstStyle/>
          <a:p>
            <a:pPr marL="0" indent="0" eaLnBrk="1" hangingPunct="1">
              <a:buFontTx/>
              <a:buNone/>
            </a:pPr>
            <a:r>
              <a:rPr lang="es-ES" altLang="es-ES" sz="1400" dirty="0"/>
              <a:t>Crecimiento instantáneo de la incertidumbre (en las previsiones de fondo del </a:t>
            </a:r>
            <a:r>
              <a:rPr lang="es-ES" altLang="es-ES" sz="1400" dirty="0" err="1"/>
              <a:t>Ensemble</a:t>
            </a:r>
            <a:r>
              <a:rPr lang="es-ES" altLang="es-ES" sz="1400" dirty="0"/>
              <a:t> de Asimilaciones de Datos (EDA)) para </a:t>
            </a:r>
            <a:r>
              <a:rPr lang="es-ES" altLang="es-ES" sz="1400" dirty="0" smtClean="0"/>
              <a:t>la </a:t>
            </a:r>
            <a:r>
              <a:rPr lang="es-ES" altLang="es-ES" sz="1400" dirty="0"/>
              <a:t>PV en </a:t>
            </a:r>
            <a:r>
              <a:rPr lang="es-ES" altLang="es-ES" sz="1400" dirty="0" smtClean="0"/>
              <a:t>superficie </a:t>
            </a:r>
            <a:r>
              <a:rPr lang="es-ES" altLang="es-ES" sz="1400" dirty="0" err="1" smtClean="0"/>
              <a:t>isentrópica</a:t>
            </a:r>
            <a:r>
              <a:rPr lang="es-ES" altLang="es-ES" sz="1400" dirty="0" smtClean="0"/>
              <a:t> de </a:t>
            </a:r>
            <a:r>
              <a:rPr lang="el-GR" altLang="es-ES" sz="1400" dirty="0" smtClean="0"/>
              <a:t>θ</a:t>
            </a:r>
            <a:r>
              <a:rPr lang="es-ES" altLang="es-ES" sz="1400" dirty="0" smtClean="0"/>
              <a:t>=315K.</a:t>
            </a:r>
            <a:r>
              <a:rPr lang="es-ES" altLang="es-ES" sz="1400" dirty="0"/>
              <a:t>   </a:t>
            </a:r>
          </a:p>
          <a:p>
            <a:pPr marL="0" indent="0" eaLnBrk="1" hangingPunct="1">
              <a:buFontTx/>
              <a:buNone/>
            </a:pPr>
            <a:r>
              <a:rPr lang="es-ES" altLang="es-ES" sz="1400" dirty="0"/>
              <a:t>También se muestra la previsión CTRL PV=2 en </a:t>
            </a:r>
            <a:r>
              <a:rPr lang="el-GR" altLang="es-ES" sz="1400" dirty="0"/>
              <a:t>θ</a:t>
            </a:r>
            <a:r>
              <a:rPr lang="es-ES" altLang="es-ES" sz="1400" dirty="0"/>
              <a:t>=315K </a:t>
            </a:r>
            <a:r>
              <a:rPr lang="es-ES" altLang="es-ES" sz="1400" dirty="0" smtClean="0"/>
              <a:t>(</a:t>
            </a:r>
            <a:r>
              <a:rPr lang="es-ES" altLang="es-ES" sz="1400" dirty="0"/>
              <a:t>contorno rojo) y los vectores de viento de 850hPa, así como la precipitación media del conjunto (puntos; el tamaño </a:t>
            </a:r>
            <a:r>
              <a:rPr lang="es-ES" altLang="es-ES" sz="1400" dirty="0" smtClean="0"/>
              <a:t>es proporcional a la intensidad).</a:t>
            </a:r>
            <a:r>
              <a:rPr lang="es-ES" altLang="es-ES" sz="1400" dirty="0"/>
              <a:t>   </a:t>
            </a:r>
          </a:p>
          <a:p>
            <a:pPr marL="0" indent="0" eaLnBrk="1" hangingPunct="1">
              <a:buFontTx/>
              <a:buNone/>
            </a:pPr>
            <a:r>
              <a:rPr lang="es-ES" altLang="es-ES" sz="1400" dirty="0"/>
              <a:t>El rápido crecimiento de la incertidumbre puede estar asociado a la </a:t>
            </a:r>
            <a:r>
              <a:rPr lang="es-ES" altLang="es-ES" sz="1400" dirty="0" err="1"/>
              <a:t>ciclogénesis</a:t>
            </a:r>
            <a:r>
              <a:rPr lang="es-ES" altLang="es-ES" sz="1400" dirty="0"/>
              <a:t> y a las bandas transportadoras </a:t>
            </a:r>
            <a:r>
              <a:rPr lang="es-ES" altLang="es-ES" sz="1400" dirty="0" smtClean="0"/>
              <a:t>cálidas (WCB).</a:t>
            </a:r>
            <a:r>
              <a:rPr lang="es-ES" altLang="es-ES" sz="1400" dirty="0"/>
              <a:t>  Los sistemas </a:t>
            </a:r>
            <a:r>
              <a:rPr lang="es-ES" altLang="es-ES" sz="1400" dirty="0" err="1" smtClean="0"/>
              <a:t>convectivos</a:t>
            </a:r>
            <a:r>
              <a:rPr lang="es-ES" altLang="es-ES" sz="1400" dirty="0" smtClean="0"/>
              <a:t> de </a:t>
            </a:r>
            <a:r>
              <a:rPr lang="es-ES" altLang="es-ES" sz="1400" dirty="0" err="1" smtClean="0"/>
              <a:t>mesoescala</a:t>
            </a:r>
            <a:r>
              <a:rPr lang="es-ES" altLang="es-ES" sz="1400" dirty="0" smtClean="0"/>
              <a:t>-MCS </a:t>
            </a:r>
            <a:r>
              <a:rPr lang="es-ES" altLang="es-ES" sz="1400" dirty="0"/>
              <a:t>(por ejemplo, sobre EE.UU.) también pueden distorsionar significativamente el flujo superior.  Es posible que las perturbaciones del ENS no capten adecuadamente ese rápido crecimiento y que el flujo superior se modifique más de lo que se ha modelizado, con las consiguientes diferencias </a:t>
            </a:r>
            <a:r>
              <a:rPr lang="es-ES" altLang="es-ES" sz="1400" dirty="0" smtClean="0"/>
              <a:t>significativas flujo abajo.</a:t>
            </a:r>
            <a:r>
              <a:rPr lang="es-ES" altLang="es-ES" sz="1400" dirty="0"/>
              <a:t>  Es útil observar el desarrollo de sistemas </a:t>
            </a:r>
            <a:r>
              <a:rPr lang="es-ES" altLang="es-ES" sz="1400" dirty="0" err="1"/>
              <a:t>convectivos</a:t>
            </a:r>
            <a:r>
              <a:rPr lang="es-ES" altLang="es-ES" sz="1400" dirty="0"/>
              <a:t> energéticos y bastante grandes o de fuertes movimientos dinámicos ascendentes en los transportes de frentes cálidos y evaluar el posible impacto en el rendimiento del </a:t>
            </a:r>
            <a:r>
              <a:rPr lang="es-ES" altLang="es-ES" sz="1400" dirty="0" smtClean="0"/>
              <a:t>IFS. </a:t>
            </a:r>
          </a:p>
        </p:txBody>
      </p:sp>
      <p:pic>
        <p:nvPicPr>
          <p:cNvPr id="72708" name="Picture 5" descr="Fig16B%20MidWest%20MCB%20and%20WCB%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8107362"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7"/>
          <p:cNvSpPr>
            <a:spLocks noGrp="1" noChangeArrowheads="1"/>
          </p:cNvSpPr>
          <p:nvPr>
            <p:ph type="title"/>
          </p:nvPr>
        </p:nvSpPr>
        <p:spPr>
          <a:xfrm>
            <a:off x="346075" y="-171400"/>
            <a:ext cx="8229600" cy="777875"/>
          </a:xfrm>
          <a:noFill/>
        </p:spPr>
        <p:txBody>
          <a:bodyPr/>
          <a:lstStyle/>
          <a:p>
            <a:pPr eaLnBrk="1" hangingPunct="1"/>
            <a:r>
              <a:rPr lang="es-ES" altLang="es-ES" dirty="0" smtClean="0"/>
              <a:t>Incrementos en los análisis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noChangeArrowheads="1"/>
          </p:cNvSpPr>
          <p:nvPr/>
        </p:nvSpPr>
        <p:spPr bwMode="auto">
          <a:xfrm>
            <a:off x="293688" y="44624"/>
            <a:ext cx="8580437"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pPr eaLnBrk="1" hangingPunct="1"/>
            <a:r>
              <a:rPr lang="en-GB" altLang="es-ES" dirty="0" smtClean="0">
                <a:latin typeface="Calibri" panose="020F0502020204030204" pitchFamily="34" charset="0"/>
              </a:rPr>
              <a:t>ECMWF Budget 2016</a:t>
            </a:r>
          </a:p>
        </p:txBody>
      </p:sp>
      <p:pic>
        <p:nvPicPr>
          <p:cNvPr id="4" name="Imagen 3"/>
          <p:cNvPicPr>
            <a:picLocks noChangeAspect="1"/>
          </p:cNvPicPr>
          <p:nvPr/>
        </p:nvPicPr>
        <p:blipFill>
          <a:blip r:embed="rId2"/>
          <a:stretch>
            <a:fillRect/>
          </a:stretch>
        </p:blipFill>
        <p:spPr>
          <a:xfrm>
            <a:off x="1389052" y="585491"/>
            <a:ext cx="2930559" cy="3600400"/>
          </a:xfrm>
          <a:prstGeom prst="rect">
            <a:avLst/>
          </a:prstGeom>
        </p:spPr>
      </p:pic>
      <p:pic>
        <p:nvPicPr>
          <p:cNvPr id="5" name="Imagen 4"/>
          <p:cNvPicPr>
            <a:picLocks noChangeAspect="1"/>
          </p:cNvPicPr>
          <p:nvPr/>
        </p:nvPicPr>
        <p:blipFill>
          <a:blip r:embed="rId3"/>
          <a:stretch>
            <a:fillRect/>
          </a:stretch>
        </p:blipFill>
        <p:spPr>
          <a:xfrm>
            <a:off x="4287070" y="585490"/>
            <a:ext cx="2805209" cy="4467554"/>
          </a:xfrm>
          <a:prstGeom prst="rect">
            <a:avLst/>
          </a:prstGeom>
        </p:spPr>
      </p:pic>
      <p:sp>
        <p:nvSpPr>
          <p:cNvPr id="6" name="CuadroTexto 5"/>
          <p:cNvSpPr txBox="1"/>
          <p:nvPr/>
        </p:nvSpPr>
        <p:spPr>
          <a:xfrm>
            <a:off x="262918" y="5157192"/>
            <a:ext cx="8881082" cy="1400383"/>
          </a:xfrm>
          <a:prstGeom prst="rect">
            <a:avLst/>
          </a:prstGeom>
          <a:noFill/>
        </p:spPr>
        <p:txBody>
          <a:bodyPr wrap="square" rtlCol="0">
            <a:spAutoFit/>
          </a:bodyPr>
          <a:lstStyle/>
          <a:p>
            <a:r>
              <a:rPr lang="es-ES" sz="1600" dirty="0"/>
              <a:t>Los 34 Estados miembros y cooperantes del </a:t>
            </a:r>
            <a:r>
              <a:rPr lang="es-ES" sz="1600" dirty="0" smtClean="0"/>
              <a:t>ECMWF son </a:t>
            </a:r>
            <a:r>
              <a:rPr lang="es-ES" sz="1600" dirty="0"/>
              <a:t>la principal fuente de financiación del </a:t>
            </a:r>
            <a:r>
              <a:rPr lang="es-ES" sz="1600" dirty="0" smtClean="0"/>
              <a:t>CEPPM, con contribuciones </a:t>
            </a:r>
            <a:r>
              <a:rPr lang="es-ES" sz="1600" dirty="0"/>
              <a:t>por un total de 43,3 </a:t>
            </a:r>
            <a:r>
              <a:rPr lang="es-ES" sz="1600" dirty="0" smtClean="0"/>
              <a:t>M £millones </a:t>
            </a:r>
            <a:r>
              <a:rPr lang="es-ES" sz="1600" dirty="0"/>
              <a:t>de libras </a:t>
            </a:r>
            <a:r>
              <a:rPr lang="es-ES" sz="1600" dirty="0" smtClean="0"/>
              <a:t>del total de 78,5 M</a:t>
            </a:r>
            <a:r>
              <a:rPr lang="es-ES" sz="1600" dirty="0"/>
              <a:t>£</a:t>
            </a:r>
            <a:r>
              <a:rPr lang="es-ES" sz="1600" dirty="0" smtClean="0"/>
              <a:t>. </a:t>
            </a:r>
          </a:p>
          <a:p>
            <a:pPr>
              <a:spcBef>
                <a:spcPts val="600"/>
              </a:spcBef>
            </a:pPr>
            <a:r>
              <a:rPr lang="es-ES" sz="1600" dirty="0" smtClean="0"/>
              <a:t>Las </a:t>
            </a:r>
            <a:r>
              <a:rPr lang="es-ES" sz="1600" dirty="0"/>
              <a:t>organizaciones externas apoyan </a:t>
            </a:r>
            <a:r>
              <a:rPr lang="es-ES" sz="1600" dirty="0" smtClean="0"/>
              <a:t>tanto investigación </a:t>
            </a:r>
            <a:r>
              <a:rPr lang="es-ES" sz="1600" dirty="0"/>
              <a:t>básica </a:t>
            </a:r>
            <a:r>
              <a:rPr lang="es-ES" sz="1600" dirty="0" smtClean="0"/>
              <a:t>como los </a:t>
            </a:r>
            <a:r>
              <a:rPr lang="es-ES" sz="1600" dirty="0"/>
              <a:t>objetivos complementarios del </a:t>
            </a:r>
            <a:r>
              <a:rPr lang="es-ES" sz="1600" dirty="0" smtClean="0"/>
              <a:t>Centro con </a:t>
            </a:r>
            <a:r>
              <a:rPr lang="es-ES" sz="1600" dirty="0"/>
              <a:t>una financiación de 29,0 </a:t>
            </a:r>
            <a:r>
              <a:rPr lang="es-ES" sz="1600" dirty="0" smtClean="0"/>
              <a:t>M£, </a:t>
            </a:r>
            <a:r>
              <a:rPr lang="es-ES" sz="1600" dirty="0"/>
              <a:t>mientras que los ingresos por la venta </a:t>
            </a:r>
            <a:r>
              <a:rPr lang="es-ES" sz="1600" dirty="0" smtClean="0"/>
              <a:t>de datos </a:t>
            </a:r>
            <a:r>
              <a:rPr lang="es-ES" sz="1600" dirty="0"/>
              <a:t>y productos proporcionan ingresos </a:t>
            </a:r>
            <a:r>
              <a:rPr lang="es-ES" sz="1600" dirty="0" smtClean="0"/>
              <a:t>adicionales de </a:t>
            </a:r>
            <a:r>
              <a:rPr lang="es-ES" sz="1600" dirty="0"/>
              <a:t>casi 6,1 </a:t>
            </a:r>
            <a:r>
              <a:rPr lang="es-ES" sz="1600" dirty="0" smtClean="0"/>
              <a:t>M£.</a:t>
            </a:r>
            <a:endParaRPr lang="es-ES" sz="1600" dirty="0"/>
          </a:p>
        </p:txBody>
      </p:sp>
    </p:spTree>
    <p:extLst>
      <p:ext uri="{BB962C8B-B14F-4D97-AF65-F5344CB8AC3E}">
        <p14:creationId xmlns:p14="http://schemas.microsoft.com/office/powerpoint/2010/main" val="9283673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4"/>
          <p:cNvSpPr>
            <a:spLocks noGrp="1" noChangeArrowheads="1"/>
          </p:cNvSpPr>
          <p:nvPr>
            <p:ph type="title"/>
          </p:nvPr>
        </p:nvSpPr>
        <p:spPr>
          <a:xfrm>
            <a:off x="468313" y="0"/>
            <a:ext cx="8229600" cy="777875"/>
          </a:xfrm>
          <a:noFill/>
        </p:spPr>
        <p:txBody>
          <a:bodyPr/>
          <a:lstStyle/>
          <a:p>
            <a:pPr eaLnBrk="1" hangingPunct="1"/>
            <a:r>
              <a:rPr lang="es-ES" altLang="es-ES" smtClean="0"/>
              <a:t>Incrementos en los análisis</a:t>
            </a:r>
          </a:p>
        </p:txBody>
      </p:sp>
      <p:sp>
        <p:nvSpPr>
          <p:cNvPr id="73732" name="Rectangle 5"/>
          <p:cNvSpPr>
            <a:spLocks noGrp="1" noChangeArrowheads="1"/>
          </p:cNvSpPr>
          <p:nvPr>
            <p:ph type="body" idx="1"/>
          </p:nvPr>
        </p:nvSpPr>
        <p:spPr>
          <a:xfrm>
            <a:off x="178595" y="3544056"/>
            <a:ext cx="4392612" cy="3079750"/>
          </a:xfrm>
        </p:spPr>
        <p:txBody>
          <a:bodyPr/>
          <a:lstStyle/>
          <a:p>
            <a:pPr marL="0" indent="0" eaLnBrk="1" hangingPunct="1">
              <a:buFontTx/>
              <a:buNone/>
            </a:pPr>
            <a:r>
              <a:rPr lang="es-ES" altLang="es-ES" sz="1300" i="1" dirty="0"/>
              <a:t>Los grandes incrementos asociados a un importante </a:t>
            </a:r>
            <a:r>
              <a:rPr lang="es-ES" altLang="es-ES" sz="1300" i="1" dirty="0" smtClean="0"/>
              <a:t>SCM sobre </a:t>
            </a:r>
            <a:r>
              <a:rPr lang="es-ES" altLang="es-ES" sz="1300" i="1" dirty="0"/>
              <a:t>los Estados del Sur ponen de relieve los puntos en los que las observaciones se apartan significativamente del </a:t>
            </a:r>
            <a:r>
              <a:rPr lang="es-ES" altLang="es-ES" sz="1300" i="1" dirty="0" smtClean="0"/>
              <a:t>IFS de fondo, </a:t>
            </a:r>
            <a:r>
              <a:rPr lang="es-ES" altLang="es-ES" sz="1300" i="1" dirty="0"/>
              <a:t>y en los que el IFS ajustó su análisis </a:t>
            </a:r>
            <a:r>
              <a:rPr lang="es-ES" altLang="es-ES" sz="1300" i="1" dirty="0" smtClean="0"/>
              <a:t>significativamente como </a:t>
            </a:r>
            <a:r>
              <a:rPr lang="es-ES" altLang="es-ES" sz="1300" i="1" dirty="0"/>
              <a:t>respuesta. Las flechas son diferencias vectoriales con respecto a los vientos de fondo del IFS en </a:t>
            </a:r>
            <a:r>
              <a:rPr lang="es-ES" altLang="es-ES" sz="1300" i="1" dirty="0" smtClean="0"/>
              <a:t>200hPa, mostrando que </a:t>
            </a:r>
            <a:r>
              <a:rPr lang="es-ES" altLang="es-ES" sz="1300" i="1" dirty="0"/>
              <a:t>se ha producido una importante distorsión del flujo superior. </a:t>
            </a:r>
          </a:p>
        </p:txBody>
      </p:sp>
      <p:pic>
        <p:nvPicPr>
          <p:cNvPr id="73733" name="Picture 7" descr="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49275"/>
            <a:ext cx="30241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9" descr="F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49275"/>
            <a:ext cx="309721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Rectangle 10"/>
          <p:cNvSpPr>
            <a:spLocks noChangeArrowheads="1"/>
          </p:cNvSpPr>
          <p:nvPr/>
        </p:nvSpPr>
        <p:spPr bwMode="auto">
          <a:xfrm>
            <a:off x="4571207" y="3552996"/>
            <a:ext cx="468131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300" i="1" dirty="0" smtClean="0"/>
              <a:t>Anomalías </a:t>
            </a:r>
            <a:r>
              <a:rPr lang="es-ES" altLang="es-ES" sz="1300" i="1" dirty="0"/>
              <a:t>del campo de altura </a:t>
            </a:r>
            <a:r>
              <a:rPr lang="es-ES" altLang="es-ES" sz="1300" i="1" dirty="0" smtClean="0"/>
              <a:t>geopotencial en 200hPa con </a:t>
            </a:r>
            <a:r>
              <a:rPr lang="es-ES" altLang="es-ES" sz="1300" i="1" dirty="0"/>
              <a:t>respecto al campo de </a:t>
            </a:r>
            <a:r>
              <a:rPr lang="es-ES" altLang="es-ES" sz="1300" i="1" dirty="0" smtClean="0"/>
              <a:t>200hPa </a:t>
            </a:r>
            <a:r>
              <a:rPr lang="es-ES" altLang="es-ES" sz="1300" i="1" dirty="0"/>
              <a:t>de fondo, (el </a:t>
            </a:r>
            <a:r>
              <a:rPr lang="es-ES" altLang="es-ES" sz="1300" b="1" i="1" dirty="0">
                <a:solidFill>
                  <a:srgbClr val="FF0000"/>
                </a:solidFill>
              </a:rPr>
              <a:t>rojo</a:t>
            </a:r>
            <a:r>
              <a:rPr lang="es-ES" altLang="es-ES" sz="1300" i="1" dirty="0">
                <a:solidFill>
                  <a:srgbClr val="FF0000"/>
                </a:solidFill>
              </a:rPr>
              <a:t> </a:t>
            </a:r>
            <a:r>
              <a:rPr lang="es-ES" altLang="es-ES" sz="1300" i="1" dirty="0"/>
              <a:t>significa que las alturas de fondo del IFS son demasiado bajas y las alturas analizadas se han </a:t>
            </a:r>
            <a:r>
              <a:rPr lang="es-ES" altLang="es-ES" sz="1300" i="1" dirty="0" smtClean="0"/>
              <a:t>incrementado en </a:t>
            </a:r>
            <a:r>
              <a:rPr lang="es-ES" altLang="es-ES" sz="1300" i="1" dirty="0"/>
              <a:t>respuesta a las observaciones; el </a:t>
            </a:r>
            <a:r>
              <a:rPr lang="es-ES" altLang="es-ES" sz="1300" b="1" i="1" dirty="0">
                <a:solidFill>
                  <a:srgbClr val="6600FF"/>
                </a:solidFill>
              </a:rPr>
              <a:t>azul</a:t>
            </a:r>
            <a:r>
              <a:rPr lang="es-ES" altLang="es-ES" sz="1300" i="1" dirty="0"/>
              <a:t> significa que las alturas de fondo del IFS son demasiado altas y las alturas analizadas se </a:t>
            </a:r>
            <a:r>
              <a:rPr lang="es-ES" altLang="es-ES" sz="1300" i="1" dirty="0" smtClean="0"/>
              <a:t>han).</a:t>
            </a:r>
            <a:r>
              <a:rPr lang="es-ES" altLang="es-ES" sz="1300" i="1" dirty="0"/>
              <a:t>  En este caso, las anomalías sugieren una depresión menos profunda y más relajada. </a:t>
            </a:r>
            <a:endParaRPr lang="es-ES" altLang="es-ES" sz="1300" dirty="0"/>
          </a:p>
        </p:txBody>
      </p:sp>
      <p:sp>
        <p:nvSpPr>
          <p:cNvPr id="73736" name="Rectangle 11"/>
          <p:cNvSpPr>
            <a:spLocks noChangeArrowheads="1"/>
          </p:cNvSpPr>
          <p:nvPr/>
        </p:nvSpPr>
        <p:spPr bwMode="auto">
          <a:xfrm>
            <a:off x="190428" y="5229251"/>
            <a:ext cx="929550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400" dirty="0" smtClean="0"/>
              <a:t>Patrón </a:t>
            </a:r>
            <a:r>
              <a:rPr lang="es-ES" altLang="es-ES" sz="1400" dirty="0"/>
              <a:t>típico de la primavera y principios del verano sobre los EE.UU., cuando la actividad </a:t>
            </a:r>
            <a:r>
              <a:rPr lang="es-ES" altLang="es-ES" sz="1400" dirty="0" smtClean="0"/>
              <a:t>de los </a:t>
            </a:r>
            <a:r>
              <a:rPr lang="es-ES" altLang="es-ES" sz="1400" dirty="0"/>
              <a:t>SCM es significativa. A menudo, el modelo IFS </a:t>
            </a:r>
            <a:r>
              <a:rPr lang="es-ES" altLang="es-ES" sz="1400" dirty="0" err="1" smtClean="0"/>
              <a:t>infraestima</a:t>
            </a:r>
            <a:r>
              <a:rPr lang="es-ES" altLang="es-ES" sz="1400" dirty="0" smtClean="0"/>
              <a:t> el </a:t>
            </a:r>
            <a:r>
              <a:rPr lang="es-ES" altLang="es-ES" sz="1400" dirty="0"/>
              <a:t>flujo neto de masa ascendente asociado (en las corrientes ascendentes </a:t>
            </a:r>
            <a:r>
              <a:rPr lang="es-ES" altLang="es-ES" sz="1400" dirty="0" err="1"/>
              <a:t>convectivas</a:t>
            </a:r>
            <a:r>
              <a:rPr lang="es-ES" altLang="es-ES" sz="1400" dirty="0"/>
              <a:t>), lo que a su vez se manifiesta como una </a:t>
            </a:r>
            <a:r>
              <a:rPr lang="es-ES" altLang="es-ES" sz="1400" dirty="0" smtClean="0"/>
              <a:t>inferior divergencia </a:t>
            </a:r>
            <a:r>
              <a:rPr lang="es-ES" altLang="es-ES" sz="1400" dirty="0"/>
              <a:t>en los niveles superiores donde se extienden las corrientes ascendentes.  Los incrementos de los niveles superiores </a:t>
            </a:r>
            <a:r>
              <a:rPr lang="es-ES" altLang="es-ES" sz="1400" dirty="0" smtClean="0"/>
              <a:t>aparecen </a:t>
            </a:r>
            <a:r>
              <a:rPr lang="es-ES" altLang="es-ES" sz="1400" dirty="0"/>
              <a:t>entonces divergentes como resultado.  Al mismo tiempo, el campo de altura de los niveles superiores puede no ser lo suficientemente alto (debido </a:t>
            </a:r>
            <a:r>
              <a:rPr lang="es-ES" altLang="es-ES" sz="1400" dirty="0" smtClean="0"/>
              <a:t>al calor latente liberado </a:t>
            </a:r>
            <a:r>
              <a:rPr lang="es-ES" altLang="es-ES" sz="1400" dirty="0"/>
              <a:t>en las corrientes ascendentes) y esto se refleja comúnmente como </a:t>
            </a:r>
            <a:r>
              <a:rPr lang="es-ES" altLang="es-ES" sz="1400" dirty="0" smtClean="0"/>
              <a:t>anomalías positivas (en</a:t>
            </a:r>
            <a:r>
              <a:rPr lang="es-ES" altLang="es-ES" sz="1400" dirty="0" smtClean="0">
                <a:solidFill>
                  <a:srgbClr val="FF0000"/>
                </a:solidFill>
              </a:rPr>
              <a:t> rojo</a:t>
            </a:r>
            <a:r>
              <a:rPr lang="es-ES" altLang="es-ES" sz="1400" dirty="0" smtClean="0"/>
              <a:t>) </a:t>
            </a:r>
            <a:r>
              <a:rPr lang="es-ES" altLang="es-ES" sz="1400" dirty="0"/>
              <a:t>de </a:t>
            </a:r>
            <a:r>
              <a:rPr lang="es-ES" altLang="es-ES" sz="1400" dirty="0" smtClean="0"/>
              <a:t>altura </a:t>
            </a:r>
            <a:r>
              <a:rPr lang="es-ES" altLang="es-ES" sz="1400" dirty="0"/>
              <a:t>de los niveles superiores</a:t>
            </a:r>
            <a:r>
              <a:rPr lang="es-ES" altLang="es-ES" sz="1400" dirty="0" smtClean="0"/>
              <a:t>.</a:t>
            </a:r>
            <a:endParaRPr lang="es-ES" altLang="es-ES" sz="1400" b="1"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468313" y="0"/>
            <a:ext cx="8229600" cy="777875"/>
          </a:xfrm>
          <a:noFill/>
        </p:spPr>
        <p:txBody>
          <a:bodyPr/>
          <a:lstStyle/>
          <a:p>
            <a:pPr eaLnBrk="1" hangingPunct="1"/>
            <a:r>
              <a:rPr lang="es-ES" altLang="es-ES" smtClean="0"/>
              <a:t>Incrementos en los análisis</a:t>
            </a:r>
          </a:p>
        </p:txBody>
      </p:sp>
      <p:sp>
        <p:nvSpPr>
          <p:cNvPr id="74756" name="Rectangle 8"/>
          <p:cNvSpPr>
            <a:spLocks noGrp="1" noChangeArrowheads="1"/>
          </p:cNvSpPr>
          <p:nvPr>
            <p:ph type="body" idx="1"/>
          </p:nvPr>
        </p:nvSpPr>
        <p:spPr>
          <a:xfrm>
            <a:off x="252801" y="4437112"/>
            <a:ext cx="8496175" cy="2216150"/>
          </a:xfrm>
        </p:spPr>
        <p:txBody>
          <a:bodyPr/>
          <a:lstStyle/>
          <a:p>
            <a:pPr marL="0" indent="0" eaLnBrk="1" hangingPunct="1">
              <a:buFontTx/>
              <a:buNone/>
            </a:pPr>
            <a:r>
              <a:rPr lang="es-ES" altLang="es-ES" sz="1400" i="1" dirty="0">
                <a:solidFill>
                  <a:srgbClr val="000000"/>
                </a:solidFill>
              </a:rPr>
              <a:t>Los incrementos del análisis muestran las </a:t>
            </a:r>
            <a:r>
              <a:rPr lang="es-ES" altLang="es-ES" sz="1400" b="1" i="1" dirty="0">
                <a:solidFill>
                  <a:srgbClr val="000000"/>
                </a:solidFill>
              </a:rPr>
              <a:t>diferencias </a:t>
            </a:r>
            <a:r>
              <a:rPr lang="es-ES" altLang="es-ES" sz="1400" b="1" i="1" dirty="0" smtClean="0">
                <a:solidFill>
                  <a:srgbClr val="000000"/>
                </a:solidFill>
              </a:rPr>
              <a:t>vectoriales en </a:t>
            </a:r>
            <a:r>
              <a:rPr lang="es-ES" altLang="es-ES" sz="1400" b="1" i="1" dirty="0">
                <a:solidFill>
                  <a:srgbClr val="000000"/>
                </a:solidFill>
              </a:rPr>
              <a:t>200hPa </a:t>
            </a:r>
            <a:r>
              <a:rPr lang="es-ES" altLang="es-ES" sz="1400" i="1" dirty="0">
                <a:solidFill>
                  <a:srgbClr val="000000"/>
                </a:solidFill>
              </a:rPr>
              <a:t>en (</a:t>
            </a:r>
            <a:r>
              <a:rPr lang="es-ES" altLang="es-ES" sz="1400" b="1" i="1" dirty="0">
                <a:solidFill>
                  <a:srgbClr val="7030A0"/>
                </a:solidFill>
              </a:rPr>
              <a:t>púrpura</a:t>
            </a:r>
            <a:r>
              <a:rPr lang="es-ES" altLang="es-ES" sz="1400" i="1" dirty="0">
                <a:solidFill>
                  <a:srgbClr val="000000"/>
                </a:solidFill>
              </a:rPr>
              <a:t>) y la altura (</a:t>
            </a:r>
            <a:r>
              <a:rPr lang="es-ES" altLang="es-ES" sz="1400" b="1" i="1" dirty="0">
                <a:solidFill>
                  <a:srgbClr val="FF0000"/>
                </a:solidFill>
              </a:rPr>
              <a:t>rojo</a:t>
            </a:r>
            <a:r>
              <a:rPr lang="es-ES" altLang="es-ES" sz="1400" i="1" dirty="0">
                <a:solidFill>
                  <a:srgbClr val="000000"/>
                </a:solidFill>
              </a:rPr>
              <a:t>) entre el análisis IFS y el fondo IFS.  Las zonas rojas muestran los lugares en los que la altura de fondo del IFS era demasiado baja en comparación con las observaciones y las alturas </a:t>
            </a:r>
            <a:r>
              <a:rPr lang="es-ES" altLang="es-ES" sz="1400" i="1" dirty="0" smtClean="0">
                <a:solidFill>
                  <a:srgbClr val="000000"/>
                </a:solidFill>
              </a:rPr>
              <a:t>de geopotencial en </a:t>
            </a:r>
            <a:r>
              <a:rPr lang="es-ES" altLang="es-ES" sz="1400" i="1" dirty="0">
                <a:solidFill>
                  <a:srgbClr val="000000"/>
                </a:solidFill>
              </a:rPr>
              <a:t>200hPa se han elevado en el análisis del IFS (líneas</a:t>
            </a:r>
            <a:r>
              <a:rPr lang="es-ES" altLang="es-ES" sz="1400" b="1" i="1" dirty="0">
                <a:solidFill>
                  <a:srgbClr val="000000"/>
                </a:solidFill>
              </a:rPr>
              <a:t> negras</a:t>
            </a:r>
            <a:r>
              <a:rPr lang="es-ES" altLang="es-ES" sz="1400" i="1" dirty="0">
                <a:solidFill>
                  <a:srgbClr val="000000"/>
                </a:solidFill>
              </a:rPr>
              <a:t>) haciendo más nítida la vaguada asociada a la masa de nubes </a:t>
            </a:r>
            <a:r>
              <a:rPr lang="es-ES" altLang="es-ES" sz="1400" i="1" dirty="0" err="1">
                <a:solidFill>
                  <a:srgbClr val="000000"/>
                </a:solidFill>
              </a:rPr>
              <a:t>convectivas</a:t>
            </a:r>
            <a:r>
              <a:rPr lang="es-ES" altLang="es-ES" sz="1400" i="1" dirty="0">
                <a:solidFill>
                  <a:srgbClr val="000000"/>
                </a:solidFill>
              </a:rPr>
              <a:t> activas que se ve en las imágenes IR del satélite, y justo al oeste de la misma. </a:t>
            </a:r>
            <a:endParaRPr lang="es-ES" altLang="es-ES" sz="1400" i="1" dirty="0" smtClean="0">
              <a:solidFill>
                <a:srgbClr val="000000"/>
              </a:solidFill>
            </a:endParaRPr>
          </a:p>
          <a:p>
            <a:pPr marL="0" indent="0" eaLnBrk="1" hangingPunct="1">
              <a:buFontTx/>
              <a:buNone/>
            </a:pPr>
            <a:r>
              <a:rPr lang="es-ES" altLang="es-ES" sz="1400" i="1" dirty="0" smtClean="0">
                <a:solidFill>
                  <a:srgbClr val="000000"/>
                </a:solidFill>
              </a:rPr>
              <a:t>En </a:t>
            </a:r>
            <a:r>
              <a:rPr lang="es-ES" altLang="es-ES" sz="1400" i="1" dirty="0">
                <a:solidFill>
                  <a:srgbClr val="000000"/>
                </a:solidFill>
              </a:rPr>
              <a:t>todos los casos es importante evaluar si los valores observados son fiables </a:t>
            </a:r>
            <a:r>
              <a:rPr lang="es-ES" altLang="es-ES" sz="1400" i="1" dirty="0" smtClean="0">
                <a:solidFill>
                  <a:srgbClr val="000000"/>
                </a:solidFill>
              </a:rPr>
              <a:t>y verosímiles y </a:t>
            </a:r>
            <a:r>
              <a:rPr lang="es-ES" altLang="es-ES" sz="1400" i="1" dirty="0">
                <a:solidFill>
                  <a:srgbClr val="000000"/>
                </a:solidFill>
              </a:rPr>
              <a:t>también los cambios que los incrementos han introducido en la ubicación y la nitidez de la vaguada superior. El usuario deberá estudiar el efecto de estos cambios en el análisis de las vaguadas superiores y otras características a lo largo </a:t>
            </a:r>
            <a:r>
              <a:rPr lang="es-ES" altLang="es-ES" sz="1400" i="1" dirty="0" smtClean="0">
                <a:solidFill>
                  <a:srgbClr val="000000"/>
                </a:solidFill>
              </a:rPr>
              <a:t>de la posterior </a:t>
            </a:r>
            <a:r>
              <a:rPr lang="es-ES" altLang="es-ES" sz="1400" i="1" dirty="0" err="1" smtClean="0">
                <a:solidFill>
                  <a:srgbClr val="000000"/>
                </a:solidFill>
              </a:rPr>
              <a:t>integracióni</a:t>
            </a:r>
            <a:r>
              <a:rPr lang="es-ES" altLang="es-ES" sz="1400" i="1" dirty="0" smtClean="0">
                <a:solidFill>
                  <a:srgbClr val="000000"/>
                </a:solidFill>
              </a:rPr>
              <a:t> del modelo</a:t>
            </a:r>
          </a:p>
        </p:txBody>
      </p:sp>
      <p:pic>
        <p:nvPicPr>
          <p:cNvPr id="74757" name="Picture 10" descr="Fig2Z%20Large%20Analysis%20Inc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7069876"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396552" y="-104775"/>
            <a:ext cx="8964612" cy="777875"/>
          </a:xfrm>
        </p:spPr>
        <p:txBody>
          <a:bodyPr/>
          <a:lstStyle/>
          <a:p>
            <a:pPr eaLnBrk="1" hangingPunct="1"/>
            <a:r>
              <a:rPr lang="es-ES" altLang="es-ES" sz="2400" smtClean="0"/>
              <a:t>Algunas características de la predicción determinista</a:t>
            </a:r>
          </a:p>
        </p:txBody>
      </p:sp>
      <p:sp>
        <p:nvSpPr>
          <p:cNvPr id="75780" name="Rectangle 3"/>
          <p:cNvSpPr>
            <a:spLocks noGrp="1" noChangeArrowheads="1"/>
          </p:cNvSpPr>
          <p:nvPr>
            <p:ph type="body" idx="1"/>
          </p:nvPr>
        </p:nvSpPr>
        <p:spPr>
          <a:xfrm>
            <a:off x="250825" y="4365625"/>
            <a:ext cx="8569325" cy="1944688"/>
          </a:xfrm>
        </p:spPr>
        <p:txBody>
          <a:bodyPr/>
          <a:lstStyle/>
          <a:p>
            <a:pPr eaLnBrk="1" hangingPunct="1"/>
            <a:r>
              <a:rPr lang="es-ES" altLang="es-ES" sz="2000" smtClean="0"/>
              <a:t>El crecimiento del error en una predicción es, en promedio, mayor en los rangos temporales iniciales. </a:t>
            </a:r>
          </a:p>
          <a:p>
            <a:pPr eaLnBrk="1" hangingPunct="1"/>
            <a:r>
              <a:rPr lang="es-ES" altLang="es-ES" sz="2000" smtClean="0"/>
              <a:t>Para rangos de predicción más largos, el error se nivela asintóticamente hacia el nivel de error de la persistencia o a la diferencia entre dos estados atmosféricos elegidos aleatoriamente.</a:t>
            </a:r>
          </a:p>
        </p:txBody>
      </p:sp>
      <p:pic>
        <p:nvPicPr>
          <p:cNvPr id="75781" name="Picture 5" descr="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615232"/>
            <a:ext cx="5328592" cy="377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468313" y="0"/>
            <a:ext cx="8229600" cy="777875"/>
          </a:xfrm>
        </p:spPr>
        <p:txBody>
          <a:bodyPr/>
          <a:lstStyle/>
          <a:p>
            <a:pPr eaLnBrk="1" hangingPunct="1"/>
            <a:r>
              <a:rPr lang="es-ES" altLang="es-ES" sz="2600" smtClean="0"/>
              <a:t>Influencia de la dispersión corriente abajo del flujo</a:t>
            </a:r>
          </a:p>
        </p:txBody>
      </p:sp>
      <p:pic>
        <p:nvPicPr>
          <p:cNvPr id="76804" name="Picture 5" descr="Fig1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765175"/>
            <a:ext cx="38941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3"/>
          <p:cNvSpPr>
            <a:spLocks noGrp="1" noChangeArrowheads="1"/>
          </p:cNvSpPr>
          <p:nvPr>
            <p:ph type="body" idx="1"/>
          </p:nvPr>
        </p:nvSpPr>
        <p:spPr>
          <a:xfrm>
            <a:off x="35881" y="774515"/>
            <a:ext cx="5112568" cy="5257800"/>
          </a:xfrm>
        </p:spPr>
        <p:txBody>
          <a:bodyPr/>
          <a:lstStyle/>
          <a:p>
            <a:pPr marL="0" indent="0" eaLnBrk="1" hangingPunct="1">
              <a:lnSpc>
                <a:spcPct val="80000"/>
              </a:lnSpc>
              <a:buFontTx/>
              <a:buNone/>
            </a:pPr>
            <a:r>
              <a:rPr lang="es-ES" altLang="es-ES" sz="1500" dirty="0" smtClean="0"/>
              <a:t>La influencia de una modificación significativa del análisis por los últimos datos a menudo viaja con el </a:t>
            </a:r>
            <a:r>
              <a:rPr lang="es-ES" altLang="es-ES" sz="1500" dirty="0" err="1" smtClean="0"/>
              <a:t>fflujo</a:t>
            </a:r>
            <a:r>
              <a:rPr lang="es-ES" altLang="es-ES" sz="1500" dirty="0" smtClean="0"/>
              <a:t> más rápido incluso que los propios sistemas sinópticos. </a:t>
            </a:r>
          </a:p>
          <a:p>
            <a:pPr marL="0" indent="0" eaLnBrk="1" hangingPunct="1">
              <a:lnSpc>
                <a:spcPct val="80000"/>
              </a:lnSpc>
              <a:buFontTx/>
              <a:buNone/>
            </a:pPr>
            <a:r>
              <a:rPr lang="es-ES" altLang="es-ES" sz="1500" dirty="0" smtClean="0"/>
              <a:t>Un pronóstico a dos días en Europa puede verse afectado por las  condiciones iniciales en la mayor parte del Atlántico Norte, un pronóstico de cinco días también por las condiciones iniciales sobre el continente norteamericano y el Pacífico nororiental. </a:t>
            </a:r>
          </a:p>
          <a:p>
            <a:pPr marL="0" indent="0" eaLnBrk="1" hangingPunct="1">
              <a:lnSpc>
                <a:spcPct val="80000"/>
              </a:lnSpc>
              <a:buFontTx/>
              <a:buNone/>
            </a:pPr>
            <a:r>
              <a:rPr lang="es-ES" altLang="es-ES" sz="1500" dirty="0" smtClean="0"/>
              <a:t>También existe una influencia constante de las latitudes subtropical y tropical. Ocurre, en particular, cuando una depresión subtropical, una tormenta tropical o un huracán ingresan a la corriente del oeste de latitudes medias o grandes áreas de convección severa modifican el flujo superior, como puede ocurrir en el caso de formación de un SCM . </a:t>
            </a:r>
          </a:p>
          <a:p>
            <a:pPr marL="0" indent="0" eaLnBrk="1" hangingPunct="1">
              <a:lnSpc>
                <a:spcPct val="80000"/>
              </a:lnSpc>
              <a:buFontTx/>
              <a:buNone/>
            </a:pPr>
            <a:r>
              <a:rPr lang="es-ES" altLang="es-ES" sz="1500" dirty="0" smtClean="0"/>
              <a:t>La energía del flujo distorsionado se propaga flujo  abajo más rápido que los vientos ambientales. La velocidad de transferencia de energía puede estimarse aproximadamente en 30° longitud/día, aunque hay  casos de estudio que muestran valores diferentes. </a:t>
            </a:r>
          </a:p>
          <a:p>
            <a:pPr marL="0" indent="0" eaLnBrk="1" hangingPunct="1">
              <a:lnSpc>
                <a:spcPct val="80000"/>
              </a:lnSpc>
              <a:buFontTx/>
              <a:buNone/>
            </a:pPr>
            <a:r>
              <a:rPr lang="es-ES" altLang="es-ES" sz="1500" dirty="0" smtClean="0"/>
              <a:t>Es importante evaluar la influencia potencial de las  evoluciones que no han sido bien resueltas  por el modelo IFS y sus consecuencias posteriores. </a:t>
            </a:r>
          </a:p>
        </p:txBody>
      </p:sp>
      <p:sp>
        <p:nvSpPr>
          <p:cNvPr id="76806" name="Rectangle 7"/>
          <p:cNvSpPr>
            <a:spLocks noChangeArrowheads="1"/>
          </p:cNvSpPr>
          <p:nvPr/>
        </p:nvSpPr>
        <p:spPr bwMode="auto">
          <a:xfrm>
            <a:off x="18746" y="5661248"/>
            <a:ext cx="895221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lnSpc>
                <a:spcPct val="80000"/>
              </a:lnSpc>
              <a:buFontTx/>
              <a:buNone/>
            </a:pPr>
            <a:r>
              <a:rPr lang="es-ES" altLang="es-ES" sz="1500" dirty="0"/>
              <a:t>Por lo tanto, si el pronóstico de corto plazo es inicialmente </a:t>
            </a:r>
            <a:r>
              <a:rPr lang="es-ES" altLang="es-ES" sz="1500" dirty="0" smtClean="0"/>
              <a:t>pobre/bueno </a:t>
            </a:r>
            <a:r>
              <a:rPr lang="es-ES" altLang="es-ES" sz="1500" dirty="0"/>
              <a:t>en el área de interés, esto no significa que el pronóstico de </a:t>
            </a:r>
            <a:r>
              <a:rPr lang="es-ES" altLang="es-ES" sz="1500" dirty="0" smtClean="0"/>
              <a:t>medio plazo </a:t>
            </a:r>
            <a:r>
              <a:rPr lang="es-ES" altLang="es-ES" sz="1500" dirty="0"/>
              <a:t>para la misma área </a:t>
            </a:r>
            <a:r>
              <a:rPr lang="es-ES" altLang="es-ES" sz="1500" dirty="0" smtClean="0"/>
              <a:t>también sea </a:t>
            </a:r>
            <a:r>
              <a:rPr lang="es-ES" altLang="es-ES" sz="1500" dirty="0"/>
              <a:t>necesariamente </a:t>
            </a:r>
            <a:r>
              <a:rPr lang="es-ES" altLang="es-ES" sz="1500" dirty="0" smtClean="0"/>
              <a:t>pobre/bueno. </a:t>
            </a:r>
            <a:r>
              <a:rPr lang="es-ES" altLang="es-ES" sz="1500" dirty="0"/>
              <a:t>Cualquier intento de juzgar el rendimiento a medio plazo a partir del rendimiento de corto alcance debe hacerse sobre áreas grandes flujo arriba y también involucrar el </a:t>
            </a:r>
            <a:r>
              <a:rPr lang="es-ES" altLang="es-ES" sz="1500" dirty="0" smtClean="0"/>
              <a:t>esquema del flujo </a:t>
            </a:r>
            <a:r>
              <a:rPr lang="es-ES" altLang="es-ES" sz="1500" dirty="0"/>
              <a:t>de aire </a:t>
            </a:r>
            <a:r>
              <a:rPr lang="es-ES" altLang="es-ES" sz="1500" dirty="0" smtClean="0"/>
              <a:t>en niveles superiores. </a:t>
            </a:r>
            <a:endParaRPr lang="es-ES" altLang="es-ES" sz="15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252536" y="-129836"/>
            <a:ext cx="8229600" cy="777875"/>
          </a:xfrm>
        </p:spPr>
        <p:txBody>
          <a:bodyPr/>
          <a:lstStyle/>
          <a:p>
            <a:pPr eaLnBrk="1" hangingPunct="1"/>
            <a:r>
              <a:rPr lang="es-ES" altLang="es-ES" sz="2400" dirty="0" smtClean="0"/>
              <a:t>Escalas </a:t>
            </a:r>
            <a:r>
              <a:rPr lang="es-ES" altLang="es-ES" sz="2400" dirty="0" err="1" smtClean="0"/>
              <a:t>meteorológias</a:t>
            </a:r>
            <a:r>
              <a:rPr lang="es-ES" altLang="es-ES" sz="2400" dirty="0" smtClean="0"/>
              <a:t> y capacidad predictiva</a:t>
            </a:r>
          </a:p>
        </p:txBody>
      </p:sp>
      <p:pic>
        <p:nvPicPr>
          <p:cNvPr id="77828" name="Picture 5" descr="Fig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74" y="1027217"/>
            <a:ext cx="47625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6"/>
          <p:cNvSpPr>
            <a:spLocks noChangeArrowheads="1"/>
          </p:cNvSpPr>
          <p:nvPr/>
        </p:nvSpPr>
        <p:spPr bwMode="auto">
          <a:xfrm>
            <a:off x="250825" y="540390"/>
            <a:ext cx="4103688"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500" dirty="0"/>
              <a:t>Sabemos por la teoría y la experiencia sinóptica que cuanto mayor es la escala espacial  de una estructura atmosférica, mayor es su escala de tiempo y más predecible resulta normalmente. </a:t>
            </a:r>
          </a:p>
        </p:txBody>
      </p:sp>
      <p:sp>
        <p:nvSpPr>
          <p:cNvPr id="77830" name="Rectangle 8"/>
          <p:cNvSpPr>
            <a:spLocks noChangeArrowheads="1"/>
          </p:cNvSpPr>
          <p:nvPr/>
        </p:nvSpPr>
        <p:spPr bwMode="auto">
          <a:xfrm>
            <a:off x="250825" y="1863829"/>
            <a:ext cx="4249167" cy="374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500" dirty="0">
                <a:latin typeface="+mj-lt"/>
              </a:rPr>
              <a:t>La previsibilidad típica actual es aproximadamente el doble de su escala temporal, pero en algunos casos podría alcanzar hasta tres veces su escala de tiempo. </a:t>
            </a:r>
          </a:p>
          <a:p>
            <a:pPr eaLnBrk="1" hangingPunct="1">
              <a:spcBef>
                <a:spcPts val="600"/>
              </a:spcBef>
              <a:buFontTx/>
              <a:buNone/>
            </a:pPr>
            <a:r>
              <a:rPr lang="es-ES" altLang="es-ES" sz="1500" dirty="0" smtClean="0">
                <a:latin typeface="+mj-lt"/>
              </a:rPr>
              <a:t>La </a:t>
            </a:r>
            <a:r>
              <a:rPr lang="es-ES" altLang="es-ES" sz="1500" dirty="0" err="1">
                <a:latin typeface="+mj-lt"/>
              </a:rPr>
              <a:t>predecibilidad</a:t>
            </a:r>
            <a:r>
              <a:rPr lang="es-ES" altLang="es-ES" sz="1500" dirty="0">
                <a:latin typeface="+mj-lt"/>
              </a:rPr>
              <a:t> de los pequeños frentes o </a:t>
            </a:r>
            <a:r>
              <a:rPr lang="es-ES" altLang="es-ES" sz="1500" b="1" dirty="0">
                <a:latin typeface="+mj-lt"/>
              </a:rPr>
              <a:t>sistemas </a:t>
            </a:r>
            <a:r>
              <a:rPr lang="es-ES" altLang="es-ES" sz="1500" b="1" dirty="0" err="1">
                <a:latin typeface="+mj-lt"/>
              </a:rPr>
              <a:t>baroclinos</a:t>
            </a:r>
            <a:r>
              <a:rPr lang="es-ES" altLang="es-ES" sz="1500" b="1" dirty="0">
                <a:latin typeface="+mj-lt"/>
              </a:rPr>
              <a:t> </a:t>
            </a:r>
            <a:r>
              <a:rPr lang="es-ES" altLang="es-ES" sz="1500" dirty="0">
                <a:latin typeface="+mj-lt"/>
              </a:rPr>
              <a:t>está actualmente en torno a   D+2.</a:t>
            </a:r>
          </a:p>
          <a:p>
            <a:pPr eaLnBrk="1" hangingPunct="1">
              <a:spcBef>
                <a:spcPct val="50000"/>
              </a:spcBef>
              <a:buFontTx/>
              <a:buNone/>
            </a:pPr>
            <a:r>
              <a:rPr lang="es-ES" altLang="es-ES" sz="1500" dirty="0">
                <a:latin typeface="+mj-lt"/>
              </a:rPr>
              <a:t>Los sistemas </a:t>
            </a:r>
            <a:r>
              <a:rPr lang="es-ES" altLang="es-ES" sz="1500" b="1" dirty="0">
                <a:latin typeface="+mj-lt"/>
              </a:rPr>
              <a:t>ciclónicos</a:t>
            </a:r>
            <a:r>
              <a:rPr lang="es-ES" altLang="es-ES" sz="1500" dirty="0">
                <a:latin typeface="+mj-lt"/>
              </a:rPr>
              <a:t> vienen a estar  perfectamente </a:t>
            </a:r>
            <a:r>
              <a:rPr lang="es-ES" altLang="es-ES" sz="1500" dirty="0" smtClean="0">
                <a:latin typeface="+mj-lt"/>
              </a:rPr>
              <a:t>simulados </a:t>
            </a:r>
            <a:r>
              <a:rPr lang="es-ES" altLang="es-ES" sz="1500" dirty="0">
                <a:latin typeface="+mj-lt"/>
              </a:rPr>
              <a:t>hasta D+4</a:t>
            </a:r>
          </a:p>
          <a:p>
            <a:pPr eaLnBrk="1" hangingPunct="1">
              <a:spcBef>
                <a:spcPct val="50000"/>
              </a:spcBef>
              <a:buFontTx/>
              <a:buNone/>
            </a:pPr>
            <a:r>
              <a:rPr lang="es-ES" altLang="es-ES" sz="1500" dirty="0">
                <a:latin typeface="+mj-lt"/>
              </a:rPr>
              <a:t>Las largas </a:t>
            </a:r>
            <a:r>
              <a:rPr lang="es-ES" altLang="es-ES" sz="1500" b="1" dirty="0">
                <a:latin typeface="+mj-lt"/>
              </a:rPr>
              <a:t>ondas planetarias </a:t>
            </a:r>
            <a:r>
              <a:rPr lang="es-ES" altLang="es-ES" sz="1500" dirty="0">
                <a:latin typeface="+mj-lt"/>
              </a:rPr>
              <a:t>que definen los regímenes sinópticos alcanzan D+8. </a:t>
            </a:r>
          </a:p>
          <a:p>
            <a:pPr eaLnBrk="1" hangingPunct="1">
              <a:spcBef>
                <a:spcPct val="50000"/>
              </a:spcBef>
              <a:buFontTx/>
              <a:buNone/>
            </a:pPr>
            <a:r>
              <a:rPr lang="es-ES" altLang="es-ES" sz="1500" dirty="0">
                <a:latin typeface="+mj-lt"/>
              </a:rPr>
              <a:t>Se espera que estos límites se </a:t>
            </a:r>
            <a:r>
              <a:rPr lang="es-ES" altLang="es-ES" sz="1500" dirty="0" smtClean="0">
                <a:latin typeface="+mj-lt"/>
              </a:rPr>
              <a:t>vayan </a:t>
            </a:r>
            <a:r>
              <a:rPr lang="es-ES" altLang="es-ES" sz="1500" dirty="0" err="1" smtClean="0">
                <a:latin typeface="+mj-lt"/>
              </a:rPr>
              <a:t>suprando</a:t>
            </a:r>
            <a:r>
              <a:rPr lang="es-ES" altLang="es-ES" sz="1500" dirty="0" smtClean="0">
                <a:latin typeface="+mj-lt"/>
              </a:rPr>
              <a:t> de </a:t>
            </a:r>
            <a:r>
              <a:rPr lang="es-ES" altLang="es-ES" sz="1500" dirty="0">
                <a:latin typeface="+mj-lt"/>
              </a:rPr>
              <a:t>forma progresiva a medida que </a:t>
            </a:r>
            <a:r>
              <a:rPr lang="es-ES" altLang="es-ES" sz="1500" dirty="0"/>
              <a:t>la </a:t>
            </a:r>
            <a:r>
              <a:rPr lang="es-ES" altLang="es-ES" sz="1500" dirty="0" err="1"/>
              <a:t>precision</a:t>
            </a:r>
            <a:r>
              <a:rPr lang="es-ES" altLang="es-ES" sz="1500" dirty="0"/>
              <a:t> y fiabilidad </a:t>
            </a:r>
            <a:r>
              <a:rPr lang="es-ES" altLang="es-ES" sz="1500" dirty="0" smtClean="0"/>
              <a:t>del modelo </a:t>
            </a:r>
            <a:r>
              <a:rPr lang="es-ES" altLang="es-ES" sz="1500" dirty="0" smtClean="0">
                <a:latin typeface="+mj-lt"/>
              </a:rPr>
              <a:t>vaya avanzando.</a:t>
            </a:r>
            <a:endParaRPr lang="es-ES" altLang="es-ES" sz="1500" dirty="0">
              <a:latin typeface="+mj-lt"/>
            </a:endParaRPr>
          </a:p>
        </p:txBody>
      </p:sp>
      <p:sp>
        <p:nvSpPr>
          <p:cNvPr id="77831" name="Rectangle 9"/>
          <p:cNvSpPr>
            <a:spLocks noChangeArrowheads="1"/>
          </p:cNvSpPr>
          <p:nvPr/>
        </p:nvSpPr>
        <p:spPr bwMode="auto">
          <a:xfrm>
            <a:off x="323850" y="5611009"/>
            <a:ext cx="88201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50000"/>
              </a:spcBef>
              <a:buFontTx/>
              <a:buNone/>
            </a:pPr>
            <a:r>
              <a:rPr lang="es-ES" altLang="es-ES" sz="1400" dirty="0"/>
              <a:t>EXCEPCIONES:  Los sistemas atmosféricos asociados a la orografía o a la superficie subyacente, como bajas de sotavento o bajas generadas por calor) suele ser pronosticados de forma menos consistente. </a:t>
            </a:r>
          </a:p>
          <a:p>
            <a:pPr eaLnBrk="1" hangingPunct="1">
              <a:spcBef>
                <a:spcPct val="50000"/>
              </a:spcBef>
              <a:buFontTx/>
              <a:buNone/>
            </a:pPr>
            <a:r>
              <a:rPr lang="es-ES" altLang="es-ES" sz="1600" b="1" dirty="0" smtClean="0"/>
              <a:t>Las escalas predecibles también muestran la mayor consistencia de una integración a la siguiente</a:t>
            </a:r>
            <a:r>
              <a:rPr lang="es-ES" altLang="es-ES" sz="1400" dirty="0" smtClean="0"/>
              <a:t>. </a:t>
            </a:r>
            <a:endParaRPr lang="es-ES" altLang="es-E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831">
                                            <p:txEl>
                                              <p:pRg st="1" end="1"/>
                                            </p:txEl>
                                          </p:spTgt>
                                        </p:tgtEl>
                                        <p:attrNameLst>
                                          <p:attrName>style.visibility</p:attrName>
                                        </p:attrNameLst>
                                      </p:cBhvr>
                                      <p:to>
                                        <p:strVal val="visible"/>
                                      </p:to>
                                    </p:set>
                                    <p:anim calcmode="lin" valueType="num">
                                      <p:cBhvr additive="base">
                                        <p:cTn id="7" dur="500" fill="hold"/>
                                        <p:tgtEl>
                                          <p:spTgt spid="778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180528" y="-130734"/>
            <a:ext cx="8229600" cy="777875"/>
          </a:xfrm>
        </p:spPr>
        <p:txBody>
          <a:bodyPr/>
          <a:lstStyle/>
          <a:p>
            <a:pPr eaLnBrk="1" hangingPunct="1"/>
            <a:r>
              <a:rPr lang="es-ES" altLang="es-ES" sz="2800" dirty="0" smtClean="0"/>
              <a:t>Relación entre escala y capacidad predictiva</a:t>
            </a:r>
          </a:p>
        </p:txBody>
      </p:sp>
      <p:pic>
        <p:nvPicPr>
          <p:cNvPr id="78852" name="Picture 8" descr="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12" y="751665"/>
            <a:ext cx="5626000" cy="397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11"/>
          <p:cNvSpPr>
            <a:spLocks noChangeArrowheads="1"/>
          </p:cNvSpPr>
          <p:nvPr/>
        </p:nvSpPr>
        <p:spPr bwMode="auto">
          <a:xfrm>
            <a:off x="219480" y="4653136"/>
            <a:ext cx="8748712"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eaLnBrk="1" hangingPunct="1">
              <a:spcBef>
                <a:spcPct val="0"/>
              </a:spcBef>
              <a:buFontTx/>
              <a:buNone/>
            </a:pPr>
            <a:r>
              <a:rPr lang="es-ES" altLang="es-ES" sz="1200" i="1" dirty="0"/>
              <a:t>Secuencia de gráficos de previsión de 1000hPa HRES </a:t>
            </a:r>
            <a:r>
              <a:rPr lang="es-ES" altLang="es-ES" sz="1200" i="1" dirty="0" smtClean="0"/>
              <a:t>desde T+156h </a:t>
            </a:r>
            <a:r>
              <a:rPr lang="es-ES" altLang="es-ES" sz="1200" i="1" dirty="0"/>
              <a:t>a T+96h, todos verificados a las 00UTC del 20 de agosto de 2010.  Los detalles de la previsión difieren entre las previsiones, pero los sistemas a gran escala (una baja cerca de Irlanda, </a:t>
            </a:r>
            <a:r>
              <a:rPr lang="es-ES" altLang="es-ES" sz="1200" i="1" dirty="0" smtClean="0"/>
              <a:t>altas presiones </a:t>
            </a:r>
            <a:r>
              <a:rPr lang="es-ES" altLang="es-ES" sz="1200" i="1" dirty="0"/>
              <a:t>sobre Europa </a:t>
            </a:r>
            <a:r>
              <a:rPr lang="es-ES" altLang="es-ES" sz="1200" i="1" dirty="0" smtClean="0"/>
              <a:t>central y </a:t>
            </a:r>
            <a:r>
              <a:rPr lang="es-ES" altLang="es-ES" sz="1200" i="1" dirty="0"/>
              <a:t>una vaguada sobre los Estados bálticos) son características comunes.  </a:t>
            </a:r>
            <a:endParaRPr lang="es-ES" altLang="es-ES" sz="1200" i="1" dirty="0" smtClean="0"/>
          </a:p>
          <a:p>
            <a:pPr eaLnBrk="1" hangingPunct="1">
              <a:spcBef>
                <a:spcPts val="600"/>
              </a:spcBef>
              <a:buFontTx/>
              <a:buNone/>
            </a:pPr>
            <a:r>
              <a:rPr lang="es-ES" altLang="es-ES" sz="1200" i="1" dirty="0" smtClean="0"/>
              <a:t>La </a:t>
            </a:r>
            <a:r>
              <a:rPr lang="es-ES" altLang="es-ES" sz="1200" i="1" dirty="0"/>
              <a:t>previsión T+144h del 14 de agosto preveía un temporal del </a:t>
            </a:r>
            <a:r>
              <a:rPr lang="es-ES" altLang="es-ES" sz="1200" i="1" dirty="0" smtClean="0"/>
              <a:t>SW sobre </a:t>
            </a:r>
            <a:r>
              <a:rPr lang="es-ES" altLang="es-ES" sz="1200" i="1" dirty="0"/>
              <a:t>las Islas Británicas seis días después.  </a:t>
            </a:r>
            <a:endParaRPr lang="es-ES" altLang="es-ES" sz="1200" i="1" dirty="0" smtClean="0"/>
          </a:p>
          <a:p>
            <a:pPr eaLnBrk="1" hangingPunct="1">
              <a:spcBef>
                <a:spcPts val="600"/>
              </a:spcBef>
              <a:buFontTx/>
              <a:buNone/>
            </a:pPr>
            <a:r>
              <a:rPr lang="es-ES" altLang="es-ES" sz="1200" i="1" dirty="0" smtClean="0"/>
              <a:t>Habría </a:t>
            </a:r>
            <a:r>
              <a:rPr lang="es-ES" altLang="es-ES" sz="1200" i="1" dirty="0"/>
              <a:t>sido imprudente hacer una interpretación tan detallada de la previsión, teniendo en cuenta la habilidad típica en ese rango.  Sólo se habría justificado una declaración de condiciones ventosas, inestables y ciclónicas</a:t>
            </a:r>
            <a:r>
              <a:rPr lang="es-ES" altLang="es-ES" sz="1200" i="1" dirty="0" smtClean="0"/>
              <a:t>.</a:t>
            </a:r>
          </a:p>
          <a:p>
            <a:pPr eaLnBrk="1" hangingPunct="1">
              <a:spcBef>
                <a:spcPts val="600"/>
              </a:spcBef>
              <a:buFontTx/>
              <a:buNone/>
            </a:pPr>
            <a:r>
              <a:rPr lang="es-ES" altLang="es-ES" sz="1200" i="1" dirty="0" smtClean="0"/>
              <a:t>Una </a:t>
            </a:r>
            <a:r>
              <a:rPr lang="es-ES" altLang="es-ES" sz="1200" i="1" dirty="0"/>
              <a:t>interpretación tan cautelosa habría evitado cualquier "salto" embarazoso en la previsión, cuando las ejecuciones posteriores de </a:t>
            </a:r>
            <a:r>
              <a:rPr lang="es-ES" altLang="es-ES" sz="1200" i="1" dirty="0" smtClean="0"/>
              <a:t>T+132h </a:t>
            </a:r>
            <a:r>
              <a:rPr lang="es-ES" altLang="es-ES" sz="1200" i="1" dirty="0"/>
              <a:t>y </a:t>
            </a:r>
            <a:r>
              <a:rPr lang="es-ES" altLang="es-ES" sz="1200" i="1" dirty="0" smtClean="0"/>
              <a:t>T+120h </a:t>
            </a:r>
            <a:r>
              <a:rPr lang="es-ES" altLang="es-ES" sz="1200" i="1" dirty="0"/>
              <a:t>mostraron una circulación más débil.  El mismo enfoque </a:t>
            </a:r>
            <a:r>
              <a:rPr lang="es-ES" altLang="es-ES" sz="1200" i="1" dirty="0" smtClean="0"/>
              <a:t>prudente habría </a:t>
            </a:r>
            <a:r>
              <a:rPr lang="es-ES" altLang="es-ES" sz="1200" i="1" dirty="0"/>
              <a:t>minimizado el "salto" de la previsión </a:t>
            </a:r>
            <a:r>
              <a:rPr lang="es-ES" altLang="es-ES" sz="1200" i="1" dirty="0" smtClean="0"/>
              <a:t>ante la aparición del pronóstico T+108h.</a:t>
            </a:r>
            <a:endParaRPr lang="es-ES" altLang="es-ES" sz="1200" i="1" dirty="0"/>
          </a:p>
          <a:p>
            <a:pPr eaLnBrk="1" hangingPunct="1">
              <a:spcBef>
                <a:spcPts val="600"/>
              </a:spcBef>
              <a:buFontTx/>
              <a:buNone/>
            </a:pPr>
            <a:r>
              <a:rPr lang="es-ES" altLang="es-ES" sz="1200" i="1" dirty="0"/>
              <a:t/>
            </a:r>
            <a:br>
              <a:rPr lang="es-ES" altLang="es-ES" sz="1200" i="1" dirty="0"/>
            </a:br>
            <a:endParaRPr lang="es-ES" altLang="es-ES" sz="1200" dirty="0"/>
          </a:p>
          <a:p>
            <a:pPr eaLnBrk="1" hangingPunct="1">
              <a:spcBef>
                <a:spcPts val="600"/>
              </a:spcBef>
              <a:buFontTx/>
              <a:buNone/>
            </a:pPr>
            <a:r>
              <a:rPr lang="es-ES" altLang="es-ES" sz="1200" dirty="0"/>
              <a:t/>
            </a:r>
            <a:br>
              <a:rPr lang="es-ES" altLang="es-ES" sz="1200" dirty="0"/>
            </a:br>
            <a:endParaRPr lang="es-ES" altLang="es-ES" sz="12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Saltos en los pronósticos NWP</a:t>
            </a:r>
            <a:endParaRPr lang="es-ES" dirty="0"/>
          </a:p>
        </p:txBody>
      </p:sp>
      <p:sp>
        <p:nvSpPr>
          <p:cNvPr id="3" name="Marcador de contenido 2"/>
          <p:cNvSpPr>
            <a:spLocks noGrp="1"/>
          </p:cNvSpPr>
          <p:nvPr>
            <p:ph idx="1"/>
          </p:nvPr>
        </p:nvSpPr>
        <p:spPr>
          <a:xfrm>
            <a:off x="323528" y="771043"/>
            <a:ext cx="8712968" cy="3079750"/>
          </a:xfrm>
        </p:spPr>
        <p:txBody>
          <a:bodyPr/>
          <a:lstStyle/>
          <a:p>
            <a:pPr marL="0" indent="0">
              <a:buNone/>
            </a:pPr>
            <a:r>
              <a:rPr lang="es-ES" sz="1600" dirty="0"/>
              <a:t>A </a:t>
            </a:r>
            <a:r>
              <a:rPr lang="es-ES" sz="1600" dirty="0" smtClean="0"/>
              <a:t>nadie no </a:t>
            </a:r>
            <a:r>
              <a:rPr lang="es-ES" sz="1600" dirty="0"/>
              <a:t>les gustan las previsiones precipitadas.  El papel del pronosticador es deducir la previsión más probable y asignarle una probabilidad general teniendo en cuenta todos los resultados </a:t>
            </a:r>
            <a:r>
              <a:rPr lang="es-ES" sz="1600" dirty="0" smtClean="0"/>
              <a:t>posibles, evitando cambios </a:t>
            </a:r>
            <a:r>
              <a:rPr lang="es-ES" sz="1600" dirty="0"/>
              <a:t>bruscos en sus previsiones, ya que la </a:t>
            </a:r>
            <a:r>
              <a:rPr lang="es-ES" sz="1600" dirty="0" smtClean="0"/>
              <a:t>salida posterior </a:t>
            </a:r>
            <a:r>
              <a:rPr lang="es-ES" sz="1600" dirty="0"/>
              <a:t>del modelo NWP puede o no volver a los resultados anteriores. </a:t>
            </a:r>
            <a:r>
              <a:rPr lang="es-ES" sz="1600" dirty="0" smtClean="0"/>
              <a:t>La </a:t>
            </a:r>
            <a:r>
              <a:rPr lang="es-ES" sz="1600" dirty="0"/>
              <a:t>adición de </a:t>
            </a:r>
            <a:r>
              <a:rPr lang="es-ES" sz="1600" b="1" dirty="0"/>
              <a:t>detalles</a:t>
            </a:r>
            <a:r>
              <a:rPr lang="es-ES" sz="1600" dirty="0"/>
              <a:t>, sobre todo en los plazos de previsión más largos, es inadecuada, pero, no obstante, debe captarse el </a:t>
            </a:r>
            <a:r>
              <a:rPr lang="es-ES" sz="1600" b="1" dirty="0"/>
              <a:t>riesgo de tiempo severo </a:t>
            </a:r>
            <a:r>
              <a:rPr lang="es-ES" sz="1600" dirty="0"/>
              <a:t>o excepcional, aunque la probabilidad sea baja</a:t>
            </a:r>
            <a:r>
              <a:rPr lang="es-ES" sz="1600" dirty="0" smtClean="0"/>
              <a:t>.</a:t>
            </a:r>
            <a:endParaRPr lang="es-ES" sz="1600" dirty="0"/>
          </a:p>
          <a:p>
            <a:pPr marL="0" indent="0">
              <a:buNone/>
            </a:pPr>
            <a:r>
              <a:rPr lang="es-ES" sz="1600" dirty="0"/>
              <a:t>Las perturbaciones, tanto positivas como negativas, difunden las previsiones del conjunto a ambos lados del control del conjunto (CTRL) desde el principio, por lo que es probable que cualquier salto en el CTRL (y en el HRES) </a:t>
            </a:r>
            <a:r>
              <a:rPr lang="es-ES" sz="1600" dirty="0" smtClean="0"/>
              <a:t>se refleje también en el </a:t>
            </a:r>
            <a:r>
              <a:rPr lang="es-ES" sz="1600" dirty="0"/>
              <a:t>ENS.  En </a:t>
            </a:r>
            <a:r>
              <a:rPr lang="es-ES" sz="1600" b="1" dirty="0"/>
              <a:t>plazos muy cortos</a:t>
            </a:r>
            <a:r>
              <a:rPr lang="es-ES" sz="1600" dirty="0"/>
              <a:t>, antes de que las perturbaciones hayan tenido tiempo de amplificarse, la media del conjunto (EM) será muy similar a la del CTRL.  </a:t>
            </a:r>
            <a:r>
              <a:rPr lang="es-ES" sz="1600" b="1" dirty="0"/>
              <a:t>Más adelante </a:t>
            </a:r>
            <a:r>
              <a:rPr lang="es-ES" sz="1600" dirty="0"/>
              <a:t>en la previsión, la no linealidad se vuelve más importante, por lo que los miembros del ENS son menos similares al CTRL (y al HRES), lo que hace que la previsión de la media del conjunto (EM) sea, por término medio, una previsión menos nerviosa y más fiable que la del CTRL</a:t>
            </a:r>
            <a:r>
              <a:rPr lang="es-ES" sz="1600" dirty="0" smtClean="0"/>
              <a:t>.</a:t>
            </a:r>
            <a:endParaRPr lang="es-ES" sz="1600" dirty="0"/>
          </a:p>
          <a:p>
            <a:pPr marL="0" indent="0">
              <a:buNone/>
            </a:pPr>
            <a:r>
              <a:rPr lang="es-ES" sz="1600" dirty="0"/>
              <a:t>El hecho de que la previsión más reciente sea, por término medio, mejor que la anterior, no significa que </a:t>
            </a:r>
            <a:r>
              <a:rPr lang="es-ES" sz="1600" dirty="0" smtClean="0"/>
              <a:t>sea </a:t>
            </a:r>
            <a:r>
              <a:rPr lang="es-ES" sz="1600" dirty="0"/>
              <a:t>siempre mejor.  </a:t>
            </a:r>
            <a:r>
              <a:rPr lang="es-ES" sz="1600" b="1" dirty="0"/>
              <a:t>Una previsión más reciente puede ser peor que la anterior</a:t>
            </a:r>
            <a:r>
              <a:rPr lang="es-ES" sz="1600" dirty="0"/>
              <a:t> y, a menudo, al aumentar el rango de previsión, es cada vez más probable que la previsión de 12 o 24 horas más antigua sea la mejor.  Si el resultado más reciente del modelo NWP difiere significativamente de los resultados anteriores, el pronosticador puede utilizar </a:t>
            </a:r>
            <a:r>
              <a:rPr lang="es-ES" sz="1600" dirty="0" smtClean="0"/>
              <a:t>algunas </a:t>
            </a:r>
            <a:r>
              <a:rPr lang="es-ES" sz="1600" dirty="0"/>
              <a:t>técnicas </a:t>
            </a:r>
            <a:r>
              <a:rPr lang="es-ES" sz="1600" dirty="0" smtClean="0"/>
              <a:t>para </a:t>
            </a:r>
            <a:r>
              <a:rPr lang="es-ES" sz="1600" dirty="0"/>
              <a:t>evitar cambios bruscos en las </a:t>
            </a:r>
            <a:r>
              <a:rPr lang="es-ES" sz="1600" dirty="0" smtClean="0"/>
              <a:t>previsiones suministradas. </a:t>
            </a:r>
            <a:r>
              <a:rPr lang="es-ES" sz="1600" dirty="0"/>
              <a:t>cliente.  Puede merecer la pena intentar </a:t>
            </a:r>
            <a:r>
              <a:rPr lang="es-ES" sz="1600" b="1" dirty="0"/>
              <a:t>evaluar la causa de la diferencia</a:t>
            </a:r>
            <a:r>
              <a:rPr lang="es-ES" sz="1600" dirty="0"/>
              <a:t>, pero en general cada solución HRES y ENS debe considerarse como una posible solución que forma parte de un conjunto mayor de las soluciones más recientes y recientes.</a:t>
            </a:r>
          </a:p>
          <a:p>
            <a:endParaRPr lang="es-ES" sz="1600" dirty="0"/>
          </a:p>
          <a:p>
            <a:r>
              <a:rPr lang="es-ES" sz="1600" dirty="0"/>
              <a:t>El conjunto de asimilaciones de datos (EDA), el acoplamiento de los océanos a partir de Day0 y las futuras mejoras de la física estocástica y de las perturbaciones de la superficie terrestre están diseñados para mejorar la calidad del conjunto y deberían seguir reduciendo, aunque no erradicando, los saltos.</a:t>
            </a:r>
          </a:p>
        </p:txBody>
      </p:sp>
    </p:spTree>
    <p:extLst>
      <p:ext uri="{BB962C8B-B14F-4D97-AF65-F5344CB8AC3E}">
        <p14:creationId xmlns:p14="http://schemas.microsoft.com/office/powerpoint/2010/main" val="16020746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Discontinuidades en los pronósticos NWP</a:t>
            </a:r>
            <a:endParaRPr lang="es-ES" dirty="0"/>
          </a:p>
        </p:txBody>
      </p:sp>
      <p:sp>
        <p:nvSpPr>
          <p:cNvPr id="5" name="Rectángulo 4"/>
          <p:cNvSpPr/>
          <p:nvPr/>
        </p:nvSpPr>
        <p:spPr>
          <a:xfrm>
            <a:off x="138344" y="620688"/>
            <a:ext cx="9186184" cy="2616101"/>
          </a:xfrm>
          <a:prstGeom prst="rect">
            <a:avLst/>
          </a:prstGeom>
        </p:spPr>
        <p:txBody>
          <a:bodyPr wrap="square">
            <a:spAutoFit/>
          </a:bodyPr>
          <a:lstStyle/>
          <a:p>
            <a:r>
              <a:rPr lang="es-ES" sz="1400" b="1" dirty="0" smtClean="0"/>
              <a:t>Salto </a:t>
            </a:r>
            <a:r>
              <a:rPr lang="es-ES" sz="1400" b="1" dirty="0"/>
              <a:t>de previsión</a:t>
            </a:r>
            <a:r>
              <a:rPr lang="es-ES" sz="1400" dirty="0"/>
              <a:t>: Cuando, para una fecha determinada, los resultados de las previsiones de las ejecuciones secuenciales del modelo NWP muestran un cambio claro y repentino en los valores de las previsiones (por ejemplo, las previsiones de temperatura válidas a la misma hora para un lugar determinado podrían ser 17ºC,16ºC,15ºC,22ºC ). </a:t>
            </a:r>
          </a:p>
          <a:p>
            <a:pPr>
              <a:spcBef>
                <a:spcPts val="600"/>
              </a:spcBef>
            </a:pPr>
            <a:r>
              <a:rPr lang="es-ES" sz="1400" b="1" dirty="0" smtClean="0"/>
              <a:t>Previsiones </a:t>
            </a:r>
            <a:r>
              <a:rPr lang="es-ES" sz="1400" b="1" dirty="0"/>
              <a:t>que cambian de </a:t>
            </a:r>
            <a:r>
              <a:rPr lang="es-ES" sz="1400" b="1" dirty="0" smtClean="0"/>
              <a:t>forma </a:t>
            </a:r>
            <a:r>
              <a:rPr lang="es-ES" sz="1400" b="1" i="1" dirty="0" smtClean="0"/>
              <a:t>(</a:t>
            </a:r>
            <a:r>
              <a:rPr lang="es-ES" sz="1400" b="1" i="1" dirty="0" err="1" smtClean="0"/>
              <a:t>flip</a:t>
            </a:r>
            <a:r>
              <a:rPr lang="es-ES" sz="1400" b="1" i="1" dirty="0" smtClean="0"/>
              <a:t> </a:t>
            </a:r>
            <a:r>
              <a:rPr lang="es-ES" sz="1400" b="1" i="1" dirty="0" err="1" smtClean="0"/>
              <a:t>flop</a:t>
            </a:r>
            <a:r>
              <a:rPr lang="es-ES" sz="1400" b="1" i="1" dirty="0" smtClean="0"/>
              <a:t>)</a:t>
            </a:r>
            <a:r>
              <a:rPr lang="es-ES" sz="1400" i="1" dirty="0" smtClean="0"/>
              <a:t>:</a:t>
            </a:r>
            <a:r>
              <a:rPr lang="es-ES" sz="1400" dirty="0" smtClean="0"/>
              <a:t>  </a:t>
            </a:r>
            <a:r>
              <a:rPr lang="es-ES" sz="1400" dirty="0"/>
              <a:t>Cuando los resultados de las previsiones de las ejecuciones secuenciales del modelo NWP alternan entre valores más altos y más bajos (por ejemplo, las previsiones de temperatura válidas al mismo tiempo para un lugar determinado podrían ser 17ºC,13ºC,16ºC,12ºC,18ºC). </a:t>
            </a:r>
          </a:p>
          <a:p>
            <a:pPr>
              <a:spcBef>
                <a:spcPts val="600"/>
              </a:spcBef>
            </a:pPr>
            <a:r>
              <a:rPr lang="es-ES" sz="1400" b="1" dirty="0" smtClean="0"/>
              <a:t>Tendencia </a:t>
            </a:r>
            <a:r>
              <a:rPr lang="es-ES" sz="1400" b="1" dirty="0"/>
              <a:t>de las previsiones</a:t>
            </a:r>
            <a:r>
              <a:rPr lang="es-ES" sz="1400" dirty="0"/>
              <a:t>:  Cuando los resultados de las previsiones de las ejecuciones secuenciales del modelo NWP se mueven uniformemente o de otra manera hacia un valor más bajo o más alto (por ejemplo, las previsiones de temperatura válidas al mismo tiempo para un lugar determinado podrían ser 18ºC,16ºC,16ºC,15ºC,14ºC).</a:t>
            </a:r>
          </a:p>
        </p:txBody>
      </p:sp>
      <p:pic>
        <p:nvPicPr>
          <p:cNvPr id="6" name="Imagen 5"/>
          <p:cNvPicPr>
            <a:picLocks noChangeAspect="1"/>
          </p:cNvPicPr>
          <p:nvPr/>
        </p:nvPicPr>
        <p:blipFill>
          <a:blip r:embed="rId2"/>
          <a:stretch>
            <a:fillRect/>
          </a:stretch>
        </p:blipFill>
        <p:spPr>
          <a:xfrm>
            <a:off x="1403648" y="3236789"/>
            <a:ext cx="6048672" cy="2586689"/>
          </a:xfrm>
          <a:prstGeom prst="rect">
            <a:avLst/>
          </a:prstGeom>
        </p:spPr>
      </p:pic>
      <p:sp>
        <p:nvSpPr>
          <p:cNvPr id="8" name="Rectángulo 7"/>
          <p:cNvSpPr/>
          <p:nvPr/>
        </p:nvSpPr>
        <p:spPr>
          <a:xfrm>
            <a:off x="323528" y="5805264"/>
            <a:ext cx="8496944" cy="830997"/>
          </a:xfrm>
          <a:prstGeom prst="rect">
            <a:avLst/>
          </a:prstGeom>
        </p:spPr>
        <p:txBody>
          <a:bodyPr wrap="square">
            <a:spAutoFit/>
          </a:bodyPr>
          <a:lstStyle/>
          <a:p>
            <a:r>
              <a:rPr lang="es-ES" sz="1200" i="1" dirty="0"/>
              <a:t>Representación de las temperaturas previstas en un lugar determinado para una fecha determinada producida por una serie de ejecuciones de previsión.  Se puede considerar que un salto es mayor que un umbral δ.  Un salto puede considerarse como una secuencia de resultados que alternativamente son superiores o inferiores a su predecesor.  Una tendencia puede considerarse como una secuencia de resultados que suben o bajan, de manera uniforme o no.</a:t>
            </a:r>
          </a:p>
        </p:txBody>
      </p:sp>
    </p:spTree>
    <p:extLst>
      <p:ext uri="{BB962C8B-B14F-4D97-AF65-F5344CB8AC3E}">
        <p14:creationId xmlns:p14="http://schemas.microsoft.com/office/powerpoint/2010/main" val="185647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Discontinuidades en los pronósticos NWP</a:t>
            </a:r>
            <a:endParaRPr lang="es-ES" dirty="0"/>
          </a:p>
        </p:txBody>
      </p:sp>
      <p:sp>
        <p:nvSpPr>
          <p:cNvPr id="3" name="Rectángulo 2"/>
          <p:cNvSpPr/>
          <p:nvPr/>
        </p:nvSpPr>
        <p:spPr>
          <a:xfrm>
            <a:off x="215008" y="908720"/>
            <a:ext cx="8928992" cy="5262979"/>
          </a:xfrm>
          <a:prstGeom prst="rect">
            <a:avLst/>
          </a:prstGeom>
        </p:spPr>
        <p:txBody>
          <a:bodyPr wrap="square">
            <a:spAutoFit/>
          </a:bodyPr>
          <a:lstStyle/>
          <a:p>
            <a:r>
              <a:rPr lang="es-ES" sz="1600" dirty="0"/>
              <a:t>En una secuencia de 3 previsiones, sólo hay dos formas en que la última previsión de esa secuencia puede comportarse en relación con las demás: puede representar una tendencia o puede representar un </a:t>
            </a:r>
            <a:r>
              <a:rPr lang="es-ES" sz="1600" b="1" dirty="0"/>
              <a:t>cambio de tendencia </a:t>
            </a:r>
            <a:r>
              <a:rPr lang="es-ES" sz="1600" dirty="0"/>
              <a:t>(suponiendo que descartemos la posibilidad de que las previsiones secuenciales sean idénticas).  Ambas cosas ocurren aproximadamente el 50% de las veces, por lo que un pronosticador no debe sorprenderse cuando se produce una de ellas, ni debe tomar ninguna medida especial en función de cuál sea.</a:t>
            </a:r>
          </a:p>
          <a:p>
            <a:endParaRPr lang="es-ES" sz="1600" dirty="0"/>
          </a:p>
          <a:p>
            <a:r>
              <a:rPr lang="es-ES" sz="1600" dirty="0"/>
              <a:t>Un </a:t>
            </a:r>
            <a:r>
              <a:rPr lang="es-ES" sz="1600" b="1" dirty="0"/>
              <a:t>salto repentino </a:t>
            </a:r>
            <a:r>
              <a:rPr lang="es-ES" sz="1600" dirty="0"/>
              <a:t>en los valores de las previsiones tras una racha reciente de resultados bastante similares debe considerarse con precaución.  Del mismo modo, </a:t>
            </a:r>
            <a:r>
              <a:rPr lang="es-ES" sz="1600" b="1" dirty="0"/>
              <a:t>un cambio constante o inestable en la previsión </a:t>
            </a:r>
            <a:r>
              <a:rPr lang="es-ES" sz="1600" dirty="0"/>
              <a:t>(por ejemplo, una aceleración progresiva de un sistema meteorológico o un descenso de las temperaturas previstas) no puede darse por sentado.  El último valor de la previsión puede ser cierto, ya que cuenta con la ventaja de los datos posteriores, pero también podría ser el resultado de un detalle incorrecto o amplificador que surta efecto durante la ejecución de la previsión.  </a:t>
            </a:r>
          </a:p>
          <a:p>
            <a:endParaRPr lang="es-ES" sz="1600" dirty="0"/>
          </a:p>
          <a:p>
            <a:r>
              <a:rPr lang="es-ES" sz="1600" dirty="0"/>
              <a:t>A veces las previsiones </a:t>
            </a:r>
            <a:r>
              <a:rPr lang="es-ES" sz="1600" b="1" dirty="0"/>
              <a:t>muestran cambios significativos y repetitivos</a:t>
            </a:r>
            <a:r>
              <a:rPr lang="es-ES" sz="1600" dirty="0"/>
              <a:t> en las predicciones para un lugar determinado.  A menudo, esto se asocia con el posicionamiento preciso de una vaguada o cresta en las proximidades del lugar de interés (por ejemplo, si en el hemisferio norte el eje se encuentra al este, un flujo de aire del </a:t>
            </a:r>
            <a:r>
              <a:rPr lang="es-ES" sz="1600" dirty="0" smtClean="0"/>
              <a:t>N </a:t>
            </a:r>
            <a:r>
              <a:rPr lang="es-ES" sz="1600" dirty="0"/>
              <a:t>trae temperaturas más frías y un tipo de tiempo asociado; si al oeste, un flujo de aire del </a:t>
            </a:r>
            <a:r>
              <a:rPr lang="es-ES" sz="1600" dirty="0" smtClean="0"/>
              <a:t>S </a:t>
            </a:r>
            <a:r>
              <a:rPr lang="es-ES" sz="1600" dirty="0"/>
              <a:t>trae temperaturas más cálidas y un tipo de tiempo diferente). </a:t>
            </a:r>
          </a:p>
        </p:txBody>
      </p:sp>
    </p:spTree>
    <p:extLst>
      <p:ext uri="{BB962C8B-B14F-4D97-AF65-F5344CB8AC3E}">
        <p14:creationId xmlns:p14="http://schemas.microsoft.com/office/powerpoint/2010/main" val="4729879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2736" y="0"/>
            <a:ext cx="8229600" cy="777875"/>
          </a:xfrm>
        </p:spPr>
        <p:txBody>
          <a:bodyPr/>
          <a:lstStyle/>
          <a:p>
            <a:r>
              <a:rPr lang="es-ES" i="1" dirty="0" err="1" smtClean="0"/>
              <a:t>Scorecard</a:t>
            </a:r>
            <a:endParaRPr lang="es-ES" i="1" dirty="0"/>
          </a:p>
        </p:txBody>
      </p:sp>
      <p:sp>
        <p:nvSpPr>
          <p:cNvPr id="3" name="Marcador de contenido 2"/>
          <p:cNvSpPr>
            <a:spLocks noGrp="1"/>
          </p:cNvSpPr>
          <p:nvPr>
            <p:ph idx="1"/>
          </p:nvPr>
        </p:nvSpPr>
        <p:spPr>
          <a:xfrm>
            <a:off x="107504" y="789202"/>
            <a:ext cx="3960440" cy="3079750"/>
          </a:xfrm>
        </p:spPr>
        <p:txBody>
          <a:bodyPr/>
          <a:lstStyle/>
          <a:p>
            <a:pPr marL="0" indent="0">
              <a:buNone/>
            </a:pPr>
            <a:r>
              <a:rPr lang="es-ES" sz="1600" dirty="0" smtClean="0">
                <a:latin typeface="Calibri" panose="020F0502020204030204" pitchFamily="34" charset="0"/>
                <a:cs typeface="Calibri" panose="020F0502020204030204" pitchFamily="34" charset="0"/>
              </a:rPr>
              <a:t>Tarjeta de comportamiento del </a:t>
            </a:r>
            <a:r>
              <a:rPr lang="es-ES" sz="1600" dirty="0">
                <a:latin typeface="Calibri" panose="020F0502020204030204" pitchFamily="34" charset="0"/>
                <a:cs typeface="Calibri" panose="020F0502020204030204" pitchFamily="34" charset="0"/>
              </a:rPr>
              <a:t>ENS del ciclo 47r3 del IFS frente al ciclo 47r2 del IFS para las previsiones de medio </a:t>
            </a:r>
            <a:r>
              <a:rPr lang="es-ES" sz="1600" dirty="0" smtClean="0">
                <a:latin typeface="Calibri" panose="020F0502020204030204" pitchFamily="34" charset="0"/>
                <a:cs typeface="Calibri" panose="020F0502020204030204" pitchFamily="34" charset="0"/>
              </a:rPr>
              <a:t>plazo con alcance de pronóstico hasta </a:t>
            </a:r>
            <a:r>
              <a:rPr lang="es-ES" sz="1600" dirty="0">
                <a:latin typeface="Calibri" panose="020F0502020204030204" pitchFamily="34" charset="0"/>
                <a:cs typeface="Calibri" panose="020F0502020204030204" pitchFamily="34" charset="0"/>
              </a:rPr>
              <a:t>el día </a:t>
            </a:r>
            <a:r>
              <a:rPr lang="es-ES" sz="1600" dirty="0" smtClean="0">
                <a:latin typeface="Calibri" panose="020F0502020204030204" pitchFamily="34" charset="0"/>
                <a:cs typeface="Calibri" panose="020F0502020204030204" pitchFamily="34" charset="0"/>
              </a:rPr>
              <a:t>15, </a:t>
            </a:r>
            <a:r>
              <a:rPr lang="es-ES" sz="1600" dirty="0">
                <a:latin typeface="Calibri" panose="020F0502020204030204" pitchFamily="34" charset="0"/>
                <a:cs typeface="Calibri" panose="020F0502020204030204" pitchFamily="34" charset="0"/>
              </a:rPr>
              <a:t>verificado por los respectivos análisis y observaciones a las 00 UTC sobre la base de unas 305 ejecuciones </a:t>
            </a:r>
            <a:r>
              <a:rPr lang="es-ES" sz="1600" dirty="0" smtClean="0">
                <a:latin typeface="Calibri" panose="020F0502020204030204" pitchFamily="34" charset="0"/>
                <a:cs typeface="Calibri" panose="020F0502020204030204" pitchFamily="34" charset="0"/>
              </a:rPr>
              <a:t>del </a:t>
            </a:r>
            <a:r>
              <a:rPr lang="es-ES" sz="1600" dirty="0">
                <a:latin typeface="Calibri" panose="020F0502020204030204" pitchFamily="34" charset="0"/>
                <a:cs typeface="Calibri" panose="020F0502020204030204" pitchFamily="34" charset="0"/>
              </a:rPr>
              <a:t>ENS para </a:t>
            </a:r>
            <a:r>
              <a:rPr lang="es-ES" sz="1600" dirty="0" smtClean="0">
                <a:latin typeface="Calibri" panose="020F0502020204030204" pitchFamily="34" charset="0"/>
                <a:cs typeface="Calibri" panose="020F0502020204030204" pitchFamily="34" charset="0"/>
              </a:rPr>
              <a:t>los períodos: </a:t>
            </a:r>
          </a:p>
          <a:p>
            <a:pPr marL="0" indent="0">
              <a:spcBef>
                <a:spcPts val="0"/>
              </a:spcBef>
              <a:buNone/>
            </a:pPr>
            <a:r>
              <a:rPr lang="es-ES" sz="1600" dirty="0">
                <a:latin typeface="Calibri" panose="020F0502020204030204" pitchFamily="34" charset="0"/>
                <a:cs typeface="Calibri" panose="020F0502020204030204" pitchFamily="34" charset="0"/>
              </a:rPr>
              <a:t>	</a:t>
            </a:r>
            <a:r>
              <a:rPr lang="es-ES" sz="1600" dirty="0" smtClean="0">
                <a:latin typeface="Calibri" panose="020F0502020204030204" pitchFamily="34" charset="0"/>
                <a:cs typeface="Calibri" panose="020F0502020204030204" pitchFamily="34" charset="0"/>
              </a:rPr>
              <a:t>Junio-Agosto </a:t>
            </a:r>
            <a:r>
              <a:rPr lang="es-ES" sz="1600" dirty="0">
                <a:latin typeface="Calibri" panose="020F0502020204030204" pitchFamily="34" charset="0"/>
                <a:cs typeface="Calibri" panose="020F0502020204030204" pitchFamily="34" charset="0"/>
              </a:rPr>
              <a:t>de 2020 </a:t>
            </a:r>
            <a:endParaRPr lang="es-ES" sz="1600" dirty="0" smtClean="0">
              <a:latin typeface="Calibri" panose="020F0502020204030204" pitchFamily="34" charset="0"/>
              <a:cs typeface="Calibri" panose="020F0502020204030204" pitchFamily="34" charset="0"/>
            </a:endParaRPr>
          </a:p>
          <a:p>
            <a:pPr marL="0" indent="0">
              <a:spcBef>
                <a:spcPts val="0"/>
              </a:spcBef>
              <a:buNone/>
            </a:pPr>
            <a:r>
              <a:rPr lang="es-ES" sz="1600" dirty="0">
                <a:latin typeface="Calibri" panose="020F0502020204030204" pitchFamily="34" charset="0"/>
                <a:cs typeface="Calibri" panose="020F0502020204030204" pitchFamily="34" charset="0"/>
              </a:rPr>
              <a:t>	</a:t>
            </a:r>
            <a:r>
              <a:rPr lang="es-ES" sz="1600" dirty="0" smtClean="0">
                <a:latin typeface="Calibri" panose="020F0502020204030204" pitchFamily="34" charset="0"/>
                <a:cs typeface="Calibri" panose="020F0502020204030204" pitchFamily="34" charset="0"/>
              </a:rPr>
              <a:t>Diciembre 2020-Agosto 2021</a:t>
            </a:r>
            <a:r>
              <a:rPr lang="es-ES" sz="1600" dirty="0">
                <a:latin typeface="Calibri" panose="020F0502020204030204" pitchFamily="34" charset="0"/>
                <a:cs typeface="Calibri" panose="020F0502020204030204" pitchFamily="34" charset="0"/>
              </a:rPr>
              <a:t>. </a:t>
            </a:r>
            <a:endParaRPr lang="es-ES" sz="1600" dirty="0" smtClean="0">
              <a:latin typeface="Calibri" panose="020F0502020204030204" pitchFamily="34" charset="0"/>
              <a:cs typeface="Calibri" panose="020F0502020204030204" pitchFamily="34" charset="0"/>
            </a:endParaRPr>
          </a:p>
          <a:p>
            <a:pPr marL="0" indent="0">
              <a:buNone/>
            </a:pPr>
            <a:r>
              <a:rPr lang="es-ES" sz="1600" dirty="0" smtClean="0">
                <a:latin typeface="Calibri" panose="020F0502020204030204" pitchFamily="34" charset="0"/>
                <a:cs typeface="Calibri" panose="020F0502020204030204" pitchFamily="34" charset="0"/>
              </a:rPr>
              <a:t>El </a:t>
            </a:r>
            <a:r>
              <a:rPr lang="es-ES" sz="1600" dirty="0">
                <a:latin typeface="Calibri" panose="020F0502020204030204" pitchFamily="34" charset="0"/>
                <a:cs typeface="Calibri" panose="020F0502020204030204" pitchFamily="34" charset="0"/>
              </a:rPr>
              <a:t>ENS se </a:t>
            </a:r>
            <a:r>
              <a:rPr lang="es-ES" sz="1600" dirty="0" smtClean="0">
                <a:latin typeface="Calibri" panose="020F0502020204030204" pitchFamily="34" charset="0"/>
                <a:cs typeface="Calibri" panose="020F0502020204030204" pitchFamily="34" charset="0"/>
              </a:rPr>
              <a:t>ejecutó </a:t>
            </a:r>
            <a:r>
              <a:rPr lang="es-ES" sz="1600" dirty="0">
                <a:latin typeface="Calibri" panose="020F0502020204030204" pitchFamily="34" charset="0"/>
                <a:cs typeface="Calibri" panose="020F0502020204030204" pitchFamily="34" charset="0"/>
              </a:rPr>
              <a:t>en TCo639, lo que corresponde a una </a:t>
            </a:r>
            <a:r>
              <a:rPr lang="es-ES" sz="1600" dirty="0" smtClean="0">
                <a:latin typeface="Calibri" panose="020F0502020204030204" pitchFamily="34" charset="0"/>
                <a:cs typeface="Calibri" panose="020F0502020204030204" pitchFamily="34" charset="0"/>
              </a:rPr>
              <a:t>resolución horizontal de </a:t>
            </a:r>
            <a:r>
              <a:rPr lang="es-ES" sz="1600" dirty="0">
                <a:latin typeface="Calibri" panose="020F0502020204030204" pitchFamily="34" charset="0"/>
                <a:cs typeface="Calibri" panose="020F0502020204030204" pitchFamily="34" charset="0"/>
              </a:rPr>
              <a:t>unos 18 km, y con 137 </a:t>
            </a:r>
            <a:r>
              <a:rPr lang="es-ES" sz="1600" dirty="0" smtClean="0">
                <a:latin typeface="Calibri" panose="020F0502020204030204" pitchFamily="34" charset="0"/>
                <a:cs typeface="Calibri" panose="020F0502020204030204" pitchFamily="34" charset="0"/>
              </a:rPr>
              <a:t>niveles verticales.</a:t>
            </a:r>
            <a:endParaRPr lang="es-ES" sz="1600" dirty="0">
              <a:latin typeface="Calibri" panose="020F0502020204030204" pitchFamily="34" charset="0"/>
              <a:cs typeface="Calibri" panose="020F0502020204030204" pitchFamily="34" charset="0"/>
            </a:endParaRPr>
          </a:p>
        </p:txBody>
      </p:sp>
      <p:pic>
        <p:nvPicPr>
          <p:cNvPr id="4" name="Imagen 3"/>
          <p:cNvPicPr>
            <a:picLocks noChangeAspect="1"/>
          </p:cNvPicPr>
          <p:nvPr/>
        </p:nvPicPr>
        <p:blipFill>
          <a:blip r:embed="rId2"/>
          <a:stretch>
            <a:fillRect/>
          </a:stretch>
        </p:blipFill>
        <p:spPr>
          <a:xfrm>
            <a:off x="3948485" y="0"/>
            <a:ext cx="5195515" cy="8109521"/>
          </a:xfrm>
          <a:prstGeom prst="rect">
            <a:avLst/>
          </a:prstGeom>
        </p:spPr>
      </p:pic>
      <p:pic>
        <p:nvPicPr>
          <p:cNvPr id="5" name="Imagen 4"/>
          <p:cNvPicPr>
            <a:picLocks noChangeAspect="1"/>
          </p:cNvPicPr>
          <p:nvPr/>
        </p:nvPicPr>
        <p:blipFill>
          <a:blip r:embed="rId3"/>
          <a:stretch>
            <a:fillRect/>
          </a:stretch>
        </p:blipFill>
        <p:spPr>
          <a:xfrm>
            <a:off x="251520" y="4437112"/>
            <a:ext cx="3568396" cy="2016224"/>
          </a:xfrm>
          <a:prstGeom prst="rect">
            <a:avLst/>
          </a:prstGeom>
          <a:ln w="12700">
            <a:solidFill>
              <a:schemeClr val="accent1">
                <a:lumMod val="25000"/>
              </a:schemeClr>
            </a:solidFill>
          </a:ln>
        </p:spPr>
      </p:pic>
    </p:spTree>
    <p:extLst>
      <p:ext uri="{BB962C8B-B14F-4D97-AF65-F5344CB8AC3E}">
        <p14:creationId xmlns:p14="http://schemas.microsoft.com/office/powerpoint/2010/main" val="2549397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
          <p:cNvPicPr>
            <a:picLocks noChangeAspect="1" noChangeArrowheads="1"/>
          </p:cNvPicPr>
          <p:nvPr/>
        </p:nvPicPr>
        <p:blipFill>
          <a:blip r:embed="rId2">
            <a:extLst>
              <a:ext uri="{28A0092B-C50C-407E-A947-70E740481C1C}">
                <a14:useLocalDpi xmlns:a14="http://schemas.microsoft.com/office/drawing/2010/main" val="0"/>
              </a:ext>
            </a:extLst>
          </a:blip>
          <a:srcRect t="15326" b="20609"/>
          <a:stretch>
            <a:fillRect/>
          </a:stretch>
        </p:blipFill>
        <p:spPr bwMode="auto">
          <a:xfrm>
            <a:off x="5220072" y="1084819"/>
            <a:ext cx="3203848" cy="290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2"/>
          <p:cNvSpPr>
            <a:spLocks noGrp="1" noChangeArrowheads="1"/>
          </p:cNvSpPr>
          <p:nvPr>
            <p:ph type="title"/>
          </p:nvPr>
        </p:nvSpPr>
        <p:spPr/>
        <p:txBody>
          <a:bodyPr/>
          <a:lstStyle/>
          <a:p>
            <a:pPr eaLnBrk="1" hangingPunct="1"/>
            <a:r>
              <a:rPr lang="es-ES" altLang="es-ES" dirty="0" smtClean="0">
                <a:latin typeface="Calibri" panose="020F0502020204030204" pitchFamily="34" charset="0"/>
                <a:cs typeface="Calibri" panose="020F0502020204030204" pitchFamily="34" charset="0"/>
              </a:rPr>
              <a:t>Actividades operacionales en el ECMWF</a:t>
            </a:r>
          </a:p>
        </p:txBody>
      </p:sp>
      <p:sp>
        <p:nvSpPr>
          <p:cNvPr id="10245" name="Rectangle 3"/>
          <p:cNvSpPr>
            <a:spLocks noGrp="1" noChangeArrowheads="1"/>
          </p:cNvSpPr>
          <p:nvPr>
            <p:ph type="body" idx="1"/>
          </p:nvPr>
        </p:nvSpPr>
        <p:spPr>
          <a:xfrm>
            <a:off x="312583" y="540151"/>
            <a:ext cx="8686800" cy="4349750"/>
          </a:xfrm>
        </p:spPr>
        <p:txBody>
          <a:bodyPr/>
          <a:lstStyle/>
          <a:p>
            <a:pPr eaLnBrk="1" hangingPunct="1">
              <a:lnSpc>
                <a:spcPct val="80000"/>
              </a:lnSpc>
            </a:pPr>
            <a:endParaRPr lang="es-ES" altLang="es-ES" sz="2000" dirty="0" smtClean="0"/>
          </a:p>
          <a:p>
            <a:pPr eaLnBrk="1" hangingPunct="1">
              <a:lnSpc>
                <a:spcPct val="80000"/>
              </a:lnSpc>
            </a:pPr>
            <a:r>
              <a:rPr lang="es-ES" altLang="es-ES" sz="2000" dirty="0" smtClean="0"/>
              <a:t>Observaciones</a:t>
            </a:r>
          </a:p>
          <a:p>
            <a:pPr lvl="1" eaLnBrk="1" hangingPunct="1">
              <a:lnSpc>
                <a:spcPct val="80000"/>
              </a:lnSpc>
              <a:buFontTx/>
              <a:buNone/>
            </a:pPr>
            <a:r>
              <a:rPr lang="es-ES" altLang="es-ES" sz="1800" dirty="0" smtClean="0"/>
              <a:t>Adquisición/</a:t>
            </a:r>
            <a:r>
              <a:rPr lang="es-ES" altLang="es-ES" sz="1800" dirty="0" err="1" smtClean="0"/>
              <a:t>Preproceso</a:t>
            </a:r>
            <a:r>
              <a:rPr lang="es-ES" altLang="es-ES" sz="1800" dirty="0" smtClean="0"/>
              <a:t>/</a:t>
            </a:r>
          </a:p>
          <a:p>
            <a:pPr lvl="1" eaLnBrk="1" hangingPunct="1">
              <a:lnSpc>
                <a:spcPct val="80000"/>
              </a:lnSpc>
              <a:buFontTx/>
              <a:buNone/>
            </a:pPr>
            <a:r>
              <a:rPr lang="es-ES" altLang="es-ES" sz="1800" dirty="0" smtClean="0"/>
              <a:t>Control de Calidad/Corrección del sesgo</a:t>
            </a:r>
          </a:p>
          <a:p>
            <a:pPr eaLnBrk="1" hangingPunct="1">
              <a:lnSpc>
                <a:spcPct val="80000"/>
              </a:lnSpc>
            </a:pPr>
            <a:r>
              <a:rPr lang="es-ES" altLang="es-ES" sz="2000" dirty="0" smtClean="0"/>
              <a:t>Asimilación de datos</a:t>
            </a:r>
          </a:p>
          <a:p>
            <a:pPr eaLnBrk="1" hangingPunct="1">
              <a:lnSpc>
                <a:spcPct val="80000"/>
              </a:lnSpc>
            </a:pPr>
            <a:r>
              <a:rPr lang="es-ES" altLang="es-ES" sz="2000" dirty="0" smtClean="0"/>
              <a:t>Predicciones meteorológicas/climáticas</a:t>
            </a:r>
          </a:p>
          <a:p>
            <a:pPr eaLnBrk="1" hangingPunct="1">
              <a:lnSpc>
                <a:spcPct val="80000"/>
              </a:lnSpc>
            </a:pPr>
            <a:r>
              <a:rPr lang="es-ES" altLang="es-ES" sz="2000" dirty="0" smtClean="0"/>
              <a:t>Diseminación de Productos</a:t>
            </a:r>
          </a:p>
          <a:p>
            <a:pPr eaLnBrk="1" hangingPunct="1">
              <a:lnSpc>
                <a:spcPct val="80000"/>
              </a:lnSpc>
            </a:pPr>
            <a:r>
              <a:rPr lang="es-ES" altLang="es-ES" sz="2000" dirty="0" smtClean="0"/>
              <a:t>Verificación</a:t>
            </a:r>
          </a:p>
          <a:p>
            <a:pPr eaLnBrk="1" hangingPunct="1">
              <a:lnSpc>
                <a:spcPct val="80000"/>
              </a:lnSpc>
            </a:pPr>
            <a:r>
              <a:rPr lang="es-ES" altLang="es-ES" sz="2000" dirty="0" smtClean="0"/>
              <a:t>Monitorización</a:t>
            </a:r>
          </a:p>
          <a:p>
            <a:pPr eaLnBrk="1" hangingPunct="1">
              <a:lnSpc>
                <a:spcPct val="80000"/>
              </a:lnSpc>
            </a:pPr>
            <a:r>
              <a:rPr lang="es-ES" altLang="es-ES" sz="2000" dirty="0" smtClean="0"/>
              <a:t>Archivo y </a:t>
            </a:r>
            <a:r>
              <a:rPr lang="es-ES" altLang="es-ES" sz="2000" dirty="0" err="1" smtClean="0"/>
              <a:t>reanálisis</a:t>
            </a:r>
            <a:endParaRPr lang="es-ES" altLang="es-ES" sz="2000" dirty="0" smtClean="0"/>
          </a:p>
          <a:p>
            <a:pPr eaLnBrk="1" hangingPunct="1">
              <a:lnSpc>
                <a:spcPct val="80000"/>
              </a:lnSpc>
            </a:pPr>
            <a:r>
              <a:rPr lang="es-ES" altLang="es-ES" sz="2000" dirty="0" smtClean="0"/>
              <a:t>Investigación y desarrollo</a:t>
            </a:r>
          </a:p>
          <a:p>
            <a:pPr eaLnBrk="1" hangingPunct="1">
              <a:lnSpc>
                <a:spcPct val="80000"/>
              </a:lnSpc>
            </a:pPr>
            <a:endParaRPr lang="es-ES" altLang="es-ES" sz="2000" dirty="0" smtClean="0"/>
          </a:p>
        </p:txBody>
      </p:sp>
      <p:sp>
        <p:nvSpPr>
          <p:cNvPr id="10246" name="AutoShape 5" descr="Ver las imágenes de origen"/>
          <p:cNvSpPr>
            <a:spLocks noChangeAspect="1" noChangeArrowheads="1"/>
          </p:cNvSpPr>
          <p:nvPr/>
        </p:nvSpPr>
        <p:spPr bwMode="auto">
          <a:xfrm>
            <a:off x="42863" y="-1100138"/>
            <a:ext cx="9058275" cy="905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lgn="ctr" eaLnBrk="1" hangingPunct="1">
              <a:spcBef>
                <a:spcPct val="0"/>
              </a:spcBef>
              <a:buFontTx/>
              <a:buNone/>
            </a:pPr>
            <a:endParaRPr lang="es-ES" altLang="es-ES" sz="1800"/>
          </a:p>
        </p:txBody>
      </p:sp>
      <p:pic>
        <p:nvPicPr>
          <p:cNvPr id="10247" name="Picture 8"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4587875"/>
            <a:ext cx="3779837"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 descr="Resultado de imagen de ecmw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298" y="601485"/>
            <a:ext cx="3219622" cy="6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a:stretch>
            <a:fillRect/>
          </a:stretch>
        </p:blipFill>
        <p:spPr>
          <a:xfrm>
            <a:off x="5220072" y="4019404"/>
            <a:ext cx="3416476" cy="2838596"/>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20" y="0"/>
            <a:ext cx="8229600" cy="777875"/>
          </a:xfrm>
        </p:spPr>
        <p:txBody>
          <a:bodyPr/>
          <a:lstStyle/>
          <a:p>
            <a:r>
              <a:rPr lang="es-ES" dirty="0" smtClean="0"/>
              <a:t>Comparativa IFS frente a otros modelos globales</a:t>
            </a:r>
            <a:endParaRPr lang="es-ES" dirty="0"/>
          </a:p>
        </p:txBody>
      </p:sp>
      <p:sp>
        <p:nvSpPr>
          <p:cNvPr id="3" name="Marcador de contenido 2"/>
          <p:cNvSpPr>
            <a:spLocks noGrp="1"/>
          </p:cNvSpPr>
          <p:nvPr>
            <p:ph idx="1"/>
          </p:nvPr>
        </p:nvSpPr>
        <p:spPr>
          <a:xfrm>
            <a:off x="1547664" y="777875"/>
            <a:ext cx="8229600" cy="3079750"/>
          </a:xfrm>
        </p:spPr>
        <p:txBody>
          <a:bodyPr/>
          <a:lstStyle/>
          <a:p>
            <a:r>
              <a:rPr lang="es-ES" dirty="0" smtClean="0">
                <a:hlinkClick r:id="rId2"/>
              </a:rPr>
              <a:t>https://apps.ecmwf.int/wmolcdnv/</a:t>
            </a:r>
            <a:endParaRPr lang="es-ES" dirty="0"/>
          </a:p>
        </p:txBody>
      </p:sp>
      <p:pic>
        <p:nvPicPr>
          <p:cNvPr id="4" name="Imagen 3"/>
          <p:cNvPicPr>
            <a:picLocks noChangeAspect="1"/>
          </p:cNvPicPr>
          <p:nvPr/>
        </p:nvPicPr>
        <p:blipFill>
          <a:blip r:embed="rId3"/>
          <a:stretch>
            <a:fillRect/>
          </a:stretch>
        </p:blipFill>
        <p:spPr>
          <a:xfrm>
            <a:off x="668760" y="1364283"/>
            <a:ext cx="7452320" cy="4439559"/>
          </a:xfrm>
          <a:prstGeom prst="rect">
            <a:avLst/>
          </a:prstGeom>
        </p:spPr>
      </p:pic>
      <p:sp>
        <p:nvSpPr>
          <p:cNvPr id="5" name="CuadroTexto 4"/>
          <p:cNvSpPr txBox="1"/>
          <p:nvPr/>
        </p:nvSpPr>
        <p:spPr>
          <a:xfrm>
            <a:off x="971600" y="5373216"/>
            <a:ext cx="5574347" cy="584775"/>
          </a:xfrm>
          <a:prstGeom prst="rect">
            <a:avLst/>
          </a:prstGeom>
          <a:noFill/>
        </p:spPr>
        <p:txBody>
          <a:bodyPr wrap="none" rtlCol="0">
            <a:spAutoFit/>
          </a:bodyPr>
          <a:lstStyle/>
          <a:p>
            <a:r>
              <a:rPr lang="es-ES" sz="1600" i="1" dirty="0" smtClean="0"/>
              <a:t>Gráfica comparativa. RMS en MSLP para diversos modelos </a:t>
            </a:r>
          </a:p>
          <a:p>
            <a:pPr algn="ctr"/>
            <a:r>
              <a:rPr lang="es-ES" sz="1600" i="1" dirty="0" smtClean="0"/>
              <a:t>Septiembre 2022 - Hemisferio Sur</a:t>
            </a:r>
            <a:endParaRPr lang="es-ES" sz="1600" i="1" dirty="0"/>
          </a:p>
        </p:txBody>
      </p:sp>
    </p:spTree>
    <p:extLst>
      <p:ext uri="{BB962C8B-B14F-4D97-AF65-F5344CB8AC3E}">
        <p14:creationId xmlns:p14="http://schemas.microsoft.com/office/powerpoint/2010/main" val="5977641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1755" y="899168"/>
            <a:ext cx="6478292" cy="4858719"/>
          </a:xfrm>
          <a:prstGeom prst="rect">
            <a:avLst/>
          </a:prstGeom>
        </p:spPr>
      </p:pic>
      <p:sp>
        <p:nvSpPr>
          <p:cNvPr id="3" name="Llamada ovalada 2"/>
          <p:cNvSpPr/>
          <p:nvPr/>
        </p:nvSpPr>
        <p:spPr>
          <a:xfrm>
            <a:off x="6166455" y="566089"/>
            <a:ext cx="2626962" cy="1332854"/>
          </a:xfrm>
          <a:prstGeom prst="wedgeEllipseCallout">
            <a:avLst>
              <a:gd name="adj1" fmla="val -48160"/>
              <a:gd name="adj2" fmla="val 965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i="1" dirty="0" smtClean="0">
                <a:solidFill>
                  <a:srgbClr val="C00000"/>
                </a:solidFill>
              </a:rPr>
              <a:t>A </a:t>
            </a:r>
            <a:r>
              <a:rPr lang="es-ES" sz="2000" b="1" i="1" dirty="0" err="1" smtClean="0">
                <a:solidFill>
                  <a:srgbClr val="C00000"/>
                </a:solidFill>
              </a:rPr>
              <a:t>stimulating</a:t>
            </a:r>
            <a:r>
              <a:rPr lang="es-ES" sz="2000" b="1" i="1" dirty="0" smtClean="0">
                <a:solidFill>
                  <a:srgbClr val="C00000"/>
                </a:solidFill>
              </a:rPr>
              <a:t> cup of </a:t>
            </a:r>
            <a:r>
              <a:rPr lang="es-ES" sz="2000" b="1" i="1" dirty="0" err="1" smtClean="0">
                <a:solidFill>
                  <a:srgbClr val="C00000"/>
                </a:solidFill>
              </a:rPr>
              <a:t>coffee</a:t>
            </a:r>
            <a:r>
              <a:rPr lang="es-ES" sz="2000" b="1" i="1" dirty="0" smtClean="0">
                <a:solidFill>
                  <a:srgbClr val="C00000"/>
                </a:solidFill>
              </a:rPr>
              <a:t>. </a:t>
            </a:r>
            <a:r>
              <a:rPr lang="es-ES" sz="2000" b="1" i="1" dirty="0" err="1" smtClean="0">
                <a:solidFill>
                  <a:srgbClr val="C00000"/>
                </a:solidFill>
              </a:rPr>
              <a:t>What</a:t>
            </a:r>
            <a:r>
              <a:rPr lang="es-ES" sz="2000" b="1" i="1" dirty="0" smtClean="0">
                <a:solidFill>
                  <a:srgbClr val="C00000"/>
                </a:solidFill>
              </a:rPr>
              <a:t> </a:t>
            </a:r>
            <a:r>
              <a:rPr lang="es-ES" sz="2000" b="1" i="1" dirty="0" err="1" smtClean="0">
                <a:solidFill>
                  <a:srgbClr val="C00000"/>
                </a:solidFill>
              </a:rPr>
              <a:t>else</a:t>
            </a:r>
            <a:r>
              <a:rPr lang="es-ES" sz="2000" b="1" i="1" dirty="0" smtClean="0">
                <a:solidFill>
                  <a:srgbClr val="C00000"/>
                </a:solidFill>
              </a:rPr>
              <a:t>? ….</a:t>
            </a:r>
            <a:endParaRPr lang="es-ES" sz="2000" b="1" i="1" dirty="0">
              <a:solidFill>
                <a:srgbClr val="C00000"/>
              </a:solidFill>
            </a:endParaRPr>
          </a:p>
        </p:txBody>
      </p:sp>
    </p:spTree>
    <p:extLst>
      <p:ext uri="{BB962C8B-B14F-4D97-AF65-F5344CB8AC3E}">
        <p14:creationId xmlns:p14="http://schemas.microsoft.com/office/powerpoint/2010/main" val="2906344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1763713" y="115888"/>
            <a:ext cx="5815012" cy="639762"/>
          </a:xfrm>
        </p:spPr>
        <p:txBody>
          <a:bodyPr lIns="90487" tIns="44450" rIns="90487" bIns="44450"/>
          <a:lstStyle/>
          <a:p>
            <a:pPr eaLnBrk="1" hangingPunct="1">
              <a:lnSpc>
                <a:spcPts val="2500"/>
              </a:lnSpc>
            </a:pPr>
            <a:r>
              <a:rPr lang="en-GB" altLang="es-ES" smtClean="0">
                <a:latin typeface="Calibri" panose="020F0502020204030204" pitchFamily="34" charset="0"/>
              </a:rPr>
              <a:t>Computer configuration (2012)</a:t>
            </a:r>
          </a:p>
        </p:txBody>
      </p:sp>
      <p:sp>
        <p:nvSpPr>
          <p:cNvPr id="11268" name="Text Box 26"/>
          <p:cNvSpPr txBox="1">
            <a:spLocks noChangeArrowheads="1"/>
          </p:cNvSpPr>
          <p:nvPr/>
        </p:nvSpPr>
        <p:spPr bwMode="auto">
          <a:xfrm>
            <a:off x="7823200" y="5957888"/>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nchor="b">
            <a:spAutoFit/>
          </a:bodyPr>
          <a:lstStyle>
            <a:lvl1pPr>
              <a:spcBef>
                <a:spcPct val="40000"/>
              </a:spcBef>
              <a:buChar char="•"/>
              <a:defRPr sz="2400">
                <a:solidFill>
                  <a:schemeClr val="tx1"/>
                </a:solidFill>
                <a:latin typeface="Trebuchet MS" panose="020B0603020202020204" pitchFamily="34" charset="0"/>
                <a:cs typeface="Arial" panose="020B0604020202020204" pitchFamily="34" charset="0"/>
              </a:defRPr>
            </a:lvl1pPr>
            <a:lvl2pPr marL="742950" indent="-285750">
              <a:spcBef>
                <a:spcPct val="20000"/>
              </a:spcBef>
              <a:buChar char="–"/>
              <a:defRPr sz="2000">
                <a:solidFill>
                  <a:schemeClr val="tx1"/>
                </a:solidFill>
                <a:latin typeface="Trebuchet MS" panose="020B0603020202020204" pitchFamily="34" charset="0"/>
                <a:cs typeface="Arial" panose="020B0604020202020204" pitchFamily="34" charset="0"/>
              </a:defRPr>
            </a:lvl2pPr>
            <a:lvl3pPr marL="1143000" indent="-228600">
              <a:spcBef>
                <a:spcPct val="20000"/>
              </a:spcBef>
              <a:buChar char="•"/>
              <a:defRPr>
                <a:solidFill>
                  <a:schemeClr val="tx1"/>
                </a:solidFill>
                <a:latin typeface="Trebuchet MS" panose="020B0603020202020204" pitchFamily="34" charset="0"/>
                <a:cs typeface="Arial" panose="020B0604020202020204" pitchFamily="34" charset="0"/>
              </a:defRPr>
            </a:lvl3pPr>
            <a:lvl4pPr marL="1600200" indent="-228600">
              <a:spcBef>
                <a:spcPct val="20000"/>
              </a:spcBef>
              <a:buChar char="–"/>
              <a:defRPr sz="1600">
                <a:solidFill>
                  <a:schemeClr val="tx1"/>
                </a:solidFill>
                <a:latin typeface="Trebuchet MS" panose="020B0603020202020204" pitchFamily="34" charset="0"/>
                <a:cs typeface="Arial" panose="020B0604020202020204" pitchFamily="34" charset="0"/>
              </a:defRPr>
            </a:lvl4pPr>
            <a:lvl5pPr marL="2057400" indent="-228600">
              <a:spcBef>
                <a:spcPct val="20000"/>
              </a:spcBef>
              <a:buChar char="»"/>
              <a:defRPr sz="14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Trebuchet MS" panose="020B0603020202020204" pitchFamily="34" charset="0"/>
                <a:cs typeface="Arial" panose="020B0604020202020204" pitchFamily="34" charset="0"/>
              </a:defRPr>
            </a:lvl9pPr>
          </a:lstStyle>
          <a:p>
            <a:pPr>
              <a:spcBef>
                <a:spcPct val="50000"/>
              </a:spcBef>
              <a:buFontTx/>
              <a:buNone/>
            </a:pPr>
            <a:r>
              <a:rPr lang="en-US" altLang="es-ES" sz="800">
                <a:latin typeface="Calibri" panose="020F0502020204030204" pitchFamily="34" charset="0"/>
              </a:rPr>
              <a:t>September 2011</a:t>
            </a:r>
          </a:p>
        </p:txBody>
      </p:sp>
      <p:pic>
        <p:nvPicPr>
          <p:cNvPr id="11269" name="Picture 4" descr="Comp_net_05.1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9863" y="760413"/>
            <a:ext cx="6264275"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altLang="es-ES" sz="1800" b="0" i="0" u="none" strike="noStrike" cap="none" normalizeH="0" baseline="0" smtClean="0">
            <a:ln>
              <a:noFill/>
            </a:ln>
            <a:solidFill>
              <a:schemeClr val="tx1"/>
            </a:solidFill>
            <a:effectLst/>
            <a:latin typeface="Trebuchet MS" panose="020B0603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altLang="es-ES" sz="1800" b="0" i="0" u="none" strike="noStrike" cap="none" normalizeH="0" baseline="0" smtClean="0">
            <a:ln>
              <a:noFill/>
            </a:ln>
            <a:solidFill>
              <a:schemeClr val="tx1"/>
            </a:solidFill>
            <a:effectLst/>
            <a:latin typeface="Trebuchet MS" panose="020B0603020202020204" pitchFamily="34" charset="0"/>
            <a:cs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7314</TotalTime>
  <Words>7352</Words>
  <Application>Microsoft Office PowerPoint</Application>
  <PresentationFormat>Presentación en pantalla (4:3)</PresentationFormat>
  <Paragraphs>566</Paragraphs>
  <Slides>81</Slides>
  <Notes>9</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81</vt:i4>
      </vt:variant>
    </vt:vector>
  </HeadingPairs>
  <TitlesOfParts>
    <vt:vector size="93" baseType="lpstr">
      <vt:lpstr>Arial Unicode MS</vt:lpstr>
      <vt:lpstr>MS Gothic</vt:lpstr>
      <vt:lpstr>Arial</vt:lpstr>
      <vt:lpstr>Arial Narrow</vt:lpstr>
      <vt:lpstr>Calibri</vt:lpstr>
      <vt:lpstr>Symbol</vt:lpstr>
      <vt:lpstr>Times New Roman</vt:lpstr>
      <vt:lpstr>Trebuchet MS</vt:lpstr>
      <vt:lpstr>Wingdings</vt:lpstr>
      <vt:lpstr>Diseño predeterminado</vt:lpstr>
      <vt:lpstr>Gráfico de Microsoft Excel</vt:lpstr>
      <vt:lpstr>Equation</vt:lpstr>
      <vt:lpstr>Presentación de PowerPoint</vt:lpstr>
      <vt:lpstr>Contenidos</vt:lpstr>
      <vt:lpstr>Presentación de PowerPoint</vt:lpstr>
      <vt:lpstr>Presentación de PowerPoint</vt:lpstr>
      <vt:lpstr>Presentación de PowerPoint</vt:lpstr>
      <vt:lpstr>ECMWF Budget 2011</vt:lpstr>
      <vt:lpstr>Presentación de PowerPoint</vt:lpstr>
      <vt:lpstr>Actividades operacionales en el ECMWF</vt:lpstr>
      <vt:lpstr>Computer configuration (2012)</vt:lpstr>
      <vt:lpstr>Presentación de PowerPoint</vt:lpstr>
      <vt:lpstr>RMDCN Connections</vt:lpstr>
      <vt:lpstr>Presentación de PowerPoint</vt:lpstr>
      <vt:lpstr>Simulación atmosférica en el CEPPM - ECMWF</vt:lpstr>
      <vt:lpstr>Satellite data used by ECMWF</vt:lpstr>
      <vt:lpstr>La predicción numérica del tiempo  PNT-NWP Generalidades</vt:lpstr>
      <vt:lpstr>Problemática de la PNT - NWP</vt:lpstr>
      <vt:lpstr>Fuentes de error en los procesos de PNT-NWP</vt:lpstr>
      <vt:lpstr>Componentes del modelo IFS de circulación general de la atmósfera</vt:lpstr>
      <vt:lpstr>Formulación del modelo atmosférico global </vt:lpstr>
      <vt:lpstr>Ecuaciones del modelo (componente dinámica)</vt:lpstr>
      <vt:lpstr>Parametrizaciones de procesos subgrid Superficie – Troposfera - Estratosfera</vt:lpstr>
      <vt:lpstr>Alcances de las predicciones atmosféricas</vt:lpstr>
      <vt:lpstr>Presentación de PowerPoint</vt:lpstr>
      <vt:lpstr>Intercambio de información entre los módulos del IFS</vt:lpstr>
      <vt:lpstr>Intercambio de variables físicas entre los módulos del IFS</vt:lpstr>
      <vt:lpstr>Formulación numérica</vt:lpstr>
      <vt:lpstr>Rejilla global del modelo</vt:lpstr>
      <vt:lpstr>Niveles del modelo</vt:lpstr>
      <vt:lpstr>Resumen – configuración atmosférica HRES </vt:lpstr>
      <vt:lpstr>Evolución de la resolución horizontal</vt:lpstr>
      <vt:lpstr>Configuraciones del modelo atmosférico</vt:lpstr>
      <vt:lpstr>Productos del IFS</vt:lpstr>
      <vt:lpstr>Productos y características del IFS</vt:lpstr>
      <vt:lpstr>Comparación IFS – Modelos de área limitada AEMET</vt:lpstr>
      <vt:lpstr>Aspectos físicos del modelo atmosférico</vt:lpstr>
      <vt:lpstr>Campos topográficos y climatológicos</vt:lpstr>
      <vt:lpstr>Orografía del modelo</vt:lpstr>
      <vt:lpstr>Presentación de PowerPoint</vt:lpstr>
      <vt:lpstr>Procesos físicos del IFS</vt:lpstr>
      <vt:lpstr>Modelo de suelo - HTESSEL</vt:lpstr>
      <vt:lpstr>Modelo de suelo - HTESSEL</vt:lpstr>
      <vt:lpstr>Flujos de energía - FLake</vt:lpstr>
      <vt:lpstr>Física atmosférica - nubes</vt:lpstr>
      <vt:lpstr>Presentación de PowerPoint</vt:lpstr>
      <vt:lpstr>Física atmosférica - nubes</vt:lpstr>
      <vt:lpstr>Nubosidad estratiforme y precipitación</vt:lpstr>
      <vt:lpstr>Nubosidad convectiva y precipitación</vt:lpstr>
      <vt:lpstr>Tipos de precipitación</vt:lpstr>
      <vt:lpstr>Radiación</vt:lpstr>
      <vt:lpstr>Aerosoles y gases de efecto invernadero</vt:lpstr>
      <vt:lpstr>Flujos de energía (momento, radiación y humedad) con la superficie</vt:lpstr>
      <vt:lpstr>Fundamentos para HRES</vt:lpstr>
      <vt:lpstr>Presentación de PowerPoint</vt:lpstr>
      <vt:lpstr>Modelo de oleaje (WAM)</vt:lpstr>
      <vt:lpstr>Modelo del océano - NEMO </vt:lpstr>
      <vt:lpstr>Presentación de PowerPoint</vt:lpstr>
      <vt:lpstr>Sistema de análisis y asimilacion</vt:lpstr>
      <vt:lpstr>Presentación de PowerPoint</vt:lpstr>
      <vt:lpstr>El método variacional permite comparar  radiancias del modelo – radiancias observadas</vt:lpstr>
      <vt:lpstr>Presentación de PowerPoint</vt:lpstr>
      <vt:lpstr>Presentación de PowerPoint</vt:lpstr>
      <vt:lpstr>Asimilación de datos de observación</vt:lpstr>
      <vt:lpstr> 4-Dvar    Una secuencia continua de diagnóstico</vt:lpstr>
      <vt:lpstr>Presentación de PowerPoint</vt:lpstr>
      <vt:lpstr>Presentación de PowerPoint</vt:lpstr>
      <vt:lpstr>Presentación de PowerPoint</vt:lpstr>
      <vt:lpstr>Tiempo de cálculo</vt:lpstr>
      <vt:lpstr>Incrementos en los análisis</vt:lpstr>
      <vt:lpstr>Incrementos en los análisis</vt:lpstr>
      <vt:lpstr>Incrementos en los análisis</vt:lpstr>
      <vt:lpstr>Incrementos en los análisis</vt:lpstr>
      <vt:lpstr>Algunas características de la predicción determinista</vt:lpstr>
      <vt:lpstr>Influencia de la dispersión corriente abajo del flujo</vt:lpstr>
      <vt:lpstr>Escalas meteorológias y capacidad predictiva</vt:lpstr>
      <vt:lpstr>Relación entre escala y capacidad predictiva</vt:lpstr>
      <vt:lpstr>Saltos en los pronósticos NWP</vt:lpstr>
      <vt:lpstr>Discontinuidades en los pronósticos NWP</vt:lpstr>
      <vt:lpstr>Discontinuidades en los pronósticos NWP</vt:lpstr>
      <vt:lpstr>Scorecard</vt:lpstr>
      <vt:lpstr>Comparativa IFS frente a otros modelos globales</vt:lpstr>
      <vt:lpstr>Presentación de PowerPoint</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Patricio</dc:creator>
  <cp:lastModifiedBy>Cuenta Microsoft</cp:lastModifiedBy>
  <cp:revision>112</cp:revision>
  <dcterms:created xsi:type="dcterms:W3CDTF">2018-09-29T08:16:08Z</dcterms:created>
  <dcterms:modified xsi:type="dcterms:W3CDTF">2022-10-19T19:52:22Z</dcterms:modified>
</cp:coreProperties>
</file>