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16"/>
  </p:notesMasterIdLst>
  <p:sldIdLst>
    <p:sldId id="289" r:id="rId2"/>
    <p:sldId id="420" r:id="rId3"/>
    <p:sldId id="421" r:id="rId4"/>
    <p:sldId id="423" r:id="rId5"/>
    <p:sldId id="436" r:id="rId6"/>
    <p:sldId id="437" r:id="rId7"/>
    <p:sldId id="438" r:id="rId8"/>
    <p:sldId id="439" r:id="rId9"/>
    <p:sldId id="440" r:id="rId10"/>
    <p:sldId id="441" r:id="rId11"/>
    <p:sldId id="444" r:id="rId12"/>
    <p:sldId id="446" r:id="rId13"/>
    <p:sldId id="445" r:id="rId14"/>
    <p:sldId id="442" r:id="rId15"/>
    <p:sldId id="443" r:id="rId16"/>
    <p:sldId id="424" r:id="rId17"/>
    <p:sldId id="425" r:id="rId18"/>
    <p:sldId id="426" r:id="rId19"/>
    <p:sldId id="427" r:id="rId20"/>
    <p:sldId id="428" r:id="rId21"/>
    <p:sldId id="429" r:id="rId22"/>
    <p:sldId id="430" r:id="rId23"/>
    <p:sldId id="431" r:id="rId24"/>
    <p:sldId id="432" r:id="rId25"/>
    <p:sldId id="433" r:id="rId26"/>
    <p:sldId id="434" r:id="rId27"/>
    <p:sldId id="346" r:id="rId28"/>
    <p:sldId id="419" r:id="rId29"/>
    <p:sldId id="487" r:id="rId30"/>
    <p:sldId id="485" r:id="rId31"/>
    <p:sldId id="486" r:id="rId32"/>
    <p:sldId id="413" r:id="rId33"/>
    <p:sldId id="415" r:id="rId34"/>
    <p:sldId id="418" r:id="rId35"/>
    <p:sldId id="350" r:id="rId36"/>
    <p:sldId id="351" r:id="rId37"/>
    <p:sldId id="376" r:id="rId38"/>
    <p:sldId id="396" r:id="rId39"/>
    <p:sldId id="397" r:id="rId40"/>
    <p:sldId id="374" r:id="rId41"/>
    <p:sldId id="371" r:id="rId42"/>
    <p:sldId id="378" r:id="rId43"/>
    <p:sldId id="382" r:id="rId44"/>
    <p:sldId id="383" r:id="rId45"/>
    <p:sldId id="471" r:id="rId46"/>
    <p:sldId id="472" r:id="rId47"/>
    <p:sldId id="468" r:id="rId48"/>
    <p:sldId id="469" r:id="rId49"/>
    <p:sldId id="470" r:id="rId50"/>
    <p:sldId id="375" r:id="rId51"/>
    <p:sldId id="398" r:id="rId52"/>
    <p:sldId id="356" r:id="rId53"/>
    <p:sldId id="377" r:id="rId54"/>
    <p:sldId id="381" r:id="rId55"/>
    <p:sldId id="473" r:id="rId56"/>
    <p:sldId id="475" r:id="rId57"/>
    <p:sldId id="476" r:id="rId58"/>
    <p:sldId id="474" r:id="rId59"/>
    <p:sldId id="405" r:id="rId60"/>
    <p:sldId id="477" r:id="rId61"/>
    <p:sldId id="406" r:id="rId62"/>
    <p:sldId id="404" r:id="rId63"/>
    <p:sldId id="484" r:id="rId64"/>
    <p:sldId id="483" r:id="rId65"/>
    <p:sldId id="409" r:id="rId66"/>
    <p:sldId id="380" r:id="rId67"/>
    <p:sldId id="379" r:id="rId68"/>
    <p:sldId id="384" r:id="rId69"/>
    <p:sldId id="408" r:id="rId70"/>
    <p:sldId id="478" r:id="rId71"/>
    <p:sldId id="479" r:id="rId72"/>
    <p:sldId id="480" r:id="rId73"/>
    <p:sldId id="482" r:id="rId74"/>
    <p:sldId id="481" r:id="rId75"/>
    <p:sldId id="399" r:id="rId76"/>
    <p:sldId id="400" r:id="rId77"/>
    <p:sldId id="461" r:id="rId78"/>
    <p:sldId id="459" r:id="rId79"/>
    <p:sldId id="457" r:id="rId80"/>
    <p:sldId id="453" r:id="rId81"/>
    <p:sldId id="401" r:id="rId82"/>
    <p:sldId id="402" r:id="rId83"/>
    <p:sldId id="403" r:id="rId84"/>
    <p:sldId id="358" r:id="rId85"/>
    <p:sldId id="386" r:id="rId86"/>
    <p:sldId id="387" r:id="rId87"/>
    <p:sldId id="388" r:id="rId88"/>
    <p:sldId id="389" r:id="rId89"/>
    <p:sldId id="390" r:id="rId90"/>
    <p:sldId id="391" r:id="rId91"/>
    <p:sldId id="392" r:id="rId92"/>
    <p:sldId id="393" r:id="rId93"/>
    <p:sldId id="394" r:id="rId94"/>
    <p:sldId id="395" r:id="rId95"/>
    <p:sldId id="410" r:id="rId96"/>
    <p:sldId id="447" r:id="rId97"/>
    <p:sldId id="448" r:id="rId98"/>
    <p:sldId id="450" r:id="rId99"/>
    <p:sldId id="452" r:id="rId100"/>
    <p:sldId id="451" r:id="rId101"/>
    <p:sldId id="463" r:id="rId102"/>
    <p:sldId id="464" r:id="rId103"/>
    <p:sldId id="465" r:id="rId104"/>
    <p:sldId id="466" r:id="rId105"/>
    <p:sldId id="359" r:id="rId106"/>
    <p:sldId id="360" r:id="rId107"/>
    <p:sldId id="449" r:id="rId108"/>
    <p:sldId id="458" r:id="rId109"/>
    <p:sldId id="361" r:id="rId110"/>
    <p:sldId id="362" r:id="rId111"/>
    <p:sldId id="313" r:id="rId112"/>
    <p:sldId id="314" r:id="rId113"/>
    <p:sldId id="315" r:id="rId114"/>
    <p:sldId id="326" r:id="rId115"/>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uenta Microsoft" initials="CM" lastIdx="1" clrIdx="0">
    <p:extLst>
      <p:ext uri="{19B8F6BF-5375-455C-9EA6-DF929625EA0E}">
        <p15:presenceInfo xmlns:p15="http://schemas.microsoft.com/office/powerpoint/2012/main" userId="723193439b0c96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CC"/>
    <a:srgbClr val="009900"/>
    <a:srgbClr val="FF5050"/>
    <a:srgbClr val="99CCFF"/>
    <a:srgbClr val="FF66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30" autoAdjust="0"/>
    <p:restoredTop sz="94660"/>
  </p:normalViewPr>
  <p:slideViewPr>
    <p:cSldViewPr>
      <p:cViewPr varScale="1">
        <p:scale>
          <a:sx n="105" d="100"/>
          <a:sy n="105" d="100"/>
        </p:scale>
        <p:origin x="413" y="7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76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commentAuthors" Target="commentAuthor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0-20T07:39:35.598" idx="1">
    <p:pos x="5760" y="391"/>
    <p:text/>
    <p:extLst>
      <p:ext uri="{C676402C-5697-4E1C-873F-D02D1690AC5C}">
        <p15:threadingInfo xmlns:p15="http://schemas.microsoft.com/office/powerpoint/2012/main" timeZoneBias="-1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7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a:cs typeface="+mn-cs"/>
              </a:defRPr>
            </a:lvl1pPr>
          </a:lstStyle>
          <a:p>
            <a:pPr>
              <a:defRPr/>
            </a:pPr>
            <a:endParaRPr lang="es-ES"/>
          </a:p>
        </p:txBody>
      </p:sp>
      <p:sp>
        <p:nvSpPr>
          <p:cNvPr id="67587"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cs typeface="+mn-cs"/>
              </a:defRPr>
            </a:lvl1pPr>
          </a:lstStyle>
          <a:p>
            <a:pPr>
              <a:defRPr/>
            </a:pPr>
            <a:endParaRPr lang="es-ES"/>
          </a:p>
        </p:txBody>
      </p:sp>
      <p:sp>
        <p:nvSpPr>
          <p:cNvPr id="10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9"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67590"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cs typeface="+mn-cs"/>
              </a:defRPr>
            </a:lvl1pPr>
          </a:lstStyle>
          <a:p>
            <a:pPr>
              <a:defRPr/>
            </a:pPr>
            <a:endParaRPr lang="es-ES"/>
          </a:p>
        </p:txBody>
      </p:sp>
      <p:sp>
        <p:nvSpPr>
          <p:cNvPr id="67591"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43D14B1-1B3F-404F-8B75-C3D37FE560DA}" type="slidenum">
              <a:rPr lang="es-ES" altLang="es-ES"/>
              <a:pPr>
                <a:defRPr/>
              </a:pPr>
              <a:t>‹Nº›</a:t>
            </a:fld>
            <a:endParaRPr lang="es-ES" altLang="es-ES"/>
          </a:p>
        </p:txBody>
      </p:sp>
    </p:spTree>
    <p:extLst>
      <p:ext uri="{BB962C8B-B14F-4D97-AF65-F5344CB8AC3E}">
        <p14:creationId xmlns:p14="http://schemas.microsoft.com/office/powerpoint/2010/main" val="5645956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274106D-3A2C-48E5-8C6D-AE3BBA6EEFCC}" type="slidenum">
              <a:rPr lang="es-ES" altLang="es-ES" smtClean="0"/>
              <a:pPr/>
              <a:t>28</a:t>
            </a:fld>
            <a:endParaRPr lang="es-ES" altLang="es-ES" smtClean="0"/>
          </a:p>
        </p:txBody>
      </p:sp>
      <p:sp>
        <p:nvSpPr>
          <p:cNvPr id="614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5067F83-C31C-419E-8244-63118C6EF934}" type="slidenum">
              <a:rPr lang="en-US" altLang="es-ES">
                <a:latin typeface="Calibri" panose="020F0502020204030204" pitchFamily="34" charset="0"/>
              </a:rPr>
              <a:pPr algn="r" eaLnBrk="1" hangingPunct="1">
                <a:spcBef>
                  <a:spcPct val="0"/>
                </a:spcBef>
              </a:pPr>
              <a:t>28</a:t>
            </a:fld>
            <a:endParaRPr lang="en-US" altLang="es-ES">
              <a:latin typeface="Calibri" panose="020F0502020204030204" pitchFamily="34" charset="0"/>
            </a:endParaRPr>
          </a:p>
        </p:txBody>
      </p:sp>
      <p:sp>
        <p:nvSpPr>
          <p:cNvPr id="6148" name="Rectangle 2"/>
          <p:cNvSpPr>
            <a:spLocks noGrp="1" noRot="1" noChangeAspect="1" noChangeArrowheads="1" noTextEdit="1"/>
          </p:cNvSpPr>
          <p:nvPr>
            <p:ph type="sldImg"/>
          </p:nvPr>
        </p:nvSpPr>
        <p:spPr>
          <a:ln/>
        </p:spPr>
      </p:sp>
      <p:sp>
        <p:nvSpPr>
          <p:cNvPr id="614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s-ES" smtClean="0"/>
          </a:p>
        </p:txBody>
      </p:sp>
    </p:spTree>
    <p:extLst>
      <p:ext uri="{BB962C8B-B14F-4D97-AF65-F5344CB8AC3E}">
        <p14:creationId xmlns:p14="http://schemas.microsoft.com/office/powerpoint/2010/main" val="4158089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defRPr/>
            </a:pPr>
            <a:fld id="{343D14B1-1B3F-404F-8B75-C3D37FE560DA}" type="slidenum">
              <a:rPr lang="es-ES" altLang="es-ES" smtClean="0"/>
              <a:pPr>
                <a:defRPr/>
              </a:pPr>
              <a:t>29</a:t>
            </a:fld>
            <a:endParaRPr lang="es-ES" altLang="es-ES"/>
          </a:p>
        </p:txBody>
      </p:sp>
    </p:spTree>
    <p:extLst>
      <p:ext uri="{BB962C8B-B14F-4D97-AF65-F5344CB8AC3E}">
        <p14:creationId xmlns:p14="http://schemas.microsoft.com/office/powerpoint/2010/main" val="2631340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s-ES" smtClean="0">
              <a:latin typeface="Times New Roman" panose="02020603050405020304" pitchFamily="18" charset="0"/>
            </a:endParaRPr>
          </a:p>
        </p:txBody>
      </p:sp>
      <p:sp>
        <p:nvSpPr>
          <p:cNvPr id="12292"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6331D99-D1E5-4F89-B9BD-83495A730DE4}" type="datetime1">
              <a:rPr lang="en-GB" altLang="es-ES" smtClean="0"/>
              <a:pPr/>
              <a:t>21/10/2022</a:t>
            </a:fld>
            <a:endParaRPr lang="en-GB" altLang="es-ES" smtClean="0"/>
          </a:p>
        </p:txBody>
      </p:sp>
      <p:sp>
        <p:nvSpPr>
          <p:cNvPr id="12293"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19E63A-4B84-4951-991B-F0508D589A90}" type="slidenum">
              <a:rPr lang="en-GB" altLang="es-ES" smtClean="0"/>
              <a:pPr/>
              <a:t>36</a:t>
            </a:fld>
            <a:endParaRPr lang="en-GB" altLang="es-ES" smtClean="0"/>
          </a:p>
        </p:txBody>
      </p:sp>
    </p:spTree>
    <p:extLst>
      <p:ext uri="{BB962C8B-B14F-4D97-AF65-F5344CB8AC3E}">
        <p14:creationId xmlns:p14="http://schemas.microsoft.com/office/powerpoint/2010/main" val="3177465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s-ES" smtClean="0">
                <a:latin typeface="Times New Roman" panose="02020603050405020304" pitchFamily="18" charset="0"/>
              </a:rPr>
              <a:t>The ECMWF ten-year strategy places particular emphasis on improving our capability to provide our Member States and Co-operating States with early warnings of severe weather. This has already yielded a number of innovative products, including the Extreme Forecast Index, and tropical</a:t>
            </a:r>
          </a:p>
          <a:p>
            <a:pPr eaLnBrk="1" hangingPunct="1"/>
            <a:r>
              <a:rPr lang="en-US" altLang="es-ES" smtClean="0">
                <a:latin typeface="Times New Roman" panose="02020603050405020304" pitchFamily="18" charset="0"/>
              </a:rPr>
              <a:t>cyclone tracks and strike probability maps</a:t>
            </a:r>
          </a:p>
        </p:txBody>
      </p:sp>
      <p:sp>
        <p:nvSpPr>
          <p:cNvPr id="31748"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A2E8379-3822-4A50-8B0C-648044E8B077}" type="datetime1">
              <a:rPr lang="en-GB" altLang="es-ES" smtClean="0"/>
              <a:pPr/>
              <a:t>21/10/2022</a:t>
            </a:fld>
            <a:endParaRPr lang="en-GB" altLang="es-ES" smtClean="0"/>
          </a:p>
        </p:txBody>
      </p:sp>
      <p:sp>
        <p:nvSpPr>
          <p:cNvPr id="31749"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59024B4-B4FE-4091-AED0-F189509D78CF}" type="slidenum">
              <a:rPr lang="en-GB" altLang="es-ES" smtClean="0"/>
              <a:pPr/>
              <a:t>66</a:t>
            </a:fld>
            <a:endParaRPr lang="en-GB" altLang="es-ES" smtClean="0"/>
          </a:p>
        </p:txBody>
      </p:sp>
    </p:spTree>
    <p:extLst>
      <p:ext uri="{BB962C8B-B14F-4D97-AF65-F5344CB8AC3E}">
        <p14:creationId xmlns:p14="http://schemas.microsoft.com/office/powerpoint/2010/main" val="4284130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s-ES" smtClean="0"/>
          </a:p>
        </p:txBody>
      </p:sp>
      <p:sp>
        <p:nvSpPr>
          <p:cNvPr id="55300"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D6E48CE-075E-452D-ABA4-C78E973CAF3D}" type="datetime1">
              <a:rPr lang="en-GB" altLang="es-ES" smtClean="0"/>
              <a:pPr/>
              <a:t>21/10/2022</a:t>
            </a:fld>
            <a:endParaRPr lang="en-GB" altLang="es-ES" smtClean="0"/>
          </a:p>
        </p:txBody>
      </p:sp>
      <p:sp>
        <p:nvSpPr>
          <p:cNvPr id="55301"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D2556FC-EFE0-4A9A-828D-AF66E8E68758}" type="slidenum">
              <a:rPr lang="en-GB" altLang="es-ES" smtClean="0"/>
              <a:pPr/>
              <a:t>106</a:t>
            </a:fld>
            <a:endParaRPr lang="en-GB" altLang="es-ES" smtClean="0"/>
          </a:p>
        </p:txBody>
      </p:sp>
    </p:spTree>
    <p:extLst>
      <p:ext uri="{BB962C8B-B14F-4D97-AF65-F5344CB8AC3E}">
        <p14:creationId xmlns:p14="http://schemas.microsoft.com/office/powerpoint/2010/main" val="3606608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Tree>
    <p:extLst>
      <p:ext uri="{BB962C8B-B14F-4D97-AF65-F5344CB8AC3E}">
        <p14:creationId xmlns:p14="http://schemas.microsoft.com/office/powerpoint/2010/main" val="2870129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180528" y="-243408"/>
            <a:ext cx="7886700" cy="1325563"/>
          </a:xfrm>
          <a:prstGeom prst="rect">
            <a:avLst/>
          </a:prstGeom>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a:xfrm>
            <a:off x="628650" y="1825625"/>
            <a:ext cx="7886700" cy="435133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754768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176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9249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68" descr="powerpoint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938" y="0"/>
            <a:ext cx="9144000" cy="6858000"/>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CuadroTexto 3"/>
          <p:cNvSpPr txBox="1">
            <a:spLocks noChangeArrowheads="1"/>
          </p:cNvSpPr>
          <p:nvPr userDrawn="1"/>
        </p:nvSpPr>
        <p:spPr bwMode="auto">
          <a:xfrm>
            <a:off x="2028598" y="6505188"/>
            <a:ext cx="51828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defRPr/>
            </a:pPr>
            <a:r>
              <a:rPr lang="es-ES" sz="1200" i="1" dirty="0" smtClean="0">
                <a:solidFill>
                  <a:schemeClr val="bg2">
                    <a:lumMod val="60000"/>
                    <a:lumOff val="40000"/>
                  </a:schemeClr>
                </a:solidFill>
                <a:latin typeface="Trebuchet MS" panose="020B0603020202020204" pitchFamily="34" charset="0"/>
              </a:rPr>
              <a:t>Fase presencial Curso PIB-M                                Madrid, Octubre 2022</a:t>
            </a:r>
          </a:p>
        </p:txBody>
      </p:sp>
      <p:sp>
        <p:nvSpPr>
          <p:cNvPr id="4" name="Rectangle 6"/>
          <p:cNvSpPr txBox="1">
            <a:spLocks noChangeArrowheads="1"/>
          </p:cNvSpPr>
          <p:nvPr userDrawn="1"/>
        </p:nvSpPr>
        <p:spPr>
          <a:xfrm>
            <a:off x="8620899" y="6455680"/>
            <a:ext cx="611188" cy="476250"/>
          </a:xfrm>
          <a:prstGeom prst="rect">
            <a:avLst/>
          </a:prstGeom>
          <a:ln/>
        </p:spPr>
        <p:txBody>
          <a:bodyPr/>
          <a:lstStyle>
            <a:defPPr>
              <a:defRPr lang="es-ES"/>
            </a:defPPr>
            <a:lvl1pPr algn="l" rtl="0" eaLnBrk="1" fontAlgn="base" hangingPunct="1">
              <a:spcBef>
                <a:spcPct val="0"/>
              </a:spcBef>
              <a:spcAft>
                <a:spcPct val="0"/>
              </a:spcAft>
              <a:defRPr sz="1600" i="1" kern="1200">
                <a:solidFill>
                  <a:srgbClr val="002060"/>
                </a:solidFill>
                <a:latin typeface="Trebuchet MS" panose="020B0603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E1A51685-8E55-4015-8DC1-263452CE40A2}" type="slidenum">
              <a:rPr lang="es-ES" sz="1400" smtClean="0">
                <a:solidFill>
                  <a:schemeClr val="accent3">
                    <a:lumMod val="65000"/>
                  </a:schemeClr>
                </a:solidFill>
              </a:rPr>
              <a:pPr>
                <a:defRPr/>
              </a:pPr>
              <a:t>‹Nº›</a:t>
            </a:fld>
            <a:endParaRPr lang="es-ES" sz="1400" dirty="0">
              <a:solidFill>
                <a:schemeClr val="accent3">
                  <a:lumMod val="65000"/>
                </a:schemeClr>
              </a:solidFill>
            </a:endParaRPr>
          </a:p>
        </p:txBody>
      </p:sp>
      <p:pic>
        <p:nvPicPr>
          <p:cNvPr id="5" name="Imagen 13"/>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705725" y="-112030"/>
            <a:ext cx="1446213"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bwMode="auto">
          <a:xfrm>
            <a:off x="-107682" y="-23676"/>
            <a:ext cx="82296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ES" dirty="0" smtClean="0"/>
              <a:t>Haga clic para cambiar el estilo de título	</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Lst>
  <p:timing>
    <p:tnLst>
      <p:par>
        <p:cTn id="1" dur="indefinite" restart="never" nodeType="tmRoot"/>
      </p:par>
    </p:tnLst>
  </p:timing>
  <p:txStyles>
    <p:titleStyle>
      <a:lvl1pPr algn="ctr" rtl="0" eaLnBrk="0" fontAlgn="base" hangingPunct="0">
        <a:spcBef>
          <a:spcPct val="0"/>
        </a:spcBef>
        <a:spcAft>
          <a:spcPct val="0"/>
        </a:spcAft>
        <a:defRPr sz="2800" b="1" kern="1200">
          <a:solidFill>
            <a:srgbClr val="C00000"/>
          </a:solidFill>
          <a:latin typeface="Trebuchet MS" panose="020B0603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01.xml.rels><?xml version="1.0" encoding="UTF-8" standalone="yes"?>
<Relationships xmlns="http://schemas.openxmlformats.org/package/2006/relationships"><Relationship Id="rId3" Type="http://schemas.openxmlformats.org/officeDocument/2006/relationships/image" Target="../media/image142.gif"/><Relationship Id="rId2" Type="http://schemas.openxmlformats.org/officeDocument/2006/relationships/image" Target="../media/image141.gif"/><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02.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s://www.ecmwf.int/en/forecasts/charts/extra-tropical-cyclones" TargetMode="External"/><Relationship Id="rId2" Type="http://schemas.openxmlformats.org/officeDocument/2006/relationships/image" Target="../media/image150.png"/><Relationship Id="rId1" Type="http://schemas.openxmlformats.org/officeDocument/2006/relationships/slideLayout" Target="../slideLayouts/slideLayout3.xml"/><Relationship Id="rId4" Type="http://schemas.openxmlformats.org/officeDocument/2006/relationships/hyperlink" Target="https://sites.ecmwf.int/charts/cdb/"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s://www.ecmwf.int/en/forecasts/charts/tcyclone/" TargetMode="External"/><Relationship Id="rId1" Type="http://schemas.openxmlformats.org/officeDocument/2006/relationships/slideLayout" Target="../slideLayouts/slideLayout3.xml"/><Relationship Id="rId5" Type="http://schemas.openxmlformats.org/officeDocument/2006/relationships/image" Target="../media/image153.png"/><Relationship Id="rId4" Type="http://schemas.openxmlformats.org/officeDocument/2006/relationships/hyperlink" Target="https://apps.ecmwf.int/webapps/opencharts/?facets=%7b%22Product%20type%22:%5b%5d,%22Range%22:%5b%5d,%22Parameters%22:%5b%22Tropical%20cyclones%22%5d%7d"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4.xml"/><Relationship Id="rId4" Type="http://schemas.openxmlformats.org/officeDocument/2006/relationships/image" Target="../media/image15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4.xml"/><Relationship Id="rId4" Type="http://schemas.openxmlformats.org/officeDocument/2006/relationships/image" Target="../media/image159.png"/></Relationships>
</file>

<file path=ppt/slides/_rels/slide11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2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2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journals.ametsoc.org/view/journals/atsc/64/12/2007jas2143.1.xml" TargetMode="External"/><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software.ecmwf.int/wiki/display/~mobo/Stochastic+Tendency+Perturbations" TargetMode="External"/><Relationship Id="rId2" Type="http://schemas.openxmlformats.org/officeDocument/2006/relationships/hyperlink" Target="https://software.ecmwf.int/wiki/display/~mobo/2.5+Model+Data+Assimilation,+4D-Var" TargetMode="Externa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hyperlink" Target="https://confluence.ecmwf.int/display/FUG/5.1+Generation+of+the+Ensembl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evere.worldweather.org/" TargetMode="Externa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4.png"/><Relationship Id="rId4" Type="http://schemas.openxmlformats.org/officeDocument/2006/relationships/image" Target="../media/image73.wmf"/></Relationships>
</file>

<file path=ppt/slides/_rels/slide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confluence.ecmwf.int/display/FUG/EFI+Charts" TargetMode="External"/><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hyperlink" Target="https://www.ecmwf.int/en/forecasts/charts/catalogue/medium-multi-efi" TargetMode="External"/><Relationship Id="rId4" Type="http://schemas.openxmlformats.org/officeDocument/2006/relationships/image" Target="../media/image93.png"/></Relationships>
</file>

<file path=ppt/slides/_rels/slide6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hyperlink" Target="http://wrep.ecmwf.int/forecaster"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www.ecmwf.int/en/forecasts/charts/catalogue/efi"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5.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emf"/></Relationships>
</file>

<file path=ppt/slides/_rels/slide8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4.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8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confluence.ecmwf.int/display/FUG/Vertical+Profiles+in+ecCharts" TargetMode="External"/><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s://confluence.ecmwf.int/display/FUG/Vertical+Profiles+in+ecCharts"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confluence.ecmwf.int/display/FUG/Vertical+Profiles+in+ecCharts" TargetMode="External"/><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s://confluence.ecmwf.int/display/FUG/Vertical+Profiles+in+ecCharts"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https://confluence.ecmwf.int/display/FUG/Vertical+Profiles+in+ecCharts" TargetMode="Externa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95.xml.rels><?xml version="1.0" encoding="UTF-8" standalone="yes"?>
<Relationships xmlns="http://schemas.openxmlformats.org/package/2006/relationships"><Relationship Id="rId3" Type="http://schemas.openxmlformats.org/officeDocument/2006/relationships/hyperlink" Target="https://confluence.ecmwf.int/display/ECCHARTS/ecCharts+updates+-+June+2018" TargetMode="External"/><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eccharts.ecmwf.int/" TargetMode="External"/><Relationship Id="rId2" Type="http://schemas.openxmlformats.org/officeDocument/2006/relationships/image" Target="../media/image128.png"/><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97.xml.rels><?xml version="1.0" encoding="UTF-8" standalone="yes"?>
<Relationships xmlns="http://schemas.openxmlformats.org/package/2006/relationships"><Relationship Id="rId3" Type="http://schemas.openxmlformats.org/officeDocument/2006/relationships/hyperlink" Target="https://eccharts.ecmwf.int/" TargetMode="External"/><Relationship Id="rId2" Type="http://schemas.openxmlformats.org/officeDocument/2006/relationships/image" Target="../media/image131.pn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9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9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7" descr="Resultado de imagen de WEATHER FORECAS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64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323850" y="5797550"/>
            <a:ext cx="8281988" cy="523875"/>
          </a:xfrm>
          <a:prstGeom prst="rect">
            <a:avLst/>
          </a:prstGeom>
          <a:noFill/>
          <a:ln>
            <a:noFill/>
          </a:ln>
          <a:effectLst/>
          <a:extLst/>
        </p:spPr>
        <p:txBody>
          <a:bodyPr>
            <a:spAutoFit/>
          </a:bodyPr>
          <a:lstStyle/>
          <a:p>
            <a:pPr eaLnBrk="1" hangingPunct="1">
              <a:spcBef>
                <a:spcPct val="50000"/>
              </a:spcBef>
              <a:defRPr/>
            </a:pPr>
            <a:r>
              <a:rPr lang="es-ES" sz="2800" b="1" dirty="0">
                <a:solidFill>
                  <a:srgbClr val="FF6600"/>
                </a:solidFill>
                <a:effectLst>
                  <a:outerShdw blurRad="38100" dist="38100" dir="2700000" algn="tl">
                    <a:srgbClr val="C0C0C0"/>
                  </a:outerShdw>
                </a:effectLst>
                <a:cs typeface="+mn-cs"/>
              </a:rPr>
              <a:t>PREDICCIÓN PROBABILISTA EN EL ECMWF</a:t>
            </a:r>
          </a:p>
        </p:txBody>
      </p:sp>
      <p:sp>
        <p:nvSpPr>
          <p:cNvPr id="35845" name="Text Box 5"/>
          <p:cNvSpPr txBox="1">
            <a:spLocks noChangeArrowheads="1"/>
          </p:cNvSpPr>
          <p:nvPr/>
        </p:nvSpPr>
        <p:spPr bwMode="auto">
          <a:xfrm>
            <a:off x="5003800" y="6302375"/>
            <a:ext cx="4033838" cy="461665"/>
          </a:xfrm>
          <a:prstGeom prst="rect">
            <a:avLst/>
          </a:prstGeom>
          <a:noFill/>
          <a:ln>
            <a:noFill/>
          </a:ln>
          <a:effectLst/>
          <a:extLst/>
        </p:spPr>
        <p:txBody>
          <a:bodyPr>
            <a:spAutoFit/>
          </a:bodyPr>
          <a:lstStyle/>
          <a:p>
            <a:pPr algn="r" eaLnBrk="1" hangingPunct="1">
              <a:spcBef>
                <a:spcPct val="50000"/>
              </a:spcBef>
              <a:defRPr/>
            </a:pPr>
            <a:r>
              <a:rPr lang="es-ES" sz="1200" dirty="0">
                <a:solidFill>
                  <a:srgbClr val="FF6600"/>
                </a:solidFill>
                <a:effectLst>
                  <a:outerShdw blurRad="38100" dist="38100" dir="2700000" algn="tl">
                    <a:srgbClr val="C0C0C0"/>
                  </a:outerShdw>
                </a:effectLst>
                <a:cs typeface="+mn-cs"/>
              </a:rPr>
              <a:t>Patricio López Carmona</a:t>
            </a:r>
          </a:p>
          <a:p>
            <a:pPr algn="r" eaLnBrk="1" hangingPunct="1">
              <a:spcBef>
                <a:spcPts val="0"/>
              </a:spcBef>
              <a:defRPr/>
            </a:pPr>
            <a:r>
              <a:rPr lang="es-ES" sz="1200" dirty="0">
                <a:solidFill>
                  <a:srgbClr val="FF6600"/>
                </a:solidFill>
                <a:effectLst>
                  <a:outerShdw blurRad="38100" dist="38100" dir="2700000" algn="tl">
                    <a:srgbClr val="C0C0C0"/>
                  </a:outerShdw>
                </a:effectLst>
                <a:cs typeface="+mn-cs"/>
              </a:rPr>
              <a:t>malopezc@aemet.es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Rectangle 2"/>
          <p:cNvSpPr>
            <a:spLocks noGrp="1" noChangeArrowheads="1"/>
          </p:cNvSpPr>
          <p:nvPr>
            <p:ph type="title" idx="4294967295"/>
          </p:nvPr>
        </p:nvSpPr>
        <p:spPr bwMode="auto">
          <a:xfrm>
            <a:off x="432669" y="-171400"/>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lstStyle/>
          <a:p>
            <a:pPr eaLnBrk="1" hangingPunct="1"/>
            <a:r>
              <a:rPr lang="en-GB" altLang="es-ES" sz="2800" b="1" dirty="0" smtClean="0">
                <a:solidFill>
                  <a:srgbClr val="0000CC"/>
                </a:solidFill>
              </a:rPr>
              <a:t>Fuentes de error o </a:t>
            </a:r>
            <a:r>
              <a:rPr lang="en-GB" altLang="es-ES" sz="2800" b="1" dirty="0" err="1" smtClean="0">
                <a:solidFill>
                  <a:srgbClr val="0000CC"/>
                </a:solidFill>
              </a:rPr>
              <a:t>incertidumbre</a:t>
            </a:r>
            <a:endParaRPr lang="en-GB" altLang="es-ES" sz="2800" b="1" dirty="0" smtClean="0">
              <a:solidFill>
                <a:srgbClr val="0000CC"/>
              </a:solidFill>
            </a:endParaRPr>
          </a:p>
        </p:txBody>
      </p:sp>
      <p:pic>
        <p:nvPicPr>
          <p:cNvPr id="2" name="Imagen 1"/>
          <p:cNvPicPr>
            <a:picLocks noChangeAspect="1"/>
          </p:cNvPicPr>
          <p:nvPr/>
        </p:nvPicPr>
        <p:blipFill>
          <a:blip r:embed="rId2"/>
          <a:stretch>
            <a:fillRect/>
          </a:stretch>
        </p:blipFill>
        <p:spPr>
          <a:xfrm>
            <a:off x="117165" y="908720"/>
            <a:ext cx="9010624" cy="5195120"/>
          </a:xfrm>
          <a:prstGeom prst="rect">
            <a:avLst/>
          </a:prstGeom>
        </p:spPr>
      </p:pic>
    </p:spTree>
    <p:extLst>
      <p:ext uri="{BB962C8B-B14F-4D97-AF65-F5344CB8AC3E}">
        <p14:creationId xmlns:p14="http://schemas.microsoft.com/office/powerpoint/2010/main" val="625798872"/>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sp>
        <p:nvSpPr>
          <p:cNvPr id="3" name="Marcador de contenido 2"/>
          <p:cNvSpPr>
            <a:spLocks noGrp="1"/>
          </p:cNvSpPr>
          <p:nvPr>
            <p:ph idx="1"/>
          </p:nvPr>
        </p:nvSpPr>
        <p:spPr/>
        <p:txBody>
          <a:bodyPr/>
          <a:lstStyle/>
          <a:p>
            <a:endParaRPr lang="es-ES" dirty="0"/>
          </a:p>
        </p:txBody>
      </p:sp>
      <p:pic>
        <p:nvPicPr>
          <p:cNvPr id="4" name="Imagen 3"/>
          <p:cNvPicPr>
            <a:picLocks noChangeAspect="1"/>
          </p:cNvPicPr>
          <p:nvPr/>
        </p:nvPicPr>
        <p:blipFill>
          <a:blip r:embed="rId2"/>
          <a:stretch>
            <a:fillRect/>
          </a:stretch>
        </p:blipFill>
        <p:spPr>
          <a:xfrm>
            <a:off x="0" y="591063"/>
            <a:ext cx="4794124" cy="3789040"/>
          </a:xfrm>
          <a:prstGeom prst="rect">
            <a:avLst/>
          </a:prstGeom>
        </p:spPr>
      </p:pic>
      <p:pic>
        <p:nvPicPr>
          <p:cNvPr id="8" name="Imagen 7"/>
          <p:cNvPicPr>
            <a:picLocks noChangeAspect="1"/>
          </p:cNvPicPr>
          <p:nvPr/>
        </p:nvPicPr>
        <p:blipFill>
          <a:blip r:embed="rId3"/>
          <a:stretch>
            <a:fillRect/>
          </a:stretch>
        </p:blipFill>
        <p:spPr>
          <a:xfrm>
            <a:off x="4325349" y="564603"/>
            <a:ext cx="4764001" cy="3770462"/>
          </a:xfrm>
          <a:prstGeom prst="rect">
            <a:avLst/>
          </a:prstGeom>
        </p:spPr>
      </p:pic>
      <p:grpSp>
        <p:nvGrpSpPr>
          <p:cNvPr id="13" name="Grupo 12"/>
          <p:cNvGrpSpPr/>
          <p:nvPr/>
        </p:nvGrpSpPr>
        <p:grpSpPr>
          <a:xfrm>
            <a:off x="1979712" y="4293096"/>
            <a:ext cx="5544616" cy="2500504"/>
            <a:chOff x="2057490" y="3808151"/>
            <a:chExt cx="6294422" cy="2932552"/>
          </a:xfrm>
        </p:grpSpPr>
        <p:pic>
          <p:nvPicPr>
            <p:cNvPr id="12" name="Imagen 11"/>
            <p:cNvPicPr>
              <a:picLocks noChangeAspect="1"/>
            </p:cNvPicPr>
            <p:nvPr/>
          </p:nvPicPr>
          <p:blipFill>
            <a:blip r:embed="rId4"/>
            <a:stretch>
              <a:fillRect/>
            </a:stretch>
          </p:blipFill>
          <p:spPr>
            <a:xfrm>
              <a:off x="2057490" y="3808151"/>
              <a:ext cx="5286310" cy="2932552"/>
            </a:xfrm>
            <a:prstGeom prst="rect">
              <a:avLst/>
            </a:prstGeom>
          </p:spPr>
        </p:pic>
        <p:sp>
          <p:nvSpPr>
            <p:cNvPr id="11" name="Rectángulo 10"/>
            <p:cNvSpPr/>
            <p:nvPr/>
          </p:nvSpPr>
          <p:spPr>
            <a:xfrm>
              <a:off x="3779912" y="5988734"/>
              <a:ext cx="4572000" cy="646331"/>
            </a:xfrm>
            <a:prstGeom prst="rect">
              <a:avLst/>
            </a:prstGeom>
          </p:spPr>
          <p:txBody>
            <a:bodyPr>
              <a:spAutoFit/>
            </a:bodyPr>
            <a:lstStyle/>
            <a:p>
              <a:r>
                <a:rPr lang="es-ES" b="1" i="1" dirty="0">
                  <a:solidFill>
                    <a:srgbClr val="FFFF00"/>
                  </a:solidFill>
                  <a:latin typeface="Arial Narrow" panose="020B0606020202030204" pitchFamily="34" charset="0"/>
                </a:rPr>
                <a:t>Precipitación acumulada </a:t>
              </a:r>
              <a:endParaRPr lang="es-ES" b="1" i="1" dirty="0" smtClean="0">
                <a:solidFill>
                  <a:srgbClr val="FFFF00"/>
                </a:solidFill>
                <a:latin typeface="Arial Narrow" panose="020B0606020202030204" pitchFamily="34" charset="0"/>
              </a:endParaRPr>
            </a:p>
            <a:p>
              <a:r>
                <a:rPr lang="es-ES" b="1" i="1" dirty="0" smtClean="0">
                  <a:solidFill>
                    <a:srgbClr val="FFFF00"/>
                  </a:solidFill>
                  <a:latin typeface="Arial Narrow" panose="020B0606020202030204" pitchFamily="34" charset="0"/>
                </a:rPr>
                <a:t>00 - 06 </a:t>
              </a:r>
              <a:r>
                <a:rPr lang="es-ES" b="1" i="1" dirty="0">
                  <a:solidFill>
                    <a:srgbClr val="FFFF00"/>
                  </a:solidFill>
                  <a:latin typeface="Arial Narrow" panose="020B0606020202030204" pitchFamily="34" charset="0"/>
                </a:rPr>
                <a:t>UTC </a:t>
              </a:r>
              <a:r>
                <a:rPr lang="es-ES" b="1" i="1" dirty="0" smtClean="0">
                  <a:solidFill>
                    <a:srgbClr val="FFFF00"/>
                  </a:solidFill>
                  <a:latin typeface="Arial Narrow" panose="020B0606020202030204" pitchFamily="34" charset="0"/>
                </a:rPr>
                <a:t>7 </a:t>
              </a:r>
              <a:r>
                <a:rPr lang="es-ES" b="1" i="1" dirty="0">
                  <a:solidFill>
                    <a:srgbClr val="FFFF00"/>
                  </a:solidFill>
                  <a:latin typeface="Arial Narrow" panose="020B0606020202030204" pitchFamily="34" charset="0"/>
                </a:rPr>
                <a:t>de octubre de 2022</a:t>
              </a:r>
            </a:p>
          </p:txBody>
        </p:sp>
      </p:grpSp>
      <p:sp>
        <p:nvSpPr>
          <p:cNvPr id="5" name="CuadroTexto 4"/>
          <p:cNvSpPr txBox="1"/>
          <p:nvPr/>
        </p:nvSpPr>
        <p:spPr>
          <a:xfrm>
            <a:off x="1079466" y="-5539"/>
            <a:ext cx="4834978" cy="461665"/>
          </a:xfrm>
          <a:prstGeom prst="rect">
            <a:avLst/>
          </a:prstGeom>
          <a:noFill/>
        </p:spPr>
        <p:txBody>
          <a:bodyPr wrap="none" rtlCol="0">
            <a:spAutoFit/>
          </a:bodyPr>
          <a:lstStyle/>
          <a:p>
            <a:r>
              <a:rPr lang="es-ES" sz="2400" b="1" dirty="0" smtClean="0">
                <a:solidFill>
                  <a:srgbClr val="0000FF"/>
                </a:solidFill>
                <a:latin typeface="Trebuchet MS" panose="020B0603020202020204" pitchFamily="34" charset="0"/>
              </a:rPr>
              <a:t>Línea de turbonada en Baleares</a:t>
            </a:r>
            <a:endParaRPr lang="es-ES" sz="2400" b="1" dirty="0">
              <a:solidFill>
                <a:srgbClr val="0000FF"/>
              </a:solidFill>
              <a:latin typeface="Trebuchet MS" panose="020B0603020202020204" pitchFamily="34" charset="0"/>
            </a:endParaRPr>
          </a:p>
        </p:txBody>
      </p:sp>
    </p:spTree>
    <p:extLst>
      <p:ext uri="{BB962C8B-B14F-4D97-AF65-F5344CB8AC3E}">
        <p14:creationId xmlns:p14="http://schemas.microsoft.com/office/powerpoint/2010/main" val="260007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Evolución sistema subtropical  </a:t>
            </a:r>
            <a:r>
              <a:rPr lang="es-ES" i="1" dirty="0" err="1" smtClean="0"/>
              <a:t>Hermine</a:t>
            </a:r>
            <a:endParaRPr lang="es-ES" i="1"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620688"/>
            <a:ext cx="4355976" cy="3173640"/>
          </a:xfrm>
          <a:prstGeom prst="rect">
            <a:avLst/>
          </a:prstGeom>
        </p:spPr>
      </p:pic>
      <p:pic>
        <p:nvPicPr>
          <p:cNvPr id="4" name="Marcador de conteni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83768" y="1052736"/>
            <a:ext cx="6549138" cy="4677956"/>
          </a:xfr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2291287"/>
            <a:ext cx="5155033" cy="4247457"/>
          </a:xfrm>
          <a:prstGeom prst="rect">
            <a:avLst/>
          </a:prstGeom>
        </p:spPr>
      </p:pic>
    </p:spTree>
    <p:extLst>
      <p:ext uri="{BB962C8B-B14F-4D97-AF65-F5344CB8AC3E}">
        <p14:creationId xmlns:p14="http://schemas.microsoft.com/office/powerpoint/2010/main" val="198066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501191"/>
            <a:ext cx="2952328" cy="6356814"/>
          </a:xfrm>
        </p:spPr>
      </p:pic>
      <p:sp>
        <p:nvSpPr>
          <p:cNvPr id="4" name="Título 1"/>
          <p:cNvSpPr txBox="1">
            <a:spLocks/>
          </p:cNvSpPr>
          <p:nvPr/>
        </p:nvSpPr>
        <p:spPr bwMode="auto">
          <a:xfrm>
            <a:off x="-252536" y="-99392"/>
            <a:ext cx="82296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600" b="1" kern="1200">
                <a:solidFill>
                  <a:srgbClr val="A50021"/>
                </a:solidFill>
                <a:latin typeface="+mj-lt"/>
                <a:ea typeface="+mj-ea"/>
                <a:cs typeface="+mj-cs"/>
              </a:defRPr>
            </a:lvl1pPr>
            <a:lvl2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2pPr>
            <a:lvl3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3pPr>
            <a:lvl4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4pPr>
            <a:lvl5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5pPr>
            <a:lvl6pPr marL="4572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6pPr>
            <a:lvl7pPr marL="9144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7pPr>
            <a:lvl8pPr marL="13716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8pPr>
            <a:lvl9pPr marL="18288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9pPr>
          </a:lstStyle>
          <a:p>
            <a:r>
              <a:rPr lang="es-ES" dirty="0" smtClean="0"/>
              <a:t>Evolución sistema subtropical  </a:t>
            </a:r>
            <a:r>
              <a:rPr lang="es-ES" i="1" dirty="0" err="1" smtClean="0"/>
              <a:t>Hermine</a:t>
            </a:r>
            <a:endParaRPr lang="es-ES" i="1" dirty="0"/>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9872" y="764704"/>
            <a:ext cx="5715093" cy="5578934"/>
          </a:xfrm>
          <a:prstGeom prst="rect">
            <a:avLst/>
          </a:prstGeom>
        </p:spPr>
      </p:pic>
    </p:spTree>
    <p:extLst>
      <p:ext uri="{BB962C8B-B14F-4D97-AF65-F5344CB8AC3E}">
        <p14:creationId xmlns:p14="http://schemas.microsoft.com/office/powerpoint/2010/main" val="387342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252536" y="-99392"/>
            <a:ext cx="82296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600" b="1" kern="1200">
                <a:solidFill>
                  <a:srgbClr val="A50021"/>
                </a:solidFill>
                <a:latin typeface="+mj-lt"/>
                <a:ea typeface="+mj-ea"/>
                <a:cs typeface="+mj-cs"/>
              </a:defRPr>
            </a:lvl1pPr>
            <a:lvl2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2pPr>
            <a:lvl3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3pPr>
            <a:lvl4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4pPr>
            <a:lvl5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5pPr>
            <a:lvl6pPr marL="4572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6pPr>
            <a:lvl7pPr marL="9144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7pPr>
            <a:lvl8pPr marL="13716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8pPr>
            <a:lvl9pPr marL="18288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9pPr>
          </a:lstStyle>
          <a:p>
            <a:r>
              <a:rPr lang="es-ES" dirty="0" smtClean="0"/>
              <a:t>Evolución sistema subtropical  </a:t>
            </a:r>
            <a:r>
              <a:rPr lang="es-ES" i="1" dirty="0" err="1" smtClean="0"/>
              <a:t>Hermine</a:t>
            </a:r>
            <a:endParaRPr lang="es-ES" i="1" dirty="0"/>
          </a:p>
        </p:txBody>
      </p:sp>
      <p:sp>
        <p:nvSpPr>
          <p:cNvPr id="2" name="Marcador de contenido 1"/>
          <p:cNvSpPr>
            <a:spLocks noGrp="1"/>
          </p:cNvSpPr>
          <p:nvPr>
            <p:ph idx="1"/>
          </p:nvPr>
        </p:nvSpPr>
        <p:spPr/>
        <p:txBody>
          <a:bodyPr/>
          <a:lstStyle/>
          <a:p>
            <a:endParaRPr lang="es-ES"/>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44" y="548680"/>
            <a:ext cx="4374943" cy="6165304"/>
          </a:xfrm>
          <a:prstGeom prst="rect">
            <a:avLst/>
          </a:prstGeom>
          <a:solidFill>
            <a:schemeClr val="bg1"/>
          </a:solidFill>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561071"/>
            <a:ext cx="4449467" cy="6270325"/>
          </a:xfrm>
          <a:prstGeom prst="rect">
            <a:avLst/>
          </a:prstGeom>
          <a:solidFill>
            <a:schemeClr val="bg1"/>
          </a:solidFill>
        </p:spPr>
      </p:pic>
    </p:spTree>
    <p:extLst>
      <p:ext uri="{BB962C8B-B14F-4D97-AF65-F5344CB8AC3E}">
        <p14:creationId xmlns:p14="http://schemas.microsoft.com/office/powerpoint/2010/main" val="413105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bwMode="auto">
          <a:xfrm>
            <a:off x="-252536" y="-99392"/>
            <a:ext cx="82296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600" b="1" kern="1200">
                <a:solidFill>
                  <a:srgbClr val="A50021"/>
                </a:solidFill>
                <a:latin typeface="+mj-lt"/>
                <a:ea typeface="+mj-ea"/>
                <a:cs typeface="+mj-cs"/>
              </a:defRPr>
            </a:lvl1pPr>
            <a:lvl2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2pPr>
            <a:lvl3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3pPr>
            <a:lvl4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4pPr>
            <a:lvl5pPr algn="ctr" rtl="0" eaLnBrk="0" fontAlgn="base" hangingPunct="0">
              <a:spcBef>
                <a:spcPct val="0"/>
              </a:spcBef>
              <a:spcAft>
                <a:spcPct val="0"/>
              </a:spcAft>
              <a:defRPr sz="3200" b="1">
                <a:solidFill>
                  <a:srgbClr val="A50021"/>
                </a:solidFill>
                <a:latin typeface="Trebuchet MS" panose="020B0603020202020204" pitchFamily="34" charset="0"/>
                <a:cs typeface="Arial" panose="020B0604020202020204" pitchFamily="34" charset="0"/>
              </a:defRPr>
            </a:lvl5pPr>
            <a:lvl6pPr marL="4572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6pPr>
            <a:lvl7pPr marL="9144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7pPr>
            <a:lvl8pPr marL="13716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8pPr>
            <a:lvl9pPr marL="1828800" algn="ctr" rtl="0" fontAlgn="base">
              <a:spcBef>
                <a:spcPct val="0"/>
              </a:spcBef>
              <a:spcAft>
                <a:spcPct val="0"/>
              </a:spcAft>
              <a:defRPr sz="3200" b="1">
                <a:solidFill>
                  <a:srgbClr val="A50021"/>
                </a:solidFill>
                <a:latin typeface="Trebuchet MS" panose="020B0603020202020204" pitchFamily="34" charset="0"/>
                <a:cs typeface="Arial" panose="020B0604020202020204" pitchFamily="34" charset="0"/>
              </a:defRPr>
            </a:lvl9pPr>
          </a:lstStyle>
          <a:p>
            <a:r>
              <a:rPr lang="es-ES" dirty="0" smtClean="0"/>
              <a:t>Evolución sistema subtropical  </a:t>
            </a:r>
            <a:r>
              <a:rPr lang="es-ES" i="1" dirty="0" err="1" smtClean="0"/>
              <a:t>Hermine</a:t>
            </a:r>
            <a:endParaRPr lang="es-ES" i="1"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47" y="836712"/>
            <a:ext cx="3805560" cy="4631251"/>
          </a:xfrm>
          <a:prstGeom prst="rect">
            <a:avLst/>
          </a:prstGeom>
        </p:spPr>
      </p:pic>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35896" y="1268760"/>
            <a:ext cx="5577549" cy="3484641"/>
          </a:xfrm>
        </p:spPr>
      </p:pic>
    </p:spTree>
    <p:extLst>
      <p:ext uri="{BB962C8B-B14F-4D97-AF65-F5344CB8AC3E}">
        <p14:creationId xmlns:p14="http://schemas.microsoft.com/office/powerpoint/2010/main" val="9663417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871" y="1147764"/>
            <a:ext cx="6853217" cy="407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4572000" y="4721067"/>
            <a:ext cx="4464050" cy="1128713"/>
            <a:chOff x="2018" y="2906"/>
            <a:chExt cx="2812" cy="711"/>
          </a:xfrm>
        </p:grpSpPr>
        <p:sp>
          <p:nvSpPr>
            <p:cNvPr id="53253" name="Line 5"/>
            <p:cNvSpPr>
              <a:spLocks noChangeShapeType="1"/>
            </p:cNvSpPr>
            <p:nvPr/>
          </p:nvSpPr>
          <p:spPr bwMode="auto">
            <a:xfrm flipH="1" flipV="1">
              <a:off x="2348" y="2906"/>
              <a:ext cx="268" cy="292"/>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53254" name="Text Box 6"/>
            <p:cNvSpPr txBox="1">
              <a:spLocks noChangeArrowheads="1"/>
            </p:cNvSpPr>
            <p:nvPr/>
          </p:nvSpPr>
          <p:spPr bwMode="auto">
            <a:xfrm>
              <a:off x="2018" y="3249"/>
              <a:ext cx="2812" cy="368"/>
            </a:xfrm>
            <a:prstGeom prst="rect">
              <a:avLst/>
            </a:prstGeom>
            <a:solidFill>
              <a:schemeClr val="accent1"/>
            </a:solidFill>
            <a:ln w="19050">
              <a:solidFill>
                <a:schemeClr val="tx1"/>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s-ES" sz="1600"/>
                <a:t>User can click on any spot (= cyclonic feature) to see how that feature evolves in the EPS</a:t>
              </a:r>
            </a:p>
          </p:txBody>
        </p:sp>
      </p:grpSp>
      <p:sp>
        <p:nvSpPr>
          <p:cNvPr id="9" name="Rectangle 4"/>
          <p:cNvSpPr txBox="1">
            <a:spLocks noChangeArrowheads="1"/>
          </p:cNvSpPr>
          <p:nvPr/>
        </p:nvSpPr>
        <p:spPr bwMode="auto">
          <a:xfrm>
            <a:off x="-108520" y="99065"/>
            <a:ext cx="8113712" cy="708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defRPr sz="3200" b="1">
                <a:solidFill>
                  <a:srgbClr val="0000CC"/>
                </a:solidFill>
                <a:latin typeface="+mj-l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n-GB" i="1" dirty="0"/>
              <a:t>Extra-tropical feature </a:t>
            </a:r>
            <a:r>
              <a:rPr lang="en-GB" i="1" dirty="0" smtClean="0"/>
              <a:t>tracking</a:t>
            </a:r>
            <a:endParaRPr lang="en-GB" i="1" dirty="0"/>
          </a:p>
        </p:txBody>
      </p:sp>
      <p:sp>
        <p:nvSpPr>
          <p:cNvPr id="3" name="CuadroTexto 2"/>
          <p:cNvSpPr txBox="1"/>
          <p:nvPr/>
        </p:nvSpPr>
        <p:spPr>
          <a:xfrm>
            <a:off x="1403648" y="5949198"/>
            <a:ext cx="6789103" cy="369332"/>
          </a:xfrm>
          <a:prstGeom prst="rect">
            <a:avLst/>
          </a:prstGeom>
          <a:noFill/>
        </p:spPr>
        <p:txBody>
          <a:bodyPr wrap="none" rtlCol="0">
            <a:spAutoFit/>
          </a:bodyPr>
          <a:lstStyle/>
          <a:p>
            <a:r>
              <a:rPr lang="es-ES" dirty="0" smtClean="0">
                <a:hlinkClick r:id="rId3"/>
              </a:rPr>
              <a:t>https://www.ecmwf.int/en/forecasts/charts/extra-tropical-cyclones</a:t>
            </a:r>
            <a:endParaRPr lang="es-ES" dirty="0"/>
          </a:p>
        </p:txBody>
      </p:sp>
      <p:sp>
        <p:nvSpPr>
          <p:cNvPr id="4" name="CuadroTexto 3"/>
          <p:cNvSpPr txBox="1"/>
          <p:nvPr/>
        </p:nvSpPr>
        <p:spPr>
          <a:xfrm>
            <a:off x="2699792" y="6308850"/>
            <a:ext cx="3583032" cy="369332"/>
          </a:xfrm>
          <a:prstGeom prst="rect">
            <a:avLst/>
          </a:prstGeom>
          <a:noFill/>
        </p:spPr>
        <p:txBody>
          <a:bodyPr wrap="none" rtlCol="0">
            <a:spAutoFit/>
          </a:bodyPr>
          <a:lstStyle/>
          <a:p>
            <a:r>
              <a:rPr lang="es-ES" dirty="0" smtClean="0">
                <a:hlinkClick r:id="rId4"/>
              </a:rPr>
              <a:t>https://sites.ecmwf.int/charts/cdb/</a:t>
            </a: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idx="4294967295"/>
          </p:nvPr>
        </p:nvSpPr>
        <p:spPr bwMode="auto">
          <a:xfrm>
            <a:off x="-324544" y="114300"/>
            <a:ext cx="8679557" cy="132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s-ES" sz="3200" b="1" i="1" dirty="0" smtClean="0">
                <a:solidFill>
                  <a:srgbClr val="0000CC"/>
                </a:solidFill>
              </a:rPr>
              <a:t>Extra-tropical </a:t>
            </a:r>
            <a:r>
              <a:rPr lang="en-GB" altLang="es-ES" b="1" i="1" dirty="0" smtClean="0">
                <a:solidFill>
                  <a:srgbClr val="0000CC"/>
                </a:solidFill>
              </a:rPr>
              <a:t>feature</a:t>
            </a:r>
            <a:r>
              <a:rPr lang="en-GB" altLang="es-ES" sz="3200" b="1" i="1" dirty="0" smtClean="0">
                <a:solidFill>
                  <a:srgbClr val="0000CC"/>
                </a:solidFill>
              </a:rPr>
              <a:t> tracking: </a:t>
            </a:r>
            <a:r>
              <a:rPr lang="en-GB" altLang="es-ES" sz="3200" b="1" i="1" dirty="0" err="1" smtClean="0">
                <a:solidFill>
                  <a:srgbClr val="0000CC"/>
                </a:solidFill>
              </a:rPr>
              <a:t>Xynthia</a:t>
            </a:r>
            <a:endParaRPr lang="en-US" altLang="es-ES" sz="3200" b="1" i="1" dirty="0" smtClean="0">
              <a:solidFill>
                <a:srgbClr val="0000CC"/>
              </a:solidFill>
            </a:endParaRPr>
          </a:p>
        </p:txBody>
      </p:sp>
      <p:pic>
        <p:nvPicPr>
          <p:cNvPr id="54275" name="Picture 4" descr="xynthia_2700_timt.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600" y="996950"/>
            <a:ext cx="7600950" cy="586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276" name="Straight Arrow Connector 5"/>
          <p:cNvCxnSpPr>
            <a:cxnSpLocks noChangeShapeType="1"/>
          </p:cNvCxnSpPr>
          <p:nvPr/>
        </p:nvCxnSpPr>
        <p:spPr bwMode="auto">
          <a:xfrm rot="16200000" flipH="1">
            <a:off x="3305175" y="3028950"/>
            <a:ext cx="223838" cy="223838"/>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4277" name="Straight Arrow Connector 6"/>
          <p:cNvCxnSpPr>
            <a:cxnSpLocks noChangeShapeType="1"/>
          </p:cNvCxnSpPr>
          <p:nvPr/>
        </p:nvCxnSpPr>
        <p:spPr bwMode="auto">
          <a:xfrm rot="16200000" flipH="1">
            <a:off x="3543300" y="2705100"/>
            <a:ext cx="223838" cy="223838"/>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4278" name="Straight Arrow Connector 7"/>
          <p:cNvCxnSpPr>
            <a:cxnSpLocks noChangeShapeType="1"/>
          </p:cNvCxnSpPr>
          <p:nvPr/>
        </p:nvCxnSpPr>
        <p:spPr bwMode="auto">
          <a:xfrm rot="16200000" flipH="1">
            <a:off x="3629025" y="2605088"/>
            <a:ext cx="223837" cy="223838"/>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4279" name="Straight Arrow Connector 8"/>
          <p:cNvCxnSpPr>
            <a:cxnSpLocks noChangeShapeType="1"/>
          </p:cNvCxnSpPr>
          <p:nvPr/>
        </p:nvCxnSpPr>
        <p:spPr bwMode="auto">
          <a:xfrm rot="16200000" flipH="1">
            <a:off x="3676650" y="2443163"/>
            <a:ext cx="223837" cy="223838"/>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4280" name="TextBox 9"/>
          <p:cNvSpPr txBox="1">
            <a:spLocks noChangeArrowheads="1"/>
          </p:cNvSpPr>
          <p:nvPr/>
        </p:nvSpPr>
        <p:spPr bwMode="auto">
          <a:xfrm>
            <a:off x="3062288" y="2900363"/>
            <a:ext cx="3429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s-ES" sz="600" b="1" dirty="0"/>
              <a:t>2706</a:t>
            </a:r>
          </a:p>
        </p:txBody>
      </p:sp>
      <p:sp>
        <p:nvSpPr>
          <p:cNvPr id="54281" name="TextBox 11"/>
          <p:cNvSpPr txBox="1">
            <a:spLocks noChangeArrowheads="1"/>
          </p:cNvSpPr>
          <p:nvPr/>
        </p:nvSpPr>
        <p:spPr bwMode="auto">
          <a:xfrm>
            <a:off x="3343275" y="2462213"/>
            <a:ext cx="3429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s-ES" sz="600" b="1"/>
              <a:t>2800</a:t>
            </a:r>
          </a:p>
        </p:txBody>
      </p:sp>
      <p:sp>
        <p:nvSpPr>
          <p:cNvPr id="54282" name="TextBox 12"/>
          <p:cNvSpPr txBox="1">
            <a:spLocks noChangeArrowheads="1"/>
          </p:cNvSpPr>
          <p:nvPr/>
        </p:nvSpPr>
        <p:spPr bwMode="auto">
          <a:xfrm>
            <a:off x="3505200" y="2290763"/>
            <a:ext cx="3429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s-ES" sz="600" b="1"/>
              <a:t>2806</a:t>
            </a:r>
          </a:p>
        </p:txBody>
      </p:sp>
      <p:cxnSp>
        <p:nvCxnSpPr>
          <p:cNvPr id="54283" name="Straight Arrow Connector 13"/>
          <p:cNvCxnSpPr>
            <a:cxnSpLocks noChangeShapeType="1"/>
          </p:cNvCxnSpPr>
          <p:nvPr/>
        </p:nvCxnSpPr>
        <p:spPr bwMode="auto">
          <a:xfrm rot="16200000" flipH="1">
            <a:off x="3414713" y="2867025"/>
            <a:ext cx="223838" cy="223837"/>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4284" name="TextBox 14"/>
          <p:cNvSpPr txBox="1">
            <a:spLocks noChangeArrowheads="1"/>
          </p:cNvSpPr>
          <p:nvPr/>
        </p:nvSpPr>
        <p:spPr bwMode="auto">
          <a:xfrm>
            <a:off x="3286125" y="2600325"/>
            <a:ext cx="3429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s-ES" sz="600" b="1"/>
              <a:t>2718</a:t>
            </a:r>
          </a:p>
        </p:txBody>
      </p:sp>
      <p:sp>
        <p:nvSpPr>
          <p:cNvPr id="54285" name="TextBox 15"/>
          <p:cNvSpPr txBox="1">
            <a:spLocks noChangeArrowheads="1"/>
          </p:cNvSpPr>
          <p:nvPr/>
        </p:nvSpPr>
        <p:spPr bwMode="auto">
          <a:xfrm>
            <a:off x="3167063" y="2724150"/>
            <a:ext cx="3429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s-ES" sz="600" b="1"/>
              <a:t>2712</a:t>
            </a:r>
          </a:p>
        </p:txBody>
      </p:sp>
      <p:sp>
        <p:nvSpPr>
          <p:cNvPr id="54286" name="TextBox 14"/>
          <p:cNvSpPr txBox="1">
            <a:spLocks noChangeArrowheads="1"/>
          </p:cNvSpPr>
          <p:nvPr/>
        </p:nvSpPr>
        <p:spPr bwMode="auto">
          <a:xfrm>
            <a:off x="6659563" y="1196975"/>
            <a:ext cx="819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s-ES" b="1"/>
              <a:t>mslp</a:t>
            </a:r>
            <a:endParaRPr lang="en-US" altLang="es-ES" b="1"/>
          </a:p>
        </p:txBody>
      </p:sp>
      <p:sp>
        <p:nvSpPr>
          <p:cNvPr id="54287" name="TextBox 15"/>
          <p:cNvSpPr txBox="1">
            <a:spLocks noChangeArrowheads="1"/>
          </p:cNvSpPr>
          <p:nvPr/>
        </p:nvSpPr>
        <p:spPr bwMode="auto">
          <a:xfrm>
            <a:off x="7451725" y="3213100"/>
            <a:ext cx="1057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s-ES" b="1"/>
              <a:t>VORT</a:t>
            </a:r>
            <a:endParaRPr lang="en-US" altLang="es-ES" b="1"/>
          </a:p>
        </p:txBody>
      </p:sp>
      <p:sp>
        <p:nvSpPr>
          <p:cNvPr id="54288" name="TextBox 16"/>
          <p:cNvSpPr txBox="1">
            <a:spLocks noChangeArrowheads="1"/>
          </p:cNvSpPr>
          <p:nvPr/>
        </p:nvSpPr>
        <p:spPr bwMode="auto">
          <a:xfrm>
            <a:off x="2474913" y="5085184"/>
            <a:ext cx="1727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s-ES" b="1" dirty="0"/>
              <a:t>Wind speed</a:t>
            </a:r>
            <a:endParaRPr lang="en-US" altLang="es-ES" b="1"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683568" y="44625"/>
            <a:ext cx="7886700" cy="5760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sz="3200" b="1" dirty="0">
                <a:solidFill>
                  <a:srgbClr val="0000CC"/>
                </a:solidFill>
              </a:rPr>
              <a:t>Ciclones tropicales</a:t>
            </a:r>
          </a:p>
        </p:txBody>
      </p:sp>
      <p:pic>
        <p:nvPicPr>
          <p:cNvPr id="3" name="Imagen 2">
            <a:hlinkClick r:id="rId2"/>
          </p:cNvPr>
          <p:cNvPicPr>
            <a:picLocks noChangeAspect="1"/>
          </p:cNvPicPr>
          <p:nvPr/>
        </p:nvPicPr>
        <p:blipFill>
          <a:blip r:embed="rId3"/>
          <a:stretch>
            <a:fillRect/>
          </a:stretch>
        </p:blipFill>
        <p:spPr>
          <a:xfrm>
            <a:off x="1417250" y="549098"/>
            <a:ext cx="4688811" cy="2891353"/>
          </a:xfrm>
          <a:prstGeom prst="rect">
            <a:avLst/>
          </a:prstGeom>
        </p:spPr>
      </p:pic>
      <p:sp>
        <p:nvSpPr>
          <p:cNvPr id="4" name="CuadroTexto 3"/>
          <p:cNvSpPr txBox="1"/>
          <p:nvPr/>
        </p:nvSpPr>
        <p:spPr>
          <a:xfrm>
            <a:off x="6074685" y="2056587"/>
            <a:ext cx="2178532" cy="830997"/>
          </a:xfrm>
          <a:prstGeom prst="rect">
            <a:avLst/>
          </a:prstGeom>
          <a:noFill/>
        </p:spPr>
        <p:txBody>
          <a:bodyPr wrap="square" rtlCol="0">
            <a:spAutoFit/>
          </a:bodyPr>
          <a:lstStyle/>
          <a:p>
            <a:r>
              <a:rPr lang="es-ES" sz="1600" dirty="0" smtClean="0">
                <a:hlinkClick r:id="rId2"/>
              </a:rPr>
              <a:t>https://www.ecmwf.int/en/forecasts/charts/tcyclone/</a:t>
            </a:r>
            <a:endParaRPr lang="es-ES" sz="1600" dirty="0"/>
          </a:p>
        </p:txBody>
      </p:sp>
      <p:pic>
        <p:nvPicPr>
          <p:cNvPr id="5" name="Imagen 4">
            <a:hlinkClick r:id="rId4"/>
          </p:cNvPr>
          <p:cNvPicPr>
            <a:picLocks noChangeAspect="1"/>
          </p:cNvPicPr>
          <p:nvPr/>
        </p:nvPicPr>
        <p:blipFill>
          <a:blip r:embed="rId5"/>
          <a:stretch>
            <a:fillRect/>
          </a:stretch>
        </p:blipFill>
        <p:spPr>
          <a:xfrm>
            <a:off x="1547664" y="3562943"/>
            <a:ext cx="4427984" cy="3073318"/>
          </a:xfrm>
          <a:prstGeom prst="rect">
            <a:avLst/>
          </a:prstGeom>
        </p:spPr>
      </p:pic>
      <p:sp>
        <p:nvSpPr>
          <p:cNvPr id="6" name="CuadroTexto 5"/>
          <p:cNvSpPr txBox="1"/>
          <p:nvPr/>
        </p:nvSpPr>
        <p:spPr>
          <a:xfrm>
            <a:off x="5975648" y="4725144"/>
            <a:ext cx="2682587" cy="1600438"/>
          </a:xfrm>
          <a:prstGeom prst="rect">
            <a:avLst/>
          </a:prstGeom>
          <a:noFill/>
        </p:spPr>
        <p:txBody>
          <a:bodyPr wrap="square" rtlCol="0">
            <a:spAutoFit/>
          </a:bodyPr>
          <a:lstStyle/>
          <a:p>
            <a:r>
              <a:rPr lang="es-ES" sz="1400" dirty="0" smtClean="0">
                <a:hlinkClick r:id="rId4"/>
              </a:rPr>
              <a:t>https://apps.ecmwf.int/webapps/opencharts/?facets=%7B%22Product%20type%22%3A%5B%5D%2C%22Range%22%3A%5B%5D%2C%22Parameters%22%3A%5B%22Tropical%20cyclones%22%5D%7D</a:t>
            </a:r>
            <a:endParaRPr lang="es-ES" sz="1400" dirty="0"/>
          </a:p>
        </p:txBody>
      </p:sp>
    </p:spTree>
    <p:extLst>
      <p:ext uri="{BB962C8B-B14F-4D97-AF65-F5344CB8AC3E}">
        <p14:creationId xmlns:p14="http://schemas.microsoft.com/office/powerpoint/2010/main" val="89773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93713" y="304800"/>
            <a:ext cx="8113712" cy="1108075"/>
          </a:xfrm>
        </p:spPr>
        <p:txBody>
          <a:bodyPr/>
          <a:lstStyle/>
          <a:p>
            <a:pPr>
              <a:defRPr/>
            </a:pPr>
            <a:r>
              <a:rPr lang="en-GB" sz="2200" dirty="0" smtClean="0"/>
              <a:t>Tropical Cyclones: </a:t>
            </a:r>
            <a:br>
              <a:rPr lang="en-GB" sz="2200" dirty="0" smtClean="0"/>
            </a:br>
            <a:r>
              <a:rPr lang="en-GB" sz="2200" dirty="0" smtClean="0"/>
              <a:t>Strike probability within 120 km for the next 5 days</a:t>
            </a:r>
            <a:r>
              <a:rPr lang="en-GB" sz="2000" dirty="0" smtClean="0"/>
              <a:t/>
            </a:r>
            <a:br>
              <a:rPr lang="en-GB" sz="2000" dirty="0" smtClean="0"/>
            </a:br>
            <a:r>
              <a:rPr lang="en-GB" sz="2000" dirty="0" err="1" smtClean="0">
                <a:solidFill>
                  <a:schemeClr val="bg1">
                    <a:lumMod val="50000"/>
                  </a:schemeClr>
                </a:solidFill>
              </a:rPr>
              <a:t>Yasi</a:t>
            </a:r>
            <a:r>
              <a:rPr lang="en-GB" sz="2000" dirty="0" smtClean="0">
                <a:solidFill>
                  <a:schemeClr val="bg1">
                    <a:lumMod val="50000"/>
                  </a:schemeClr>
                </a:solidFill>
              </a:rPr>
              <a:t>  base 31Jan2010 00UTC (from EPS)</a:t>
            </a:r>
            <a:endParaRPr lang="en-US" sz="2000" dirty="0">
              <a:solidFill>
                <a:schemeClr val="bg1">
                  <a:lumMod val="50000"/>
                </a:schemeClr>
              </a:solidFill>
            </a:endParaRPr>
          </a:p>
        </p:txBody>
      </p:sp>
      <p:pic>
        <p:nvPicPr>
          <p:cNvPr id="24580" name="Picture 2"/>
          <p:cNvPicPr>
            <a:picLocks noChangeAspect="1" noChangeArrowheads="1"/>
          </p:cNvPicPr>
          <p:nvPr/>
        </p:nvPicPr>
        <p:blipFill>
          <a:blip r:embed="rId2" cstate="print"/>
          <a:srcRect/>
          <a:stretch>
            <a:fillRect/>
          </a:stretch>
        </p:blipFill>
        <p:spPr bwMode="auto">
          <a:xfrm>
            <a:off x="3348038" y="1700213"/>
            <a:ext cx="5573712" cy="3992562"/>
          </a:xfrm>
          <a:prstGeom prst="rect">
            <a:avLst/>
          </a:prstGeom>
          <a:noFill/>
          <a:ln w="12700">
            <a:noFill/>
            <a:miter lim="800000"/>
            <a:headEnd/>
            <a:tailEnd/>
          </a:ln>
        </p:spPr>
      </p:pic>
      <p:pic>
        <p:nvPicPr>
          <p:cNvPr id="24581" name="Picture 3"/>
          <p:cNvPicPr>
            <a:picLocks noChangeAspect="1" noChangeArrowheads="1"/>
          </p:cNvPicPr>
          <p:nvPr/>
        </p:nvPicPr>
        <p:blipFill>
          <a:blip r:embed="rId3" cstate="print"/>
          <a:srcRect/>
          <a:stretch>
            <a:fillRect/>
          </a:stretch>
        </p:blipFill>
        <p:spPr bwMode="auto">
          <a:xfrm>
            <a:off x="0" y="1484313"/>
            <a:ext cx="3387725" cy="4868862"/>
          </a:xfrm>
          <a:prstGeom prst="rect">
            <a:avLst/>
          </a:prstGeom>
          <a:noFill/>
          <a:ln w="12700">
            <a:noFill/>
            <a:miter lim="800000"/>
            <a:headEnd/>
            <a:tailEnd/>
          </a:ln>
        </p:spPr>
      </p:pic>
    </p:spTree>
    <p:extLst>
      <p:ext uri="{BB962C8B-B14F-4D97-AF65-F5344CB8AC3E}">
        <p14:creationId xmlns:p14="http://schemas.microsoft.com/office/powerpoint/2010/main" val="158320595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0950" y="0"/>
            <a:ext cx="4083050"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2738"/>
            <a:ext cx="4027488"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7150" y="2781300"/>
            <a:ext cx="4006850" cy="354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23850" y="620713"/>
            <a:ext cx="4608513" cy="1200150"/>
          </a:xfrm>
          <a:prstGeom prst="rect">
            <a:avLst/>
          </a:prstGeom>
          <a:noFill/>
        </p:spPr>
        <p:txBody>
          <a:bodyPr>
            <a:spAutoFit/>
          </a:bodyPr>
          <a:lstStyle/>
          <a:p>
            <a:pPr eaLnBrk="1" hangingPunct="1">
              <a:defRPr/>
            </a:pPr>
            <a:r>
              <a:rPr lang="en-GB" sz="2400" b="1" dirty="0">
                <a:solidFill>
                  <a:srgbClr val="0000CC"/>
                </a:solidFill>
                <a:latin typeface="+mn-lt"/>
                <a:cs typeface="+mn-cs"/>
              </a:rPr>
              <a:t>Extended range forecast: Monthly Forecast</a:t>
            </a:r>
            <a:br>
              <a:rPr lang="en-GB" sz="2400" b="1" dirty="0">
                <a:solidFill>
                  <a:srgbClr val="0000CC"/>
                </a:solidFill>
                <a:latin typeface="+mn-lt"/>
                <a:cs typeface="+mn-cs"/>
              </a:rPr>
            </a:br>
            <a:r>
              <a:rPr lang="en-GB" sz="2400" b="1" dirty="0">
                <a:solidFill>
                  <a:srgbClr val="0000CC"/>
                </a:solidFill>
                <a:latin typeface="+mn-lt"/>
                <a:cs typeface="+mn-cs"/>
              </a:rPr>
              <a:t>2-m Temperature anomaly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608990"/>
            <a:ext cx="9144000" cy="5640019"/>
          </a:xfrm>
          <a:prstGeom prst="rect">
            <a:avLst/>
          </a:prstGeom>
        </p:spPr>
      </p:pic>
      <p:sp>
        <p:nvSpPr>
          <p:cNvPr id="3" name="Rectangle 2"/>
          <p:cNvSpPr txBox="1">
            <a:spLocks noChangeArrowheads="1"/>
          </p:cNvSpPr>
          <p:nvPr/>
        </p:nvSpPr>
        <p:spPr bwMode="auto">
          <a:xfrm>
            <a:off x="668338" y="-142875"/>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eaLnBrk="1" hangingPunct="1"/>
            <a:r>
              <a:rPr lang="en-GB" altLang="es-ES" sz="2800" b="1" dirty="0" err="1" smtClean="0">
                <a:solidFill>
                  <a:srgbClr val="0000CC"/>
                </a:solidFill>
              </a:rPr>
              <a:t>Porfundización</a:t>
            </a:r>
            <a:r>
              <a:rPr lang="en-GB" altLang="es-ES" sz="2800" b="1" dirty="0" smtClean="0">
                <a:solidFill>
                  <a:srgbClr val="0000CC"/>
                </a:solidFill>
              </a:rPr>
              <a:t> </a:t>
            </a:r>
            <a:r>
              <a:rPr lang="en-GB" altLang="es-ES" sz="2800" b="1" dirty="0" err="1" smtClean="0">
                <a:solidFill>
                  <a:srgbClr val="0000CC"/>
                </a:solidFill>
              </a:rPr>
              <a:t>en</a:t>
            </a:r>
            <a:r>
              <a:rPr lang="en-GB" altLang="es-ES" sz="2800" b="1" dirty="0" smtClean="0">
                <a:solidFill>
                  <a:srgbClr val="0000CC"/>
                </a:solidFill>
              </a:rPr>
              <a:t> la </a:t>
            </a:r>
            <a:r>
              <a:rPr lang="en-GB" altLang="es-ES" sz="2800" b="1" dirty="0" err="1" smtClean="0">
                <a:solidFill>
                  <a:srgbClr val="0000CC"/>
                </a:solidFill>
              </a:rPr>
              <a:t>teoría</a:t>
            </a:r>
            <a:r>
              <a:rPr lang="en-GB" altLang="es-ES" sz="2800" b="1" dirty="0" smtClean="0">
                <a:solidFill>
                  <a:srgbClr val="0000CC"/>
                </a:solidFill>
              </a:rPr>
              <a:t> del </a:t>
            </a:r>
            <a:r>
              <a:rPr lang="en-GB" altLang="es-ES" sz="2800" b="1" dirty="0" err="1" smtClean="0">
                <a:solidFill>
                  <a:srgbClr val="0000CC"/>
                </a:solidFill>
              </a:rPr>
              <a:t>caos</a:t>
            </a:r>
            <a:endParaRPr lang="en-GB" altLang="es-ES" sz="2800" b="1" dirty="0" smtClean="0">
              <a:solidFill>
                <a:srgbClr val="0000CC"/>
              </a:solidFill>
            </a:endParaRPr>
          </a:p>
        </p:txBody>
      </p:sp>
    </p:spTree>
    <p:extLst>
      <p:ext uri="{BB962C8B-B14F-4D97-AF65-F5344CB8AC3E}">
        <p14:creationId xmlns:p14="http://schemas.microsoft.com/office/powerpoint/2010/main" val="428440426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0"/>
            <a:ext cx="3632200"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068638"/>
            <a:ext cx="360045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3141663"/>
            <a:ext cx="3563938"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50825" y="908050"/>
            <a:ext cx="5076825" cy="1262063"/>
          </a:xfrm>
          <a:prstGeom prst="rect">
            <a:avLst/>
          </a:prstGeom>
          <a:noFill/>
        </p:spPr>
        <p:txBody>
          <a:bodyPr>
            <a:spAutoFit/>
          </a:bodyPr>
          <a:lstStyle/>
          <a:p>
            <a:pPr eaLnBrk="1" hangingPunct="1">
              <a:defRPr/>
            </a:pPr>
            <a:r>
              <a:rPr lang="en-GB" sz="2800" b="1" dirty="0">
                <a:solidFill>
                  <a:srgbClr val="C00000"/>
                </a:solidFill>
                <a:latin typeface="+mn-lt"/>
                <a:cs typeface="+mn-cs"/>
              </a:rPr>
              <a:t>Seasonal forecast: </a:t>
            </a:r>
            <a:r>
              <a:rPr lang="en-GB" dirty="0">
                <a:latin typeface="+mn-lt"/>
                <a:cs typeface="+mn-cs"/>
              </a:rPr>
              <a:t/>
            </a:r>
            <a:br>
              <a:rPr lang="en-GB" dirty="0">
                <a:latin typeface="+mn-lt"/>
                <a:cs typeface="+mn-cs"/>
              </a:rPr>
            </a:br>
            <a:r>
              <a:rPr lang="en-GB" b="1" dirty="0">
                <a:solidFill>
                  <a:srgbClr val="0F3692"/>
                </a:solidFill>
                <a:latin typeface="+mn-lt"/>
                <a:cs typeface="+mn-cs"/>
              </a:rPr>
              <a:t>SST anomaly plume NINO 3.4 region</a:t>
            </a:r>
            <a:endParaRPr lang="en-GB" dirty="0">
              <a:solidFill>
                <a:srgbClr val="0F3692"/>
              </a:solidFill>
              <a:latin typeface="+mn-lt"/>
              <a:cs typeface="+mn-cs"/>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proba_pc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6738" y="1052513"/>
            <a:ext cx="3497262"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2"/>
          <p:cNvSpPr>
            <a:spLocks noGrp="1" noChangeArrowheads="1"/>
          </p:cNvSpPr>
          <p:nvPr>
            <p:ph type="body" idx="1"/>
          </p:nvPr>
        </p:nvSpPr>
        <p:spPr bwMode="auto">
          <a:xfrm>
            <a:off x="100013" y="6045200"/>
            <a:ext cx="8820150" cy="6477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eaLnBrk="1" hangingPunct="1">
              <a:buFontTx/>
              <a:buNone/>
            </a:pPr>
            <a:r>
              <a:rPr lang="es-ES" altLang="es-ES" sz="2000" smtClean="0"/>
              <a:t>Mapas de precipitación EPS (Ensemble Prediction System)        </a:t>
            </a:r>
            <a:endParaRPr lang="el-GR" altLang="es-ES" sz="2000" smtClean="0">
              <a:cs typeface="Tahoma" panose="020B0604030504040204" pitchFamily="34" charset="0"/>
            </a:endParaRPr>
          </a:p>
        </p:txBody>
      </p:sp>
      <p:sp>
        <p:nvSpPr>
          <p:cNvPr id="58372" name="Rectangle 3"/>
          <p:cNvSpPr>
            <a:spLocks noGrp="1" noChangeArrowheads="1"/>
          </p:cNvSpPr>
          <p:nvPr>
            <p:ph type="title"/>
          </p:nvPr>
        </p:nvSpPr>
        <p:spPr bwMode="auto">
          <a:xfrm>
            <a:off x="395288" y="4445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s-ES" altLang="es-ES" sz="3200" b="1" smtClean="0">
                <a:solidFill>
                  <a:srgbClr val="0033CC"/>
                </a:solidFill>
              </a:rPr>
              <a:t>Modelos de predicción por conjuntos (Ensemble Prediction System - EPS)</a:t>
            </a:r>
            <a:r>
              <a:rPr lang="es-ES" altLang="es-ES" sz="4000" smtClean="0"/>
              <a:t> </a:t>
            </a:r>
          </a:p>
        </p:txBody>
      </p:sp>
      <p:pic>
        <p:nvPicPr>
          <p:cNvPr id="583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1130300"/>
            <a:ext cx="5651500" cy="456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ChangeArrowheads="1"/>
          </p:cNvSpPr>
          <p:nvPr/>
        </p:nvSpPr>
        <p:spPr bwMode="auto">
          <a:xfrm>
            <a:off x="0" y="549275"/>
            <a:ext cx="4787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3200" b="1" dirty="0">
                <a:solidFill>
                  <a:srgbClr val="0033CC"/>
                </a:solidFill>
              </a:rPr>
              <a:t>Pronósticos </a:t>
            </a:r>
            <a:r>
              <a:rPr lang="es-ES" altLang="es-ES" sz="3200" b="1">
                <a:solidFill>
                  <a:srgbClr val="0033CC"/>
                </a:solidFill>
              </a:rPr>
              <a:t>meteorológicos </a:t>
            </a:r>
            <a:r>
              <a:rPr lang="es-ES" altLang="es-ES" sz="3200" b="1" smtClean="0">
                <a:solidFill>
                  <a:srgbClr val="0033CC"/>
                </a:solidFill>
              </a:rPr>
              <a:t>ENS</a:t>
            </a:r>
            <a:r>
              <a:rPr lang="es-ES" altLang="es-ES" sz="3200" b="1" dirty="0">
                <a:solidFill>
                  <a:srgbClr val="0033CC"/>
                </a:solidFill>
              </a:rPr>
              <a:t/>
            </a:r>
            <a:br>
              <a:rPr lang="es-ES" altLang="es-ES" sz="3200" b="1" dirty="0">
                <a:solidFill>
                  <a:srgbClr val="0033CC"/>
                </a:solidFill>
              </a:rPr>
            </a:br>
            <a:r>
              <a:rPr lang="es-ES" altLang="es-ES" sz="3200" b="1" dirty="0" smtClean="0">
                <a:solidFill>
                  <a:srgbClr val="0033CC"/>
                </a:solidFill>
              </a:rPr>
              <a:t>20 </a:t>
            </a:r>
            <a:r>
              <a:rPr lang="es-ES" altLang="es-ES" sz="3200" b="1">
                <a:solidFill>
                  <a:srgbClr val="0033CC"/>
                </a:solidFill>
              </a:rPr>
              <a:t>Oct </a:t>
            </a:r>
            <a:r>
              <a:rPr lang="es-ES" altLang="es-ES" sz="3200" b="1" smtClean="0">
                <a:solidFill>
                  <a:srgbClr val="0033CC"/>
                </a:solidFill>
              </a:rPr>
              <a:t>2022</a:t>
            </a:r>
            <a:endParaRPr lang="es-ES" altLang="es-ES" sz="3200" b="1" dirty="0">
              <a:solidFill>
                <a:srgbClr val="0033CC"/>
              </a:solidFill>
            </a:endParaRPr>
          </a:p>
        </p:txBody>
      </p:sp>
      <p:sp>
        <p:nvSpPr>
          <p:cNvPr id="59396" name="Rectangle 3"/>
          <p:cNvSpPr>
            <a:spLocks noChangeArrowheads="1"/>
          </p:cNvSpPr>
          <p:nvPr/>
        </p:nvSpPr>
        <p:spPr bwMode="auto">
          <a:xfrm>
            <a:off x="809625" y="6237288"/>
            <a:ext cx="26590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altLang="es-ES" sz="2000" u="sng">
                <a:solidFill>
                  <a:schemeClr val="hlink"/>
                </a:solidFill>
                <a:latin typeface="Tahoma" panose="020B0604030504040204" pitchFamily="34" charset="0"/>
              </a:rPr>
              <a:t>http://www.ecmwf.int</a:t>
            </a:r>
          </a:p>
        </p:txBody>
      </p:sp>
      <p:sp>
        <p:nvSpPr>
          <p:cNvPr id="59397" name="Text Box 4"/>
          <p:cNvSpPr txBox="1">
            <a:spLocks noChangeArrowheads="1"/>
          </p:cNvSpPr>
          <p:nvPr/>
        </p:nvSpPr>
        <p:spPr bwMode="auto">
          <a:xfrm>
            <a:off x="1042988" y="3789363"/>
            <a:ext cx="24209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altLang="es-ES" sz="3200" dirty="0" err="1">
                <a:solidFill>
                  <a:srgbClr val="0033CC"/>
                </a:solidFill>
                <a:latin typeface="Tahoma" panose="020B0604030504040204" pitchFamily="34" charset="0"/>
              </a:rPr>
              <a:t>Meteograma</a:t>
            </a:r>
            <a:endParaRPr lang="es-ES" altLang="es-ES" sz="3200" dirty="0">
              <a:solidFill>
                <a:srgbClr val="0033CC"/>
              </a:solidFill>
              <a:latin typeface="Tahoma" panose="020B0604030504040204" pitchFamily="34" charset="0"/>
            </a:endParaRPr>
          </a:p>
          <a:p>
            <a:pPr algn="ctr" eaLnBrk="1" hangingPunct="1"/>
            <a:r>
              <a:rPr lang="es-ES" altLang="es-ES" sz="3200" dirty="0" smtClean="0">
                <a:solidFill>
                  <a:srgbClr val="0033CC"/>
                </a:solidFill>
                <a:latin typeface="Tahoma" panose="020B0604030504040204" pitchFamily="34" charset="0"/>
              </a:rPr>
              <a:t>Madrid</a:t>
            </a:r>
            <a:endParaRPr lang="es-ES" altLang="es-ES" sz="3200" dirty="0">
              <a:solidFill>
                <a:srgbClr val="0033CC"/>
              </a:solidFill>
              <a:latin typeface="Tahoma" panose="020B0604030504040204" pitchFamily="34" charset="0"/>
            </a:endParaRPr>
          </a:p>
        </p:txBody>
      </p:sp>
      <p:pic>
        <p:nvPicPr>
          <p:cNvPr id="2" name="Imagen 1"/>
          <p:cNvPicPr>
            <a:picLocks noChangeAspect="1"/>
          </p:cNvPicPr>
          <p:nvPr/>
        </p:nvPicPr>
        <p:blipFill>
          <a:blip r:embed="rId2"/>
          <a:stretch>
            <a:fillRect/>
          </a:stretch>
        </p:blipFill>
        <p:spPr>
          <a:xfrm>
            <a:off x="4067944" y="44624"/>
            <a:ext cx="4866485" cy="6858000"/>
          </a:xfrm>
          <a:prstGeom prst="rect">
            <a:avLst/>
          </a:prstGeom>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8 Marcador de número de diapositiva"/>
          <p:cNvSpPr txBox="1">
            <a:spLocks noGrp="1"/>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C52748EA-8ED3-481B-B49E-82260DEC9571}" type="slidenum">
              <a:rPr lang="es-ES_tradnl" altLang="es-ES" sz="1400">
                <a:solidFill>
                  <a:srgbClr val="003399"/>
                </a:solidFill>
                <a:latin typeface="Tahoma" panose="020B0604030504040204" pitchFamily="34" charset="0"/>
              </a:rPr>
              <a:pPr algn="r"/>
              <a:t>113</a:t>
            </a:fld>
            <a:endParaRPr lang="es-ES_tradnl" altLang="es-ES" sz="1400">
              <a:solidFill>
                <a:srgbClr val="003399"/>
              </a:solidFill>
              <a:latin typeface="Tahoma" panose="020B0604030504040204" pitchFamily="34" charset="0"/>
            </a:endParaRPr>
          </a:p>
        </p:txBody>
      </p:sp>
      <p:pic>
        <p:nvPicPr>
          <p:cNvPr id="60419" name="Picture 10" descr="South32America_tercile32summary_rain_132month"/>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4787900" y="836613"/>
            <a:ext cx="4248150" cy="2819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13" descr="South32America_tercile32summary_rain_232months"/>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4787900" y="3789363"/>
            <a:ext cx="4321175" cy="28686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Rectangle 16"/>
          <p:cNvSpPr>
            <a:spLocks noChangeArrowheads="1"/>
          </p:cNvSpPr>
          <p:nvPr/>
        </p:nvSpPr>
        <p:spPr bwMode="auto">
          <a:xfrm>
            <a:off x="971550" y="188913"/>
            <a:ext cx="7596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s-ES" sz="3200" b="1">
                <a:solidFill>
                  <a:schemeClr val="accent2"/>
                </a:solidFill>
                <a:latin typeface="Tahoma" panose="020B0604030504040204" pitchFamily="34" charset="0"/>
              </a:rPr>
              <a:t>Productos de Predicción Estacional</a:t>
            </a: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Marcador de número de diapositiva 5"/>
          <p:cNvSpPr txBox="1">
            <a:spLocks noGrp="1"/>
          </p:cNvSpPr>
          <p:nvPr/>
        </p:nvSpPr>
        <p:spPr bwMode="auto">
          <a:xfrm>
            <a:off x="6948488" y="63087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endParaRPr lang="es-ES" altLang="es-ES" sz="1400" b="1">
              <a:solidFill>
                <a:srgbClr val="0099FF"/>
              </a:solidFill>
              <a:latin typeface="Viner Hand ITC" panose="03070502030502020203" pitchFamily="66" charset="0"/>
            </a:endParaRPr>
          </a:p>
          <a:p>
            <a:pPr algn="r" eaLnBrk="1" hangingPunct="1"/>
            <a:fld id="{A8A6D174-6FCC-4E5E-9AF6-26E914F2F7B5}" type="slidenum">
              <a:rPr lang="es-ES" altLang="es-ES" sz="1400" b="1">
                <a:solidFill>
                  <a:srgbClr val="0099FF"/>
                </a:solidFill>
                <a:latin typeface="Viner Hand ITC" panose="03070502030502020203" pitchFamily="66" charset="0"/>
              </a:rPr>
              <a:pPr algn="r" eaLnBrk="1" hangingPunct="1"/>
              <a:t>114</a:t>
            </a:fld>
            <a:endParaRPr lang="es-ES" altLang="es-ES" sz="1400" b="1">
              <a:solidFill>
                <a:srgbClr val="0099FF"/>
              </a:solidFill>
              <a:latin typeface="Viner Hand ITC" panose="03070502030502020203" pitchFamily="66" charset="0"/>
            </a:endParaRPr>
          </a:p>
        </p:txBody>
      </p:sp>
      <p:pic>
        <p:nvPicPr>
          <p:cNvPr id="61443" name="Picture 2"/>
          <p:cNvPicPr>
            <a:picLocks noChangeAspect="1" noChangeArrowheads="1"/>
          </p:cNvPicPr>
          <p:nvPr/>
        </p:nvPicPr>
        <p:blipFill>
          <a:blip r:embed="rId2">
            <a:extLst>
              <a:ext uri="{28A0092B-C50C-407E-A947-70E740481C1C}">
                <a14:useLocalDpi xmlns:a14="http://schemas.microsoft.com/office/drawing/2010/main" val="0"/>
              </a:ext>
            </a:extLst>
          </a:blip>
          <a:srcRect l="22627" t="40047" r="36906" b="17632"/>
          <a:stretch>
            <a:fillRect/>
          </a:stretch>
        </p:blipFill>
        <p:spPr bwMode="auto">
          <a:xfrm>
            <a:off x="1403350" y="1844675"/>
            <a:ext cx="5588000" cy="438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5811" name="Text Box 3"/>
          <p:cNvSpPr txBox="1">
            <a:spLocks noChangeArrowheads="1"/>
          </p:cNvSpPr>
          <p:nvPr/>
        </p:nvSpPr>
        <p:spPr bwMode="auto">
          <a:xfrm rot="545416">
            <a:off x="1476375" y="1196975"/>
            <a:ext cx="74707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altLang="es-ES" sz="4400">
                <a:solidFill>
                  <a:srgbClr val="FFFF00"/>
                </a:solidFill>
                <a:latin typeface="Snap ITC" panose="04040A07060A02020202" pitchFamily="82" charset="0"/>
              </a:rPr>
              <a:t>Pregunten sin miedo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5000" fill="hold" grpId="0" nodeType="withEffect">
                                  <p:stCondLst>
                                    <p:cond delay="0"/>
                                  </p:stCondLst>
                                  <p:iterate type="lt">
                                    <p:tmPct val="0"/>
                                  </p:iterate>
                                  <p:childTnLst>
                                    <p:animClr clrSpc="rgb" dir="cw">
                                      <p:cBhvr override="childStyle">
                                        <p:cTn id="6" dur="100" fill="hold"/>
                                        <p:tgtEl>
                                          <p:spTgt spid="375811"/>
                                        </p:tgtEl>
                                        <p:attrNameLst>
                                          <p:attrName>style.color</p:attrName>
                                        </p:attrNameLst>
                                      </p:cBhvr>
                                      <p:to>
                                        <a:schemeClr val="accent2"/>
                                      </p:to>
                                    </p:animClr>
                                    <p:animClr clrSpc="rgb" dir="cw">
                                      <p:cBhvr>
                                        <p:cTn id="7" dur="100" fill="hold"/>
                                        <p:tgtEl>
                                          <p:spTgt spid="375811"/>
                                        </p:tgtEl>
                                        <p:attrNameLst>
                                          <p:attrName>fillcolor</p:attrName>
                                        </p:attrNameLst>
                                      </p:cBhvr>
                                      <p:to>
                                        <a:schemeClr val="accent2"/>
                                      </p:to>
                                    </p:animClr>
                                    <p:set>
                                      <p:cBhvr>
                                        <p:cTn id="8" dur="100" fill="hold"/>
                                        <p:tgtEl>
                                          <p:spTgt spid="375811"/>
                                        </p:tgtEl>
                                        <p:attrNameLst>
                                          <p:attrName>fill.type</p:attrName>
                                        </p:attrNameLst>
                                      </p:cBhvr>
                                      <p:to>
                                        <p:strVal val="solid"/>
                                      </p:to>
                                    </p:set>
                                    <p:set>
                                      <p:cBhvr>
                                        <p:cTn id="9" dur="100" fill="hold"/>
                                        <p:tgtEl>
                                          <p:spTgt spid="375811"/>
                                        </p:tgtEl>
                                        <p:attrNameLst>
                                          <p:attrName>fill.on</p:attrName>
                                        </p:attrNameLst>
                                      </p:cBhvr>
                                      <p:to>
                                        <p:strVal val="true"/>
                                      </p:to>
                                    </p:set>
                                    <p:animRot by="120000">
                                      <p:cBhvr>
                                        <p:cTn id="10" dur="100" fill="hold">
                                          <p:stCondLst>
                                            <p:cond delay="0"/>
                                          </p:stCondLst>
                                        </p:cTn>
                                        <p:tgtEl>
                                          <p:spTgt spid="375811"/>
                                        </p:tgtEl>
                                        <p:attrNameLst>
                                          <p:attrName>r</p:attrName>
                                        </p:attrNameLst>
                                      </p:cBhvr>
                                    </p:animRot>
                                    <p:animRot by="-240000">
                                      <p:cBhvr>
                                        <p:cTn id="11" dur="200" fill="hold">
                                          <p:stCondLst>
                                            <p:cond delay="200"/>
                                          </p:stCondLst>
                                        </p:cTn>
                                        <p:tgtEl>
                                          <p:spTgt spid="375811"/>
                                        </p:tgtEl>
                                        <p:attrNameLst>
                                          <p:attrName>r</p:attrName>
                                        </p:attrNameLst>
                                      </p:cBhvr>
                                    </p:animRot>
                                    <p:animRot by="240000">
                                      <p:cBhvr>
                                        <p:cTn id="12" dur="200" fill="hold">
                                          <p:stCondLst>
                                            <p:cond delay="400"/>
                                          </p:stCondLst>
                                        </p:cTn>
                                        <p:tgtEl>
                                          <p:spTgt spid="375811"/>
                                        </p:tgtEl>
                                        <p:attrNameLst>
                                          <p:attrName>r</p:attrName>
                                        </p:attrNameLst>
                                      </p:cBhvr>
                                    </p:animRot>
                                    <p:animRot by="-240000">
                                      <p:cBhvr>
                                        <p:cTn id="13" dur="200" fill="hold">
                                          <p:stCondLst>
                                            <p:cond delay="600"/>
                                          </p:stCondLst>
                                        </p:cTn>
                                        <p:tgtEl>
                                          <p:spTgt spid="375811"/>
                                        </p:tgtEl>
                                        <p:attrNameLst>
                                          <p:attrName>r</p:attrName>
                                        </p:attrNameLst>
                                      </p:cBhvr>
                                    </p:animRot>
                                    <p:animRot by="120000">
                                      <p:cBhvr>
                                        <p:cTn id="14" dur="200" fill="hold">
                                          <p:stCondLst>
                                            <p:cond delay="800"/>
                                          </p:stCondLst>
                                        </p:cTn>
                                        <p:tgtEl>
                                          <p:spTgt spid="375811"/>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32" presetClass="emph" presetSubtype="0" fill="hold" grpId="1" nodeType="clickEffect">
                                  <p:stCondLst>
                                    <p:cond delay="0"/>
                                  </p:stCondLst>
                                  <p:iterate type="lt">
                                    <p:tmPct val="0"/>
                                  </p:iterate>
                                  <p:childTnLst>
                                    <p:animClr clrSpc="rgb" dir="cw">
                                      <p:cBhvr override="childStyle">
                                        <p:cTn id="18" dur="100" fill="hold"/>
                                        <p:tgtEl>
                                          <p:spTgt spid="375811"/>
                                        </p:tgtEl>
                                        <p:attrNameLst>
                                          <p:attrName>style.color</p:attrName>
                                        </p:attrNameLst>
                                      </p:cBhvr>
                                      <p:to>
                                        <a:schemeClr val="accent2"/>
                                      </p:to>
                                    </p:animClr>
                                    <p:animClr clrSpc="rgb" dir="cw">
                                      <p:cBhvr>
                                        <p:cTn id="19" dur="100" fill="hold"/>
                                        <p:tgtEl>
                                          <p:spTgt spid="375811"/>
                                        </p:tgtEl>
                                        <p:attrNameLst>
                                          <p:attrName>fillcolor</p:attrName>
                                        </p:attrNameLst>
                                      </p:cBhvr>
                                      <p:to>
                                        <a:schemeClr val="accent2"/>
                                      </p:to>
                                    </p:animClr>
                                    <p:set>
                                      <p:cBhvr>
                                        <p:cTn id="20" dur="100" fill="hold"/>
                                        <p:tgtEl>
                                          <p:spTgt spid="375811"/>
                                        </p:tgtEl>
                                        <p:attrNameLst>
                                          <p:attrName>fill.type</p:attrName>
                                        </p:attrNameLst>
                                      </p:cBhvr>
                                      <p:to>
                                        <p:strVal val="solid"/>
                                      </p:to>
                                    </p:set>
                                    <p:set>
                                      <p:cBhvr>
                                        <p:cTn id="21" dur="100" fill="hold"/>
                                        <p:tgtEl>
                                          <p:spTgt spid="375811"/>
                                        </p:tgtEl>
                                        <p:attrNameLst>
                                          <p:attrName>fill.on</p:attrName>
                                        </p:attrNameLst>
                                      </p:cBhvr>
                                      <p:to>
                                        <p:strVal val="true"/>
                                      </p:to>
                                    </p:set>
                                    <p:animRot by="120000">
                                      <p:cBhvr>
                                        <p:cTn id="22" dur="100" fill="hold">
                                          <p:stCondLst>
                                            <p:cond delay="0"/>
                                          </p:stCondLst>
                                        </p:cTn>
                                        <p:tgtEl>
                                          <p:spTgt spid="375811"/>
                                        </p:tgtEl>
                                        <p:attrNameLst>
                                          <p:attrName>r</p:attrName>
                                        </p:attrNameLst>
                                      </p:cBhvr>
                                    </p:animRot>
                                    <p:animRot by="-240000">
                                      <p:cBhvr>
                                        <p:cTn id="23" dur="200" fill="hold">
                                          <p:stCondLst>
                                            <p:cond delay="200"/>
                                          </p:stCondLst>
                                        </p:cTn>
                                        <p:tgtEl>
                                          <p:spTgt spid="375811"/>
                                        </p:tgtEl>
                                        <p:attrNameLst>
                                          <p:attrName>r</p:attrName>
                                        </p:attrNameLst>
                                      </p:cBhvr>
                                    </p:animRot>
                                    <p:animRot by="240000">
                                      <p:cBhvr>
                                        <p:cTn id="24" dur="200" fill="hold">
                                          <p:stCondLst>
                                            <p:cond delay="400"/>
                                          </p:stCondLst>
                                        </p:cTn>
                                        <p:tgtEl>
                                          <p:spTgt spid="375811"/>
                                        </p:tgtEl>
                                        <p:attrNameLst>
                                          <p:attrName>r</p:attrName>
                                        </p:attrNameLst>
                                      </p:cBhvr>
                                    </p:animRot>
                                    <p:animRot by="-240000">
                                      <p:cBhvr>
                                        <p:cTn id="25" dur="200" fill="hold">
                                          <p:stCondLst>
                                            <p:cond delay="600"/>
                                          </p:stCondLst>
                                        </p:cTn>
                                        <p:tgtEl>
                                          <p:spTgt spid="375811"/>
                                        </p:tgtEl>
                                        <p:attrNameLst>
                                          <p:attrName>r</p:attrName>
                                        </p:attrNameLst>
                                      </p:cBhvr>
                                    </p:animRot>
                                    <p:animRot by="120000">
                                      <p:cBhvr>
                                        <p:cTn id="26" dur="200" fill="hold">
                                          <p:stCondLst>
                                            <p:cond delay="800"/>
                                          </p:stCondLst>
                                        </p:cTn>
                                        <p:tgtEl>
                                          <p:spTgt spid="375811"/>
                                        </p:tgtEl>
                                        <p:attrNameLst>
                                          <p:attrName>r</p:attrName>
                                        </p:attrNameLst>
                                      </p:cBhvr>
                                    </p:animRo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2" nodeType="clickEffect">
                                  <p:stCondLst>
                                    <p:cond delay="0"/>
                                  </p:stCondLst>
                                  <p:iterate type="lt">
                                    <p:tmAbs val="0"/>
                                  </p:iterate>
                                  <p:childTnLst>
                                    <p:set>
                                      <p:cBhvr>
                                        <p:cTn id="30" dur="1" fill="hold">
                                          <p:stCondLst>
                                            <p:cond delay="0"/>
                                          </p:stCondLst>
                                        </p:cTn>
                                        <p:tgtEl>
                                          <p:spTgt spid="3758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1" grpId="0"/>
      <p:bldP spid="375811" grpId="1"/>
      <p:bldP spid="375811"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692696"/>
            <a:ext cx="9144000" cy="4739180"/>
          </a:xfrm>
          <a:prstGeom prst="rect">
            <a:avLst/>
          </a:prstGeom>
        </p:spPr>
      </p:pic>
      <p:sp>
        <p:nvSpPr>
          <p:cNvPr id="3" name="Rectangle 2"/>
          <p:cNvSpPr txBox="1">
            <a:spLocks noChangeArrowheads="1"/>
          </p:cNvSpPr>
          <p:nvPr/>
        </p:nvSpPr>
        <p:spPr bwMode="auto">
          <a:xfrm>
            <a:off x="668338" y="-142875"/>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eaLnBrk="1" hangingPunct="1"/>
            <a:r>
              <a:rPr lang="en-GB" altLang="es-ES" sz="2800" b="1" dirty="0" err="1" smtClean="0">
                <a:solidFill>
                  <a:srgbClr val="0000CC"/>
                </a:solidFill>
              </a:rPr>
              <a:t>Porfundización</a:t>
            </a:r>
            <a:r>
              <a:rPr lang="en-GB" altLang="es-ES" sz="2800" b="1" dirty="0" smtClean="0">
                <a:solidFill>
                  <a:srgbClr val="0000CC"/>
                </a:solidFill>
              </a:rPr>
              <a:t> </a:t>
            </a:r>
            <a:r>
              <a:rPr lang="en-GB" altLang="es-ES" sz="2800" b="1" dirty="0" err="1" smtClean="0">
                <a:solidFill>
                  <a:srgbClr val="0000CC"/>
                </a:solidFill>
              </a:rPr>
              <a:t>en</a:t>
            </a:r>
            <a:r>
              <a:rPr lang="en-GB" altLang="es-ES" sz="2800" b="1" dirty="0" smtClean="0">
                <a:solidFill>
                  <a:srgbClr val="0000CC"/>
                </a:solidFill>
              </a:rPr>
              <a:t> la </a:t>
            </a:r>
            <a:r>
              <a:rPr lang="en-GB" altLang="es-ES" sz="2800" b="1" dirty="0" err="1" smtClean="0">
                <a:solidFill>
                  <a:srgbClr val="0000CC"/>
                </a:solidFill>
              </a:rPr>
              <a:t>teoría</a:t>
            </a:r>
            <a:r>
              <a:rPr lang="en-GB" altLang="es-ES" sz="2800" b="1" dirty="0" smtClean="0">
                <a:solidFill>
                  <a:srgbClr val="0000CC"/>
                </a:solidFill>
              </a:rPr>
              <a:t> del </a:t>
            </a:r>
            <a:r>
              <a:rPr lang="en-GB" altLang="es-ES" sz="2800" b="1" dirty="0" err="1" smtClean="0">
                <a:solidFill>
                  <a:srgbClr val="0000CC"/>
                </a:solidFill>
              </a:rPr>
              <a:t>caos</a:t>
            </a:r>
            <a:endParaRPr lang="en-GB" altLang="es-ES" sz="2800" b="1" dirty="0" smtClean="0">
              <a:solidFill>
                <a:srgbClr val="0000CC"/>
              </a:solidFill>
            </a:endParaRPr>
          </a:p>
        </p:txBody>
      </p:sp>
      <p:sp>
        <p:nvSpPr>
          <p:cNvPr id="4" name="CuadroTexto 3"/>
          <p:cNvSpPr txBox="1"/>
          <p:nvPr/>
        </p:nvSpPr>
        <p:spPr>
          <a:xfrm>
            <a:off x="323528" y="5589240"/>
            <a:ext cx="8352928" cy="1200329"/>
          </a:xfrm>
          <a:prstGeom prst="rect">
            <a:avLst/>
          </a:prstGeom>
          <a:noFill/>
        </p:spPr>
        <p:txBody>
          <a:bodyPr wrap="square" rtlCol="0">
            <a:spAutoFit/>
          </a:bodyPr>
          <a:lstStyle/>
          <a:p>
            <a:r>
              <a:rPr lang="es-ES" dirty="0">
                <a:latin typeface="Trebuchet MS" panose="020B0603020202020204" pitchFamily="34" charset="0"/>
              </a:rPr>
              <a:t>Lorenz, </a:t>
            </a:r>
            <a:r>
              <a:rPr lang="es-ES" dirty="0" smtClean="0">
                <a:latin typeface="Trebuchet MS" panose="020B0603020202020204" pitchFamily="34" charset="0"/>
              </a:rPr>
              <a:t>prestigioso meteorólogo y autor de </a:t>
            </a:r>
            <a:r>
              <a:rPr lang="es-ES" dirty="0">
                <a:latin typeface="Trebuchet MS" panose="020B0603020202020204" pitchFamily="34" charset="0"/>
              </a:rPr>
              <a:t>la teoría del </a:t>
            </a:r>
            <a:r>
              <a:rPr lang="es-ES" dirty="0" smtClean="0">
                <a:latin typeface="Trebuchet MS" panose="020B0603020202020204" pitchFamily="34" charset="0"/>
              </a:rPr>
              <a:t>caos se enfrentó a concepciones </a:t>
            </a:r>
            <a:r>
              <a:rPr lang="es-ES" dirty="0">
                <a:latin typeface="Trebuchet MS" panose="020B0603020202020204" pitchFamily="34" charset="0"/>
              </a:rPr>
              <a:t>erróneamente extendidas. </a:t>
            </a:r>
            <a:endParaRPr lang="es-ES" dirty="0" smtClean="0">
              <a:latin typeface="Trebuchet MS" panose="020B0603020202020204" pitchFamily="34" charset="0"/>
            </a:endParaRPr>
          </a:p>
          <a:p>
            <a:r>
              <a:rPr lang="es-ES" dirty="0" smtClean="0">
                <a:latin typeface="Trebuchet MS" panose="020B0603020202020204" pitchFamily="34" charset="0"/>
              </a:rPr>
              <a:t>"</a:t>
            </a:r>
            <a:r>
              <a:rPr lang="es-ES" dirty="0">
                <a:latin typeface="Trebuchet MS" panose="020B0603020202020204" pitchFamily="34" charset="0"/>
              </a:rPr>
              <a:t>La función de un meteorólogo predictor no es exhibir su habilidad sino dar la mejor información científica disponible"</a:t>
            </a:r>
          </a:p>
        </p:txBody>
      </p:sp>
    </p:spTree>
    <p:extLst>
      <p:ext uri="{BB962C8B-B14F-4D97-AF65-F5344CB8AC3E}">
        <p14:creationId xmlns:p14="http://schemas.microsoft.com/office/powerpoint/2010/main" val="2597147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332656"/>
            <a:ext cx="4509088" cy="4721522"/>
          </a:xfrm>
          <a:prstGeom prst="rect">
            <a:avLst/>
          </a:prstGeom>
        </p:spPr>
      </p:pic>
      <p:sp>
        <p:nvSpPr>
          <p:cNvPr id="4" name="CuadroTexto 3"/>
          <p:cNvSpPr txBox="1"/>
          <p:nvPr/>
        </p:nvSpPr>
        <p:spPr>
          <a:xfrm>
            <a:off x="1115616" y="5301208"/>
            <a:ext cx="7262336" cy="1000274"/>
          </a:xfrm>
          <a:prstGeom prst="rect">
            <a:avLst/>
          </a:prstGeom>
          <a:noFill/>
        </p:spPr>
        <p:txBody>
          <a:bodyPr wrap="square" rtlCol="0">
            <a:spAutoFit/>
          </a:bodyPr>
          <a:lstStyle/>
          <a:p>
            <a:r>
              <a:rPr lang="es-ES" dirty="0" smtClean="0">
                <a:latin typeface="Trebuchet MS" panose="020B0603020202020204" pitchFamily="34" charset="0"/>
              </a:rPr>
              <a:t>No existe una solución matemática exacta para sistemas no lineales con sólo dos grados de libertad.</a:t>
            </a:r>
          </a:p>
          <a:p>
            <a:pPr>
              <a:spcBef>
                <a:spcPts val="600"/>
              </a:spcBef>
            </a:pPr>
            <a:r>
              <a:rPr lang="es-ES" dirty="0" smtClean="0">
                <a:latin typeface="Trebuchet MS" panose="020B0603020202020204" pitchFamily="34" charset="0"/>
              </a:rPr>
              <a:t>El modelo del ECMWF tiene del orden de 10</a:t>
            </a:r>
            <a:r>
              <a:rPr lang="es-ES" baseline="30000" dirty="0" smtClean="0">
                <a:latin typeface="Trebuchet MS" panose="020B0603020202020204" pitchFamily="34" charset="0"/>
              </a:rPr>
              <a:t>11</a:t>
            </a:r>
            <a:r>
              <a:rPr lang="es-ES" dirty="0" smtClean="0">
                <a:latin typeface="Trebuchet MS" panose="020B0603020202020204" pitchFamily="34" charset="0"/>
              </a:rPr>
              <a:t> grados de libertad</a:t>
            </a:r>
            <a:endParaRPr lang="es-ES" dirty="0">
              <a:latin typeface="Trebuchet MS" panose="020B0603020202020204" pitchFamily="34" charset="0"/>
            </a:endParaRPr>
          </a:p>
        </p:txBody>
      </p:sp>
    </p:spTree>
    <p:extLst>
      <p:ext uri="{BB962C8B-B14F-4D97-AF65-F5344CB8AC3E}">
        <p14:creationId xmlns:p14="http://schemas.microsoft.com/office/powerpoint/2010/main" val="42689823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Rectangle 2"/>
          <p:cNvSpPr>
            <a:spLocks noGrp="1" noChangeArrowheads="1"/>
          </p:cNvSpPr>
          <p:nvPr>
            <p:ph type="title" idx="4294967295"/>
          </p:nvPr>
        </p:nvSpPr>
        <p:spPr bwMode="auto">
          <a:xfrm>
            <a:off x="515938" y="-295275"/>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lstStyle/>
          <a:p>
            <a:pPr eaLnBrk="1" hangingPunct="1"/>
            <a:r>
              <a:rPr lang="en-GB" altLang="es-ES" sz="2800" b="1" dirty="0" smtClean="0">
                <a:solidFill>
                  <a:srgbClr val="0000CC"/>
                </a:solidFill>
              </a:rPr>
              <a:t>El </a:t>
            </a:r>
            <a:r>
              <a:rPr lang="en-GB" altLang="es-ES" sz="2800" b="1" dirty="0" err="1" smtClean="0">
                <a:solidFill>
                  <a:srgbClr val="0000CC"/>
                </a:solidFill>
              </a:rPr>
              <a:t>atractor</a:t>
            </a:r>
            <a:r>
              <a:rPr lang="en-GB" altLang="es-ES" sz="2800" b="1" dirty="0" smtClean="0">
                <a:solidFill>
                  <a:srgbClr val="0000CC"/>
                </a:solidFill>
              </a:rPr>
              <a:t> de Lorenz</a:t>
            </a:r>
          </a:p>
        </p:txBody>
      </p:sp>
      <p:pic>
        <p:nvPicPr>
          <p:cNvPr id="2" name="Imagen 1"/>
          <p:cNvPicPr>
            <a:picLocks noChangeAspect="1"/>
          </p:cNvPicPr>
          <p:nvPr/>
        </p:nvPicPr>
        <p:blipFill>
          <a:blip r:embed="rId2"/>
          <a:stretch>
            <a:fillRect/>
          </a:stretch>
        </p:blipFill>
        <p:spPr>
          <a:xfrm>
            <a:off x="0" y="848156"/>
            <a:ext cx="9144000" cy="5161688"/>
          </a:xfrm>
          <a:prstGeom prst="rect">
            <a:avLst/>
          </a:prstGeom>
        </p:spPr>
      </p:pic>
    </p:spTree>
    <p:extLst>
      <p:ext uri="{BB962C8B-B14F-4D97-AF65-F5344CB8AC3E}">
        <p14:creationId xmlns:p14="http://schemas.microsoft.com/office/powerpoint/2010/main" val="386543139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3"/>
          <p:cNvSpPr txBox="1">
            <a:spLocks noGrp="1"/>
          </p:cNvSpPr>
          <p:nvPr/>
        </p:nvSpPr>
        <p:spPr bwMode="auto">
          <a:xfrm>
            <a:off x="611188" y="6356350"/>
            <a:ext cx="5329237" cy="395288"/>
          </a:xfrm>
          <a:prstGeom prst="rect">
            <a:avLst/>
          </a:prstGeom>
          <a:noFill/>
          <a:ln>
            <a:miter lim="800000"/>
            <a:headEnd/>
            <a:tailEnd/>
          </a:ln>
        </p:spPr>
        <p:txBody>
          <a:bodyPr/>
          <a:lstStyle/>
          <a:p>
            <a:pPr>
              <a:defRPr/>
            </a:pPr>
            <a:r>
              <a:rPr lang="en-GB" sz="1200" b="1" dirty="0">
                <a:solidFill>
                  <a:schemeClr val="bg1"/>
                </a:solidFill>
                <a:latin typeface="+mn-lt"/>
                <a:cs typeface="+mn-cs"/>
              </a:rPr>
              <a:t>Use and Interpretation of ECMWF Products January 2012</a:t>
            </a:r>
          </a:p>
        </p:txBody>
      </p:sp>
      <p:sp>
        <p:nvSpPr>
          <p:cNvPr id="3075" name="Rectangle 2"/>
          <p:cNvSpPr>
            <a:spLocks noGrp="1" noChangeArrowheads="1"/>
          </p:cNvSpPr>
          <p:nvPr>
            <p:ph type="title" idx="4294967295"/>
          </p:nvPr>
        </p:nvSpPr>
        <p:spPr bwMode="auto">
          <a:xfrm>
            <a:off x="515938" y="-295275"/>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lstStyle/>
          <a:p>
            <a:pPr eaLnBrk="1" hangingPunct="1"/>
            <a:r>
              <a:rPr lang="en-GB" altLang="es-ES" sz="2800" b="1" dirty="0" smtClean="0">
                <a:solidFill>
                  <a:srgbClr val="0000CC"/>
                </a:solidFill>
              </a:rPr>
              <a:t>El </a:t>
            </a:r>
            <a:r>
              <a:rPr lang="en-GB" altLang="es-ES" sz="2800" b="1" dirty="0" err="1" smtClean="0">
                <a:solidFill>
                  <a:srgbClr val="0000CC"/>
                </a:solidFill>
              </a:rPr>
              <a:t>atractor</a:t>
            </a:r>
            <a:r>
              <a:rPr lang="en-GB" altLang="es-ES" sz="2800" b="1" dirty="0" smtClean="0">
                <a:solidFill>
                  <a:srgbClr val="0000CC"/>
                </a:solidFill>
              </a:rPr>
              <a:t> de Lorenz</a:t>
            </a:r>
          </a:p>
        </p:txBody>
      </p:sp>
      <p:pic>
        <p:nvPicPr>
          <p:cNvPr id="3076" name="Picture 6" descr="L63_web_movi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341438"/>
            <a:ext cx="7664450"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3"/>
          <p:cNvSpPr>
            <a:spLocks noChangeArrowheads="1"/>
          </p:cNvSpPr>
          <p:nvPr/>
        </p:nvSpPr>
        <p:spPr bwMode="auto">
          <a:xfrm>
            <a:off x="6775450" y="6284913"/>
            <a:ext cx="2239963" cy="4492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7" tIns="44450" rIns="90487" bIns="44450"/>
          <a:lstStyle>
            <a:lvl1pPr marL="290513" indent="-290513" defTabSz="762000">
              <a:defRPr>
                <a:solidFill>
                  <a:schemeClr val="tx1"/>
                </a:solidFill>
                <a:latin typeface="Arial" panose="020B0604020202020204" pitchFamily="34" charset="0"/>
                <a:cs typeface="Arial" panose="020B0604020202020204" pitchFamily="34" charset="0"/>
              </a:defRPr>
            </a:lvl1pPr>
            <a:lvl2pPr marL="742950" indent="-285750" defTabSz="762000">
              <a:defRPr>
                <a:solidFill>
                  <a:schemeClr val="tx1"/>
                </a:solidFill>
                <a:latin typeface="Arial" panose="020B0604020202020204" pitchFamily="34" charset="0"/>
                <a:cs typeface="Arial" panose="020B0604020202020204" pitchFamily="34" charset="0"/>
              </a:defRPr>
            </a:lvl2pPr>
            <a:lvl3pPr marL="1143000" indent="-228600" defTabSz="762000">
              <a:defRPr>
                <a:solidFill>
                  <a:schemeClr val="tx1"/>
                </a:solidFill>
                <a:latin typeface="Arial" panose="020B0604020202020204" pitchFamily="34" charset="0"/>
                <a:cs typeface="Arial" panose="020B0604020202020204" pitchFamily="34" charset="0"/>
              </a:defRPr>
            </a:lvl3pPr>
            <a:lvl4pPr marL="1600200" indent="-228600" defTabSz="762000">
              <a:defRPr>
                <a:solidFill>
                  <a:schemeClr val="tx1"/>
                </a:solidFill>
                <a:latin typeface="Arial" panose="020B0604020202020204" pitchFamily="34" charset="0"/>
                <a:cs typeface="Arial" panose="020B0604020202020204" pitchFamily="34" charset="0"/>
              </a:defRPr>
            </a:lvl4pPr>
            <a:lvl5pPr marL="2057400" indent="-228600" defTabSz="762000">
              <a:defRPr>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ts val="2800"/>
              </a:lnSpc>
              <a:spcAft>
                <a:spcPts val="2000"/>
              </a:spcAft>
              <a:buClr>
                <a:srgbClr val="0F3692"/>
              </a:buClr>
              <a:buFont typeface="Wingdings" panose="05000000000000000000" pitchFamily="2" charset="2"/>
              <a:buNone/>
            </a:pPr>
            <a:r>
              <a:rPr lang="en-GB" altLang="es-ES" sz="1200" i="1"/>
              <a:t>Tim Palmer, Oxford University</a:t>
            </a:r>
          </a:p>
        </p:txBody>
      </p:sp>
      <p:sp>
        <p:nvSpPr>
          <p:cNvPr id="3078" name="Text Box 7"/>
          <p:cNvSpPr txBox="1">
            <a:spLocks noChangeArrowheads="1"/>
          </p:cNvSpPr>
          <p:nvPr/>
        </p:nvSpPr>
        <p:spPr bwMode="auto">
          <a:xfrm>
            <a:off x="247650" y="728663"/>
            <a:ext cx="87677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1600" i="1" dirty="0">
                <a:latin typeface="Trebuchet MS" panose="020B0603020202020204" pitchFamily="34" charset="0"/>
              </a:rPr>
              <a:t>Evolución de las soluciones </a:t>
            </a:r>
            <a:r>
              <a:rPr lang="es-ES" altLang="es-ES" sz="1600" i="1" dirty="0" smtClean="0">
                <a:latin typeface="Trebuchet MS" panose="020B0603020202020204" pitchFamily="34" charset="0"/>
              </a:rPr>
              <a:t>del anterior sistema </a:t>
            </a:r>
            <a:r>
              <a:rPr lang="es-ES" altLang="es-ES" sz="1600" i="1" dirty="0">
                <a:latin typeface="Trebuchet MS" panose="020B0603020202020204" pitchFamily="34" charset="0"/>
              </a:rPr>
              <a:t>de ecuaciones </a:t>
            </a:r>
            <a:r>
              <a:rPr lang="es-ES" altLang="es-ES" sz="1600" i="1" dirty="0" smtClean="0">
                <a:latin typeface="Trebuchet MS" panose="020B0603020202020204" pitchFamily="34" charset="0"/>
              </a:rPr>
              <a:t>diferenciales en el plazo (</a:t>
            </a:r>
            <a:r>
              <a:rPr lang="es-ES" altLang="es-ES" sz="1600" i="1" dirty="0" err="1" smtClean="0">
                <a:latin typeface="Trebuchet MS" panose="020B0603020202020204" pitchFamily="34" charset="0"/>
              </a:rPr>
              <a:t>x,z</a:t>
            </a:r>
            <a:r>
              <a:rPr lang="es-ES" altLang="es-ES" sz="1600" i="1" dirty="0" smtClean="0">
                <a:latin typeface="Trebuchet MS" panose="020B0603020202020204" pitchFamily="34" charset="0"/>
              </a:rPr>
              <a:t>), </a:t>
            </a:r>
            <a:r>
              <a:rPr lang="es-ES" altLang="es-ES" sz="1600" i="1" dirty="0">
                <a:latin typeface="Trebuchet MS" panose="020B0603020202020204" pitchFamily="34" charset="0"/>
              </a:rPr>
              <a:t>según </a:t>
            </a:r>
            <a:r>
              <a:rPr lang="es-ES" altLang="es-ES" sz="1600" i="1" dirty="0" smtClean="0">
                <a:latin typeface="Trebuchet MS" panose="020B0603020202020204" pitchFamily="34" charset="0"/>
              </a:rPr>
              <a:t>los diferentes </a:t>
            </a:r>
            <a:r>
              <a:rPr lang="es-ES" altLang="es-ES" sz="1600" i="1" dirty="0">
                <a:latin typeface="Trebuchet MS" panose="020B0603020202020204" pitchFamily="34" charset="0"/>
              </a:rPr>
              <a:t>estados </a:t>
            </a:r>
            <a:r>
              <a:rPr lang="es-ES" altLang="es-ES" sz="1600" i="1" dirty="0" smtClean="0">
                <a:latin typeface="Trebuchet MS" panose="020B0603020202020204" pitchFamily="34" charset="0"/>
              </a:rPr>
              <a:t>iniciales del sistema</a:t>
            </a:r>
            <a:endParaRPr lang="es-ES" altLang="es-ES" sz="1600" i="1" dirty="0">
              <a:latin typeface="Trebuchet MS" panose="020B0603020202020204" pitchFamily="34" charset="0"/>
            </a:endParaRPr>
          </a:p>
        </p:txBody>
      </p:sp>
      <p:pic>
        <p:nvPicPr>
          <p:cNvPr id="3079" name="Picture 8" descr="30930fd85438d88d7950848f02f0e8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412875"/>
            <a:ext cx="11334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9" descr="24e26566c0656d4ec226a4ccca152d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917700"/>
            <a:ext cx="14382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CuadroTexto 1"/>
          <p:cNvSpPr txBox="1">
            <a:spLocks noChangeArrowheads="1"/>
          </p:cNvSpPr>
          <p:nvPr/>
        </p:nvSpPr>
        <p:spPr bwMode="auto">
          <a:xfrm>
            <a:off x="152400" y="6316663"/>
            <a:ext cx="65865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1700">
                <a:latin typeface="Trebuchet MS" panose="020B0603020202020204" pitchFamily="34" charset="0"/>
              </a:rPr>
              <a:t>El crecimiento del error/incertidumbre depende del tipo de flujo</a:t>
            </a:r>
          </a:p>
        </p:txBody>
      </p:sp>
    </p:spTree>
    <p:extLst>
      <p:ext uri="{BB962C8B-B14F-4D97-AF65-F5344CB8AC3E}">
        <p14:creationId xmlns:p14="http://schemas.microsoft.com/office/powerpoint/2010/main" val="107092465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0568" y="260648"/>
            <a:ext cx="10441160" cy="2991867"/>
          </a:xfrm>
        </p:spPr>
        <p:txBody>
          <a:bodyPr/>
          <a:lstStyle/>
          <a:p>
            <a:r>
              <a:rPr lang="es-ES" sz="2400" b="1" dirty="0" smtClean="0">
                <a:solidFill>
                  <a:srgbClr val="0000CC"/>
                </a:solidFill>
              </a:rPr>
              <a:t>El </a:t>
            </a:r>
            <a:r>
              <a:rPr lang="es-ES" sz="2400" b="1" dirty="0" err="1" smtClean="0">
                <a:solidFill>
                  <a:srgbClr val="0000CC"/>
                </a:solidFill>
              </a:rPr>
              <a:t>atractor</a:t>
            </a:r>
            <a:r>
              <a:rPr lang="es-ES" sz="2400" b="1" dirty="0" smtClean="0">
                <a:solidFill>
                  <a:srgbClr val="0000CC"/>
                </a:solidFill>
              </a:rPr>
              <a:t> de Lorenz, símbolo de los estados atmosféricos</a:t>
            </a:r>
            <a:endParaRPr lang="es-ES" sz="2400" b="1" dirty="0">
              <a:solidFill>
                <a:srgbClr val="0000CC"/>
              </a:solidFill>
            </a:endParaRPr>
          </a:p>
        </p:txBody>
      </p:sp>
      <p:sp>
        <p:nvSpPr>
          <p:cNvPr id="3" name="Marcador de contenido 2"/>
          <p:cNvSpPr>
            <a:spLocks noGrp="1"/>
          </p:cNvSpPr>
          <p:nvPr>
            <p:ph idx="1"/>
          </p:nvPr>
        </p:nvSpPr>
        <p:spPr/>
        <p:txBody>
          <a:bodyPr/>
          <a:lstStyle/>
          <a:p>
            <a:endParaRPr lang="es-ES"/>
          </a:p>
        </p:txBody>
      </p:sp>
      <p:pic>
        <p:nvPicPr>
          <p:cNvPr id="5" name="Imagen 4"/>
          <p:cNvPicPr>
            <a:picLocks noChangeAspect="1"/>
          </p:cNvPicPr>
          <p:nvPr/>
        </p:nvPicPr>
        <p:blipFill>
          <a:blip r:embed="rId2"/>
          <a:stretch>
            <a:fillRect/>
          </a:stretch>
        </p:blipFill>
        <p:spPr>
          <a:xfrm>
            <a:off x="0" y="1024779"/>
            <a:ext cx="9144000" cy="5833221"/>
          </a:xfrm>
          <a:prstGeom prst="rect">
            <a:avLst/>
          </a:prstGeom>
        </p:spPr>
      </p:pic>
      <p:sp>
        <p:nvSpPr>
          <p:cNvPr id="6" name="CuadroTexto 5"/>
          <p:cNvSpPr txBox="1"/>
          <p:nvPr/>
        </p:nvSpPr>
        <p:spPr>
          <a:xfrm>
            <a:off x="2630443" y="6347375"/>
            <a:ext cx="1941557" cy="369332"/>
          </a:xfrm>
          <a:prstGeom prst="rect">
            <a:avLst/>
          </a:prstGeom>
          <a:noFill/>
        </p:spPr>
        <p:txBody>
          <a:bodyPr wrap="none" rtlCol="0">
            <a:spAutoFit/>
          </a:bodyPr>
          <a:lstStyle/>
          <a:p>
            <a:r>
              <a:rPr lang="es-ES" dirty="0" smtClean="0"/>
              <a:t>Espacio de fases</a:t>
            </a:r>
            <a:endParaRPr lang="es-ES" dirty="0"/>
          </a:p>
        </p:txBody>
      </p:sp>
    </p:spTree>
    <p:extLst>
      <p:ext uri="{BB962C8B-B14F-4D97-AF65-F5344CB8AC3E}">
        <p14:creationId xmlns:p14="http://schemas.microsoft.com/office/powerpoint/2010/main" val="28520922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4640446" y="527099"/>
            <a:ext cx="4427984" cy="2981289"/>
          </a:xfrm>
          <a:prstGeom prst="rect">
            <a:avLst/>
          </a:prstGeom>
        </p:spPr>
      </p:pic>
      <p:pic>
        <p:nvPicPr>
          <p:cNvPr id="6" name="Imagen 5"/>
          <p:cNvPicPr>
            <a:picLocks noChangeAspect="1"/>
          </p:cNvPicPr>
          <p:nvPr/>
        </p:nvPicPr>
        <p:blipFill>
          <a:blip r:embed="rId3"/>
          <a:stretch>
            <a:fillRect/>
          </a:stretch>
        </p:blipFill>
        <p:spPr>
          <a:xfrm>
            <a:off x="107504" y="3586572"/>
            <a:ext cx="4959485" cy="3271428"/>
          </a:xfrm>
          <a:prstGeom prst="rect">
            <a:avLst/>
          </a:prstGeom>
        </p:spPr>
      </p:pic>
      <p:pic>
        <p:nvPicPr>
          <p:cNvPr id="7" name="Imagen 6"/>
          <p:cNvPicPr>
            <a:picLocks noChangeAspect="1"/>
          </p:cNvPicPr>
          <p:nvPr/>
        </p:nvPicPr>
        <p:blipFill>
          <a:blip r:embed="rId4"/>
          <a:stretch>
            <a:fillRect/>
          </a:stretch>
        </p:blipFill>
        <p:spPr>
          <a:xfrm>
            <a:off x="5652120" y="3929890"/>
            <a:ext cx="2605578" cy="2553047"/>
          </a:xfrm>
          <a:prstGeom prst="rect">
            <a:avLst/>
          </a:prstGeom>
        </p:spPr>
      </p:pic>
      <p:sp>
        <p:nvSpPr>
          <p:cNvPr id="8" name="CuadroTexto 7"/>
          <p:cNvSpPr txBox="1"/>
          <p:nvPr/>
        </p:nvSpPr>
        <p:spPr>
          <a:xfrm>
            <a:off x="5066989" y="3525658"/>
            <a:ext cx="4147289" cy="369332"/>
          </a:xfrm>
          <a:prstGeom prst="rect">
            <a:avLst/>
          </a:prstGeom>
          <a:noFill/>
        </p:spPr>
        <p:txBody>
          <a:bodyPr wrap="none" rtlCol="0">
            <a:spAutoFit/>
          </a:bodyPr>
          <a:lstStyle/>
          <a:p>
            <a:r>
              <a:rPr lang="es-ES" b="1" dirty="0" smtClean="0"/>
              <a:t>Evolución temporal en la predicción</a:t>
            </a:r>
            <a:endParaRPr lang="es-ES" b="1" dirty="0"/>
          </a:p>
        </p:txBody>
      </p:sp>
      <p:pic>
        <p:nvPicPr>
          <p:cNvPr id="11" name="Imagen 10"/>
          <p:cNvPicPr>
            <a:picLocks noChangeAspect="1"/>
          </p:cNvPicPr>
          <p:nvPr/>
        </p:nvPicPr>
        <p:blipFill>
          <a:blip r:embed="rId5"/>
          <a:stretch>
            <a:fillRect/>
          </a:stretch>
        </p:blipFill>
        <p:spPr>
          <a:xfrm>
            <a:off x="32420" y="564611"/>
            <a:ext cx="4608026" cy="3023669"/>
          </a:xfrm>
          <a:prstGeom prst="rect">
            <a:avLst/>
          </a:prstGeom>
        </p:spPr>
      </p:pic>
      <p:sp>
        <p:nvSpPr>
          <p:cNvPr id="14" name="Título 1"/>
          <p:cNvSpPr>
            <a:spLocks noGrp="1"/>
          </p:cNvSpPr>
          <p:nvPr>
            <p:ph type="title"/>
          </p:nvPr>
        </p:nvSpPr>
        <p:spPr>
          <a:xfrm>
            <a:off x="-580134" y="116633"/>
            <a:ext cx="10441160" cy="446016"/>
          </a:xfrm>
        </p:spPr>
        <p:txBody>
          <a:bodyPr/>
          <a:lstStyle/>
          <a:p>
            <a:r>
              <a:rPr lang="es-ES" sz="2400" b="1" dirty="0" smtClean="0">
                <a:solidFill>
                  <a:srgbClr val="0000CC"/>
                </a:solidFill>
              </a:rPr>
              <a:t>Determinismo frente a probabilismo</a:t>
            </a:r>
            <a:endParaRPr lang="es-ES" sz="2400" b="1" dirty="0">
              <a:solidFill>
                <a:srgbClr val="0000CC"/>
              </a:solidFill>
            </a:endParaRPr>
          </a:p>
        </p:txBody>
      </p:sp>
    </p:spTree>
    <p:extLst>
      <p:ext uri="{BB962C8B-B14F-4D97-AF65-F5344CB8AC3E}">
        <p14:creationId xmlns:p14="http://schemas.microsoft.com/office/powerpoint/2010/main" val="394992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xit" presetSubtype="32" fill="hold" nodeType="afterEffect">
                                  <p:stCondLst>
                                    <p:cond delay="0"/>
                                  </p:stCondLst>
                                  <p:childTnLst>
                                    <p:animEffect transition="out" filter="circle(out)">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2800" b="1" dirty="0" smtClean="0">
                <a:solidFill>
                  <a:srgbClr val="0000CC"/>
                </a:solidFill>
              </a:rPr>
              <a:t>Evolución temporal en la predicción</a:t>
            </a:r>
            <a:endParaRPr lang="es-ES" sz="2800" b="1" dirty="0">
              <a:solidFill>
                <a:srgbClr val="0000CC"/>
              </a:solidFill>
            </a:endParaRPr>
          </a:p>
        </p:txBody>
      </p:sp>
      <p:sp>
        <p:nvSpPr>
          <p:cNvPr id="3" name="Marcador de contenido 2"/>
          <p:cNvSpPr>
            <a:spLocks noGrp="1"/>
          </p:cNvSpPr>
          <p:nvPr>
            <p:ph idx="1"/>
          </p:nvPr>
        </p:nvSpPr>
        <p:spPr/>
        <p:txBody>
          <a:bodyPr/>
          <a:lstStyle/>
          <a:p>
            <a:endParaRPr lang="es-ES"/>
          </a:p>
        </p:txBody>
      </p:sp>
      <p:pic>
        <p:nvPicPr>
          <p:cNvPr id="5" name="Imagen 4"/>
          <p:cNvPicPr>
            <a:picLocks noChangeAspect="1"/>
          </p:cNvPicPr>
          <p:nvPr/>
        </p:nvPicPr>
        <p:blipFill>
          <a:blip r:embed="rId2"/>
          <a:stretch>
            <a:fillRect/>
          </a:stretch>
        </p:blipFill>
        <p:spPr>
          <a:xfrm>
            <a:off x="280914" y="2492895"/>
            <a:ext cx="9144000" cy="4570649"/>
          </a:xfrm>
          <a:prstGeom prst="rect">
            <a:avLst/>
          </a:prstGeom>
        </p:spPr>
      </p:pic>
      <p:pic>
        <p:nvPicPr>
          <p:cNvPr id="6" name="Imagen 5"/>
          <p:cNvPicPr>
            <a:picLocks noChangeAspect="1"/>
          </p:cNvPicPr>
          <p:nvPr/>
        </p:nvPicPr>
        <p:blipFill>
          <a:blip r:embed="rId3"/>
          <a:stretch>
            <a:fillRect/>
          </a:stretch>
        </p:blipFill>
        <p:spPr>
          <a:xfrm>
            <a:off x="129501" y="939044"/>
            <a:ext cx="3212366" cy="3224367"/>
          </a:xfrm>
          <a:prstGeom prst="rect">
            <a:avLst/>
          </a:prstGeom>
        </p:spPr>
      </p:pic>
      <p:sp>
        <p:nvSpPr>
          <p:cNvPr id="7" name="CuadroTexto 6"/>
          <p:cNvSpPr txBox="1"/>
          <p:nvPr/>
        </p:nvSpPr>
        <p:spPr>
          <a:xfrm rot="20039448">
            <a:off x="5039400" y="3913851"/>
            <a:ext cx="4758942" cy="307777"/>
          </a:xfrm>
          <a:prstGeom prst="rect">
            <a:avLst/>
          </a:prstGeom>
          <a:noFill/>
        </p:spPr>
        <p:txBody>
          <a:bodyPr wrap="square" rtlCol="0">
            <a:spAutoFit/>
          </a:bodyPr>
          <a:lstStyle/>
          <a:p>
            <a:r>
              <a:rPr lang="es-ES" sz="1400" b="1" dirty="0" smtClean="0">
                <a:solidFill>
                  <a:srgbClr val="009900"/>
                </a:solidFill>
              </a:rPr>
              <a:t>PDF (Función de Densidad de Probabilidades)</a:t>
            </a:r>
            <a:endParaRPr lang="es-ES" sz="1400" b="1" dirty="0">
              <a:solidFill>
                <a:srgbClr val="009900"/>
              </a:solidFill>
            </a:endParaRPr>
          </a:p>
        </p:txBody>
      </p:sp>
      <p:sp>
        <p:nvSpPr>
          <p:cNvPr id="8" name="CuadroTexto 7"/>
          <p:cNvSpPr txBox="1"/>
          <p:nvPr/>
        </p:nvSpPr>
        <p:spPr>
          <a:xfrm>
            <a:off x="628650" y="964901"/>
            <a:ext cx="2214068" cy="307777"/>
          </a:xfrm>
          <a:prstGeom prst="rect">
            <a:avLst/>
          </a:prstGeom>
          <a:solidFill>
            <a:schemeClr val="bg1"/>
          </a:solidFill>
        </p:spPr>
        <p:txBody>
          <a:bodyPr wrap="none" rtlCol="0">
            <a:spAutoFit/>
          </a:bodyPr>
          <a:lstStyle/>
          <a:p>
            <a:r>
              <a:rPr lang="es-ES" sz="1400" b="1" dirty="0" smtClean="0"/>
              <a:t>Predicción determinista</a:t>
            </a:r>
            <a:endParaRPr lang="es-ES" sz="1400" b="1" dirty="0"/>
          </a:p>
        </p:txBody>
      </p:sp>
    </p:spTree>
    <p:extLst>
      <p:ext uri="{BB962C8B-B14F-4D97-AF65-F5344CB8AC3E}">
        <p14:creationId xmlns:p14="http://schemas.microsoft.com/office/powerpoint/2010/main" val="129681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607318" y="1124744"/>
            <a:ext cx="5083638" cy="5167312"/>
          </a:xfrm>
          <a:prstGeom prst="rect">
            <a:avLst/>
          </a:prstGeom>
        </p:spPr>
      </p:pic>
      <p:sp>
        <p:nvSpPr>
          <p:cNvPr id="7" name="CuadroTexto 6"/>
          <p:cNvSpPr txBox="1"/>
          <p:nvPr/>
        </p:nvSpPr>
        <p:spPr>
          <a:xfrm>
            <a:off x="3114504" y="4005064"/>
            <a:ext cx="5952270" cy="2062103"/>
          </a:xfrm>
          <a:prstGeom prst="rect">
            <a:avLst/>
          </a:prstGeom>
          <a:solidFill>
            <a:srgbClr val="99CCFF"/>
          </a:solidFill>
          <a:ln>
            <a:solidFill>
              <a:srgbClr val="0000FF"/>
            </a:solidFill>
          </a:ln>
        </p:spPr>
        <p:txBody>
          <a:bodyPr wrap="none" rtlCol="0">
            <a:spAutoFit/>
          </a:bodyPr>
          <a:lstStyle/>
          <a:p>
            <a:r>
              <a:rPr lang="es-ES" dirty="0" smtClean="0"/>
              <a:t>		</a:t>
            </a:r>
            <a:r>
              <a:rPr lang="es-ES" dirty="0"/>
              <a:t>	</a:t>
            </a:r>
            <a:r>
              <a:rPr lang="es-ES" dirty="0" smtClean="0">
                <a:latin typeface="Trebuchet MS" panose="020B0603020202020204" pitchFamily="34" charset="0"/>
              </a:rPr>
              <a:t>●</a:t>
            </a:r>
            <a:r>
              <a:rPr lang="es-ES" dirty="0" err="1" smtClean="0"/>
              <a:t>Predecibildad</a:t>
            </a:r>
            <a:r>
              <a:rPr lang="es-ES" dirty="0" smtClean="0"/>
              <a:t> en un</a:t>
            </a:r>
            <a:r>
              <a:rPr lang="es-ES" i="1" dirty="0" smtClean="0"/>
              <a:t> t </a:t>
            </a:r>
            <a:r>
              <a:rPr lang="es-ES" dirty="0" smtClean="0"/>
              <a:t>finito</a:t>
            </a:r>
          </a:p>
          <a:p>
            <a:endParaRPr lang="es-ES" b="1" dirty="0" smtClean="0"/>
          </a:p>
          <a:p>
            <a:r>
              <a:rPr lang="es-ES" b="1" dirty="0" smtClean="0"/>
              <a:t>     No linealidad </a:t>
            </a:r>
          </a:p>
          <a:p>
            <a:r>
              <a:rPr lang="es-ES" b="1" dirty="0" smtClean="0"/>
              <a:t>    de la atmósfera       </a:t>
            </a:r>
            <a:r>
              <a:rPr lang="es-ES" dirty="0" smtClean="0"/>
              <a:t>	</a:t>
            </a:r>
          </a:p>
          <a:p>
            <a:r>
              <a:rPr lang="es-ES" dirty="0" smtClean="0"/>
              <a:t>			</a:t>
            </a:r>
            <a:r>
              <a:rPr lang="es-ES" dirty="0" smtClean="0">
                <a:latin typeface="Trebuchet MS" panose="020B0603020202020204" pitchFamily="34" charset="0"/>
              </a:rPr>
              <a:t>●</a:t>
            </a:r>
            <a:r>
              <a:rPr lang="es-ES" dirty="0" smtClean="0"/>
              <a:t>Sensibilidad a las </a:t>
            </a:r>
            <a:r>
              <a:rPr lang="es-ES" dirty="0" err="1" smtClean="0"/>
              <a:t>C.I.s</a:t>
            </a:r>
            <a:endParaRPr lang="es-ES" dirty="0" smtClean="0"/>
          </a:p>
          <a:p>
            <a:endParaRPr lang="es-ES" dirty="0"/>
          </a:p>
          <a:p>
            <a:pPr algn="ctr"/>
            <a:r>
              <a:rPr lang="es-ES" sz="2000" b="1" dirty="0" smtClean="0"/>
              <a:t>Evolución de la PDF con su dispersión  </a:t>
            </a:r>
          </a:p>
        </p:txBody>
      </p:sp>
      <p:sp>
        <p:nvSpPr>
          <p:cNvPr id="11" name="Abrir llave 10"/>
          <p:cNvSpPr/>
          <p:nvPr/>
        </p:nvSpPr>
        <p:spPr>
          <a:xfrm>
            <a:off x="5501221" y="4005064"/>
            <a:ext cx="189735" cy="1296144"/>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3" name="CuadroTexto 2"/>
          <p:cNvSpPr txBox="1"/>
          <p:nvPr/>
        </p:nvSpPr>
        <p:spPr>
          <a:xfrm>
            <a:off x="607318" y="188640"/>
            <a:ext cx="6468437" cy="584775"/>
          </a:xfrm>
          <a:prstGeom prst="rect">
            <a:avLst/>
          </a:prstGeom>
          <a:noFill/>
        </p:spPr>
        <p:txBody>
          <a:bodyPr wrap="none" rtlCol="0">
            <a:spAutoFit/>
          </a:bodyPr>
          <a:lstStyle/>
          <a:p>
            <a:r>
              <a:rPr lang="es-ES" sz="3200" b="1" dirty="0">
                <a:solidFill>
                  <a:srgbClr val="0000CC"/>
                </a:solidFill>
              </a:rPr>
              <a:t>El problema de la </a:t>
            </a:r>
            <a:r>
              <a:rPr lang="es-ES" sz="3200" b="1" dirty="0" err="1">
                <a:solidFill>
                  <a:srgbClr val="0000CC"/>
                </a:solidFill>
              </a:rPr>
              <a:t>predecibilidad</a:t>
            </a:r>
            <a:endParaRPr lang="es-ES" sz="3200" dirty="0"/>
          </a:p>
        </p:txBody>
      </p:sp>
    </p:spTree>
    <p:extLst>
      <p:ext uri="{BB962C8B-B14F-4D97-AF65-F5344CB8AC3E}">
        <p14:creationId xmlns:p14="http://schemas.microsoft.com/office/powerpoint/2010/main" val="19971062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4" name="Text Box 3"/>
          <p:cNvSpPr txBox="1">
            <a:spLocks noChangeArrowheads="1"/>
          </p:cNvSpPr>
          <p:nvPr/>
        </p:nvSpPr>
        <p:spPr bwMode="auto">
          <a:xfrm>
            <a:off x="2774567" y="24765"/>
            <a:ext cx="40270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s-ES" sz="2800" b="1" dirty="0">
                <a:solidFill>
                  <a:srgbClr val="0033CC"/>
                </a:solidFill>
                <a:latin typeface="Trebuchet MS" panose="020B0603020202020204" pitchFamily="34" charset="0"/>
              </a:rPr>
              <a:t>Escalas meteorológicas</a:t>
            </a:r>
          </a:p>
        </p:txBody>
      </p:sp>
      <p:pic>
        <p:nvPicPr>
          <p:cNvPr id="128005" name="Picture 5" descr="Tabla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988840"/>
            <a:ext cx="6192838"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6" name="Text Box 6"/>
          <p:cNvSpPr txBox="1">
            <a:spLocks noChangeArrowheads="1"/>
          </p:cNvSpPr>
          <p:nvPr/>
        </p:nvSpPr>
        <p:spPr bwMode="auto">
          <a:xfrm>
            <a:off x="179388" y="765175"/>
            <a:ext cx="885710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s-ES" dirty="0" smtClean="0">
                <a:latin typeface="Trebuchet MS" panose="020B0603020202020204" pitchFamily="34" charset="0"/>
              </a:rPr>
              <a:t>En todas las regiones de la atmósfera se contempla una multitud </a:t>
            </a:r>
            <a:r>
              <a:rPr lang="es-ES" dirty="0">
                <a:latin typeface="Trebuchet MS" panose="020B0603020202020204" pitchFamily="34" charset="0"/>
              </a:rPr>
              <a:t>de fenómenos atmosféricos de muy diverso tamaño y duración, coexistiendo todos ellos en cada instante. En muchas ocasiones aparecen superpuestos y sus principios físicos son diferentes</a:t>
            </a:r>
          </a:p>
        </p:txBody>
      </p:sp>
    </p:spTree>
    <p:extLst>
      <p:ext uri="{BB962C8B-B14F-4D97-AF65-F5344CB8AC3E}">
        <p14:creationId xmlns:p14="http://schemas.microsoft.com/office/powerpoint/2010/main" val="19621609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4326795" y="152198"/>
            <a:ext cx="4788025" cy="3211917"/>
          </a:xfrm>
          <a:prstGeom prst="rect">
            <a:avLst/>
          </a:prstGeom>
        </p:spPr>
      </p:pic>
      <p:pic>
        <p:nvPicPr>
          <p:cNvPr id="4" name="Imagen 3"/>
          <p:cNvPicPr>
            <a:picLocks noChangeAspect="1"/>
          </p:cNvPicPr>
          <p:nvPr/>
        </p:nvPicPr>
        <p:blipFill>
          <a:blip r:embed="rId3"/>
          <a:stretch>
            <a:fillRect/>
          </a:stretch>
        </p:blipFill>
        <p:spPr>
          <a:xfrm>
            <a:off x="1" y="78432"/>
            <a:ext cx="4571998" cy="3350568"/>
          </a:xfrm>
          <a:prstGeom prst="rect">
            <a:avLst/>
          </a:prstGeom>
        </p:spPr>
      </p:pic>
      <p:sp>
        <p:nvSpPr>
          <p:cNvPr id="6" name="CuadroTexto 5"/>
          <p:cNvSpPr txBox="1"/>
          <p:nvPr/>
        </p:nvSpPr>
        <p:spPr>
          <a:xfrm>
            <a:off x="1119499" y="3573016"/>
            <a:ext cx="6648295" cy="2954655"/>
          </a:xfrm>
          <a:prstGeom prst="rect">
            <a:avLst/>
          </a:prstGeom>
          <a:noFill/>
          <a:ln w="28575">
            <a:solidFill>
              <a:srgbClr val="92D050"/>
            </a:solidFill>
          </a:ln>
        </p:spPr>
        <p:txBody>
          <a:bodyPr wrap="none" rtlCol="0">
            <a:spAutoFit/>
          </a:bodyPr>
          <a:lstStyle/>
          <a:p>
            <a:pPr algn="ctr"/>
            <a:r>
              <a:rPr lang="es-ES" dirty="0" smtClean="0"/>
              <a:t> </a:t>
            </a:r>
            <a:r>
              <a:rPr lang="es-ES" b="1" dirty="0"/>
              <a:t>Predecir la </a:t>
            </a:r>
            <a:r>
              <a:rPr lang="es-ES" b="1" dirty="0" err="1"/>
              <a:t>predecibilidad</a:t>
            </a:r>
            <a:r>
              <a:rPr lang="es-ES" b="1" dirty="0"/>
              <a:t> </a:t>
            </a:r>
            <a:r>
              <a:rPr lang="es-ES" b="1" dirty="0" smtClean="0">
                <a:latin typeface="Trebuchet MS" panose="020B0603020202020204" pitchFamily="34" charset="0"/>
              </a:rPr>
              <a:t>≈</a:t>
            </a:r>
            <a:r>
              <a:rPr lang="es-ES" b="1" dirty="0" smtClean="0"/>
              <a:t> </a:t>
            </a:r>
            <a:r>
              <a:rPr lang="es-ES" b="1" dirty="0"/>
              <a:t>Predecir el </a:t>
            </a:r>
            <a:r>
              <a:rPr lang="es-ES" b="1" dirty="0" smtClean="0"/>
              <a:t>riesgo</a:t>
            </a:r>
          </a:p>
          <a:p>
            <a:pPr algn="ctr"/>
            <a:endParaRPr lang="es-ES" b="1" dirty="0"/>
          </a:p>
          <a:p>
            <a:r>
              <a:rPr lang="es-ES" dirty="0"/>
              <a:t>• </a:t>
            </a:r>
            <a:r>
              <a:rPr lang="es-ES" sz="1400" dirty="0"/>
              <a:t>A día de hoy, la </a:t>
            </a:r>
            <a:r>
              <a:rPr lang="es-ES" sz="1400" dirty="0" err="1"/>
              <a:t>predecibilidad</a:t>
            </a:r>
            <a:r>
              <a:rPr lang="es-ES" sz="1400" dirty="0"/>
              <a:t> debe integrarse como un elemento esencial</a:t>
            </a:r>
          </a:p>
          <a:p>
            <a:r>
              <a:rPr lang="es-ES" sz="1400" dirty="0"/>
              <a:t>de todo sistema cuantitativo práctico de predicción</a:t>
            </a:r>
          </a:p>
          <a:p>
            <a:pPr>
              <a:spcBef>
                <a:spcPts val="600"/>
              </a:spcBef>
            </a:pPr>
            <a:r>
              <a:rPr lang="es-ES" sz="1400" dirty="0"/>
              <a:t>• </a:t>
            </a:r>
            <a:r>
              <a:rPr lang="es-ES" sz="1400" dirty="0" smtClean="0"/>
              <a:t>¿Cómo </a:t>
            </a:r>
            <a:r>
              <a:rPr lang="es-ES" sz="1400" dirty="0"/>
              <a:t>evaluar las predicciones del riesgo del tiempo y del clima? </a:t>
            </a:r>
            <a:endParaRPr lang="es-ES" sz="1400" dirty="0" smtClean="0"/>
          </a:p>
          <a:p>
            <a:pPr indent="271463">
              <a:spcBef>
                <a:spcPts val="600"/>
              </a:spcBef>
            </a:pPr>
            <a:r>
              <a:rPr lang="es-ES" sz="1400" dirty="0" smtClean="0"/>
              <a:t>Con índices </a:t>
            </a:r>
            <a:r>
              <a:rPr lang="es-ES" sz="1400" dirty="0"/>
              <a:t>de pericia probabilísticos (</a:t>
            </a:r>
            <a:r>
              <a:rPr lang="es-ES" sz="1400" b="1" dirty="0"/>
              <a:t>PSS </a:t>
            </a:r>
            <a:r>
              <a:rPr lang="es-ES" sz="1400" dirty="0"/>
              <a:t>= </a:t>
            </a:r>
            <a:r>
              <a:rPr lang="es-ES" sz="1400" i="1" dirty="0" err="1" smtClean="0"/>
              <a:t>Probabilistic</a:t>
            </a:r>
            <a:r>
              <a:rPr lang="es-ES" sz="1400" i="1" dirty="0" smtClean="0"/>
              <a:t> </a:t>
            </a:r>
            <a:r>
              <a:rPr lang="es-ES" sz="1400" i="1" dirty="0" err="1" smtClean="0"/>
              <a:t>Skill</a:t>
            </a:r>
            <a:r>
              <a:rPr lang="es-ES" sz="1400" i="1" dirty="0" smtClean="0"/>
              <a:t> Scores</a:t>
            </a:r>
            <a:r>
              <a:rPr lang="es-ES" sz="1400" dirty="0"/>
              <a:t>) o bien</a:t>
            </a:r>
          </a:p>
          <a:p>
            <a:pPr indent="271463"/>
            <a:r>
              <a:rPr lang="es-ES" sz="1400" dirty="0"/>
              <a:t>con el llamado </a:t>
            </a:r>
            <a:r>
              <a:rPr lang="es-ES" sz="1400" b="1" dirty="0"/>
              <a:t>valor </a:t>
            </a:r>
            <a:r>
              <a:rPr lang="es-ES" sz="1400" dirty="0"/>
              <a:t>de la predicción; </a:t>
            </a:r>
            <a:endParaRPr lang="es-ES" sz="1400" dirty="0" smtClean="0"/>
          </a:p>
          <a:p>
            <a:pPr indent="271463"/>
            <a:r>
              <a:rPr lang="es-ES" sz="1400" dirty="0" smtClean="0"/>
              <a:t>La </a:t>
            </a:r>
            <a:r>
              <a:rPr lang="es-ES" sz="1400" dirty="0"/>
              <a:t>estimación no es igual, y da </a:t>
            </a:r>
            <a:r>
              <a:rPr lang="es-ES" sz="1400" dirty="0" smtClean="0"/>
              <a:t>lugar a </a:t>
            </a:r>
            <a:r>
              <a:rPr lang="es-ES" sz="1400" dirty="0"/>
              <a:t>polémicas</a:t>
            </a:r>
          </a:p>
          <a:p>
            <a:pPr>
              <a:spcBef>
                <a:spcPts val="600"/>
              </a:spcBef>
            </a:pPr>
            <a:r>
              <a:rPr lang="es-ES" sz="1400" dirty="0"/>
              <a:t>• Mediante los PSS o el valor puede estimarse el </a:t>
            </a:r>
            <a:r>
              <a:rPr lang="es-ES" sz="1400" b="1" dirty="0"/>
              <a:t>número de miembros </a:t>
            </a:r>
            <a:r>
              <a:rPr lang="es-ES" sz="1400" dirty="0"/>
              <a:t>de</a:t>
            </a:r>
          </a:p>
          <a:p>
            <a:r>
              <a:rPr lang="es-ES" sz="1400" dirty="0"/>
              <a:t>un EPS necesarios para que el sistema de predicción merezca la pena</a:t>
            </a:r>
          </a:p>
          <a:p>
            <a:pPr>
              <a:spcBef>
                <a:spcPts val="600"/>
              </a:spcBef>
            </a:pPr>
            <a:r>
              <a:rPr lang="es-ES" sz="1400" dirty="0"/>
              <a:t>• Los EPS pueden ayudar a predecir fenómenos </a:t>
            </a:r>
            <a:r>
              <a:rPr lang="es-ES" sz="1400" dirty="0" smtClean="0"/>
              <a:t>adversos</a:t>
            </a:r>
            <a:endParaRPr lang="es-ES" dirty="0"/>
          </a:p>
        </p:txBody>
      </p:sp>
    </p:spTree>
    <p:extLst>
      <p:ext uri="{BB962C8B-B14F-4D97-AF65-F5344CB8AC3E}">
        <p14:creationId xmlns:p14="http://schemas.microsoft.com/office/powerpoint/2010/main" val="27655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548459"/>
            <a:ext cx="9144000" cy="5761081"/>
          </a:xfrm>
          <a:prstGeom prst="rect">
            <a:avLst/>
          </a:prstGeom>
        </p:spPr>
      </p:pic>
    </p:spTree>
    <p:extLst>
      <p:ext uri="{BB962C8B-B14F-4D97-AF65-F5344CB8AC3E}">
        <p14:creationId xmlns:p14="http://schemas.microsoft.com/office/powerpoint/2010/main" val="10619076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42619" y="0"/>
            <a:ext cx="4373397" cy="3545762"/>
          </a:xfrm>
          <a:prstGeom prst="rect">
            <a:avLst/>
          </a:prstGeom>
        </p:spPr>
      </p:pic>
      <p:pic>
        <p:nvPicPr>
          <p:cNvPr id="6" name="Imagen 5"/>
          <p:cNvPicPr>
            <a:picLocks noChangeAspect="1"/>
          </p:cNvPicPr>
          <p:nvPr/>
        </p:nvPicPr>
        <p:blipFill>
          <a:blip r:embed="rId3"/>
          <a:stretch>
            <a:fillRect/>
          </a:stretch>
        </p:blipFill>
        <p:spPr>
          <a:xfrm>
            <a:off x="4440047" y="332656"/>
            <a:ext cx="4703953" cy="3600400"/>
          </a:xfrm>
          <a:prstGeom prst="rect">
            <a:avLst/>
          </a:prstGeom>
        </p:spPr>
      </p:pic>
      <p:pic>
        <p:nvPicPr>
          <p:cNvPr id="5" name="Imagen 4"/>
          <p:cNvPicPr>
            <a:picLocks noChangeAspect="1"/>
          </p:cNvPicPr>
          <p:nvPr/>
        </p:nvPicPr>
        <p:blipFill>
          <a:blip r:embed="rId4"/>
          <a:stretch>
            <a:fillRect/>
          </a:stretch>
        </p:blipFill>
        <p:spPr>
          <a:xfrm>
            <a:off x="2190051" y="3655420"/>
            <a:ext cx="4499992" cy="3202580"/>
          </a:xfrm>
          <a:prstGeom prst="rect">
            <a:avLst/>
          </a:prstGeom>
        </p:spPr>
      </p:pic>
    </p:spTree>
    <p:extLst>
      <p:ext uri="{BB962C8B-B14F-4D97-AF65-F5344CB8AC3E}">
        <p14:creationId xmlns:p14="http://schemas.microsoft.com/office/powerpoint/2010/main" val="419784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79517" y="116631"/>
            <a:ext cx="3058529" cy="2160000"/>
          </a:xfrm>
          <a:prstGeom prst="rect">
            <a:avLst/>
          </a:prstGeom>
        </p:spPr>
      </p:pic>
      <p:pic>
        <p:nvPicPr>
          <p:cNvPr id="5" name="Imagen 4"/>
          <p:cNvPicPr>
            <a:picLocks noChangeAspect="1"/>
          </p:cNvPicPr>
          <p:nvPr/>
        </p:nvPicPr>
        <p:blipFill>
          <a:blip r:embed="rId3"/>
          <a:stretch>
            <a:fillRect/>
          </a:stretch>
        </p:blipFill>
        <p:spPr>
          <a:xfrm>
            <a:off x="202751" y="2276631"/>
            <a:ext cx="3063027" cy="2160000"/>
          </a:xfrm>
          <a:prstGeom prst="rect">
            <a:avLst/>
          </a:prstGeom>
        </p:spPr>
      </p:pic>
      <p:pic>
        <p:nvPicPr>
          <p:cNvPr id="6" name="Imagen 5"/>
          <p:cNvPicPr>
            <a:picLocks noChangeAspect="1"/>
          </p:cNvPicPr>
          <p:nvPr/>
        </p:nvPicPr>
        <p:blipFill>
          <a:blip r:embed="rId4"/>
          <a:stretch>
            <a:fillRect/>
          </a:stretch>
        </p:blipFill>
        <p:spPr>
          <a:xfrm>
            <a:off x="202751" y="4436631"/>
            <a:ext cx="3063022" cy="2160000"/>
          </a:xfrm>
          <a:prstGeom prst="rect">
            <a:avLst/>
          </a:prstGeom>
        </p:spPr>
      </p:pic>
      <p:pic>
        <p:nvPicPr>
          <p:cNvPr id="7" name="Imagen 6"/>
          <p:cNvPicPr>
            <a:picLocks noChangeAspect="1"/>
          </p:cNvPicPr>
          <p:nvPr/>
        </p:nvPicPr>
        <p:blipFill>
          <a:blip r:embed="rId5"/>
          <a:stretch>
            <a:fillRect/>
          </a:stretch>
        </p:blipFill>
        <p:spPr>
          <a:xfrm>
            <a:off x="4139952" y="128086"/>
            <a:ext cx="3659107" cy="2706939"/>
          </a:xfrm>
          <a:prstGeom prst="rect">
            <a:avLst/>
          </a:prstGeom>
        </p:spPr>
      </p:pic>
      <p:pic>
        <p:nvPicPr>
          <p:cNvPr id="8" name="Imagen 7"/>
          <p:cNvPicPr>
            <a:picLocks noChangeAspect="1"/>
          </p:cNvPicPr>
          <p:nvPr/>
        </p:nvPicPr>
        <p:blipFill>
          <a:blip r:embed="rId6"/>
          <a:stretch>
            <a:fillRect/>
          </a:stretch>
        </p:blipFill>
        <p:spPr>
          <a:xfrm>
            <a:off x="3265773" y="2835025"/>
            <a:ext cx="5694976" cy="4016935"/>
          </a:xfrm>
          <a:prstGeom prst="rect">
            <a:avLst/>
          </a:prstGeom>
        </p:spPr>
      </p:pic>
    </p:spTree>
    <p:extLst>
      <p:ext uri="{BB962C8B-B14F-4D97-AF65-F5344CB8AC3E}">
        <p14:creationId xmlns:p14="http://schemas.microsoft.com/office/powerpoint/2010/main" val="105503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4317"/>
            <a:ext cx="7836136" cy="4432796"/>
          </a:xfrm>
          <a:prstGeom prst="rect">
            <a:avLst/>
          </a:prstGeom>
        </p:spPr>
      </p:pic>
      <p:pic>
        <p:nvPicPr>
          <p:cNvPr id="5" name="Imagen 4"/>
          <p:cNvPicPr>
            <a:picLocks noChangeAspect="1"/>
          </p:cNvPicPr>
          <p:nvPr/>
        </p:nvPicPr>
        <p:blipFill>
          <a:blip r:embed="rId3"/>
          <a:stretch>
            <a:fillRect/>
          </a:stretch>
        </p:blipFill>
        <p:spPr>
          <a:xfrm>
            <a:off x="1619672" y="2436470"/>
            <a:ext cx="7524328" cy="4421530"/>
          </a:xfrm>
          <a:prstGeom prst="rect">
            <a:avLst/>
          </a:prstGeom>
        </p:spPr>
      </p:pic>
    </p:spTree>
    <p:extLst>
      <p:ext uri="{BB962C8B-B14F-4D97-AF65-F5344CB8AC3E}">
        <p14:creationId xmlns:p14="http://schemas.microsoft.com/office/powerpoint/2010/main" val="236442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8508" y="2204864"/>
            <a:ext cx="9144000" cy="3415051"/>
          </a:xfrm>
          <a:prstGeom prst="rect">
            <a:avLst/>
          </a:prstGeom>
        </p:spPr>
      </p:pic>
      <p:sp>
        <p:nvSpPr>
          <p:cNvPr id="6" name="CuadroTexto 5"/>
          <p:cNvSpPr txBox="1"/>
          <p:nvPr/>
        </p:nvSpPr>
        <p:spPr>
          <a:xfrm>
            <a:off x="1720225" y="260648"/>
            <a:ext cx="4758034" cy="1077218"/>
          </a:xfrm>
          <a:prstGeom prst="rect">
            <a:avLst/>
          </a:prstGeom>
          <a:noFill/>
        </p:spPr>
        <p:txBody>
          <a:bodyPr wrap="none" rtlCol="0">
            <a:spAutoFit/>
          </a:bodyPr>
          <a:lstStyle/>
          <a:p>
            <a:pPr algn="ctr"/>
            <a:r>
              <a:rPr lang="es-ES" sz="2800" b="1" dirty="0" smtClean="0">
                <a:solidFill>
                  <a:srgbClr val="0000CC"/>
                </a:solidFill>
              </a:rPr>
              <a:t>Episodio de tiempo severo</a:t>
            </a:r>
          </a:p>
          <a:p>
            <a:pPr algn="ctr"/>
            <a:endParaRPr lang="es-ES" b="1" dirty="0" smtClean="0">
              <a:solidFill>
                <a:srgbClr val="0000CC"/>
              </a:solidFill>
            </a:endParaRPr>
          </a:p>
          <a:p>
            <a:pPr algn="ctr"/>
            <a:r>
              <a:rPr lang="es-ES" b="1" dirty="0" smtClean="0"/>
              <a:t>Oliva-Gandía 3 y 4 Abril de 1987</a:t>
            </a:r>
            <a:endParaRPr lang="es-ES" b="1" dirty="0"/>
          </a:p>
        </p:txBody>
      </p:sp>
    </p:spTree>
    <p:extLst>
      <p:ext uri="{BB962C8B-B14F-4D97-AF65-F5344CB8AC3E}">
        <p14:creationId xmlns:p14="http://schemas.microsoft.com/office/powerpoint/2010/main" val="42753698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2699792" y="2095954"/>
            <a:ext cx="3672408" cy="3323660"/>
          </a:xfrm>
          <a:prstGeom prst="rect">
            <a:avLst/>
          </a:prstGeom>
        </p:spPr>
      </p:pic>
      <p:sp>
        <p:nvSpPr>
          <p:cNvPr id="7" name="CuadroTexto 6"/>
          <p:cNvSpPr txBox="1"/>
          <p:nvPr/>
        </p:nvSpPr>
        <p:spPr>
          <a:xfrm>
            <a:off x="1066760" y="188640"/>
            <a:ext cx="7332457" cy="461665"/>
          </a:xfrm>
          <a:prstGeom prst="rect">
            <a:avLst/>
          </a:prstGeom>
          <a:noFill/>
        </p:spPr>
        <p:txBody>
          <a:bodyPr wrap="none" rtlCol="0">
            <a:spAutoFit/>
          </a:bodyPr>
          <a:lstStyle/>
          <a:p>
            <a:r>
              <a:rPr lang="es-ES" sz="2400" b="1" dirty="0" smtClean="0">
                <a:solidFill>
                  <a:srgbClr val="0000CC"/>
                </a:solidFill>
              </a:rPr>
              <a:t>Problemas de </a:t>
            </a:r>
            <a:r>
              <a:rPr lang="es-ES" sz="2400" b="1" dirty="0" err="1" smtClean="0">
                <a:solidFill>
                  <a:srgbClr val="0000CC"/>
                </a:solidFill>
              </a:rPr>
              <a:t>predecibilidad</a:t>
            </a:r>
            <a:r>
              <a:rPr lang="es-ES" sz="2400" b="1" dirty="0" smtClean="0">
                <a:solidFill>
                  <a:srgbClr val="0000CC"/>
                </a:solidFill>
              </a:rPr>
              <a:t> a escala </a:t>
            </a:r>
            <a:r>
              <a:rPr lang="es-ES" sz="2400" b="1" dirty="0" err="1" smtClean="0">
                <a:solidFill>
                  <a:srgbClr val="0000CC"/>
                </a:solidFill>
              </a:rPr>
              <a:t>convectiva</a:t>
            </a:r>
            <a:endParaRPr lang="es-ES" sz="2400" b="1" dirty="0">
              <a:solidFill>
                <a:srgbClr val="0000CC"/>
              </a:solidFill>
            </a:endParaRPr>
          </a:p>
        </p:txBody>
      </p:sp>
      <p:sp>
        <p:nvSpPr>
          <p:cNvPr id="8" name="CuadroTexto 7"/>
          <p:cNvSpPr txBox="1"/>
          <p:nvPr/>
        </p:nvSpPr>
        <p:spPr>
          <a:xfrm>
            <a:off x="683568" y="1074055"/>
            <a:ext cx="6486071" cy="584775"/>
          </a:xfrm>
          <a:prstGeom prst="rect">
            <a:avLst/>
          </a:prstGeom>
          <a:noFill/>
        </p:spPr>
        <p:txBody>
          <a:bodyPr wrap="none" rtlCol="0">
            <a:spAutoFit/>
          </a:bodyPr>
          <a:lstStyle/>
          <a:p>
            <a:r>
              <a:rPr lang="en-US" sz="1600" i="1" dirty="0" smtClean="0">
                <a:hlinkClick r:id="rId3"/>
              </a:rPr>
              <a:t>Predictability and Error Growth Dynamics in Cloud-Resolving Models </a:t>
            </a:r>
          </a:p>
          <a:p>
            <a:r>
              <a:rPr lang="en-US" sz="1600" dirty="0" smtClean="0">
                <a:hlinkClick r:id="rId3"/>
              </a:rPr>
              <a:t>(</a:t>
            </a:r>
            <a:r>
              <a:rPr lang="en-US" sz="1600" dirty="0" err="1" smtClean="0">
                <a:hlinkClick r:id="rId3"/>
              </a:rPr>
              <a:t>Hohenegger</a:t>
            </a:r>
            <a:r>
              <a:rPr lang="en-US" sz="1600" dirty="0" smtClean="0">
                <a:hlinkClick r:id="rId3"/>
              </a:rPr>
              <a:t> &amp; </a:t>
            </a:r>
            <a:r>
              <a:rPr lang="en-US" sz="1600" dirty="0" err="1" smtClean="0">
                <a:hlinkClick r:id="rId3"/>
              </a:rPr>
              <a:t>Schär</a:t>
            </a:r>
            <a:r>
              <a:rPr lang="en-US" sz="1600" dirty="0" smtClean="0">
                <a:hlinkClick r:id="rId3"/>
              </a:rPr>
              <a:t>, 2007)</a:t>
            </a:r>
            <a:endParaRPr lang="en-US" sz="1600" dirty="0"/>
          </a:p>
        </p:txBody>
      </p:sp>
      <p:sp>
        <p:nvSpPr>
          <p:cNvPr id="9" name="CuadroTexto 8"/>
          <p:cNvSpPr txBox="1"/>
          <p:nvPr/>
        </p:nvSpPr>
        <p:spPr>
          <a:xfrm>
            <a:off x="320738" y="707803"/>
            <a:ext cx="8430513" cy="369332"/>
          </a:xfrm>
          <a:prstGeom prst="rect">
            <a:avLst/>
          </a:prstGeom>
          <a:noFill/>
        </p:spPr>
        <p:txBody>
          <a:bodyPr wrap="none" rtlCol="0">
            <a:spAutoFit/>
          </a:bodyPr>
          <a:lstStyle/>
          <a:p>
            <a:r>
              <a:rPr lang="es-ES" dirty="0" smtClean="0"/>
              <a:t>Límites de la </a:t>
            </a:r>
            <a:r>
              <a:rPr lang="es-ES" dirty="0" err="1" smtClean="0"/>
              <a:t>predecibildad</a:t>
            </a:r>
            <a:r>
              <a:rPr lang="es-ES" dirty="0" smtClean="0"/>
              <a:t> a escala </a:t>
            </a:r>
            <a:r>
              <a:rPr lang="es-ES" dirty="0" err="1" smtClean="0"/>
              <a:t>convectiva</a:t>
            </a:r>
            <a:r>
              <a:rPr lang="es-ES" dirty="0" smtClean="0"/>
              <a:t> y su influencia a escala sinóptica:</a:t>
            </a:r>
            <a:endParaRPr lang="es-ES" dirty="0"/>
          </a:p>
        </p:txBody>
      </p:sp>
      <p:sp>
        <p:nvSpPr>
          <p:cNvPr id="10" name="CuadroTexto 9"/>
          <p:cNvSpPr txBox="1"/>
          <p:nvPr/>
        </p:nvSpPr>
        <p:spPr>
          <a:xfrm>
            <a:off x="3013784" y="1894799"/>
            <a:ext cx="3044423" cy="3785652"/>
          </a:xfrm>
          <a:prstGeom prst="rect">
            <a:avLst/>
          </a:prstGeom>
          <a:noFill/>
        </p:spPr>
        <p:txBody>
          <a:bodyPr wrap="none" rtlCol="0">
            <a:spAutoFit/>
          </a:bodyPr>
          <a:lstStyle/>
          <a:p>
            <a:r>
              <a:rPr lang="es-ES" sz="1600" dirty="0" smtClean="0"/>
              <a:t>Precipitación acumulada en 1 h</a:t>
            </a:r>
          </a:p>
          <a:p>
            <a:endParaRPr lang="es-ES" sz="1600" dirty="0"/>
          </a:p>
          <a:p>
            <a:endParaRPr lang="es-ES" sz="1600" dirty="0" smtClean="0"/>
          </a:p>
          <a:p>
            <a:endParaRPr lang="es-ES" sz="1600" dirty="0"/>
          </a:p>
          <a:p>
            <a:endParaRPr lang="es-ES" sz="1600" dirty="0" smtClean="0"/>
          </a:p>
          <a:p>
            <a:endParaRPr lang="es-ES" sz="1600" dirty="0"/>
          </a:p>
          <a:p>
            <a:endParaRPr lang="es-ES" sz="1600" dirty="0" smtClean="0"/>
          </a:p>
          <a:p>
            <a:endParaRPr lang="es-ES" sz="1600" dirty="0"/>
          </a:p>
          <a:p>
            <a:endParaRPr lang="es-ES" sz="1600" dirty="0" smtClean="0"/>
          </a:p>
          <a:p>
            <a:endParaRPr lang="es-ES" sz="1600" dirty="0"/>
          </a:p>
          <a:p>
            <a:endParaRPr lang="es-ES" sz="1600" dirty="0" smtClean="0"/>
          </a:p>
          <a:p>
            <a:endParaRPr lang="es-ES" sz="1600" dirty="0"/>
          </a:p>
          <a:p>
            <a:endParaRPr lang="es-ES" sz="1600" dirty="0" smtClean="0"/>
          </a:p>
          <a:p>
            <a:endParaRPr lang="es-ES" sz="1600" dirty="0"/>
          </a:p>
          <a:p>
            <a:pPr algn="ctr"/>
            <a:r>
              <a:rPr lang="es-ES" sz="1600" dirty="0" smtClean="0"/>
              <a:t>(Basilea - 6 integraciones)</a:t>
            </a:r>
            <a:endParaRPr lang="es-ES" sz="1600" dirty="0"/>
          </a:p>
        </p:txBody>
      </p:sp>
      <p:sp>
        <p:nvSpPr>
          <p:cNvPr id="11" name="CuadroTexto 10"/>
          <p:cNvSpPr txBox="1"/>
          <p:nvPr/>
        </p:nvSpPr>
        <p:spPr>
          <a:xfrm>
            <a:off x="197284" y="2651110"/>
            <a:ext cx="2541726" cy="1000274"/>
          </a:xfrm>
          <a:prstGeom prst="rect">
            <a:avLst/>
          </a:prstGeom>
          <a:noFill/>
        </p:spPr>
        <p:txBody>
          <a:bodyPr wrap="square" rtlCol="0">
            <a:spAutoFit/>
          </a:bodyPr>
          <a:lstStyle/>
          <a:p>
            <a:r>
              <a:rPr lang="es-ES" dirty="0" smtClean="0">
                <a:solidFill>
                  <a:srgbClr val="C00000"/>
                </a:solidFill>
              </a:rPr>
              <a:t>Primero: </a:t>
            </a:r>
          </a:p>
          <a:p>
            <a:r>
              <a:rPr lang="es-ES" dirty="0" smtClean="0">
                <a:solidFill>
                  <a:srgbClr val="C00000"/>
                </a:solidFill>
              </a:rPr>
              <a:t>escala meso-</a:t>
            </a:r>
            <a:r>
              <a:rPr lang="el-GR" dirty="0" smtClean="0">
                <a:solidFill>
                  <a:srgbClr val="C00000"/>
                </a:solidFill>
                <a:latin typeface="Trebuchet MS" panose="020B0603020202020204" pitchFamily="34" charset="0"/>
              </a:rPr>
              <a:t>γ</a:t>
            </a:r>
            <a:endParaRPr lang="es-ES" dirty="0" smtClean="0">
              <a:solidFill>
                <a:srgbClr val="C00000"/>
              </a:solidFill>
              <a:latin typeface="Trebuchet MS" panose="020B0603020202020204" pitchFamily="34" charset="0"/>
            </a:endParaRPr>
          </a:p>
          <a:p>
            <a:pPr>
              <a:spcBef>
                <a:spcPts val="600"/>
              </a:spcBef>
            </a:pPr>
            <a:r>
              <a:rPr lang="es-ES" dirty="0" smtClean="0">
                <a:solidFill>
                  <a:srgbClr val="C00000"/>
                </a:solidFill>
                <a:latin typeface="Trebuchet MS" panose="020B0603020202020204" pitchFamily="34" charset="0"/>
              </a:rPr>
              <a:t>Menor </a:t>
            </a:r>
            <a:r>
              <a:rPr lang="es-ES" dirty="0" err="1" smtClean="0">
                <a:solidFill>
                  <a:srgbClr val="C00000"/>
                </a:solidFill>
                <a:latin typeface="Trebuchet MS" panose="020B0603020202020204" pitchFamily="34" charset="0"/>
              </a:rPr>
              <a:t>predecibildad</a:t>
            </a:r>
            <a:endParaRPr lang="es-ES" dirty="0">
              <a:solidFill>
                <a:srgbClr val="C00000"/>
              </a:solidFill>
            </a:endParaRPr>
          </a:p>
        </p:txBody>
      </p:sp>
      <p:sp>
        <p:nvSpPr>
          <p:cNvPr id="12" name="Rectángulo redondeado 11"/>
          <p:cNvSpPr/>
          <p:nvPr/>
        </p:nvSpPr>
        <p:spPr>
          <a:xfrm>
            <a:off x="3570795" y="2996952"/>
            <a:ext cx="1118912" cy="2051481"/>
          </a:xfrm>
          <a:prstGeom prst="round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redondeado 12"/>
          <p:cNvSpPr/>
          <p:nvPr/>
        </p:nvSpPr>
        <p:spPr>
          <a:xfrm>
            <a:off x="4916943" y="2996952"/>
            <a:ext cx="485937" cy="2051481"/>
          </a:xfrm>
          <a:prstGeom prst="roundRect">
            <a:avLst/>
          </a:prstGeom>
          <a:noFill/>
          <a:ln w="317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p:cNvSpPr txBox="1"/>
          <p:nvPr/>
        </p:nvSpPr>
        <p:spPr>
          <a:xfrm>
            <a:off x="6590108" y="2496815"/>
            <a:ext cx="2284600" cy="1000274"/>
          </a:xfrm>
          <a:prstGeom prst="rect">
            <a:avLst/>
          </a:prstGeom>
          <a:noFill/>
        </p:spPr>
        <p:txBody>
          <a:bodyPr wrap="none" rtlCol="0">
            <a:spAutoFit/>
          </a:bodyPr>
          <a:lstStyle/>
          <a:p>
            <a:r>
              <a:rPr lang="es-ES" dirty="0" smtClean="0">
                <a:solidFill>
                  <a:srgbClr val="0000FF"/>
                </a:solidFill>
              </a:rPr>
              <a:t>Luego: </a:t>
            </a:r>
          </a:p>
          <a:p>
            <a:r>
              <a:rPr lang="es-ES" dirty="0" smtClean="0">
                <a:solidFill>
                  <a:srgbClr val="0000FF"/>
                </a:solidFill>
              </a:rPr>
              <a:t>escala meso-</a:t>
            </a:r>
            <a:r>
              <a:rPr lang="el-GR" dirty="0" smtClean="0">
                <a:solidFill>
                  <a:srgbClr val="0000FF"/>
                </a:solidFill>
                <a:latin typeface="Trebuchet MS" panose="020B0603020202020204" pitchFamily="34" charset="0"/>
              </a:rPr>
              <a:t>β</a:t>
            </a:r>
            <a:endParaRPr lang="es-ES" dirty="0" smtClean="0">
              <a:solidFill>
                <a:srgbClr val="0000FF"/>
              </a:solidFill>
              <a:latin typeface="Trebuchet MS" panose="020B0603020202020204" pitchFamily="34" charset="0"/>
            </a:endParaRPr>
          </a:p>
          <a:p>
            <a:pPr>
              <a:spcBef>
                <a:spcPts val="600"/>
              </a:spcBef>
            </a:pPr>
            <a:r>
              <a:rPr lang="es-ES" dirty="0" smtClean="0">
                <a:solidFill>
                  <a:srgbClr val="0000FF"/>
                </a:solidFill>
                <a:latin typeface="Trebuchet MS" panose="020B0603020202020204" pitchFamily="34" charset="0"/>
              </a:rPr>
              <a:t>Mayor </a:t>
            </a:r>
            <a:r>
              <a:rPr lang="es-ES" dirty="0" err="1" smtClean="0">
                <a:solidFill>
                  <a:srgbClr val="0000FF"/>
                </a:solidFill>
                <a:latin typeface="Trebuchet MS" panose="020B0603020202020204" pitchFamily="34" charset="0"/>
              </a:rPr>
              <a:t>predecibildad</a:t>
            </a:r>
            <a:endParaRPr lang="es-ES" dirty="0">
              <a:solidFill>
                <a:srgbClr val="0000FF"/>
              </a:solidFill>
            </a:endParaRPr>
          </a:p>
        </p:txBody>
      </p:sp>
      <p:cxnSp>
        <p:nvCxnSpPr>
          <p:cNvPr id="16" name="Conector recto de flecha 15"/>
          <p:cNvCxnSpPr/>
          <p:nvPr/>
        </p:nvCxnSpPr>
        <p:spPr>
          <a:xfrm>
            <a:off x="2057722" y="3151247"/>
            <a:ext cx="1422313" cy="20574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a:stCxn id="14" idx="1"/>
          </p:cNvCxnSpPr>
          <p:nvPr/>
        </p:nvCxnSpPr>
        <p:spPr>
          <a:xfrm flipH="1">
            <a:off x="5521492" y="2996952"/>
            <a:ext cx="1068616" cy="360040"/>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2" name="CuadroTexto 21"/>
          <p:cNvSpPr txBox="1"/>
          <p:nvPr/>
        </p:nvSpPr>
        <p:spPr>
          <a:xfrm>
            <a:off x="541214" y="5788248"/>
            <a:ext cx="1907704" cy="646331"/>
          </a:xfrm>
          <a:prstGeom prst="rect">
            <a:avLst/>
          </a:prstGeom>
          <a:noFill/>
          <a:ln w="31750">
            <a:solidFill>
              <a:srgbClr val="C00000"/>
            </a:solidFill>
            <a:prstDash val="sysDash"/>
          </a:ln>
        </p:spPr>
        <p:txBody>
          <a:bodyPr wrap="square" rtlCol="0">
            <a:spAutoFit/>
          </a:bodyPr>
          <a:lstStyle/>
          <a:p>
            <a:r>
              <a:rPr lang="es-ES" dirty="0" smtClean="0">
                <a:solidFill>
                  <a:srgbClr val="C00000"/>
                </a:solidFill>
              </a:rPr>
              <a:t>Inestabilidad </a:t>
            </a:r>
            <a:r>
              <a:rPr lang="es-ES" dirty="0" err="1" smtClean="0">
                <a:solidFill>
                  <a:srgbClr val="C00000"/>
                </a:solidFill>
              </a:rPr>
              <a:t>convectiva</a:t>
            </a:r>
            <a:endParaRPr lang="es-ES" dirty="0">
              <a:solidFill>
                <a:srgbClr val="C00000"/>
              </a:solidFill>
            </a:endParaRPr>
          </a:p>
        </p:txBody>
      </p:sp>
      <p:sp>
        <p:nvSpPr>
          <p:cNvPr id="23" name="CuadroTexto 22"/>
          <p:cNvSpPr txBox="1"/>
          <p:nvPr/>
        </p:nvSpPr>
        <p:spPr>
          <a:xfrm>
            <a:off x="2699792" y="5788248"/>
            <a:ext cx="1440160" cy="646331"/>
          </a:xfrm>
          <a:prstGeom prst="rect">
            <a:avLst/>
          </a:prstGeom>
          <a:noFill/>
          <a:ln w="31750">
            <a:solidFill>
              <a:srgbClr val="C00000"/>
            </a:solidFill>
            <a:prstDash val="solid"/>
          </a:ln>
        </p:spPr>
        <p:txBody>
          <a:bodyPr wrap="square" rtlCol="0">
            <a:spAutoFit/>
          </a:bodyPr>
          <a:lstStyle/>
          <a:p>
            <a:r>
              <a:rPr lang="es-ES" dirty="0" smtClean="0">
                <a:solidFill>
                  <a:srgbClr val="C00000"/>
                </a:solidFill>
              </a:rPr>
              <a:t>Convección prefrontal</a:t>
            </a:r>
            <a:endParaRPr lang="es-ES" dirty="0">
              <a:solidFill>
                <a:srgbClr val="C00000"/>
              </a:solidFill>
            </a:endParaRPr>
          </a:p>
        </p:txBody>
      </p:sp>
      <p:sp>
        <p:nvSpPr>
          <p:cNvPr id="24" name="CuadroTexto 23"/>
          <p:cNvSpPr txBox="1"/>
          <p:nvPr/>
        </p:nvSpPr>
        <p:spPr>
          <a:xfrm>
            <a:off x="4420763" y="5876783"/>
            <a:ext cx="1303365" cy="369332"/>
          </a:xfrm>
          <a:prstGeom prst="rect">
            <a:avLst/>
          </a:prstGeom>
          <a:noFill/>
          <a:ln w="31750">
            <a:solidFill>
              <a:srgbClr val="0000FF"/>
            </a:solidFill>
            <a:prstDash val="solid"/>
          </a:ln>
        </p:spPr>
        <p:txBody>
          <a:bodyPr wrap="square" rtlCol="0">
            <a:spAutoFit/>
          </a:bodyPr>
          <a:lstStyle/>
          <a:p>
            <a:r>
              <a:rPr lang="es-ES" dirty="0" smtClean="0">
                <a:solidFill>
                  <a:srgbClr val="0000FF"/>
                </a:solidFill>
              </a:rPr>
              <a:t>Frente frío</a:t>
            </a:r>
            <a:endParaRPr lang="es-ES" dirty="0">
              <a:solidFill>
                <a:srgbClr val="0000FF"/>
              </a:solidFill>
            </a:endParaRPr>
          </a:p>
        </p:txBody>
      </p:sp>
      <p:sp>
        <p:nvSpPr>
          <p:cNvPr id="25" name="CuadroTexto 24"/>
          <p:cNvSpPr txBox="1"/>
          <p:nvPr/>
        </p:nvSpPr>
        <p:spPr>
          <a:xfrm>
            <a:off x="5969367" y="5886930"/>
            <a:ext cx="1554961" cy="646331"/>
          </a:xfrm>
          <a:prstGeom prst="rect">
            <a:avLst/>
          </a:prstGeom>
          <a:noFill/>
          <a:ln w="31750">
            <a:solidFill>
              <a:srgbClr val="0000FF"/>
            </a:solidFill>
            <a:prstDash val="sysDash"/>
          </a:ln>
        </p:spPr>
        <p:txBody>
          <a:bodyPr wrap="square" rtlCol="0">
            <a:spAutoFit/>
          </a:bodyPr>
          <a:lstStyle/>
          <a:p>
            <a:r>
              <a:rPr lang="es-ES" dirty="0" smtClean="0">
                <a:solidFill>
                  <a:srgbClr val="0000FF"/>
                </a:solidFill>
              </a:rPr>
              <a:t>Inestabilidad </a:t>
            </a:r>
            <a:r>
              <a:rPr lang="es-ES" dirty="0" err="1" smtClean="0">
                <a:solidFill>
                  <a:srgbClr val="0000FF"/>
                </a:solidFill>
              </a:rPr>
              <a:t>baroclina</a:t>
            </a:r>
            <a:endParaRPr lang="es-ES" dirty="0">
              <a:solidFill>
                <a:srgbClr val="0000FF"/>
              </a:solidFill>
            </a:endParaRPr>
          </a:p>
        </p:txBody>
      </p:sp>
    </p:spTree>
    <p:extLst>
      <p:ext uri="{BB962C8B-B14F-4D97-AF65-F5344CB8AC3E}">
        <p14:creationId xmlns:p14="http://schemas.microsoft.com/office/powerpoint/2010/main" val="317319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p:bldP spid="22" grpId="0" animBg="1"/>
      <p:bldP spid="23" grpId="0" animBg="1"/>
      <p:bldP spid="24"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801688" y="1143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sz="2800" b="1" smtClean="0">
                <a:solidFill>
                  <a:srgbClr val="0033CC"/>
                </a:solidFill>
                <a:latin typeface="Trebuchet MS" panose="020B0603020202020204" pitchFamily="34" charset="0"/>
              </a:rPr>
              <a:t>La atmósfera. Un sistema caótico</a:t>
            </a:r>
          </a:p>
        </p:txBody>
      </p:sp>
      <p:sp>
        <p:nvSpPr>
          <p:cNvPr id="57348" name="Text Box 4"/>
          <p:cNvSpPr txBox="1">
            <a:spLocks noChangeArrowheads="1"/>
          </p:cNvSpPr>
          <p:nvPr/>
        </p:nvSpPr>
        <p:spPr bwMode="auto">
          <a:xfrm>
            <a:off x="323850" y="5821363"/>
            <a:ext cx="84963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1600">
                <a:latin typeface="Trebuchet MS" panose="020B0603020202020204" pitchFamily="34" charset="0"/>
              </a:rPr>
              <a:t>Existe una barrera física para la previsibilidad atmósférica.</a:t>
            </a:r>
          </a:p>
          <a:p>
            <a:pPr eaLnBrk="1" hangingPunct="1">
              <a:spcBef>
                <a:spcPts val="600"/>
              </a:spcBef>
            </a:pPr>
            <a:r>
              <a:rPr lang="es-ES" altLang="es-ES" sz="1600">
                <a:latin typeface="Trebuchet MS" panose="020B0603020202020204" pitchFamily="34" charset="0"/>
              </a:rPr>
              <a:t>Al cabo de un determinado plazo de tiempo las predicciones deterministas dejan de tener sentido por su escaso valor operacional</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56313" y="3886200"/>
            <a:ext cx="1935162"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CuadroTexto 2"/>
          <p:cNvSpPr txBox="1">
            <a:spLocks noChangeArrowheads="1"/>
          </p:cNvSpPr>
          <p:nvPr/>
        </p:nvSpPr>
        <p:spPr bwMode="auto">
          <a:xfrm>
            <a:off x="179388" y="649288"/>
            <a:ext cx="9072562"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857250" indent="-4000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s-ES" altLang="es-ES" sz="1600" dirty="0">
                <a:latin typeface="Trebuchet MS" panose="020B0603020202020204" pitchFamily="34" charset="0"/>
              </a:rPr>
              <a:t>Los sistemas caóticos (no lineales) se caracterizan por: </a:t>
            </a:r>
          </a:p>
          <a:p>
            <a:pPr lvl="1" eaLnBrk="1" hangingPunct="1">
              <a:buFontTx/>
              <a:buAutoNum type="romanLcParenBoth"/>
            </a:pPr>
            <a:r>
              <a:rPr lang="es-ES" altLang="es-ES" sz="1600" dirty="0">
                <a:latin typeface="Trebuchet MS" panose="020B0603020202020204" pitchFamily="34" charset="0"/>
              </a:rPr>
              <a:t>su </a:t>
            </a:r>
            <a:r>
              <a:rPr lang="es-ES" altLang="es-ES" sz="1600" i="1" dirty="0">
                <a:latin typeface="Trebuchet MS" panose="020B0603020202020204" pitchFamily="34" charset="0"/>
              </a:rPr>
              <a:t>sensibilidad a las condiciones iniciales</a:t>
            </a:r>
          </a:p>
          <a:p>
            <a:pPr lvl="1" eaLnBrk="1" hangingPunct="1">
              <a:buFontTx/>
              <a:buAutoNum type="romanLcParenBoth"/>
            </a:pPr>
            <a:r>
              <a:rPr lang="es-ES" altLang="es-ES" sz="1600" dirty="0">
                <a:latin typeface="Trebuchet MS" panose="020B0603020202020204" pitchFamily="34" charset="0"/>
              </a:rPr>
              <a:t>su </a:t>
            </a:r>
            <a:r>
              <a:rPr lang="es-ES" altLang="es-ES" sz="1600" i="1" dirty="0">
                <a:latin typeface="Trebuchet MS" panose="020B0603020202020204" pitchFamily="34" charset="0"/>
              </a:rPr>
              <a:t>mezclado topológico. </a:t>
            </a:r>
            <a:r>
              <a:rPr lang="es-ES" altLang="es-ES" sz="1600" dirty="0">
                <a:latin typeface="Trebuchet MS" panose="020B0603020202020204" pitchFamily="34" charset="0"/>
              </a:rPr>
              <a:t>La evolución temporal de las condiciones meteorológicas en una región dada del espacio de fases puede solaparse con la evolución de otra región (esta propiedad distingue los sistemas meramente inestables de los caóticos).</a:t>
            </a:r>
          </a:p>
          <a:p>
            <a:pPr eaLnBrk="1" hangingPunct="1"/>
            <a:endParaRPr lang="es-ES" altLang="es-ES" sz="1600" dirty="0">
              <a:latin typeface="Trebuchet MS" panose="020B0603020202020204" pitchFamily="34" charset="0"/>
            </a:endParaRPr>
          </a:p>
          <a:p>
            <a:pPr eaLnBrk="1" hangingPunct="1"/>
            <a:r>
              <a:rPr lang="es-ES" altLang="es-ES" sz="1600" dirty="0">
                <a:latin typeface="Trebuchet MS" panose="020B0603020202020204" pitchFamily="34" charset="0"/>
              </a:rPr>
              <a:t>Adicionalmente, existen incorrecciones por :</a:t>
            </a:r>
          </a:p>
          <a:p>
            <a:pPr eaLnBrk="1" hangingPunct="1"/>
            <a:r>
              <a:rPr lang="es-ES" altLang="es-ES" sz="1600" dirty="0">
                <a:latin typeface="Trebuchet MS" panose="020B0603020202020204" pitchFamily="34" charset="0"/>
              </a:rPr>
              <a:t> a) </a:t>
            </a:r>
            <a:r>
              <a:rPr lang="es-ES" altLang="es-ES" sz="1600" i="1" dirty="0">
                <a:latin typeface="Trebuchet MS" panose="020B0603020202020204" pitchFamily="34" charset="0"/>
              </a:rPr>
              <a:t>Incertidumbres en las condiciones iniciales:</a:t>
            </a:r>
            <a:r>
              <a:rPr lang="es-ES" altLang="es-ES" sz="1600" dirty="0">
                <a:latin typeface="Trebuchet MS" panose="020B0603020202020204" pitchFamily="34" charset="0"/>
              </a:rPr>
              <a:t> ausencias, observaciones erróneas, errores de 	asimilación</a:t>
            </a:r>
          </a:p>
          <a:p>
            <a:pPr eaLnBrk="1" hangingPunct="1"/>
            <a:r>
              <a:rPr lang="es-ES" altLang="es-ES" sz="1600" dirty="0">
                <a:latin typeface="Trebuchet MS" panose="020B0603020202020204" pitchFamily="34" charset="0"/>
              </a:rPr>
              <a:t>b) </a:t>
            </a:r>
            <a:r>
              <a:rPr lang="es-ES" altLang="es-ES" sz="1600" i="1" dirty="0">
                <a:latin typeface="Trebuchet MS" panose="020B0603020202020204" pitchFamily="34" charset="0"/>
              </a:rPr>
              <a:t>Incertidumbres del modelo: </a:t>
            </a:r>
            <a:r>
              <a:rPr lang="es-ES" altLang="es-ES" sz="1600" dirty="0">
                <a:latin typeface="Trebuchet MS" panose="020B0603020202020204" pitchFamily="34" charset="0"/>
              </a:rPr>
              <a:t>simplificaciones en la </a:t>
            </a:r>
            <a:r>
              <a:rPr lang="es-ES" altLang="es-ES" sz="1600" dirty="0" smtClean="0">
                <a:latin typeface="Trebuchet MS" panose="020B0603020202020204" pitchFamily="34" charset="0"/>
              </a:rPr>
              <a:t>formulación</a:t>
            </a:r>
            <a:r>
              <a:rPr lang="es-ES" altLang="es-ES" sz="1600" i="1" dirty="0">
                <a:latin typeface="Trebuchet MS" panose="020B0603020202020204" pitchFamily="34" charset="0"/>
              </a:rPr>
              <a:t>, </a:t>
            </a:r>
            <a:r>
              <a:rPr lang="es-ES" altLang="es-ES" sz="1600" dirty="0">
                <a:latin typeface="Trebuchet MS" panose="020B0603020202020204" pitchFamily="34" charset="0"/>
              </a:rPr>
              <a:t>resolución limitada, 	imprecisiones en los procesos parametrizados</a:t>
            </a:r>
          </a:p>
          <a:p>
            <a:pPr eaLnBrk="1" hangingPunct="1"/>
            <a:r>
              <a:rPr lang="es-ES" altLang="es-ES" sz="1600" dirty="0">
                <a:latin typeface="Trebuchet MS" panose="020B0603020202020204" pitchFamily="34" charset="0"/>
              </a:rPr>
              <a:t>c) </a:t>
            </a:r>
            <a:r>
              <a:rPr lang="es-ES" altLang="es-ES" sz="1600" i="1" dirty="0">
                <a:latin typeface="Trebuchet MS" panose="020B0603020202020204" pitchFamily="34" charset="0"/>
              </a:rPr>
              <a:t>Incertidumbres en las condiciones de contorno: </a:t>
            </a:r>
            <a:r>
              <a:rPr lang="es-ES" altLang="es-ES" sz="1600" dirty="0">
                <a:latin typeface="Trebuchet MS" panose="020B0603020202020204" pitchFamily="34" charset="0"/>
              </a:rPr>
              <a:t>orografía, características del suelo, 	parametrización de los flujos en superficie</a:t>
            </a:r>
          </a:p>
          <a:p>
            <a:pPr eaLnBrk="1" hangingPunct="1"/>
            <a:endParaRPr lang="es-ES" altLang="es-ES" sz="1600" dirty="0">
              <a:latin typeface="Trebuchet MS" panose="020B0603020202020204" pitchFamily="34" charset="0"/>
            </a:endParaRPr>
          </a:p>
          <a:p>
            <a:pPr eaLnBrk="1" hangingPunct="1"/>
            <a:endParaRPr lang="es-ES" altLang="es-ES" sz="1600" dirty="0">
              <a:latin typeface="Trebuchet MS" panose="020B0603020202020204" pitchFamily="34" charset="0"/>
            </a:endParaRPr>
          </a:p>
        </p:txBody>
      </p:sp>
      <p:grpSp>
        <p:nvGrpSpPr>
          <p:cNvPr id="4102" name="Grupo 6"/>
          <p:cNvGrpSpPr>
            <a:grpSpLocks/>
          </p:cNvGrpSpPr>
          <p:nvPr/>
        </p:nvGrpSpPr>
        <p:grpSpPr bwMode="auto">
          <a:xfrm>
            <a:off x="1841500" y="3886200"/>
            <a:ext cx="4214813" cy="1949450"/>
            <a:chOff x="1841926" y="3886717"/>
            <a:chExt cx="4215047" cy="1948714"/>
          </a:xfrm>
        </p:grpSpPr>
        <p:grpSp>
          <p:nvGrpSpPr>
            <p:cNvPr id="4103" name="Grupo 5"/>
            <p:cNvGrpSpPr>
              <a:grpSpLocks/>
            </p:cNvGrpSpPr>
            <p:nvPr/>
          </p:nvGrpSpPr>
          <p:grpSpPr bwMode="auto">
            <a:xfrm>
              <a:off x="1841926" y="3886717"/>
              <a:ext cx="4215047" cy="1948714"/>
              <a:chOff x="1202092" y="2636838"/>
              <a:chExt cx="6657621" cy="2895600"/>
            </a:xfrm>
          </p:grpSpPr>
          <p:pic>
            <p:nvPicPr>
              <p:cNvPr id="41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636838"/>
                <a:ext cx="66008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Freeform 8"/>
              <p:cNvSpPr>
                <a:spLocks/>
              </p:cNvSpPr>
              <p:nvPr/>
            </p:nvSpPr>
            <p:spPr bwMode="auto">
              <a:xfrm>
                <a:off x="2268538" y="4149725"/>
                <a:ext cx="4502150" cy="582613"/>
              </a:xfrm>
              <a:custGeom>
                <a:avLst/>
                <a:gdLst>
                  <a:gd name="T0" fmla="*/ 0 w 4502552"/>
                  <a:gd name="T1" fmla="*/ 449532 h 582592"/>
                  <a:gd name="T2" fmla="*/ 717439 w 4502552"/>
                  <a:gd name="T3" fmla="*/ 576868 h 582592"/>
                  <a:gd name="T4" fmla="*/ 1550593 w 4502552"/>
                  <a:gd name="T5" fmla="*/ 414805 h 582592"/>
                  <a:gd name="T6" fmla="*/ 2094457 w 4502552"/>
                  <a:gd name="T7" fmla="*/ 461110 h 582592"/>
                  <a:gd name="T8" fmla="*/ 2858180 w 4502552"/>
                  <a:gd name="T9" fmla="*/ 252741 h 582592"/>
                  <a:gd name="T10" fmla="*/ 3702903 w 4502552"/>
                  <a:gd name="T11" fmla="*/ 32798 h 582592"/>
                  <a:gd name="T12" fmla="*/ 4501346 w 4502552"/>
                  <a:gd name="T13" fmla="*/ 449532 h 582592"/>
                  <a:gd name="T14" fmla="*/ 4501346 w 4502552"/>
                  <a:gd name="T15" fmla="*/ 449532 h 582592"/>
                  <a:gd name="T16" fmla="*/ 0 60000 65536"/>
                  <a:gd name="T17" fmla="*/ 0 60000 65536"/>
                  <a:gd name="T18" fmla="*/ 0 60000 65536"/>
                  <a:gd name="T19" fmla="*/ 0 60000 65536"/>
                  <a:gd name="T20" fmla="*/ 0 60000 65536"/>
                  <a:gd name="T21" fmla="*/ 0 60000 65536"/>
                  <a:gd name="T22" fmla="*/ 0 60000 65536"/>
                  <a:gd name="T23" fmla="*/ 0 60000 65536"/>
                  <a:gd name="T24" fmla="*/ 0 w 4502552"/>
                  <a:gd name="T25" fmla="*/ 0 h 582592"/>
                  <a:gd name="T26" fmla="*/ 4502552 w 4502552"/>
                  <a:gd name="T27" fmla="*/ 582592 h 5825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02552" h="582592">
                    <a:moveTo>
                      <a:pt x="0" y="449484"/>
                    </a:moveTo>
                    <a:cubicBezTo>
                      <a:pt x="229565" y="516038"/>
                      <a:pt x="459130" y="582592"/>
                      <a:pt x="717631" y="576805"/>
                    </a:cubicBezTo>
                    <a:cubicBezTo>
                      <a:pt x="976132" y="571018"/>
                      <a:pt x="1321444" y="434051"/>
                      <a:pt x="1551008" y="414760"/>
                    </a:cubicBezTo>
                    <a:cubicBezTo>
                      <a:pt x="1780572" y="395469"/>
                      <a:pt x="1877028" y="488067"/>
                      <a:pt x="2095018" y="461059"/>
                    </a:cubicBezTo>
                    <a:cubicBezTo>
                      <a:pt x="2313008" y="434051"/>
                      <a:pt x="2858947" y="252714"/>
                      <a:pt x="2858947" y="252714"/>
                    </a:cubicBezTo>
                    <a:cubicBezTo>
                      <a:pt x="3127094" y="181337"/>
                      <a:pt x="3429965" y="0"/>
                      <a:pt x="3703899" y="32795"/>
                    </a:cubicBezTo>
                    <a:cubicBezTo>
                      <a:pt x="3977833" y="65590"/>
                      <a:pt x="4502552" y="449484"/>
                      <a:pt x="4502552" y="449484"/>
                    </a:cubicBezTo>
                  </a:path>
                </a:pathLst>
              </a:custGeom>
              <a:noFill/>
              <a:ln w="44450" cap="flat" cmpd="sng" algn="ctr">
                <a:solidFill>
                  <a:schemeClr val="tx1"/>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nchor="ctr"/>
              <a:lstStyle/>
              <a:p>
                <a:endParaRPr lang="es-ES"/>
              </a:p>
            </p:txBody>
          </p:sp>
          <p:sp>
            <p:nvSpPr>
              <p:cNvPr id="4107" name="TextBox 9"/>
              <p:cNvSpPr txBox="1">
                <a:spLocks noChangeArrowheads="1"/>
              </p:cNvSpPr>
              <p:nvPr/>
            </p:nvSpPr>
            <p:spPr bwMode="auto">
              <a:xfrm>
                <a:off x="1202092" y="4441032"/>
                <a:ext cx="656759" cy="548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s-ES" i="1"/>
                  <a:t>T</a:t>
                </a:r>
                <a:r>
                  <a:rPr lang="en-GB" altLang="es-ES" i="1" baseline="-25000"/>
                  <a:t>0</a:t>
                </a:r>
                <a:endParaRPr lang="en-GB" altLang="es-ES" i="1"/>
              </a:p>
            </p:txBody>
          </p:sp>
          <p:sp>
            <p:nvSpPr>
              <p:cNvPr id="4108" name="TextBox 10"/>
              <p:cNvSpPr txBox="1">
                <a:spLocks noChangeArrowheads="1"/>
              </p:cNvSpPr>
              <p:nvPr/>
            </p:nvSpPr>
            <p:spPr bwMode="auto">
              <a:xfrm>
                <a:off x="3851275" y="4149725"/>
                <a:ext cx="7207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s-ES" b="1" i="1"/>
                  <a:t>fc</a:t>
                </a:r>
              </a:p>
            </p:txBody>
          </p:sp>
          <p:sp>
            <p:nvSpPr>
              <p:cNvPr id="4109" name="TextBox 11"/>
              <p:cNvSpPr txBox="1">
                <a:spLocks noChangeArrowheads="1"/>
              </p:cNvSpPr>
              <p:nvPr/>
            </p:nvSpPr>
            <p:spPr bwMode="auto">
              <a:xfrm>
                <a:off x="4716463" y="3141663"/>
                <a:ext cx="7191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s-ES" b="1" i="1">
                    <a:solidFill>
                      <a:srgbClr val="33CCFF"/>
                    </a:solidFill>
                  </a:rPr>
                  <a:t>f</a:t>
                </a:r>
                <a:r>
                  <a:rPr lang="en-GB" altLang="es-ES" sz="1600" b="1" i="1">
                    <a:solidFill>
                      <a:srgbClr val="33CCFF"/>
                    </a:solidFill>
                  </a:rPr>
                  <a:t>j</a:t>
                </a:r>
                <a:endParaRPr lang="en-GB" altLang="es-ES" b="1" i="1">
                  <a:solidFill>
                    <a:srgbClr val="33CCFF"/>
                  </a:solidFill>
                </a:endParaRPr>
              </a:p>
            </p:txBody>
          </p:sp>
        </p:grpSp>
        <p:sp>
          <p:nvSpPr>
            <p:cNvPr id="4104" name="TextBox 9"/>
            <p:cNvSpPr txBox="1">
              <a:spLocks noChangeArrowheads="1"/>
            </p:cNvSpPr>
            <p:nvPr/>
          </p:nvSpPr>
          <p:spPr bwMode="auto">
            <a:xfrm>
              <a:off x="5465938" y="4935567"/>
              <a:ext cx="4158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s-ES" i="1"/>
                <a:t>T</a:t>
              </a:r>
              <a:r>
                <a:rPr lang="en-GB" altLang="es-ES" i="1" baseline="-25000"/>
                <a:t>f</a:t>
              </a:r>
              <a:endParaRPr lang="en-GB" altLang="es-ES" i="1"/>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348"/>
                                        </p:tgtEl>
                                        <p:attrNameLst>
                                          <p:attrName>style.visibility</p:attrName>
                                        </p:attrNameLst>
                                      </p:cBhvr>
                                      <p:to>
                                        <p:strVal val="visible"/>
                                      </p:to>
                                    </p:set>
                                    <p:anim calcmode="lin" valueType="num">
                                      <p:cBhvr additive="base">
                                        <p:cTn id="7" dur="500" fill="hold"/>
                                        <p:tgtEl>
                                          <p:spTgt spid="57348"/>
                                        </p:tgtEl>
                                        <p:attrNameLst>
                                          <p:attrName>ppt_x</p:attrName>
                                        </p:attrNameLst>
                                      </p:cBhvr>
                                      <p:tavLst>
                                        <p:tav tm="0">
                                          <p:val>
                                            <p:strVal val="#ppt_x"/>
                                          </p:val>
                                        </p:tav>
                                        <p:tav tm="100000">
                                          <p:val>
                                            <p:strVal val="#ppt_x"/>
                                          </p:val>
                                        </p:tav>
                                      </p:tavLst>
                                    </p:anim>
                                    <p:anim calcmode="lin" valueType="num">
                                      <p:cBhvr additive="base">
                                        <p:cTn id="8" dur="500" fill="hold"/>
                                        <p:tgtEl>
                                          <p:spTgt spid="5734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Marcador de número de diapositiva 1"/>
          <p:cNvSpPr>
            <a:spLocks noGrp="1"/>
          </p:cNvSpPr>
          <p:nvPr>
            <p:ph type="sldNum" sz="quarter" idx="4294967295"/>
          </p:nvPr>
        </p:nvSpPr>
        <p:spPr bwMode="auto">
          <a:xfrm>
            <a:off x="6948488" y="63087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s-ES" altLang="es-ES" sz="1400">
              <a:solidFill>
                <a:schemeClr val="accent2"/>
              </a:solidFill>
              <a:latin typeface="Viner Hand ITC" panose="03070502030502020203" pitchFamily="66" charset="0"/>
            </a:endParaRPr>
          </a:p>
          <a:p>
            <a:fld id="{8886A6BC-F7DD-41CB-95CA-5C3626D6343E}" type="slidenum">
              <a:rPr lang="es-ES" altLang="es-ES" sz="1400">
                <a:solidFill>
                  <a:srgbClr val="3399FF"/>
                </a:solidFill>
                <a:latin typeface="Viner Hand ITC" panose="03070502030502020203" pitchFamily="66" charset="0"/>
              </a:rPr>
              <a:pPr/>
              <a:t>28</a:t>
            </a:fld>
            <a:endParaRPr lang="es-ES" altLang="es-ES" sz="1400">
              <a:solidFill>
                <a:srgbClr val="3399FF"/>
              </a:solidFill>
              <a:latin typeface="Viner Hand ITC" panose="03070502030502020203" pitchFamily="66" charset="0"/>
            </a:endParaRPr>
          </a:p>
        </p:txBody>
      </p:sp>
      <p:sp>
        <p:nvSpPr>
          <p:cNvPr id="5123" name="Marcador de pie de página 2"/>
          <p:cNvSpPr>
            <a:spLocks noGrp="1"/>
          </p:cNvSpPr>
          <p:nvPr>
            <p:ph type="ftr" sz="quarter" idx="4294967295"/>
          </p:nvPr>
        </p:nvSpPr>
        <p:spPr bwMode="auto">
          <a:xfrm>
            <a:off x="360363" y="6524625"/>
            <a:ext cx="8027987"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altLang="es-ES" sz="1400">
                <a:solidFill>
                  <a:srgbClr val="3399FF"/>
                </a:solidFill>
                <a:latin typeface="Viner Hand ITC" panose="03070502030502020203" pitchFamily="66" charset="0"/>
              </a:rPr>
              <a:t>Curso  ‘Instructor de Vela – Nivel I’      -      Federación Andaluza de Vela </a:t>
            </a:r>
          </a:p>
        </p:txBody>
      </p:sp>
      <p:sp>
        <p:nvSpPr>
          <p:cNvPr id="5124" name="Slide Number Placeholder 1"/>
          <p:cNvSpPr txBox="1">
            <a:spLocks noGrp="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DD54864-0720-4309-9BF2-CDDA81946067}" type="slidenum">
              <a:rPr lang="en-US" altLang="es-ES" sz="1200">
                <a:solidFill>
                  <a:srgbClr val="898989"/>
                </a:solidFill>
                <a:latin typeface="Calibri" panose="020F0502020204030204" pitchFamily="34" charset="0"/>
              </a:rPr>
              <a:pPr eaLnBrk="1" hangingPunct="1"/>
              <a:t>28</a:t>
            </a:fld>
            <a:endParaRPr lang="en-US" altLang="es-ES" sz="1200">
              <a:solidFill>
                <a:schemeClr val="bg2"/>
              </a:solidFill>
              <a:latin typeface="Calibri" panose="020F0502020204030204" pitchFamily="34" charset="0"/>
            </a:endParaRPr>
          </a:p>
        </p:txBody>
      </p:sp>
      <p:pic>
        <p:nvPicPr>
          <p:cNvPr id="5125" name="Picture 2" descr="j01818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4168775" y="909638"/>
            <a:ext cx="2168525" cy="4667250"/>
            <a:chOff x="2626" y="573"/>
            <a:chExt cx="1366" cy="2940"/>
          </a:xfrm>
        </p:grpSpPr>
        <p:grpSp>
          <p:nvGrpSpPr>
            <p:cNvPr id="5133" name="Group 7"/>
            <p:cNvGrpSpPr>
              <a:grpSpLocks/>
            </p:cNvGrpSpPr>
            <p:nvPr/>
          </p:nvGrpSpPr>
          <p:grpSpPr bwMode="auto">
            <a:xfrm>
              <a:off x="3364" y="573"/>
              <a:ext cx="628" cy="2708"/>
              <a:chOff x="3364" y="573"/>
              <a:chExt cx="628" cy="2708"/>
            </a:xfrm>
          </p:grpSpPr>
          <p:sp>
            <p:nvSpPr>
              <p:cNvPr id="5137" name="Freeform 8"/>
              <p:cNvSpPr>
                <a:spLocks/>
              </p:cNvSpPr>
              <p:nvPr/>
            </p:nvSpPr>
            <p:spPr bwMode="auto">
              <a:xfrm>
                <a:off x="3364" y="573"/>
                <a:ext cx="628" cy="2699"/>
              </a:xfrm>
              <a:custGeom>
                <a:avLst/>
                <a:gdLst>
                  <a:gd name="T0" fmla="*/ 628 w 628"/>
                  <a:gd name="T1" fmla="*/ 0 h 2699"/>
                  <a:gd name="T2" fmla="*/ 573 w 628"/>
                  <a:gd name="T3" fmla="*/ 155 h 2699"/>
                  <a:gd name="T4" fmla="*/ 481 w 628"/>
                  <a:gd name="T5" fmla="*/ 210 h 2699"/>
                  <a:gd name="T6" fmla="*/ 417 w 628"/>
                  <a:gd name="T7" fmla="*/ 338 h 2699"/>
                  <a:gd name="T8" fmla="*/ 417 w 628"/>
                  <a:gd name="T9" fmla="*/ 494 h 2699"/>
                  <a:gd name="T10" fmla="*/ 368 w 628"/>
                  <a:gd name="T11" fmla="*/ 645 h 2699"/>
                  <a:gd name="T12" fmla="*/ 242 w 628"/>
                  <a:gd name="T13" fmla="*/ 849 h 2699"/>
                  <a:gd name="T14" fmla="*/ 284 w 628"/>
                  <a:gd name="T15" fmla="*/ 1029 h 2699"/>
                  <a:gd name="T16" fmla="*/ 278 w 628"/>
                  <a:gd name="T17" fmla="*/ 1215 h 2699"/>
                  <a:gd name="T18" fmla="*/ 392 w 628"/>
                  <a:gd name="T19" fmla="*/ 1407 h 2699"/>
                  <a:gd name="T20" fmla="*/ 158 w 628"/>
                  <a:gd name="T21" fmla="*/ 1629 h 2699"/>
                  <a:gd name="T22" fmla="*/ 146 w 628"/>
                  <a:gd name="T23" fmla="*/ 1863 h 2699"/>
                  <a:gd name="T24" fmla="*/ 140 w 628"/>
                  <a:gd name="T25" fmla="*/ 2019 h 2699"/>
                  <a:gd name="T26" fmla="*/ 20 w 628"/>
                  <a:gd name="T27" fmla="*/ 2219 h 2699"/>
                  <a:gd name="T28" fmla="*/ 20 w 628"/>
                  <a:gd name="T29" fmla="*/ 2467 h 2699"/>
                  <a:gd name="T30" fmla="*/ 76 w 628"/>
                  <a:gd name="T31" fmla="*/ 2699 h 26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8"/>
                  <a:gd name="T49" fmla="*/ 0 h 2699"/>
                  <a:gd name="T50" fmla="*/ 628 w 628"/>
                  <a:gd name="T51" fmla="*/ 2699 h 269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8" h="2699">
                    <a:moveTo>
                      <a:pt x="628" y="0"/>
                    </a:moveTo>
                    <a:cubicBezTo>
                      <a:pt x="612" y="60"/>
                      <a:pt x="597" y="120"/>
                      <a:pt x="573" y="155"/>
                    </a:cubicBezTo>
                    <a:cubicBezTo>
                      <a:pt x="549" y="190"/>
                      <a:pt x="507" y="180"/>
                      <a:pt x="481" y="210"/>
                    </a:cubicBezTo>
                    <a:cubicBezTo>
                      <a:pt x="455" y="240"/>
                      <a:pt x="428" y="291"/>
                      <a:pt x="417" y="338"/>
                    </a:cubicBezTo>
                    <a:cubicBezTo>
                      <a:pt x="406" y="385"/>
                      <a:pt x="425" y="443"/>
                      <a:pt x="417" y="494"/>
                    </a:cubicBezTo>
                    <a:cubicBezTo>
                      <a:pt x="409" y="545"/>
                      <a:pt x="397" y="586"/>
                      <a:pt x="368" y="645"/>
                    </a:cubicBezTo>
                    <a:cubicBezTo>
                      <a:pt x="339" y="704"/>
                      <a:pt x="256" y="785"/>
                      <a:pt x="242" y="849"/>
                    </a:cubicBezTo>
                    <a:cubicBezTo>
                      <a:pt x="228" y="913"/>
                      <a:pt x="278" y="968"/>
                      <a:pt x="284" y="1029"/>
                    </a:cubicBezTo>
                    <a:cubicBezTo>
                      <a:pt x="290" y="1090"/>
                      <a:pt x="260" y="1152"/>
                      <a:pt x="278" y="1215"/>
                    </a:cubicBezTo>
                    <a:cubicBezTo>
                      <a:pt x="296" y="1278"/>
                      <a:pt x="412" y="1338"/>
                      <a:pt x="392" y="1407"/>
                    </a:cubicBezTo>
                    <a:cubicBezTo>
                      <a:pt x="372" y="1476"/>
                      <a:pt x="199" y="1553"/>
                      <a:pt x="158" y="1629"/>
                    </a:cubicBezTo>
                    <a:cubicBezTo>
                      <a:pt x="117" y="1705"/>
                      <a:pt x="149" y="1798"/>
                      <a:pt x="146" y="1863"/>
                    </a:cubicBezTo>
                    <a:cubicBezTo>
                      <a:pt x="143" y="1928"/>
                      <a:pt x="161" y="1960"/>
                      <a:pt x="140" y="2019"/>
                    </a:cubicBezTo>
                    <a:cubicBezTo>
                      <a:pt x="119" y="2078"/>
                      <a:pt x="40" y="2144"/>
                      <a:pt x="20" y="2219"/>
                    </a:cubicBezTo>
                    <a:cubicBezTo>
                      <a:pt x="0" y="2294"/>
                      <a:pt x="11" y="2387"/>
                      <a:pt x="20" y="2467"/>
                    </a:cubicBezTo>
                    <a:cubicBezTo>
                      <a:pt x="29" y="2547"/>
                      <a:pt x="64" y="2651"/>
                      <a:pt x="76" y="2699"/>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138" name="Oval 9"/>
              <p:cNvSpPr>
                <a:spLocks noChangeAspect="1" noChangeArrowheads="1"/>
              </p:cNvSpPr>
              <p:nvPr/>
            </p:nvSpPr>
            <p:spPr bwMode="auto">
              <a:xfrm>
                <a:off x="3422" y="3252"/>
                <a:ext cx="29" cy="29"/>
              </a:xfrm>
              <a:prstGeom prst="ellipse">
                <a:avLst/>
              </a:prstGeom>
              <a:solidFill>
                <a:schemeClr val="tx1"/>
              </a:solidFill>
              <a:ln w="19050">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latin typeface="Calibri" panose="020F0502020204030204" pitchFamily="34" charset="0"/>
                </a:endParaRPr>
              </a:p>
            </p:txBody>
          </p:sp>
        </p:grpSp>
        <p:grpSp>
          <p:nvGrpSpPr>
            <p:cNvPr id="5134" name="Group 10"/>
            <p:cNvGrpSpPr>
              <a:grpSpLocks/>
            </p:cNvGrpSpPr>
            <p:nvPr/>
          </p:nvGrpSpPr>
          <p:grpSpPr bwMode="auto">
            <a:xfrm>
              <a:off x="2626" y="576"/>
              <a:ext cx="1315" cy="2937"/>
              <a:chOff x="2626" y="576"/>
              <a:chExt cx="1315" cy="2937"/>
            </a:xfrm>
          </p:grpSpPr>
          <p:sp>
            <p:nvSpPr>
              <p:cNvPr id="5135" name="Freeform 11"/>
              <p:cNvSpPr>
                <a:spLocks/>
              </p:cNvSpPr>
              <p:nvPr/>
            </p:nvSpPr>
            <p:spPr bwMode="auto">
              <a:xfrm>
                <a:off x="2642" y="576"/>
                <a:ext cx="1299" cy="2926"/>
              </a:xfrm>
              <a:custGeom>
                <a:avLst/>
                <a:gdLst>
                  <a:gd name="T0" fmla="*/ 1299 w 1299"/>
                  <a:gd name="T1" fmla="*/ 0 h 2926"/>
                  <a:gd name="T2" fmla="*/ 1244 w 1299"/>
                  <a:gd name="T3" fmla="*/ 155 h 2926"/>
                  <a:gd name="T4" fmla="*/ 1152 w 1299"/>
                  <a:gd name="T5" fmla="*/ 210 h 2926"/>
                  <a:gd name="T6" fmla="*/ 1088 w 1299"/>
                  <a:gd name="T7" fmla="*/ 338 h 2926"/>
                  <a:gd name="T8" fmla="*/ 1088 w 1299"/>
                  <a:gd name="T9" fmla="*/ 494 h 2926"/>
                  <a:gd name="T10" fmla="*/ 1033 w 1299"/>
                  <a:gd name="T11" fmla="*/ 631 h 2926"/>
                  <a:gd name="T12" fmla="*/ 860 w 1299"/>
                  <a:gd name="T13" fmla="*/ 859 h 2926"/>
                  <a:gd name="T14" fmla="*/ 860 w 1299"/>
                  <a:gd name="T15" fmla="*/ 1015 h 2926"/>
                  <a:gd name="T16" fmla="*/ 796 w 1299"/>
                  <a:gd name="T17" fmla="*/ 1207 h 2926"/>
                  <a:gd name="T18" fmla="*/ 668 w 1299"/>
                  <a:gd name="T19" fmla="*/ 1390 h 2926"/>
                  <a:gd name="T20" fmla="*/ 622 w 1299"/>
                  <a:gd name="T21" fmla="*/ 1600 h 2926"/>
                  <a:gd name="T22" fmla="*/ 531 w 1299"/>
                  <a:gd name="T23" fmla="*/ 1792 h 2926"/>
                  <a:gd name="T24" fmla="*/ 421 w 1299"/>
                  <a:gd name="T25" fmla="*/ 2002 h 2926"/>
                  <a:gd name="T26" fmla="*/ 284 w 1299"/>
                  <a:gd name="T27" fmla="*/ 2185 h 2926"/>
                  <a:gd name="T28" fmla="*/ 174 w 1299"/>
                  <a:gd name="T29" fmla="*/ 2432 h 2926"/>
                  <a:gd name="T30" fmla="*/ 156 w 1299"/>
                  <a:gd name="T31" fmla="*/ 2633 h 2926"/>
                  <a:gd name="T32" fmla="*/ 147 w 1299"/>
                  <a:gd name="T33" fmla="*/ 2706 h 2926"/>
                  <a:gd name="T34" fmla="*/ 220 w 1299"/>
                  <a:gd name="T35" fmla="*/ 2752 h 2926"/>
                  <a:gd name="T36" fmla="*/ 183 w 1299"/>
                  <a:gd name="T37" fmla="*/ 2825 h 2926"/>
                  <a:gd name="T38" fmla="*/ 119 w 1299"/>
                  <a:gd name="T39" fmla="*/ 2825 h 2926"/>
                  <a:gd name="T40" fmla="*/ 28 w 1299"/>
                  <a:gd name="T41" fmla="*/ 2834 h 2926"/>
                  <a:gd name="T42" fmla="*/ 0 w 1299"/>
                  <a:gd name="T43" fmla="*/ 2926 h 29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9"/>
                  <a:gd name="T67" fmla="*/ 0 h 2926"/>
                  <a:gd name="T68" fmla="*/ 1299 w 1299"/>
                  <a:gd name="T69" fmla="*/ 2926 h 29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9" h="2926">
                    <a:moveTo>
                      <a:pt x="1299" y="0"/>
                    </a:moveTo>
                    <a:cubicBezTo>
                      <a:pt x="1283" y="60"/>
                      <a:pt x="1268" y="120"/>
                      <a:pt x="1244" y="155"/>
                    </a:cubicBezTo>
                    <a:cubicBezTo>
                      <a:pt x="1220" y="190"/>
                      <a:pt x="1178" y="180"/>
                      <a:pt x="1152" y="210"/>
                    </a:cubicBezTo>
                    <a:cubicBezTo>
                      <a:pt x="1126" y="240"/>
                      <a:pt x="1099" y="291"/>
                      <a:pt x="1088" y="338"/>
                    </a:cubicBezTo>
                    <a:cubicBezTo>
                      <a:pt x="1077" y="385"/>
                      <a:pt x="1097" y="445"/>
                      <a:pt x="1088" y="494"/>
                    </a:cubicBezTo>
                    <a:cubicBezTo>
                      <a:pt x="1079" y="543"/>
                      <a:pt x="1071" y="570"/>
                      <a:pt x="1033" y="631"/>
                    </a:cubicBezTo>
                    <a:cubicBezTo>
                      <a:pt x="995" y="692"/>
                      <a:pt x="889" y="795"/>
                      <a:pt x="860" y="859"/>
                    </a:cubicBezTo>
                    <a:cubicBezTo>
                      <a:pt x="831" y="923"/>
                      <a:pt x="871" y="957"/>
                      <a:pt x="860" y="1015"/>
                    </a:cubicBezTo>
                    <a:cubicBezTo>
                      <a:pt x="849" y="1073"/>
                      <a:pt x="828" y="1145"/>
                      <a:pt x="796" y="1207"/>
                    </a:cubicBezTo>
                    <a:cubicBezTo>
                      <a:pt x="764" y="1269"/>
                      <a:pt x="697" y="1325"/>
                      <a:pt x="668" y="1390"/>
                    </a:cubicBezTo>
                    <a:cubicBezTo>
                      <a:pt x="639" y="1455"/>
                      <a:pt x="645" y="1533"/>
                      <a:pt x="622" y="1600"/>
                    </a:cubicBezTo>
                    <a:cubicBezTo>
                      <a:pt x="599" y="1667"/>
                      <a:pt x="564" y="1725"/>
                      <a:pt x="531" y="1792"/>
                    </a:cubicBezTo>
                    <a:cubicBezTo>
                      <a:pt x="498" y="1859"/>
                      <a:pt x="462" y="1937"/>
                      <a:pt x="421" y="2002"/>
                    </a:cubicBezTo>
                    <a:cubicBezTo>
                      <a:pt x="380" y="2067"/>
                      <a:pt x="325" y="2113"/>
                      <a:pt x="284" y="2185"/>
                    </a:cubicBezTo>
                    <a:cubicBezTo>
                      <a:pt x="243" y="2257"/>
                      <a:pt x="195" y="2357"/>
                      <a:pt x="174" y="2432"/>
                    </a:cubicBezTo>
                    <a:cubicBezTo>
                      <a:pt x="153" y="2507"/>
                      <a:pt x="160" y="2587"/>
                      <a:pt x="156" y="2633"/>
                    </a:cubicBezTo>
                    <a:cubicBezTo>
                      <a:pt x="152" y="2679"/>
                      <a:pt x="136" y="2686"/>
                      <a:pt x="147" y="2706"/>
                    </a:cubicBezTo>
                    <a:cubicBezTo>
                      <a:pt x="158" y="2726"/>
                      <a:pt x="214" y="2732"/>
                      <a:pt x="220" y="2752"/>
                    </a:cubicBezTo>
                    <a:cubicBezTo>
                      <a:pt x="226" y="2772"/>
                      <a:pt x="200" y="2813"/>
                      <a:pt x="183" y="2825"/>
                    </a:cubicBezTo>
                    <a:cubicBezTo>
                      <a:pt x="166" y="2837"/>
                      <a:pt x="145" y="2824"/>
                      <a:pt x="119" y="2825"/>
                    </a:cubicBezTo>
                    <a:cubicBezTo>
                      <a:pt x="93" y="2826"/>
                      <a:pt x="48" y="2817"/>
                      <a:pt x="28" y="2834"/>
                    </a:cubicBezTo>
                    <a:cubicBezTo>
                      <a:pt x="8" y="2851"/>
                      <a:pt x="5" y="2911"/>
                      <a:pt x="0" y="2926"/>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136" name="Oval 12"/>
              <p:cNvSpPr>
                <a:spLocks noChangeAspect="1" noChangeArrowheads="1"/>
              </p:cNvSpPr>
              <p:nvPr/>
            </p:nvSpPr>
            <p:spPr bwMode="auto">
              <a:xfrm>
                <a:off x="2626" y="3484"/>
                <a:ext cx="29" cy="29"/>
              </a:xfrm>
              <a:prstGeom prst="ellipse">
                <a:avLst/>
              </a:prstGeom>
              <a:solidFill>
                <a:schemeClr val="tx1"/>
              </a:solidFill>
              <a:ln w="19050">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latin typeface="Calibri" panose="020F0502020204030204" pitchFamily="34" charset="0"/>
                </a:endParaRPr>
              </a:p>
            </p:txBody>
          </p:sp>
        </p:grpSp>
      </p:grpSp>
      <p:sp>
        <p:nvSpPr>
          <p:cNvPr id="49157" name="Text Box 13"/>
          <p:cNvSpPr txBox="1">
            <a:spLocks noChangeArrowheads="1"/>
          </p:cNvSpPr>
          <p:nvPr/>
        </p:nvSpPr>
        <p:spPr bwMode="auto">
          <a:xfrm>
            <a:off x="0" y="357188"/>
            <a:ext cx="4611688" cy="6494085"/>
          </a:xfrm>
          <a:prstGeom prst="rect">
            <a:avLst/>
          </a:prstGeom>
          <a:noFill/>
          <a:ln w="9525">
            <a:noFill/>
            <a:miter lim="800000"/>
            <a:headEnd/>
            <a:tailEnd/>
          </a:ln>
        </p:spPr>
        <p:txBody>
          <a:bodyPr>
            <a:spAutoFit/>
          </a:bodyPr>
          <a:lstStyle/>
          <a:p>
            <a:pPr eaLnBrk="1" fontAlgn="auto" hangingPunct="1">
              <a:spcBef>
                <a:spcPts val="0"/>
              </a:spcBef>
              <a:spcAft>
                <a:spcPts val="0"/>
              </a:spcAft>
              <a:defRPr/>
            </a:pPr>
            <a:endParaRPr lang="en-US" sz="1600" b="1" dirty="0">
              <a:solidFill>
                <a:srgbClr val="FFFF00"/>
              </a:solidFill>
              <a:latin typeface="Trebuchet MS" panose="020B0603020202020204" pitchFamily="34" charset="0"/>
              <a:cs typeface="Arial" charset="0"/>
            </a:endParaRPr>
          </a:p>
          <a:p>
            <a:pPr marL="342900" indent="-342900" eaLnBrk="1" fontAlgn="auto" hangingPunct="1">
              <a:spcBef>
                <a:spcPts val="0"/>
              </a:spcBef>
              <a:spcAft>
                <a:spcPts val="0"/>
              </a:spcAft>
              <a:buFontTx/>
              <a:buAutoNum type="arabicParenR"/>
              <a:defRPr/>
            </a:pPr>
            <a:r>
              <a:rPr lang="en-US" sz="1600" b="1" u="sng" dirty="0" err="1">
                <a:solidFill>
                  <a:srgbClr val="FFFF00"/>
                </a:solidFill>
                <a:latin typeface="Trebuchet MS" panose="020B0603020202020204" pitchFamily="34" charset="0"/>
                <a:cs typeface="Arial" charset="0"/>
              </a:rPr>
              <a:t>Determinista</a:t>
            </a:r>
            <a:r>
              <a:rPr lang="en-US" sz="1600" b="1" dirty="0">
                <a:solidFill>
                  <a:srgbClr val="FFFF00"/>
                </a:solidFill>
                <a:latin typeface="Trebuchet MS" panose="020B0603020202020204" pitchFamily="34" charset="0"/>
                <a:cs typeface="Arial" charset="0"/>
              </a:rPr>
              <a:t>:  El</a:t>
            </a:r>
            <a:r>
              <a:rPr lang="en-US" sz="1600" b="1" i="1" dirty="0">
                <a:solidFill>
                  <a:srgbClr val="FFFF00"/>
                </a:solidFill>
                <a:latin typeface="Trebuchet MS" panose="020B0603020202020204" pitchFamily="34" charset="0"/>
                <a:cs typeface="Arial" charset="0"/>
              </a:rPr>
              <a:t> </a:t>
            </a:r>
            <a:r>
              <a:rPr lang="en-US" sz="1600" b="1" i="1" dirty="0" err="1">
                <a:solidFill>
                  <a:srgbClr val="FFFF00"/>
                </a:solidFill>
                <a:latin typeface="Trebuchet MS" panose="020B0603020202020204" pitchFamily="34" charset="0"/>
                <a:cs typeface="Arial" charset="0"/>
              </a:rPr>
              <a:t>estado</a:t>
            </a:r>
            <a:r>
              <a:rPr lang="en-US" sz="1600" b="1" i="1" dirty="0">
                <a:solidFill>
                  <a:srgbClr val="FFFF00"/>
                </a:solidFill>
                <a:latin typeface="Trebuchet MS" panose="020B0603020202020204" pitchFamily="34" charset="0"/>
                <a:cs typeface="Arial" charset="0"/>
              </a:rPr>
              <a:t> </a:t>
            </a:r>
            <a:r>
              <a:rPr lang="en-US" sz="1600" b="1" i="1" dirty="0" err="1">
                <a:solidFill>
                  <a:srgbClr val="FFFF00"/>
                </a:solidFill>
                <a:latin typeface="Trebuchet MS" panose="020B0603020202020204" pitchFamily="34" charset="0"/>
                <a:cs typeface="Arial" charset="0"/>
              </a:rPr>
              <a:t>futuro</a:t>
            </a:r>
            <a:r>
              <a:rPr lang="en-US" sz="1600" b="1" i="1" dirty="0">
                <a:solidFill>
                  <a:srgbClr val="FFFF00"/>
                </a:solidFill>
                <a:latin typeface="Trebuchet MS" panose="020B0603020202020204" pitchFamily="34" charset="0"/>
                <a:cs typeface="Arial" charset="0"/>
              </a:rPr>
              <a:t> </a:t>
            </a:r>
            <a:r>
              <a:rPr lang="en-US" sz="1600" b="1" i="1" dirty="0" err="1">
                <a:solidFill>
                  <a:srgbClr val="FFFF00"/>
                </a:solidFill>
                <a:latin typeface="Trebuchet MS" panose="020B0603020202020204" pitchFamily="34" charset="0"/>
                <a:cs typeface="Arial" charset="0"/>
              </a:rPr>
              <a:t>depende</a:t>
            </a:r>
            <a:r>
              <a:rPr lang="en-US" sz="1600" b="1" i="1" dirty="0">
                <a:solidFill>
                  <a:srgbClr val="FFFF00"/>
                </a:solidFill>
                <a:latin typeface="Trebuchet MS" panose="020B0603020202020204" pitchFamily="34" charset="0"/>
                <a:cs typeface="Arial" charset="0"/>
              </a:rPr>
              <a:t> del </a:t>
            </a:r>
            <a:r>
              <a:rPr lang="en-US" sz="1600" b="1" i="1" dirty="0" err="1">
                <a:solidFill>
                  <a:srgbClr val="FFFF00"/>
                </a:solidFill>
                <a:latin typeface="Trebuchet MS" panose="020B0603020202020204" pitchFamily="34" charset="0"/>
                <a:cs typeface="Arial" charset="0"/>
              </a:rPr>
              <a:t>estado</a:t>
            </a:r>
            <a:r>
              <a:rPr lang="en-US" sz="1600" b="1" i="1" dirty="0">
                <a:solidFill>
                  <a:srgbClr val="FFFF00"/>
                </a:solidFill>
                <a:latin typeface="Trebuchet MS" panose="020B0603020202020204" pitchFamily="34" charset="0"/>
                <a:cs typeface="Arial" charset="0"/>
              </a:rPr>
              <a:t> actual (</a:t>
            </a:r>
            <a:r>
              <a:rPr lang="en-US" sz="1600" b="1" i="1" dirty="0" err="1">
                <a:solidFill>
                  <a:srgbClr val="FFFF00"/>
                </a:solidFill>
                <a:latin typeface="Trebuchet MS" panose="020B0603020202020204" pitchFamily="34" charset="0"/>
                <a:cs typeface="Arial" charset="0"/>
              </a:rPr>
              <a:t>parece</a:t>
            </a:r>
            <a:r>
              <a:rPr lang="en-US" sz="1600" b="1" i="1" dirty="0">
                <a:solidFill>
                  <a:srgbClr val="FFFF00"/>
                </a:solidFill>
                <a:latin typeface="Trebuchet MS" panose="020B0603020202020204" pitchFamily="34" charset="0"/>
                <a:cs typeface="Arial" charset="0"/>
              </a:rPr>
              <a:t> </a:t>
            </a:r>
            <a:r>
              <a:rPr lang="en-US" sz="1600" b="1" i="1" dirty="0" err="1">
                <a:solidFill>
                  <a:srgbClr val="FFFF00"/>
                </a:solidFill>
                <a:latin typeface="Trebuchet MS" panose="020B0603020202020204" pitchFamily="34" charset="0"/>
                <a:cs typeface="Arial" charset="0"/>
              </a:rPr>
              <a:t>aleatorio</a:t>
            </a:r>
            <a:r>
              <a:rPr lang="en-US" sz="1600" b="1" i="1" dirty="0">
                <a:solidFill>
                  <a:srgbClr val="FFFF00"/>
                </a:solidFill>
                <a:latin typeface="Trebuchet MS" panose="020B0603020202020204" pitchFamily="34" charset="0"/>
                <a:cs typeface="Arial" charset="0"/>
              </a:rPr>
              <a:t>, </a:t>
            </a:r>
            <a:r>
              <a:rPr lang="en-US" sz="1600" b="1" i="1" dirty="0" err="1">
                <a:solidFill>
                  <a:srgbClr val="FFFF00"/>
                </a:solidFill>
                <a:latin typeface="Trebuchet MS" panose="020B0603020202020204" pitchFamily="34" charset="0"/>
                <a:cs typeface="Arial" charset="0"/>
              </a:rPr>
              <a:t>pero</a:t>
            </a:r>
            <a:r>
              <a:rPr lang="en-US" sz="1600" b="1" i="1" dirty="0">
                <a:solidFill>
                  <a:srgbClr val="FFFF00"/>
                </a:solidFill>
                <a:latin typeface="Trebuchet MS" panose="020B0603020202020204" pitchFamily="34" charset="0"/>
                <a:cs typeface="Arial" charset="0"/>
              </a:rPr>
              <a:t> no lo </a:t>
            </a:r>
            <a:r>
              <a:rPr lang="en-US" sz="1600" b="1" i="1" dirty="0" err="1">
                <a:solidFill>
                  <a:srgbClr val="FFFF00"/>
                </a:solidFill>
                <a:latin typeface="Trebuchet MS" panose="020B0603020202020204" pitchFamily="34" charset="0"/>
                <a:cs typeface="Arial" charset="0"/>
              </a:rPr>
              <a:t>es</a:t>
            </a:r>
            <a:r>
              <a:rPr lang="en-US" sz="1600" b="1" i="1" dirty="0">
                <a:solidFill>
                  <a:srgbClr val="FFFF00"/>
                </a:solidFill>
                <a:latin typeface="Trebuchet MS" panose="020B0603020202020204" pitchFamily="34" charset="0"/>
                <a:cs typeface="Arial" charset="0"/>
              </a:rPr>
              <a:t>!!)</a:t>
            </a:r>
          </a:p>
          <a:p>
            <a:pPr marL="342900" indent="-342900" eaLnBrk="1" fontAlgn="auto" hangingPunct="1">
              <a:spcBef>
                <a:spcPts val="0"/>
              </a:spcBef>
              <a:spcAft>
                <a:spcPts val="0"/>
              </a:spcAft>
              <a:defRPr/>
            </a:pPr>
            <a:endParaRPr lang="en-US" sz="1600" b="1" dirty="0">
              <a:solidFill>
                <a:srgbClr val="FFFF00"/>
              </a:solidFill>
              <a:latin typeface="Trebuchet MS" panose="020B0603020202020204" pitchFamily="34" charset="0"/>
              <a:cs typeface="Arial" charset="0"/>
            </a:endParaRPr>
          </a:p>
          <a:p>
            <a:pPr marL="342900" indent="-342900" eaLnBrk="1" fontAlgn="auto" hangingPunct="1">
              <a:spcBef>
                <a:spcPts val="0"/>
              </a:spcBef>
              <a:spcAft>
                <a:spcPts val="0"/>
              </a:spcAft>
              <a:buFontTx/>
              <a:buAutoNum type="arabicParenR" startAt="2"/>
              <a:defRPr/>
            </a:pPr>
            <a:r>
              <a:rPr lang="en-US" sz="1600" b="1" u="sng" dirty="0">
                <a:solidFill>
                  <a:srgbClr val="FFFF00"/>
                </a:solidFill>
                <a:latin typeface="Trebuchet MS" panose="020B0603020202020204" pitchFamily="34" charset="0"/>
                <a:cs typeface="Arial" charset="0"/>
              </a:rPr>
              <a:t>Estado </a:t>
            </a:r>
            <a:r>
              <a:rPr lang="en-US" sz="1600" b="1" u="sng" dirty="0" err="1">
                <a:solidFill>
                  <a:srgbClr val="FFFF00"/>
                </a:solidFill>
                <a:latin typeface="Trebuchet MS" panose="020B0603020202020204" pitchFamily="34" charset="0"/>
                <a:cs typeface="Arial" charset="0"/>
              </a:rPr>
              <a:t>descriptible</a:t>
            </a:r>
            <a:r>
              <a:rPr lang="en-US" sz="1600" b="1" dirty="0">
                <a:solidFill>
                  <a:srgbClr val="FFFF00"/>
                </a:solidFill>
                <a:latin typeface="Trebuchet MS" panose="020B0603020202020204" pitchFamily="34" charset="0"/>
                <a:cs typeface="Arial" charset="0"/>
              </a:rPr>
              <a:t>: </a:t>
            </a:r>
            <a:r>
              <a:rPr lang="en-US" sz="1600" b="1" i="1" dirty="0" err="1">
                <a:solidFill>
                  <a:srgbClr val="FFFF00"/>
                </a:solidFill>
                <a:latin typeface="Trebuchet MS" panose="020B0603020202020204" pitchFamily="34" charset="0"/>
                <a:cs typeface="Arial" charset="0"/>
              </a:rPr>
              <a:t>Sistema</a:t>
            </a:r>
            <a:r>
              <a:rPr lang="en-US" sz="1600" b="1" i="1" dirty="0">
                <a:solidFill>
                  <a:srgbClr val="FFFF00"/>
                </a:solidFill>
                <a:latin typeface="Trebuchet MS" panose="020B0603020202020204" pitchFamily="34" charset="0"/>
                <a:cs typeface="Arial" charset="0"/>
              </a:rPr>
              <a:t> </a:t>
            </a:r>
            <a:r>
              <a:rPr lang="en-US" sz="1600" b="1" i="1" dirty="0" err="1">
                <a:solidFill>
                  <a:srgbClr val="FFFF00"/>
                </a:solidFill>
                <a:latin typeface="Trebuchet MS" panose="020B0603020202020204" pitchFamily="34" charset="0"/>
                <a:cs typeface="Arial" charset="0"/>
              </a:rPr>
              <a:t>que</a:t>
            </a:r>
            <a:r>
              <a:rPr lang="en-US" sz="1600" b="1" i="1" dirty="0">
                <a:solidFill>
                  <a:srgbClr val="FFFF00"/>
                </a:solidFill>
                <a:latin typeface="Trebuchet MS" panose="020B0603020202020204" pitchFamily="34" charset="0"/>
                <a:cs typeface="Arial" charset="0"/>
              </a:rPr>
              <a:t> </a:t>
            </a:r>
            <a:r>
              <a:rPr lang="en-US" sz="1600" b="1" i="1" dirty="0" err="1">
                <a:solidFill>
                  <a:srgbClr val="FFFF00"/>
                </a:solidFill>
                <a:latin typeface="Trebuchet MS" panose="020B0603020202020204" pitchFamily="34" charset="0"/>
                <a:cs typeface="Arial" charset="0"/>
              </a:rPr>
              <a:t>puede</a:t>
            </a:r>
            <a:r>
              <a:rPr lang="en-US" sz="1600" b="1" i="1" dirty="0">
                <a:solidFill>
                  <a:srgbClr val="FFFF00"/>
                </a:solidFill>
                <a:latin typeface="Trebuchet MS" panose="020B0603020202020204" pitchFamily="34" charset="0"/>
                <a:cs typeface="Arial" charset="0"/>
              </a:rPr>
              <a:t> </a:t>
            </a:r>
            <a:r>
              <a:rPr lang="en-US" sz="1600" b="1" i="1" dirty="0" err="1">
                <a:solidFill>
                  <a:srgbClr val="FFFF00"/>
                </a:solidFill>
                <a:latin typeface="Trebuchet MS" panose="020B0603020202020204" pitchFamily="34" charset="0"/>
                <a:cs typeface="Arial" charset="0"/>
              </a:rPr>
              <a:t>describirse</a:t>
            </a:r>
            <a:r>
              <a:rPr lang="en-US" sz="1600" b="1" i="1" dirty="0">
                <a:solidFill>
                  <a:srgbClr val="FFFF00"/>
                </a:solidFill>
                <a:latin typeface="Trebuchet MS" panose="020B0603020202020204" pitchFamily="34" charset="0"/>
                <a:cs typeface="Arial" charset="0"/>
              </a:rPr>
              <a:t> </a:t>
            </a:r>
            <a:r>
              <a:rPr lang="en-US" sz="1600" b="1" i="1" dirty="0" err="1">
                <a:solidFill>
                  <a:srgbClr val="FFFF00"/>
                </a:solidFill>
                <a:latin typeface="Trebuchet MS" panose="020B0603020202020204" pitchFamily="34" charset="0"/>
                <a:cs typeface="Arial" charset="0"/>
              </a:rPr>
              <a:t>por</a:t>
            </a:r>
            <a:r>
              <a:rPr lang="en-US" sz="1600" b="1" i="1" dirty="0">
                <a:solidFill>
                  <a:srgbClr val="FFFF00"/>
                </a:solidFill>
                <a:latin typeface="Trebuchet MS" panose="020B0603020202020204" pitchFamily="34" charset="0"/>
                <a:cs typeface="Arial" charset="0"/>
              </a:rPr>
              <a:t> un </a:t>
            </a:r>
            <a:r>
              <a:rPr lang="en-US" sz="1600" b="1" i="1" dirty="0" err="1">
                <a:solidFill>
                  <a:srgbClr val="FFFF00"/>
                </a:solidFill>
                <a:latin typeface="Trebuchet MS" panose="020B0603020202020204" pitchFamily="34" charset="0"/>
                <a:cs typeface="Arial" charset="0"/>
              </a:rPr>
              <a:t>conjunto</a:t>
            </a:r>
            <a:r>
              <a:rPr lang="en-US" sz="1600" b="1" i="1" dirty="0">
                <a:solidFill>
                  <a:srgbClr val="FFFF00"/>
                </a:solidFill>
                <a:latin typeface="Trebuchet MS" panose="020B0603020202020204" pitchFamily="34" charset="0"/>
                <a:cs typeface="Arial" charset="0"/>
              </a:rPr>
              <a:t> de variables </a:t>
            </a:r>
            <a:r>
              <a:rPr lang="en-US" sz="1600" b="1" i="1" dirty="0" err="1">
                <a:solidFill>
                  <a:srgbClr val="FFFF00"/>
                </a:solidFill>
                <a:latin typeface="Trebuchet MS" panose="020B0603020202020204" pitchFamily="34" charset="0"/>
                <a:cs typeface="Arial" charset="0"/>
              </a:rPr>
              <a:t>que</a:t>
            </a:r>
            <a:r>
              <a:rPr lang="en-US" sz="1600" b="1" i="1" dirty="0">
                <a:solidFill>
                  <a:srgbClr val="FFFF00"/>
                </a:solidFill>
                <a:latin typeface="Trebuchet MS" panose="020B0603020202020204" pitchFamily="34" charset="0"/>
                <a:cs typeface="Arial" charset="0"/>
              </a:rPr>
              <a:t> </a:t>
            </a:r>
            <a:r>
              <a:rPr lang="en-US" sz="1600" b="1" i="1" dirty="0" err="1">
                <a:solidFill>
                  <a:srgbClr val="FFFF00"/>
                </a:solidFill>
                <a:latin typeface="Trebuchet MS" panose="020B0603020202020204" pitchFamily="34" charset="0"/>
                <a:cs typeface="Arial" charset="0"/>
              </a:rPr>
              <a:t>evolucionan</a:t>
            </a:r>
            <a:endParaRPr lang="en-US" sz="1600" b="1" i="1" dirty="0">
              <a:solidFill>
                <a:srgbClr val="FFFF00"/>
              </a:solidFill>
              <a:latin typeface="Trebuchet MS" panose="020B0603020202020204" pitchFamily="34" charset="0"/>
              <a:cs typeface="Arial" charset="0"/>
            </a:endParaRPr>
          </a:p>
          <a:p>
            <a:pPr marL="342900" indent="-342900" eaLnBrk="1" fontAlgn="auto" hangingPunct="1">
              <a:spcBef>
                <a:spcPts val="0"/>
              </a:spcBef>
              <a:spcAft>
                <a:spcPts val="0"/>
              </a:spcAft>
              <a:buFontTx/>
              <a:buAutoNum type="arabicParenR" startAt="3"/>
              <a:defRPr/>
            </a:pPr>
            <a:endParaRPr lang="en-US" sz="1600" b="1" u="sng" dirty="0">
              <a:solidFill>
                <a:srgbClr val="FFFF00"/>
              </a:solidFill>
              <a:latin typeface="Trebuchet MS" panose="020B0603020202020204" pitchFamily="34" charset="0"/>
              <a:cs typeface="Arial" charset="0"/>
            </a:endParaRPr>
          </a:p>
          <a:p>
            <a:pPr marL="342900" indent="-342900" eaLnBrk="1" fontAlgn="auto" hangingPunct="1">
              <a:spcBef>
                <a:spcPts val="0"/>
              </a:spcBef>
              <a:spcAft>
                <a:spcPts val="0"/>
              </a:spcAft>
              <a:buFontTx/>
              <a:buAutoNum type="arabicParenR" startAt="3"/>
              <a:defRPr/>
            </a:pPr>
            <a:r>
              <a:rPr lang="en-US" sz="1600" b="1" u="sng" dirty="0" err="1">
                <a:solidFill>
                  <a:srgbClr val="FFFF00"/>
                </a:solidFill>
                <a:latin typeface="Trebuchet MS" panose="020B0603020202020204" pitchFamily="34" charset="0"/>
                <a:cs typeface="Arial" charset="0"/>
              </a:rPr>
              <a:t>Atractor</a:t>
            </a:r>
            <a:r>
              <a:rPr lang="en-US" sz="1600" b="1" dirty="0">
                <a:solidFill>
                  <a:srgbClr val="FFFF00"/>
                </a:solidFill>
                <a:latin typeface="Trebuchet MS" panose="020B0603020202020204" pitchFamily="34" charset="0"/>
                <a:cs typeface="Arial" charset="0"/>
              </a:rPr>
              <a:t>:  </a:t>
            </a:r>
            <a:r>
              <a:rPr lang="en-US" sz="1600" b="1" i="1" dirty="0">
                <a:solidFill>
                  <a:srgbClr val="FFFF00"/>
                </a:solidFill>
                <a:latin typeface="Trebuchet MS" panose="020B0603020202020204" pitchFamily="34" charset="0"/>
                <a:cs typeface="Arial" charset="0"/>
              </a:rPr>
              <a:t>El </a:t>
            </a:r>
            <a:r>
              <a:rPr lang="en-US" sz="1600" b="1" i="1" dirty="0" err="1">
                <a:solidFill>
                  <a:srgbClr val="FFFF00"/>
                </a:solidFill>
                <a:latin typeface="Trebuchet MS" panose="020B0603020202020204" pitchFamily="34" charset="0"/>
                <a:cs typeface="Arial" charset="0"/>
              </a:rPr>
              <a:t>sistema</a:t>
            </a:r>
            <a:r>
              <a:rPr lang="en-US" sz="1600" b="1" i="1" dirty="0">
                <a:solidFill>
                  <a:srgbClr val="FFFF00"/>
                </a:solidFill>
                <a:latin typeface="Trebuchet MS" panose="020B0603020202020204" pitchFamily="34" charset="0"/>
                <a:cs typeface="Arial" charset="0"/>
              </a:rPr>
              <a:t> </a:t>
            </a:r>
            <a:r>
              <a:rPr lang="en-US" sz="1600" b="1" i="1" dirty="0" err="1">
                <a:solidFill>
                  <a:srgbClr val="FFFF00"/>
                </a:solidFill>
                <a:latin typeface="Trebuchet MS" panose="020B0603020202020204" pitchFamily="34" charset="0"/>
                <a:cs typeface="Arial" charset="0"/>
              </a:rPr>
              <a:t>evoluciona</a:t>
            </a:r>
            <a:r>
              <a:rPr lang="en-US" sz="1600" b="1" i="1" dirty="0">
                <a:solidFill>
                  <a:srgbClr val="FFFF00"/>
                </a:solidFill>
                <a:latin typeface="Trebuchet MS" panose="020B0603020202020204" pitchFamily="34" charset="0"/>
                <a:cs typeface="Arial" charset="0"/>
              </a:rPr>
              <a:t> </a:t>
            </a:r>
            <a:r>
              <a:rPr lang="en-US" sz="1600" b="1" i="1" dirty="0" err="1">
                <a:solidFill>
                  <a:srgbClr val="FFFF00"/>
                </a:solidFill>
                <a:latin typeface="Trebuchet MS" panose="020B0603020202020204" pitchFamily="34" charset="0"/>
                <a:cs typeface="Arial" charset="0"/>
              </a:rPr>
              <a:t>dentro</a:t>
            </a:r>
            <a:r>
              <a:rPr lang="en-US" sz="1600" b="1" i="1" dirty="0">
                <a:solidFill>
                  <a:srgbClr val="FFFF00"/>
                </a:solidFill>
                <a:latin typeface="Trebuchet MS" panose="020B0603020202020204" pitchFamily="34" charset="0"/>
                <a:cs typeface="Arial" charset="0"/>
              </a:rPr>
              <a:t> de </a:t>
            </a:r>
            <a:r>
              <a:rPr lang="en-US" sz="1600" b="1" i="1" dirty="0" err="1">
                <a:solidFill>
                  <a:srgbClr val="FFFF00"/>
                </a:solidFill>
                <a:latin typeface="Trebuchet MS" panose="020B0603020202020204" pitchFamily="34" charset="0"/>
                <a:cs typeface="Arial" charset="0"/>
              </a:rPr>
              <a:t>unos</a:t>
            </a:r>
            <a:r>
              <a:rPr lang="en-US" sz="1600" b="1" i="1" dirty="0">
                <a:solidFill>
                  <a:srgbClr val="FFFF00"/>
                </a:solidFill>
                <a:latin typeface="Trebuchet MS" panose="020B0603020202020204" pitchFamily="34" charset="0"/>
                <a:cs typeface="Arial" charset="0"/>
              </a:rPr>
              <a:t> </a:t>
            </a:r>
            <a:r>
              <a:rPr lang="en-US" sz="1600" b="1" i="1" dirty="0" err="1">
                <a:solidFill>
                  <a:srgbClr val="FFFF00"/>
                </a:solidFill>
                <a:latin typeface="Trebuchet MS" panose="020B0603020202020204" pitchFamily="34" charset="0"/>
                <a:cs typeface="Arial" charset="0"/>
              </a:rPr>
              <a:t>valores</a:t>
            </a:r>
            <a:r>
              <a:rPr lang="en-US" sz="1600" b="1" i="1" dirty="0">
                <a:solidFill>
                  <a:srgbClr val="FFFF00"/>
                </a:solidFill>
                <a:latin typeface="Trebuchet MS" panose="020B0603020202020204" pitchFamily="34" charset="0"/>
                <a:cs typeface="Arial" charset="0"/>
              </a:rPr>
              <a:t> </a:t>
            </a:r>
            <a:r>
              <a:rPr lang="en-US" sz="1600" b="1" i="1" dirty="0" err="1">
                <a:solidFill>
                  <a:srgbClr val="FFFF00"/>
                </a:solidFill>
                <a:latin typeface="Trebuchet MS" panose="020B0603020202020204" pitchFamily="34" charset="0"/>
                <a:cs typeface="Arial" charset="0"/>
              </a:rPr>
              <a:t>limitados</a:t>
            </a:r>
            <a:r>
              <a:rPr lang="en-US" sz="1600" b="1" i="1" dirty="0">
                <a:solidFill>
                  <a:srgbClr val="FFFF00"/>
                </a:solidFill>
                <a:latin typeface="Trebuchet MS" panose="020B0603020202020204" pitchFamily="34" charset="0"/>
                <a:cs typeface="Arial" charset="0"/>
              </a:rPr>
              <a:t> de </a:t>
            </a:r>
            <a:r>
              <a:rPr lang="en-US" sz="1600" b="1" i="1" dirty="0" err="1">
                <a:solidFill>
                  <a:srgbClr val="FFFF00"/>
                </a:solidFill>
                <a:latin typeface="Trebuchet MS" panose="020B0603020202020204" pitchFamily="34" charset="0"/>
                <a:cs typeface="Arial" charset="0"/>
              </a:rPr>
              <a:t>las</a:t>
            </a:r>
            <a:r>
              <a:rPr lang="en-US" sz="1600" b="1" i="1" dirty="0">
                <a:solidFill>
                  <a:srgbClr val="FFFF00"/>
                </a:solidFill>
                <a:latin typeface="Trebuchet MS" panose="020B0603020202020204" pitchFamily="34" charset="0"/>
                <a:cs typeface="Arial" charset="0"/>
              </a:rPr>
              <a:t> variables</a:t>
            </a:r>
          </a:p>
          <a:p>
            <a:pPr marL="342900" indent="-342900" eaLnBrk="1" fontAlgn="auto" hangingPunct="1">
              <a:spcBef>
                <a:spcPts val="0"/>
              </a:spcBef>
              <a:spcAft>
                <a:spcPts val="0"/>
              </a:spcAft>
              <a:buFontTx/>
              <a:buAutoNum type="arabicParenR" startAt="3"/>
              <a:defRPr/>
            </a:pPr>
            <a:endParaRPr lang="en-US" sz="1600" b="1" i="1" dirty="0">
              <a:solidFill>
                <a:srgbClr val="FFFF00"/>
              </a:solidFill>
              <a:latin typeface="Trebuchet MS" panose="020B0603020202020204" pitchFamily="34" charset="0"/>
              <a:cs typeface="Arial" charset="0"/>
            </a:endParaRPr>
          </a:p>
          <a:p>
            <a:pPr eaLnBrk="1" fontAlgn="auto" hangingPunct="1">
              <a:spcBef>
                <a:spcPts val="0"/>
              </a:spcBef>
              <a:spcAft>
                <a:spcPts val="0"/>
              </a:spcAft>
              <a:defRPr/>
            </a:pPr>
            <a:endParaRPr lang="en-US" sz="1600" b="1" dirty="0">
              <a:solidFill>
                <a:srgbClr val="FFFF00"/>
              </a:solidFill>
              <a:latin typeface="Trebuchet MS" panose="020B0603020202020204" pitchFamily="34" charset="0"/>
              <a:cs typeface="Arial" charset="0"/>
            </a:endParaRPr>
          </a:p>
          <a:p>
            <a:pPr marL="342900" indent="-342900" eaLnBrk="1" fontAlgn="auto" hangingPunct="1">
              <a:spcBef>
                <a:spcPts val="0"/>
              </a:spcBef>
              <a:spcAft>
                <a:spcPts val="0"/>
              </a:spcAft>
              <a:buFontTx/>
              <a:buAutoNum type="arabicParenR" startAt="4"/>
              <a:defRPr/>
            </a:pPr>
            <a:r>
              <a:rPr lang="en-US" sz="1600" b="1" u="sng" dirty="0" err="1">
                <a:solidFill>
                  <a:srgbClr val="FFFF00"/>
                </a:solidFill>
                <a:latin typeface="Trebuchet MS" panose="020B0603020202020204" pitchFamily="34" charset="0"/>
                <a:cs typeface="Arial" charset="0"/>
              </a:rPr>
              <a:t>Aperiodico</a:t>
            </a:r>
            <a:r>
              <a:rPr lang="en-US" sz="1600" b="1" dirty="0">
                <a:solidFill>
                  <a:srgbClr val="FFFF00"/>
                </a:solidFill>
                <a:latin typeface="Trebuchet MS" panose="020B0603020202020204" pitchFamily="34" charset="0"/>
                <a:cs typeface="Arial" charset="0"/>
              </a:rPr>
              <a:t>:  </a:t>
            </a:r>
            <a:r>
              <a:rPr lang="en-US" sz="1600" b="1" i="1" dirty="0">
                <a:solidFill>
                  <a:srgbClr val="FFFF00"/>
                </a:solidFill>
                <a:latin typeface="Trebuchet MS" panose="020B0603020202020204" pitchFamily="34" charset="0"/>
                <a:cs typeface="Arial" charset="0"/>
              </a:rPr>
              <a:t>El </a:t>
            </a:r>
            <a:r>
              <a:rPr lang="en-US" sz="1600" b="1" i="1" dirty="0" err="1">
                <a:solidFill>
                  <a:srgbClr val="FFFF00"/>
                </a:solidFill>
                <a:latin typeface="Trebuchet MS" panose="020B0603020202020204" pitchFamily="34" charset="0"/>
                <a:cs typeface="Arial" charset="0"/>
              </a:rPr>
              <a:t>sistema</a:t>
            </a:r>
            <a:r>
              <a:rPr lang="en-US" sz="1600" b="1" i="1" dirty="0">
                <a:solidFill>
                  <a:srgbClr val="FFFF00"/>
                </a:solidFill>
                <a:latin typeface="Trebuchet MS" panose="020B0603020202020204" pitchFamily="34" charset="0"/>
                <a:cs typeface="Arial" charset="0"/>
              </a:rPr>
              <a:t> </a:t>
            </a:r>
            <a:r>
              <a:rPr lang="en-US" sz="1600" b="1" i="1" dirty="0" err="1">
                <a:solidFill>
                  <a:srgbClr val="FFFF00"/>
                </a:solidFill>
                <a:latin typeface="Trebuchet MS" panose="020B0603020202020204" pitchFamily="34" charset="0"/>
                <a:cs typeface="Arial" charset="0"/>
              </a:rPr>
              <a:t>nunca</a:t>
            </a:r>
            <a:r>
              <a:rPr lang="en-US" sz="1600" b="1" i="1" dirty="0">
                <a:solidFill>
                  <a:srgbClr val="FFFF00"/>
                </a:solidFill>
                <a:latin typeface="Trebuchet MS" panose="020B0603020202020204" pitchFamily="34" charset="0"/>
                <a:cs typeface="Arial" charset="0"/>
              </a:rPr>
              <a:t> se </a:t>
            </a:r>
            <a:r>
              <a:rPr lang="en-US" sz="1600" b="1" i="1" dirty="0" err="1">
                <a:solidFill>
                  <a:srgbClr val="FFFF00"/>
                </a:solidFill>
                <a:latin typeface="Trebuchet MS" panose="020B0603020202020204" pitchFamily="34" charset="0"/>
                <a:cs typeface="Arial" charset="0"/>
              </a:rPr>
              <a:t>repite</a:t>
            </a:r>
            <a:r>
              <a:rPr lang="en-US" sz="1600" b="1" i="1" dirty="0">
                <a:solidFill>
                  <a:srgbClr val="FFFF00"/>
                </a:solidFill>
                <a:latin typeface="Trebuchet MS" panose="020B0603020202020204" pitchFamily="34" charset="0"/>
                <a:cs typeface="Arial" charset="0"/>
              </a:rPr>
              <a:t> </a:t>
            </a:r>
            <a:r>
              <a:rPr lang="en-US" sz="1600" b="1" i="1" dirty="0" err="1">
                <a:solidFill>
                  <a:srgbClr val="FFFF00"/>
                </a:solidFill>
                <a:latin typeface="Trebuchet MS" panose="020B0603020202020204" pitchFamily="34" charset="0"/>
                <a:cs typeface="Arial" charset="0"/>
              </a:rPr>
              <a:t>exactamente</a:t>
            </a:r>
            <a:r>
              <a:rPr lang="en-US" sz="1600" b="1" i="1" dirty="0">
                <a:solidFill>
                  <a:srgbClr val="FFFF00"/>
                </a:solidFill>
                <a:latin typeface="Trebuchet MS" panose="020B0603020202020204" pitchFamily="34" charset="0"/>
                <a:cs typeface="Arial" charset="0"/>
              </a:rPr>
              <a:t>. Se </a:t>
            </a:r>
            <a:r>
              <a:rPr lang="en-US" sz="1600" b="1" i="1" dirty="0" err="1">
                <a:solidFill>
                  <a:srgbClr val="FFFF00"/>
                </a:solidFill>
                <a:latin typeface="Trebuchet MS" panose="020B0603020202020204" pitchFamily="34" charset="0"/>
                <a:cs typeface="Arial" charset="0"/>
              </a:rPr>
              <a:t>observan</a:t>
            </a:r>
            <a:r>
              <a:rPr lang="en-US" sz="1600" b="1" i="1" dirty="0">
                <a:solidFill>
                  <a:srgbClr val="FFFF00"/>
                </a:solidFill>
                <a:latin typeface="Trebuchet MS" panose="020B0603020202020204" pitchFamily="34" charset="0"/>
                <a:cs typeface="Arial" charset="0"/>
              </a:rPr>
              <a:t> </a:t>
            </a:r>
            <a:r>
              <a:rPr lang="en-US" sz="1600" b="1" i="1" dirty="0" err="1">
                <a:solidFill>
                  <a:srgbClr val="FFFF00"/>
                </a:solidFill>
                <a:latin typeface="Trebuchet MS" panose="020B0603020202020204" pitchFamily="34" charset="0"/>
                <a:cs typeface="Arial" charset="0"/>
              </a:rPr>
              <a:t>Estados</a:t>
            </a:r>
            <a:r>
              <a:rPr lang="en-US" sz="1600" b="1" i="1" dirty="0">
                <a:solidFill>
                  <a:srgbClr val="FFFF00"/>
                </a:solidFill>
                <a:latin typeface="Trebuchet MS" panose="020B0603020202020204" pitchFamily="34" charset="0"/>
                <a:cs typeface="Arial" charset="0"/>
              </a:rPr>
              <a:t> </a:t>
            </a:r>
            <a:r>
              <a:rPr lang="en-US" sz="1600" b="1" i="1" dirty="0" err="1">
                <a:solidFill>
                  <a:srgbClr val="FFFF00"/>
                </a:solidFill>
                <a:latin typeface="Trebuchet MS" panose="020B0603020202020204" pitchFamily="34" charset="0"/>
                <a:cs typeface="Arial" charset="0"/>
              </a:rPr>
              <a:t>parecidos</a:t>
            </a:r>
            <a:r>
              <a:rPr lang="en-US" sz="1600" b="1" i="1" dirty="0">
                <a:solidFill>
                  <a:srgbClr val="FFFF00"/>
                </a:solidFill>
                <a:latin typeface="Trebuchet MS" panose="020B0603020202020204" pitchFamily="34" charset="0"/>
                <a:cs typeface="Arial" charset="0"/>
              </a:rPr>
              <a:t> (</a:t>
            </a:r>
            <a:r>
              <a:rPr lang="en-US" sz="1600" b="1" i="1" dirty="0" err="1">
                <a:solidFill>
                  <a:srgbClr val="FFFF00"/>
                </a:solidFill>
                <a:latin typeface="Trebuchet MS" panose="020B0603020202020204" pitchFamily="34" charset="0"/>
                <a:cs typeface="Arial" charset="0"/>
              </a:rPr>
              <a:t>debido</a:t>
            </a:r>
            <a:r>
              <a:rPr lang="en-US" sz="1600" b="1" i="1" dirty="0">
                <a:solidFill>
                  <a:srgbClr val="FFFF00"/>
                </a:solidFill>
                <a:latin typeface="Trebuchet MS" panose="020B0603020202020204" pitchFamily="34" charset="0"/>
                <a:cs typeface="Arial" charset="0"/>
              </a:rPr>
              <a:t> al </a:t>
            </a:r>
            <a:r>
              <a:rPr lang="en-US" sz="1600" b="1" i="1" dirty="0" err="1">
                <a:solidFill>
                  <a:srgbClr val="FFFF00"/>
                </a:solidFill>
                <a:latin typeface="Trebuchet MS" panose="020B0603020202020204" pitchFamily="34" charset="0"/>
                <a:cs typeface="Arial" charset="0"/>
              </a:rPr>
              <a:t>pto</a:t>
            </a:r>
            <a:r>
              <a:rPr lang="en-US" sz="1600" b="1" i="1" dirty="0">
                <a:solidFill>
                  <a:srgbClr val="FFFF00"/>
                </a:solidFill>
                <a:latin typeface="Trebuchet MS" panose="020B0603020202020204" pitchFamily="34" charset="0"/>
                <a:cs typeface="Arial" charset="0"/>
              </a:rPr>
              <a:t>. 3 anterior)</a:t>
            </a:r>
          </a:p>
          <a:p>
            <a:pPr marL="342900" indent="-342900" eaLnBrk="1" fontAlgn="auto" hangingPunct="1">
              <a:spcBef>
                <a:spcPts val="0"/>
              </a:spcBef>
              <a:spcAft>
                <a:spcPts val="0"/>
              </a:spcAft>
              <a:buFontTx/>
              <a:buAutoNum type="arabicParenR" startAt="4"/>
              <a:defRPr/>
            </a:pPr>
            <a:endParaRPr lang="en-US" sz="1600" b="1" i="1" dirty="0">
              <a:solidFill>
                <a:srgbClr val="FFFF00"/>
              </a:solidFill>
              <a:latin typeface="Trebuchet MS" panose="020B0603020202020204" pitchFamily="34" charset="0"/>
              <a:cs typeface="Arial" charset="0"/>
            </a:endParaRPr>
          </a:p>
          <a:p>
            <a:pPr eaLnBrk="1" fontAlgn="auto" hangingPunct="1">
              <a:spcBef>
                <a:spcPts val="0"/>
              </a:spcBef>
              <a:spcAft>
                <a:spcPts val="0"/>
              </a:spcAft>
              <a:defRPr/>
            </a:pPr>
            <a:r>
              <a:rPr lang="en-US" sz="1600" b="1" dirty="0">
                <a:solidFill>
                  <a:srgbClr val="FFFF00"/>
                </a:solidFill>
                <a:latin typeface="Trebuchet MS" panose="020B0603020202020204" pitchFamily="34" charset="0"/>
                <a:cs typeface="Arial" charset="0"/>
              </a:rPr>
              <a:t>5)   </a:t>
            </a:r>
            <a:r>
              <a:rPr lang="en-US" sz="1600" b="1" u="sng" dirty="0">
                <a:solidFill>
                  <a:srgbClr val="FFFF00"/>
                </a:solidFill>
                <a:latin typeface="Trebuchet MS" panose="020B0603020202020204" pitchFamily="34" charset="0"/>
                <a:cs typeface="Arial" charset="0"/>
              </a:rPr>
              <a:t>Sensible a </a:t>
            </a:r>
            <a:r>
              <a:rPr lang="en-US" sz="1600" b="1" u="sng" dirty="0" err="1">
                <a:solidFill>
                  <a:srgbClr val="FFFF00"/>
                </a:solidFill>
                <a:latin typeface="Trebuchet MS" panose="020B0603020202020204" pitchFamily="34" charset="0"/>
                <a:cs typeface="Arial" charset="0"/>
              </a:rPr>
              <a:t>las</a:t>
            </a:r>
            <a:r>
              <a:rPr lang="en-US" sz="1600" b="1" u="sng" dirty="0">
                <a:solidFill>
                  <a:srgbClr val="FFFF00"/>
                </a:solidFill>
                <a:latin typeface="Trebuchet MS" panose="020B0603020202020204" pitchFamily="34" charset="0"/>
                <a:cs typeface="Arial" charset="0"/>
              </a:rPr>
              <a:t> </a:t>
            </a:r>
            <a:r>
              <a:rPr lang="en-US" sz="1600" b="1" u="sng" dirty="0" err="1">
                <a:solidFill>
                  <a:srgbClr val="FFFF00"/>
                </a:solidFill>
                <a:latin typeface="Trebuchet MS" panose="020B0603020202020204" pitchFamily="34" charset="0"/>
                <a:cs typeface="Arial" charset="0"/>
              </a:rPr>
              <a:t>Condiciones</a:t>
            </a:r>
            <a:r>
              <a:rPr lang="en-US" sz="1600" b="1" u="sng" dirty="0">
                <a:solidFill>
                  <a:srgbClr val="FFFF00"/>
                </a:solidFill>
                <a:latin typeface="Trebuchet MS" panose="020B0603020202020204" pitchFamily="34" charset="0"/>
                <a:cs typeface="Arial" charset="0"/>
              </a:rPr>
              <a:t> </a:t>
            </a:r>
            <a:r>
              <a:rPr lang="en-US" sz="1600" b="1" u="sng" dirty="0" err="1">
                <a:solidFill>
                  <a:srgbClr val="FFFF00"/>
                </a:solidFill>
                <a:latin typeface="Trebuchet MS" panose="020B0603020202020204" pitchFamily="34" charset="0"/>
                <a:cs typeface="Arial" charset="0"/>
              </a:rPr>
              <a:t>Iniciales</a:t>
            </a:r>
            <a:r>
              <a:rPr lang="en-US" sz="1600" b="1" dirty="0">
                <a:solidFill>
                  <a:srgbClr val="FFFF00"/>
                </a:solidFill>
                <a:latin typeface="Trebuchet MS" panose="020B0603020202020204" pitchFamily="34" charset="0"/>
                <a:cs typeface="Arial" charset="0"/>
              </a:rPr>
              <a:t>: </a:t>
            </a:r>
          </a:p>
          <a:p>
            <a:pPr eaLnBrk="1" fontAlgn="auto" hangingPunct="1">
              <a:spcBef>
                <a:spcPts val="0"/>
              </a:spcBef>
              <a:spcAft>
                <a:spcPts val="0"/>
              </a:spcAft>
              <a:defRPr/>
            </a:pPr>
            <a:r>
              <a:rPr lang="en-US" sz="1600" b="1" i="1" dirty="0" err="1">
                <a:solidFill>
                  <a:srgbClr val="FFFF00"/>
                </a:solidFill>
                <a:latin typeface="Trebuchet MS" panose="020B0603020202020204" pitchFamily="34" charset="0"/>
                <a:cs typeface="Arial" charset="0"/>
              </a:rPr>
              <a:t>Perturbaciones</a:t>
            </a:r>
            <a:r>
              <a:rPr lang="en-US" sz="1600" b="1" i="1" dirty="0">
                <a:solidFill>
                  <a:srgbClr val="FFFF00"/>
                </a:solidFill>
                <a:latin typeface="Trebuchet MS" panose="020B0603020202020204" pitchFamily="34" charset="0"/>
                <a:cs typeface="Arial" charset="0"/>
              </a:rPr>
              <a:t> </a:t>
            </a:r>
            <a:r>
              <a:rPr lang="en-US" sz="1600" b="1" i="1" dirty="0" err="1">
                <a:solidFill>
                  <a:srgbClr val="FFFF00"/>
                </a:solidFill>
                <a:latin typeface="Trebuchet MS" panose="020B0603020202020204" pitchFamily="34" charset="0"/>
                <a:cs typeface="Arial" charset="0"/>
              </a:rPr>
              <a:t>pequeñas</a:t>
            </a:r>
            <a:r>
              <a:rPr lang="en-US" sz="1600" b="1" i="1" dirty="0">
                <a:solidFill>
                  <a:srgbClr val="FFFF00"/>
                </a:solidFill>
                <a:latin typeface="Trebuchet MS" panose="020B0603020202020204" pitchFamily="34" charset="0"/>
                <a:cs typeface="Arial" charset="0"/>
              </a:rPr>
              <a:t> en el </a:t>
            </a:r>
            <a:r>
              <a:rPr lang="en-US" sz="1600" b="1" i="1" dirty="0" err="1">
                <a:solidFill>
                  <a:srgbClr val="FFFF00"/>
                </a:solidFill>
                <a:latin typeface="Trebuchet MS" panose="020B0603020202020204" pitchFamily="34" charset="0"/>
                <a:cs typeface="Arial" charset="0"/>
              </a:rPr>
              <a:t>estado</a:t>
            </a:r>
            <a:r>
              <a:rPr lang="en-US" sz="1600" b="1" i="1" dirty="0">
                <a:solidFill>
                  <a:srgbClr val="FFFF00"/>
                </a:solidFill>
                <a:latin typeface="Trebuchet MS" panose="020B0603020202020204" pitchFamily="34" charset="0"/>
                <a:cs typeface="Arial" charset="0"/>
              </a:rPr>
              <a:t> del </a:t>
            </a:r>
            <a:r>
              <a:rPr lang="en-US" sz="1600" b="1" i="1" dirty="0" err="1">
                <a:solidFill>
                  <a:srgbClr val="FFFF00"/>
                </a:solidFill>
                <a:latin typeface="Trebuchet MS" panose="020B0603020202020204" pitchFamily="34" charset="0"/>
                <a:cs typeface="Arial" charset="0"/>
              </a:rPr>
              <a:t>sistema</a:t>
            </a:r>
            <a:r>
              <a:rPr lang="en-US" sz="1600" b="1" i="1" dirty="0">
                <a:solidFill>
                  <a:srgbClr val="FFFF00"/>
                </a:solidFill>
                <a:latin typeface="Trebuchet MS" panose="020B0603020202020204" pitchFamily="34" charset="0"/>
                <a:cs typeface="Arial" charset="0"/>
              </a:rPr>
              <a:t>, </a:t>
            </a:r>
            <a:r>
              <a:rPr lang="en-US" sz="1600" b="1" i="1" dirty="0" err="1">
                <a:solidFill>
                  <a:srgbClr val="FFFF00"/>
                </a:solidFill>
                <a:latin typeface="Trebuchet MS" panose="020B0603020202020204" pitchFamily="34" charset="0"/>
                <a:cs typeface="Arial" charset="0"/>
              </a:rPr>
              <a:t>dan</a:t>
            </a:r>
            <a:r>
              <a:rPr lang="en-US" sz="1600" b="1" i="1" dirty="0">
                <a:solidFill>
                  <a:srgbClr val="FFFF00"/>
                </a:solidFill>
                <a:latin typeface="Trebuchet MS" panose="020B0603020202020204" pitchFamily="34" charset="0"/>
                <a:cs typeface="Arial" charset="0"/>
              </a:rPr>
              <a:t> </a:t>
            </a:r>
            <a:r>
              <a:rPr lang="en-US" sz="1600" b="1" i="1" dirty="0" err="1">
                <a:solidFill>
                  <a:srgbClr val="FFFF00"/>
                </a:solidFill>
                <a:latin typeface="Trebuchet MS" panose="020B0603020202020204" pitchFamily="34" charset="0"/>
                <a:cs typeface="Arial" charset="0"/>
              </a:rPr>
              <a:t>lugar</a:t>
            </a:r>
            <a:r>
              <a:rPr lang="en-US" sz="1600" b="1" i="1" dirty="0">
                <a:solidFill>
                  <a:srgbClr val="FFFF00"/>
                </a:solidFill>
                <a:latin typeface="Trebuchet MS" panose="020B0603020202020204" pitchFamily="34" charset="0"/>
                <a:cs typeface="Arial" charset="0"/>
              </a:rPr>
              <a:t> a </a:t>
            </a:r>
            <a:r>
              <a:rPr lang="en-US" sz="1600" b="1" i="1" dirty="0" err="1">
                <a:solidFill>
                  <a:srgbClr val="FFFF00"/>
                </a:solidFill>
                <a:latin typeface="Trebuchet MS" panose="020B0603020202020204" pitchFamily="34" charset="0"/>
                <a:cs typeface="Arial" charset="0"/>
              </a:rPr>
              <a:t>resultados</a:t>
            </a:r>
            <a:r>
              <a:rPr lang="en-US" sz="1600" b="1" i="1" dirty="0">
                <a:solidFill>
                  <a:srgbClr val="FFFF00"/>
                </a:solidFill>
                <a:latin typeface="Trebuchet MS" panose="020B0603020202020204" pitchFamily="34" charset="0"/>
                <a:cs typeface="Arial" charset="0"/>
              </a:rPr>
              <a:t> </a:t>
            </a:r>
            <a:r>
              <a:rPr lang="en-US" sz="1600" b="1" i="1" dirty="0" err="1">
                <a:solidFill>
                  <a:srgbClr val="FFFF00"/>
                </a:solidFill>
                <a:latin typeface="Trebuchet MS" panose="020B0603020202020204" pitchFamily="34" charset="0"/>
                <a:cs typeface="Arial" charset="0"/>
              </a:rPr>
              <a:t>muy</a:t>
            </a:r>
            <a:r>
              <a:rPr lang="en-US" sz="1600" b="1" i="1" dirty="0">
                <a:solidFill>
                  <a:srgbClr val="FFFF00"/>
                </a:solidFill>
                <a:latin typeface="Trebuchet MS" panose="020B0603020202020204" pitchFamily="34" charset="0"/>
                <a:cs typeface="Arial" charset="0"/>
              </a:rPr>
              <a:t> </a:t>
            </a:r>
            <a:r>
              <a:rPr lang="en-US" sz="1600" b="1" i="1" dirty="0" err="1">
                <a:solidFill>
                  <a:srgbClr val="FFFF00"/>
                </a:solidFill>
                <a:latin typeface="Trebuchet MS" panose="020B0603020202020204" pitchFamily="34" charset="0"/>
                <a:cs typeface="Arial" charset="0"/>
              </a:rPr>
              <a:t>distintos</a:t>
            </a:r>
            <a:r>
              <a:rPr lang="en-US" sz="1600" b="1" i="1" dirty="0">
                <a:solidFill>
                  <a:srgbClr val="FFFF00"/>
                </a:solidFill>
                <a:latin typeface="Trebuchet MS" panose="020B0603020202020204" pitchFamily="34" charset="0"/>
                <a:cs typeface="Arial" charset="0"/>
              </a:rPr>
              <a:t>, </a:t>
            </a:r>
            <a:r>
              <a:rPr lang="en-US" sz="1600" b="1" i="1" dirty="0" err="1">
                <a:solidFill>
                  <a:srgbClr val="FFFF00"/>
                </a:solidFill>
                <a:latin typeface="Trebuchet MS" panose="020B0603020202020204" pitchFamily="34" charset="0"/>
                <a:cs typeface="Arial" charset="0"/>
              </a:rPr>
              <a:t>debido</a:t>
            </a:r>
            <a:r>
              <a:rPr lang="en-US" sz="1600" b="1" i="1" dirty="0">
                <a:solidFill>
                  <a:srgbClr val="FFFF00"/>
                </a:solidFill>
                <a:latin typeface="Trebuchet MS" panose="020B0603020202020204" pitchFamily="34" charset="0"/>
                <a:cs typeface="Arial" charset="0"/>
              </a:rPr>
              <a:t> a los </a:t>
            </a:r>
            <a:r>
              <a:rPr lang="en-US" sz="1600" b="1" i="1" dirty="0" err="1">
                <a:solidFill>
                  <a:srgbClr val="FFFF00"/>
                </a:solidFill>
                <a:latin typeface="Trebuchet MS" panose="020B0603020202020204" pitchFamily="34" charset="0"/>
                <a:cs typeface="Arial" charset="0"/>
              </a:rPr>
              <a:t>efectos</a:t>
            </a:r>
            <a:r>
              <a:rPr lang="en-US" sz="1600" b="1" i="1" dirty="0">
                <a:solidFill>
                  <a:srgbClr val="FFFF00"/>
                </a:solidFill>
                <a:latin typeface="Trebuchet MS" panose="020B0603020202020204" pitchFamily="34" charset="0"/>
                <a:cs typeface="Arial" charset="0"/>
              </a:rPr>
              <a:t> no </a:t>
            </a:r>
            <a:r>
              <a:rPr lang="en-US" sz="1600" b="1" i="1" dirty="0" err="1">
                <a:solidFill>
                  <a:srgbClr val="FFFF00"/>
                </a:solidFill>
                <a:latin typeface="Trebuchet MS" panose="020B0603020202020204" pitchFamily="34" charset="0"/>
                <a:cs typeface="Arial" charset="0"/>
              </a:rPr>
              <a:t>lineales</a:t>
            </a:r>
            <a:endParaRPr lang="en-US" sz="1600" b="1" i="1" dirty="0">
              <a:solidFill>
                <a:srgbClr val="FFFF00"/>
              </a:solidFill>
              <a:latin typeface="Trebuchet MS" panose="020B0603020202020204" pitchFamily="34" charset="0"/>
              <a:cs typeface="Arial" charset="0"/>
            </a:endParaRPr>
          </a:p>
          <a:p>
            <a:pPr eaLnBrk="1" fontAlgn="auto" hangingPunct="1">
              <a:spcBef>
                <a:spcPts val="0"/>
              </a:spcBef>
              <a:spcAft>
                <a:spcPts val="0"/>
              </a:spcAft>
              <a:defRPr/>
            </a:pPr>
            <a:endParaRPr lang="en-US" sz="1600" b="1" i="1" dirty="0">
              <a:solidFill>
                <a:srgbClr val="FFFF00"/>
              </a:solidFill>
              <a:latin typeface="Trebuchet MS" panose="020B0603020202020204" pitchFamily="34" charset="0"/>
              <a:cs typeface="Arial" charset="0"/>
            </a:endParaRPr>
          </a:p>
          <a:p>
            <a:pPr eaLnBrk="1" fontAlgn="auto" hangingPunct="1">
              <a:spcBef>
                <a:spcPts val="0"/>
              </a:spcBef>
              <a:spcAft>
                <a:spcPts val="0"/>
              </a:spcAft>
              <a:defRPr/>
            </a:pPr>
            <a:endParaRPr lang="en-US" sz="1600" b="1" i="1" dirty="0">
              <a:solidFill>
                <a:srgbClr val="FFFF00"/>
              </a:solidFill>
              <a:latin typeface="Trebuchet MS" panose="020B0603020202020204" pitchFamily="34" charset="0"/>
              <a:cs typeface="Arial" charset="0"/>
            </a:endParaRPr>
          </a:p>
          <a:p>
            <a:pPr eaLnBrk="1" fontAlgn="auto" hangingPunct="1">
              <a:spcBef>
                <a:spcPts val="0"/>
              </a:spcBef>
              <a:spcAft>
                <a:spcPts val="0"/>
              </a:spcAft>
              <a:defRPr/>
            </a:pPr>
            <a:endParaRPr lang="en-US" sz="1600" b="1" i="1" dirty="0">
              <a:solidFill>
                <a:srgbClr val="FFFF00"/>
              </a:solidFill>
              <a:latin typeface="Trebuchet MS" panose="020B0603020202020204" pitchFamily="34" charset="0"/>
              <a:cs typeface="Arial" charset="0"/>
            </a:endParaRPr>
          </a:p>
          <a:p>
            <a:pPr eaLnBrk="1" fontAlgn="auto" hangingPunct="1">
              <a:spcBef>
                <a:spcPts val="0"/>
              </a:spcBef>
              <a:spcAft>
                <a:spcPts val="0"/>
              </a:spcAft>
              <a:defRPr/>
            </a:pPr>
            <a:endParaRPr lang="en-US" sz="1600" b="1" dirty="0">
              <a:solidFill>
                <a:srgbClr val="FFFF00"/>
              </a:solidFill>
              <a:latin typeface="Trebuchet MS" panose="020B0603020202020204" pitchFamily="34" charset="0"/>
              <a:cs typeface="Arial" charset="0"/>
            </a:endParaRPr>
          </a:p>
          <a:p>
            <a:pPr eaLnBrk="1" fontAlgn="auto" hangingPunct="1">
              <a:spcBef>
                <a:spcPts val="0"/>
              </a:spcBef>
              <a:spcAft>
                <a:spcPts val="0"/>
              </a:spcAft>
              <a:defRPr/>
            </a:pPr>
            <a:r>
              <a:rPr lang="en-US" sz="1600" b="1" i="1" dirty="0">
                <a:solidFill>
                  <a:srgbClr val="FFFF00"/>
                </a:solidFill>
                <a:latin typeface="Trebuchet MS" panose="020B0603020202020204" pitchFamily="34" charset="0"/>
                <a:cs typeface="Arial" charset="0"/>
              </a:rPr>
              <a:t>	</a:t>
            </a:r>
          </a:p>
        </p:txBody>
      </p:sp>
      <p:sp>
        <p:nvSpPr>
          <p:cNvPr id="5128" name="Rectangle 14"/>
          <p:cNvSpPr>
            <a:spLocks noChangeArrowheads="1"/>
          </p:cNvSpPr>
          <p:nvPr/>
        </p:nvSpPr>
        <p:spPr bwMode="auto">
          <a:xfrm>
            <a:off x="609600" y="4763"/>
            <a:ext cx="7904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2" tIns="45716" rIns="91432" bIns="4571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s-ES" sz="2000" b="1" u="sng">
                <a:solidFill>
                  <a:srgbClr val="FFFF00"/>
                </a:solidFill>
                <a:latin typeface="Trebuchet MS" panose="020B0603020202020204" pitchFamily="34" charset="0"/>
              </a:rPr>
              <a:t>Características fundamentales de un Sistema Caótico y dinámico</a:t>
            </a:r>
          </a:p>
        </p:txBody>
      </p:sp>
      <p:grpSp>
        <p:nvGrpSpPr>
          <p:cNvPr id="5" name="Group 22"/>
          <p:cNvGrpSpPr>
            <a:grpSpLocks/>
          </p:cNvGrpSpPr>
          <p:nvPr/>
        </p:nvGrpSpPr>
        <p:grpSpPr bwMode="auto">
          <a:xfrm>
            <a:off x="6235700" y="477838"/>
            <a:ext cx="2728913" cy="2308225"/>
            <a:chOff x="3928" y="301"/>
            <a:chExt cx="1719" cy="1454"/>
          </a:xfrm>
        </p:grpSpPr>
        <p:sp>
          <p:nvSpPr>
            <p:cNvPr id="5130" name="Oval 4"/>
            <p:cNvSpPr>
              <a:spLocks noChangeAspect="1" noChangeArrowheads="1"/>
            </p:cNvSpPr>
            <p:nvPr/>
          </p:nvSpPr>
          <p:spPr bwMode="auto">
            <a:xfrm>
              <a:off x="3928" y="568"/>
              <a:ext cx="29" cy="29"/>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latin typeface="Calibri" panose="020F0502020204030204" pitchFamily="34" charset="0"/>
              </a:endParaRPr>
            </a:p>
          </p:txBody>
        </p:sp>
        <p:sp>
          <p:nvSpPr>
            <p:cNvPr id="5131" name="Oval 5"/>
            <p:cNvSpPr>
              <a:spLocks noChangeAspect="1" noChangeArrowheads="1"/>
            </p:cNvSpPr>
            <p:nvPr/>
          </p:nvSpPr>
          <p:spPr bwMode="auto">
            <a:xfrm>
              <a:off x="3979" y="565"/>
              <a:ext cx="29" cy="29"/>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latin typeface="Calibri" panose="020F0502020204030204" pitchFamily="34" charset="0"/>
              </a:endParaRPr>
            </a:p>
          </p:txBody>
        </p:sp>
        <p:sp>
          <p:nvSpPr>
            <p:cNvPr id="5132" name="Text Box 15"/>
            <p:cNvSpPr txBox="1">
              <a:spLocks noChangeArrowheads="1"/>
            </p:cNvSpPr>
            <p:nvPr/>
          </p:nvSpPr>
          <p:spPr bwMode="auto">
            <a:xfrm>
              <a:off x="4111" y="301"/>
              <a:ext cx="1536" cy="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s-ES" b="1">
                <a:solidFill>
                  <a:srgbClr val="FFFF00"/>
                </a:solidFill>
                <a:latin typeface="Calibri" panose="020F0502020204030204" pitchFamily="34" charset="0"/>
              </a:endParaRPr>
            </a:p>
            <a:p>
              <a:pPr eaLnBrk="1" hangingPunct="1"/>
              <a:r>
                <a:rPr lang="en-US" altLang="es-ES" b="1" u="sng">
                  <a:solidFill>
                    <a:srgbClr val="FFFF00"/>
                  </a:solidFill>
                  <a:latin typeface="Calibri" panose="020F0502020204030204" pitchFamily="34" charset="0"/>
                </a:rPr>
                <a:t>Analogía</a:t>
              </a:r>
              <a:endParaRPr lang="en-US" altLang="es-ES" b="1">
                <a:solidFill>
                  <a:srgbClr val="FFFF00"/>
                </a:solidFill>
                <a:latin typeface="Calibri" panose="020F0502020204030204" pitchFamily="34" charset="0"/>
              </a:endParaRPr>
            </a:p>
            <a:p>
              <a:pPr eaLnBrk="1" hangingPunct="1"/>
              <a:r>
                <a:rPr lang="en-US" altLang="es-ES" b="1">
                  <a:solidFill>
                    <a:srgbClr val="FFFF00"/>
                  </a:solidFill>
                  <a:latin typeface="Calibri" panose="020F0502020204030204" pitchFamily="34" charset="0"/>
                </a:rPr>
                <a:t>Dos gotas adyacentes en una cascada suelen llegar abajo muy separadas</a:t>
              </a:r>
            </a:p>
            <a:p>
              <a:pPr eaLnBrk="1" hangingPunct="1"/>
              <a:endParaRPr lang="en-US" altLang="es-ES" b="1" i="1">
                <a:solidFill>
                  <a:srgbClr val="FFFF00"/>
                </a:solidFill>
                <a:latin typeface="Calibri" panose="020F0502020204030204" pitchFamily="34" charset="0"/>
              </a:endParaRPr>
            </a:p>
            <a:p>
              <a:pPr eaLnBrk="1" hangingPunct="1"/>
              <a:endParaRPr lang="en-US" altLang="es-ES" b="1" i="1">
                <a:solidFill>
                  <a:srgbClr val="FFFF00"/>
                </a:solidFill>
                <a:latin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620688"/>
            <a:ext cx="9144000" cy="6069027"/>
          </a:xfrm>
          <a:prstGeom prst="rect">
            <a:avLst/>
          </a:prstGeom>
        </p:spPr>
      </p:pic>
      <p:sp>
        <p:nvSpPr>
          <p:cNvPr id="3" name="CuadroTexto 2"/>
          <p:cNvSpPr txBox="1"/>
          <p:nvPr/>
        </p:nvSpPr>
        <p:spPr>
          <a:xfrm>
            <a:off x="2267744" y="188640"/>
            <a:ext cx="3584636" cy="461665"/>
          </a:xfrm>
          <a:prstGeom prst="rect">
            <a:avLst/>
          </a:prstGeom>
          <a:noFill/>
        </p:spPr>
        <p:txBody>
          <a:bodyPr wrap="none" rtlCol="0">
            <a:spAutoFit/>
          </a:bodyPr>
          <a:lstStyle/>
          <a:p>
            <a:r>
              <a:rPr lang="es-ES" sz="2400" b="1" dirty="0" smtClean="0">
                <a:solidFill>
                  <a:srgbClr val="0000FF"/>
                </a:solidFill>
              </a:rPr>
              <a:t>Predicción probabilista</a:t>
            </a:r>
            <a:endParaRPr lang="es-ES" sz="2400" b="1" dirty="0">
              <a:solidFill>
                <a:srgbClr val="0000FF"/>
              </a:solidFill>
            </a:endParaRPr>
          </a:p>
        </p:txBody>
      </p:sp>
    </p:spTree>
    <p:extLst>
      <p:ext uri="{BB962C8B-B14F-4D97-AF65-F5344CB8AC3E}">
        <p14:creationId xmlns:p14="http://schemas.microsoft.com/office/powerpoint/2010/main" val="22341266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2" name="Picture 30" descr="space_time_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983876"/>
            <a:ext cx="7803120" cy="501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Rectangle 2"/>
          <p:cNvSpPr>
            <a:spLocks noGrp="1" noChangeArrowheads="1"/>
          </p:cNvSpPr>
          <p:nvPr>
            <p:ph type="title" idx="4294967295"/>
          </p:nvPr>
        </p:nvSpPr>
        <p:spPr bwMode="auto">
          <a:xfrm>
            <a:off x="1043608" y="-330201"/>
            <a:ext cx="8229600" cy="1143001"/>
          </a:xfrm>
          <a:prstGeom prst="rect">
            <a:avLst/>
          </a:prstGeom>
          <a:noFill/>
          <a:ln>
            <a:noFill/>
            <a:miter lim="800000"/>
            <a:headEnd/>
            <a:tailEnd/>
          </a:ln>
        </p:spPr>
        <p:txBody>
          <a:bodyPr anchor="ctr"/>
          <a:lstStyle/>
          <a:p>
            <a:pPr eaLnBrk="1" hangingPunct="1"/>
            <a:r>
              <a:rPr lang="es-ES" sz="2800" b="1" dirty="0">
                <a:solidFill>
                  <a:srgbClr val="0033CC"/>
                </a:solidFill>
                <a:latin typeface="Trebuchet MS" panose="020B0603020202020204" pitchFamily="34" charset="0"/>
              </a:rPr>
              <a:t>Escalas meteorológicas</a:t>
            </a:r>
          </a:p>
        </p:txBody>
      </p:sp>
      <p:sp>
        <p:nvSpPr>
          <p:cNvPr id="130054" name="Text Box 26"/>
          <p:cNvSpPr txBox="1">
            <a:spLocks noChangeArrowheads="1"/>
          </p:cNvSpPr>
          <p:nvPr/>
        </p:nvSpPr>
        <p:spPr bwMode="auto">
          <a:xfrm>
            <a:off x="0" y="561009"/>
            <a:ext cx="4355976" cy="207441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0"/>
              </a:spcBef>
            </a:pPr>
            <a:r>
              <a:rPr lang="es-ES" sz="1400" dirty="0" smtClean="0">
                <a:latin typeface="Trebuchet MS" panose="020B0603020202020204" pitchFamily="34" charset="0"/>
              </a:rPr>
              <a:t>La </a:t>
            </a:r>
            <a:r>
              <a:rPr lang="es-ES" sz="1400" dirty="0">
                <a:latin typeface="Trebuchet MS" panose="020B0603020202020204" pitchFamily="34" charset="0"/>
              </a:rPr>
              <a:t>actividad humana ha </a:t>
            </a:r>
            <a:r>
              <a:rPr lang="es-ES" sz="1400" dirty="0" smtClean="0">
                <a:latin typeface="Trebuchet MS" panose="020B0603020202020204" pitchFamily="34" charset="0"/>
              </a:rPr>
              <a:t>incrementado las exigencias en </a:t>
            </a:r>
            <a:r>
              <a:rPr lang="es-ES" sz="1400" dirty="0">
                <a:latin typeface="Trebuchet MS" panose="020B0603020202020204" pitchFamily="34" charset="0"/>
              </a:rPr>
              <a:t>materia de </a:t>
            </a:r>
            <a:r>
              <a:rPr lang="es-ES" sz="1400" dirty="0" smtClean="0">
                <a:latin typeface="Trebuchet MS" panose="020B0603020202020204" pitchFamily="34" charset="0"/>
              </a:rPr>
              <a:t>pronóstico meteorológico.</a:t>
            </a:r>
            <a:endParaRPr lang="es-ES" sz="1600" dirty="0">
              <a:latin typeface="Trebuchet MS" panose="020B0603020202020204" pitchFamily="34" charset="0"/>
            </a:endParaRPr>
          </a:p>
          <a:p>
            <a:pPr>
              <a:spcBef>
                <a:spcPct val="20000"/>
              </a:spcBef>
            </a:pPr>
            <a:r>
              <a:rPr lang="es-ES" sz="1400" dirty="0" smtClean="0">
                <a:latin typeface="Trebuchet MS" panose="020B0603020202020204" pitchFamily="34" charset="0"/>
              </a:rPr>
              <a:t>Uno </a:t>
            </a:r>
            <a:r>
              <a:rPr lang="es-ES" sz="1400" dirty="0">
                <a:latin typeface="Trebuchet MS" panose="020B0603020202020204" pitchFamily="34" charset="0"/>
              </a:rPr>
              <a:t>de los principales problemas de la modelización atmosférica y, por tanto, de la predicción meteorológica radica en la ineludible necesidad de tratar simultáneamente </a:t>
            </a:r>
            <a:r>
              <a:rPr lang="es-ES" sz="1400" dirty="0" smtClean="0">
                <a:latin typeface="Trebuchet MS" panose="020B0603020202020204" pitchFamily="34" charset="0"/>
              </a:rPr>
              <a:t>sucesos y fenómenos que </a:t>
            </a:r>
            <a:r>
              <a:rPr lang="es-ES" sz="1400" dirty="0">
                <a:latin typeface="Trebuchet MS" panose="020B0603020202020204" pitchFamily="34" charset="0"/>
              </a:rPr>
              <a:t>ocurren en diversos rangos de </a:t>
            </a:r>
            <a:r>
              <a:rPr lang="es-ES" sz="1400" dirty="0" smtClean="0">
                <a:latin typeface="Trebuchet MS" panose="020B0603020202020204" pitchFamily="34" charset="0"/>
              </a:rPr>
              <a:t>escala espaciotemporal y que obedecen a procesos y leyes </a:t>
            </a:r>
            <a:r>
              <a:rPr lang="es-ES" sz="1400" dirty="0">
                <a:latin typeface="Trebuchet MS" panose="020B0603020202020204" pitchFamily="34" charset="0"/>
              </a:rPr>
              <a:t>físicas diferentes</a:t>
            </a:r>
            <a:r>
              <a:rPr lang="es-ES" sz="1400" dirty="0" smtClean="0">
                <a:latin typeface="Trebuchet MS" panose="020B0603020202020204" pitchFamily="34" charset="0"/>
              </a:rPr>
              <a:t>.</a:t>
            </a:r>
            <a:endParaRPr lang="es-ES" sz="1600" dirty="0">
              <a:latin typeface="Trebuchet MS" panose="020B0603020202020204" pitchFamily="34" charset="0"/>
            </a:endParaRPr>
          </a:p>
        </p:txBody>
      </p:sp>
      <p:pic>
        <p:nvPicPr>
          <p:cNvPr id="130055" name="Picture 29" descr="esca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2" y="3193752"/>
            <a:ext cx="3960813" cy="3213100"/>
          </a:xfrm>
          <a:prstGeom prst="rect">
            <a:avLst/>
          </a:prstGeom>
          <a:solidFill>
            <a:schemeClr val="bg1"/>
          </a:solidFill>
          <a:ln>
            <a:noFill/>
          </a:ln>
          <a:extLst/>
        </p:spPr>
      </p:pic>
    </p:spTree>
    <p:extLst>
      <p:ext uri="{BB962C8B-B14F-4D97-AF65-F5344CB8AC3E}">
        <p14:creationId xmlns:p14="http://schemas.microsoft.com/office/powerpoint/2010/main" val="14873509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43608" y="2924944"/>
            <a:ext cx="6623720" cy="3824305"/>
          </a:xfrm>
          <a:prstGeom prst="rect">
            <a:avLst/>
          </a:prstGeom>
        </p:spPr>
      </p:pic>
      <p:pic>
        <p:nvPicPr>
          <p:cNvPr id="3" name="Imagen 2"/>
          <p:cNvPicPr>
            <a:picLocks noChangeAspect="1"/>
          </p:cNvPicPr>
          <p:nvPr/>
        </p:nvPicPr>
        <p:blipFill>
          <a:blip r:embed="rId3"/>
          <a:stretch>
            <a:fillRect/>
          </a:stretch>
        </p:blipFill>
        <p:spPr>
          <a:xfrm>
            <a:off x="1907704" y="399875"/>
            <a:ext cx="5015783" cy="2525069"/>
          </a:xfrm>
          <a:prstGeom prst="rect">
            <a:avLst/>
          </a:prstGeom>
        </p:spPr>
      </p:pic>
      <p:sp>
        <p:nvSpPr>
          <p:cNvPr id="4" name="CuadroTexto 3"/>
          <p:cNvSpPr txBox="1"/>
          <p:nvPr/>
        </p:nvSpPr>
        <p:spPr>
          <a:xfrm>
            <a:off x="2267744" y="32789"/>
            <a:ext cx="3865161" cy="369332"/>
          </a:xfrm>
          <a:prstGeom prst="rect">
            <a:avLst/>
          </a:prstGeom>
          <a:noFill/>
        </p:spPr>
        <p:txBody>
          <a:bodyPr wrap="none" rtlCol="0">
            <a:spAutoFit/>
          </a:bodyPr>
          <a:lstStyle/>
          <a:p>
            <a:r>
              <a:rPr lang="es-ES" b="1" dirty="0" smtClean="0">
                <a:solidFill>
                  <a:srgbClr val="0000FF"/>
                </a:solidFill>
              </a:rPr>
              <a:t>Simulación de las incertidumbres</a:t>
            </a:r>
            <a:endParaRPr lang="es-ES" b="1" dirty="0">
              <a:solidFill>
                <a:srgbClr val="0000FF"/>
              </a:solidFill>
            </a:endParaRPr>
          </a:p>
        </p:txBody>
      </p:sp>
      <p:sp>
        <p:nvSpPr>
          <p:cNvPr id="5" name="CuadroTexto 4"/>
          <p:cNvSpPr txBox="1"/>
          <p:nvPr/>
        </p:nvSpPr>
        <p:spPr>
          <a:xfrm>
            <a:off x="3707904" y="2924944"/>
            <a:ext cx="4929555" cy="369332"/>
          </a:xfrm>
          <a:prstGeom prst="rect">
            <a:avLst/>
          </a:prstGeom>
          <a:noFill/>
        </p:spPr>
        <p:txBody>
          <a:bodyPr wrap="none" rtlCol="0">
            <a:spAutoFit/>
          </a:bodyPr>
          <a:lstStyle/>
          <a:p>
            <a:r>
              <a:rPr lang="es-ES" b="1" dirty="0" smtClean="0">
                <a:solidFill>
                  <a:srgbClr val="0000FF"/>
                </a:solidFill>
              </a:rPr>
              <a:t>Sistema de predicción por conjuntos (ENS)</a:t>
            </a:r>
            <a:endParaRPr lang="es-ES" b="1" dirty="0">
              <a:solidFill>
                <a:srgbClr val="0000FF"/>
              </a:solidFill>
            </a:endParaRPr>
          </a:p>
        </p:txBody>
      </p:sp>
    </p:spTree>
    <p:extLst>
      <p:ext uri="{BB962C8B-B14F-4D97-AF65-F5344CB8AC3E}">
        <p14:creationId xmlns:p14="http://schemas.microsoft.com/office/powerpoint/2010/main" val="357600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79512" y="413956"/>
            <a:ext cx="6457044" cy="3453195"/>
          </a:xfrm>
          <a:prstGeom prst="rect">
            <a:avLst/>
          </a:prstGeom>
        </p:spPr>
      </p:pic>
      <p:sp>
        <p:nvSpPr>
          <p:cNvPr id="4" name="CuadroTexto 3"/>
          <p:cNvSpPr txBox="1"/>
          <p:nvPr/>
        </p:nvSpPr>
        <p:spPr>
          <a:xfrm>
            <a:off x="2411760" y="44624"/>
            <a:ext cx="3300904" cy="369332"/>
          </a:xfrm>
          <a:prstGeom prst="rect">
            <a:avLst/>
          </a:prstGeom>
          <a:noFill/>
        </p:spPr>
        <p:txBody>
          <a:bodyPr wrap="none" rtlCol="0">
            <a:spAutoFit/>
          </a:bodyPr>
          <a:lstStyle/>
          <a:p>
            <a:r>
              <a:rPr lang="es-ES" b="1" dirty="0" smtClean="0">
                <a:solidFill>
                  <a:srgbClr val="0000FF"/>
                </a:solidFill>
              </a:rPr>
              <a:t>Estimación de la  dispersión</a:t>
            </a:r>
            <a:endParaRPr lang="es-ES" b="1" dirty="0">
              <a:solidFill>
                <a:srgbClr val="0000FF"/>
              </a:solidFill>
            </a:endParaRPr>
          </a:p>
        </p:txBody>
      </p:sp>
      <p:pic>
        <p:nvPicPr>
          <p:cNvPr id="5" name="Imagen 4"/>
          <p:cNvPicPr>
            <a:picLocks noChangeAspect="1"/>
          </p:cNvPicPr>
          <p:nvPr/>
        </p:nvPicPr>
        <p:blipFill>
          <a:blip r:embed="rId3"/>
          <a:stretch>
            <a:fillRect/>
          </a:stretch>
        </p:blipFill>
        <p:spPr>
          <a:xfrm>
            <a:off x="2487407" y="2276872"/>
            <a:ext cx="6224545" cy="4270264"/>
          </a:xfrm>
          <a:prstGeom prst="rect">
            <a:avLst/>
          </a:prstGeom>
        </p:spPr>
      </p:pic>
    </p:spTree>
    <p:extLst>
      <p:ext uri="{BB962C8B-B14F-4D97-AF65-F5344CB8AC3E}">
        <p14:creationId xmlns:p14="http://schemas.microsoft.com/office/powerpoint/2010/main" val="382705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Marcador de número de diapositiva 1"/>
          <p:cNvSpPr>
            <a:spLocks noGrp="1"/>
          </p:cNvSpPr>
          <p:nvPr>
            <p:ph type="sldNum" sz="quarter" idx="4294967295"/>
          </p:nvPr>
        </p:nvSpPr>
        <p:spPr bwMode="auto">
          <a:xfrm>
            <a:off x="6948488" y="63087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s-ES" altLang="es-ES" sz="1400">
              <a:solidFill>
                <a:schemeClr val="accent2"/>
              </a:solidFill>
              <a:latin typeface="Viner Hand ITC" panose="03070502030502020203" pitchFamily="66" charset="0"/>
            </a:endParaRPr>
          </a:p>
          <a:p>
            <a:fld id="{9BEE6D66-7A74-466E-A6D5-022AD158DC07}" type="slidenum">
              <a:rPr lang="es-ES" altLang="es-ES" sz="1400">
                <a:solidFill>
                  <a:srgbClr val="3399FF"/>
                </a:solidFill>
                <a:latin typeface="Viner Hand ITC" panose="03070502030502020203" pitchFamily="66" charset="0"/>
              </a:rPr>
              <a:pPr/>
              <a:t>32</a:t>
            </a:fld>
            <a:endParaRPr lang="es-ES" altLang="es-ES" sz="1400">
              <a:solidFill>
                <a:srgbClr val="3399FF"/>
              </a:solidFill>
              <a:latin typeface="Viner Hand ITC" panose="03070502030502020203" pitchFamily="66" charset="0"/>
            </a:endParaRPr>
          </a:p>
        </p:txBody>
      </p:sp>
      <p:sp>
        <p:nvSpPr>
          <p:cNvPr id="7171" name="6 Marcador de número de diapositiva"/>
          <p:cNvSpPr txBox="1">
            <a:spLocks noGrp="1"/>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EF3C5D23-1C12-4CFE-8A4A-AD1FE43552A3}" type="slidenum">
              <a:rPr lang="es-ES_tradnl" altLang="es-ES" sz="1400">
                <a:solidFill>
                  <a:srgbClr val="003399"/>
                </a:solidFill>
                <a:latin typeface="Tahoma" panose="020B0604030504040204" pitchFamily="34" charset="0"/>
              </a:rPr>
              <a:pPr algn="r"/>
              <a:t>32</a:t>
            </a:fld>
            <a:endParaRPr lang="es-ES_tradnl" altLang="es-ES" sz="1400">
              <a:solidFill>
                <a:srgbClr val="003399"/>
              </a:solidFill>
              <a:latin typeface="Tahoma" panose="020B0604030504040204" pitchFamily="34" charset="0"/>
            </a:endParaRPr>
          </a:p>
        </p:txBody>
      </p:sp>
      <p:pic>
        <p:nvPicPr>
          <p:cNvPr id="7172" name="Picture 2" descr="g1"/>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3203575" y="549275"/>
            <a:ext cx="3725863" cy="62372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3" descr="ers-w-zn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1200150"/>
            <a:ext cx="2663825"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4"/>
          <p:cNvSpPr>
            <a:spLocks noChangeArrowheads="1"/>
          </p:cNvSpPr>
          <p:nvPr/>
        </p:nvSpPr>
        <p:spPr bwMode="auto">
          <a:xfrm>
            <a:off x="468313" y="3355975"/>
            <a:ext cx="21701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s-ES" sz="2800"/>
              <a:t>+ </a:t>
            </a:r>
            <a:r>
              <a:rPr lang="en-GB" altLang="es-ES" sz="2000"/>
              <a:t>perturbaciones</a:t>
            </a:r>
          </a:p>
          <a:p>
            <a:r>
              <a:rPr lang="en-GB" altLang="es-ES" sz="2000"/>
              <a:t>      tensión viento</a:t>
            </a:r>
          </a:p>
        </p:txBody>
      </p:sp>
      <p:sp>
        <p:nvSpPr>
          <p:cNvPr id="7175" name="Line 5"/>
          <p:cNvSpPr>
            <a:spLocks noChangeShapeType="1"/>
          </p:cNvSpPr>
          <p:nvPr/>
        </p:nvSpPr>
        <p:spPr bwMode="auto">
          <a:xfrm flipV="1">
            <a:off x="2482850" y="2132013"/>
            <a:ext cx="649288" cy="14398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7176" name="Line 6"/>
          <p:cNvSpPr>
            <a:spLocks noChangeShapeType="1"/>
          </p:cNvSpPr>
          <p:nvPr/>
        </p:nvSpPr>
        <p:spPr bwMode="auto">
          <a:xfrm flipV="1">
            <a:off x="2771775" y="3140075"/>
            <a:ext cx="431800" cy="5762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7177" name="Line 7"/>
          <p:cNvSpPr>
            <a:spLocks noChangeShapeType="1"/>
          </p:cNvSpPr>
          <p:nvPr/>
        </p:nvSpPr>
        <p:spPr bwMode="auto">
          <a:xfrm>
            <a:off x="2771775" y="4003675"/>
            <a:ext cx="3603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7178" name="Line 8"/>
          <p:cNvSpPr>
            <a:spLocks noChangeShapeType="1"/>
          </p:cNvSpPr>
          <p:nvPr/>
        </p:nvSpPr>
        <p:spPr bwMode="auto">
          <a:xfrm>
            <a:off x="2484438" y="4149725"/>
            <a:ext cx="576262" cy="7191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7179" name="Line 9"/>
          <p:cNvSpPr>
            <a:spLocks noChangeShapeType="1"/>
          </p:cNvSpPr>
          <p:nvPr/>
        </p:nvSpPr>
        <p:spPr bwMode="auto">
          <a:xfrm>
            <a:off x="2268538" y="4292600"/>
            <a:ext cx="719137" cy="14414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7180" name="Text Box 10"/>
          <p:cNvSpPr txBox="1">
            <a:spLocks noChangeArrowheads="1"/>
          </p:cNvSpPr>
          <p:nvPr/>
        </p:nvSpPr>
        <p:spPr bwMode="auto">
          <a:xfrm>
            <a:off x="179388" y="-18182"/>
            <a:ext cx="7488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s-ES" sz="2400" b="1">
                <a:solidFill>
                  <a:schemeClr val="accent2"/>
                </a:solidFill>
              </a:rPr>
              <a:t>           Inicialización + incertidumbres en las C.I.</a:t>
            </a:r>
          </a:p>
        </p:txBody>
      </p:sp>
      <p:sp>
        <p:nvSpPr>
          <p:cNvPr id="7181" name="Rectangle 11"/>
          <p:cNvSpPr>
            <a:spLocks noChangeArrowheads="1"/>
          </p:cNvSpPr>
          <p:nvPr/>
        </p:nvSpPr>
        <p:spPr bwMode="auto">
          <a:xfrm>
            <a:off x="377825" y="2900363"/>
            <a:ext cx="2435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s-ES" sz="2400" b="1"/>
              <a:t>AD Océano (OI)</a:t>
            </a:r>
          </a:p>
        </p:txBody>
      </p:sp>
      <p:sp>
        <p:nvSpPr>
          <p:cNvPr id="7182" name="Rectangle 12"/>
          <p:cNvSpPr>
            <a:spLocks noChangeArrowheads="1"/>
          </p:cNvSpPr>
          <p:nvPr/>
        </p:nvSpPr>
        <p:spPr bwMode="auto">
          <a:xfrm>
            <a:off x="7235825" y="1989138"/>
            <a:ext cx="186372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s-ES" sz="2800" dirty="0"/>
              <a:t>+ </a:t>
            </a:r>
            <a:r>
              <a:rPr lang="en-GB" altLang="es-ES" sz="2400" dirty="0"/>
              <a:t>(</a:t>
            </a:r>
            <a:r>
              <a:rPr lang="en-GB" altLang="es-ES" sz="2400" dirty="0" smtClean="0"/>
              <a:t>x8)</a:t>
            </a:r>
            <a:r>
              <a:rPr lang="en-GB" altLang="es-ES" sz="2800" dirty="0" smtClean="0"/>
              <a:t> </a:t>
            </a:r>
            <a:r>
              <a:rPr lang="en-GB" altLang="es-ES" sz="2000" dirty="0"/>
              <a:t>SSTs</a:t>
            </a:r>
          </a:p>
          <a:p>
            <a:r>
              <a:rPr lang="en-GB" altLang="es-ES" sz="2000" dirty="0" err="1"/>
              <a:t>perturbaciones</a:t>
            </a:r>
            <a:endParaRPr lang="en-GB" altLang="es-ES" sz="2000" dirty="0"/>
          </a:p>
        </p:txBody>
      </p:sp>
      <p:sp>
        <p:nvSpPr>
          <p:cNvPr id="7183" name="Rectangle 13"/>
          <p:cNvSpPr>
            <a:spLocks noChangeArrowheads="1"/>
          </p:cNvSpPr>
          <p:nvPr/>
        </p:nvSpPr>
        <p:spPr bwMode="auto">
          <a:xfrm>
            <a:off x="7524750" y="3933825"/>
            <a:ext cx="14221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s-ES" sz="2800" dirty="0"/>
              <a:t>4</a:t>
            </a:r>
            <a:r>
              <a:rPr lang="en-GB" altLang="es-ES" sz="2800" dirty="0" smtClean="0"/>
              <a:t>0 </a:t>
            </a:r>
            <a:r>
              <a:rPr lang="en-GB" altLang="es-ES" sz="2800" dirty="0"/>
              <a:t>C.I.s</a:t>
            </a:r>
            <a:endParaRPr lang="en-GB" altLang="es-ES" dirty="0"/>
          </a:p>
        </p:txBody>
      </p:sp>
      <p:sp>
        <p:nvSpPr>
          <p:cNvPr id="7184" name="Line 14"/>
          <p:cNvSpPr>
            <a:spLocks noChangeShapeType="1"/>
          </p:cNvSpPr>
          <p:nvPr/>
        </p:nvSpPr>
        <p:spPr bwMode="auto">
          <a:xfrm>
            <a:off x="8172450" y="2997200"/>
            <a:ext cx="0" cy="936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Marcador de número de diapositiva 1"/>
          <p:cNvSpPr>
            <a:spLocks noGrp="1"/>
          </p:cNvSpPr>
          <p:nvPr>
            <p:ph type="sldNum" sz="quarter" idx="4294967295"/>
          </p:nvPr>
        </p:nvSpPr>
        <p:spPr bwMode="auto">
          <a:xfrm>
            <a:off x="6948488" y="63087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s-ES" altLang="es-ES" sz="1400">
              <a:solidFill>
                <a:schemeClr val="accent2"/>
              </a:solidFill>
              <a:latin typeface="Viner Hand ITC" panose="03070502030502020203" pitchFamily="66" charset="0"/>
            </a:endParaRPr>
          </a:p>
          <a:p>
            <a:fld id="{A8D031C3-7939-4326-90F9-21043E817595}" type="slidenum">
              <a:rPr lang="es-ES" altLang="es-ES" sz="1400">
                <a:solidFill>
                  <a:srgbClr val="3399FF"/>
                </a:solidFill>
                <a:latin typeface="Viner Hand ITC" panose="03070502030502020203" pitchFamily="66" charset="0"/>
              </a:rPr>
              <a:pPr/>
              <a:t>33</a:t>
            </a:fld>
            <a:endParaRPr lang="es-ES" altLang="es-ES" sz="1400">
              <a:solidFill>
                <a:srgbClr val="3399FF"/>
              </a:solidFill>
              <a:latin typeface="Viner Hand ITC" panose="03070502030502020203" pitchFamily="66" charset="0"/>
            </a:endParaRPr>
          </a:p>
        </p:txBody>
      </p:sp>
      <p:sp>
        <p:nvSpPr>
          <p:cNvPr id="8195" name="Marcador de pie de página 2"/>
          <p:cNvSpPr>
            <a:spLocks noGrp="1"/>
          </p:cNvSpPr>
          <p:nvPr>
            <p:ph type="ftr" sz="quarter" idx="4294967295"/>
          </p:nvPr>
        </p:nvSpPr>
        <p:spPr bwMode="auto">
          <a:xfrm>
            <a:off x="360363" y="6524625"/>
            <a:ext cx="8027987"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altLang="es-ES" sz="1400">
                <a:solidFill>
                  <a:srgbClr val="3399FF"/>
                </a:solidFill>
                <a:latin typeface="Viner Hand ITC" panose="03070502030502020203" pitchFamily="66" charset="0"/>
              </a:rPr>
              <a:t>Curso  ‘Instructor de Vela – Nivel I’      -      Federación Andaluza de Vela </a:t>
            </a:r>
          </a:p>
        </p:txBody>
      </p:sp>
      <p:sp>
        <p:nvSpPr>
          <p:cNvPr id="8196" name="5 Marcador de número de diapositiva"/>
          <p:cNvSpPr txBox="1">
            <a:spLocks noGrp="1"/>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A6F7167A-F1A0-4399-AEC7-ABE272C707CD}" type="slidenum">
              <a:rPr lang="es-ES_tradnl" altLang="es-ES" sz="1400">
                <a:solidFill>
                  <a:srgbClr val="003399"/>
                </a:solidFill>
                <a:latin typeface="Tahoma" panose="020B0604030504040204" pitchFamily="34" charset="0"/>
              </a:rPr>
              <a:pPr algn="r"/>
              <a:t>33</a:t>
            </a:fld>
            <a:endParaRPr lang="es-ES_tradnl" altLang="es-ES" sz="1400">
              <a:solidFill>
                <a:srgbClr val="003399"/>
              </a:solidFill>
              <a:latin typeface="Tahoma" panose="020B0604030504040204" pitchFamily="34" charset="0"/>
            </a:endParaRPr>
          </a:p>
        </p:txBody>
      </p:sp>
      <p:sp>
        <p:nvSpPr>
          <p:cNvPr id="8197" name="Rectangle 4"/>
          <p:cNvSpPr>
            <a:spLocks noChangeArrowheads="1"/>
          </p:cNvSpPr>
          <p:nvPr/>
        </p:nvSpPr>
        <p:spPr bwMode="auto">
          <a:xfrm>
            <a:off x="468313" y="476250"/>
            <a:ext cx="36004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GB" sz="2800" b="1">
                <a:solidFill>
                  <a:schemeClr val="accent2"/>
                </a:solidFill>
                <a:latin typeface="Tahoma" panose="020B0604030504040204" pitchFamily="34" charset="0"/>
              </a:rPr>
              <a:t>Incertidumbres </a:t>
            </a:r>
          </a:p>
          <a:p>
            <a:pPr algn="ctr"/>
            <a:r>
              <a:rPr lang="en-US" altLang="en-GB" sz="2800" b="1">
                <a:solidFill>
                  <a:schemeClr val="accent2"/>
                </a:solidFill>
                <a:latin typeface="Tahoma" panose="020B0604030504040204" pitchFamily="34" charset="0"/>
              </a:rPr>
              <a:t>de los modelos</a:t>
            </a:r>
          </a:p>
        </p:txBody>
      </p:sp>
      <p:pic>
        <p:nvPicPr>
          <p:cNvPr id="8198" name="Picture 8" descr="Anka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0213" y="0"/>
            <a:ext cx="4903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número de diapositiva 3"/>
          <p:cNvSpPr>
            <a:spLocks noGrp="1"/>
          </p:cNvSpPr>
          <p:nvPr>
            <p:ph type="sldNum" sz="quarter" idx="4294967295"/>
          </p:nvPr>
        </p:nvSpPr>
        <p:spPr bwMode="auto">
          <a:xfrm>
            <a:off x="6948488" y="63087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s-ES" altLang="es-ES" sz="1400">
              <a:solidFill>
                <a:schemeClr val="accent2"/>
              </a:solidFill>
              <a:latin typeface="Viner Hand ITC" panose="03070502030502020203" pitchFamily="66" charset="0"/>
            </a:endParaRPr>
          </a:p>
          <a:p>
            <a:fld id="{633C79BF-9DEE-41CA-95D7-3986233AB4B9}" type="slidenum">
              <a:rPr lang="es-ES" altLang="es-ES" sz="1400">
                <a:solidFill>
                  <a:srgbClr val="3399FF"/>
                </a:solidFill>
                <a:latin typeface="Viner Hand ITC" panose="03070502030502020203" pitchFamily="66" charset="0"/>
              </a:rPr>
              <a:pPr/>
              <a:t>34</a:t>
            </a:fld>
            <a:endParaRPr lang="es-ES" altLang="es-ES" sz="1400">
              <a:solidFill>
                <a:srgbClr val="3399FF"/>
              </a:solidFill>
              <a:latin typeface="Viner Hand ITC" panose="03070502030502020203" pitchFamily="66" charset="0"/>
            </a:endParaRPr>
          </a:p>
        </p:txBody>
      </p:sp>
      <p:pic>
        <p:nvPicPr>
          <p:cNvPr id="9219"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9700"/>
            <a:ext cx="9144000" cy="4856163"/>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1278" name="Picture 14" descr="proba_pc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6484" y="898525"/>
            <a:ext cx="4444008" cy="63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2"/>
          <p:cNvSpPr>
            <a:spLocks noGrp="1" noChangeArrowheads="1"/>
          </p:cNvSpPr>
          <p:nvPr>
            <p:ph type="body" idx="1"/>
          </p:nvPr>
        </p:nvSpPr>
        <p:spPr bwMode="auto">
          <a:xfrm>
            <a:off x="-22225" y="6461125"/>
            <a:ext cx="8820150" cy="64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buFontTx/>
              <a:buNone/>
            </a:pPr>
            <a:r>
              <a:rPr lang="es-ES" altLang="es-ES" sz="2000" smtClean="0"/>
              <a:t>Mapas de precipitación EPS (</a:t>
            </a:r>
            <a:r>
              <a:rPr lang="es-ES" altLang="es-ES" sz="2000" i="1" smtClean="0"/>
              <a:t>Ensemble Prediction System</a:t>
            </a:r>
            <a:r>
              <a:rPr lang="es-ES" altLang="es-ES" sz="2000" smtClean="0"/>
              <a:t>)        </a:t>
            </a:r>
            <a:endParaRPr lang="el-GR" altLang="es-ES" sz="2000" smtClean="0">
              <a:cs typeface="Tahoma" panose="020B0604030504040204" pitchFamily="34" charset="0"/>
            </a:endParaRPr>
          </a:p>
        </p:txBody>
      </p:sp>
      <p:sp>
        <p:nvSpPr>
          <p:cNvPr id="9220" name="Rectangle 5"/>
          <p:cNvSpPr>
            <a:spLocks noGrp="1" noChangeArrowheads="1"/>
          </p:cNvSpPr>
          <p:nvPr>
            <p:ph type="title"/>
          </p:nvPr>
        </p:nvSpPr>
        <p:spPr bwMode="auto">
          <a:xfrm>
            <a:off x="395288" y="44450"/>
            <a:ext cx="7273056" cy="866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sz="2800" b="1" dirty="0" smtClean="0">
                <a:solidFill>
                  <a:srgbClr val="0033CC"/>
                </a:solidFill>
              </a:rPr>
              <a:t>Mapas de precipitación EPS </a:t>
            </a:r>
            <a:br>
              <a:rPr lang="es-ES" altLang="es-ES" sz="2800" b="1" dirty="0" smtClean="0">
                <a:solidFill>
                  <a:srgbClr val="0033CC"/>
                </a:solidFill>
              </a:rPr>
            </a:br>
            <a:r>
              <a:rPr lang="es-ES" altLang="es-ES" sz="2800" b="1" dirty="0" smtClean="0">
                <a:solidFill>
                  <a:srgbClr val="0033CC"/>
                </a:solidFill>
              </a:rPr>
              <a:t>Península Ibérica</a:t>
            </a:r>
            <a:endParaRPr lang="es-ES" altLang="es-ES" sz="36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651278"/>
                                        </p:tgtEl>
                                        <p:attrNameLst>
                                          <p:attrName>style.visibility</p:attrName>
                                        </p:attrNameLst>
                                      </p:cBhvr>
                                      <p:to>
                                        <p:strVal val="visible"/>
                                      </p:to>
                                    </p:set>
                                    <p:anim calcmode="lin" valueType="num">
                                      <p:cBhvr>
                                        <p:cTn id="7" dur="500" fill="hold"/>
                                        <p:tgtEl>
                                          <p:spTgt spid="651278"/>
                                        </p:tgtEl>
                                        <p:attrNameLst>
                                          <p:attrName>ppt_w</p:attrName>
                                        </p:attrNameLst>
                                      </p:cBhvr>
                                      <p:tavLst>
                                        <p:tav tm="0">
                                          <p:val>
                                            <p:strVal val="#ppt_w*2.5"/>
                                          </p:val>
                                        </p:tav>
                                        <p:tav tm="100000">
                                          <p:val>
                                            <p:strVal val="#ppt_w"/>
                                          </p:val>
                                        </p:tav>
                                      </p:tavLst>
                                    </p:anim>
                                    <p:anim calcmode="lin" valueType="num">
                                      <p:cBhvr>
                                        <p:cTn id="8" dur="500" fill="hold"/>
                                        <p:tgtEl>
                                          <p:spTgt spid="651278"/>
                                        </p:tgtEl>
                                        <p:attrNameLst>
                                          <p:attrName>ppt_h</p:attrName>
                                        </p:attrNameLst>
                                      </p:cBhvr>
                                      <p:tavLst>
                                        <p:tav tm="0">
                                          <p:val>
                                            <p:strVal val="#ppt_h*0.01"/>
                                          </p:val>
                                        </p:tav>
                                        <p:tav tm="100000">
                                          <p:val>
                                            <p:strVal val="#ppt_h"/>
                                          </p:val>
                                        </p:tav>
                                      </p:tavLst>
                                    </p:anim>
                                    <p:anim calcmode="lin" valueType="num">
                                      <p:cBhvr>
                                        <p:cTn id="9" dur="500" fill="hold"/>
                                        <p:tgtEl>
                                          <p:spTgt spid="651278"/>
                                        </p:tgtEl>
                                        <p:attrNameLst>
                                          <p:attrName>ppt_x</p:attrName>
                                        </p:attrNameLst>
                                      </p:cBhvr>
                                      <p:tavLst>
                                        <p:tav tm="0">
                                          <p:val>
                                            <p:strVal val="#ppt_x"/>
                                          </p:val>
                                        </p:tav>
                                        <p:tav tm="100000">
                                          <p:val>
                                            <p:strVal val="#ppt_x"/>
                                          </p:val>
                                        </p:tav>
                                      </p:tavLst>
                                    </p:anim>
                                    <p:anim calcmode="lin" valueType="num">
                                      <p:cBhvr>
                                        <p:cTn id="10" dur="500" fill="hold"/>
                                        <p:tgtEl>
                                          <p:spTgt spid="651278"/>
                                        </p:tgtEl>
                                        <p:attrNameLst>
                                          <p:attrName>ppt_y</p:attrName>
                                        </p:attrNameLst>
                                      </p:cBhvr>
                                      <p:tavLst>
                                        <p:tav tm="0">
                                          <p:val>
                                            <p:strVal val="#ppt_h+1"/>
                                          </p:val>
                                        </p:tav>
                                        <p:tav tm="100000">
                                          <p:val>
                                            <p:strVal val="#ppt_y"/>
                                          </p:val>
                                        </p:tav>
                                      </p:tavLst>
                                    </p:anim>
                                    <p:animEffect transition="in" filter="fade">
                                      <p:cBhvr>
                                        <p:cTn id="11" dur="500"/>
                                        <p:tgtEl>
                                          <p:spTgt spid="651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801688" y="1143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sz="2800" b="1" smtClean="0">
                <a:solidFill>
                  <a:srgbClr val="0033CC"/>
                </a:solidFill>
                <a:latin typeface="Trebuchet MS" panose="020B0603020202020204" pitchFamily="34" charset="0"/>
              </a:rPr>
              <a:t>La atmósfera. Un sistema caótico</a:t>
            </a:r>
          </a:p>
        </p:txBody>
      </p:sp>
      <p:sp>
        <p:nvSpPr>
          <p:cNvPr id="10243" name="CuadroTexto 4"/>
          <p:cNvSpPr txBox="1">
            <a:spLocks noChangeArrowheads="1"/>
          </p:cNvSpPr>
          <p:nvPr/>
        </p:nvSpPr>
        <p:spPr bwMode="auto">
          <a:xfrm>
            <a:off x="117475" y="700088"/>
            <a:ext cx="8923338" cy="598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a:latin typeface="Trebuchet MS" panose="020B0603020202020204" pitchFamily="34" charset="0"/>
              </a:rPr>
              <a:t>Inestabilidades en los estados finales previstos:</a:t>
            </a:r>
          </a:p>
          <a:p>
            <a:pPr eaLnBrk="1" hangingPunct="1"/>
            <a:r>
              <a:rPr lang="es-ES" altLang="es-ES">
                <a:latin typeface="Trebuchet MS" panose="020B0603020202020204" pitchFamily="34" charset="0"/>
              </a:rPr>
              <a:t>   - en escalas sinópticas en latitudes medias  </a:t>
            </a:r>
            <a:r>
              <a:rPr lang="es-ES" altLang="es-ES">
                <a:latin typeface="Trebuchet MS" panose="020B0603020202020204" pitchFamily="34" charset="0"/>
                <a:sym typeface="Wingdings" panose="05000000000000000000" pitchFamily="2" charset="2"/>
              </a:rPr>
              <a:t> </a:t>
            </a:r>
            <a:r>
              <a:rPr lang="es-ES" altLang="es-ES">
                <a:latin typeface="Trebuchet MS" panose="020B0603020202020204" pitchFamily="34" charset="0"/>
              </a:rPr>
              <a:t>baroclínicas. </a:t>
            </a:r>
          </a:p>
          <a:p>
            <a:pPr eaLnBrk="1" hangingPunct="1"/>
            <a:r>
              <a:rPr lang="es-ES" altLang="es-ES">
                <a:latin typeface="Trebuchet MS" panose="020B0603020202020204" pitchFamily="34" charset="0"/>
              </a:rPr>
              <a:t>   - en la mesoescala </a:t>
            </a:r>
            <a:r>
              <a:rPr lang="es-ES" altLang="es-ES">
                <a:latin typeface="Trebuchet MS" panose="020B0603020202020204" pitchFamily="34" charset="0"/>
                <a:sym typeface="Wingdings" panose="05000000000000000000" pitchFamily="2" charset="2"/>
              </a:rPr>
              <a:t></a:t>
            </a:r>
            <a:r>
              <a:rPr lang="es-ES" altLang="es-ES">
                <a:latin typeface="Trebuchet MS" panose="020B0603020202020204" pitchFamily="34" charset="0"/>
              </a:rPr>
              <a:t> inestabilidades inercial y potencial</a:t>
            </a:r>
          </a:p>
          <a:p>
            <a:pPr eaLnBrk="1" hangingPunct="1"/>
            <a:endParaRPr lang="es-ES" altLang="es-ES">
              <a:solidFill>
                <a:srgbClr val="002060"/>
              </a:solidFill>
              <a:latin typeface="Trebuchet MS" panose="020B0603020202020204" pitchFamily="34" charset="0"/>
            </a:endParaRPr>
          </a:p>
          <a:p>
            <a:pPr eaLnBrk="1" hangingPunct="1"/>
            <a:r>
              <a:rPr lang="es-ES" altLang="es-ES" b="1">
                <a:solidFill>
                  <a:srgbClr val="0000CC"/>
                </a:solidFill>
                <a:latin typeface="Trebuchet MS" panose="020B0603020202020204" pitchFamily="34" charset="0"/>
              </a:rPr>
              <a:t>Sistemas de Predicción por Conjuntos (EPS – ENS). </a:t>
            </a:r>
            <a:r>
              <a:rPr lang="es-ES" altLang="es-ES">
                <a:latin typeface="Trebuchet MS" panose="020B0603020202020204" pitchFamily="34" charset="0"/>
              </a:rPr>
              <a:t>Métodos: </a:t>
            </a:r>
          </a:p>
          <a:p>
            <a:pPr eaLnBrk="1" hangingPunct="1">
              <a:spcBef>
                <a:spcPts val="600"/>
              </a:spcBef>
            </a:pPr>
            <a:r>
              <a:rPr lang="es-ES" altLang="es-ES" sz="1600" i="1">
                <a:latin typeface="Trebuchet MS" panose="020B0603020202020204" pitchFamily="34" charset="0"/>
              </a:rPr>
              <a:t>· Montecarlo</a:t>
            </a:r>
            <a:r>
              <a:rPr lang="es-ES" altLang="es-ES" sz="1600">
                <a:latin typeface="Trebuchet MS" panose="020B0603020202020204" pitchFamily="34" charset="0"/>
              </a:rPr>
              <a:t>: muchos estados iniciales, sin seleccionar los más críticos o importantes.</a:t>
            </a:r>
          </a:p>
          <a:p>
            <a:pPr eaLnBrk="1" hangingPunct="1">
              <a:spcBef>
                <a:spcPts val="600"/>
              </a:spcBef>
            </a:pPr>
            <a:r>
              <a:rPr lang="es-ES" altLang="es-ES" sz="1600" i="1">
                <a:latin typeface="Trebuchet MS" panose="020B0603020202020204" pitchFamily="34" charset="0"/>
              </a:rPr>
              <a:t>· Time-lag: </a:t>
            </a:r>
            <a:r>
              <a:rPr lang="es-ES" altLang="es-ES" sz="1600">
                <a:latin typeface="Trebuchet MS" panose="020B0603020202020204" pitchFamily="34" charset="0"/>
              </a:rPr>
              <a:t>usar predicciones basadas en varios análisis consecutivos en el tiempo (</a:t>
            </a:r>
            <a:r>
              <a:rPr lang="es-ES" altLang="es-ES" sz="1600" i="1">
                <a:latin typeface="Trebuchet MS" panose="020B0603020202020204" pitchFamily="34" charset="0"/>
              </a:rPr>
              <a:t>Lagged Average-Forecast</a:t>
            </a:r>
            <a:r>
              <a:rPr lang="es-ES" altLang="es-ES" sz="1600">
                <a:latin typeface="Trebuchet MS" panose="020B0603020202020204" pitchFamily="34" charset="0"/>
              </a:rPr>
              <a:t>), opcionalmente puede usarse una ponderación (</a:t>
            </a:r>
            <a:r>
              <a:rPr lang="es-ES" altLang="es-ES" sz="1600" i="1">
                <a:latin typeface="Trebuchet MS" panose="020B0603020202020204" pitchFamily="34" charset="0"/>
              </a:rPr>
              <a:t>Scaled LAF -SLAF</a:t>
            </a:r>
            <a:r>
              <a:rPr lang="es-ES" altLang="es-ES" sz="1600">
                <a:latin typeface="Trebuchet MS" panose="020B0603020202020204" pitchFamily="34" charset="0"/>
              </a:rPr>
              <a:t>).</a:t>
            </a:r>
          </a:p>
          <a:p>
            <a:pPr eaLnBrk="1" hangingPunct="1">
              <a:spcBef>
                <a:spcPts val="600"/>
              </a:spcBef>
            </a:pPr>
            <a:r>
              <a:rPr lang="es-ES" altLang="es-ES" sz="1600">
                <a:latin typeface="Trebuchet MS" panose="020B0603020202020204" pitchFamily="34" charset="0"/>
              </a:rPr>
              <a:t>· </a:t>
            </a:r>
            <a:r>
              <a:rPr lang="es-ES" altLang="es-ES" sz="1600" i="1">
                <a:latin typeface="Trebuchet MS" panose="020B0603020202020204" pitchFamily="34" charset="0"/>
              </a:rPr>
              <a:t>Multi-modelo</a:t>
            </a:r>
            <a:r>
              <a:rPr lang="es-ES" altLang="es-ES" sz="1600">
                <a:latin typeface="Trebuchet MS" panose="020B0603020202020204" pitchFamily="34" charset="0"/>
              </a:rPr>
              <a:t>: combinar salidas de varios modelos, con o sin pesos.</a:t>
            </a:r>
          </a:p>
          <a:p>
            <a:pPr eaLnBrk="1" hangingPunct="1">
              <a:spcBef>
                <a:spcPts val="600"/>
              </a:spcBef>
            </a:pPr>
            <a:r>
              <a:rPr lang="es-ES" altLang="es-ES" sz="1600">
                <a:latin typeface="Trebuchet MS" panose="020B0603020202020204" pitchFamily="34" charset="0"/>
              </a:rPr>
              <a:t>· </a:t>
            </a:r>
            <a:r>
              <a:rPr lang="es-ES" altLang="es-ES" sz="1600" i="1">
                <a:latin typeface="Trebuchet MS" panose="020B0603020202020204" pitchFamily="34" charset="0"/>
              </a:rPr>
              <a:t>Multi-análisis: </a:t>
            </a:r>
            <a:r>
              <a:rPr lang="es-ES" altLang="es-ES" sz="1600">
                <a:latin typeface="Trebuchet MS" panose="020B0603020202020204" pitchFamily="34" charset="0"/>
              </a:rPr>
              <a:t>correr el mismo modelo inicializado con diferentes análisis.</a:t>
            </a:r>
          </a:p>
          <a:p>
            <a:pPr eaLnBrk="1" hangingPunct="1">
              <a:spcBef>
                <a:spcPts val="600"/>
              </a:spcBef>
            </a:pPr>
            <a:r>
              <a:rPr lang="es-ES" altLang="es-ES" sz="1600">
                <a:latin typeface="Trebuchet MS" panose="020B0603020202020204" pitchFamily="34" charset="0"/>
              </a:rPr>
              <a:t>· </a:t>
            </a:r>
            <a:r>
              <a:rPr lang="es-ES" altLang="es-ES" sz="1600" i="1">
                <a:latin typeface="Trebuchet MS" panose="020B0603020202020204" pitchFamily="34" charset="0"/>
              </a:rPr>
              <a:t>Métodos perturbativos en el análisis</a:t>
            </a:r>
            <a:r>
              <a:rPr lang="es-ES" altLang="es-ES" sz="1600">
                <a:latin typeface="Trebuchet MS" panose="020B0603020202020204" pitchFamily="34" charset="0"/>
              </a:rPr>
              <a:t>: muestreo selectivo (en oposición a Montecarlo), que identifica los componentes activos que dominarán el crecimiento del error; generan perturbaciones del </a:t>
            </a:r>
            <a:r>
              <a:rPr lang="es-ES" altLang="es-ES" sz="1600" i="1">
                <a:latin typeface="Trebuchet MS" panose="020B0603020202020204" pitchFamily="34" charset="0"/>
              </a:rPr>
              <a:t>estado inicial </a:t>
            </a:r>
            <a:r>
              <a:rPr lang="es-ES" altLang="es-ES" sz="1600">
                <a:latin typeface="Trebuchet MS" panose="020B0603020202020204" pitchFamily="34" charset="0"/>
              </a:rPr>
              <a:t>en subespacios</a:t>
            </a:r>
          </a:p>
          <a:p>
            <a:pPr lvl="1" eaLnBrk="1" hangingPunct="1">
              <a:buFontTx/>
              <a:buChar char="-"/>
            </a:pPr>
            <a:r>
              <a:rPr lang="es-ES" altLang="es-ES" sz="1600">
                <a:latin typeface="Trebuchet MS" panose="020B0603020202020204" pitchFamily="34" charset="0"/>
              </a:rPr>
              <a:t>Vectores Singulares – SV (ECMWF)</a:t>
            </a:r>
          </a:p>
          <a:p>
            <a:pPr lvl="1" eaLnBrk="1" hangingPunct="1">
              <a:buFontTx/>
              <a:buChar char="-"/>
            </a:pPr>
            <a:r>
              <a:rPr lang="es-ES" altLang="es-ES" sz="1600">
                <a:latin typeface="Trebuchet MS" panose="020B0603020202020204" pitchFamily="34" charset="0"/>
              </a:rPr>
              <a:t>Vectores Criados (NCEP)</a:t>
            </a:r>
          </a:p>
          <a:p>
            <a:pPr lvl="1" eaLnBrk="1" hangingPunct="1">
              <a:buFontTx/>
              <a:buChar char="-"/>
            </a:pPr>
            <a:r>
              <a:rPr lang="es-ES" altLang="es-ES" sz="1600">
                <a:latin typeface="Trebuchet MS" panose="020B0603020202020204" pitchFamily="34" charset="0"/>
              </a:rPr>
              <a:t>Diversas variedades de Filtros de Kalman (e.g. LETKF)</a:t>
            </a:r>
          </a:p>
          <a:p>
            <a:pPr lvl="1" eaLnBrk="1" hangingPunct="1">
              <a:buFontTx/>
              <a:buChar char="-"/>
            </a:pPr>
            <a:r>
              <a:rPr lang="es-ES" altLang="es-ES" sz="1600">
                <a:latin typeface="Trebuchet MS" panose="020B0603020202020204" pitchFamily="34" charset="0"/>
              </a:rPr>
              <a:t>Asimilación de Datos por Conjuntos - EDA</a:t>
            </a:r>
          </a:p>
          <a:p>
            <a:pPr eaLnBrk="1" hangingPunct="1">
              <a:spcBef>
                <a:spcPts val="600"/>
              </a:spcBef>
            </a:pPr>
            <a:r>
              <a:rPr lang="es-ES" altLang="es-ES" sz="1600">
                <a:latin typeface="Trebuchet MS" panose="020B0603020202020204" pitchFamily="34" charset="0"/>
              </a:rPr>
              <a:t>· </a:t>
            </a:r>
            <a:r>
              <a:rPr lang="es-ES" altLang="es-ES" sz="1600" i="1">
                <a:latin typeface="Trebuchet MS" panose="020B0603020202020204" pitchFamily="34" charset="0"/>
              </a:rPr>
              <a:t>Multi-parametrizaciones o multi-física.</a:t>
            </a:r>
          </a:p>
          <a:p>
            <a:pPr eaLnBrk="1" hangingPunct="1">
              <a:spcBef>
                <a:spcPts val="600"/>
              </a:spcBef>
            </a:pPr>
            <a:r>
              <a:rPr lang="es-ES" altLang="es-ES" sz="1600">
                <a:latin typeface="Trebuchet MS" panose="020B0603020202020204" pitchFamily="34" charset="0"/>
              </a:rPr>
              <a:t>· </a:t>
            </a:r>
            <a:r>
              <a:rPr lang="es-ES" altLang="es-ES" sz="1600" i="1">
                <a:latin typeface="Trebuchet MS" panose="020B0603020202020204" pitchFamily="34" charset="0"/>
              </a:rPr>
              <a:t>Perturbaciones estocásticas</a:t>
            </a:r>
            <a:r>
              <a:rPr lang="es-ES" altLang="es-ES" sz="1600">
                <a:latin typeface="Trebuchet MS" panose="020B0603020202020204" pitchFamily="34" charset="0"/>
              </a:rPr>
              <a:t>: muestreo selectivo con perturbaciones de las parametrizaciones para muestrear los errores del modelo en escala sub-grid.</a:t>
            </a:r>
          </a:p>
          <a:p>
            <a:pPr eaLnBrk="1" hangingPunct="1">
              <a:spcBef>
                <a:spcPts val="600"/>
              </a:spcBef>
            </a:pPr>
            <a:r>
              <a:rPr lang="es-ES" altLang="es-ES" sz="1600">
                <a:latin typeface="Trebuchet MS" panose="020B0603020202020204" pitchFamily="34" charset="0"/>
              </a:rPr>
              <a:t>· </a:t>
            </a:r>
            <a:r>
              <a:rPr lang="es-ES" altLang="es-ES" sz="1600" i="1">
                <a:latin typeface="Trebuchet MS" panose="020B0603020202020204" pitchFamily="34" charset="0"/>
              </a:rPr>
              <a:t>Multi-modelo</a:t>
            </a:r>
            <a:endParaRPr lang="es-ES" altLang="es-ES" sz="1600">
              <a:latin typeface="Trebuchet MS" panose="020B0603020202020204"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bwMode="auto">
          <a:xfrm>
            <a:off x="149225" y="1052513"/>
            <a:ext cx="8994775" cy="4930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s-ES" sz="2000" smtClean="0">
                <a:latin typeface="Trebuchet MS" panose="020B0603020202020204" pitchFamily="34" charset="0"/>
              </a:rPr>
              <a:t>Un conjunto de pronósticos se ejecuta con condiciones iniciales ligeramente diferentes para incorporar las incertidumbres iniciales</a:t>
            </a:r>
          </a:p>
          <a:p>
            <a:pPr lvl="1" eaLnBrk="1" hangingPunct="1">
              <a:buFont typeface="Wingdings" panose="05000000000000000000" pitchFamily="2" charset="2"/>
              <a:buChar char="Ø"/>
            </a:pPr>
            <a:r>
              <a:rPr lang="en-GB" altLang="es-ES" sz="1800" smtClean="0">
                <a:latin typeface="Trebuchet MS" panose="020B0603020202020204" pitchFamily="34" charset="0"/>
              </a:rPr>
              <a:t>El modelo de predicción también contiene aproximaciones y simplificaciones que afectan a su precisión y a la evolución del modelo</a:t>
            </a:r>
          </a:p>
          <a:p>
            <a:pPr eaLnBrk="1" hangingPunct="1">
              <a:spcBef>
                <a:spcPts val="1200"/>
              </a:spcBef>
            </a:pPr>
            <a:r>
              <a:rPr lang="en-GB" altLang="es-ES" sz="2000" smtClean="0">
                <a:latin typeface="Trebuchet MS" panose="020B0603020202020204" pitchFamily="34" charset="0"/>
              </a:rPr>
              <a:t>El EPS proporciona una gama de escenarios futuros consistentes con nuestro conocimiento del estado inicial y con la capacidad del modelo</a:t>
            </a:r>
          </a:p>
          <a:p>
            <a:pPr lvl="1" eaLnBrk="1" hangingPunct="1">
              <a:buFont typeface="Wingdings" panose="05000000000000000000" pitchFamily="2" charset="2"/>
              <a:buChar char="Ø"/>
            </a:pPr>
            <a:r>
              <a:rPr lang="en-GB" altLang="es-ES" sz="1800" smtClean="0">
                <a:latin typeface="Trebuchet MS" panose="020B0603020202020204" pitchFamily="34" charset="0"/>
              </a:rPr>
              <a:t>Suministra una indicación explícita de la incertidumbre en el pronóstico</a:t>
            </a:r>
          </a:p>
          <a:p>
            <a:pPr lvl="1" eaLnBrk="1" hangingPunct="1">
              <a:buFont typeface="Wingdings" panose="05000000000000000000" pitchFamily="2" charset="2"/>
              <a:buChar char="Ø"/>
            </a:pPr>
            <a:r>
              <a:rPr lang="en-GB" altLang="es-ES" sz="1800" smtClean="0">
                <a:latin typeface="Trebuchet MS" panose="020B0603020202020204" pitchFamily="34" charset="0"/>
              </a:rPr>
              <a:t>Amplia gama de productos EPS para diferentes aplicaciones/usuarios</a:t>
            </a:r>
          </a:p>
          <a:p>
            <a:pPr eaLnBrk="1" hangingPunct="1">
              <a:spcBef>
                <a:spcPts val="1200"/>
              </a:spcBef>
            </a:pPr>
            <a:r>
              <a:rPr lang="en-GB" altLang="es-ES" sz="2000" smtClean="0">
                <a:latin typeface="Trebuchet MS" panose="020B0603020202020204" pitchFamily="34" charset="0"/>
              </a:rPr>
              <a:t>Es el mejor método probado para generar predicciones probabilistas dependientes del flujo</a:t>
            </a:r>
          </a:p>
          <a:p>
            <a:pPr eaLnBrk="1" hangingPunct="1">
              <a:spcBef>
                <a:spcPts val="1200"/>
              </a:spcBef>
            </a:pPr>
            <a:r>
              <a:rPr lang="en-GB" altLang="es-ES" sz="2000" smtClean="0">
                <a:latin typeface="Trebuchet MS" panose="020B0603020202020204" pitchFamily="34" charset="0"/>
              </a:rPr>
              <a:t>Los productos del EPS proporcionan información necesaria para una amplia gama de aplicaciones: hidrología, enrutamiento de barcos, demanda energética, producción de energías limpias, etc…</a:t>
            </a:r>
          </a:p>
          <a:p>
            <a:pPr eaLnBrk="1" hangingPunct="1"/>
            <a:endParaRPr lang="en-GB" altLang="es-ES" sz="2000" smtClean="0">
              <a:latin typeface="Trebuchet MS" panose="020B0603020202020204" pitchFamily="34" charset="0"/>
            </a:endParaRPr>
          </a:p>
        </p:txBody>
      </p:sp>
      <p:sp>
        <p:nvSpPr>
          <p:cNvPr id="11267" name="Rectangle 2"/>
          <p:cNvSpPr txBox="1">
            <a:spLocks noChangeArrowheads="1"/>
          </p:cNvSpPr>
          <p:nvPr/>
        </p:nvSpPr>
        <p:spPr bwMode="auto">
          <a:xfrm>
            <a:off x="601663" y="1333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altLang="es-ES" sz="2800" b="1">
                <a:solidFill>
                  <a:srgbClr val="0033CC"/>
                </a:solidFill>
                <a:latin typeface="Trebuchet MS" panose="020B0603020202020204" pitchFamily="34" charset="0"/>
              </a:rPr>
              <a:t>Predicción por conjuntos (EPS-ENS)</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23850" y="620713"/>
            <a:ext cx="8712200" cy="6002337"/>
          </a:xfrm>
          <a:prstGeom prst="rect">
            <a:avLst/>
          </a:prstGeom>
        </p:spPr>
        <p:txBody>
          <a:bodyPr>
            <a:spAutoFit/>
          </a:bodyPr>
          <a:lstStyle/>
          <a:p>
            <a:pPr marL="285750" indent="-285750" eaLnBrk="1" hangingPunct="1">
              <a:buFont typeface="Arial" panose="020B0604020202020204" pitchFamily="34" charset="0"/>
              <a:buChar char="•"/>
              <a:defRPr/>
            </a:pPr>
            <a:r>
              <a:rPr lang="es-ES" dirty="0">
                <a:latin typeface="Trebuchet MS" panose="020B0603020202020204" pitchFamily="34" charset="0"/>
              </a:rPr>
              <a:t>Las perturbaciones basadas en SV y EDA tienen diferentes características:</a:t>
            </a:r>
          </a:p>
          <a:p>
            <a:pPr marL="622300" lvl="2" indent="-79375" eaLnBrk="1" hangingPunct="1">
              <a:buFontTx/>
              <a:buChar char="-"/>
              <a:defRPr/>
            </a:pPr>
            <a:r>
              <a:rPr lang="es-ES" sz="1700" dirty="0">
                <a:latin typeface="Trebuchet MS" panose="020B0603020202020204" pitchFamily="34" charset="0"/>
              </a:rPr>
              <a:t>Geográficamente, las perturbaciones basadas en EDA están menos localizadas. En particular, tienen mayor amplitud en los trópicos.</a:t>
            </a:r>
          </a:p>
          <a:p>
            <a:pPr marL="622300" lvl="2" indent="-79375" eaLnBrk="1" hangingPunct="1">
              <a:buFontTx/>
              <a:buChar char="-"/>
              <a:defRPr/>
            </a:pPr>
            <a:r>
              <a:rPr lang="es-ES" sz="1700" dirty="0">
                <a:latin typeface="Trebuchet MS" panose="020B0603020202020204" pitchFamily="34" charset="0"/>
              </a:rPr>
              <a:t>Espectralmente, las perturbaciones de EDA son más pequeñas en escala.</a:t>
            </a:r>
          </a:p>
          <a:p>
            <a:pPr marL="622300" lvl="2" indent="-79375" eaLnBrk="1" hangingPunct="1">
              <a:buFontTx/>
              <a:buChar char="-"/>
              <a:defRPr/>
            </a:pPr>
            <a:r>
              <a:rPr lang="es-ES" sz="1700" dirty="0">
                <a:latin typeface="Trebuchet MS" panose="020B0603020202020204" pitchFamily="34" charset="0"/>
              </a:rPr>
              <a:t>Verticalmente, las perturbaciones EDA son más </a:t>
            </a:r>
            <a:r>
              <a:rPr lang="es-ES" sz="1700" dirty="0" err="1">
                <a:latin typeface="Trebuchet MS" panose="020B0603020202020204" pitchFamily="34" charset="0"/>
              </a:rPr>
              <a:t>barotrópicas</a:t>
            </a:r>
            <a:r>
              <a:rPr lang="es-ES" sz="1700" dirty="0">
                <a:latin typeface="Trebuchet MS" panose="020B0603020202020204" pitchFamily="34" charset="0"/>
              </a:rPr>
              <a:t> que las perturbaciones basadas en SV; Las perturbaciones de SV muestran una inclinación hacia el oeste con la altura, típica de las estructuras </a:t>
            </a:r>
            <a:r>
              <a:rPr lang="es-ES" sz="1700" dirty="0" err="1">
                <a:latin typeface="Trebuchet MS" panose="020B0603020202020204" pitchFamily="34" charset="0"/>
              </a:rPr>
              <a:t>baroclínicamente</a:t>
            </a:r>
            <a:r>
              <a:rPr lang="es-ES" sz="1700" dirty="0">
                <a:latin typeface="Trebuchet MS" panose="020B0603020202020204" pitchFamily="34" charset="0"/>
              </a:rPr>
              <a:t> inestables.</a:t>
            </a:r>
          </a:p>
          <a:p>
            <a:pPr marL="622300" lvl="2" indent="-79375" eaLnBrk="1" hangingPunct="1">
              <a:buFontTx/>
              <a:buChar char="-"/>
              <a:defRPr/>
            </a:pPr>
            <a:r>
              <a:rPr lang="es-ES" sz="1700" dirty="0">
                <a:latin typeface="Trebuchet MS" panose="020B0603020202020204" pitchFamily="34" charset="0"/>
              </a:rPr>
              <a:t>En el momento inicial, las perturbaciones basadas en SV tienen una amplitud mayor en energía potencial que en energía cinética; </a:t>
            </a:r>
          </a:p>
          <a:p>
            <a:pPr marL="622300" lvl="2" indent="-79375" eaLnBrk="1" hangingPunct="1">
              <a:buFontTx/>
              <a:buChar char="-"/>
              <a:defRPr/>
            </a:pPr>
            <a:r>
              <a:rPr lang="es-ES" sz="1700" dirty="0">
                <a:latin typeface="Trebuchet MS" panose="020B0603020202020204" pitchFamily="34" charset="0"/>
              </a:rPr>
              <a:t> Las perturbaciones basadas en EDA tienen una amplitud similar en potencial y energía cinética.</a:t>
            </a:r>
          </a:p>
          <a:p>
            <a:pPr marL="622300" lvl="2" indent="-79375" eaLnBrk="1" hangingPunct="1">
              <a:defRPr/>
            </a:pPr>
            <a:r>
              <a:rPr lang="es-ES" sz="1700" dirty="0">
                <a:latin typeface="Trebuchet MS" panose="020B0603020202020204" pitchFamily="34" charset="0"/>
              </a:rPr>
              <a:t>- Las perturbaciones de EDA crecen menos rápidamente.</a:t>
            </a:r>
          </a:p>
          <a:p>
            <a:pPr marL="285750" indent="-285750" eaLnBrk="1" hangingPunct="1">
              <a:buFont typeface="Arial" panose="020B0604020202020204" pitchFamily="34" charset="0"/>
              <a:buChar char="•"/>
              <a:defRPr/>
            </a:pPr>
            <a:r>
              <a:rPr lang="es-ES" dirty="0">
                <a:latin typeface="Trebuchet MS" panose="020B0603020202020204" pitchFamily="34" charset="0"/>
              </a:rPr>
              <a:t>Un conjunto basado en EDA tiende a subestimar la dispersión del conjunto.</a:t>
            </a:r>
          </a:p>
          <a:p>
            <a:pPr marL="285750" indent="-285750" eaLnBrk="1" hangingPunct="1">
              <a:buFont typeface="Arial" panose="020B0604020202020204" pitchFamily="34" charset="0"/>
              <a:buChar char="•"/>
              <a:defRPr/>
            </a:pPr>
            <a:r>
              <a:rPr lang="es-ES" dirty="0">
                <a:latin typeface="Trebuchet MS" panose="020B0603020202020204" pitchFamily="34" charset="0"/>
              </a:rPr>
              <a:t>Se demuestra que los pronósticos probabilistas resultan más confiables y precisos con una </a:t>
            </a:r>
            <a:r>
              <a:rPr lang="es-ES" u="sng" dirty="0">
                <a:latin typeface="Trebuchet MS" panose="020B0603020202020204" pitchFamily="34" charset="0"/>
              </a:rPr>
              <a:t>combinación de perturbaciones basadas en EDA y SV </a:t>
            </a:r>
            <a:r>
              <a:rPr lang="es-ES" dirty="0">
                <a:latin typeface="Trebuchet MS" panose="020B0603020202020204" pitchFamily="34" charset="0"/>
              </a:rPr>
              <a:t>(esquema operativo desde junio de 2010).</a:t>
            </a:r>
          </a:p>
          <a:p>
            <a:pPr eaLnBrk="1" hangingPunct="1">
              <a:defRPr/>
            </a:pPr>
            <a:endParaRPr lang="es-ES" dirty="0">
              <a:latin typeface="Trebuchet MS" panose="020B0603020202020204" pitchFamily="34" charset="0"/>
            </a:endParaRPr>
          </a:p>
          <a:p>
            <a:pPr eaLnBrk="1" hangingPunct="1">
              <a:defRPr/>
            </a:pPr>
            <a:r>
              <a:rPr lang="es-ES" dirty="0">
                <a:latin typeface="Trebuchet MS" panose="020B0603020202020204" pitchFamily="34" charset="0"/>
              </a:rPr>
              <a:t>NOTAS:</a:t>
            </a:r>
          </a:p>
          <a:p>
            <a:pPr eaLnBrk="1" hangingPunct="1">
              <a:defRPr/>
            </a:pPr>
            <a:r>
              <a:rPr lang="es-ES" dirty="0">
                <a:latin typeface="Trebuchet MS" panose="020B0603020202020204" pitchFamily="34" charset="0"/>
              </a:rPr>
              <a:t>* que las perturbaciones están construidas de modo que todos los miembros perturbados son igualmente probables.</a:t>
            </a:r>
          </a:p>
          <a:p>
            <a:pPr eaLnBrk="1" hangingPunct="1">
              <a:defRPr/>
            </a:pPr>
            <a:r>
              <a:rPr lang="es-ES" dirty="0">
                <a:latin typeface="Trebuchet MS" panose="020B0603020202020204" pitchFamily="34" charset="0"/>
              </a:rPr>
              <a:t>* todas las perturbaciones dependen del flujo y son diferentes de un día a otro.</a:t>
            </a:r>
          </a:p>
        </p:txBody>
      </p:sp>
      <p:sp>
        <p:nvSpPr>
          <p:cNvPr id="13315" name="Rectangle 2"/>
          <p:cNvSpPr txBox="1">
            <a:spLocks noChangeArrowheads="1"/>
          </p:cNvSpPr>
          <p:nvPr/>
        </p:nvSpPr>
        <p:spPr bwMode="auto">
          <a:xfrm>
            <a:off x="611188" y="11588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altLang="es-ES" sz="2800" b="1">
                <a:solidFill>
                  <a:srgbClr val="0033CC"/>
                </a:solidFill>
                <a:latin typeface="Trebuchet MS" panose="020B0603020202020204" pitchFamily="34" charset="0"/>
              </a:rPr>
              <a:t>Perturbaciones iniciales del ensemble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ángulo 1"/>
          <p:cNvSpPr>
            <a:spLocks noChangeArrowheads="1"/>
          </p:cNvSpPr>
          <p:nvPr/>
        </p:nvSpPr>
        <p:spPr bwMode="auto">
          <a:xfrm>
            <a:off x="346075" y="981075"/>
            <a:ext cx="878522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1600">
                <a:solidFill>
                  <a:srgbClr val="000000"/>
                </a:solidFill>
                <a:latin typeface="Trebuchet MS" panose="020B0603020202020204" pitchFamily="34" charset="0"/>
              </a:rPr>
              <a:t>Un conjunto de asimilaciones de datos (EDA) es un conjunto de asimilaciones de datos independientes de </a:t>
            </a:r>
            <a:r>
              <a:rPr lang="es-ES" altLang="es-ES" sz="1600">
                <a:solidFill>
                  <a:srgbClr val="000000"/>
                </a:solidFill>
                <a:latin typeface="Trebuchet MS" panose="020B0603020202020204" pitchFamily="34" charset="0"/>
                <a:hlinkClick r:id="rId2"/>
              </a:rPr>
              <a:t>4D-Var</a:t>
            </a:r>
            <a:r>
              <a:rPr lang="es-ES" altLang="es-ES" sz="1600">
                <a:solidFill>
                  <a:srgbClr val="000000"/>
                </a:solidFill>
                <a:latin typeface="Trebuchet MS" panose="020B0603020202020204" pitchFamily="34" charset="0"/>
              </a:rPr>
              <a:t> donde las principales fuentes de error de análisis (errores de observación, errores de modelo y errores de condición de contorno) se representan perturbando aleatoriamente </a:t>
            </a:r>
            <a:r>
              <a:rPr lang="es-ES" altLang="es-ES" sz="1600" b="1">
                <a:solidFill>
                  <a:srgbClr val="0000CC"/>
                </a:solidFill>
                <a:latin typeface="Trebuchet MS" panose="020B0603020202020204" pitchFamily="34" charset="0"/>
              </a:rPr>
              <a:t>las observaciones </a:t>
            </a:r>
            <a:r>
              <a:rPr lang="es-ES" altLang="es-ES" sz="1600">
                <a:solidFill>
                  <a:srgbClr val="000000"/>
                </a:solidFill>
                <a:latin typeface="Trebuchet MS" panose="020B0603020202020204" pitchFamily="34" charset="0"/>
              </a:rPr>
              <a:t>y, a través de escalas de longitud apropiadas, la </a:t>
            </a:r>
            <a:r>
              <a:rPr lang="es-ES" altLang="es-ES" sz="1600" b="1">
                <a:solidFill>
                  <a:srgbClr val="0000CC"/>
                </a:solidFill>
                <a:latin typeface="Trebuchet MS" panose="020B0603020202020204" pitchFamily="34" charset="0"/>
              </a:rPr>
              <a:t>temperatura de la superficie del mar, el hielo marino y los campos de humedad del suelo</a:t>
            </a:r>
            <a:r>
              <a:rPr lang="es-ES" altLang="es-ES" sz="1600">
                <a:solidFill>
                  <a:srgbClr val="000000"/>
                </a:solidFill>
                <a:latin typeface="Trebuchet MS" panose="020B0603020202020204" pitchFamily="34" charset="0"/>
              </a:rPr>
              <a:t>. Las observaciones se suponen no sesgadas (una vez que se ha aplicado cualquier corrección de sesgo dinámico), y se supone que los errores de observación tienen una distribución normal. El error del modelo se simula usando el</a:t>
            </a:r>
            <a:r>
              <a:rPr lang="es-ES" altLang="es-ES" sz="1600">
                <a:solidFill>
                  <a:srgbClr val="172B4D"/>
                </a:solidFill>
                <a:latin typeface="Trebuchet MS" panose="020B0603020202020204" pitchFamily="34" charset="0"/>
              </a:rPr>
              <a:t> </a:t>
            </a:r>
            <a:r>
              <a:rPr lang="es-ES" altLang="es-ES" sz="1600">
                <a:solidFill>
                  <a:srgbClr val="0052CC"/>
                </a:solidFill>
                <a:latin typeface="Trebuchet MS" panose="020B0603020202020204" pitchFamily="34" charset="0"/>
                <a:hlinkClick r:id="rId3"/>
              </a:rPr>
              <a:t>Esquema de tendencias de parametrización estocásticamente perturbadas </a:t>
            </a:r>
            <a:r>
              <a:rPr lang="es-ES" altLang="es-ES" sz="1600">
                <a:solidFill>
                  <a:srgbClr val="000000"/>
                </a:solidFill>
                <a:latin typeface="Trebuchet MS" panose="020B0603020202020204" pitchFamily="34" charset="0"/>
              </a:rPr>
              <a:t>(SPPT). La misma configuración SPPT se utiliza en EDA como en ENS. Las diferencias entre pares de campos de análisis (y pronóstico) tienen las características estadísticas del error de análisis (y pronóstico). </a:t>
            </a:r>
            <a:endParaRPr lang="es-ES" altLang="es-ES" sz="1600">
              <a:solidFill>
                <a:srgbClr val="172B4D"/>
              </a:solidFill>
              <a:latin typeface="Trebuchet MS" panose="020B0603020202020204" pitchFamily="34" charset="0"/>
            </a:endParaRPr>
          </a:p>
        </p:txBody>
      </p:sp>
      <p:sp>
        <p:nvSpPr>
          <p:cNvPr id="14339" name="CuadroTexto 2"/>
          <p:cNvSpPr txBox="1">
            <a:spLocks noChangeArrowheads="1"/>
          </p:cNvSpPr>
          <p:nvPr/>
        </p:nvSpPr>
        <p:spPr bwMode="auto">
          <a:xfrm>
            <a:off x="996950" y="260350"/>
            <a:ext cx="7161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800" b="1">
                <a:solidFill>
                  <a:srgbClr val="0000CC"/>
                </a:solidFill>
                <a:latin typeface="Trebuchet MS" panose="020B0603020202020204" pitchFamily="34" charset="0"/>
              </a:rPr>
              <a:t>Conjunto de Asimilaciones de Datos - EDA</a:t>
            </a:r>
            <a:endParaRPr lang="es-ES" altLang="es-ES" sz="2800">
              <a:solidFill>
                <a:srgbClr val="0000CC"/>
              </a:solidFill>
              <a:latin typeface="Trebuchet MS" panose="020B0603020202020204" pitchFamily="34" charset="0"/>
            </a:endParaRPr>
          </a:p>
        </p:txBody>
      </p:sp>
      <p:pic>
        <p:nvPicPr>
          <p:cNvPr id="14340"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5175" y="3970338"/>
            <a:ext cx="3825875"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ángulo 4"/>
          <p:cNvSpPr>
            <a:spLocks noChangeArrowheads="1"/>
          </p:cNvSpPr>
          <p:nvPr/>
        </p:nvSpPr>
        <p:spPr bwMode="auto">
          <a:xfrm>
            <a:off x="4597400" y="4076700"/>
            <a:ext cx="45720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1400" i="1"/>
              <a:t>Esquema idealizado que muestra cómo la ventana de asimilación 12h utilizada por 4D-Var (parte izquierda del diagrama) modifica las trayectorias iniciales de los miembros EDA (en azul) para reflejar la información de las observaciones asimiladas (puntos negros con error) barras). Las trayectorias de análisis (en verde) han tenido en cuenta las nuevas observaciones y, por lo tanto, están confinadas dentro de un conjunto más estrecho.  La asimilación de las nuevas observaciones reduce la propagación.  También se corrigió un sesgo al reducir la magnitud de algunos de los valores más grandes en el conjunto original.</a:t>
            </a:r>
          </a:p>
          <a:p>
            <a:pPr eaLnBrk="1" hangingPunct="1"/>
            <a:endParaRPr lang="es-ES" altLang="es-ES" sz="1100" i="1"/>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2550" y="639763"/>
            <a:ext cx="9037638" cy="6478587"/>
          </a:xfrm>
          <a:prstGeom prst="rect">
            <a:avLst/>
          </a:prstGeom>
        </p:spPr>
        <p:txBody>
          <a:bodyPr>
            <a:spAutoFit/>
          </a:bodyPr>
          <a:lstStyle/>
          <a:p>
            <a:pPr eaLnBrk="1" hangingPunct="1">
              <a:defRPr/>
            </a:pPr>
            <a:r>
              <a:rPr lang="es-ES" sz="1600" dirty="0">
                <a:latin typeface="Trebuchet MS" panose="020B0603020202020204" pitchFamily="34" charset="0"/>
              </a:rPr>
              <a:t>La técnica del Vector Singular (SV) busca perturbaciones para el </a:t>
            </a:r>
            <a:r>
              <a:rPr lang="es-ES" sz="1600" b="1" dirty="0">
                <a:solidFill>
                  <a:srgbClr val="0000CC"/>
                </a:solidFill>
                <a:latin typeface="Trebuchet MS" panose="020B0603020202020204" pitchFamily="34" charset="0"/>
              </a:rPr>
              <a:t>viento, la temperatura y la presión </a:t>
            </a:r>
            <a:r>
              <a:rPr lang="es-ES" sz="1600" dirty="0">
                <a:latin typeface="Trebuchet MS" panose="020B0603020202020204" pitchFamily="34" charset="0"/>
              </a:rPr>
              <a:t>que maximizarán su impacto en un pronóstico de 48 horas, medido por la energía total en el hemisferio fuera de los trópicos. Esta maximización puede intensificar, debilitar o desplazar los sistemas meteorológicos. Para abordar específicamente las incertidumbres en los procesos de humedad típicos de las latitudes bajas, en particular de los ciclones tropicales, se crea </a:t>
            </a:r>
            <a:r>
              <a:rPr lang="es-ES" sz="1600" dirty="0">
                <a:solidFill>
                  <a:srgbClr val="0000CC"/>
                </a:solidFill>
                <a:latin typeface="Trebuchet MS" panose="020B0603020202020204" pitchFamily="34" charset="0"/>
              </a:rPr>
              <a:t>una versión especial (tropical</a:t>
            </a:r>
            <a:r>
              <a:rPr lang="es-ES" sz="1600" dirty="0">
                <a:latin typeface="Trebuchet MS" panose="020B0603020202020204" pitchFamily="34" charset="0"/>
              </a:rPr>
              <a:t>) del SV para su uso en los trópicos.</a:t>
            </a:r>
          </a:p>
          <a:p>
            <a:pPr eaLnBrk="1" hangingPunct="1">
              <a:spcBef>
                <a:spcPts val="600"/>
              </a:spcBef>
              <a:defRPr/>
            </a:pPr>
            <a:r>
              <a:rPr lang="es-ES" sz="1600" i="1" dirty="0">
                <a:latin typeface="Trebuchet MS" panose="020B0603020202020204" pitchFamily="34" charset="0"/>
              </a:rPr>
              <a:t>Ventajas</a:t>
            </a:r>
            <a:r>
              <a:rPr lang="es-ES" sz="1600" dirty="0">
                <a:latin typeface="Trebuchet MS" panose="020B0603020202020204" pitchFamily="34" charset="0"/>
              </a:rPr>
              <a:t> de los vectores singulares: </a:t>
            </a:r>
          </a:p>
          <a:p>
            <a:pPr lvl="1" eaLnBrk="1" hangingPunct="1">
              <a:defRPr/>
            </a:pPr>
            <a:r>
              <a:rPr lang="es-ES" sz="1600" dirty="0">
                <a:latin typeface="Trebuchet MS" panose="020B0603020202020204" pitchFamily="34" charset="0"/>
              </a:rPr>
              <a:t>- Ofrecen estructuras </a:t>
            </a:r>
            <a:r>
              <a:rPr lang="es-ES" sz="1600" dirty="0" err="1">
                <a:latin typeface="Trebuchet MS" panose="020B0603020202020204" pitchFamily="34" charset="0"/>
              </a:rPr>
              <a:t>baroclínicas</a:t>
            </a:r>
            <a:r>
              <a:rPr lang="es-ES" sz="1600" dirty="0">
                <a:latin typeface="Trebuchet MS" panose="020B0603020202020204" pitchFamily="34" charset="0"/>
              </a:rPr>
              <a:t> inclinadas hacia atrás, que en general deberían ser más realistas. </a:t>
            </a:r>
          </a:p>
          <a:p>
            <a:pPr lvl="1" eaLnBrk="1" hangingPunct="1">
              <a:defRPr/>
            </a:pPr>
            <a:r>
              <a:rPr lang="es-ES" sz="1600" dirty="0">
                <a:latin typeface="Trebuchet MS" panose="020B0603020202020204" pitchFamily="34" charset="0"/>
              </a:rPr>
              <a:t>- la propagación de resultados crece de manera realista.</a:t>
            </a:r>
          </a:p>
          <a:p>
            <a:pPr lvl="1" eaLnBrk="1" hangingPunct="1">
              <a:defRPr/>
            </a:pPr>
            <a:r>
              <a:rPr lang="es-ES" sz="1600" dirty="0">
                <a:latin typeface="Trebuchet MS" panose="020B0603020202020204" pitchFamily="34" charset="0"/>
              </a:rPr>
              <a:t>- el código es bastante barato de ejecutar (tiene una resolución baja (320 km) y aún no hay evidencia de que los SV de resolución más alta mejoren la habilidad de conjunto).</a:t>
            </a:r>
          </a:p>
          <a:p>
            <a:pPr eaLnBrk="1" hangingPunct="1">
              <a:spcBef>
                <a:spcPts val="600"/>
              </a:spcBef>
              <a:defRPr/>
            </a:pPr>
            <a:r>
              <a:rPr lang="es-ES" sz="1600" i="1" dirty="0">
                <a:latin typeface="Trebuchet MS" panose="020B0603020202020204" pitchFamily="34" charset="0"/>
              </a:rPr>
              <a:t>Desventajas</a:t>
            </a:r>
            <a:r>
              <a:rPr lang="es-ES" sz="1600" dirty="0">
                <a:latin typeface="Trebuchet MS" panose="020B0603020202020204" pitchFamily="34" charset="0"/>
              </a:rPr>
              <a:t>:</a:t>
            </a:r>
          </a:p>
          <a:p>
            <a:pPr lvl="1" eaLnBrk="1" hangingPunct="1">
              <a:defRPr/>
            </a:pPr>
            <a:r>
              <a:rPr lang="es-ES" sz="1600" dirty="0">
                <a:latin typeface="Trebuchet MS" panose="020B0603020202020204" pitchFamily="34" charset="0"/>
              </a:rPr>
              <a:t>- no tienen en cuenta directamente la incertidumbre del análisis, ni la cobertura o la precisión de la observación.</a:t>
            </a:r>
          </a:p>
          <a:p>
            <a:pPr lvl="1" eaLnBrk="1" hangingPunct="1">
              <a:defRPr/>
            </a:pPr>
            <a:r>
              <a:rPr lang="es-ES" sz="1600" dirty="0">
                <a:latin typeface="Trebuchet MS" panose="020B0603020202020204" pitchFamily="34" charset="0"/>
              </a:rPr>
              <a:t>- producen una variabilidad más bien localizada (en el rango muy corto).</a:t>
            </a:r>
          </a:p>
          <a:p>
            <a:pPr marL="450850" lvl="1" indent="6350" eaLnBrk="1" hangingPunct="1">
              <a:buFontTx/>
              <a:buChar char="-"/>
              <a:defRPr/>
            </a:pPr>
            <a:r>
              <a:rPr lang="es-ES" sz="1600" dirty="0">
                <a:latin typeface="Trebuchet MS" panose="020B0603020202020204" pitchFamily="34" charset="0"/>
              </a:rPr>
              <a:t> tienden a </a:t>
            </a:r>
            <a:r>
              <a:rPr lang="es-ES" sz="1600" dirty="0" err="1">
                <a:latin typeface="Trebuchet MS" panose="020B0603020202020204" pitchFamily="34" charset="0"/>
              </a:rPr>
              <a:t>subdesarrollar</a:t>
            </a:r>
            <a:r>
              <a:rPr lang="es-ES" sz="1600" dirty="0">
                <a:latin typeface="Trebuchet MS" panose="020B0603020202020204" pitchFamily="34" charset="0"/>
              </a:rPr>
              <a:t> la variabilidad en las regiones tropicales (se emplean vectores singulares tropicales para tratar de contrarrestar este problema).</a:t>
            </a:r>
          </a:p>
          <a:p>
            <a:pPr eaLnBrk="1" hangingPunct="1">
              <a:spcBef>
                <a:spcPts val="600"/>
              </a:spcBef>
              <a:defRPr/>
            </a:pPr>
            <a:r>
              <a:rPr lang="es-ES" sz="1600" i="1" dirty="0">
                <a:latin typeface="Trebuchet MS" panose="020B0603020202020204" pitchFamily="34" charset="0"/>
              </a:rPr>
              <a:t>A tener en cuenta</a:t>
            </a:r>
            <a:r>
              <a:rPr lang="es-ES" sz="1600" dirty="0">
                <a:latin typeface="Trebuchet MS" panose="020B0603020202020204" pitchFamily="34" charset="0"/>
              </a:rPr>
              <a:t>:</a:t>
            </a:r>
          </a:p>
          <a:p>
            <a:pPr marL="285750" indent="-285750" eaLnBrk="1" hangingPunct="1">
              <a:buFontTx/>
              <a:buChar char="-"/>
              <a:defRPr/>
            </a:pPr>
            <a:r>
              <a:rPr lang="es-ES" sz="1600" dirty="0">
                <a:latin typeface="Trebuchet MS" panose="020B0603020202020204" pitchFamily="34" charset="0"/>
              </a:rPr>
              <a:t>Los SV (es decir, las perturbaciones del SV aplicadas) tienden a localizarse en áreas de fuerte inestabilidad </a:t>
            </a:r>
            <a:r>
              <a:rPr lang="es-ES" sz="1600" dirty="0" err="1">
                <a:latin typeface="Trebuchet MS" panose="020B0603020202020204" pitchFamily="34" charset="0"/>
              </a:rPr>
              <a:t>barotrópica</a:t>
            </a:r>
            <a:r>
              <a:rPr lang="es-ES" sz="1600" dirty="0">
                <a:latin typeface="Trebuchet MS" panose="020B0603020202020204" pitchFamily="34" charset="0"/>
              </a:rPr>
              <a:t> y </a:t>
            </a:r>
            <a:r>
              <a:rPr lang="es-ES" sz="1600" dirty="0" err="1">
                <a:latin typeface="Trebuchet MS" panose="020B0603020202020204" pitchFamily="34" charset="0"/>
              </a:rPr>
              <a:t>baroclínica</a:t>
            </a:r>
            <a:r>
              <a:rPr lang="es-ES" sz="1600" dirty="0">
                <a:latin typeface="Trebuchet MS" panose="020B0603020202020204" pitchFamily="34" charset="0"/>
              </a:rPr>
              <a:t>.</a:t>
            </a:r>
          </a:p>
          <a:p>
            <a:pPr marL="285750" indent="-285750" eaLnBrk="1" hangingPunct="1">
              <a:buFontTx/>
              <a:buChar char="-"/>
              <a:defRPr/>
            </a:pPr>
            <a:r>
              <a:rPr lang="es-ES" sz="1600" dirty="0">
                <a:latin typeface="Trebuchet MS" panose="020B0603020202020204" pitchFamily="34" charset="0"/>
              </a:rPr>
              <a:t>En invierno, la estructura del flujo atmosférico tiende a ser más inestable desde el punto de vista </a:t>
            </a:r>
            <a:r>
              <a:rPr lang="es-ES" sz="1600" dirty="0" err="1">
                <a:latin typeface="Trebuchet MS" panose="020B0603020202020204" pitchFamily="34" charset="0"/>
              </a:rPr>
              <a:t>baroclínico</a:t>
            </a:r>
            <a:r>
              <a:rPr lang="es-ES" sz="1600" dirty="0">
                <a:latin typeface="Trebuchet MS" panose="020B0603020202020204" pitchFamily="34" charset="0"/>
              </a:rPr>
              <a:t> que en verano (y durante el invierno, el flujo en los sectores del Pacífico y Atlántico en promedio es más inestable que en otras regiones).</a:t>
            </a:r>
          </a:p>
          <a:p>
            <a:pPr marL="285750" indent="-285750" eaLnBrk="1" hangingPunct="1">
              <a:buFontTx/>
              <a:buChar char="-"/>
              <a:defRPr/>
            </a:pPr>
            <a:endParaRPr lang="es-ES" sz="1600" dirty="0">
              <a:latin typeface="Trebuchet MS" panose="020B0603020202020204" pitchFamily="34" charset="0"/>
            </a:endParaRPr>
          </a:p>
        </p:txBody>
      </p:sp>
      <p:sp>
        <p:nvSpPr>
          <p:cNvPr id="15363" name="CuadroTexto 2"/>
          <p:cNvSpPr txBox="1">
            <a:spLocks noChangeArrowheads="1"/>
          </p:cNvSpPr>
          <p:nvPr/>
        </p:nvSpPr>
        <p:spPr bwMode="auto">
          <a:xfrm>
            <a:off x="971550" y="115888"/>
            <a:ext cx="7767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800" b="1">
                <a:solidFill>
                  <a:srgbClr val="0000CC"/>
                </a:solidFill>
                <a:latin typeface="Trebuchet MS" panose="020B0603020202020204" pitchFamily="34" charset="0"/>
              </a:rPr>
              <a:t>Perturbaciones por Vectores Singulares (SV)</a:t>
            </a:r>
            <a:endParaRPr lang="es-ES" altLang="es-ES" sz="2800">
              <a:solidFill>
                <a:srgbClr val="0000CC"/>
              </a:solidFill>
              <a:latin typeface="Trebuchet MS" panose="020B060302020202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981075"/>
            <a:ext cx="5437187" cy="551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67" name="Rectangle 3"/>
          <p:cNvSpPr>
            <a:spLocks noChangeArrowheads="1"/>
          </p:cNvSpPr>
          <p:nvPr/>
        </p:nvSpPr>
        <p:spPr bwMode="auto">
          <a:xfrm>
            <a:off x="0" y="-26988"/>
            <a:ext cx="91440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s-ES" sz="3600" b="1" dirty="0">
                <a:solidFill>
                  <a:srgbClr val="0033CC"/>
                </a:solidFill>
              </a:rPr>
              <a:t>Categorías en predicción meteorológica</a:t>
            </a:r>
          </a:p>
        </p:txBody>
      </p:sp>
    </p:spTree>
    <p:extLst>
      <p:ext uri="{BB962C8B-B14F-4D97-AF65-F5344CB8AC3E}">
        <p14:creationId xmlns:p14="http://schemas.microsoft.com/office/powerpoint/2010/main" val="35071998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81613" y="496888"/>
            <a:ext cx="3862387"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p:cNvSpPr txBox="1">
            <a:spLocks noChangeArrowheads="1"/>
          </p:cNvSpPr>
          <p:nvPr/>
        </p:nvSpPr>
        <p:spPr bwMode="auto">
          <a:xfrm>
            <a:off x="-468313" y="0"/>
            <a:ext cx="7797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altLang="es-ES" sz="2800" b="1">
                <a:solidFill>
                  <a:srgbClr val="0033CC"/>
                </a:solidFill>
                <a:latin typeface="Trebuchet MS" panose="020B0603020202020204" pitchFamily="34" charset="0"/>
              </a:rPr>
              <a:t>Uso cuantitativo del ENS</a:t>
            </a:r>
          </a:p>
        </p:txBody>
      </p:sp>
      <p:sp>
        <p:nvSpPr>
          <p:cNvPr id="16388" name="Rectangle 4"/>
          <p:cNvSpPr>
            <a:spLocks noChangeArrowheads="1"/>
          </p:cNvSpPr>
          <p:nvPr/>
        </p:nvSpPr>
        <p:spPr bwMode="auto">
          <a:xfrm>
            <a:off x="0" y="2700338"/>
            <a:ext cx="9272588" cy="32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sz="1600">
              <a:latin typeface="Trebuchet MS" panose="020B0603020202020204" pitchFamily="34" charset="0"/>
            </a:endParaRPr>
          </a:p>
          <a:p>
            <a:pPr eaLnBrk="1" hangingPunct="1"/>
            <a:r>
              <a:rPr lang="es-ES" altLang="es-ES" sz="1600">
                <a:latin typeface="Trebuchet MS" panose="020B0603020202020204" pitchFamily="34" charset="0"/>
              </a:rPr>
              <a:t>La </a:t>
            </a:r>
            <a:r>
              <a:rPr lang="es-ES" altLang="es-ES" sz="1600" b="1">
                <a:latin typeface="Trebuchet MS" panose="020B0603020202020204" pitchFamily="34" charset="0"/>
              </a:rPr>
              <a:t>dispersión </a:t>
            </a:r>
            <a:r>
              <a:rPr lang="es-ES" altLang="es-ES" sz="1600">
                <a:latin typeface="Trebuchet MS" panose="020B0603020202020204" pitchFamily="34" charset="0"/>
              </a:rPr>
              <a:t>del conjunto es una medida de la diferencia entre los miembros y está representada por la </a:t>
            </a:r>
            <a:r>
              <a:rPr lang="es-ES" altLang="es-ES" sz="1600" b="1">
                <a:latin typeface="Trebuchet MS" panose="020B0603020202020204" pitchFamily="34" charset="0"/>
              </a:rPr>
              <a:t>desviación estándar</a:t>
            </a:r>
            <a:r>
              <a:rPr lang="es-ES" altLang="es-ES" sz="1600">
                <a:latin typeface="Trebuchet MS" panose="020B0603020202020204" pitchFamily="34" charset="0"/>
              </a:rPr>
              <a:t> (Std) con respecto al EM. En promedio, una dispersión pequeña indica una alta precisión del pronóstico de la media del conjunto, y de hecho de los miembros del conjunto en general; una mayor dispersión corresponde a una menor precisión del pronóstico de la media del conjunto, y de la mayoría de los miembros del conjunto. La dispersión del conjunto depende del flujo y en términos relativos variará para diferentes parámetros (por ejemplo, en condiciones anticiclónicas de invierno, podría ser relativamente alta para una temperatura de 2 m, pero relativamente baja para la presión media del nivel del mar). La </a:t>
            </a:r>
            <a:r>
              <a:rPr lang="es-ES" altLang="es-ES" sz="1600" b="1">
                <a:latin typeface="Trebuchet MS" panose="020B0603020202020204" pitchFamily="34" charset="0"/>
              </a:rPr>
              <a:t>dispersión por lo general aumenta con el rango de pronóstico</a:t>
            </a:r>
            <a:r>
              <a:rPr lang="es-ES" altLang="es-ES" sz="1600">
                <a:latin typeface="Trebuchet MS" panose="020B0603020202020204" pitchFamily="34" charset="0"/>
              </a:rPr>
              <a:t>, pero puede haber casos en los que la propagación es más grande en rangos de pronóstico más cortos que en intervalos más largos. Esto puede ocurrir cuando los primeros días se caracterizan por sistemas sinópticos fuertes con estructuras complejas, pero son seguidos por sistemas de alta presión a gran escala.</a:t>
            </a:r>
          </a:p>
        </p:txBody>
      </p:sp>
      <p:sp>
        <p:nvSpPr>
          <p:cNvPr id="16389" name="Rectángulo 1"/>
          <p:cNvSpPr>
            <a:spLocks noChangeArrowheads="1"/>
          </p:cNvSpPr>
          <p:nvPr/>
        </p:nvSpPr>
        <p:spPr bwMode="auto">
          <a:xfrm>
            <a:off x="0" y="642938"/>
            <a:ext cx="56515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1600">
                <a:latin typeface="Trebuchet MS" panose="020B0603020202020204" pitchFamily="34" charset="0"/>
              </a:rPr>
              <a:t>El pronóstico de la media o de la mediana del conjunto (EM) puede calcularse a partir de la ENS. La </a:t>
            </a:r>
            <a:r>
              <a:rPr lang="es-ES" altLang="es-ES" sz="1600" b="1">
                <a:latin typeface="Trebuchet MS" panose="020B0603020202020204" pitchFamily="34" charset="0"/>
              </a:rPr>
              <a:t>precisión del EM </a:t>
            </a:r>
            <a:r>
              <a:rPr lang="es-ES" altLang="es-ES" sz="1600">
                <a:latin typeface="Trebuchet MS" panose="020B0603020202020204" pitchFamily="34" charset="0"/>
              </a:rPr>
              <a:t>puede estimarse teóricamente mediante la dispersión del conjunto de manera que, en promedio, el error EM esperado sea proporcional a la dispersión ENS. Más importante aún, la ENS proporciona información a partir de la cual se calcula la </a:t>
            </a:r>
            <a:r>
              <a:rPr lang="es-ES" altLang="es-ES" sz="1600" b="1">
                <a:latin typeface="Trebuchet MS" panose="020B0603020202020204" pitchFamily="34" charset="0"/>
              </a:rPr>
              <a:t>probabilidad de desarrollos alternativos</a:t>
            </a:r>
            <a:r>
              <a:rPr lang="es-ES" altLang="es-ES" sz="1600">
                <a:latin typeface="Trebuchet MS" panose="020B0603020202020204" pitchFamily="34" charset="0"/>
              </a:rPr>
              <a:t>, en particular los relacionados con el riesgo de condiciones climáticas extremas o de alto impacto.</a:t>
            </a:r>
          </a:p>
        </p:txBody>
      </p:sp>
      <p:sp>
        <p:nvSpPr>
          <p:cNvPr id="3" name="Rectángulo 2"/>
          <p:cNvSpPr>
            <a:spLocks noChangeArrowheads="1"/>
          </p:cNvSpPr>
          <p:nvPr/>
        </p:nvSpPr>
        <p:spPr bwMode="auto">
          <a:xfrm>
            <a:off x="30163" y="5949950"/>
            <a:ext cx="926623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s-ES" altLang="es-ES" sz="1600" b="1">
                <a:solidFill>
                  <a:srgbClr val="0000CC"/>
                </a:solidFill>
                <a:latin typeface="Trebuchet MS" panose="020B0603020202020204" pitchFamily="34" charset="0"/>
              </a:rPr>
              <a:t> Las perturbaciones se construyen de modo que todos los miembros perturbados son igualmente probables.</a:t>
            </a:r>
          </a:p>
          <a:p>
            <a:pPr eaLnBrk="1" hangingPunct="1">
              <a:buFont typeface="Arial" panose="020B0604020202020204" pitchFamily="34" charset="0"/>
              <a:buChar char="•"/>
            </a:pPr>
            <a:r>
              <a:rPr lang="es-ES" altLang="es-ES" sz="1600" b="1">
                <a:solidFill>
                  <a:srgbClr val="0000CC"/>
                </a:solidFill>
                <a:latin typeface="Trebuchet MS" panose="020B0603020202020204" pitchFamily="34" charset="0"/>
              </a:rPr>
              <a:t> Todas las perturbaciones dependen del flujo: son diferentes de un día a otro.</a:t>
            </a:r>
          </a:p>
          <a:p>
            <a:pPr eaLnBrk="1" hangingPunct="1"/>
            <a:r>
              <a:rPr lang="es-ES" altLang="es-ES" sz="1600" b="1">
                <a:solidFill>
                  <a:srgbClr val="0000CC"/>
                </a:solidFill>
                <a:latin typeface="Trebuchet MS" panose="020B0603020202020204" pitchFamily="34" charset="0"/>
              </a:rPr>
              <a:t/>
            </a:r>
            <a:br>
              <a:rPr lang="es-ES" altLang="es-ES" sz="1600" b="1">
                <a:solidFill>
                  <a:srgbClr val="0000CC"/>
                </a:solidFill>
                <a:latin typeface="Trebuchet MS" panose="020B0603020202020204" pitchFamily="34" charset="0"/>
              </a:rPr>
            </a:br>
            <a:endParaRPr lang="es-ES" altLang="es-ES" sz="1600" b="1">
              <a:solidFill>
                <a:srgbClr val="0000CC"/>
              </a:solidFill>
              <a:latin typeface="Trebuchet MS" panose="020B0603020202020204" pitchFamily="34" charset="0"/>
            </a:endParaRPr>
          </a:p>
          <a:p>
            <a:pPr eaLnBrk="1" hangingPunct="1"/>
            <a:r>
              <a:rPr lang="es-ES" altLang="es-ES" sz="1600" b="1">
                <a:solidFill>
                  <a:srgbClr val="0000CC"/>
                </a:solidFill>
                <a:latin typeface="Trebuchet MS" panose="020B0603020202020204" pitchFamily="34" charset="0"/>
              </a:rPr>
              <a:t/>
            </a:r>
            <a:br>
              <a:rPr lang="es-ES" altLang="es-ES" sz="1600" b="1">
                <a:solidFill>
                  <a:srgbClr val="0000CC"/>
                </a:solidFill>
                <a:latin typeface="Trebuchet MS" panose="020B0603020202020204" pitchFamily="34" charset="0"/>
              </a:rPr>
            </a:br>
            <a:endParaRPr lang="es-ES" altLang="es-ES" sz="1600" b="1">
              <a:solidFill>
                <a:srgbClr val="0000CC"/>
              </a:solidFill>
              <a:latin typeface="Trebuchet MS" panose="020B0603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323850" y="0"/>
            <a:ext cx="82296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s-ES" altLang="es-ES" sz="2800" b="1" smtClean="0">
                <a:solidFill>
                  <a:srgbClr val="0000CC"/>
                </a:solidFill>
                <a:latin typeface="Trebuchet MS" panose="020B0603020202020204" pitchFamily="34" charset="0"/>
              </a:rPr>
              <a:t>Generación del conjunto ENS</a:t>
            </a:r>
          </a:p>
        </p:txBody>
      </p:sp>
      <p:pic>
        <p:nvPicPr>
          <p:cNvPr id="17411" name="Picture 5" descr="Fig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501650"/>
            <a:ext cx="4032250"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7" descr="Fig4.2.5A Perturbation Dif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378200"/>
            <a:ext cx="4032250"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8">
            <a:hlinkClick r:id="rId4"/>
          </p:cNvPr>
          <p:cNvSpPr>
            <a:spLocks noGrp="1" noChangeArrowheads="1"/>
          </p:cNvSpPr>
          <p:nvPr>
            <p:ph type="body" idx="1"/>
          </p:nvPr>
        </p:nvSpPr>
        <p:spPr bwMode="auto">
          <a:xfrm>
            <a:off x="914400" y="6165850"/>
            <a:ext cx="8229600"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spcBef>
                <a:spcPct val="0"/>
              </a:spcBef>
              <a:buFontTx/>
              <a:buNone/>
            </a:pPr>
            <a:r>
              <a:rPr lang="es-ES" altLang="es-ES" sz="1800" smtClean="0">
                <a:cs typeface="Arial" panose="020B0604020202020204" pitchFamily="34" charset="0"/>
                <a:hlinkClick r:id="rId4"/>
              </a:rPr>
              <a:t>https://confluence.ecmwf.int/display/FUG/5.1+Generation+of+the+Ensemble</a:t>
            </a:r>
          </a:p>
        </p:txBody>
      </p:sp>
      <p:sp>
        <p:nvSpPr>
          <p:cNvPr id="17414" name="Rectángulo 1"/>
          <p:cNvSpPr>
            <a:spLocks noChangeArrowheads="1"/>
          </p:cNvSpPr>
          <p:nvPr/>
        </p:nvSpPr>
        <p:spPr bwMode="auto">
          <a:xfrm>
            <a:off x="4572000" y="565150"/>
            <a:ext cx="4572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1600"/>
              <a:t>Una vez que los diferentes conjuntos de SV se han calculado por separado en los hemisferios norte y sur y en los trópicos entre 30 ° N y 30 ° S, se combinan linealmente (utilizando coeficientes muestreados al azar de una distribución gaussiana) y se agregan a las perturbaciones de EDA para tener un conjunto de 25 perturbaciones globales. Los signos de estas 25 perturbaciones globales se invierten para obtener otro conjunto de 25 perturbaciones globales "reflejadas". Esto da un total de 50 perturbaciones globales para 50 análisis y pronósticos alternativos. Por lo tanto, los miembros consecutivos tienen perturbaciones antisimétricas. Esta anti-simetría suele, dependiendo de la situación sinóptica y la distribución de las perturbaciones, desaparecer después de aproximadamente un día</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ángulo 2"/>
          <p:cNvSpPr>
            <a:spLocks noChangeArrowheads="1"/>
          </p:cNvSpPr>
          <p:nvPr/>
        </p:nvSpPr>
        <p:spPr bwMode="auto">
          <a:xfrm>
            <a:off x="233362" y="442913"/>
            <a:ext cx="856932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400" dirty="0">
                <a:solidFill>
                  <a:srgbClr val="000000"/>
                </a:solidFill>
                <a:latin typeface="Trebuchet MS" panose="020B0603020202020204" pitchFamily="34" charset="0"/>
              </a:rPr>
              <a:t> </a:t>
            </a:r>
            <a:r>
              <a:rPr lang="es-ES" altLang="es-ES" sz="1600" dirty="0">
                <a:solidFill>
                  <a:srgbClr val="000000"/>
                </a:solidFill>
                <a:latin typeface="Trebuchet MS" panose="020B0603020202020204" pitchFamily="34" charset="0"/>
              </a:rPr>
              <a:t>El Centro de Información de Tiempo Severo (</a:t>
            </a:r>
            <a:r>
              <a:rPr lang="es-ES" altLang="es-ES" sz="1600" dirty="0">
                <a:solidFill>
                  <a:srgbClr val="000000"/>
                </a:solidFill>
                <a:latin typeface="Trebuchet MS" panose="020B0603020202020204" pitchFamily="34" charset="0"/>
                <a:hlinkClick r:id="rId2"/>
              </a:rPr>
              <a:t>http://severe.worldweather.org</a:t>
            </a:r>
            <a:r>
              <a:rPr lang="es-ES" altLang="es-ES" sz="1600" dirty="0">
                <a:solidFill>
                  <a:srgbClr val="000000"/>
                </a:solidFill>
                <a:latin typeface="Trebuchet MS" panose="020B0603020202020204" pitchFamily="34" charset="0"/>
              </a:rPr>
              <a:t>), dependiente de la OMM, considera fenómenos meteorológicos extremos los siguientes: </a:t>
            </a:r>
          </a:p>
          <a:p>
            <a:pPr lvl="1" eaLnBrk="1" hangingPunct="1"/>
            <a:r>
              <a:rPr lang="es-ES" altLang="es-ES" sz="1600" dirty="0">
                <a:solidFill>
                  <a:srgbClr val="000000"/>
                </a:solidFill>
                <a:latin typeface="Trebuchet MS" panose="020B0603020202020204" pitchFamily="34" charset="0"/>
              </a:rPr>
              <a:t>- Lluvias intensas, granizo y tormentas </a:t>
            </a:r>
          </a:p>
          <a:p>
            <a:pPr lvl="1" eaLnBrk="1" hangingPunct="1"/>
            <a:r>
              <a:rPr lang="es-ES" altLang="es-ES" sz="1600" dirty="0">
                <a:solidFill>
                  <a:srgbClr val="000000"/>
                </a:solidFill>
                <a:latin typeface="Trebuchet MS" panose="020B0603020202020204" pitchFamily="34" charset="0"/>
              </a:rPr>
              <a:t>- Inundaciones súbitas </a:t>
            </a:r>
          </a:p>
          <a:p>
            <a:pPr lvl="1" eaLnBrk="1" hangingPunct="1"/>
            <a:r>
              <a:rPr lang="es-ES" altLang="es-ES" sz="1600" dirty="0">
                <a:solidFill>
                  <a:srgbClr val="000000"/>
                </a:solidFill>
                <a:latin typeface="Trebuchet MS" panose="020B0603020202020204" pitchFamily="34" charset="0"/>
              </a:rPr>
              <a:t>- Sequías </a:t>
            </a:r>
          </a:p>
          <a:p>
            <a:pPr lvl="1" eaLnBrk="1" hangingPunct="1"/>
            <a:r>
              <a:rPr lang="es-ES" altLang="es-ES" sz="1600" dirty="0">
                <a:solidFill>
                  <a:srgbClr val="000000"/>
                </a:solidFill>
                <a:latin typeface="Trebuchet MS" panose="020B0603020202020204" pitchFamily="34" charset="0"/>
              </a:rPr>
              <a:t>- Olas de frío y de calor </a:t>
            </a:r>
          </a:p>
          <a:p>
            <a:pPr lvl="1" eaLnBrk="1" hangingPunct="1"/>
            <a:r>
              <a:rPr lang="es-ES" altLang="es-ES" sz="1600" dirty="0">
                <a:solidFill>
                  <a:srgbClr val="000000"/>
                </a:solidFill>
                <a:latin typeface="Trebuchet MS" panose="020B0603020202020204" pitchFamily="34" charset="0"/>
              </a:rPr>
              <a:t>- Vientos fuertes, incluyendo tornados y trombas marinas </a:t>
            </a:r>
          </a:p>
          <a:p>
            <a:pPr lvl="1" eaLnBrk="1" hangingPunct="1"/>
            <a:r>
              <a:rPr lang="es-ES" altLang="es-ES" sz="1600" dirty="0">
                <a:solidFill>
                  <a:srgbClr val="000000"/>
                </a:solidFill>
                <a:latin typeface="Trebuchet MS" panose="020B0603020202020204" pitchFamily="34" charset="0"/>
              </a:rPr>
              <a:t>- Temporales marítimos y mareas de tempestad </a:t>
            </a:r>
            <a:endParaRPr lang="es-ES" altLang="es-ES" sz="1600" dirty="0">
              <a:latin typeface="Trebuchet MS" panose="020B0603020202020204" pitchFamily="34" charset="0"/>
            </a:endParaRPr>
          </a:p>
        </p:txBody>
      </p:sp>
      <p:pic>
        <p:nvPicPr>
          <p:cNvPr id="6" name="Imagen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7938" y="2714625"/>
            <a:ext cx="3009900"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6"/>
          <p:cNvSpPr txBox="1">
            <a:spLocks noChangeArrowheads="1"/>
          </p:cNvSpPr>
          <p:nvPr/>
        </p:nvSpPr>
        <p:spPr bwMode="auto">
          <a:xfrm>
            <a:off x="684213" y="5283200"/>
            <a:ext cx="800258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1400" i="1"/>
              <a:t>Funciones de distribución acumulativa (CDF)             Funciones de densidad de probabilidad (PDF)</a:t>
            </a:r>
          </a:p>
        </p:txBody>
      </p:sp>
      <p:sp>
        <p:nvSpPr>
          <p:cNvPr id="18437" name="Rectangle 1027"/>
          <p:cNvSpPr txBox="1">
            <a:spLocks noChangeArrowheads="1"/>
          </p:cNvSpPr>
          <p:nvPr/>
        </p:nvSpPr>
        <p:spPr bwMode="auto">
          <a:xfrm>
            <a:off x="-540568" y="-4762"/>
            <a:ext cx="81137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s-ES" sz="2800" b="1" i="1" dirty="0">
                <a:solidFill>
                  <a:srgbClr val="0000FF"/>
                </a:solidFill>
              </a:rPr>
              <a:t>Extreme Forecast Index </a:t>
            </a:r>
            <a:r>
              <a:rPr lang="en-GB" altLang="es-ES" sz="2800" b="1" dirty="0">
                <a:solidFill>
                  <a:srgbClr val="0000FF"/>
                </a:solidFill>
              </a:rPr>
              <a:t>(EFI)</a:t>
            </a: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125" y="2627313"/>
            <a:ext cx="4025900"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ángulo 10"/>
          <p:cNvSpPr>
            <a:spLocks noChangeArrowheads="1"/>
          </p:cNvSpPr>
          <p:nvPr/>
        </p:nvSpPr>
        <p:spPr bwMode="auto">
          <a:xfrm>
            <a:off x="492125" y="5540375"/>
            <a:ext cx="4572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1200" i="1">
                <a:solidFill>
                  <a:srgbClr val="172B4D"/>
                </a:solidFill>
                <a:latin typeface="-apple-system"/>
              </a:rPr>
              <a:t>La línea azul muestra la probabilidad acumulada de temperaturas evaluadas por M-clima para una ubicación determinada, la época del año y el tiempo de previsión. La línea roja muestra la probabilidad acumulativa correspondiente de las temperaturas evaluadas por el ENS. En este caso, el EFI es positivo (la línea roja a la derecha de la línea azul), lo que indica probabilidades más altas de lo normal de anomalías cálidas.  </a:t>
            </a:r>
            <a:endParaRPr lang="es-ES" altLang="es-ES" sz="1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txBox="1">
            <a:spLocks noChangeArrowheads="1"/>
          </p:cNvSpPr>
          <p:nvPr/>
        </p:nvSpPr>
        <p:spPr bwMode="auto">
          <a:xfrm>
            <a:off x="395536" y="148432"/>
            <a:ext cx="78867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s-ES" sz="2400" b="1" dirty="0" err="1">
                <a:solidFill>
                  <a:srgbClr val="0000FF"/>
                </a:solidFill>
                <a:latin typeface="Trebuchet MS" panose="020B0603020202020204" pitchFamily="34" charset="0"/>
              </a:rPr>
              <a:t>Funciones</a:t>
            </a:r>
            <a:r>
              <a:rPr lang="en-GB" altLang="es-ES" sz="2400" b="1" dirty="0">
                <a:solidFill>
                  <a:srgbClr val="0000FF"/>
                </a:solidFill>
                <a:latin typeface="Trebuchet MS" panose="020B0603020202020204" pitchFamily="34" charset="0"/>
              </a:rPr>
              <a:t> de </a:t>
            </a:r>
            <a:r>
              <a:rPr lang="en-GB" altLang="es-ES" sz="2400" b="1" dirty="0" err="1">
                <a:solidFill>
                  <a:srgbClr val="0000FF"/>
                </a:solidFill>
                <a:latin typeface="Trebuchet MS" panose="020B0603020202020204" pitchFamily="34" charset="0"/>
              </a:rPr>
              <a:t>Densidad</a:t>
            </a:r>
            <a:r>
              <a:rPr lang="en-GB" altLang="es-ES" sz="2400" b="1" dirty="0">
                <a:solidFill>
                  <a:srgbClr val="0000FF"/>
                </a:solidFill>
                <a:latin typeface="Trebuchet MS" panose="020B0603020202020204" pitchFamily="34" charset="0"/>
              </a:rPr>
              <a:t> de </a:t>
            </a:r>
            <a:r>
              <a:rPr lang="en-GB" altLang="es-ES" sz="2400" b="1" dirty="0" err="1">
                <a:solidFill>
                  <a:srgbClr val="0000FF"/>
                </a:solidFill>
                <a:latin typeface="Trebuchet MS" panose="020B0603020202020204" pitchFamily="34" charset="0"/>
              </a:rPr>
              <a:t>Probabilidad</a:t>
            </a:r>
            <a:r>
              <a:rPr lang="en-GB" altLang="es-ES" sz="2400" b="1" dirty="0">
                <a:solidFill>
                  <a:srgbClr val="0000FF"/>
                </a:solidFill>
                <a:latin typeface="Trebuchet MS" panose="020B0603020202020204" pitchFamily="34" charset="0"/>
              </a:rPr>
              <a:t> (PDF)</a:t>
            </a:r>
          </a:p>
        </p:txBody>
      </p:sp>
      <p:pic>
        <p:nvPicPr>
          <p:cNvPr id="19459"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811213"/>
            <a:ext cx="7705725"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ángulo 4"/>
          <p:cNvSpPr>
            <a:spLocks noChangeArrowheads="1"/>
          </p:cNvSpPr>
          <p:nvPr/>
        </p:nvSpPr>
        <p:spPr bwMode="auto">
          <a:xfrm>
            <a:off x="107504" y="5229225"/>
            <a:ext cx="903649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1600" i="1" dirty="0">
                <a:latin typeface="Trebuchet MS" panose="020B0603020202020204" pitchFamily="34" charset="0"/>
              </a:rPr>
              <a:t>Las </a:t>
            </a:r>
            <a:r>
              <a:rPr lang="es-ES" altLang="es-ES" sz="1600" b="1" i="1" dirty="0">
                <a:latin typeface="Trebuchet MS" panose="020B0603020202020204" pitchFamily="34" charset="0"/>
              </a:rPr>
              <a:t>PDF</a:t>
            </a:r>
            <a:r>
              <a:rPr lang="es-ES" altLang="es-ES" sz="1600" i="1" dirty="0">
                <a:latin typeface="Trebuchet MS" panose="020B0603020202020204" pitchFamily="34" charset="0"/>
              </a:rPr>
              <a:t> se define como la </a:t>
            </a:r>
            <a:r>
              <a:rPr lang="es-ES" altLang="es-ES" sz="1600" b="1" i="1" dirty="0">
                <a:latin typeface="Trebuchet MS" panose="020B0603020202020204" pitchFamily="34" charset="0"/>
              </a:rPr>
              <a:t>primera derivada de la CDF </a:t>
            </a:r>
            <a:r>
              <a:rPr lang="es-ES" altLang="es-ES" sz="1600" i="1" dirty="0">
                <a:latin typeface="Trebuchet MS" panose="020B0603020202020204" pitchFamily="34" charset="0"/>
              </a:rPr>
              <a:t>y los gráficos corresponden a las curvas de CDF de ejemplo con temperatura del M-clima (azul) y la distribución del pronóstico (rojo). </a:t>
            </a:r>
          </a:p>
          <a:p>
            <a:pPr eaLnBrk="1" hangingPunct="1"/>
            <a:endParaRPr lang="es-ES" altLang="es-ES" sz="1600" i="1" dirty="0">
              <a:latin typeface="Trebuchet MS" panose="020B0603020202020204" pitchFamily="34" charset="0"/>
            </a:endParaRPr>
          </a:p>
          <a:p>
            <a:pPr eaLnBrk="1" hangingPunct="1"/>
            <a:r>
              <a:rPr lang="es-ES" altLang="es-ES" sz="1600" i="1" dirty="0">
                <a:latin typeface="Trebuchet MS" panose="020B0603020202020204" pitchFamily="34" charset="0"/>
              </a:rPr>
              <a:t>Las líneas punteadas muestran la mediana del M-clima M y del pronóstico ENS.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txBox="1">
            <a:spLocks noChangeArrowheads="1"/>
          </p:cNvSpPr>
          <p:nvPr/>
        </p:nvSpPr>
        <p:spPr bwMode="auto">
          <a:xfrm>
            <a:off x="271462" y="-57943"/>
            <a:ext cx="78867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s-ES" sz="2400" b="1">
                <a:solidFill>
                  <a:srgbClr val="0000FF"/>
                </a:solidFill>
                <a:latin typeface="Trebuchet MS" panose="020B0603020202020204" pitchFamily="34" charset="0"/>
              </a:rPr>
              <a:t>Funciones de Densidad de Probabilidad (PDF)</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362200"/>
            <a:ext cx="7218362"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ángulo 5"/>
          <p:cNvSpPr>
            <a:spLocks noChangeArrowheads="1"/>
          </p:cNvSpPr>
          <p:nvPr/>
        </p:nvSpPr>
        <p:spPr bwMode="auto">
          <a:xfrm>
            <a:off x="0" y="54610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1600">
                <a:solidFill>
                  <a:srgbClr val="172B4D"/>
                </a:solidFill>
                <a:latin typeface="-apple-system"/>
              </a:rPr>
              <a:t>En ciertas situaciones, la distribución de los posibles resultados puede tener dos soluciones preferentes, es decir, presenta una "bimodalidad". En una PDF esto se muestra claramente por dos picos y en la correspondiente curva CDF se caracteriza por un paso. Un escenario típico de soluciones bimodales aparece al evaluar el parámetro de racha máxima de viento al paso de un sistema frontal activo de pequeña escala. Al norte de la trayectoria, se favorecen los vientos relativamente ligeros, mientras que al sur los vientos son muy fuertes, lo que indica menor probabilidad de valores intermedios en general.</a:t>
            </a:r>
            <a:endParaRPr lang="es-ES" altLang="es-ES" sz="1600"/>
          </a:p>
        </p:txBody>
      </p:sp>
      <p:sp>
        <p:nvSpPr>
          <p:cNvPr id="7" name="Rectángulo 6"/>
          <p:cNvSpPr>
            <a:spLocks noChangeArrowheads="1"/>
          </p:cNvSpPr>
          <p:nvPr/>
        </p:nvSpPr>
        <p:spPr bwMode="auto">
          <a:xfrm>
            <a:off x="4214812" y="4551363"/>
            <a:ext cx="4677667"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1400" i="1" dirty="0"/>
              <a:t>Diagrama CDF para ráfagas de viento máximas en 45.9 ° N 45.28 ° W, Válido durante 24 horas desde el sábado 24 de marzo de 2018 00 UTC hasta el domingo 25 de marzo de 2018 00 UTC. La traza muestra los CDF en esta ubicación a partir de un ENS para este período con la línea negra representando la CDF del M-clima. El trazo rojo (último) muestra un intervalo plano (con una probabilidad del 57% de que las rachas máximas no superen los 20 m/s) indicando una estructura bimodal de la PDF.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6512" y="692696"/>
            <a:ext cx="9144000" cy="3420561"/>
          </a:xfrm>
          <a:prstGeom prst="rect">
            <a:avLst/>
          </a:prstGeom>
        </p:spPr>
      </p:pic>
      <p:sp>
        <p:nvSpPr>
          <p:cNvPr id="3" name="Rectangle 2"/>
          <p:cNvSpPr txBox="1">
            <a:spLocks noChangeArrowheads="1"/>
          </p:cNvSpPr>
          <p:nvPr/>
        </p:nvSpPr>
        <p:spPr bwMode="auto">
          <a:xfrm>
            <a:off x="271462" y="-57943"/>
            <a:ext cx="78867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s-ES" sz="2400" b="1" dirty="0" err="1" smtClean="0">
                <a:solidFill>
                  <a:srgbClr val="0000FF"/>
                </a:solidFill>
                <a:latin typeface="Trebuchet MS" panose="020B0603020202020204" pitchFamily="34" charset="0"/>
              </a:rPr>
              <a:t>Relación</a:t>
            </a:r>
            <a:r>
              <a:rPr lang="en-GB" altLang="es-ES" sz="2400" b="1" dirty="0" smtClean="0">
                <a:solidFill>
                  <a:srgbClr val="0000FF"/>
                </a:solidFill>
                <a:latin typeface="Trebuchet MS" panose="020B0603020202020204" pitchFamily="34" charset="0"/>
              </a:rPr>
              <a:t> CDF - PDF</a:t>
            </a:r>
            <a:endParaRPr lang="en-GB" altLang="es-ES" sz="2400" b="1" dirty="0">
              <a:solidFill>
                <a:srgbClr val="0000FF"/>
              </a:solidFill>
              <a:latin typeface="Trebuchet MS" panose="020B0603020202020204" pitchFamily="34" charset="0"/>
            </a:endParaRPr>
          </a:p>
        </p:txBody>
      </p:sp>
      <p:sp>
        <p:nvSpPr>
          <p:cNvPr id="4" name="CuadroTexto 3"/>
          <p:cNvSpPr txBox="1"/>
          <p:nvPr/>
        </p:nvSpPr>
        <p:spPr>
          <a:xfrm>
            <a:off x="70992" y="4509120"/>
            <a:ext cx="8928992" cy="1554272"/>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s-ES" dirty="0"/>
              <a:t>La CDF muestra los valores de un determinado parámetro (meteorológico) de interés en el eje </a:t>
            </a:r>
            <a:r>
              <a:rPr lang="es-ES" i="1" dirty="0"/>
              <a:t>x</a:t>
            </a:r>
            <a:r>
              <a:rPr lang="es-ES" dirty="0"/>
              <a:t> frente a la probabilidad de no superar esos valores en el eje </a:t>
            </a:r>
            <a:r>
              <a:rPr lang="es-ES" i="1" dirty="0"/>
              <a:t>y</a:t>
            </a:r>
            <a:r>
              <a:rPr lang="es-ES" dirty="0"/>
              <a:t>.</a:t>
            </a:r>
          </a:p>
          <a:p>
            <a:pPr marL="285750" indent="-285750">
              <a:spcBef>
                <a:spcPts val="600"/>
              </a:spcBef>
              <a:buFont typeface="Arial" panose="020B0604020202020204" pitchFamily="34" charset="0"/>
              <a:buChar char="•"/>
            </a:pPr>
            <a:r>
              <a:rPr lang="es-ES" dirty="0"/>
              <a:t>El EFI se define a partir de las funciones de distribución acumulativa (CDF). La posición y la forma de las CDF del ENS en tiempo real y del </a:t>
            </a:r>
            <a:r>
              <a:rPr lang="es-ES" i="1" dirty="0"/>
              <a:t>M-</a:t>
            </a:r>
            <a:r>
              <a:rPr lang="es-ES" i="1" dirty="0" err="1"/>
              <a:t>climate</a:t>
            </a:r>
            <a:r>
              <a:rPr lang="es-ES" dirty="0"/>
              <a:t> determinan el nivel de </a:t>
            </a:r>
            <a:r>
              <a:rPr lang="es-ES" dirty="0" smtClean="0"/>
              <a:t>excepcionalidad </a:t>
            </a:r>
            <a:r>
              <a:rPr lang="es-ES" dirty="0"/>
              <a:t>en la previsión.</a:t>
            </a:r>
          </a:p>
        </p:txBody>
      </p:sp>
    </p:spTree>
    <p:extLst>
      <p:ext uri="{BB962C8B-B14F-4D97-AF65-F5344CB8AC3E}">
        <p14:creationId xmlns:p14="http://schemas.microsoft.com/office/powerpoint/2010/main" val="25236602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980728"/>
            <a:ext cx="9144000" cy="3571124"/>
          </a:xfrm>
          <a:prstGeom prst="rect">
            <a:avLst/>
          </a:prstGeom>
        </p:spPr>
      </p:pic>
      <p:sp>
        <p:nvSpPr>
          <p:cNvPr id="4" name="Rectángulo 3"/>
          <p:cNvSpPr/>
          <p:nvPr/>
        </p:nvSpPr>
        <p:spPr>
          <a:xfrm>
            <a:off x="755576" y="5013176"/>
            <a:ext cx="7344816" cy="1354217"/>
          </a:xfrm>
          <a:prstGeom prst="rect">
            <a:avLst/>
          </a:prstGeom>
        </p:spPr>
        <p:txBody>
          <a:bodyPr wrap="square">
            <a:spAutoFit/>
          </a:bodyPr>
          <a:lstStyle/>
          <a:p>
            <a:pPr marL="285750" indent="-285750">
              <a:spcBef>
                <a:spcPts val="600"/>
              </a:spcBef>
              <a:buFont typeface="Arial" panose="020B0604020202020204" pitchFamily="34" charset="0"/>
              <a:buChar char="•"/>
            </a:pPr>
            <a:r>
              <a:rPr lang="es-ES" dirty="0"/>
              <a:t>El valor de la PDF (eje </a:t>
            </a:r>
            <a:r>
              <a:rPr lang="es-ES" i="1" dirty="0"/>
              <a:t>Y</a:t>
            </a:r>
            <a:r>
              <a:rPr lang="es-ES" dirty="0"/>
              <a:t>) es igual a la pendiente de la </a:t>
            </a:r>
            <a:r>
              <a:rPr lang="es-ES" dirty="0" smtClean="0"/>
              <a:t>CDF</a:t>
            </a:r>
            <a:endParaRPr lang="es-ES" dirty="0"/>
          </a:p>
          <a:p>
            <a:pPr marL="285750" indent="-285750">
              <a:spcBef>
                <a:spcPts val="600"/>
              </a:spcBef>
              <a:buFont typeface="Arial" panose="020B0604020202020204" pitchFamily="34" charset="0"/>
              <a:buChar char="•"/>
            </a:pPr>
            <a:r>
              <a:rPr lang="es-ES" dirty="0" smtClean="0"/>
              <a:t>Cuanto más pronunciada sea la CDF </a:t>
            </a:r>
            <a:r>
              <a:rPr lang="es-ES" dirty="0" smtClean="0">
                <a:sym typeface="Wingdings" panose="05000000000000000000" pitchFamily="2" charset="2"/>
              </a:rPr>
              <a:t> </a:t>
            </a:r>
            <a:r>
              <a:rPr lang="es-ES" dirty="0" smtClean="0"/>
              <a:t>más </a:t>
            </a:r>
            <a:r>
              <a:rPr lang="es-ES" dirty="0"/>
              <a:t>estrecha </a:t>
            </a:r>
            <a:r>
              <a:rPr lang="es-ES" dirty="0" smtClean="0"/>
              <a:t>PDF </a:t>
            </a:r>
            <a:r>
              <a:rPr lang="es-ES" dirty="0" smtClean="0">
                <a:sym typeface="Wingdings" panose="05000000000000000000" pitchFamily="2" charset="2"/>
              </a:rPr>
              <a:t></a:t>
            </a:r>
            <a:r>
              <a:rPr lang="es-ES" dirty="0" smtClean="0"/>
              <a:t> </a:t>
            </a:r>
            <a:r>
              <a:rPr lang="es-ES" dirty="0"/>
              <a:t>mayor confianza en la previsión</a:t>
            </a:r>
          </a:p>
          <a:p>
            <a:pPr marL="285750" indent="-285750">
              <a:spcBef>
                <a:spcPts val="600"/>
              </a:spcBef>
              <a:buFont typeface="Arial" panose="020B0604020202020204" pitchFamily="34" charset="0"/>
              <a:buChar char="•"/>
            </a:pPr>
            <a:r>
              <a:rPr lang="es-ES" dirty="0"/>
              <a:t>Un escalón en la CDF significa una PDF bimodal</a:t>
            </a:r>
          </a:p>
        </p:txBody>
      </p:sp>
      <p:sp>
        <p:nvSpPr>
          <p:cNvPr id="5" name="Rectangle 2"/>
          <p:cNvSpPr txBox="1">
            <a:spLocks noChangeArrowheads="1"/>
          </p:cNvSpPr>
          <p:nvPr/>
        </p:nvSpPr>
        <p:spPr bwMode="auto">
          <a:xfrm>
            <a:off x="271462" y="-57943"/>
            <a:ext cx="78867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s-ES" sz="2400" b="1" dirty="0" err="1" smtClean="0">
                <a:solidFill>
                  <a:srgbClr val="0000FF"/>
                </a:solidFill>
                <a:latin typeface="Trebuchet MS" panose="020B0603020202020204" pitchFamily="34" charset="0"/>
              </a:rPr>
              <a:t>Relación</a:t>
            </a:r>
            <a:r>
              <a:rPr lang="en-GB" altLang="es-ES" sz="2400" b="1" dirty="0" smtClean="0">
                <a:solidFill>
                  <a:srgbClr val="0000FF"/>
                </a:solidFill>
                <a:latin typeface="Trebuchet MS" panose="020B0603020202020204" pitchFamily="34" charset="0"/>
              </a:rPr>
              <a:t> CDF - PDF</a:t>
            </a:r>
            <a:endParaRPr lang="en-GB" altLang="es-ES" sz="2400" b="1" dirty="0">
              <a:solidFill>
                <a:srgbClr val="0000FF"/>
              </a:solidFill>
              <a:latin typeface="Trebuchet MS" panose="020B0603020202020204" pitchFamily="34" charset="0"/>
            </a:endParaRPr>
          </a:p>
        </p:txBody>
      </p:sp>
    </p:spTree>
    <p:extLst>
      <p:ext uri="{BB962C8B-B14F-4D97-AF65-F5344CB8AC3E}">
        <p14:creationId xmlns:p14="http://schemas.microsoft.com/office/powerpoint/2010/main" val="22713447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i="1" dirty="0" smtClean="0">
                <a:solidFill>
                  <a:srgbClr val="0000FF"/>
                </a:solidFill>
              </a:rPr>
              <a:t>Extreme </a:t>
            </a:r>
            <a:r>
              <a:rPr lang="es-ES" i="1" dirty="0" err="1" smtClean="0">
                <a:solidFill>
                  <a:srgbClr val="0000FF"/>
                </a:solidFill>
              </a:rPr>
              <a:t>Forecst</a:t>
            </a:r>
            <a:r>
              <a:rPr lang="es-ES" i="1" dirty="0" smtClean="0">
                <a:solidFill>
                  <a:srgbClr val="0000FF"/>
                </a:solidFill>
              </a:rPr>
              <a:t> </a:t>
            </a:r>
            <a:r>
              <a:rPr lang="es-ES" i="1" dirty="0" err="1" smtClean="0">
                <a:solidFill>
                  <a:srgbClr val="0000FF"/>
                </a:solidFill>
              </a:rPr>
              <a:t>Index</a:t>
            </a:r>
            <a:r>
              <a:rPr lang="es-ES" i="1" dirty="0" smtClean="0">
                <a:solidFill>
                  <a:srgbClr val="0000FF"/>
                </a:solidFill>
              </a:rPr>
              <a:t> </a:t>
            </a:r>
            <a:r>
              <a:rPr lang="es-ES" dirty="0" smtClean="0">
                <a:solidFill>
                  <a:srgbClr val="0000FF"/>
                </a:solidFill>
              </a:rPr>
              <a:t>(EFI)</a:t>
            </a:r>
            <a:endParaRPr lang="es-ES" dirty="0">
              <a:solidFill>
                <a:srgbClr val="0000FF"/>
              </a:solidFill>
            </a:endParaRPr>
          </a:p>
        </p:txBody>
      </p:sp>
      <p:sp>
        <p:nvSpPr>
          <p:cNvPr id="3" name="Marcador de contenido 2"/>
          <p:cNvSpPr>
            <a:spLocks noGrp="1"/>
          </p:cNvSpPr>
          <p:nvPr>
            <p:ph idx="1"/>
          </p:nvPr>
        </p:nvSpPr>
        <p:spPr>
          <a:xfrm>
            <a:off x="179512" y="805854"/>
            <a:ext cx="8532440" cy="4351338"/>
          </a:xfrm>
        </p:spPr>
        <p:txBody>
          <a:bodyPr/>
          <a:lstStyle/>
          <a:p>
            <a:r>
              <a:rPr lang="es-ES" sz="1800" dirty="0" smtClean="0"/>
              <a:t>El </a:t>
            </a:r>
            <a:r>
              <a:rPr lang="es-ES" sz="1800" dirty="0"/>
              <a:t>Índice </a:t>
            </a:r>
            <a:r>
              <a:rPr lang="es-ES" sz="1800" dirty="0" smtClean="0"/>
              <a:t>EFI </a:t>
            </a:r>
            <a:r>
              <a:rPr lang="es-ES" sz="1800" dirty="0"/>
              <a:t>está diseñado para medir lo extremo que es un determinado conjunto de previsiones.</a:t>
            </a:r>
          </a:p>
          <a:p>
            <a:r>
              <a:rPr lang="es-ES" sz="1800" dirty="0"/>
              <a:t>El EFI es una medida de la diferencia entre la distribución de la previsión de conjunto y una distribución de referencia: el clima del modelo (</a:t>
            </a:r>
            <a:r>
              <a:rPr lang="es-ES" sz="1800" i="1" dirty="0"/>
              <a:t>M-</a:t>
            </a:r>
            <a:r>
              <a:rPr lang="es-ES" sz="1800" i="1" dirty="0" err="1"/>
              <a:t>climate</a:t>
            </a:r>
            <a:r>
              <a:rPr lang="es-ES" sz="1800" dirty="0"/>
              <a:t>).</a:t>
            </a:r>
          </a:p>
          <a:p>
            <a:r>
              <a:rPr lang="es-ES" sz="1800" dirty="0"/>
              <a:t>El EFI proporciona información relacionada con el clima del modelo, por lo que puede utilizarse como </a:t>
            </a:r>
            <a:r>
              <a:rPr lang="es-ES" sz="1800" dirty="0" smtClean="0"/>
              <a:t>“señal de </a:t>
            </a:r>
            <a:r>
              <a:rPr lang="es-ES" sz="1800" dirty="0"/>
              <a:t>alarma" para situaciones meteorológicas extremas en cualquier zona sin necesidad de definir diferentes umbrales dependientes del espacio y del tiempo.</a:t>
            </a:r>
          </a:p>
          <a:p>
            <a:r>
              <a:rPr lang="es-ES" sz="1800" dirty="0"/>
              <a:t>Las probabilidades simples (por ejemplo</a:t>
            </a:r>
            <a:r>
              <a:rPr lang="es-ES" sz="1800" dirty="0" smtClean="0"/>
              <a:t>, de T </a:t>
            </a:r>
            <a:r>
              <a:rPr lang="es-ES" sz="1800" dirty="0"/>
              <a:t>&gt; 32°C) no pondrán de manifiesto las diferencias en las distribuciones siguientes. El EFI sí lo hará, al tener en cuenta la distribución de todos los miembros del conjunto.</a:t>
            </a:r>
            <a:endParaRPr lang="en-US" sz="1800" dirty="0"/>
          </a:p>
        </p:txBody>
      </p:sp>
      <p:pic>
        <p:nvPicPr>
          <p:cNvPr id="4" name="Imagen 3"/>
          <p:cNvPicPr>
            <a:picLocks noChangeAspect="1"/>
          </p:cNvPicPr>
          <p:nvPr/>
        </p:nvPicPr>
        <p:blipFill>
          <a:blip r:embed="rId2"/>
          <a:stretch>
            <a:fillRect/>
          </a:stretch>
        </p:blipFill>
        <p:spPr>
          <a:xfrm>
            <a:off x="1547664" y="4705024"/>
            <a:ext cx="6448425" cy="1485900"/>
          </a:xfrm>
          <a:prstGeom prst="rect">
            <a:avLst/>
          </a:prstGeom>
        </p:spPr>
      </p:pic>
    </p:spTree>
    <p:extLst>
      <p:ext uri="{BB962C8B-B14F-4D97-AF65-F5344CB8AC3E}">
        <p14:creationId xmlns:p14="http://schemas.microsoft.com/office/powerpoint/2010/main" val="40780420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41896" y="620688"/>
            <a:ext cx="8208912" cy="4351338"/>
          </a:xfrm>
        </p:spPr>
        <p:txBody>
          <a:bodyPr/>
          <a:lstStyle/>
          <a:p>
            <a:pPr marL="0" indent="0">
              <a:buNone/>
            </a:pPr>
            <a:r>
              <a:rPr lang="es-ES" sz="1800" dirty="0"/>
              <a:t>Para los productos relacionados con el clima, como el EFI, es esencial contar con un modelo climático fiable.</a:t>
            </a:r>
          </a:p>
          <a:p>
            <a:pPr marL="0" indent="0">
              <a:buNone/>
            </a:pPr>
            <a:r>
              <a:rPr lang="es-ES" sz="1800" dirty="0"/>
              <a:t>Lo ideal es que el clima del modelo (M-</a:t>
            </a:r>
            <a:r>
              <a:rPr lang="es-ES" sz="1800" dirty="0" err="1"/>
              <a:t>Climate</a:t>
            </a:r>
            <a:r>
              <a:rPr lang="es-ES" sz="1800" dirty="0"/>
              <a:t>) sea un gran conjunto de </a:t>
            </a:r>
            <a:r>
              <a:rPr lang="es-ES" sz="1800" dirty="0" err="1"/>
              <a:t>reprevisiones</a:t>
            </a:r>
            <a:r>
              <a:rPr lang="es-ES" sz="1800" dirty="0"/>
              <a:t> de conjuntos con la última configuración del modelo (utilizado operativamente) para un período suficientemente largo (por ejemplo, 30 años).</a:t>
            </a:r>
          </a:p>
          <a:p>
            <a:pPr marL="0" indent="0">
              <a:spcBef>
                <a:spcPts val="1200"/>
              </a:spcBef>
              <a:buNone/>
            </a:pPr>
            <a:r>
              <a:rPr lang="es-ES" sz="1800" b="1" dirty="0" smtClean="0">
                <a:solidFill>
                  <a:srgbClr val="0000FF"/>
                </a:solidFill>
              </a:rPr>
              <a:t>Actual </a:t>
            </a:r>
            <a:r>
              <a:rPr lang="es-ES" sz="1800" b="1" i="1" dirty="0">
                <a:solidFill>
                  <a:srgbClr val="0000FF"/>
                </a:solidFill>
              </a:rPr>
              <a:t>M-</a:t>
            </a:r>
            <a:r>
              <a:rPr lang="es-ES" sz="1800" b="1" i="1" dirty="0" err="1">
                <a:solidFill>
                  <a:srgbClr val="0000FF"/>
                </a:solidFill>
              </a:rPr>
              <a:t>climate</a:t>
            </a:r>
            <a:r>
              <a:rPr lang="es-ES" sz="1800" b="1" i="1" dirty="0">
                <a:solidFill>
                  <a:srgbClr val="0000FF"/>
                </a:solidFill>
              </a:rPr>
              <a:t> </a:t>
            </a:r>
            <a:r>
              <a:rPr lang="es-ES" sz="1800" dirty="0"/>
              <a:t>(desde el 12 de mayo de 2015):</a:t>
            </a:r>
          </a:p>
          <a:p>
            <a:r>
              <a:rPr lang="es-ES" sz="1800" dirty="0"/>
              <a:t>Ejecución de un conjunto de </a:t>
            </a:r>
            <a:r>
              <a:rPr lang="es-ES" sz="1800" dirty="0" err="1"/>
              <a:t>reprevisiones</a:t>
            </a:r>
            <a:r>
              <a:rPr lang="es-ES" sz="1800" dirty="0"/>
              <a:t> de conjuntos con 10 miembros perturbados del conjunto y el Control (era 4 miembros perturbados + Control).</a:t>
            </a:r>
          </a:p>
          <a:p>
            <a:r>
              <a:rPr lang="es-ES" sz="1800" dirty="0"/>
              <a:t>Siempre para los 20 años más recientes con condiciones iniciales tomadas del </a:t>
            </a:r>
            <a:r>
              <a:rPr lang="es-ES" sz="1800" dirty="0" err="1"/>
              <a:t>reanálisis</a:t>
            </a:r>
            <a:r>
              <a:rPr lang="es-ES" sz="1800" dirty="0"/>
              <a:t> atmosférico global ERA-</a:t>
            </a:r>
            <a:r>
              <a:rPr lang="es-ES" sz="1800" dirty="0" err="1"/>
              <a:t>Interim</a:t>
            </a:r>
            <a:r>
              <a:rPr lang="es-ES" sz="1800" dirty="0"/>
              <a:t> del ECMWF</a:t>
            </a:r>
          </a:p>
          <a:p>
            <a:r>
              <a:rPr lang="es-ES" sz="1800" dirty="0"/>
              <a:t>Los pronósticos se realizan cada lunes y cada jueves. Por lo tanto, se toman los archivos climáticos de la ejecución anterior más cercana. (sólo las ejecuciones de los jueves anteriores)</a:t>
            </a:r>
          </a:p>
          <a:p>
            <a:r>
              <a:rPr lang="es-ES" sz="1800" dirty="0"/>
              <a:t>Ejecución del modelo durante 46 días, campos post-procesados como para el ENS (datos cada 6 horas)</a:t>
            </a:r>
          </a:p>
          <a:p>
            <a:r>
              <a:rPr lang="es-ES" sz="1800" dirty="0"/>
              <a:t>Utiliza el último ciclo del modelo (resolución / física / etc.)</a:t>
            </a:r>
          </a:p>
          <a:p>
            <a:r>
              <a:rPr lang="es-ES" sz="1800" dirty="0"/>
              <a:t>Permite una adaptación inmediata del EFI y de otros productos climáticos del modelo a cualquier actualización del ENS</a:t>
            </a:r>
          </a:p>
        </p:txBody>
      </p:sp>
      <p:sp>
        <p:nvSpPr>
          <p:cNvPr id="4" name="Rectangle 2"/>
          <p:cNvSpPr txBox="1">
            <a:spLocks noChangeArrowheads="1"/>
          </p:cNvSpPr>
          <p:nvPr/>
        </p:nvSpPr>
        <p:spPr bwMode="auto">
          <a:xfrm>
            <a:off x="467544" y="101922"/>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s-ES" sz="3200" b="1" i="1" dirty="0">
                <a:solidFill>
                  <a:srgbClr val="0000FF"/>
                </a:solidFill>
                <a:latin typeface="Trebuchet MS" panose="020B0603020202020204" pitchFamily="34" charset="0"/>
              </a:rPr>
              <a:t>M-Climate</a:t>
            </a:r>
          </a:p>
        </p:txBody>
      </p:sp>
    </p:spTree>
    <p:extLst>
      <p:ext uri="{BB962C8B-B14F-4D97-AF65-F5344CB8AC3E}">
        <p14:creationId xmlns:p14="http://schemas.microsoft.com/office/powerpoint/2010/main" val="20215329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835696" y="548680"/>
            <a:ext cx="5364615" cy="3168352"/>
          </a:xfrm>
          <a:prstGeom prst="rect">
            <a:avLst/>
          </a:prstGeom>
        </p:spPr>
      </p:pic>
      <p:sp>
        <p:nvSpPr>
          <p:cNvPr id="3" name="Rectangle 2"/>
          <p:cNvSpPr txBox="1">
            <a:spLocks noChangeArrowheads="1"/>
          </p:cNvSpPr>
          <p:nvPr/>
        </p:nvSpPr>
        <p:spPr bwMode="auto">
          <a:xfrm>
            <a:off x="755650" y="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s-ES" sz="3200" b="1" i="1" dirty="0">
                <a:solidFill>
                  <a:srgbClr val="0000FF"/>
                </a:solidFill>
                <a:latin typeface="Trebuchet MS" panose="020B0603020202020204" pitchFamily="34" charset="0"/>
              </a:rPr>
              <a:t>M-Climate</a:t>
            </a:r>
          </a:p>
        </p:txBody>
      </p:sp>
      <p:sp>
        <p:nvSpPr>
          <p:cNvPr id="4" name="CuadroTexto 3"/>
          <p:cNvSpPr txBox="1"/>
          <p:nvPr/>
        </p:nvSpPr>
        <p:spPr>
          <a:xfrm>
            <a:off x="179512" y="3752791"/>
            <a:ext cx="9073008" cy="2893100"/>
          </a:xfrm>
          <a:prstGeom prst="rect">
            <a:avLst/>
          </a:prstGeom>
          <a:noFill/>
        </p:spPr>
        <p:txBody>
          <a:bodyPr wrap="square" rtlCol="0">
            <a:spAutoFit/>
          </a:bodyPr>
          <a:lstStyle/>
          <a:p>
            <a:pPr marL="285750" indent="-285750">
              <a:buFont typeface="Arial" panose="020B0604020202020204" pitchFamily="34" charset="0"/>
              <a:buChar char="•"/>
            </a:pPr>
            <a:r>
              <a:rPr lang="es-ES" dirty="0"/>
              <a:t>Para obtener un </a:t>
            </a:r>
            <a:r>
              <a:rPr lang="es-ES" i="1" dirty="0"/>
              <a:t>M-</a:t>
            </a:r>
            <a:r>
              <a:rPr lang="es-ES" i="1" dirty="0" err="1"/>
              <a:t>Climate</a:t>
            </a:r>
            <a:r>
              <a:rPr lang="es-ES" dirty="0"/>
              <a:t> robusto y </a:t>
            </a:r>
            <a:r>
              <a:rPr lang="es-ES" dirty="0" smtClean="0"/>
              <a:t>poco ruidoso</a:t>
            </a:r>
            <a:r>
              <a:rPr lang="es-ES" dirty="0"/>
              <a:t>, no utilizamos una sola serie de </a:t>
            </a:r>
            <a:r>
              <a:rPr lang="es-ES" dirty="0" err="1"/>
              <a:t>reprevisiones</a:t>
            </a:r>
            <a:r>
              <a:rPr lang="es-ES" dirty="0"/>
              <a:t>, sino las nueve series dentro de un periodo de 5 semanas centrado en la semana en cuestión.</a:t>
            </a:r>
          </a:p>
          <a:p>
            <a:pPr marL="285750" indent="-285750">
              <a:spcBef>
                <a:spcPts val="600"/>
              </a:spcBef>
              <a:buFont typeface="Arial" panose="020B0604020202020204" pitchFamily="34" charset="0"/>
              <a:buChar char="•"/>
            </a:pPr>
            <a:r>
              <a:rPr lang="es-ES" dirty="0"/>
              <a:t>El tamaño de la muestra de </a:t>
            </a:r>
            <a:r>
              <a:rPr lang="es-ES" i="1" dirty="0"/>
              <a:t>M-</a:t>
            </a:r>
            <a:r>
              <a:rPr lang="es-ES" i="1" dirty="0" err="1"/>
              <a:t>Climate</a:t>
            </a:r>
            <a:r>
              <a:rPr lang="es-ES" dirty="0"/>
              <a:t> es: 20 años * 11 miembros del conjunto * 9 </a:t>
            </a:r>
            <a:r>
              <a:rPr lang="es-ES" dirty="0" err="1"/>
              <a:t>reprevisiones</a:t>
            </a:r>
            <a:r>
              <a:rPr lang="es-ES" dirty="0"/>
              <a:t> = 1980 campos de </a:t>
            </a:r>
            <a:r>
              <a:rPr lang="es-ES" dirty="0" err="1"/>
              <a:t>reprevisión</a:t>
            </a:r>
            <a:r>
              <a:rPr lang="es-ES" dirty="0"/>
              <a:t> (eran </a:t>
            </a:r>
            <a:r>
              <a:rPr lang="es-ES" dirty="0" smtClean="0"/>
              <a:t>500 en la versión anterior a 2015)</a:t>
            </a:r>
            <a:endParaRPr lang="es-ES" dirty="0"/>
          </a:p>
          <a:p>
            <a:pPr marL="285750" indent="-285750">
              <a:spcBef>
                <a:spcPts val="600"/>
              </a:spcBef>
              <a:buFont typeface="Arial" panose="020B0604020202020204" pitchFamily="34" charset="0"/>
              <a:buChar char="•"/>
            </a:pPr>
            <a:r>
              <a:rPr lang="es-ES" dirty="0"/>
              <a:t>Los cambios recientes conducen a:</a:t>
            </a:r>
          </a:p>
          <a:p>
            <a:pPr marL="742950" lvl="1" indent="-285750">
              <a:spcBef>
                <a:spcPts val="600"/>
              </a:spcBef>
              <a:buFont typeface="Arial" panose="020B0604020202020204" pitchFamily="34" charset="0"/>
              <a:buChar char="•"/>
            </a:pPr>
            <a:r>
              <a:rPr lang="es-ES" dirty="0"/>
              <a:t>Disminución del ruido en las colas de la distribución </a:t>
            </a:r>
            <a:r>
              <a:rPr lang="es-ES" i="1" dirty="0"/>
              <a:t>M-</a:t>
            </a:r>
            <a:r>
              <a:rPr lang="es-ES" i="1" dirty="0" err="1"/>
              <a:t>climate</a:t>
            </a:r>
            <a:r>
              <a:rPr lang="es-ES" dirty="0"/>
              <a:t> y aumento considerable de la consistencia de las previsiones SOT;</a:t>
            </a:r>
          </a:p>
          <a:p>
            <a:pPr marL="742950" lvl="1" indent="-285750">
              <a:spcBef>
                <a:spcPts val="600"/>
              </a:spcBef>
              <a:buFont typeface="Arial" panose="020B0604020202020204" pitchFamily="34" charset="0"/>
              <a:buChar char="•"/>
            </a:pPr>
            <a:r>
              <a:rPr lang="es-ES" dirty="0"/>
              <a:t>Disminución de los saltos de la previsión EFI debido a la tendencia estacional.</a:t>
            </a:r>
          </a:p>
        </p:txBody>
      </p:sp>
    </p:spTree>
    <p:extLst>
      <p:ext uri="{BB962C8B-B14F-4D97-AF65-F5344CB8AC3E}">
        <p14:creationId xmlns:p14="http://schemas.microsoft.com/office/powerpoint/2010/main" val="1340416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79512" y="692696"/>
            <a:ext cx="8554589" cy="5328592"/>
          </a:xfrm>
          <a:prstGeom prst="rect">
            <a:avLst/>
          </a:prstGeom>
        </p:spPr>
      </p:pic>
      <p:sp>
        <p:nvSpPr>
          <p:cNvPr id="5" name="Rectangle 3"/>
          <p:cNvSpPr>
            <a:spLocks noChangeArrowheads="1"/>
          </p:cNvSpPr>
          <p:nvPr/>
        </p:nvSpPr>
        <p:spPr bwMode="auto">
          <a:xfrm>
            <a:off x="0" y="-238845"/>
            <a:ext cx="91440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s-ES" sz="2800" b="1" dirty="0" smtClean="0">
                <a:solidFill>
                  <a:srgbClr val="0033CC"/>
                </a:solidFill>
              </a:rPr>
              <a:t>Modelos de predicción de la atmósfera</a:t>
            </a:r>
            <a:endParaRPr lang="es-ES" sz="2800" b="1" dirty="0">
              <a:solidFill>
                <a:srgbClr val="0033CC"/>
              </a:solidFill>
            </a:endParaRPr>
          </a:p>
        </p:txBody>
      </p:sp>
      <p:sp>
        <p:nvSpPr>
          <p:cNvPr id="9" name="CuadroTexto 8"/>
          <p:cNvSpPr txBox="1"/>
          <p:nvPr/>
        </p:nvSpPr>
        <p:spPr>
          <a:xfrm>
            <a:off x="1547664" y="6022900"/>
            <a:ext cx="5609228" cy="646331"/>
          </a:xfrm>
          <a:prstGeom prst="rect">
            <a:avLst/>
          </a:prstGeom>
          <a:noFill/>
        </p:spPr>
        <p:txBody>
          <a:bodyPr wrap="none" rtlCol="0">
            <a:spAutoFit/>
          </a:bodyPr>
          <a:lstStyle/>
          <a:p>
            <a:r>
              <a:rPr lang="es-ES" dirty="0" smtClean="0"/>
              <a:t>- Simulan la Dinámica Atmosférica</a:t>
            </a:r>
          </a:p>
          <a:p>
            <a:r>
              <a:rPr lang="es-ES" dirty="0" smtClean="0"/>
              <a:t>- Parametrizan los procesos físicos a escala </a:t>
            </a:r>
            <a:r>
              <a:rPr lang="es-ES" dirty="0" err="1" smtClean="0"/>
              <a:t>subpixel</a:t>
            </a:r>
            <a:endParaRPr lang="es-ES" dirty="0"/>
          </a:p>
        </p:txBody>
      </p:sp>
    </p:spTree>
    <p:extLst>
      <p:ext uri="{BB962C8B-B14F-4D97-AF65-F5344CB8AC3E}">
        <p14:creationId xmlns:p14="http://schemas.microsoft.com/office/powerpoint/2010/main" val="9407846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txBox="1">
            <a:spLocks noChangeArrowheads="1"/>
          </p:cNvSpPr>
          <p:nvPr/>
        </p:nvSpPr>
        <p:spPr bwMode="auto">
          <a:xfrm>
            <a:off x="755650" y="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s-ES" sz="3200" b="1" i="1" dirty="0">
                <a:solidFill>
                  <a:srgbClr val="0000FF"/>
                </a:solidFill>
                <a:latin typeface="Trebuchet MS" panose="020B0603020202020204" pitchFamily="34" charset="0"/>
              </a:rPr>
              <a:t>M-Climate</a:t>
            </a:r>
          </a:p>
        </p:txBody>
      </p:sp>
      <p:sp>
        <p:nvSpPr>
          <p:cNvPr id="21507" name="Rectángulo 2"/>
          <p:cNvSpPr>
            <a:spLocks noChangeArrowheads="1"/>
          </p:cNvSpPr>
          <p:nvPr/>
        </p:nvSpPr>
        <p:spPr bwMode="auto">
          <a:xfrm>
            <a:off x="342900" y="649288"/>
            <a:ext cx="8712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1600" dirty="0"/>
              <a:t>Para construir el </a:t>
            </a:r>
            <a:r>
              <a:rPr lang="es-ES" altLang="es-ES" sz="1600" i="1" dirty="0"/>
              <a:t>M-clima</a:t>
            </a:r>
            <a:r>
              <a:rPr lang="es-ES" altLang="es-ES" sz="1600" dirty="0"/>
              <a:t>, se utilizan 9 conjuntos de integraciones consecutivas del modelo (que </a:t>
            </a:r>
            <a:r>
              <a:rPr lang="es-ES" altLang="es-ES" sz="1600" b="1" dirty="0"/>
              <a:t>cubren un período de 5 semanas</a:t>
            </a:r>
            <a:r>
              <a:rPr lang="es-ES" altLang="es-ES" sz="1600" dirty="0"/>
              <a:t>), y la del medio corresponde al </a:t>
            </a:r>
            <a:r>
              <a:rPr lang="es-ES" altLang="es-ES" sz="1600" b="1" dirty="0"/>
              <a:t>lunes o juev</a:t>
            </a:r>
            <a:r>
              <a:rPr lang="es-ES" altLang="es-ES" sz="1600" dirty="0"/>
              <a:t>es anterior más cercano a la fecha real de ejecución del ENS. Cada uno de estos conjuntos de reevaluación se crean utilizando la misma fecha de inicio del calendario para cada uno de los últimos </a:t>
            </a:r>
            <a:r>
              <a:rPr lang="es-ES" altLang="es-ES" sz="1600" b="1" dirty="0"/>
              <a:t>20 años</a:t>
            </a:r>
            <a:r>
              <a:rPr lang="es-ES" altLang="es-ES" sz="1600" dirty="0"/>
              <a:t>. Cada conjunto consta de </a:t>
            </a:r>
            <a:r>
              <a:rPr lang="es-ES" altLang="es-ES" sz="1600" b="1" dirty="0"/>
              <a:t>9 series </a:t>
            </a:r>
            <a:r>
              <a:rPr lang="es-ES" altLang="es-ES" sz="1600" dirty="0"/>
              <a:t>de un conjunto de </a:t>
            </a:r>
            <a:r>
              <a:rPr lang="es-ES" altLang="es-ES" sz="1600" b="1" dirty="0"/>
              <a:t>11 miembros </a:t>
            </a:r>
            <a:r>
              <a:rPr lang="es-ES" altLang="es-ES" sz="1600" dirty="0"/>
              <a:t>(uno de control y 10 miembros perturbados) ejecutados durante el período de pronóstico de ENS de 15 días. Por lo tanto, en total, se ejecutará el modelo:</a:t>
            </a:r>
          </a:p>
          <a:p>
            <a:pPr eaLnBrk="1" hangingPunct="1"/>
            <a:r>
              <a:rPr lang="es-ES" altLang="es-ES" sz="1600" dirty="0"/>
              <a:t>	 20 años x 9 integraciones x 11 miembros ENS = 1980 veces</a:t>
            </a:r>
          </a:p>
          <a:p>
            <a:pPr eaLnBrk="1" hangingPunct="1"/>
            <a:r>
              <a:rPr lang="es-ES" altLang="es-ES" sz="1600" dirty="0"/>
              <a:t>El conjunto permite definir el clima-M. El uso de un número tan grande de integraciones se justifica porque para los cálculos de EFI y SOT es esencial minimizar el ruido de muestreo en los extremos de la distribución de probabilidades de </a:t>
            </a:r>
            <a:r>
              <a:rPr lang="es-ES" altLang="es-ES" sz="1600" i="1" dirty="0"/>
              <a:t>M-</a:t>
            </a:r>
            <a:r>
              <a:rPr lang="es-ES" altLang="es-ES" sz="1600" i="1" dirty="0" err="1"/>
              <a:t>climate</a:t>
            </a:r>
            <a:r>
              <a:rPr lang="es-ES" altLang="es-ES" sz="1600" dirty="0"/>
              <a:t>.</a:t>
            </a:r>
          </a:p>
          <a:p>
            <a:pPr eaLnBrk="1" hangingPunct="1"/>
            <a:endParaRPr lang="es-ES" altLang="es-ES" sz="1600" dirty="0"/>
          </a:p>
          <a:p>
            <a:pPr eaLnBrk="1" hangingPunct="1"/>
            <a:r>
              <a:rPr lang="es-ES" altLang="es-ES" sz="1600" i="1" u="sng" dirty="0"/>
              <a:t>M-</a:t>
            </a:r>
            <a:r>
              <a:rPr lang="es-ES" altLang="es-ES" sz="1600" i="1" u="sng" dirty="0" err="1"/>
              <a:t>climate</a:t>
            </a:r>
            <a:r>
              <a:rPr lang="es-ES" altLang="es-ES" sz="1600" u="sng" dirty="0"/>
              <a:t> se actualiza dos veces a la semana</a:t>
            </a:r>
            <a:r>
              <a:rPr lang="es-ES" altLang="es-ES" sz="1600" dirty="0"/>
              <a:t>, todos los lunes y jueves, y se basa únicamente en las integraciones de </a:t>
            </a:r>
            <a:r>
              <a:rPr lang="es-ES" altLang="es-ES" sz="1600" b="1" dirty="0"/>
              <a:t>00UTC</a:t>
            </a:r>
            <a:r>
              <a:rPr lang="es-ES" altLang="es-ES" sz="1600" dirty="0"/>
              <a:t> (no hay conjuntos de re-pronóstico a 12UTC). Los nuevos archivos comienzan a usarse desde la ejecución de 00UTC al día siguiente. Entonces, si uno compara, por el mismo tiempo de entrega, los gráficos de percentiles de M-clima (por ejemplo, para un jueves 00UTC), y una </a:t>
            </a:r>
            <a:r>
              <a:rPr lang="es-ES" altLang="es-ES" sz="1600" dirty="0" smtClean="0"/>
              <a:t>integración 24 </a:t>
            </a:r>
            <a:r>
              <a:rPr lang="es-ES" altLang="es-ES" sz="1600" dirty="0"/>
              <a:t>horas más tarde, serán ligeramente diferentes. Estas limitaciones de </a:t>
            </a:r>
            <a:r>
              <a:rPr lang="es-ES" altLang="es-ES" sz="1600" b="1" dirty="0"/>
              <a:t>actualizaciones dos veces a la semana </a:t>
            </a:r>
            <a:r>
              <a:rPr lang="es-ES" altLang="es-ES" sz="1600" dirty="0"/>
              <a:t>para el M-clima pueden ser significativas. Esto puede ser particularmente evidente en la primavera y el otoño cuando las temperaturas medias cambian con mayor rapidez día tras día. El mismo conjunto de clima M se utiliza para las integraciones ENS de 00UTC y 12UTC ENS para evitar incoherencias entre el período de validez de ENS y </a:t>
            </a:r>
            <a:r>
              <a:rPr lang="es-ES" altLang="es-ES" sz="1600" i="1" dirty="0"/>
              <a:t>M-</a:t>
            </a:r>
            <a:r>
              <a:rPr lang="es-ES" altLang="es-ES" sz="1600" i="1" dirty="0" err="1"/>
              <a:t>climate</a:t>
            </a:r>
            <a:r>
              <a:rPr lang="es-ES" altLang="es-ES" sz="1600" dirty="0"/>
              <a:t>. Como ejemplo, usamos las distribuciones climáticas M día 1 y día 2 con, respectivamente, las predicciones T + 0-24h y T + 24-48h de las ejecuciones 00UTC, y las predicciones T + 12-36h y T + 36-60h desde las integraciones de las 12UTC.</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916113"/>
            <a:ext cx="7569200"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ángulo 3"/>
          <p:cNvSpPr>
            <a:spLocks noChangeArrowheads="1"/>
          </p:cNvSpPr>
          <p:nvPr/>
        </p:nvSpPr>
        <p:spPr bwMode="auto">
          <a:xfrm>
            <a:off x="251520" y="592138"/>
            <a:ext cx="87661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1600" dirty="0">
                <a:latin typeface="Trebuchet MS" panose="020B0603020202020204" pitchFamily="34" charset="0"/>
              </a:rPr>
              <a:t>Una motivación adicional para crear una climatología para el rango extendido ( ER-M-clima) es que después de aproximadamente 10 días de previsiones, la expansión del conjunto puede ser muy grande. Por lo tanto, la función de distribución de probabilidad (PDF) del modelo de climatología debe evaluarse para detectar cualquier cambio significativo, en comparación con la evolución "normal" en la distribución de pronóstico conjunto.</a:t>
            </a:r>
          </a:p>
        </p:txBody>
      </p:sp>
      <p:sp>
        <p:nvSpPr>
          <p:cNvPr id="22532" name="Rectangle 2"/>
          <p:cNvSpPr txBox="1">
            <a:spLocks noChangeArrowheads="1"/>
          </p:cNvSpPr>
          <p:nvPr/>
        </p:nvSpPr>
        <p:spPr bwMode="auto">
          <a:xfrm>
            <a:off x="539750" y="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s-ES" sz="3200" b="1" i="1" dirty="0" smtClean="0">
                <a:solidFill>
                  <a:srgbClr val="0000FF"/>
                </a:solidFill>
                <a:latin typeface="Trebuchet MS" panose="020B0603020202020204" pitchFamily="34" charset="0"/>
              </a:rPr>
              <a:t>ER-M-Climate</a:t>
            </a:r>
            <a:endParaRPr lang="en-GB" altLang="es-ES" sz="3200" b="1" i="1" dirty="0">
              <a:solidFill>
                <a:srgbClr val="0000FF"/>
              </a:solidFill>
              <a:latin typeface="Trebuchet MS" panose="020B0603020202020204"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8"/>
          <p:cNvGraphicFramePr>
            <a:graphicFrameLocks noGrp="1" noChangeAspect="1"/>
          </p:cNvGraphicFramePr>
          <p:nvPr>
            <p:ph idx="1"/>
          </p:nvPr>
        </p:nvGraphicFramePr>
        <p:xfrm>
          <a:off x="1182688" y="477838"/>
          <a:ext cx="3656012" cy="1308100"/>
        </p:xfrm>
        <a:graphic>
          <a:graphicData uri="http://schemas.openxmlformats.org/presentationml/2006/ole">
            <mc:AlternateContent xmlns:mc="http://schemas.openxmlformats.org/markup-compatibility/2006">
              <mc:Choice xmlns:v="urn:schemas-microsoft-com:vml" Requires="v">
                <p:oleObj spid="_x0000_s23621" name="Equation" r:id="rId3" imgW="1459866" imgH="482391" progId="Equation.3">
                  <p:embed/>
                </p:oleObj>
              </mc:Choice>
              <mc:Fallback>
                <p:oleObj name="Equation" r:id="rId3" imgW="1459866" imgH="482391" progId="Equation.3">
                  <p:embed/>
                  <p:pic>
                    <p:nvPicPr>
                      <p:cNvPr id="0" name="Object 8"/>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2688" y="477838"/>
                        <a:ext cx="3656012"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555" name="Rectangle 1027"/>
          <p:cNvSpPr>
            <a:spLocks noGrp="1" noChangeArrowheads="1"/>
          </p:cNvSpPr>
          <p:nvPr>
            <p:ph type="title"/>
          </p:nvPr>
        </p:nvSpPr>
        <p:spPr bwMode="auto">
          <a:xfrm>
            <a:off x="1030288" y="0"/>
            <a:ext cx="8113712" cy="708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s-ES" sz="3200" b="1" smtClean="0">
                <a:solidFill>
                  <a:srgbClr val="0000FF"/>
                </a:solidFill>
              </a:rPr>
              <a:t>Extreme Forecast Index (EFI)</a:t>
            </a:r>
          </a:p>
        </p:txBody>
      </p:sp>
      <p:pic>
        <p:nvPicPr>
          <p:cNvPr id="23556" name="Picture 10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00213"/>
            <a:ext cx="5926138"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
        <p:nvSpPr>
          <p:cNvPr id="380933" name="Text Box 1029"/>
          <p:cNvSpPr txBox="1">
            <a:spLocks noChangeArrowheads="1"/>
          </p:cNvSpPr>
          <p:nvPr/>
        </p:nvSpPr>
        <p:spPr bwMode="auto">
          <a:xfrm>
            <a:off x="5823745" y="1570832"/>
            <a:ext cx="646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s-ES" i="1" dirty="0">
                <a:solidFill>
                  <a:srgbClr val="006600"/>
                </a:solidFill>
                <a:latin typeface="Helvetica" panose="020B0604020202020204" pitchFamily="34" charset="0"/>
              </a:rPr>
              <a:t>SPS</a:t>
            </a:r>
            <a:endParaRPr lang="en-GB" altLang="es-ES" dirty="0">
              <a:solidFill>
                <a:srgbClr val="006600"/>
              </a:solidFill>
              <a:latin typeface="Helvetica" panose="020B0604020202020204" pitchFamily="34" charset="0"/>
            </a:endParaRPr>
          </a:p>
        </p:txBody>
      </p:sp>
      <p:sp>
        <p:nvSpPr>
          <p:cNvPr id="23558" name="Line 1030"/>
          <p:cNvSpPr>
            <a:spLocks noChangeShapeType="1"/>
          </p:cNvSpPr>
          <p:nvPr/>
        </p:nvSpPr>
        <p:spPr bwMode="auto">
          <a:xfrm>
            <a:off x="4379913" y="2576513"/>
            <a:ext cx="0" cy="1295400"/>
          </a:xfrm>
          <a:prstGeom prst="line">
            <a:avLst/>
          </a:prstGeom>
          <a:noFill/>
          <a:ln w="28575">
            <a:solidFill>
              <a:srgbClr val="008000"/>
            </a:solidFill>
            <a:prstDash val="dash"/>
            <a:round/>
            <a:headEnd type="triangle" w="lg" len="lg"/>
            <a:tailEnd type="triangle" w="lg" len="lg"/>
          </a:ln>
          <a:extLst>
            <a:ext uri="{909E8E84-426E-40DD-AFC4-6F175D3DCCD1}">
              <a14:hiddenFill xmlns:a14="http://schemas.microsoft.com/office/drawing/2010/main">
                <a:noFill/>
              </a14:hiddenFill>
            </a:ext>
          </a:extLst>
        </p:spPr>
        <p:txBody>
          <a:bodyPr/>
          <a:lstStyle/>
          <a:p>
            <a:endParaRPr lang="es-ES"/>
          </a:p>
        </p:txBody>
      </p:sp>
      <p:sp>
        <p:nvSpPr>
          <p:cNvPr id="380935" name="Text Box 1031"/>
          <p:cNvSpPr txBox="1">
            <a:spLocks noChangeArrowheads="1"/>
          </p:cNvSpPr>
          <p:nvPr/>
        </p:nvSpPr>
        <p:spPr bwMode="auto">
          <a:xfrm>
            <a:off x="4438650" y="2971800"/>
            <a:ext cx="12588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s-ES" i="1">
                <a:solidFill>
                  <a:srgbClr val="006600"/>
                </a:solidFill>
                <a:latin typeface="Helvetica" panose="020B0604020202020204" pitchFamily="34" charset="0"/>
              </a:rPr>
              <a:t>SPS</a:t>
            </a:r>
          </a:p>
          <a:p>
            <a:pPr algn="ctr" eaLnBrk="1" hangingPunct="1"/>
            <a:r>
              <a:rPr lang="en-GB" altLang="es-ES" sz="1400" i="1">
                <a:solidFill>
                  <a:srgbClr val="006600"/>
                </a:solidFill>
                <a:latin typeface="Helvetica" panose="020B0604020202020204" pitchFamily="34" charset="0"/>
              </a:rPr>
              <a:t>(Shift in Probability</a:t>
            </a:r>
          </a:p>
          <a:p>
            <a:pPr algn="ctr" eaLnBrk="1" hangingPunct="1"/>
            <a:r>
              <a:rPr lang="en-GB" altLang="es-ES" sz="1400" i="1">
                <a:solidFill>
                  <a:srgbClr val="006600"/>
                </a:solidFill>
                <a:latin typeface="Helvetica" panose="020B0604020202020204" pitchFamily="34" charset="0"/>
              </a:rPr>
              <a:t>Space)</a:t>
            </a:r>
            <a:endParaRPr lang="en-GB" altLang="es-ES">
              <a:solidFill>
                <a:srgbClr val="006600"/>
              </a:solidFill>
              <a:latin typeface="Helvetica" panose="020B0604020202020204" pitchFamily="34" charset="0"/>
            </a:endParaRPr>
          </a:p>
        </p:txBody>
      </p:sp>
      <p:sp>
        <p:nvSpPr>
          <p:cNvPr id="380937" name="Line 1033"/>
          <p:cNvSpPr>
            <a:spLocks noChangeShapeType="1"/>
          </p:cNvSpPr>
          <p:nvPr/>
        </p:nvSpPr>
        <p:spPr bwMode="auto">
          <a:xfrm flipH="1">
            <a:off x="4356100" y="3284538"/>
            <a:ext cx="598488" cy="71437"/>
          </a:xfrm>
          <a:prstGeom prst="line">
            <a:avLst/>
          </a:prstGeom>
          <a:noFill/>
          <a:ln w="28575">
            <a:solidFill>
              <a:srgbClr val="008000"/>
            </a:solidFill>
            <a:round/>
            <a:headEnd/>
            <a:tailEnd type="triangle" w="lg" len="lg"/>
          </a:ln>
          <a:extLst>
            <a:ext uri="{909E8E84-426E-40DD-AFC4-6F175D3DCCD1}">
              <a14:hiddenFill xmlns:a14="http://schemas.microsoft.com/office/drawing/2010/main">
                <a:noFill/>
              </a14:hiddenFill>
            </a:ext>
          </a:extLst>
        </p:spPr>
        <p:txBody>
          <a:bodyPr/>
          <a:lstStyle/>
          <a:p>
            <a:endParaRPr lang="es-ES"/>
          </a:p>
        </p:txBody>
      </p:sp>
      <p:sp>
        <p:nvSpPr>
          <p:cNvPr id="380938" name="Line 1034"/>
          <p:cNvSpPr>
            <a:spLocks noChangeShapeType="1"/>
          </p:cNvSpPr>
          <p:nvPr/>
        </p:nvSpPr>
        <p:spPr bwMode="auto">
          <a:xfrm flipH="1">
            <a:off x="582613" y="3860800"/>
            <a:ext cx="3789362" cy="0"/>
          </a:xfrm>
          <a:prstGeom prst="line">
            <a:avLst/>
          </a:prstGeom>
          <a:noFill/>
          <a:ln w="25400">
            <a:solidFill>
              <a:srgbClr val="008000"/>
            </a:solidFill>
            <a:prstDash val="dash"/>
            <a:round/>
            <a:headEnd/>
            <a:tailEnd type="stealth" w="lg" len="lg"/>
          </a:ln>
          <a:extLst>
            <a:ext uri="{909E8E84-426E-40DD-AFC4-6F175D3DCCD1}">
              <a14:hiddenFill xmlns:a14="http://schemas.microsoft.com/office/drawing/2010/main">
                <a:noFill/>
              </a14:hiddenFill>
            </a:ext>
          </a:extLst>
        </p:spPr>
        <p:txBody>
          <a:bodyPr/>
          <a:lstStyle/>
          <a:p>
            <a:endParaRPr lang="es-ES"/>
          </a:p>
        </p:txBody>
      </p:sp>
      <p:sp>
        <p:nvSpPr>
          <p:cNvPr id="380939" name="Text Box 1035"/>
          <p:cNvSpPr txBox="1">
            <a:spLocks noChangeArrowheads="1"/>
          </p:cNvSpPr>
          <p:nvPr/>
        </p:nvSpPr>
        <p:spPr bwMode="auto">
          <a:xfrm>
            <a:off x="915988" y="3933825"/>
            <a:ext cx="930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s-ES" i="1">
                <a:solidFill>
                  <a:srgbClr val="006600"/>
                </a:solidFill>
                <a:latin typeface="Helvetica" panose="020B0604020202020204" pitchFamily="34" charset="0"/>
              </a:rPr>
              <a:t>F</a:t>
            </a:r>
            <a:r>
              <a:rPr lang="en-GB" altLang="es-ES" i="1" baseline="-25000">
                <a:solidFill>
                  <a:srgbClr val="006600"/>
                </a:solidFill>
                <a:latin typeface="Helvetica" panose="020B0604020202020204" pitchFamily="34" charset="0"/>
              </a:rPr>
              <a:t>f</a:t>
            </a:r>
            <a:r>
              <a:rPr lang="en-GB" altLang="es-ES" i="1">
                <a:solidFill>
                  <a:srgbClr val="006600"/>
                </a:solidFill>
                <a:latin typeface="Helvetica" panose="020B0604020202020204" pitchFamily="34" charset="0"/>
              </a:rPr>
              <a:t>(p)</a:t>
            </a:r>
          </a:p>
        </p:txBody>
      </p:sp>
      <p:sp>
        <p:nvSpPr>
          <p:cNvPr id="380940" name="Line 1036"/>
          <p:cNvSpPr>
            <a:spLocks noChangeShapeType="1"/>
          </p:cNvSpPr>
          <p:nvPr/>
        </p:nvSpPr>
        <p:spPr bwMode="auto">
          <a:xfrm flipH="1" flipV="1">
            <a:off x="650875" y="3933825"/>
            <a:ext cx="463550" cy="142875"/>
          </a:xfrm>
          <a:prstGeom prst="line">
            <a:avLst/>
          </a:prstGeom>
          <a:noFill/>
          <a:ln w="254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80941" name="Line 1037"/>
          <p:cNvSpPr>
            <a:spLocks noChangeShapeType="1"/>
          </p:cNvSpPr>
          <p:nvPr/>
        </p:nvSpPr>
        <p:spPr bwMode="auto">
          <a:xfrm flipH="1">
            <a:off x="550863" y="2552700"/>
            <a:ext cx="3789362" cy="0"/>
          </a:xfrm>
          <a:prstGeom prst="line">
            <a:avLst/>
          </a:prstGeom>
          <a:noFill/>
          <a:ln w="25400">
            <a:solidFill>
              <a:srgbClr val="008000"/>
            </a:solidFill>
            <a:prstDash val="dash"/>
            <a:round/>
            <a:headEnd/>
            <a:tailEnd type="stealth" w="lg" len="lg"/>
          </a:ln>
          <a:extLst>
            <a:ext uri="{909E8E84-426E-40DD-AFC4-6F175D3DCCD1}">
              <a14:hiddenFill xmlns:a14="http://schemas.microsoft.com/office/drawing/2010/main">
                <a:noFill/>
              </a14:hiddenFill>
            </a:ext>
          </a:extLst>
        </p:spPr>
        <p:txBody>
          <a:bodyPr/>
          <a:lstStyle/>
          <a:p>
            <a:endParaRPr lang="es-ES"/>
          </a:p>
        </p:txBody>
      </p:sp>
      <p:sp>
        <p:nvSpPr>
          <p:cNvPr id="380942" name="Line 1038"/>
          <p:cNvSpPr>
            <a:spLocks noChangeShapeType="1"/>
          </p:cNvSpPr>
          <p:nvPr/>
        </p:nvSpPr>
        <p:spPr bwMode="auto">
          <a:xfrm flipH="1" flipV="1">
            <a:off x="692150" y="2546350"/>
            <a:ext cx="182563" cy="646113"/>
          </a:xfrm>
          <a:prstGeom prst="line">
            <a:avLst/>
          </a:prstGeom>
          <a:noFill/>
          <a:ln w="254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80943" name="Text Box 1039"/>
          <p:cNvSpPr txBox="1">
            <a:spLocks noChangeArrowheads="1"/>
          </p:cNvSpPr>
          <p:nvPr/>
        </p:nvSpPr>
        <p:spPr bwMode="auto">
          <a:xfrm>
            <a:off x="663575" y="3074988"/>
            <a:ext cx="576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s-ES" i="1">
                <a:solidFill>
                  <a:srgbClr val="006600"/>
                </a:solidFill>
                <a:latin typeface="Helvetica" panose="020B0604020202020204" pitchFamily="34" charset="0"/>
              </a:rPr>
              <a:t>p</a:t>
            </a:r>
          </a:p>
        </p:txBody>
      </p:sp>
      <p:sp>
        <p:nvSpPr>
          <p:cNvPr id="380944" name="Line 1040"/>
          <p:cNvSpPr>
            <a:spLocks noChangeShapeType="1"/>
          </p:cNvSpPr>
          <p:nvPr/>
        </p:nvSpPr>
        <p:spPr bwMode="auto">
          <a:xfrm flipH="1" flipV="1">
            <a:off x="4838700" y="1207294"/>
            <a:ext cx="1063625" cy="431800"/>
          </a:xfrm>
          <a:prstGeom prst="line">
            <a:avLst/>
          </a:prstGeom>
          <a:noFill/>
          <a:ln w="254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80945" name="Line 1041"/>
          <p:cNvSpPr>
            <a:spLocks noChangeShapeType="1"/>
          </p:cNvSpPr>
          <p:nvPr/>
        </p:nvSpPr>
        <p:spPr bwMode="auto">
          <a:xfrm flipH="1">
            <a:off x="2378075" y="5300663"/>
            <a:ext cx="200025" cy="504825"/>
          </a:xfrm>
          <a:prstGeom prst="line">
            <a:avLst/>
          </a:prstGeom>
          <a:noFill/>
          <a:ln w="508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380946" name="Line 1042"/>
          <p:cNvSpPr>
            <a:spLocks noChangeShapeType="1"/>
          </p:cNvSpPr>
          <p:nvPr/>
        </p:nvSpPr>
        <p:spPr bwMode="auto">
          <a:xfrm flipH="1">
            <a:off x="2644775" y="4292600"/>
            <a:ext cx="663575" cy="1512888"/>
          </a:xfrm>
          <a:prstGeom prst="line">
            <a:avLst/>
          </a:prstGeom>
          <a:noFill/>
          <a:ln w="508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380947" name="Line 1043"/>
          <p:cNvSpPr>
            <a:spLocks noChangeShapeType="1"/>
          </p:cNvSpPr>
          <p:nvPr/>
        </p:nvSpPr>
        <p:spPr bwMode="auto">
          <a:xfrm flipH="1">
            <a:off x="2909888" y="2636838"/>
            <a:ext cx="1397000" cy="3168650"/>
          </a:xfrm>
          <a:prstGeom prst="line">
            <a:avLst/>
          </a:prstGeom>
          <a:noFill/>
          <a:ln w="508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380948" name="Line 1044"/>
          <p:cNvSpPr>
            <a:spLocks noChangeShapeType="1"/>
          </p:cNvSpPr>
          <p:nvPr/>
        </p:nvSpPr>
        <p:spPr bwMode="auto">
          <a:xfrm flipH="1">
            <a:off x="3175000" y="2852738"/>
            <a:ext cx="1263650" cy="2952750"/>
          </a:xfrm>
          <a:prstGeom prst="line">
            <a:avLst/>
          </a:prstGeom>
          <a:noFill/>
          <a:ln w="508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380949" name="Line 1045"/>
          <p:cNvSpPr>
            <a:spLocks noChangeShapeType="1"/>
          </p:cNvSpPr>
          <p:nvPr/>
        </p:nvSpPr>
        <p:spPr bwMode="auto">
          <a:xfrm flipH="1">
            <a:off x="3441700" y="3573463"/>
            <a:ext cx="930275" cy="2232025"/>
          </a:xfrm>
          <a:prstGeom prst="line">
            <a:avLst/>
          </a:prstGeom>
          <a:noFill/>
          <a:ln w="508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380950" name="Line 1046"/>
          <p:cNvSpPr>
            <a:spLocks noChangeShapeType="1"/>
          </p:cNvSpPr>
          <p:nvPr/>
        </p:nvSpPr>
        <p:spPr bwMode="auto">
          <a:xfrm flipH="1">
            <a:off x="3706813" y="4221163"/>
            <a:ext cx="665162" cy="1584325"/>
          </a:xfrm>
          <a:prstGeom prst="line">
            <a:avLst/>
          </a:prstGeom>
          <a:noFill/>
          <a:ln w="508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380951" name="Line 1047"/>
          <p:cNvSpPr>
            <a:spLocks noChangeShapeType="1"/>
          </p:cNvSpPr>
          <p:nvPr/>
        </p:nvSpPr>
        <p:spPr bwMode="auto">
          <a:xfrm flipH="1">
            <a:off x="2112963" y="5516563"/>
            <a:ext cx="131762" cy="288925"/>
          </a:xfrm>
          <a:prstGeom prst="line">
            <a:avLst/>
          </a:prstGeom>
          <a:noFill/>
          <a:ln w="508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380952" name="Line 1048"/>
          <p:cNvSpPr>
            <a:spLocks noChangeShapeType="1"/>
          </p:cNvSpPr>
          <p:nvPr/>
        </p:nvSpPr>
        <p:spPr bwMode="auto">
          <a:xfrm flipH="1">
            <a:off x="3973513" y="4941888"/>
            <a:ext cx="333375" cy="863600"/>
          </a:xfrm>
          <a:prstGeom prst="line">
            <a:avLst/>
          </a:prstGeom>
          <a:noFill/>
          <a:ln w="50800">
            <a:solidFill>
              <a:schemeClr val="accent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380953" name="Line 1049"/>
          <p:cNvSpPr>
            <a:spLocks noChangeShapeType="1"/>
          </p:cNvSpPr>
          <p:nvPr/>
        </p:nvSpPr>
        <p:spPr bwMode="auto">
          <a:xfrm flipH="1" flipV="1">
            <a:off x="3635375" y="4941888"/>
            <a:ext cx="1195388" cy="358775"/>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s-ES"/>
          </a:p>
        </p:txBody>
      </p:sp>
      <p:sp>
        <p:nvSpPr>
          <p:cNvPr id="380954" name="Text Box 1050"/>
          <p:cNvSpPr txBox="1">
            <a:spLocks noChangeArrowheads="1"/>
          </p:cNvSpPr>
          <p:nvPr/>
        </p:nvSpPr>
        <p:spPr bwMode="auto">
          <a:xfrm>
            <a:off x="4772025" y="5157788"/>
            <a:ext cx="663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s-ES" sz="2400">
                <a:latin typeface="Helvetica" panose="020B0604020202020204" pitchFamily="34" charset="0"/>
              </a:rPr>
              <a:t>EFI</a:t>
            </a:r>
          </a:p>
        </p:txBody>
      </p:sp>
      <p:sp>
        <p:nvSpPr>
          <p:cNvPr id="23578" name="Line 1051"/>
          <p:cNvSpPr>
            <a:spLocks noChangeShapeType="1"/>
          </p:cNvSpPr>
          <p:nvPr/>
        </p:nvSpPr>
        <p:spPr bwMode="auto">
          <a:xfrm flipV="1">
            <a:off x="4371975" y="5445125"/>
            <a:ext cx="0" cy="36036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3579" name="Text Box 1052"/>
          <p:cNvSpPr txBox="1">
            <a:spLocks noChangeArrowheads="1"/>
          </p:cNvSpPr>
          <p:nvPr/>
        </p:nvSpPr>
        <p:spPr bwMode="auto">
          <a:xfrm>
            <a:off x="5767388" y="1143000"/>
            <a:ext cx="33766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s-ES"/>
          </a:p>
        </p:txBody>
      </p:sp>
      <p:sp>
        <p:nvSpPr>
          <p:cNvPr id="23580" name="Text Box 1053"/>
          <p:cNvSpPr txBox="1">
            <a:spLocks noChangeArrowheads="1"/>
          </p:cNvSpPr>
          <p:nvPr/>
        </p:nvSpPr>
        <p:spPr bwMode="auto">
          <a:xfrm>
            <a:off x="6030913" y="2220615"/>
            <a:ext cx="3095625"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buFont typeface="Wingdings" panose="05000000000000000000" pitchFamily="2" charset="2"/>
              <a:buChar char="Ø"/>
            </a:pPr>
            <a:r>
              <a:rPr lang="es-ES" altLang="es-ES" dirty="0">
                <a:solidFill>
                  <a:srgbClr val="00279F"/>
                </a:solidFill>
              </a:rPr>
              <a:t> El EFI mide la distancia entre la </a:t>
            </a:r>
            <a:r>
              <a:rPr lang="es-ES" altLang="es-ES" dirty="0" smtClean="0">
                <a:solidFill>
                  <a:srgbClr val="00279F"/>
                </a:solidFill>
              </a:rPr>
              <a:t>CDF </a:t>
            </a:r>
            <a:r>
              <a:rPr lang="es-ES" altLang="es-ES" dirty="0">
                <a:solidFill>
                  <a:srgbClr val="00279F"/>
                </a:solidFill>
              </a:rPr>
              <a:t>del </a:t>
            </a:r>
            <a:r>
              <a:rPr lang="es-ES" altLang="es-ES" dirty="0" smtClean="0">
                <a:solidFill>
                  <a:srgbClr val="00279F"/>
                </a:solidFill>
              </a:rPr>
              <a:t>ENS </a:t>
            </a:r>
            <a:r>
              <a:rPr lang="es-ES" altLang="es-ES" dirty="0">
                <a:solidFill>
                  <a:srgbClr val="00279F"/>
                </a:solidFill>
              </a:rPr>
              <a:t>y la distribución climática del modelo</a:t>
            </a:r>
          </a:p>
          <a:p>
            <a:pPr eaLnBrk="1" hangingPunct="1">
              <a:spcBef>
                <a:spcPct val="50000"/>
              </a:spcBef>
              <a:buFont typeface="Wingdings" panose="05000000000000000000" pitchFamily="2" charset="2"/>
              <a:buChar char="Ø"/>
            </a:pPr>
            <a:r>
              <a:rPr lang="es-ES" altLang="es-ES" dirty="0">
                <a:solidFill>
                  <a:srgbClr val="00279F"/>
                </a:solidFill>
              </a:rPr>
              <a:t>Escala entre -1 (todos los miembros de la EPS por debajo del mínimo climático) y +1 (todos los miembros de la EPS superan el máximo climático del modelo)</a:t>
            </a:r>
          </a:p>
          <a:p>
            <a:pPr eaLnBrk="1" hangingPunct="1">
              <a:spcBef>
                <a:spcPct val="50000"/>
              </a:spcBef>
              <a:buFont typeface="Wingdings" panose="05000000000000000000" pitchFamily="2" charset="2"/>
              <a:buChar char="Ø"/>
            </a:pPr>
            <a:r>
              <a:rPr lang="es-ES" altLang="es-ES" dirty="0">
                <a:solidFill>
                  <a:srgbClr val="00279F"/>
                </a:solidFill>
              </a:rPr>
              <a:t>Archivado y difundido desde el 20 de octubre de 2003</a:t>
            </a:r>
            <a:endParaRPr lang="en-GB" altLang="es-ES"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0933"/>
                                        </p:tgtEl>
                                        <p:attrNameLst>
                                          <p:attrName>style.visibility</p:attrName>
                                        </p:attrNameLst>
                                      </p:cBhvr>
                                      <p:to>
                                        <p:strVal val="visible"/>
                                      </p:to>
                                    </p:set>
                                    <p:animEffect transition="in" filter="dissolve">
                                      <p:cBhvr>
                                        <p:cTn id="7" dur="500"/>
                                        <p:tgtEl>
                                          <p:spTgt spid="38093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0944"/>
                                        </p:tgtEl>
                                        <p:attrNameLst>
                                          <p:attrName>style.visibility</p:attrName>
                                        </p:attrNameLst>
                                      </p:cBhvr>
                                      <p:to>
                                        <p:strVal val="visible"/>
                                      </p:to>
                                    </p:set>
                                    <p:animEffect transition="in" filter="dissolve">
                                      <p:cBhvr>
                                        <p:cTn id="11" dur="500"/>
                                        <p:tgtEl>
                                          <p:spTgt spid="38094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0938"/>
                                        </p:tgtEl>
                                        <p:attrNameLst>
                                          <p:attrName>style.visibility</p:attrName>
                                        </p:attrNameLst>
                                      </p:cBhvr>
                                      <p:to>
                                        <p:strVal val="visible"/>
                                      </p:to>
                                    </p:set>
                                    <p:animEffect transition="in" filter="dissolve">
                                      <p:cBhvr>
                                        <p:cTn id="15" dur="500"/>
                                        <p:tgtEl>
                                          <p:spTgt spid="380938"/>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0941"/>
                                        </p:tgtEl>
                                        <p:attrNameLst>
                                          <p:attrName>style.visibility</p:attrName>
                                        </p:attrNameLst>
                                      </p:cBhvr>
                                      <p:to>
                                        <p:strVal val="visible"/>
                                      </p:to>
                                    </p:set>
                                    <p:animEffect transition="in" filter="dissolve">
                                      <p:cBhvr>
                                        <p:cTn id="19" dur="500"/>
                                        <p:tgtEl>
                                          <p:spTgt spid="380941"/>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0939"/>
                                        </p:tgtEl>
                                        <p:attrNameLst>
                                          <p:attrName>style.visibility</p:attrName>
                                        </p:attrNameLst>
                                      </p:cBhvr>
                                      <p:to>
                                        <p:strVal val="visible"/>
                                      </p:to>
                                    </p:set>
                                    <p:animEffect transition="in" filter="dissolve">
                                      <p:cBhvr>
                                        <p:cTn id="23" dur="500"/>
                                        <p:tgtEl>
                                          <p:spTgt spid="380939"/>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80940"/>
                                        </p:tgtEl>
                                        <p:attrNameLst>
                                          <p:attrName>style.visibility</p:attrName>
                                        </p:attrNameLst>
                                      </p:cBhvr>
                                      <p:to>
                                        <p:strVal val="visible"/>
                                      </p:to>
                                    </p:set>
                                    <p:animEffect transition="in" filter="dissolve">
                                      <p:cBhvr>
                                        <p:cTn id="27" dur="500"/>
                                        <p:tgtEl>
                                          <p:spTgt spid="380940"/>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80943"/>
                                        </p:tgtEl>
                                        <p:attrNameLst>
                                          <p:attrName>style.visibility</p:attrName>
                                        </p:attrNameLst>
                                      </p:cBhvr>
                                      <p:to>
                                        <p:strVal val="visible"/>
                                      </p:to>
                                    </p:set>
                                    <p:animEffect transition="in" filter="dissolve">
                                      <p:cBhvr>
                                        <p:cTn id="31" dur="500"/>
                                        <p:tgtEl>
                                          <p:spTgt spid="380943"/>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380942"/>
                                        </p:tgtEl>
                                        <p:attrNameLst>
                                          <p:attrName>style.visibility</p:attrName>
                                        </p:attrNameLst>
                                      </p:cBhvr>
                                      <p:to>
                                        <p:strVal val="visible"/>
                                      </p:to>
                                    </p:set>
                                    <p:animEffect transition="in" filter="dissolve">
                                      <p:cBhvr>
                                        <p:cTn id="35" dur="500"/>
                                        <p:tgtEl>
                                          <p:spTgt spid="380942"/>
                                        </p:tgtEl>
                                      </p:cBhvr>
                                    </p:animEffect>
                                  </p:childTnLst>
                                </p:cTn>
                              </p:par>
                            </p:childTnLst>
                          </p:cTn>
                        </p:par>
                        <p:par>
                          <p:cTn id="36" fill="hold" nodeType="afterGroup">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380935"/>
                                        </p:tgtEl>
                                        <p:attrNameLst>
                                          <p:attrName>style.visibility</p:attrName>
                                        </p:attrNameLst>
                                      </p:cBhvr>
                                      <p:to>
                                        <p:strVal val="visible"/>
                                      </p:to>
                                    </p:set>
                                    <p:animEffect transition="in" filter="dissolve">
                                      <p:cBhvr>
                                        <p:cTn id="39" dur="500"/>
                                        <p:tgtEl>
                                          <p:spTgt spid="380935"/>
                                        </p:tgtEl>
                                      </p:cBhvr>
                                    </p:animEffect>
                                  </p:childTnLst>
                                </p:cTn>
                              </p:par>
                            </p:childTnLst>
                          </p:cTn>
                        </p:par>
                        <p:par>
                          <p:cTn id="40" fill="hold" nodeType="afterGroup">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380937"/>
                                        </p:tgtEl>
                                        <p:attrNameLst>
                                          <p:attrName>style.visibility</p:attrName>
                                        </p:attrNameLst>
                                      </p:cBhvr>
                                      <p:to>
                                        <p:strVal val="visible"/>
                                      </p:to>
                                    </p:set>
                                    <p:animEffect transition="in" filter="dissolve">
                                      <p:cBhvr>
                                        <p:cTn id="43" dur="500"/>
                                        <p:tgtEl>
                                          <p:spTgt spid="38093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380954"/>
                                        </p:tgtEl>
                                        <p:attrNameLst>
                                          <p:attrName>style.visibility</p:attrName>
                                        </p:attrNameLst>
                                      </p:cBhvr>
                                      <p:to>
                                        <p:strVal val="visible"/>
                                      </p:to>
                                    </p:set>
                                    <p:animEffect transition="in" filter="dissolve">
                                      <p:cBhvr>
                                        <p:cTn id="48" dur="500"/>
                                        <p:tgtEl>
                                          <p:spTgt spid="380954"/>
                                        </p:tgtEl>
                                      </p:cBhvr>
                                    </p:animEffect>
                                  </p:childTnLst>
                                </p:cTn>
                              </p:par>
                            </p:childTnLst>
                          </p:cTn>
                        </p:par>
                        <p:par>
                          <p:cTn id="49" fill="hold" nodeType="afterGroup">
                            <p:stCondLst>
                              <p:cond delay="500"/>
                            </p:stCondLst>
                            <p:childTnLst>
                              <p:par>
                                <p:cTn id="50" presetID="9" presetClass="entr" presetSubtype="0" fill="hold" grpId="0" nodeType="afterEffect">
                                  <p:stCondLst>
                                    <p:cond delay="0"/>
                                  </p:stCondLst>
                                  <p:childTnLst>
                                    <p:set>
                                      <p:cBhvr>
                                        <p:cTn id="51" dur="1" fill="hold">
                                          <p:stCondLst>
                                            <p:cond delay="0"/>
                                          </p:stCondLst>
                                        </p:cTn>
                                        <p:tgtEl>
                                          <p:spTgt spid="380953"/>
                                        </p:tgtEl>
                                        <p:attrNameLst>
                                          <p:attrName>style.visibility</p:attrName>
                                        </p:attrNameLst>
                                      </p:cBhvr>
                                      <p:to>
                                        <p:strVal val="visible"/>
                                      </p:to>
                                    </p:set>
                                    <p:animEffect transition="in" filter="dissolve">
                                      <p:cBhvr>
                                        <p:cTn id="52" dur="500"/>
                                        <p:tgtEl>
                                          <p:spTgt spid="380953"/>
                                        </p:tgtEl>
                                      </p:cBhvr>
                                    </p:animEffect>
                                  </p:childTnLst>
                                </p:cTn>
                              </p:par>
                            </p:childTnLst>
                          </p:cTn>
                        </p:par>
                        <p:par>
                          <p:cTn id="53" fill="hold" nodeType="afterGroup">
                            <p:stCondLst>
                              <p:cond delay="1000"/>
                            </p:stCondLst>
                            <p:childTnLst>
                              <p:par>
                                <p:cTn id="54" presetID="9" presetClass="entr" presetSubtype="0" fill="hold" grpId="0" nodeType="afterEffect">
                                  <p:stCondLst>
                                    <p:cond delay="0"/>
                                  </p:stCondLst>
                                  <p:childTnLst>
                                    <p:set>
                                      <p:cBhvr>
                                        <p:cTn id="55" dur="1" fill="hold">
                                          <p:stCondLst>
                                            <p:cond delay="0"/>
                                          </p:stCondLst>
                                        </p:cTn>
                                        <p:tgtEl>
                                          <p:spTgt spid="380951"/>
                                        </p:tgtEl>
                                        <p:attrNameLst>
                                          <p:attrName>style.visibility</p:attrName>
                                        </p:attrNameLst>
                                      </p:cBhvr>
                                      <p:to>
                                        <p:strVal val="visible"/>
                                      </p:to>
                                    </p:set>
                                    <p:animEffect transition="in" filter="dissolve">
                                      <p:cBhvr>
                                        <p:cTn id="56" dur="500"/>
                                        <p:tgtEl>
                                          <p:spTgt spid="380951"/>
                                        </p:tgtEl>
                                      </p:cBhvr>
                                    </p:animEffect>
                                  </p:childTnLst>
                                </p:cTn>
                              </p:par>
                            </p:childTnLst>
                          </p:cTn>
                        </p:par>
                        <p:par>
                          <p:cTn id="57" fill="hold" nodeType="afterGroup">
                            <p:stCondLst>
                              <p:cond delay="1500"/>
                            </p:stCondLst>
                            <p:childTnLst>
                              <p:par>
                                <p:cTn id="58" presetID="9" presetClass="entr" presetSubtype="0" fill="hold" grpId="0" nodeType="afterEffect">
                                  <p:stCondLst>
                                    <p:cond delay="0"/>
                                  </p:stCondLst>
                                  <p:childTnLst>
                                    <p:set>
                                      <p:cBhvr>
                                        <p:cTn id="59" dur="1" fill="hold">
                                          <p:stCondLst>
                                            <p:cond delay="0"/>
                                          </p:stCondLst>
                                        </p:cTn>
                                        <p:tgtEl>
                                          <p:spTgt spid="380945"/>
                                        </p:tgtEl>
                                        <p:attrNameLst>
                                          <p:attrName>style.visibility</p:attrName>
                                        </p:attrNameLst>
                                      </p:cBhvr>
                                      <p:to>
                                        <p:strVal val="visible"/>
                                      </p:to>
                                    </p:set>
                                    <p:animEffect transition="in" filter="dissolve">
                                      <p:cBhvr>
                                        <p:cTn id="60" dur="500"/>
                                        <p:tgtEl>
                                          <p:spTgt spid="380945"/>
                                        </p:tgtEl>
                                      </p:cBhvr>
                                    </p:animEffec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380946"/>
                                        </p:tgtEl>
                                        <p:attrNameLst>
                                          <p:attrName>style.visibility</p:attrName>
                                        </p:attrNameLst>
                                      </p:cBhvr>
                                      <p:to>
                                        <p:strVal val="visible"/>
                                      </p:to>
                                    </p:set>
                                    <p:animEffect transition="in" filter="dissolve">
                                      <p:cBhvr>
                                        <p:cTn id="64" dur="500"/>
                                        <p:tgtEl>
                                          <p:spTgt spid="380946"/>
                                        </p:tgtEl>
                                      </p:cBhvr>
                                    </p:animEffect>
                                  </p:childTnLst>
                                </p:cTn>
                              </p:par>
                            </p:childTnLst>
                          </p:cTn>
                        </p:par>
                        <p:par>
                          <p:cTn id="65" fill="hold" nodeType="afterGroup">
                            <p:stCondLst>
                              <p:cond delay="2500"/>
                            </p:stCondLst>
                            <p:childTnLst>
                              <p:par>
                                <p:cTn id="66" presetID="9" presetClass="entr" presetSubtype="0" fill="hold" grpId="0" nodeType="afterEffect">
                                  <p:stCondLst>
                                    <p:cond delay="0"/>
                                  </p:stCondLst>
                                  <p:childTnLst>
                                    <p:set>
                                      <p:cBhvr>
                                        <p:cTn id="67" dur="1" fill="hold">
                                          <p:stCondLst>
                                            <p:cond delay="0"/>
                                          </p:stCondLst>
                                        </p:cTn>
                                        <p:tgtEl>
                                          <p:spTgt spid="380947"/>
                                        </p:tgtEl>
                                        <p:attrNameLst>
                                          <p:attrName>style.visibility</p:attrName>
                                        </p:attrNameLst>
                                      </p:cBhvr>
                                      <p:to>
                                        <p:strVal val="visible"/>
                                      </p:to>
                                    </p:set>
                                    <p:animEffect transition="in" filter="dissolve">
                                      <p:cBhvr>
                                        <p:cTn id="68" dur="500"/>
                                        <p:tgtEl>
                                          <p:spTgt spid="380947"/>
                                        </p:tgtEl>
                                      </p:cBhvr>
                                    </p:animEffect>
                                  </p:childTnLst>
                                </p:cTn>
                              </p:par>
                            </p:childTnLst>
                          </p:cTn>
                        </p:par>
                        <p:par>
                          <p:cTn id="69" fill="hold" nodeType="afterGroup">
                            <p:stCondLst>
                              <p:cond delay="3000"/>
                            </p:stCondLst>
                            <p:childTnLst>
                              <p:par>
                                <p:cTn id="70" presetID="9" presetClass="entr" presetSubtype="0" fill="hold" grpId="0" nodeType="afterEffect">
                                  <p:stCondLst>
                                    <p:cond delay="0"/>
                                  </p:stCondLst>
                                  <p:childTnLst>
                                    <p:set>
                                      <p:cBhvr>
                                        <p:cTn id="71" dur="1" fill="hold">
                                          <p:stCondLst>
                                            <p:cond delay="0"/>
                                          </p:stCondLst>
                                        </p:cTn>
                                        <p:tgtEl>
                                          <p:spTgt spid="380948"/>
                                        </p:tgtEl>
                                        <p:attrNameLst>
                                          <p:attrName>style.visibility</p:attrName>
                                        </p:attrNameLst>
                                      </p:cBhvr>
                                      <p:to>
                                        <p:strVal val="visible"/>
                                      </p:to>
                                    </p:set>
                                    <p:animEffect transition="in" filter="dissolve">
                                      <p:cBhvr>
                                        <p:cTn id="72" dur="500"/>
                                        <p:tgtEl>
                                          <p:spTgt spid="380948"/>
                                        </p:tgtEl>
                                      </p:cBhvr>
                                    </p:animEffect>
                                  </p:childTnLst>
                                </p:cTn>
                              </p:par>
                            </p:childTnLst>
                          </p:cTn>
                        </p:par>
                        <p:par>
                          <p:cTn id="73" fill="hold" nodeType="afterGroup">
                            <p:stCondLst>
                              <p:cond delay="3500"/>
                            </p:stCondLst>
                            <p:childTnLst>
                              <p:par>
                                <p:cTn id="74" presetID="9" presetClass="entr" presetSubtype="0" fill="hold" grpId="0" nodeType="afterEffect">
                                  <p:stCondLst>
                                    <p:cond delay="0"/>
                                  </p:stCondLst>
                                  <p:childTnLst>
                                    <p:set>
                                      <p:cBhvr>
                                        <p:cTn id="75" dur="1" fill="hold">
                                          <p:stCondLst>
                                            <p:cond delay="0"/>
                                          </p:stCondLst>
                                        </p:cTn>
                                        <p:tgtEl>
                                          <p:spTgt spid="380949"/>
                                        </p:tgtEl>
                                        <p:attrNameLst>
                                          <p:attrName>style.visibility</p:attrName>
                                        </p:attrNameLst>
                                      </p:cBhvr>
                                      <p:to>
                                        <p:strVal val="visible"/>
                                      </p:to>
                                    </p:set>
                                    <p:animEffect transition="in" filter="dissolve">
                                      <p:cBhvr>
                                        <p:cTn id="76" dur="500"/>
                                        <p:tgtEl>
                                          <p:spTgt spid="380949"/>
                                        </p:tgtEl>
                                      </p:cBhvr>
                                    </p:animEffect>
                                  </p:childTnLst>
                                </p:cTn>
                              </p:par>
                            </p:childTnLst>
                          </p:cTn>
                        </p:par>
                        <p:par>
                          <p:cTn id="77" fill="hold" nodeType="afterGroup">
                            <p:stCondLst>
                              <p:cond delay="4000"/>
                            </p:stCondLst>
                            <p:childTnLst>
                              <p:par>
                                <p:cTn id="78" presetID="9" presetClass="entr" presetSubtype="0" fill="hold" grpId="0" nodeType="afterEffect">
                                  <p:stCondLst>
                                    <p:cond delay="0"/>
                                  </p:stCondLst>
                                  <p:childTnLst>
                                    <p:set>
                                      <p:cBhvr>
                                        <p:cTn id="79" dur="1" fill="hold">
                                          <p:stCondLst>
                                            <p:cond delay="0"/>
                                          </p:stCondLst>
                                        </p:cTn>
                                        <p:tgtEl>
                                          <p:spTgt spid="380950"/>
                                        </p:tgtEl>
                                        <p:attrNameLst>
                                          <p:attrName>style.visibility</p:attrName>
                                        </p:attrNameLst>
                                      </p:cBhvr>
                                      <p:to>
                                        <p:strVal val="visible"/>
                                      </p:to>
                                    </p:set>
                                    <p:animEffect transition="in" filter="dissolve">
                                      <p:cBhvr>
                                        <p:cTn id="80" dur="500"/>
                                        <p:tgtEl>
                                          <p:spTgt spid="380950"/>
                                        </p:tgtEl>
                                      </p:cBhvr>
                                    </p:animEffect>
                                  </p:childTnLst>
                                </p:cTn>
                              </p:par>
                            </p:childTnLst>
                          </p:cTn>
                        </p:par>
                        <p:par>
                          <p:cTn id="81" fill="hold" nodeType="afterGroup">
                            <p:stCondLst>
                              <p:cond delay="4500"/>
                            </p:stCondLst>
                            <p:childTnLst>
                              <p:par>
                                <p:cTn id="82" presetID="9" presetClass="entr" presetSubtype="0" fill="hold" grpId="0" nodeType="afterEffect">
                                  <p:stCondLst>
                                    <p:cond delay="0"/>
                                  </p:stCondLst>
                                  <p:childTnLst>
                                    <p:set>
                                      <p:cBhvr>
                                        <p:cTn id="83" dur="1" fill="hold">
                                          <p:stCondLst>
                                            <p:cond delay="0"/>
                                          </p:stCondLst>
                                        </p:cTn>
                                        <p:tgtEl>
                                          <p:spTgt spid="380952"/>
                                        </p:tgtEl>
                                        <p:attrNameLst>
                                          <p:attrName>style.visibility</p:attrName>
                                        </p:attrNameLst>
                                      </p:cBhvr>
                                      <p:to>
                                        <p:strVal val="visible"/>
                                      </p:to>
                                    </p:set>
                                    <p:animEffect transition="in" filter="dissolve">
                                      <p:cBhvr>
                                        <p:cTn id="84" dur="500"/>
                                        <p:tgtEl>
                                          <p:spTgt spid="3809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3" grpId="0"/>
      <p:bldP spid="380935" grpId="0"/>
      <p:bldP spid="380937" grpId="0" animBg="1"/>
      <p:bldP spid="380938" grpId="0" animBg="1"/>
      <p:bldP spid="380939" grpId="0"/>
      <p:bldP spid="380940" grpId="0" animBg="1"/>
      <p:bldP spid="380941" grpId="0" animBg="1"/>
      <p:bldP spid="380942" grpId="0" animBg="1"/>
      <p:bldP spid="380943" grpId="0"/>
      <p:bldP spid="380944" grpId="0" animBg="1"/>
      <p:bldP spid="380945" grpId="0" animBg="1"/>
      <p:bldP spid="380946" grpId="0" animBg="1"/>
      <p:bldP spid="380947" grpId="0" animBg="1"/>
      <p:bldP spid="380948" grpId="0" animBg="1"/>
      <p:bldP spid="380949" grpId="0" animBg="1"/>
      <p:bldP spid="380950" grpId="0" animBg="1"/>
      <p:bldP spid="380951" grpId="0" animBg="1"/>
      <p:bldP spid="380952" grpId="0" animBg="1"/>
      <p:bldP spid="380953" grpId="0" animBg="1"/>
      <p:bldP spid="38095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27"/>
          <p:cNvSpPr>
            <a:spLocks noGrp="1" noChangeArrowheads="1"/>
          </p:cNvSpPr>
          <p:nvPr>
            <p:ph type="title"/>
          </p:nvPr>
        </p:nvSpPr>
        <p:spPr bwMode="auto">
          <a:xfrm>
            <a:off x="1030288" y="0"/>
            <a:ext cx="8113712" cy="708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s-ES" sz="3200" b="1" smtClean="0">
                <a:solidFill>
                  <a:srgbClr val="0000FF"/>
                </a:solidFill>
              </a:rPr>
              <a:t>Extreme Forecast Index (EFI)</a:t>
            </a:r>
          </a:p>
        </p:txBody>
      </p:sp>
      <p:sp>
        <p:nvSpPr>
          <p:cNvPr id="24579" name="Rectángulo 1"/>
          <p:cNvSpPr>
            <a:spLocks noChangeArrowheads="1"/>
          </p:cNvSpPr>
          <p:nvPr/>
        </p:nvSpPr>
        <p:spPr bwMode="auto">
          <a:xfrm>
            <a:off x="41275" y="698500"/>
            <a:ext cx="91027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1600" dirty="0">
                <a:solidFill>
                  <a:srgbClr val="000000"/>
                </a:solidFill>
                <a:latin typeface="Trebuchet MS" panose="020B0603020202020204" pitchFamily="34" charset="0"/>
              </a:rPr>
              <a:t>El EFI se puede estimar visualmente </a:t>
            </a:r>
            <a:r>
              <a:rPr lang="es-ES" altLang="es-ES" sz="1600" dirty="0" smtClean="0">
                <a:solidFill>
                  <a:srgbClr val="000000"/>
                </a:solidFill>
                <a:latin typeface="Trebuchet MS" panose="020B0603020202020204" pitchFamily="34" charset="0"/>
              </a:rPr>
              <a:t>evaluando </a:t>
            </a:r>
            <a:r>
              <a:rPr lang="es-ES" altLang="es-ES" sz="1600" dirty="0">
                <a:solidFill>
                  <a:srgbClr val="000000"/>
                </a:solidFill>
                <a:latin typeface="Trebuchet MS" panose="020B0603020202020204" pitchFamily="34" charset="0"/>
              </a:rPr>
              <a:t>el área entre las curvas M-clima (negra) y ENS (roja), y dividiéndola por lo que sería el área si todos los miembros ENS predijeron el extremo M-clima (es decir, una vertical línea roja que cortaría la curva negra en y = 100%). Si bien la respuesta derivada de este método es solo aproximada, resulta útil para la comprensión.</a:t>
            </a:r>
            <a:br>
              <a:rPr lang="es-ES" altLang="es-ES" sz="1600" dirty="0">
                <a:solidFill>
                  <a:srgbClr val="000000"/>
                </a:solidFill>
                <a:latin typeface="Trebuchet MS" panose="020B0603020202020204" pitchFamily="34" charset="0"/>
              </a:rPr>
            </a:br>
            <a:endParaRPr lang="es-ES" altLang="es-ES" sz="1600" dirty="0">
              <a:solidFill>
                <a:srgbClr val="172B4D"/>
              </a:solidFill>
              <a:latin typeface="Trebuchet MS" panose="020B0603020202020204" pitchFamily="34" charset="0"/>
            </a:endParaRPr>
          </a:p>
          <a:p>
            <a:pPr eaLnBrk="1" hangingPunct="1"/>
            <a:r>
              <a:rPr lang="es-ES" altLang="es-ES" sz="1600" dirty="0">
                <a:latin typeface="Trebuchet MS" panose="020B0603020202020204" pitchFamily="34" charset="0"/>
              </a:rPr>
              <a:t/>
            </a:r>
            <a:br>
              <a:rPr lang="es-ES" altLang="es-ES" sz="1600" dirty="0">
                <a:latin typeface="Trebuchet MS" panose="020B0603020202020204" pitchFamily="34" charset="0"/>
              </a:rPr>
            </a:br>
            <a:endParaRPr lang="es-ES" altLang="es-ES" sz="1600" dirty="0">
              <a:latin typeface="Trebuchet MS" panose="020B0603020202020204" pitchFamily="34" charset="0"/>
            </a:endParaRPr>
          </a:p>
        </p:txBody>
      </p:sp>
      <p:pic>
        <p:nvPicPr>
          <p:cNvPr id="24580"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2538" y="1890713"/>
            <a:ext cx="66802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ángulo 4"/>
          <p:cNvSpPr>
            <a:spLocks noChangeArrowheads="1"/>
          </p:cNvSpPr>
          <p:nvPr/>
        </p:nvSpPr>
        <p:spPr bwMode="auto">
          <a:xfrm>
            <a:off x="187325" y="5402263"/>
            <a:ext cx="895985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1600" i="1" dirty="0"/>
              <a:t>Diagrama esquemático de CDF que muestra EFI positiva como el área entre las curvas M-</a:t>
            </a:r>
            <a:r>
              <a:rPr lang="es-ES" altLang="es-ES" sz="1600" i="1" dirty="0" err="1"/>
              <a:t>climate</a:t>
            </a:r>
            <a:r>
              <a:rPr lang="es-ES" altLang="es-ES" sz="1600" i="1" dirty="0"/>
              <a:t> y ENS. El área es positiva donde la curva ENS (línea roja) está a la derecha de (es decir, valores mayores </a:t>
            </a:r>
            <a:r>
              <a:rPr lang="es-ES" altLang="es-ES" sz="1600" i="1" dirty="0" smtClean="0"/>
              <a:t>que M-clima </a:t>
            </a:r>
            <a:r>
              <a:rPr lang="es-ES" altLang="es-ES" sz="1600" i="1" dirty="0"/>
              <a:t>(línea negra). Téngase en cuenta que los valores previstos más allá de los límites del M-clima no se utilizan en la evaluación de EFI y se pierde el peso adicional hacia un extremo. Se ha desarrollado el  </a:t>
            </a:r>
            <a:r>
              <a:rPr lang="es-ES" altLang="es-ES" sz="1600" i="1" dirty="0" err="1"/>
              <a:t>Shift</a:t>
            </a:r>
            <a:r>
              <a:rPr lang="es-ES" altLang="es-ES" sz="1600" i="1" dirty="0"/>
              <a:t> of </a:t>
            </a:r>
            <a:r>
              <a:rPr lang="es-ES" altLang="es-ES" sz="1600" i="1" dirty="0" err="1"/>
              <a:t>Tails</a:t>
            </a:r>
            <a:r>
              <a:rPr lang="es-ES" altLang="es-ES" sz="1600" i="1" dirty="0"/>
              <a:t> (SOT) para compensar esta desventaja.</a:t>
            </a:r>
          </a:p>
          <a:p>
            <a:pPr eaLnBrk="1" hangingPunct="1"/>
            <a:endParaRPr lang="es-ES" altLang="es-ES" sz="1600" i="1" dirty="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7"/>
          <p:cNvSpPr>
            <a:spLocks noGrp="1" noChangeArrowheads="1"/>
          </p:cNvSpPr>
          <p:nvPr>
            <p:ph type="title"/>
          </p:nvPr>
        </p:nvSpPr>
        <p:spPr bwMode="auto">
          <a:xfrm>
            <a:off x="1030288" y="0"/>
            <a:ext cx="8113712" cy="708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s-ES" sz="3200" b="1" smtClean="0">
                <a:solidFill>
                  <a:srgbClr val="0000FF"/>
                </a:solidFill>
              </a:rPr>
              <a:t>Extreme Forecast Index (EFI)</a:t>
            </a:r>
          </a:p>
        </p:txBody>
      </p:sp>
      <p:pic>
        <p:nvPicPr>
          <p:cNvPr id="25603" name="Imagen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836613"/>
            <a:ext cx="3311525" cy="23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ángulo 5"/>
          <p:cNvSpPr>
            <a:spLocks noChangeArrowheads="1"/>
          </p:cNvSpPr>
          <p:nvPr/>
        </p:nvSpPr>
        <p:spPr bwMode="auto">
          <a:xfrm>
            <a:off x="515938" y="3176588"/>
            <a:ext cx="4176712"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1400" i="1"/>
              <a:t> Diagrama de CDF que muestra un EFI negativo, definido por el área entre las curvas M-climáticas y ENS. El área es negativa donde la curva ENS (línea roja) está a la izquierda (es decir, tiene valores menores que) M-clima (línea negra).</a:t>
            </a:r>
          </a:p>
        </p:txBody>
      </p:sp>
      <p:pic>
        <p:nvPicPr>
          <p:cNvPr id="25605" name="Imagen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263" y="836613"/>
            <a:ext cx="3324225"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ángulo 7"/>
          <p:cNvSpPr>
            <a:spLocks noChangeArrowheads="1"/>
          </p:cNvSpPr>
          <p:nvPr/>
        </p:nvSpPr>
        <p:spPr bwMode="auto">
          <a:xfrm>
            <a:off x="4932363" y="3176588"/>
            <a:ext cx="405288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1400" i="1"/>
              <a:t>Diagrama esquemático de CDF que  ilustra el impacto sobre el valor EFI final con contribuciones tanto positivas como negativas a la integral, cada vez que se cruzan las curvas ENS (rojo) y M-clima (negro).</a:t>
            </a:r>
          </a:p>
        </p:txBody>
      </p:sp>
      <p:sp>
        <p:nvSpPr>
          <p:cNvPr id="9" name="Rectángulo 8"/>
          <p:cNvSpPr>
            <a:spLocks noChangeArrowheads="1"/>
          </p:cNvSpPr>
          <p:nvPr/>
        </p:nvSpPr>
        <p:spPr bwMode="auto">
          <a:xfrm>
            <a:off x="107950" y="4346575"/>
            <a:ext cx="9036050"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1400" dirty="0">
                <a:solidFill>
                  <a:srgbClr val="172B4D"/>
                </a:solidFill>
                <a:latin typeface="-apple-system"/>
              </a:rPr>
              <a:t>Las CDF del ENS y del M-clima no concuerdan normalmente y, por lo tanto, la EFI normalmente toma valores distintos de cero.</a:t>
            </a:r>
          </a:p>
          <a:p>
            <a:pPr marL="355600" lvl="1" indent="-177800" eaLnBrk="1" hangingPunct="1">
              <a:buFont typeface="Arial" panose="020B0604020202020204" pitchFamily="34" charset="0"/>
              <a:buChar char="•"/>
            </a:pPr>
            <a:r>
              <a:rPr lang="es-ES" altLang="es-ES" sz="1400" dirty="0">
                <a:solidFill>
                  <a:srgbClr val="172B4D"/>
                </a:solidFill>
                <a:latin typeface="-apple-system"/>
              </a:rPr>
              <a:t>EFI = 0 donde la distribución de probabilidad de pronóstico de ENS concuerda precisamente con la distribución de M-clima, o cuando </a:t>
            </a:r>
            <a:r>
              <a:rPr lang="es-ES" altLang="es-ES" sz="1400" dirty="0">
                <a:solidFill>
                  <a:srgbClr val="000000"/>
                </a:solidFill>
                <a:latin typeface="-apple-system"/>
              </a:rPr>
              <a:t>el total general de contribuciones de área positiva y negativa es cero.</a:t>
            </a:r>
            <a:endParaRPr lang="es-ES" altLang="es-ES" sz="1400" dirty="0">
              <a:solidFill>
                <a:srgbClr val="172B4D"/>
              </a:solidFill>
              <a:latin typeface="-apple-system"/>
            </a:endParaRPr>
          </a:p>
          <a:p>
            <a:pPr marL="355600" lvl="1" indent="-177800" eaLnBrk="1" hangingPunct="1">
              <a:buFont typeface="Arial" panose="020B0604020202020204" pitchFamily="34" charset="0"/>
              <a:buChar char="•"/>
            </a:pPr>
            <a:r>
              <a:rPr lang="es-ES" altLang="es-ES" sz="1400" dirty="0">
                <a:solidFill>
                  <a:srgbClr val="172B4D"/>
                </a:solidFill>
                <a:latin typeface="-apple-system"/>
              </a:rPr>
              <a:t>EFI = +1 donde todos los miembros de ENS pronostican que los valores están por encima </a:t>
            </a:r>
            <a:r>
              <a:rPr lang="es-ES" altLang="es-ES" sz="1400" dirty="0">
                <a:solidFill>
                  <a:srgbClr val="000000"/>
                </a:solidFill>
                <a:latin typeface="-apple-system"/>
              </a:rPr>
              <a:t>del máximo absoluto del M-clima</a:t>
            </a:r>
            <a:r>
              <a:rPr lang="es-ES" altLang="es-ES" sz="1400" dirty="0">
                <a:solidFill>
                  <a:srgbClr val="172B4D"/>
                </a:solidFill>
                <a:latin typeface="-apple-system"/>
              </a:rPr>
              <a:t> .</a:t>
            </a:r>
          </a:p>
          <a:p>
            <a:pPr marL="355600" lvl="1" indent="-177800" eaLnBrk="1" hangingPunct="1">
              <a:buFont typeface="Arial" panose="020B0604020202020204" pitchFamily="34" charset="0"/>
              <a:buChar char="•"/>
            </a:pPr>
            <a:r>
              <a:rPr lang="es-ES" altLang="es-ES" sz="1400" dirty="0">
                <a:solidFill>
                  <a:srgbClr val="000000"/>
                </a:solidFill>
                <a:latin typeface="-apple-system"/>
              </a:rPr>
              <a:t>EFI = -1 donde todos los miembros ENS  pronostican valores por debajo del mínimo absoluto del M-clima . </a:t>
            </a:r>
          </a:p>
          <a:p>
            <a:pPr eaLnBrk="1" hangingPunct="1">
              <a:spcBef>
                <a:spcPts val="600"/>
              </a:spcBef>
            </a:pPr>
            <a:r>
              <a:rPr lang="es-ES" altLang="es-ES" sz="1400" b="1" dirty="0">
                <a:solidFill>
                  <a:srgbClr val="0000CC"/>
                </a:solidFill>
                <a:latin typeface="-apple-system"/>
              </a:rPr>
              <a:t>Los valores significativos de EFI se pueden tomar como:</a:t>
            </a:r>
          </a:p>
          <a:p>
            <a:pPr eaLnBrk="1" hangingPunct="1">
              <a:buFont typeface="Arial" panose="020B0604020202020204" pitchFamily="34" charset="0"/>
              <a:buChar char="•"/>
            </a:pPr>
            <a:r>
              <a:rPr lang="es-ES" altLang="es-ES" sz="1400" b="1" dirty="0">
                <a:solidFill>
                  <a:srgbClr val="0000CC"/>
                </a:solidFill>
                <a:latin typeface="-apple-system"/>
              </a:rPr>
              <a:t>Los valores de EFI de 0.5 a 0.8 (independientemente del signo) generalmente significan un evento inusual .</a:t>
            </a:r>
          </a:p>
          <a:p>
            <a:pPr eaLnBrk="1" hangingPunct="1">
              <a:buFont typeface="Arial" panose="020B0604020202020204" pitchFamily="34" charset="0"/>
              <a:buChar char="•"/>
            </a:pPr>
            <a:r>
              <a:rPr lang="es-ES" altLang="es-ES" sz="1400" b="1" dirty="0">
                <a:solidFill>
                  <a:srgbClr val="0000CC"/>
                </a:solidFill>
                <a:latin typeface="-apple-system"/>
              </a:rPr>
              <a:t>Los valores de EFI por encima de 0.8 generalmente significan un evento muy inusual o extremo.</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 calcmode="lin" valueType="num">
                                      <p:cBhvr additive="base">
                                        <p:cTn id="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anim calcmode="lin" valueType="num">
                                      <p:cBhvr additive="base">
                                        <p:cTn id="1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solidFill>
                  <a:srgbClr val="0000CC"/>
                </a:solidFill>
              </a:rPr>
              <a:t>¿Cómo deberían comportarse los CDF en las sucesivas ejecuciones del ENS?</a:t>
            </a:r>
          </a:p>
        </p:txBody>
      </p:sp>
      <p:sp>
        <p:nvSpPr>
          <p:cNvPr id="3" name="Marcador de contenido 2"/>
          <p:cNvSpPr>
            <a:spLocks noGrp="1"/>
          </p:cNvSpPr>
          <p:nvPr>
            <p:ph idx="1"/>
          </p:nvPr>
        </p:nvSpPr>
        <p:spPr>
          <a:xfrm>
            <a:off x="323528" y="4365104"/>
            <a:ext cx="8568952" cy="4351338"/>
          </a:xfrm>
        </p:spPr>
        <p:txBody>
          <a:bodyPr/>
          <a:lstStyle/>
          <a:p>
            <a:r>
              <a:rPr lang="es-ES" sz="1800" dirty="0" smtClean="0"/>
              <a:t>Para largos alcances de pronóstico, </a:t>
            </a:r>
            <a:r>
              <a:rPr lang="es-ES" sz="1800" dirty="0"/>
              <a:t>la </a:t>
            </a:r>
            <a:r>
              <a:rPr lang="es-ES" sz="1800" dirty="0" smtClean="0"/>
              <a:t>CDF </a:t>
            </a:r>
            <a:r>
              <a:rPr lang="es-ES" sz="1800" dirty="0"/>
              <a:t>puede ser similar a la del </a:t>
            </a:r>
            <a:r>
              <a:rPr lang="es-ES" sz="1800" dirty="0" smtClean="0"/>
              <a:t>M-clima.</a:t>
            </a:r>
            <a:endParaRPr lang="es-ES" sz="1800" dirty="0"/>
          </a:p>
          <a:p>
            <a:r>
              <a:rPr lang="es-ES" sz="1800" dirty="0"/>
              <a:t>Las variaciones laterales de la posición de la </a:t>
            </a:r>
            <a:r>
              <a:rPr lang="es-ES" sz="1800" dirty="0" smtClean="0"/>
              <a:t>CFD </a:t>
            </a:r>
            <a:r>
              <a:rPr lang="es-ES" sz="1800" dirty="0"/>
              <a:t>entre ejecuciones sucesivas deberían, en general, </a:t>
            </a:r>
            <a:r>
              <a:rPr lang="es-ES" sz="1800" dirty="0" smtClean="0"/>
              <a:t>irse reduciendo a lo largo de integraciones sucesivas del modelo.</a:t>
            </a:r>
            <a:endParaRPr lang="es-ES" sz="1800" dirty="0"/>
          </a:p>
          <a:p>
            <a:r>
              <a:rPr lang="es-ES" sz="1800" dirty="0"/>
              <a:t>La </a:t>
            </a:r>
            <a:r>
              <a:rPr lang="es-ES" sz="1800" dirty="0" smtClean="0"/>
              <a:t>DF </a:t>
            </a:r>
            <a:r>
              <a:rPr lang="es-ES" sz="1800" dirty="0"/>
              <a:t>tenderá a ser más pronunciada (con el tiempo), lo que </a:t>
            </a:r>
            <a:r>
              <a:rPr lang="es-ES" sz="1800" dirty="0" smtClean="0"/>
              <a:t>supone una </a:t>
            </a:r>
            <a:r>
              <a:rPr lang="es-ES" sz="1800" dirty="0"/>
              <a:t>mayor </a:t>
            </a:r>
            <a:r>
              <a:rPr lang="es-ES" sz="1800" dirty="0" smtClean="0"/>
              <a:t>confianza y probabilidad de ocurrencia.</a:t>
            </a:r>
            <a:endParaRPr lang="es-ES" sz="1800" dirty="0"/>
          </a:p>
        </p:txBody>
      </p:sp>
      <p:pic>
        <p:nvPicPr>
          <p:cNvPr id="4" name="Imagen 3"/>
          <p:cNvPicPr>
            <a:picLocks noChangeAspect="1"/>
          </p:cNvPicPr>
          <p:nvPr/>
        </p:nvPicPr>
        <p:blipFill>
          <a:blip r:embed="rId2"/>
          <a:stretch>
            <a:fillRect/>
          </a:stretch>
        </p:blipFill>
        <p:spPr>
          <a:xfrm>
            <a:off x="1619672" y="908720"/>
            <a:ext cx="4955455" cy="3214534"/>
          </a:xfrm>
          <a:prstGeom prst="rect">
            <a:avLst/>
          </a:prstGeom>
        </p:spPr>
      </p:pic>
    </p:spTree>
    <p:extLst>
      <p:ext uri="{BB962C8B-B14F-4D97-AF65-F5344CB8AC3E}">
        <p14:creationId xmlns:p14="http://schemas.microsoft.com/office/powerpoint/2010/main" val="819285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0000FF"/>
                </a:solidFill>
              </a:rPr>
              <a:t>Un ejemplo</a:t>
            </a:r>
            <a:endParaRPr lang="es-ES" dirty="0">
              <a:solidFill>
                <a:srgbClr val="0000FF"/>
              </a:solidFill>
            </a:endParaRPr>
          </a:p>
        </p:txBody>
      </p:sp>
      <p:sp>
        <p:nvSpPr>
          <p:cNvPr id="3" name="Marcador de contenido 2"/>
          <p:cNvSpPr>
            <a:spLocks noGrp="1"/>
          </p:cNvSpPr>
          <p:nvPr>
            <p:ph idx="1"/>
          </p:nvPr>
        </p:nvSpPr>
        <p:spPr>
          <a:xfrm>
            <a:off x="467544" y="5127866"/>
            <a:ext cx="8424936" cy="4351338"/>
          </a:xfrm>
        </p:spPr>
        <p:txBody>
          <a:bodyPr/>
          <a:lstStyle/>
          <a:p>
            <a:r>
              <a:rPr lang="es-ES" sz="1800" dirty="0"/>
              <a:t>El valor del periodo de retorno de las precipitaciones de 24h para ~Febrero es de 11 mm (</a:t>
            </a:r>
            <a:r>
              <a:rPr lang="es-ES" sz="1800" i="1" dirty="0"/>
              <a:t>M-</a:t>
            </a:r>
            <a:r>
              <a:rPr lang="es-ES" sz="1800" i="1" dirty="0" err="1"/>
              <a:t>climate</a:t>
            </a:r>
            <a:r>
              <a:rPr lang="es-ES" sz="1800" dirty="0"/>
              <a:t>).</a:t>
            </a:r>
          </a:p>
          <a:p>
            <a:r>
              <a:rPr lang="es-ES" sz="1800" dirty="0"/>
              <a:t>~ 95% de probabilidad de </a:t>
            </a:r>
            <a:r>
              <a:rPr lang="es-ES" sz="1800" dirty="0" smtClean="0"/>
              <a:t>precipitación &gt;11mm </a:t>
            </a:r>
            <a:r>
              <a:rPr lang="es-ES" sz="1800" dirty="0"/>
              <a:t>(línea azul; t+24-48h)</a:t>
            </a:r>
          </a:p>
          <a:p>
            <a:r>
              <a:rPr lang="es-ES" sz="1800" dirty="0"/>
              <a:t>Una mayor pendiente de la </a:t>
            </a:r>
            <a:r>
              <a:rPr lang="es-ES" sz="1800" dirty="0" smtClean="0"/>
              <a:t>CDF </a:t>
            </a:r>
            <a:r>
              <a:rPr lang="es-ES" sz="1800" dirty="0"/>
              <a:t>en </a:t>
            </a:r>
            <a:r>
              <a:rPr lang="es-ES" sz="1800" dirty="0" smtClean="0"/>
              <a:t>las </a:t>
            </a:r>
            <a:r>
              <a:rPr lang="es-ES" sz="1800" dirty="0" err="1" smtClean="0"/>
              <a:t>integracciones</a:t>
            </a:r>
            <a:r>
              <a:rPr lang="es-ES" sz="1800" dirty="0" smtClean="0"/>
              <a:t> </a:t>
            </a:r>
            <a:r>
              <a:rPr lang="es-ES" sz="1800" dirty="0"/>
              <a:t>más recientes significa un aumento de la confianza</a:t>
            </a:r>
          </a:p>
        </p:txBody>
      </p:sp>
      <p:pic>
        <p:nvPicPr>
          <p:cNvPr id="4" name="Imagen 3"/>
          <p:cNvPicPr>
            <a:picLocks noChangeAspect="1"/>
          </p:cNvPicPr>
          <p:nvPr/>
        </p:nvPicPr>
        <p:blipFill>
          <a:blip r:embed="rId2"/>
          <a:stretch>
            <a:fillRect/>
          </a:stretch>
        </p:blipFill>
        <p:spPr>
          <a:xfrm>
            <a:off x="0" y="692696"/>
            <a:ext cx="9144000" cy="4435170"/>
          </a:xfrm>
          <a:prstGeom prst="rect">
            <a:avLst/>
          </a:prstGeom>
        </p:spPr>
      </p:pic>
    </p:spTree>
    <p:extLst>
      <p:ext uri="{BB962C8B-B14F-4D97-AF65-F5344CB8AC3E}">
        <p14:creationId xmlns:p14="http://schemas.microsoft.com/office/powerpoint/2010/main" val="14370156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0000FF"/>
                </a:solidFill>
              </a:rPr>
              <a:t>Otro, bastante diferente…</a:t>
            </a:r>
            <a:endParaRPr lang="es-ES" dirty="0">
              <a:solidFill>
                <a:srgbClr val="0000FF"/>
              </a:solidFill>
            </a:endParaRPr>
          </a:p>
        </p:txBody>
      </p:sp>
      <p:sp>
        <p:nvSpPr>
          <p:cNvPr id="3" name="Marcador de contenido 2"/>
          <p:cNvSpPr>
            <a:spLocks noGrp="1"/>
          </p:cNvSpPr>
          <p:nvPr>
            <p:ph idx="1"/>
          </p:nvPr>
        </p:nvSpPr>
        <p:spPr>
          <a:xfrm>
            <a:off x="628650" y="4221087"/>
            <a:ext cx="7886700" cy="1955875"/>
          </a:xfrm>
        </p:spPr>
        <p:txBody>
          <a:bodyPr/>
          <a:lstStyle/>
          <a:p>
            <a:r>
              <a:rPr lang="es-ES" sz="2000" dirty="0"/>
              <a:t>Lluvia en el </a:t>
            </a:r>
            <a:r>
              <a:rPr lang="es-ES" sz="2000" dirty="0" smtClean="0"/>
              <a:t>Norte </a:t>
            </a:r>
            <a:r>
              <a:rPr lang="es-ES" sz="2000" dirty="0"/>
              <a:t>de Inglaterra </a:t>
            </a:r>
            <a:r>
              <a:rPr lang="es-ES" sz="2000" dirty="0" smtClean="0"/>
              <a:t>en junio de 2009  </a:t>
            </a:r>
            <a:r>
              <a:rPr lang="es-ES" sz="2000" dirty="0"/>
              <a:t>la alternativa de baja probabilidad se convirtió en probable </a:t>
            </a:r>
            <a:r>
              <a:rPr lang="es-ES" sz="2000" dirty="0" smtClean="0"/>
              <a:t>en la pasada más reciente del modelo.</a:t>
            </a:r>
            <a:endParaRPr lang="es-ES" sz="2000" dirty="0"/>
          </a:p>
        </p:txBody>
      </p:sp>
      <p:pic>
        <p:nvPicPr>
          <p:cNvPr id="4" name="Imagen 3"/>
          <p:cNvPicPr>
            <a:picLocks noChangeAspect="1"/>
          </p:cNvPicPr>
          <p:nvPr/>
        </p:nvPicPr>
        <p:blipFill>
          <a:blip r:embed="rId2"/>
          <a:stretch>
            <a:fillRect/>
          </a:stretch>
        </p:blipFill>
        <p:spPr>
          <a:xfrm>
            <a:off x="35496" y="964452"/>
            <a:ext cx="4349351" cy="2851637"/>
          </a:xfrm>
          <a:prstGeom prst="rect">
            <a:avLst/>
          </a:prstGeom>
        </p:spPr>
      </p:pic>
      <p:pic>
        <p:nvPicPr>
          <p:cNvPr id="5" name="Imagen 4"/>
          <p:cNvPicPr>
            <a:picLocks noChangeAspect="1"/>
          </p:cNvPicPr>
          <p:nvPr/>
        </p:nvPicPr>
        <p:blipFill>
          <a:blip r:embed="rId3"/>
          <a:stretch>
            <a:fillRect/>
          </a:stretch>
        </p:blipFill>
        <p:spPr>
          <a:xfrm>
            <a:off x="4375557" y="964452"/>
            <a:ext cx="4726045" cy="2837088"/>
          </a:xfrm>
          <a:prstGeom prst="rect">
            <a:avLst/>
          </a:prstGeom>
        </p:spPr>
      </p:pic>
    </p:spTree>
    <p:extLst>
      <p:ext uri="{BB962C8B-B14F-4D97-AF65-F5344CB8AC3E}">
        <p14:creationId xmlns:p14="http://schemas.microsoft.com/office/powerpoint/2010/main" val="37722444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79512" y="4506675"/>
            <a:ext cx="8856984" cy="1670287"/>
          </a:xfrm>
        </p:spPr>
        <p:txBody>
          <a:bodyPr/>
          <a:lstStyle/>
          <a:p>
            <a:r>
              <a:rPr lang="es-ES" sz="2000" dirty="0"/>
              <a:t>El EFI indicaba un riesgo de temporal de viento en el rango medio. El SOT positivo (contornos negros) mostraba que era probable un temporal de viento excepcionalmente fuerte.</a:t>
            </a:r>
          </a:p>
          <a:p>
            <a:r>
              <a:rPr lang="es-ES" sz="2000" dirty="0"/>
              <a:t>Había una señal de condiciones más ventosas de lo normal con 7 días de antelación, con las últimas 7 ejecuciones que predecían viento extremo (ver CDF)</a:t>
            </a:r>
          </a:p>
          <a:p>
            <a:endParaRPr lang="es-ES" sz="2000" dirty="0"/>
          </a:p>
        </p:txBody>
      </p:sp>
      <p:pic>
        <p:nvPicPr>
          <p:cNvPr id="4" name="Imagen 3"/>
          <p:cNvPicPr>
            <a:picLocks noChangeAspect="1"/>
          </p:cNvPicPr>
          <p:nvPr/>
        </p:nvPicPr>
        <p:blipFill>
          <a:blip r:embed="rId2"/>
          <a:stretch>
            <a:fillRect/>
          </a:stretch>
        </p:blipFill>
        <p:spPr>
          <a:xfrm>
            <a:off x="0" y="116632"/>
            <a:ext cx="9144000" cy="4390044"/>
          </a:xfrm>
          <a:prstGeom prst="rect">
            <a:avLst/>
          </a:prstGeom>
        </p:spPr>
      </p:pic>
    </p:spTree>
    <p:extLst>
      <p:ext uri="{BB962C8B-B14F-4D97-AF65-F5344CB8AC3E}">
        <p14:creationId xmlns:p14="http://schemas.microsoft.com/office/powerpoint/2010/main" val="31425829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ángulo 3"/>
          <p:cNvSpPr>
            <a:spLocks noChangeArrowheads="1"/>
          </p:cNvSpPr>
          <p:nvPr/>
        </p:nvSpPr>
        <p:spPr bwMode="auto">
          <a:xfrm>
            <a:off x="250825" y="708025"/>
            <a:ext cx="8713788"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1600" dirty="0">
                <a:latin typeface="Trebuchet MS" panose="020B0603020202020204" pitchFamily="34" charset="0"/>
              </a:rPr>
              <a:t>Aunque un </a:t>
            </a:r>
            <a:r>
              <a:rPr lang="es-ES" altLang="es-ES" sz="1600" b="1" dirty="0">
                <a:latin typeface="Trebuchet MS" panose="020B0603020202020204" pitchFamily="34" charset="0"/>
              </a:rPr>
              <a:t>valor alto de EFI </a:t>
            </a:r>
            <a:r>
              <a:rPr lang="es-ES" altLang="es-ES" sz="1600" dirty="0">
                <a:latin typeface="Trebuchet MS" panose="020B0603020202020204" pitchFamily="34" charset="0"/>
              </a:rPr>
              <a:t>indica que un </a:t>
            </a:r>
            <a:r>
              <a:rPr lang="es-ES" altLang="es-ES" sz="1600" b="1" dirty="0">
                <a:latin typeface="Trebuchet MS" panose="020B0603020202020204" pitchFamily="34" charset="0"/>
              </a:rPr>
              <a:t>evento extremo </a:t>
            </a:r>
            <a:r>
              <a:rPr lang="es-ES" altLang="es-ES" sz="1600" dirty="0">
                <a:latin typeface="Trebuchet MS" panose="020B0603020202020204" pitchFamily="34" charset="0"/>
              </a:rPr>
              <a:t>es </a:t>
            </a:r>
            <a:r>
              <a:rPr lang="es-ES" altLang="es-ES" sz="1600" b="1" dirty="0">
                <a:latin typeface="Trebuchet MS" panose="020B0603020202020204" pitchFamily="34" charset="0"/>
              </a:rPr>
              <a:t>más probable de lo normal</a:t>
            </a:r>
            <a:r>
              <a:rPr lang="es-ES" altLang="es-ES" sz="1600" dirty="0">
                <a:latin typeface="Trebuchet MS" panose="020B0603020202020204" pitchFamily="34" charset="0"/>
              </a:rPr>
              <a:t>, los valores </a:t>
            </a:r>
            <a:r>
              <a:rPr lang="es-ES" altLang="es-ES" sz="1600" u="sng" dirty="0">
                <a:latin typeface="Trebuchet MS" panose="020B0603020202020204" pitchFamily="34" charset="0"/>
              </a:rPr>
              <a:t>no representan probabilidad</a:t>
            </a:r>
            <a:r>
              <a:rPr lang="es-ES" altLang="es-ES" sz="1600" dirty="0">
                <a:latin typeface="Trebuchet MS" panose="020B0603020202020204" pitchFamily="34" charset="0"/>
              </a:rPr>
              <a:t>es. Cualquier pronóstico o advertencia debe basarse en un estudio cuidadoso de la información probabilística (ENS), como se muestra en los </a:t>
            </a:r>
            <a:r>
              <a:rPr lang="es-ES" altLang="es-ES" sz="1600" dirty="0" err="1">
                <a:latin typeface="Trebuchet MS" panose="020B0603020202020204" pitchFamily="34" charset="0"/>
              </a:rPr>
              <a:t>meteogramas</a:t>
            </a:r>
            <a:r>
              <a:rPr lang="es-ES" altLang="es-ES" sz="1600" dirty="0">
                <a:latin typeface="Trebuchet MS" panose="020B0603020202020204" pitchFamily="34" charset="0"/>
              </a:rPr>
              <a:t> y los penachos , y la información determinista (por ejemplo, de HRES, teniendo en cuenta la ponderación apropiada ) además del EFI. Los usuarios deben tener en cuenta:</a:t>
            </a:r>
          </a:p>
          <a:p>
            <a:pPr eaLnBrk="1" hangingPunct="1"/>
            <a:endParaRPr lang="es-ES" altLang="es-ES" sz="1600" dirty="0">
              <a:latin typeface="Trebuchet MS" panose="020B0603020202020204" pitchFamily="34" charset="0"/>
            </a:endParaRPr>
          </a:p>
          <a:p>
            <a:pPr lvl="1" eaLnBrk="1" hangingPunct="1"/>
            <a:r>
              <a:rPr lang="es-ES" altLang="es-ES" sz="1600" dirty="0">
                <a:latin typeface="Trebuchet MS" panose="020B0603020202020204" pitchFamily="34" charset="0"/>
              </a:rPr>
              <a:t>1.Las situaciones potencialmente extremas (por ejemplo, tormentas de viento) a menudo se caracterizan por una alta </a:t>
            </a:r>
            <a:r>
              <a:rPr lang="es-ES" altLang="es-ES" sz="1600" b="1" dirty="0">
                <a:latin typeface="Trebuchet MS" panose="020B0603020202020204" pitchFamily="34" charset="0"/>
              </a:rPr>
              <a:t>inestabilidad dinámica en la atmósfera </a:t>
            </a:r>
            <a:r>
              <a:rPr lang="es-ES" altLang="es-ES" sz="1600" dirty="0">
                <a:latin typeface="Trebuchet MS" panose="020B0603020202020204" pitchFamily="34" charset="0"/>
              </a:rPr>
              <a:t>y, en consecuencia, una gran </a:t>
            </a:r>
            <a:r>
              <a:rPr lang="es-ES" altLang="es-ES" sz="1600" b="1" dirty="0">
                <a:latin typeface="Trebuchet MS" panose="020B0603020202020204" pitchFamily="34" charset="0"/>
              </a:rPr>
              <a:t>dispersión</a:t>
            </a:r>
            <a:r>
              <a:rPr lang="es-ES" altLang="es-ES" sz="1600" dirty="0">
                <a:latin typeface="Trebuchet MS" panose="020B0603020202020204" pitchFamily="34" charset="0"/>
              </a:rPr>
              <a:t> entre los miembros del ENS. Un evento extremo puede estar precedido por un CDF con una pendiente suave asociada a valores de EFI que no sean particularmente altos. </a:t>
            </a:r>
          </a:p>
          <a:p>
            <a:pPr lvl="1" eaLnBrk="1" hangingPunct="1">
              <a:spcBef>
                <a:spcPts val="600"/>
              </a:spcBef>
            </a:pPr>
            <a:r>
              <a:rPr lang="es-ES" altLang="es-ES" sz="1600" dirty="0">
                <a:latin typeface="Trebuchet MS" panose="020B0603020202020204" pitchFamily="34" charset="0"/>
              </a:rPr>
              <a:t>2. El EFI puede indicar a los pronosticadores que las velocidades anormales de viento o las tasas de lluvia son más probables de lo normal, pero </a:t>
            </a:r>
            <a:r>
              <a:rPr lang="es-ES" altLang="es-ES" sz="1600" b="1" dirty="0">
                <a:latin typeface="Trebuchet MS" panose="020B0603020202020204" pitchFamily="34" charset="0"/>
              </a:rPr>
              <a:t>la inspección del diagrama CDF es necesaria para mostrar lo que esto significa para un umbral específico </a:t>
            </a:r>
            <a:r>
              <a:rPr lang="es-ES" altLang="es-ES" sz="1600" dirty="0">
                <a:latin typeface="Trebuchet MS" panose="020B0603020202020204" pitchFamily="34" charset="0"/>
              </a:rPr>
              <a:t>(por ejemplo, 5 mm/12 h). Si el riesgo climatológico es del 5% y la probabilidad prevista es del 20%, el </a:t>
            </a:r>
            <a:r>
              <a:rPr lang="es-ES" altLang="es-ES" sz="1600" dirty="0" smtClean="0">
                <a:latin typeface="Trebuchet MS" panose="020B0603020202020204" pitchFamily="34" charset="0"/>
              </a:rPr>
              <a:t>riesgo real </a:t>
            </a:r>
            <a:r>
              <a:rPr lang="es-ES" altLang="es-ES" sz="1600" dirty="0">
                <a:latin typeface="Trebuchet MS" panose="020B0603020202020204" pitchFamily="34" charset="0"/>
              </a:rPr>
              <a:t>es cuatro veces mayor que lo normal, pero cualquier acción dependerá de si este 20% es lo suficientemente alto para que un usuario final específico emprenda acciones para evitar sus eventuales efectos.</a:t>
            </a:r>
          </a:p>
        </p:txBody>
      </p:sp>
      <p:sp>
        <p:nvSpPr>
          <p:cNvPr id="26627" name="Rectangle 1027"/>
          <p:cNvSpPr txBox="1">
            <a:spLocks noChangeArrowheads="1"/>
          </p:cNvSpPr>
          <p:nvPr/>
        </p:nvSpPr>
        <p:spPr bwMode="auto">
          <a:xfrm>
            <a:off x="395536" y="-99392"/>
            <a:ext cx="81137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s-ES" sz="3200" b="1" dirty="0">
                <a:solidFill>
                  <a:srgbClr val="0000FF"/>
                </a:solidFill>
              </a:rPr>
              <a:t>Extreme Forecast Index (EFI)</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238845"/>
            <a:ext cx="91440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s-ES" sz="2800" b="1" dirty="0" smtClean="0">
                <a:solidFill>
                  <a:srgbClr val="0033CC"/>
                </a:solidFill>
              </a:rPr>
              <a:t>Modelos de predicción de la atmósfera</a:t>
            </a:r>
            <a:endParaRPr lang="es-ES" sz="2800" b="1" dirty="0">
              <a:solidFill>
                <a:srgbClr val="0033CC"/>
              </a:solidFill>
            </a:endParaRPr>
          </a:p>
        </p:txBody>
      </p:sp>
      <p:pic>
        <p:nvPicPr>
          <p:cNvPr id="6" name="Imagen 5"/>
          <p:cNvPicPr>
            <a:picLocks noChangeAspect="1"/>
          </p:cNvPicPr>
          <p:nvPr/>
        </p:nvPicPr>
        <p:blipFill>
          <a:blip r:embed="rId2"/>
          <a:stretch>
            <a:fillRect/>
          </a:stretch>
        </p:blipFill>
        <p:spPr>
          <a:xfrm>
            <a:off x="165413" y="1268760"/>
            <a:ext cx="8813173" cy="4707036"/>
          </a:xfrm>
          <a:prstGeom prst="rect">
            <a:avLst/>
          </a:prstGeom>
        </p:spPr>
      </p:pic>
      <p:sp>
        <p:nvSpPr>
          <p:cNvPr id="2" name="CuadroTexto 1"/>
          <p:cNvSpPr txBox="1"/>
          <p:nvPr/>
        </p:nvSpPr>
        <p:spPr>
          <a:xfrm>
            <a:off x="2831780" y="534824"/>
            <a:ext cx="3929281" cy="369332"/>
          </a:xfrm>
          <a:prstGeom prst="rect">
            <a:avLst/>
          </a:prstGeom>
          <a:noFill/>
        </p:spPr>
        <p:txBody>
          <a:bodyPr wrap="none" rtlCol="0">
            <a:spAutoFit/>
          </a:bodyPr>
          <a:lstStyle/>
          <a:p>
            <a:r>
              <a:rPr lang="es-ES" dirty="0" smtClean="0"/>
              <a:t>Incremento de la resolución espacial</a:t>
            </a:r>
            <a:endParaRPr lang="es-ES" dirty="0"/>
          </a:p>
        </p:txBody>
      </p:sp>
    </p:spTree>
    <p:extLst>
      <p:ext uri="{BB962C8B-B14F-4D97-AF65-F5344CB8AC3E}">
        <p14:creationId xmlns:p14="http://schemas.microsoft.com/office/powerpoint/2010/main" val="93654727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0000FF"/>
                </a:solidFill>
              </a:rPr>
              <a:t>Limitaciones del EFI</a:t>
            </a:r>
            <a:endParaRPr lang="es-ES" dirty="0">
              <a:solidFill>
                <a:srgbClr val="0000FF"/>
              </a:solidFill>
            </a:endParaRPr>
          </a:p>
        </p:txBody>
      </p:sp>
      <p:sp>
        <p:nvSpPr>
          <p:cNvPr id="3" name="Marcador de contenido 2"/>
          <p:cNvSpPr>
            <a:spLocks noGrp="1"/>
          </p:cNvSpPr>
          <p:nvPr>
            <p:ph idx="1"/>
          </p:nvPr>
        </p:nvSpPr>
        <p:spPr>
          <a:xfrm>
            <a:off x="0" y="980728"/>
            <a:ext cx="8839894" cy="4555703"/>
          </a:xfrm>
        </p:spPr>
        <p:txBody>
          <a:bodyPr/>
          <a:lstStyle/>
          <a:p>
            <a:r>
              <a:rPr lang="es-ES" sz="2000" dirty="0"/>
              <a:t>Extremo no significa necesariamente alto impacto (por ejemplo, 2 mm de lluvia en el desierto)</a:t>
            </a:r>
          </a:p>
          <a:p>
            <a:r>
              <a:rPr lang="es-ES" sz="2000" dirty="0"/>
              <a:t>Los antecedentes también son importantes, pero no se tienen en cuenta directamente (por ejemplo, una lluvia intensa cuando el suelo está saturado).</a:t>
            </a:r>
          </a:p>
          <a:p>
            <a:r>
              <a:rPr lang="es-ES" sz="2000" dirty="0"/>
              <a:t>El impacto de las tormentas de </a:t>
            </a:r>
            <a:r>
              <a:rPr lang="es-ES" sz="2000" dirty="0" smtClean="0"/>
              <a:t>viento es relativo. Puede </a:t>
            </a:r>
            <a:r>
              <a:rPr lang="es-ES" sz="2000" dirty="0"/>
              <a:t>depender de si los árboles están </a:t>
            </a:r>
            <a:r>
              <a:rPr lang="es-ES" sz="2000" dirty="0" smtClean="0"/>
              <a:t>frondosos, el estado del terreno si </a:t>
            </a:r>
            <a:r>
              <a:rPr lang="es-ES" sz="2000" dirty="0"/>
              <a:t>el suelo está saturado...</a:t>
            </a:r>
          </a:p>
          <a:p>
            <a:r>
              <a:rPr lang="es-ES" sz="2000" dirty="0"/>
              <a:t>Los productos son tan buenos como los resultados del modelo, por ejemplo</a:t>
            </a:r>
          </a:p>
          <a:p>
            <a:pPr lvl="1"/>
            <a:r>
              <a:rPr lang="es-ES" sz="1600" dirty="0"/>
              <a:t>La representación de los ciclones tropicales está limitada por la resolución</a:t>
            </a:r>
          </a:p>
          <a:p>
            <a:pPr lvl="1"/>
            <a:r>
              <a:rPr lang="es-ES" sz="1600" dirty="0"/>
              <a:t>La amenaza de una convección intensa y muy localizada es poco probable que se capte en su totalidad</a:t>
            </a:r>
          </a:p>
        </p:txBody>
      </p:sp>
    </p:spTree>
    <p:extLst>
      <p:ext uri="{BB962C8B-B14F-4D97-AF65-F5344CB8AC3E}">
        <p14:creationId xmlns:p14="http://schemas.microsoft.com/office/powerpoint/2010/main" val="35962980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ángulo 3"/>
          <p:cNvSpPr>
            <a:spLocks noChangeArrowheads="1"/>
          </p:cNvSpPr>
          <p:nvPr/>
        </p:nvSpPr>
        <p:spPr bwMode="auto">
          <a:xfrm>
            <a:off x="0" y="512763"/>
            <a:ext cx="9109075"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1600" dirty="0">
                <a:latin typeface="Trebuchet MS" panose="020B0603020202020204" pitchFamily="34" charset="0"/>
              </a:rPr>
              <a:t>Los miembros de un ENS que proporcionan valores previstos más allá </a:t>
            </a:r>
            <a:r>
              <a:rPr lang="es-ES" altLang="es-ES" sz="1600" dirty="0" smtClean="0">
                <a:latin typeface="Trebuchet MS" panose="020B0603020202020204" pitchFamily="34" charset="0"/>
              </a:rPr>
              <a:t>del valor extremo del </a:t>
            </a:r>
            <a:r>
              <a:rPr lang="es-ES" altLang="es-ES" sz="1600" dirty="0">
                <a:latin typeface="Trebuchet MS" panose="020B0603020202020204" pitchFamily="34" charset="0"/>
              </a:rPr>
              <a:t>clima-M no contribuyen más al EFI que los miembros que solo coinciden con el extremo del clima-M. El ‘</a:t>
            </a:r>
            <a:r>
              <a:rPr lang="es-ES" altLang="es-ES" sz="1600" i="1" dirty="0" err="1">
                <a:latin typeface="Trebuchet MS" panose="020B0603020202020204" pitchFamily="34" charset="0"/>
              </a:rPr>
              <a:t>Shift</a:t>
            </a:r>
            <a:r>
              <a:rPr lang="es-ES" altLang="es-ES" sz="1600" i="1" dirty="0">
                <a:latin typeface="Trebuchet MS" panose="020B0603020202020204" pitchFamily="34" charset="0"/>
              </a:rPr>
              <a:t> of </a:t>
            </a:r>
            <a:r>
              <a:rPr lang="es-ES" altLang="es-ES" sz="1600" i="1" dirty="0" err="1">
                <a:latin typeface="Trebuchet MS" panose="020B0603020202020204" pitchFamily="34" charset="0"/>
              </a:rPr>
              <a:t>Tails</a:t>
            </a:r>
            <a:r>
              <a:rPr lang="es-ES" altLang="es-ES" sz="1600" dirty="0">
                <a:latin typeface="Trebuchet MS" panose="020B0603020202020204" pitchFamily="34" charset="0"/>
              </a:rPr>
              <a:t>’ (SOT) es un producto adicional que se ha desarrollado para abordar este punto. El índice </a:t>
            </a:r>
            <a:r>
              <a:rPr lang="es-ES" altLang="es-ES" sz="1600" dirty="0" err="1">
                <a:latin typeface="Trebuchet MS" panose="020B0603020202020204" pitchFamily="34" charset="0"/>
              </a:rPr>
              <a:t>Shift</a:t>
            </a:r>
            <a:r>
              <a:rPr lang="es-ES" altLang="es-ES" sz="1600" dirty="0">
                <a:latin typeface="Trebuchet MS" panose="020B0603020202020204" pitchFamily="34" charset="0"/>
              </a:rPr>
              <a:t> of </a:t>
            </a:r>
            <a:r>
              <a:rPr lang="es-ES" altLang="es-ES" sz="1600" dirty="0" err="1">
                <a:latin typeface="Trebuchet MS" panose="020B0603020202020204" pitchFamily="34" charset="0"/>
              </a:rPr>
              <a:t>Tails</a:t>
            </a:r>
            <a:r>
              <a:rPr lang="es-ES" altLang="es-ES" sz="1600" dirty="0">
                <a:latin typeface="Trebuchet MS" panose="020B0603020202020204" pitchFamily="34" charset="0"/>
              </a:rPr>
              <a:t> (SOT) complementa el EFI al </a:t>
            </a:r>
            <a:r>
              <a:rPr lang="es-ES" altLang="es-ES" sz="1600" b="1" dirty="0">
                <a:latin typeface="Trebuchet MS" panose="020B0603020202020204" pitchFamily="34" charset="0"/>
              </a:rPr>
              <a:t>proporcionar información sobre lo extremo que podría ser un evento.</a:t>
            </a:r>
          </a:p>
          <a:p>
            <a:pPr eaLnBrk="1" hangingPunct="1">
              <a:spcBef>
                <a:spcPts val="600"/>
              </a:spcBef>
            </a:pPr>
            <a:r>
              <a:rPr lang="es-ES" altLang="es-ES" sz="1600" dirty="0">
                <a:latin typeface="Trebuchet MS" panose="020B0603020202020204" pitchFamily="34" charset="0"/>
              </a:rPr>
              <a:t>Específicamente, compara las colas de las distribuciones del ENS y del M-clima en función de los percentiles 90 y 99 (parte superior de la cola), y sólo para la temperatura, también los percentiles 1 y 10 (cola inferior). Los valores de </a:t>
            </a:r>
            <a:r>
              <a:rPr lang="es-ES" altLang="es-ES" sz="1600" b="1" dirty="0">
                <a:latin typeface="Trebuchet MS" panose="020B0603020202020204" pitchFamily="34" charset="0"/>
              </a:rPr>
              <a:t>SOT positivos </a:t>
            </a:r>
            <a:r>
              <a:rPr lang="es-ES" altLang="es-ES" sz="1600" dirty="0">
                <a:latin typeface="Trebuchet MS" panose="020B0603020202020204" pitchFamily="34" charset="0"/>
              </a:rPr>
              <a:t>indican que </a:t>
            </a:r>
            <a:r>
              <a:rPr lang="es-ES" altLang="es-ES" sz="1600" b="1" dirty="0">
                <a:latin typeface="Trebuchet MS" panose="020B0603020202020204" pitchFamily="34" charset="0"/>
              </a:rPr>
              <a:t>al menos el 10% del conjunto pronostica un evento extremo</a:t>
            </a:r>
            <a:r>
              <a:rPr lang="es-ES" altLang="es-ES" sz="1600" dirty="0">
                <a:latin typeface="Trebuchet MS" panose="020B0603020202020204" pitchFamily="34" charset="0"/>
              </a:rPr>
              <a:t>. Un valor alto de SOT indica cuán extremos son los </a:t>
            </a:r>
            <a:r>
              <a:rPr lang="es-ES" altLang="es-ES" sz="1600" dirty="0" smtClean="0">
                <a:latin typeface="Trebuchet MS" panose="020B0603020202020204" pitchFamily="34" charset="0"/>
              </a:rPr>
              <a:t>mayores resultados del </a:t>
            </a:r>
            <a:r>
              <a:rPr lang="es-ES" altLang="es-ES" sz="1600" dirty="0">
                <a:latin typeface="Trebuchet MS" panose="020B0603020202020204" pitchFamily="34" charset="0"/>
              </a:rPr>
              <a:t>10</a:t>
            </a:r>
            <a:r>
              <a:rPr lang="es-ES" altLang="es-ES" sz="1600" dirty="0" smtClean="0">
                <a:latin typeface="Trebuchet MS" panose="020B0603020202020204" pitchFamily="34" charset="0"/>
              </a:rPr>
              <a:t>% del ENS.</a:t>
            </a:r>
            <a:endParaRPr lang="es-ES" altLang="es-ES" sz="1600" dirty="0">
              <a:latin typeface="Trebuchet MS" panose="020B0603020202020204" pitchFamily="34" charset="0"/>
            </a:endParaRPr>
          </a:p>
        </p:txBody>
      </p:sp>
      <p:sp>
        <p:nvSpPr>
          <p:cNvPr id="27651" name="Rectangle 2"/>
          <p:cNvSpPr txBox="1">
            <a:spLocks noChangeArrowheads="1"/>
          </p:cNvSpPr>
          <p:nvPr/>
        </p:nvSpPr>
        <p:spPr bwMode="auto">
          <a:xfrm>
            <a:off x="547688" y="-20638"/>
            <a:ext cx="7886700" cy="53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s-ES" sz="3200" b="1" i="1" dirty="0">
                <a:solidFill>
                  <a:srgbClr val="0000FF"/>
                </a:solidFill>
                <a:latin typeface="Trebuchet MS" panose="020B0603020202020204" pitchFamily="34" charset="0"/>
              </a:rPr>
              <a:t>Shift of Tails </a:t>
            </a:r>
            <a:r>
              <a:rPr lang="en-GB" altLang="es-ES" sz="3200" b="1" dirty="0">
                <a:solidFill>
                  <a:srgbClr val="0000FF"/>
                </a:solidFill>
                <a:latin typeface="Trebuchet MS" panose="020B0603020202020204" pitchFamily="34" charset="0"/>
              </a:rPr>
              <a:t>(SOT)</a:t>
            </a:r>
          </a:p>
        </p:txBody>
      </p:sp>
      <p:pic>
        <p:nvPicPr>
          <p:cNvPr id="27652" name="Imagen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27375"/>
            <a:ext cx="8982075"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ángulo 7"/>
          <p:cNvSpPr>
            <a:spLocks noChangeArrowheads="1"/>
          </p:cNvSpPr>
          <p:nvPr/>
        </p:nvSpPr>
        <p:spPr bwMode="auto">
          <a:xfrm>
            <a:off x="5435600" y="5473700"/>
            <a:ext cx="3708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1400" i="1" dirty="0"/>
              <a:t>El percentil 99 del clima-M (</a:t>
            </a:r>
            <a:r>
              <a:rPr lang="es-ES" altLang="es-ES" sz="1400" i="1" dirty="0" err="1"/>
              <a:t>Qc</a:t>
            </a:r>
            <a:r>
              <a:rPr lang="es-ES" altLang="es-ES" sz="1400" i="1" dirty="0"/>
              <a:t> (99), que se muestra en verde) se toma como extremo. El SOT se define como la relación de la </a:t>
            </a:r>
            <a:r>
              <a:rPr lang="es-ES" altLang="es-ES" sz="1400" i="1" dirty="0" smtClean="0"/>
              <a:t>desviación </a:t>
            </a:r>
            <a:r>
              <a:rPr lang="es-ES" altLang="es-ES" sz="1400" i="1" dirty="0"/>
              <a:t>del extremo del clima M en el percentil 90 del ENS (</a:t>
            </a:r>
            <a:r>
              <a:rPr lang="es-ES" altLang="es-ES" sz="1400" i="1" dirty="0" err="1"/>
              <a:t>Qf</a:t>
            </a:r>
            <a:r>
              <a:rPr lang="es-ES" altLang="es-ES" sz="1400" i="1" dirty="0"/>
              <a:t> (90)) frente al clima-M (</a:t>
            </a:r>
            <a:r>
              <a:rPr lang="es-ES" altLang="es-ES" sz="1400" i="1" dirty="0" err="1"/>
              <a:t>Qc</a:t>
            </a:r>
            <a:r>
              <a:rPr lang="es-ES" altLang="es-ES" sz="1400" i="1" dirty="0"/>
              <a:t> (90)).</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1581150"/>
            <a:ext cx="48387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2"/>
          <p:cNvSpPr txBox="1">
            <a:spLocks noChangeArrowheads="1"/>
          </p:cNvSpPr>
          <p:nvPr/>
        </p:nvSpPr>
        <p:spPr bwMode="auto">
          <a:xfrm>
            <a:off x="1149350" y="1587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s-ES" sz="3200" b="1" i="1" dirty="0">
                <a:solidFill>
                  <a:srgbClr val="0000FF"/>
                </a:solidFill>
                <a:latin typeface="Trebuchet MS" panose="020B0603020202020204" pitchFamily="34" charset="0"/>
              </a:rPr>
              <a:t>Shift of Tails </a:t>
            </a:r>
            <a:r>
              <a:rPr lang="en-GB" altLang="es-ES" sz="3200" b="1" dirty="0">
                <a:solidFill>
                  <a:srgbClr val="0000FF"/>
                </a:solidFill>
                <a:latin typeface="Trebuchet MS" panose="020B0603020202020204" pitchFamily="34" charset="0"/>
              </a:rPr>
              <a:t>(SOT)</a:t>
            </a:r>
          </a:p>
        </p:txBody>
      </p:sp>
      <p:sp>
        <p:nvSpPr>
          <p:cNvPr id="28676" name="Rectángulo 2"/>
          <p:cNvSpPr>
            <a:spLocks noChangeArrowheads="1"/>
          </p:cNvSpPr>
          <p:nvPr/>
        </p:nvSpPr>
        <p:spPr bwMode="auto">
          <a:xfrm>
            <a:off x="323850" y="4997450"/>
            <a:ext cx="86963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sz="1600" i="1"/>
          </a:p>
          <a:p>
            <a:pPr eaLnBrk="1" hangingPunct="1"/>
            <a:r>
              <a:rPr lang="es-ES" altLang="es-ES" sz="1600" i="1"/>
              <a:t>Un ejemplo de CDF para nevadas. En este caso, EFI = 0,36 pero SOT = 0,8. EFI es positivo, por lo tanto, el pronóstico sugiere nieve, pero la EFI relativamente baja implica incertidumbre. Sin embargo, SOT&gt; 0 indica que algunos miembros de ENS predicen nevadas extremas (por encima del percentil 99 del clima M que se muestra en la línea verde).</a:t>
            </a:r>
          </a:p>
        </p:txBody>
      </p:sp>
      <p:sp>
        <p:nvSpPr>
          <p:cNvPr id="28677" name="Rectángulo 4"/>
          <p:cNvSpPr>
            <a:spLocks noChangeArrowheads="1"/>
          </p:cNvSpPr>
          <p:nvPr/>
        </p:nvSpPr>
        <p:spPr bwMode="auto">
          <a:xfrm>
            <a:off x="558800" y="581025"/>
            <a:ext cx="84613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1600">
                <a:latin typeface="Trebuchet MS" panose="020B0603020202020204" pitchFamily="34" charset="0"/>
              </a:rPr>
              <a:t>EFI y SOT se calculan para muchos parámetros meteorológicos y para diferentes rangos de pronóstico y períodos de acumulación. Se puede acceder a los gráficos a través de las páginas web de ECMWF.</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5398093" cy="6858000"/>
          </a:xfrm>
          <a:prstGeom prst="rect">
            <a:avLst/>
          </a:prstGeom>
        </p:spPr>
      </p:pic>
      <p:sp>
        <p:nvSpPr>
          <p:cNvPr id="3" name="Rectángulo 2"/>
          <p:cNvSpPr/>
          <p:nvPr/>
        </p:nvSpPr>
        <p:spPr>
          <a:xfrm>
            <a:off x="5414874" y="764704"/>
            <a:ext cx="3672408" cy="5709255"/>
          </a:xfrm>
          <a:prstGeom prst="rect">
            <a:avLst/>
          </a:prstGeom>
        </p:spPr>
        <p:txBody>
          <a:bodyPr wrap="square">
            <a:spAutoFit/>
          </a:bodyPr>
          <a:lstStyle/>
          <a:p>
            <a:pPr marL="285750" indent="-285750">
              <a:buFont typeface="Arial" panose="020B0604020202020204" pitchFamily="34" charset="0"/>
              <a:buChar char="•"/>
            </a:pPr>
            <a:r>
              <a:rPr lang="es-ES" dirty="0"/>
              <a:t>SOT &gt; 0 → al menos el 10% de los miembros del conjunto están por encima del percentil 99 del clima M.</a:t>
            </a:r>
          </a:p>
          <a:p>
            <a:pPr marL="285750" indent="-285750">
              <a:buFont typeface="Arial" panose="020B0604020202020204" pitchFamily="34" charset="0"/>
              <a:buChar char="•"/>
            </a:pPr>
            <a:r>
              <a:rPr lang="es-ES" dirty="0"/>
              <a:t>Cuanto más alto sea el valor de SOT, más lejos estará este 10% superior del pronóstico del </a:t>
            </a:r>
            <a:r>
              <a:rPr lang="es-ES" dirty="0" err="1"/>
              <a:t>ensemble</a:t>
            </a:r>
            <a:r>
              <a:rPr lang="es-ES" dirty="0"/>
              <a:t> por encima del Q99 del </a:t>
            </a:r>
            <a:r>
              <a:rPr lang="es-ES" i="1" dirty="0"/>
              <a:t>M-</a:t>
            </a:r>
            <a:r>
              <a:rPr lang="es-ES" i="1" dirty="0" err="1"/>
              <a:t>climate</a:t>
            </a:r>
            <a:r>
              <a:rPr lang="es-ES" dirty="0"/>
              <a:t>.</a:t>
            </a:r>
          </a:p>
          <a:p>
            <a:r>
              <a:rPr lang="es-ES" dirty="0"/>
              <a:t>En el </a:t>
            </a:r>
            <a:r>
              <a:rPr lang="es-ES" dirty="0" smtClean="0"/>
              <a:t>ejemplo:</a:t>
            </a:r>
            <a:endParaRPr lang="es-ES" dirty="0"/>
          </a:p>
          <a:p>
            <a:pPr lvl="1"/>
            <a:r>
              <a:rPr lang="es-ES" dirty="0"/>
              <a:t>EFI = 0,36</a:t>
            </a:r>
          </a:p>
          <a:p>
            <a:pPr lvl="1"/>
            <a:r>
              <a:rPr lang="es-ES" dirty="0"/>
              <a:t>SOT = 0,8</a:t>
            </a:r>
          </a:p>
          <a:p>
            <a:r>
              <a:rPr lang="es-ES" dirty="0"/>
              <a:t>EFI positivo → la previsión sugiere nieve</a:t>
            </a:r>
          </a:p>
          <a:p>
            <a:pPr>
              <a:spcBef>
                <a:spcPts val="600"/>
              </a:spcBef>
            </a:pPr>
            <a:r>
              <a:rPr lang="es-ES" dirty="0"/>
              <a:t>SOT &gt; 0 → hay miembros del ENS que pronostican nevadas extremas (por encima del percentil 99 del clima M) pero la previsión sigue siendo incierta (EFI bajo)</a:t>
            </a:r>
          </a:p>
        </p:txBody>
      </p:sp>
    </p:spTree>
    <p:extLst>
      <p:ext uri="{BB962C8B-B14F-4D97-AF65-F5344CB8AC3E}">
        <p14:creationId xmlns:p14="http://schemas.microsoft.com/office/powerpoint/2010/main" val="13494810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67544" y="2636912"/>
            <a:ext cx="7848872" cy="2031325"/>
          </a:xfrm>
          <a:prstGeom prst="rect">
            <a:avLst/>
          </a:prstGeom>
        </p:spPr>
        <p:txBody>
          <a:bodyPr wrap="square">
            <a:spAutoFit/>
          </a:bodyPr>
          <a:lstStyle/>
          <a:p>
            <a:r>
              <a:rPr lang="es-ES" dirty="0"/>
              <a:t>El valor total de la precipitación EFI es del 30% y el SOT es de +2. ¿Qué significa esto?</a:t>
            </a:r>
          </a:p>
          <a:p>
            <a:pPr lvl="1"/>
            <a:r>
              <a:rPr lang="es-ES" dirty="0" err="1"/>
              <a:t>a.La</a:t>
            </a:r>
            <a:r>
              <a:rPr lang="es-ES" dirty="0"/>
              <a:t> probabilidad de precipitaciones extremas es del 30%.</a:t>
            </a:r>
          </a:p>
          <a:p>
            <a:pPr lvl="1"/>
            <a:r>
              <a:rPr lang="es-ES" dirty="0" err="1"/>
              <a:t>b.La</a:t>
            </a:r>
            <a:r>
              <a:rPr lang="es-ES" dirty="0"/>
              <a:t> probabilidad de precipitaciones extremas es del 70%.</a:t>
            </a:r>
          </a:p>
          <a:p>
            <a:pPr lvl="1"/>
            <a:r>
              <a:rPr lang="es-ES" dirty="0" err="1"/>
              <a:t>c.La</a:t>
            </a:r>
            <a:r>
              <a:rPr lang="es-ES" dirty="0"/>
              <a:t> probabilidad de lluvias extremas es muy alta.</a:t>
            </a:r>
          </a:p>
          <a:p>
            <a:pPr lvl="1"/>
            <a:r>
              <a:rPr lang="es-ES" dirty="0" err="1"/>
              <a:t>d.Las</a:t>
            </a:r>
            <a:r>
              <a:rPr lang="es-ES" dirty="0"/>
              <a:t> precipitaciones extremas son posibles pero la incertidumbre de la previsión es grande.</a:t>
            </a:r>
          </a:p>
        </p:txBody>
      </p:sp>
      <p:pic>
        <p:nvPicPr>
          <p:cNvPr id="3" name="Imagen 2"/>
          <p:cNvPicPr>
            <a:picLocks noChangeAspect="1"/>
          </p:cNvPicPr>
          <p:nvPr/>
        </p:nvPicPr>
        <p:blipFill>
          <a:blip r:embed="rId2"/>
          <a:stretch>
            <a:fillRect/>
          </a:stretch>
        </p:blipFill>
        <p:spPr>
          <a:xfrm>
            <a:off x="251520" y="116632"/>
            <a:ext cx="2107146" cy="2035890"/>
          </a:xfrm>
          <a:prstGeom prst="rect">
            <a:avLst/>
          </a:prstGeom>
        </p:spPr>
      </p:pic>
    </p:spTree>
    <p:extLst>
      <p:ext uri="{BB962C8B-B14F-4D97-AF65-F5344CB8AC3E}">
        <p14:creationId xmlns:p14="http://schemas.microsoft.com/office/powerpoint/2010/main" val="13322926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59447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81525"/>
            <a:ext cx="58769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5876925"/>
            <a:ext cx="55435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8775" y="2359025"/>
            <a:ext cx="62388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8400" y="1917700"/>
            <a:ext cx="50958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594475" y="446881"/>
            <a:ext cx="2627312" cy="1323975"/>
          </a:xfrm>
          <a:prstGeom prst="rect">
            <a:avLst/>
          </a:prstGeom>
          <a:noFill/>
        </p:spPr>
        <p:txBody>
          <a:bodyPr>
            <a:spAutoFit/>
          </a:bodyPr>
          <a:lstStyle/>
          <a:p>
            <a:pPr eaLnBrk="1" hangingPunct="1">
              <a:defRPr/>
            </a:pPr>
            <a:r>
              <a:rPr lang="en-GB" sz="2000" b="1" i="1" dirty="0">
                <a:solidFill>
                  <a:srgbClr val="0000FF"/>
                </a:solidFill>
                <a:latin typeface="+mn-lt"/>
                <a:cs typeface="+mn-cs"/>
              </a:rPr>
              <a:t>Extreme winds on Scotland and the North Sea </a:t>
            </a:r>
          </a:p>
          <a:p>
            <a:pPr eaLnBrk="1" hangingPunct="1">
              <a:defRPr/>
            </a:pPr>
            <a:r>
              <a:rPr lang="en-GB" sz="2000" b="1" i="1" dirty="0">
                <a:solidFill>
                  <a:srgbClr val="0000FF"/>
                </a:solidFill>
                <a:latin typeface="+mn-lt"/>
                <a:cs typeface="+mn-cs"/>
              </a:rPr>
              <a:t>23 May 2011</a:t>
            </a:r>
          </a:p>
        </p:txBody>
      </p:sp>
      <p:sp>
        <p:nvSpPr>
          <p:cNvPr id="9" name="TextBox 8"/>
          <p:cNvSpPr txBox="1"/>
          <p:nvPr/>
        </p:nvSpPr>
        <p:spPr>
          <a:xfrm>
            <a:off x="2411413" y="4724400"/>
            <a:ext cx="2305050" cy="307975"/>
          </a:xfrm>
          <a:prstGeom prst="rect">
            <a:avLst/>
          </a:prstGeom>
          <a:solidFill>
            <a:schemeClr val="bg1"/>
          </a:solidFill>
        </p:spPr>
        <p:txBody>
          <a:bodyPr>
            <a:spAutoFit/>
          </a:bodyPr>
          <a:lstStyle/>
          <a:p>
            <a:pPr algn="ctr" eaLnBrk="1" hangingPunct="1">
              <a:defRPr/>
            </a:pPr>
            <a:r>
              <a:rPr lang="en-GB" sz="1400" dirty="0">
                <a:solidFill>
                  <a:srgbClr val="0F3692"/>
                </a:solidFill>
                <a:latin typeface="+mn-lt"/>
                <a:cs typeface="+mn-cs"/>
              </a:rPr>
              <a:t>Climate 99 percentile</a:t>
            </a:r>
          </a:p>
        </p:txBody>
      </p:sp>
      <p:cxnSp>
        <p:nvCxnSpPr>
          <p:cNvPr id="12" name="Straight Arrow Connector 11"/>
          <p:cNvCxnSpPr>
            <a:cxnSpLocks noChangeShapeType="1"/>
          </p:cNvCxnSpPr>
          <p:nvPr/>
        </p:nvCxnSpPr>
        <p:spPr bwMode="auto">
          <a:xfrm rot="10800000" flipV="1">
            <a:off x="1187450" y="4941888"/>
            <a:ext cx="1512888" cy="71437"/>
          </a:xfrm>
          <a:prstGeom prst="straightConnector1">
            <a:avLst/>
          </a:prstGeom>
          <a:noFill/>
          <a:ln w="12700" algn="ctr">
            <a:solidFill>
              <a:srgbClr val="0F3692"/>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3427"/>
                                        </p:tgtEl>
                                        <p:attrNameLst>
                                          <p:attrName>style.visibility</p:attrName>
                                        </p:attrNameLst>
                                      </p:cBhvr>
                                      <p:to>
                                        <p:strVal val="visible"/>
                                      </p:to>
                                    </p:set>
                                    <p:animEffect transition="in" filter="dissolve">
                                      <p:cBhvr>
                                        <p:cTn id="7" dur="500"/>
                                        <p:tgtEl>
                                          <p:spTgt spid="10342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03428"/>
                                        </p:tgtEl>
                                        <p:attrNameLst>
                                          <p:attrName>style.visibility</p:attrName>
                                        </p:attrNameLst>
                                      </p:cBhvr>
                                      <p:to>
                                        <p:strVal val="visible"/>
                                      </p:to>
                                    </p:set>
                                    <p:animEffect transition="in" filter="dissolve">
                                      <p:cBhvr>
                                        <p:cTn id="11" dur="500"/>
                                        <p:tgtEl>
                                          <p:spTgt spid="103428"/>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103429"/>
                                        </p:tgtEl>
                                        <p:attrNameLst>
                                          <p:attrName>style.visibility</p:attrName>
                                        </p:attrNameLst>
                                      </p:cBhvr>
                                      <p:to>
                                        <p:strVal val="visible"/>
                                      </p:to>
                                    </p:set>
                                    <p:animEffect transition="in" filter="dissolve">
                                      <p:cBhvr>
                                        <p:cTn id="24" dur="500"/>
                                        <p:tgtEl>
                                          <p:spTgt spid="103429"/>
                                        </p:tgtEl>
                                      </p:cBhvr>
                                    </p:animEffect>
                                  </p:childTnLst>
                                </p:cTn>
                              </p:par>
                            </p:childTnLst>
                          </p:cTn>
                        </p:par>
                        <p:par>
                          <p:cTn id="25" fill="hold" nodeType="afterGroup">
                            <p:stCondLst>
                              <p:cond delay="500"/>
                            </p:stCondLst>
                            <p:childTnLst>
                              <p:par>
                                <p:cTn id="26" presetID="9" presetClass="entr" presetSubtype="0" fill="hold" nodeType="afterEffect">
                                  <p:stCondLst>
                                    <p:cond delay="0"/>
                                  </p:stCondLst>
                                  <p:childTnLst>
                                    <p:set>
                                      <p:cBhvr>
                                        <p:cTn id="27" dur="1" fill="hold">
                                          <p:stCondLst>
                                            <p:cond delay="0"/>
                                          </p:stCondLst>
                                        </p:cTn>
                                        <p:tgtEl>
                                          <p:spTgt spid="103430"/>
                                        </p:tgtEl>
                                        <p:attrNameLst>
                                          <p:attrName>style.visibility</p:attrName>
                                        </p:attrNameLst>
                                      </p:cBhvr>
                                      <p:to>
                                        <p:strVal val="visible"/>
                                      </p:to>
                                    </p:set>
                                    <p:animEffect transition="in" filter="dissolve">
                                      <p:cBhvr>
                                        <p:cTn id="28" dur="500"/>
                                        <p:tgtEl>
                                          <p:spTgt spid="103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252536" y="116632"/>
            <a:ext cx="7886700" cy="132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s-ES" sz="3200" b="1" i="1" dirty="0" smtClean="0">
                <a:solidFill>
                  <a:srgbClr val="0000FF"/>
                </a:solidFill>
                <a:latin typeface="Trebuchet MS" panose="020B0603020202020204" pitchFamily="34" charset="0"/>
              </a:rPr>
              <a:t>Early warnings of severe weather</a:t>
            </a:r>
          </a:p>
        </p:txBody>
      </p:sp>
      <p:sp>
        <p:nvSpPr>
          <p:cNvPr id="30723" name="Rectangle 3"/>
          <p:cNvSpPr>
            <a:spLocks noGrp="1" noChangeArrowheads="1"/>
          </p:cNvSpPr>
          <p:nvPr>
            <p:ph type="body" idx="1"/>
          </p:nvPr>
        </p:nvSpPr>
        <p:spPr bwMode="auto">
          <a:xfrm>
            <a:off x="463550" y="908050"/>
            <a:ext cx="8567738"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panose="05000000000000000000" pitchFamily="2" charset="2"/>
              <a:buNone/>
            </a:pPr>
            <a:r>
              <a:rPr lang="en-US" altLang="es-ES" sz="1800" dirty="0" smtClean="0">
                <a:latin typeface="Agency FB" panose="020B0503020202020204" pitchFamily="34" charset="0"/>
              </a:rPr>
              <a:t>“</a:t>
            </a:r>
            <a:r>
              <a:rPr lang="en-US" altLang="es-ES" sz="1800" i="1" dirty="0" smtClean="0">
                <a:latin typeface="Arial Narrow" panose="020B0606020202030204" pitchFamily="34" charset="0"/>
              </a:rPr>
              <a:t>The principal goal of ECMWF in the coming ten years will be to maintain the current, rapid rate of improvement of its global, medium-range weather forecasting products, </a:t>
            </a:r>
            <a:r>
              <a:rPr lang="en-US" altLang="es-ES" sz="1800" i="1" u="sng" dirty="0" smtClean="0">
                <a:latin typeface="Arial Narrow" panose="020B0606020202030204" pitchFamily="34" charset="0"/>
              </a:rPr>
              <a:t>with particular effort </a:t>
            </a:r>
            <a:r>
              <a:rPr lang="en-US" altLang="es-ES" sz="1800" i="1" dirty="0" smtClean="0">
                <a:latin typeface="Arial Narrow" panose="020B0606020202030204" pitchFamily="34" charset="0"/>
              </a:rPr>
              <a:t>on early warnings of severe weather.</a:t>
            </a:r>
            <a:r>
              <a:rPr lang="en-US" altLang="es-ES" sz="1800" i="1" dirty="0" smtClean="0">
                <a:latin typeface="Agency FB" panose="020B0503020202020204" pitchFamily="34" charset="0"/>
              </a:rPr>
              <a:t>”     </a:t>
            </a:r>
            <a:r>
              <a:rPr lang="en-US" altLang="es-ES" sz="1800" dirty="0" smtClean="0"/>
              <a:t>Adopted by the Council, Dec 05</a:t>
            </a:r>
            <a:endParaRPr lang="en-GB" altLang="es-ES" sz="1800" dirty="0" smtClean="0"/>
          </a:p>
          <a:p>
            <a:pPr eaLnBrk="1" hangingPunct="1">
              <a:buFont typeface="Wingdings" panose="05000000000000000000" pitchFamily="2" charset="2"/>
              <a:buNone/>
            </a:pPr>
            <a:endParaRPr lang="en-GB" altLang="es-ES" sz="1800" dirty="0" smtClean="0"/>
          </a:p>
          <a:p>
            <a:pPr eaLnBrk="1" hangingPunct="1"/>
            <a:r>
              <a:rPr lang="en-GB" altLang="es-ES" sz="1800" dirty="0" smtClean="0"/>
              <a:t>ECMWF: early warnings (3-4 days ahead, or more)</a:t>
            </a:r>
          </a:p>
          <a:p>
            <a:pPr eaLnBrk="1" hangingPunct="1"/>
            <a:r>
              <a:rPr lang="en-GB" altLang="es-ES" sz="1800" dirty="0" smtClean="0"/>
              <a:t>Users are generally forecasters in Member States, not public</a:t>
            </a:r>
          </a:p>
          <a:p>
            <a:pPr eaLnBrk="1" hangingPunct="1"/>
            <a:r>
              <a:rPr lang="en-GB" altLang="es-ES" sz="1800" dirty="0" smtClean="0"/>
              <a:t>ECMWF products for severe weather:</a:t>
            </a:r>
          </a:p>
          <a:p>
            <a:pPr lvl="1" eaLnBrk="1" hangingPunct="1"/>
            <a:r>
              <a:rPr lang="en-GB" altLang="es-ES" sz="1800" dirty="0" smtClean="0"/>
              <a:t>Extreme Forecast Index (EFI)</a:t>
            </a:r>
          </a:p>
          <a:p>
            <a:pPr lvl="1" eaLnBrk="1" hangingPunct="1"/>
            <a:r>
              <a:rPr lang="en-GB" altLang="es-ES" sz="1800" dirty="0" smtClean="0"/>
              <a:t>Tropical cyclone tracks, strike probabilities</a:t>
            </a:r>
          </a:p>
          <a:p>
            <a:pPr lvl="1" eaLnBrk="1" hangingPunct="1"/>
            <a:r>
              <a:rPr lang="en-GB" altLang="es-ES" sz="1800" dirty="0" smtClean="0"/>
              <a:t>Extra-tropical cyclone feature tracking</a:t>
            </a:r>
          </a:p>
          <a:p>
            <a:pPr lvl="1" eaLnBrk="1" hangingPunct="1"/>
            <a:endParaRPr lang="en-GB" altLang="es-ES" sz="1800" dirty="0" smtClean="0"/>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stream.ecmwf.int/data/gorax-blue-009/data/scratch/18/3b/render-gorax-blue-009-6fe5cac1a363ec1525f54343b6cc9fd8-FMKbnJ.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1522413"/>
            <a:ext cx="6515100" cy="434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1027"/>
          <p:cNvSpPr>
            <a:spLocks noGrp="1" noChangeArrowheads="1"/>
          </p:cNvSpPr>
          <p:nvPr>
            <p:ph type="title"/>
          </p:nvPr>
        </p:nvSpPr>
        <p:spPr bwMode="auto">
          <a:xfrm>
            <a:off x="-252536" y="-24167"/>
            <a:ext cx="8113712" cy="708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s-ES" sz="3200" b="1" i="1" dirty="0" smtClean="0">
                <a:solidFill>
                  <a:srgbClr val="0000FF"/>
                </a:solidFill>
              </a:rPr>
              <a:t>Extreme Forecast Index </a:t>
            </a:r>
            <a:r>
              <a:rPr lang="en-GB" altLang="es-ES" sz="3200" b="1" dirty="0" smtClean="0">
                <a:solidFill>
                  <a:srgbClr val="0000FF"/>
                </a:solidFill>
              </a:rPr>
              <a:t>(EFI)</a:t>
            </a:r>
          </a:p>
        </p:txBody>
      </p:sp>
      <p:sp>
        <p:nvSpPr>
          <p:cNvPr id="32772" name="CuadroTexto 5"/>
          <p:cNvSpPr txBox="1">
            <a:spLocks noChangeArrowheads="1"/>
          </p:cNvSpPr>
          <p:nvPr/>
        </p:nvSpPr>
        <p:spPr bwMode="auto">
          <a:xfrm>
            <a:off x="1258888" y="549275"/>
            <a:ext cx="5603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a:hlinkClick r:id="rId3"/>
              </a:rPr>
              <a:t>https://confluence.ecmwf.int/display/FUG/EFI+Charts</a:t>
            </a:r>
            <a:endParaRPr lang="es-ES" altLang="es-ES"/>
          </a:p>
        </p:txBody>
      </p:sp>
      <p:pic>
        <p:nvPicPr>
          <p:cNvPr id="7" name="Imagen 6"/>
          <p:cNvPicPr>
            <a:picLocks noChangeAspect="1"/>
          </p:cNvPicPr>
          <p:nvPr/>
        </p:nvPicPr>
        <p:blipFill>
          <a:blip r:embed="rId4"/>
          <a:stretch>
            <a:fillRect/>
          </a:stretch>
        </p:blipFill>
        <p:spPr>
          <a:xfrm>
            <a:off x="70971" y="5173838"/>
            <a:ext cx="4639618" cy="1606672"/>
          </a:xfrm>
          <a:prstGeom prst="rect">
            <a:avLst/>
          </a:prstGeom>
          <a:ln>
            <a:solidFill>
              <a:srgbClr val="002060"/>
            </a:solidFill>
          </a:ln>
          <a:scene3d>
            <a:camera prst="orthographicFront"/>
            <a:lightRig rig="threePt" dir="t"/>
          </a:scene3d>
          <a:sp3d>
            <a:bevelT w="165100" prst="coolSlant"/>
          </a:sp3d>
        </p:spPr>
      </p:pic>
      <p:sp>
        <p:nvSpPr>
          <p:cNvPr id="32774" name="CuadroTexto 7"/>
          <p:cNvSpPr txBox="1">
            <a:spLocks noChangeArrowheads="1"/>
          </p:cNvSpPr>
          <p:nvPr/>
        </p:nvSpPr>
        <p:spPr bwMode="auto">
          <a:xfrm>
            <a:off x="395288" y="871538"/>
            <a:ext cx="7921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dirty="0">
                <a:hlinkClick r:id="rId5"/>
              </a:rPr>
              <a:t>https://</a:t>
            </a:r>
            <a:r>
              <a:rPr lang="es-ES" altLang="es-ES" dirty="0" smtClean="0">
                <a:hlinkClick r:id="rId5"/>
              </a:rPr>
              <a:t>www.ecmwf.int/en/forecasts/charts/catalogue/medium-multi-efi</a:t>
            </a:r>
            <a:endParaRPr lang="es-ES" altLang="es-E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76672"/>
            <a:ext cx="7381949" cy="352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ángulo 4"/>
          <p:cNvSpPr>
            <a:spLocks noChangeArrowheads="1"/>
          </p:cNvSpPr>
          <p:nvPr/>
        </p:nvSpPr>
        <p:spPr bwMode="auto">
          <a:xfrm>
            <a:off x="180553" y="3573016"/>
            <a:ext cx="8820025"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sz="1400" dirty="0"/>
          </a:p>
          <a:p>
            <a:pPr eaLnBrk="1" hangingPunct="1"/>
            <a:r>
              <a:rPr lang="es-ES" altLang="es-ES" sz="1400" dirty="0"/>
              <a:t>Los colores azules (</a:t>
            </a:r>
            <a:r>
              <a:rPr lang="es-ES" altLang="es-ES" sz="1400" dirty="0" err="1"/>
              <a:t>izda</a:t>
            </a:r>
            <a:r>
              <a:rPr lang="es-ES" altLang="es-ES" sz="1400" dirty="0"/>
              <a:t>) sobre Portugal indican EFI entre 0.8 - 0.9 para un evento más frío que el normal. </a:t>
            </a:r>
          </a:p>
          <a:p>
            <a:pPr eaLnBrk="1" hangingPunct="1"/>
            <a:r>
              <a:rPr lang="es-ES" altLang="es-ES" sz="1400" dirty="0"/>
              <a:t>Los colores anaranjado y rojo sobre el sur de Italia y Sicilia indican EFI entre 0.8 - 1.0 para un evento más cálido de lo normal. Se indica un pequeño SOT positivo dentro del contorno SOT negro cero.</a:t>
            </a:r>
          </a:p>
          <a:p>
            <a:pPr eaLnBrk="1" hangingPunct="1"/>
            <a:r>
              <a:rPr lang="es-ES" altLang="es-ES" sz="1400" b="1" dirty="0"/>
              <a:t>Los valores EFI por encima / por debajo de ± 0.8 generalmente indican un evento muy inusual o extremo</a:t>
            </a:r>
            <a:r>
              <a:rPr lang="es-ES" altLang="es-ES" sz="1400" dirty="0"/>
              <a:t>. </a:t>
            </a:r>
            <a:endParaRPr lang="es-ES" altLang="es-ES" sz="1400" dirty="0" smtClean="0"/>
          </a:p>
          <a:p>
            <a:pPr eaLnBrk="1" hangingPunct="1"/>
            <a:r>
              <a:rPr lang="es-ES" altLang="es-ES" sz="1400" b="1" dirty="0" smtClean="0"/>
              <a:t>Los </a:t>
            </a:r>
            <a:r>
              <a:rPr lang="es-ES" altLang="es-ES" sz="1400" b="1" dirty="0"/>
              <a:t>valores positivos de SOT indican que al menos el 10% del conjunto está pronosticando un evento extremo. </a:t>
            </a:r>
            <a:r>
              <a:rPr lang="es-ES" altLang="es-ES" sz="1400" dirty="0"/>
              <a:t>Un alto valor de SOT muestra cuán extremos son los resultados de ENS inferior al 10%. </a:t>
            </a:r>
          </a:p>
          <a:p>
            <a:pPr eaLnBrk="1" hangingPunct="1"/>
            <a:endParaRPr lang="es-ES" altLang="es-ES" sz="1400" dirty="0"/>
          </a:p>
          <a:p>
            <a:pPr eaLnBrk="1" hangingPunct="1"/>
            <a:r>
              <a:rPr lang="es-ES" altLang="es-ES" sz="1400" dirty="0"/>
              <a:t>La imagen de la derecha indica los percentiles 90 de exceder las temperaturas indicadas por los colores.  El gráfico muestra que solo en 1 de cada 10 ocasiones las temperaturas medias pueden estar por encima de </a:t>
            </a:r>
            <a:endParaRPr lang="es-ES" altLang="es-ES" sz="1400" dirty="0" smtClean="0"/>
          </a:p>
          <a:p>
            <a:pPr eaLnBrk="1" hangingPunct="1"/>
            <a:r>
              <a:rPr lang="es-ES" altLang="es-ES" sz="1400" dirty="0" smtClean="0"/>
              <a:t>15ºC - 20°C </a:t>
            </a:r>
            <a:r>
              <a:rPr lang="es-ES" altLang="es-ES" sz="1400" dirty="0"/>
              <a:t>en partes del sur de Italia y Sicilia.  El alto EFI y SOT localmente positivo en estas áreas sugiere que pueden esperarse temperaturas promedio inusualmente altas. La selección del </a:t>
            </a:r>
            <a:r>
              <a:rPr lang="es-ES" altLang="es-ES" sz="1400" dirty="0" smtClean="0"/>
              <a:t>percentil </a:t>
            </a:r>
            <a:r>
              <a:rPr lang="es-ES" altLang="es-ES" sz="1400" dirty="0"/>
              <a:t>10 permitiría una evaluación similar de lo inusualmente fría que sería la temperatura media en Portugal.</a:t>
            </a:r>
          </a:p>
        </p:txBody>
      </p:sp>
      <p:sp>
        <p:nvSpPr>
          <p:cNvPr id="33796" name="Rectangle 2"/>
          <p:cNvSpPr>
            <a:spLocks noGrp="1" noChangeArrowheads="1"/>
          </p:cNvSpPr>
          <p:nvPr>
            <p:ph type="title"/>
          </p:nvPr>
        </p:nvSpPr>
        <p:spPr bwMode="auto">
          <a:xfrm>
            <a:off x="1149350" y="44450"/>
            <a:ext cx="7886700" cy="132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s-ES" sz="3200" b="1" i="1" smtClean="0">
                <a:solidFill>
                  <a:srgbClr val="0000FF"/>
                </a:solidFill>
                <a:latin typeface="Trebuchet MS" panose="020B0603020202020204" pitchFamily="34" charset="0"/>
              </a:rPr>
              <a:t>Shift of Tails </a:t>
            </a:r>
            <a:r>
              <a:rPr lang="en-GB" altLang="es-ES" sz="3200" b="1" smtClean="0">
                <a:solidFill>
                  <a:srgbClr val="0000FF"/>
                </a:solidFill>
                <a:latin typeface="Trebuchet MS" panose="020B0603020202020204" pitchFamily="34" charset="0"/>
              </a:rPr>
              <a:t>(SOT)</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txBox="1">
            <a:spLocks noChangeArrowheads="1"/>
          </p:cNvSpPr>
          <p:nvPr/>
        </p:nvSpPr>
        <p:spPr bwMode="auto">
          <a:xfrm>
            <a:off x="900113" y="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s-ES" sz="2800" b="1">
                <a:solidFill>
                  <a:srgbClr val="0000FF"/>
                </a:solidFill>
                <a:latin typeface="Trebuchet MS" panose="020B0603020202020204" pitchFamily="34" charset="0"/>
              </a:rPr>
              <a:t>Descargas eléctricas</a:t>
            </a:r>
          </a:p>
        </p:txBody>
      </p:sp>
      <p:pic>
        <p:nvPicPr>
          <p:cNvPr id="34819"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288" y="638175"/>
            <a:ext cx="3995737"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CuadroTexto 5"/>
          <p:cNvSpPr txBox="1">
            <a:spLocks noChangeArrowheads="1"/>
          </p:cNvSpPr>
          <p:nvPr/>
        </p:nvSpPr>
        <p:spPr bwMode="auto">
          <a:xfrm>
            <a:off x="4337050" y="6432550"/>
            <a:ext cx="4867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a:latin typeface="Trebuchet MS" panose="020B0603020202020204" pitchFamily="34" charset="0"/>
              </a:rPr>
              <a:t>Disponibles en ec-Charts desde junio de 2018</a:t>
            </a:r>
          </a:p>
        </p:txBody>
      </p:sp>
      <p:pic>
        <p:nvPicPr>
          <p:cNvPr id="34821" name="Imagen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4375" y="638175"/>
            <a:ext cx="4002088"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Imagen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787775"/>
            <a:ext cx="39576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Rectángulo 8"/>
          <p:cNvSpPr>
            <a:spLocks noChangeArrowheads="1"/>
          </p:cNvSpPr>
          <p:nvPr/>
        </p:nvSpPr>
        <p:spPr bwMode="auto">
          <a:xfrm>
            <a:off x="4484688" y="4124325"/>
            <a:ext cx="457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1600" i="1"/>
              <a:t>Los valores de Burdeos (arriba a la izda.) se muestran en la pantalla de la sonda en la parte superior, donde HRES pronostica un promedio de menos de 1 descarga/h durante las últimas 6 horas en los alrededores de 100 km</a:t>
            </a:r>
            <a:r>
              <a:rPr lang="es-ES" altLang="es-ES" sz="1600" i="1" baseline="30000"/>
              <a:t>2</a:t>
            </a:r>
            <a:r>
              <a:rPr lang="es-ES" altLang="es-ES" sz="1600" i="1"/>
              <a:t>. Sin embargo, ENS da probabilidades para el mismo período de 45% para más de 2 descargas/h en promedio, y 80% para más de 0.1 descargas/h durante el mismo período.</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714" y="1268759"/>
            <a:ext cx="7894710" cy="5112569"/>
          </a:xfrm>
          <a:prstGeom prst="rect">
            <a:avLst/>
          </a:prstGeom>
        </p:spPr>
      </p:pic>
      <p:sp>
        <p:nvSpPr>
          <p:cNvPr id="5" name="Rectangle 3"/>
          <p:cNvSpPr>
            <a:spLocks noChangeArrowheads="1"/>
          </p:cNvSpPr>
          <p:nvPr/>
        </p:nvSpPr>
        <p:spPr bwMode="auto">
          <a:xfrm>
            <a:off x="0" y="-238845"/>
            <a:ext cx="91440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s-ES" sz="2800" b="1" dirty="0" smtClean="0">
                <a:solidFill>
                  <a:srgbClr val="0033CC"/>
                </a:solidFill>
              </a:rPr>
              <a:t>Modelos de predicción de la atmósfera</a:t>
            </a:r>
            <a:endParaRPr lang="es-ES" sz="2800" b="1" dirty="0">
              <a:solidFill>
                <a:srgbClr val="0033CC"/>
              </a:solidFill>
            </a:endParaRPr>
          </a:p>
        </p:txBody>
      </p:sp>
      <p:sp>
        <p:nvSpPr>
          <p:cNvPr id="6" name="CuadroTexto 5"/>
          <p:cNvSpPr txBox="1"/>
          <p:nvPr/>
        </p:nvSpPr>
        <p:spPr>
          <a:xfrm>
            <a:off x="107504" y="717126"/>
            <a:ext cx="9097362" cy="369332"/>
          </a:xfrm>
          <a:prstGeom prst="rect">
            <a:avLst/>
          </a:prstGeom>
          <a:noFill/>
        </p:spPr>
        <p:txBody>
          <a:bodyPr wrap="none" rtlCol="0">
            <a:spAutoFit/>
          </a:bodyPr>
          <a:lstStyle/>
          <a:p>
            <a:r>
              <a:rPr lang="es-ES" dirty="0" smtClean="0"/>
              <a:t>Evolución comparada - calidad del modelo determinista del ECMWF entre hemisferios</a:t>
            </a:r>
            <a:endParaRPr lang="es-ES" dirty="0"/>
          </a:p>
        </p:txBody>
      </p:sp>
      <p:sp>
        <p:nvSpPr>
          <p:cNvPr id="7" name="CuadroTexto 6"/>
          <p:cNvSpPr txBox="1"/>
          <p:nvPr/>
        </p:nvSpPr>
        <p:spPr>
          <a:xfrm>
            <a:off x="6565295" y="5716696"/>
            <a:ext cx="1609736" cy="338554"/>
          </a:xfrm>
          <a:prstGeom prst="rect">
            <a:avLst/>
          </a:prstGeom>
          <a:noFill/>
        </p:spPr>
        <p:txBody>
          <a:bodyPr wrap="none" rtlCol="0">
            <a:spAutoFit/>
          </a:bodyPr>
          <a:lstStyle/>
          <a:p>
            <a:r>
              <a:rPr lang="es-ES" sz="1600" dirty="0" smtClean="0"/>
              <a:t>ECMWF (2022)</a:t>
            </a:r>
            <a:endParaRPr lang="es-ES" sz="1600" dirty="0"/>
          </a:p>
        </p:txBody>
      </p:sp>
      <p:cxnSp>
        <p:nvCxnSpPr>
          <p:cNvPr id="9" name="Conector recto de flecha 8"/>
          <p:cNvCxnSpPr/>
          <p:nvPr/>
        </p:nvCxnSpPr>
        <p:spPr>
          <a:xfrm>
            <a:off x="3347864" y="2721620"/>
            <a:ext cx="0" cy="465770"/>
          </a:xfrm>
          <a:prstGeom prst="straightConnector1">
            <a:avLst/>
          </a:prstGeom>
          <a:ln>
            <a:solidFill>
              <a:schemeClr val="accent6">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p:nvPr/>
        </p:nvCxnSpPr>
        <p:spPr>
          <a:xfrm flipH="1">
            <a:off x="3368896" y="1766726"/>
            <a:ext cx="1177704" cy="954894"/>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flipH="1">
            <a:off x="3368896" y="1912319"/>
            <a:ext cx="1152128" cy="1280842"/>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a:off x="2674392" y="3863143"/>
            <a:ext cx="3384376" cy="0"/>
          </a:xfrm>
          <a:prstGeom prst="straightConnector1">
            <a:avLst/>
          </a:prstGeom>
          <a:ln>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a:off x="2736180" y="4339704"/>
            <a:ext cx="2039144" cy="0"/>
          </a:xfrm>
          <a:prstGeom prst="straightConnector1">
            <a:avLst/>
          </a:prstGeom>
          <a:ln>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24" name="Flecha arriba 23"/>
          <p:cNvSpPr/>
          <p:nvPr/>
        </p:nvSpPr>
        <p:spPr>
          <a:xfrm>
            <a:off x="5291351" y="6329776"/>
            <a:ext cx="144016" cy="328682"/>
          </a:xfrm>
          <a:prstGeom prst="upArrow">
            <a:avLst/>
          </a:prstGeom>
          <a:solidFill>
            <a:srgbClr val="FF5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Flecha arriba 24"/>
          <p:cNvSpPr/>
          <p:nvPr/>
        </p:nvSpPr>
        <p:spPr>
          <a:xfrm>
            <a:off x="4104573" y="6293592"/>
            <a:ext cx="144016" cy="328682"/>
          </a:xfrm>
          <a:prstGeom prst="upArrow">
            <a:avLst/>
          </a:prstGeom>
          <a:solidFill>
            <a:srgbClr val="FF5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Flecha arriba 25"/>
          <p:cNvSpPr/>
          <p:nvPr/>
        </p:nvSpPr>
        <p:spPr>
          <a:xfrm>
            <a:off x="1328191" y="6320897"/>
            <a:ext cx="144016" cy="328682"/>
          </a:xfrm>
          <a:prstGeom prst="upArrow">
            <a:avLst/>
          </a:prstGeom>
          <a:solidFill>
            <a:srgbClr val="FF5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Flecha arriba 26"/>
          <p:cNvSpPr/>
          <p:nvPr/>
        </p:nvSpPr>
        <p:spPr>
          <a:xfrm>
            <a:off x="2204134" y="6320897"/>
            <a:ext cx="144016" cy="328682"/>
          </a:xfrm>
          <a:prstGeom prst="upArrow">
            <a:avLst/>
          </a:prstGeom>
          <a:solidFill>
            <a:srgbClr val="FF5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Flecha arriba 27"/>
          <p:cNvSpPr/>
          <p:nvPr/>
        </p:nvSpPr>
        <p:spPr>
          <a:xfrm>
            <a:off x="2893772" y="6319085"/>
            <a:ext cx="144016" cy="328682"/>
          </a:xfrm>
          <a:prstGeom prst="upArrow">
            <a:avLst/>
          </a:prstGeom>
          <a:solidFill>
            <a:srgbClr val="FF5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Flecha arriba 28"/>
          <p:cNvSpPr/>
          <p:nvPr/>
        </p:nvSpPr>
        <p:spPr>
          <a:xfrm>
            <a:off x="6063673" y="6319085"/>
            <a:ext cx="144016" cy="328682"/>
          </a:xfrm>
          <a:prstGeom prst="upArrow">
            <a:avLst/>
          </a:prstGeom>
          <a:solidFill>
            <a:srgbClr val="FF5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CuadroTexto 30"/>
          <p:cNvSpPr txBox="1"/>
          <p:nvPr/>
        </p:nvSpPr>
        <p:spPr>
          <a:xfrm>
            <a:off x="3053602" y="6513105"/>
            <a:ext cx="1903085" cy="369332"/>
          </a:xfrm>
          <a:prstGeom prst="rect">
            <a:avLst/>
          </a:prstGeom>
          <a:noFill/>
        </p:spPr>
        <p:txBody>
          <a:bodyPr wrap="none" rtlCol="0">
            <a:spAutoFit/>
          </a:bodyPr>
          <a:lstStyle/>
          <a:p>
            <a:r>
              <a:rPr lang="es-ES" dirty="0" smtClean="0">
                <a:solidFill>
                  <a:srgbClr val="7030A0"/>
                </a:solidFill>
              </a:rPr>
              <a:t>Episodios ENSO</a:t>
            </a:r>
            <a:endParaRPr lang="es-ES" dirty="0">
              <a:solidFill>
                <a:srgbClr val="7030A0"/>
              </a:solidFill>
            </a:endParaRPr>
          </a:p>
        </p:txBody>
      </p:sp>
      <p:sp>
        <p:nvSpPr>
          <p:cNvPr id="32" name="Flecha arriba 31"/>
          <p:cNvSpPr/>
          <p:nvPr/>
        </p:nvSpPr>
        <p:spPr>
          <a:xfrm>
            <a:off x="7649575" y="6282876"/>
            <a:ext cx="144016" cy="328682"/>
          </a:xfrm>
          <a:prstGeom prst="upArrow">
            <a:avLst/>
          </a:prstGeom>
          <a:solidFill>
            <a:srgbClr val="FF5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Flecha arriba 33"/>
          <p:cNvSpPr/>
          <p:nvPr/>
        </p:nvSpPr>
        <p:spPr>
          <a:xfrm>
            <a:off x="5699175" y="6319085"/>
            <a:ext cx="144016" cy="328682"/>
          </a:xfrm>
          <a:prstGeom prst="upArrow">
            <a:avLst/>
          </a:prstGeom>
          <a:solidFill>
            <a:srgbClr val="99C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Flecha arriba 35"/>
          <p:cNvSpPr/>
          <p:nvPr/>
        </p:nvSpPr>
        <p:spPr>
          <a:xfrm>
            <a:off x="6832401" y="6329575"/>
            <a:ext cx="144016" cy="328682"/>
          </a:xfrm>
          <a:prstGeom prst="upArrow">
            <a:avLst/>
          </a:prstGeom>
          <a:solidFill>
            <a:srgbClr val="99C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Flecha arriba 36"/>
          <p:cNvSpPr/>
          <p:nvPr/>
        </p:nvSpPr>
        <p:spPr>
          <a:xfrm>
            <a:off x="6421279" y="6324954"/>
            <a:ext cx="144016" cy="328682"/>
          </a:xfrm>
          <a:prstGeom prst="upArrow">
            <a:avLst/>
          </a:prstGeom>
          <a:solidFill>
            <a:srgbClr val="99C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Flecha arriba 37"/>
          <p:cNvSpPr/>
          <p:nvPr/>
        </p:nvSpPr>
        <p:spPr>
          <a:xfrm>
            <a:off x="7989649" y="6293592"/>
            <a:ext cx="144016" cy="328682"/>
          </a:xfrm>
          <a:prstGeom prst="upArrow">
            <a:avLst/>
          </a:prstGeom>
          <a:solidFill>
            <a:srgbClr val="99C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Flecha arriba 38"/>
          <p:cNvSpPr/>
          <p:nvPr/>
        </p:nvSpPr>
        <p:spPr>
          <a:xfrm>
            <a:off x="2385696" y="6322350"/>
            <a:ext cx="144016" cy="328682"/>
          </a:xfrm>
          <a:prstGeom prst="upArrow">
            <a:avLst/>
          </a:prstGeom>
          <a:solidFill>
            <a:srgbClr val="99C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Flecha arriba 39"/>
          <p:cNvSpPr/>
          <p:nvPr/>
        </p:nvSpPr>
        <p:spPr>
          <a:xfrm>
            <a:off x="3698742" y="6293592"/>
            <a:ext cx="144016" cy="328682"/>
          </a:xfrm>
          <a:prstGeom prst="upArrow">
            <a:avLst/>
          </a:prstGeom>
          <a:solidFill>
            <a:srgbClr val="99C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Flecha arriba 40"/>
          <p:cNvSpPr/>
          <p:nvPr/>
        </p:nvSpPr>
        <p:spPr>
          <a:xfrm>
            <a:off x="3872134" y="6293592"/>
            <a:ext cx="144016" cy="328682"/>
          </a:xfrm>
          <a:prstGeom prst="upArrow">
            <a:avLst/>
          </a:prstGeom>
          <a:solidFill>
            <a:srgbClr val="99C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Flecha arriba 41"/>
          <p:cNvSpPr/>
          <p:nvPr/>
        </p:nvSpPr>
        <p:spPr>
          <a:xfrm>
            <a:off x="4851475" y="6336391"/>
            <a:ext cx="144016" cy="328682"/>
          </a:xfrm>
          <a:prstGeom prst="upArrow">
            <a:avLst/>
          </a:prstGeom>
          <a:solidFill>
            <a:srgbClr val="FF5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Flecha arriba 29"/>
          <p:cNvSpPr/>
          <p:nvPr/>
        </p:nvSpPr>
        <p:spPr>
          <a:xfrm>
            <a:off x="4300631" y="6293592"/>
            <a:ext cx="144016" cy="328682"/>
          </a:xfrm>
          <a:prstGeom prst="upArrow">
            <a:avLst/>
          </a:prstGeom>
          <a:solidFill>
            <a:srgbClr val="99C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Flecha arriba 32"/>
          <p:cNvSpPr/>
          <p:nvPr/>
        </p:nvSpPr>
        <p:spPr>
          <a:xfrm>
            <a:off x="7071375" y="6326973"/>
            <a:ext cx="144016" cy="328682"/>
          </a:xfrm>
          <a:prstGeom prst="upArrow">
            <a:avLst/>
          </a:prstGeom>
          <a:solidFill>
            <a:srgbClr val="FF5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0281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par>
                                <p:cTn id="19" presetID="14" presetClass="entr" presetSubtype="1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ppt_x"/>
                                          </p:val>
                                        </p:tav>
                                        <p:tav tm="100000">
                                          <p:val>
                                            <p:strVal val="#ppt_x"/>
                                          </p:val>
                                        </p:tav>
                                      </p:tavLst>
                                    </p:anim>
                                    <p:anim calcmode="lin" valueType="num">
                                      <p:cBhvr additive="base">
                                        <p:cTn id="27" dur="500" fill="hold"/>
                                        <p:tgtEl>
                                          <p:spTgt spid="2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500" fill="hold"/>
                                        <p:tgtEl>
                                          <p:spTgt spid="25"/>
                                        </p:tgtEl>
                                        <p:attrNameLst>
                                          <p:attrName>ppt_x</p:attrName>
                                        </p:attrNameLst>
                                      </p:cBhvr>
                                      <p:tavLst>
                                        <p:tav tm="0">
                                          <p:val>
                                            <p:strVal val="#ppt_x"/>
                                          </p:val>
                                        </p:tav>
                                        <p:tav tm="100000">
                                          <p:val>
                                            <p:strVal val="#ppt_x"/>
                                          </p:val>
                                        </p:tav>
                                      </p:tavLst>
                                    </p:anim>
                                    <p:anim calcmode="lin" valueType="num">
                                      <p:cBhvr additive="base">
                                        <p:cTn id="31" dur="500" fill="hold"/>
                                        <p:tgtEl>
                                          <p:spTgt spid="2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fill="hold"/>
                                        <p:tgtEl>
                                          <p:spTgt spid="26"/>
                                        </p:tgtEl>
                                        <p:attrNameLst>
                                          <p:attrName>ppt_x</p:attrName>
                                        </p:attrNameLst>
                                      </p:cBhvr>
                                      <p:tavLst>
                                        <p:tav tm="0">
                                          <p:val>
                                            <p:strVal val="#ppt_x"/>
                                          </p:val>
                                        </p:tav>
                                        <p:tav tm="100000">
                                          <p:val>
                                            <p:strVal val="#ppt_x"/>
                                          </p:val>
                                        </p:tav>
                                      </p:tavLst>
                                    </p:anim>
                                    <p:anim calcmode="lin" valueType="num">
                                      <p:cBhvr additive="base">
                                        <p:cTn id="35" dur="500" fill="hold"/>
                                        <p:tgtEl>
                                          <p:spTgt spid="26"/>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fill="hold"/>
                                        <p:tgtEl>
                                          <p:spTgt spid="27"/>
                                        </p:tgtEl>
                                        <p:attrNameLst>
                                          <p:attrName>ppt_x</p:attrName>
                                        </p:attrNameLst>
                                      </p:cBhvr>
                                      <p:tavLst>
                                        <p:tav tm="0">
                                          <p:val>
                                            <p:strVal val="#ppt_x"/>
                                          </p:val>
                                        </p:tav>
                                        <p:tav tm="100000">
                                          <p:val>
                                            <p:strVal val="#ppt_x"/>
                                          </p:val>
                                        </p:tav>
                                      </p:tavLst>
                                    </p:anim>
                                    <p:anim calcmode="lin" valueType="num">
                                      <p:cBhvr additive="base">
                                        <p:cTn id="39" dur="500" fill="hold"/>
                                        <p:tgtEl>
                                          <p:spTgt spid="27"/>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500" fill="hold"/>
                                        <p:tgtEl>
                                          <p:spTgt spid="28"/>
                                        </p:tgtEl>
                                        <p:attrNameLst>
                                          <p:attrName>ppt_x</p:attrName>
                                        </p:attrNameLst>
                                      </p:cBhvr>
                                      <p:tavLst>
                                        <p:tav tm="0">
                                          <p:val>
                                            <p:strVal val="#ppt_x"/>
                                          </p:val>
                                        </p:tav>
                                        <p:tav tm="100000">
                                          <p:val>
                                            <p:strVal val="#ppt_x"/>
                                          </p:val>
                                        </p:tav>
                                      </p:tavLst>
                                    </p:anim>
                                    <p:anim calcmode="lin" valueType="num">
                                      <p:cBhvr additive="base">
                                        <p:cTn id="43" dur="500" fill="hold"/>
                                        <p:tgtEl>
                                          <p:spTgt spid="28"/>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 calcmode="lin" valueType="num">
                                      <p:cBhvr additive="base">
                                        <p:cTn id="46" dur="500" fill="hold"/>
                                        <p:tgtEl>
                                          <p:spTgt spid="29"/>
                                        </p:tgtEl>
                                        <p:attrNameLst>
                                          <p:attrName>ppt_x</p:attrName>
                                        </p:attrNameLst>
                                      </p:cBhvr>
                                      <p:tavLst>
                                        <p:tav tm="0">
                                          <p:val>
                                            <p:strVal val="#ppt_x"/>
                                          </p:val>
                                        </p:tav>
                                        <p:tav tm="100000">
                                          <p:val>
                                            <p:strVal val="#ppt_x"/>
                                          </p:val>
                                        </p:tav>
                                      </p:tavLst>
                                    </p:anim>
                                    <p:anim calcmode="lin" valueType="num">
                                      <p:cBhvr additive="base">
                                        <p:cTn id="47" dur="500" fill="hold"/>
                                        <p:tgtEl>
                                          <p:spTgt spid="29"/>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500" fill="hold"/>
                                        <p:tgtEl>
                                          <p:spTgt spid="31"/>
                                        </p:tgtEl>
                                        <p:attrNameLst>
                                          <p:attrName>ppt_x</p:attrName>
                                        </p:attrNameLst>
                                      </p:cBhvr>
                                      <p:tavLst>
                                        <p:tav tm="0">
                                          <p:val>
                                            <p:strVal val="#ppt_x"/>
                                          </p:val>
                                        </p:tav>
                                        <p:tav tm="100000">
                                          <p:val>
                                            <p:strVal val="#ppt_x"/>
                                          </p:val>
                                        </p:tav>
                                      </p:tavLst>
                                    </p:anim>
                                    <p:anim calcmode="lin" valueType="num">
                                      <p:cBhvr additive="base">
                                        <p:cTn id="51" dur="500" fill="hold"/>
                                        <p:tgtEl>
                                          <p:spTgt spid="31"/>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fill="hold"/>
                                        <p:tgtEl>
                                          <p:spTgt spid="32"/>
                                        </p:tgtEl>
                                        <p:attrNameLst>
                                          <p:attrName>ppt_x</p:attrName>
                                        </p:attrNameLst>
                                      </p:cBhvr>
                                      <p:tavLst>
                                        <p:tav tm="0">
                                          <p:val>
                                            <p:strVal val="#ppt_x"/>
                                          </p:val>
                                        </p:tav>
                                        <p:tav tm="100000">
                                          <p:val>
                                            <p:strVal val="#ppt_x"/>
                                          </p:val>
                                        </p:tav>
                                      </p:tavLst>
                                    </p:anim>
                                    <p:anim calcmode="lin" valueType="num">
                                      <p:cBhvr additive="base">
                                        <p:cTn id="55" dur="500" fill="hold"/>
                                        <p:tgtEl>
                                          <p:spTgt spid="32"/>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34"/>
                                        </p:tgtEl>
                                        <p:attrNameLst>
                                          <p:attrName>style.visibility</p:attrName>
                                        </p:attrNameLst>
                                      </p:cBhvr>
                                      <p:to>
                                        <p:strVal val="visible"/>
                                      </p:to>
                                    </p:set>
                                    <p:anim calcmode="lin" valueType="num">
                                      <p:cBhvr additive="base">
                                        <p:cTn id="58" dur="500" fill="hold"/>
                                        <p:tgtEl>
                                          <p:spTgt spid="34"/>
                                        </p:tgtEl>
                                        <p:attrNameLst>
                                          <p:attrName>ppt_x</p:attrName>
                                        </p:attrNameLst>
                                      </p:cBhvr>
                                      <p:tavLst>
                                        <p:tav tm="0">
                                          <p:val>
                                            <p:strVal val="#ppt_x"/>
                                          </p:val>
                                        </p:tav>
                                        <p:tav tm="100000">
                                          <p:val>
                                            <p:strVal val="#ppt_x"/>
                                          </p:val>
                                        </p:tav>
                                      </p:tavLst>
                                    </p:anim>
                                    <p:anim calcmode="lin" valueType="num">
                                      <p:cBhvr additive="base">
                                        <p:cTn id="59" dur="500" fill="hold"/>
                                        <p:tgtEl>
                                          <p:spTgt spid="34"/>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additive="base">
                                        <p:cTn id="62" dur="500" fill="hold"/>
                                        <p:tgtEl>
                                          <p:spTgt spid="36"/>
                                        </p:tgtEl>
                                        <p:attrNameLst>
                                          <p:attrName>ppt_x</p:attrName>
                                        </p:attrNameLst>
                                      </p:cBhvr>
                                      <p:tavLst>
                                        <p:tav tm="0">
                                          <p:val>
                                            <p:strVal val="#ppt_x"/>
                                          </p:val>
                                        </p:tav>
                                        <p:tav tm="100000">
                                          <p:val>
                                            <p:strVal val="#ppt_x"/>
                                          </p:val>
                                        </p:tav>
                                      </p:tavLst>
                                    </p:anim>
                                    <p:anim calcmode="lin" valueType="num">
                                      <p:cBhvr additive="base">
                                        <p:cTn id="63" dur="500" fill="hold"/>
                                        <p:tgtEl>
                                          <p:spTgt spid="36"/>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 calcmode="lin" valueType="num">
                                      <p:cBhvr additive="base">
                                        <p:cTn id="66" dur="500" fill="hold"/>
                                        <p:tgtEl>
                                          <p:spTgt spid="37"/>
                                        </p:tgtEl>
                                        <p:attrNameLst>
                                          <p:attrName>ppt_x</p:attrName>
                                        </p:attrNameLst>
                                      </p:cBhvr>
                                      <p:tavLst>
                                        <p:tav tm="0">
                                          <p:val>
                                            <p:strVal val="#ppt_x"/>
                                          </p:val>
                                        </p:tav>
                                        <p:tav tm="100000">
                                          <p:val>
                                            <p:strVal val="#ppt_x"/>
                                          </p:val>
                                        </p:tav>
                                      </p:tavLst>
                                    </p:anim>
                                    <p:anim calcmode="lin" valueType="num">
                                      <p:cBhvr additive="base">
                                        <p:cTn id="67" dur="500" fill="hold"/>
                                        <p:tgtEl>
                                          <p:spTgt spid="37"/>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additive="base">
                                        <p:cTn id="70" dur="500" fill="hold"/>
                                        <p:tgtEl>
                                          <p:spTgt spid="38"/>
                                        </p:tgtEl>
                                        <p:attrNameLst>
                                          <p:attrName>ppt_x</p:attrName>
                                        </p:attrNameLst>
                                      </p:cBhvr>
                                      <p:tavLst>
                                        <p:tav tm="0">
                                          <p:val>
                                            <p:strVal val="#ppt_x"/>
                                          </p:val>
                                        </p:tav>
                                        <p:tav tm="100000">
                                          <p:val>
                                            <p:strVal val="#ppt_x"/>
                                          </p:val>
                                        </p:tav>
                                      </p:tavLst>
                                    </p:anim>
                                    <p:anim calcmode="lin" valueType="num">
                                      <p:cBhvr additive="base">
                                        <p:cTn id="71" dur="500" fill="hold"/>
                                        <p:tgtEl>
                                          <p:spTgt spid="38"/>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 calcmode="lin" valueType="num">
                                      <p:cBhvr additive="base">
                                        <p:cTn id="74" dur="500" fill="hold"/>
                                        <p:tgtEl>
                                          <p:spTgt spid="39"/>
                                        </p:tgtEl>
                                        <p:attrNameLst>
                                          <p:attrName>ppt_x</p:attrName>
                                        </p:attrNameLst>
                                      </p:cBhvr>
                                      <p:tavLst>
                                        <p:tav tm="0">
                                          <p:val>
                                            <p:strVal val="#ppt_x"/>
                                          </p:val>
                                        </p:tav>
                                        <p:tav tm="100000">
                                          <p:val>
                                            <p:strVal val="#ppt_x"/>
                                          </p:val>
                                        </p:tav>
                                      </p:tavLst>
                                    </p:anim>
                                    <p:anim calcmode="lin" valueType="num">
                                      <p:cBhvr additive="base">
                                        <p:cTn id="75" dur="500" fill="hold"/>
                                        <p:tgtEl>
                                          <p:spTgt spid="39"/>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40"/>
                                        </p:tgtEl>
                                        <p:attrNameLst>
                                          <p:attrName>style.visibility</p:attrName>
                                        </p:attrNameLst>
                                      </p:cBhvr>
                                      <p:to>
                                        <p:strVal val="visible"/>
                                      </p:to>
                                    </p:set>
                                    <p:anim calcmode="lin" valueType="num">
                                      <p:cBhvr additive="base">
                                        <p:cTn id="78" dur="500" fill="hold"/>
                                        <p:tgtEl>
                                          <p:spTgt spid="40"/>
                                        </p:tgtEl>
                                        <p:attrNameLst>
                                          <p:attrName>ppt_x</p:attrName>
                                        </p:attrNameLst>
                                      </p:cBhvr>
                                      <p:tavLst>
                                        <p:tav tm="0">
                                          <p:val>
                                            <p:strVal val="#ppt_x"/>
                                          </p:val>
                                        </p:tav>
                                        <p:tav tm="100000">
                                          <p:val>
                                            <p:strVal val="#ppt_x"/>
                                          </p:val>
                                        </p:tav>
                                      </p:tavLst>
                                    </p:anim>
                                    <p:anim calcmode="lin" valueType="num">
                                      <p:cBhvr additive="base">
                                        <p:cTn id="79" dur="500" fill="hold"/>
                                        <p:tgtEl>
                                          <p:spTgt spid="40"/>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41"/>
                                        </p:tgtEl>
                                        <p:attrNameLst>
                                          <p:attrName>style.visibility</p:attrName>
                                        </p:attrNameLst>
                                      </p:cBhvr>
                                      <p:to>
                                        <p:strVal val="visible"/>
                                      </p:to>
                                    </p:set>
                                    <p:anim calcmode="lin" valueType="num">
                                      <p:cBhvr additive="base">
                                        <p:cTn id="82" dur="500" fill="hold"/>
                                        <p:tgtEl>
                                          <p:spTgt spid="41"/>
                                        </p:tgtEl>
                                        <p:attrNameLst>
                                          <p:attrName>ppt_x</p:attrName>
                                        </p:attrNameLst>
                                      </p:cBhvr>
                                      <p:tavLst>
                                        <p:tav tm="0">
                                          <p:val>
                                            <p:strVal val="#ppt_x"/>
                                          </p:val>
                                        </p:tav>
                                        <p:tav tm="100000">
                                          <p:val>
                                            <p:strVal val="#ppt_x"/>
                                          </p:val>
                                        </p:tav>
                                      </p:tavLst>
                                    </p:anim>
                                    <p:anim calcmode="lin" valueType="num">
                                      <p:cBhvr additive="base">
                                        <p:cTn id="83" dur="500" fill="hold"/>
                                        <p:tgtEl>
                                          <p:spTgt spid="41"/>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additive="base">
                                        <p:cTn id="86" dur="500" fill="hold"/>
                                        <p:tgtEl>
                                          <p:spTgt spid="42"/>
                                        </p:tgtEl>
                                        <p:attrNameLst>
                                          <p:attrName>ppt_x</p:attrName>
                                        </p:attrNameLst>
                                      </p:cBhvr>
                                      <p:tavLst>
                                        <p:tav tm="0">
                                          <p:val>
                                            <p:strVal val="#ppt_x"/>
                                          </p:val>
                                        </p:tav>
                                        <p:tav tm="100000">
                                          <p:val>
                                            <p:strVal val="#ppt_x"/>
                                          </p:val>
                                        </p:tav>
                                      </p:tavLst>
                                    </p:anim>
                                    <p:anim calcmode="lin" valueType="num">
                                      <p:cBhvr additive="base">
                                        <p:cTn id="87" dur="500" fill="hold"/>
                                        <p:tgtEl>
                                          <p:spTgt spid="42"/>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30"/>
                                        </p:tgtEl>
                                        <p:attrNameLst>
                                          <p:attrName>style.visibility</p:attrName>
                                        </p:attrNameLst>
                                      </p:cBhvr>
                                      <p:to>
                                        <p:strVal val="visible"/>
                                      </p:to>
                                    </p:set>
                                    <p:anim calcmode="lin" valueType="num">
                                      <p:cBhvr additive="base">
                                        <p:cTn id="90" dur="500" fill="hold"/>
                                        <p:tgtEl>
                                          <p:spTgt spid="30"/>
                                        </p:tgtEl>
                                        <p:attrNameLst>
                                          <p:attrName>ppt_x</p:attrName>
                                        </p:attrNameLst>
                                      </p:cBhvr>
                                      <p:tavLst>
                                        <p:tav tm="0">
                                          <p:val>
                                            <p:strVal val="#ppt_x"/>
                                          </p:val>
                                        </p:tav>
                                        <p:tav tm="100000">
                                          <p:val>
                                            <p:strVal val="#ppt_x"/>
                                          </p:val>
                                        </p:tav>
                                      </p:tavLst>
                                    </p:anim>
                                    <p:anim calcmode="lin" valueType="num">
                                      <p:cBhvr additive="base">
                                        <p:cTn id="91" dur="500" fill="hold"/>
                                        <p:tgtEl>
                                          <p:spTgt spid="30"/>
                                        </p:tgtEl>
                                        <p:attrNameLst>
                                          <p:attrName>ppt_y</p:attrName>
                                        </p:attrNameLst>
                                      </p:cBhvr>
                                      <p:tavLst>
                                        <p:tav tm="0">
                                          <p:val>
                                            <p:strVal val="1+#ppt_h/2"/>
                                          </p:val>
                                        </p:tav>
                                        <p:tav tm="100000">
                                          <p:val>
                                            <p:strVal val="#ppt_y"/>
                                          </p:val>
                                        </p:tav>
                                      </p:tavLst>
                                    </p:anim>
                                  </p:childTnLst>
                                </p:cTn>
                              </p:par>
                              <p:par>
                                <p:cTn id="92" presetID="2" presetClass="entr" presetSubtype="4" fill="hold" grpId="0" nodeType="withEffect">
                                  <p:stCondLst>
                                    <p:cond delay="0"/>
                                  </p:stCondLst>
                                  <p:childTnLst>
                                    <p:set>
                                      <p:cBhvr>
                                        <p:cTn id="93" dur="1" fill="hold">
                                          <p:stCondLst>
                                            <p:cond delay="0"/>
                                          </p:stCondLst>
                                        </p:cTn>
                                        <p:tgtEl>
                                          <p:spTgt spid="33"/>
                                        </p:tgtEl>
                                        <p:attrNameLst>
                                          <p:attrName>style.visibility</p:attrName>
                                        </p:attrNameLst>
                                      </p:cBhvr>
                                      <p:to>
                                        <p:strVal val="visible"/>
                                      </p:to>
                                    </p:set>
                                    <p:anim calcmode="lin" valueType="num">
                                      <p:cBhvr additive="base">
                                        <p:cTn id="94" dur="500" fill="hold"/>
                                        <p:tgtEl>
                                          <p:spTgt spid="33"/>
                                        </p:tgtEl>
                                        <p:attrNameLst>
                                          <p:attrName>ppt_x</p:attrName>
                                        </p:attrNameLst>
                                      </p:cBhvr>
                                      <p:tavLst>
                                        <p:tav tm="0">
                                          <p:val>
                                            <p:strVal val="#ppt_x"/>
                                          </p:val>
                                        </p:tav>
                                        <p:tav tm="100000">
                                          <p:val>
                                            <p:strVal val="#ppt_x"/>
                                          </p:val>
                                        </p:tav>
                                      </p:tavLst>
                                    </p:anim>
                                    <p:anim calcmode="lin" valueType="num">
                                      <p:cBhvr additive="base">
                                        <p:cTn id="9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1" grpId="0"/>
      <p:bldP spid="32" grpId="0" animBg="1"/>
      <p:bldP spid="34" grpId="0" animBg="1"/>
      <p:bldP spid="36" grpId="0" animBg="1"/>
      <p:bldP spid="37" grpId="0" animBg="1"/>
      <p:bldP spid="38" grpId="0" animBg="1"/>
      <p:bldP spid="39" grpId="0" animBg="1"/>
      <p:bldP spid="40" grpId="0" animBg="1"/>
      <p:bldP spid="41" grpId="0" animBg="1"/>
      <p:bldP spid="42" grpId="0" animBg="1"/>
      <p:bldP spid="30" grpId="0" animBg="1"/>
      <p:bldP spid="3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0000FF"/>
                </a:solidFill>
              </a:rPr>
              <a:t>Verificación del EFI</a:t>
            </a:r>
            <a:endParaRPr lang="es-ES" dirty="0">
              <a:solidFill>
                <a:srgbClr val="0000FF"/>
              </a:solidFill>
            </a:endParaRPr>
          </a:p>
        </p:txBody>
      </p:sp>
      <p:pic>
        <p:nvPicPr>
          <p:cNvPr id="4" name="Imagen 3"/>
          <p:cNvPicPr>
            <a:picLocks noChangeAspect="1"/>
          </p:cNvPicPr>
          <p:nvPr/>
        </p:nvPicPr>
        <p:blipFill>
          <a:blip r:embed="rId2"/>
          <a:stretch>
            <a:fillRect/>
          </a:stretch>
        </p:blipFill>
        <p:spPr>
          <a:xfrm>
            <a:off x="1475656" y="620688"/>
            <a:ext cx="5610572" cy="4320480"/>
          </a:xfrm>
          <a:prstGeom prst="rect">
            <a:avLst/>
          </a:prstGeom>
        </p:spPr>
      </p:pic>
      <p:sp>
        <p:nvSpPr>
          <p:cNvPr id="3" name="Marcador de contenido 2"/>
          <p:cNvSpPr>
            <a:spLocks noGrp="1"/>
          </p:cNvSpPr>
          <p:nvPr>
            <p:ph idx="1"/>
          </p:nvPr>
        </p:nvSpPr>
        <p:spPr>
          <a:xfrm>
            <a:off x="-108520" y="4941168"/>
            <a:ext cx="9252520" cy="4351338"/>
          </a:xfrm>
        </p:spPr>
        <p:txBody>
          <a:bodyPr/>
          <a:lstStyle/>
          <a:p>
            <a:r>
              <a:rPr lang="es-ES" sz="1800" dirty="0"/>
              <a:t>Las curvas sólidas muestran una media de cuatro estaciones y las curvas discontinuas muestran las puntuaciones de </a:t>
            </a:r>
            <a:r>
              <a:rPr lang="es-ES" sz="1800" dirty="0" smtClean="0"/>
              <a:t>destreza (</a:t>
            </a:r>
            <a:r>
              <a:rPr lang="es-ES" sz="1800" i="1" dirty="0" err="1" smtClean="0"/>
              <a:t>skill</a:t>
            </a:r>
            <a:r>
              <a:rPr lang="es-ES" sz="1800" dirty="0" smtClean="0"/>
              <a:t>) del </a:t>
            </a:r>
            <a:r>
              <a:rPr lang="es-ES" sz="1800" dirty="0"/>
              <a:t>EFI estacional </a:t>
            </a:r>
            <a:r>
              <a:rPr lang="es-ES" sz="1800" dirty="0" smtClean="0"/>
              <a:t>para la</a:t>
            </a:r>
            <a:r>
              <a:rPr lang="es-ES" sz="1800" b="1" dirty="0" smtClean="0">
                <a:solidFill>
                  <a:srgbClr val="FF0000"/>
                </a:solidFill>
              </a:rPr>
              <a:t> </a:t>
            </a:r>
            <a:r>
              <a:rPr lang="es-ES" sz="1800" b="1" dirty="0">
                <a:solidFill>
                  <a:srgbClr val="FF0000"/>
                </a:solidFill>
              </a:rPr>
              <a:t>temperatura media de 2m (2t), </a:t>
            </a:r>
            <a:r>
              <a:rPr lang="es-ES" sz="1800" dirty="0"/>
              <a:t>la </a:t>
            </a:r>
            <a:r>
              <a:rPr lang="es-ES" sz="1800" b="1" dirty="0">
                <a:solidFill>
                  <a:srgbClr val="009900"/>
                </a:solidFill>
              </a:rPr>
              <a:t>velocidad media del viento de 10 metros (10ff)</a:t>
            </a:r>
            <a:r>
              <a:rPr lang="es-ES" sz="1800" dirty="0"/>
              <a:t> y la </a:t>
            </a:r>
            <a:r>
              <a:rPr lang="es-ES" sz="1800" b="1" dirty="0">
                <a:solidFill>
                  <a:srgbClr val="0000CC"/>
                </a:solidFill>
              </a:rPr>
              <a:t>precipitación total (</a:t>
            </a:r>
            <a:r>
              <a:rPr lang="es-ES" sz="1800" b="1" dirty="0" err="1">
                <a:solidFill>
                  <a:srgbClr val="0000CC"/>
                </a:solidFill>
              </a:rPr>
              <a:t>tp</a:t>
            </a:r>
            <a:r>
              <a:rPr lang="es-ES" sz="1800" b="1" dirty="0">
                <a:solidFill>
                  <a:srgbClr val="0000CC"/>
                </a:solidFill>
              </a:rPr>
              <a:t>) </a:t>
            </a:r>
            <a:r>
              <a:rPr lang="es-ES" sz="1800" dirty="0"/>
              <a:t>para el día 4 (t+72-96h para 00UTC).</a:t>
            </a:r>
          </a:p>
          <a:p>
            <a:r>
              <a:rPr lang="es-ES" sz="1800" dirty="0"/>
              <a:t>El EFI para la </a:t>
            </a:r>
            <a:r>
              <a:rPr lang="es-ES" sz="1800" b="1" dirty="0">
                <a:solidFill>
                  <a:srgbClr val="FF0000"/>
                </a:solidFill>
              </a:rPr>
              <a:t>temperatura de 2m </a:t>
            </a:r>
            <a:r>
              <a:rPr lang="es-ES" sz="1800" dirty="0"/>
              <a:t>es más hábil que el EFI para los otros dos parámetros.</a:t>
            </a:r>
          </a:p>
        </p:txBody>
      </p:sp>
    </p:spTree>
    <p:extLst>
      <p:ext uri="{BB962C8B-B14F-4D97-AF65-F5344CB8AC3E}">
        <p14:creationId xmlns:p14="http://schemas.microsoft.com/office/powerpoint/2010/main" val="178518493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0000CC"/>
                </a:solidFill>
              </a:rPr>
              <a:t>EFI en </a:t>
            </a:r>
            <a:r>
              <a:rPr lang="es-ES" dirty="0" err="1" smtClean="0">
                <a:solidFill>
                  <a:srgbClr val="0000CC"/>
                </a:solidFill>
              </a:rPr>
              <a:t>ec</a:t>
            </a:r>
            <a:r>
              <a:rPr lang="es-ES" dirty="0" smtClean="0">
                <a:solidFill>
                  <a:srgbClr val="0000CC"/>
                </a:solidFill>
              </a:rPr>
              <a:t>-Charts</a:t>
            </a:r>
            <a:endParaRPr lang="es-ES" dirty="0">
              <a:solidFill>
                <a:srgbClr val="0000CC"/>
              </a:solidFill>
            </a:endParaRPr>
          </a:p>
        </p:txBody>
      </p:sp>
      <p:sp>
        <p:nvSpPr>
          <p:cNvPr id="3" name="Marcador de contenido 2"/>
          <p:cNvSpPr>
            <a:spLocks noGrp="1"/>
          </p:cNvSpPr>
          <p:nvPr>
            <p:ph idx="1"/>
          </p:nvPr>
        </p:nvSpPr>
        <p:spPr>
          <a:xfrm>
            <a:off x="448122" y="5118890"/>
            <a:ext cx="8695878" cy="2160241"/>
          </a:xfrm>
        </p:spPr>
        <p:txBody>
          <a:bodyPr/>
          <a:lstStyle/>
          <a:p>
            <a:r>
              <a:rPr lang="es-ES" sz="1600" dirty="0"/>
              <a:t>Se puede acceder a EFI y SOT a través de </a:t>
            </a:r>
            <a:r>
              <a:rPr lang="es-ES" sz="1600" dirty="0" err="1" smtClean="0"/>
              <a:t>ecCharts</a:t>
            </a:r>
            <a:r>
              <a:rPr lang="es-ES" sz="1600" dirty="0" smtClean="0"/>
              <a:t>:  </a:t>
            </a:r>
            <a:r>
              <a:rPr lang="es-ES" sz="1600" dirty="0" smtClean="0">
                <a:hlinkClick r:id="rId2"/>
              </a:rPr>
              <a:t>http</a:t>
            </a:r>
            <a:r>
              <a:rPr lang="es-ES" sz="1600" dirty="0">
                <a:hlinkClick r:id="rId2"/>
              </a:rPr>
              <a:t>://wrep.ecmwf.int/forecaster</a:t>
            </a:r>
            <a:r>
              <a:rPr lang="es-ES" sz="1600" dirty="0"/>
              <a:t>/.</a:t>
            </a:r>
          </a:p>
          <a:p>
            <a:r>
              <a:rPr lang="es-ES" sz="1600" dirty="0"/>
              <a:t>También se pueden visualizar las </a:t>
            </a:r>
            <a:r>
              <a:rPr lang="es-ES" sz="1600" dirty="0" smtClean="0"/>
              <a:t>CDF </a:t>
            </a:r>
            <a:r>
              <a:rPr lang="es-ES" sz="1600" dirty="0"/>
              <a:t>y el diagrama de barras de EFI para un lugar determinado, de momento sólo para (2t, 2tmin, 2tmax,10fg, </a:t>
            </a:r>
            <a:r>
              <a:rPr lang="es-ES" sz="1600" dirty="0" err="1"/>
              <a:t>tp</a:t>
            </a:r>
            <a:r>
              <a:rPr lang="es-ES" sz="1600" dirty="0"/>
              <a:t>). Pronto se añadirán más.</a:t>
            </a:r>
          </a:p>
          <a:p>
            <a:r>
              <a:rPr lang="es-ES" sz="1600" i="1" dirty="0"/>
              <a:t>M-</a:t>
            </a:r>
            <a:r>
              <a:rPr lang="es-ES" sz="1600" i="1" dirty="0" err="1"/>
              <a:t>climate</a:t>
            </a:r>
            <a:r>
              <a:rPr lang="es-ES" sz="1600" dirty="0"/>
              <a:t> también está disponible.</a:t>
            </a:r>
          </a:p>
        </p:txBody>
      </p:sp>
      <p:pic>
        <p:nvPicPr>
          <p:cNvPr id="4" name="Imagen 3"/>
          <p:cNvPicPr>
            <a:picLocks noChangeAspect="1"/>
          </p:cNvPicPr>
          <p:nvPr/>
        </p:nvPicPr>
        <p:blipFill>
          <a:blip r:embed="rId3"/>
          <a:stretch>
            <a:fillRect/>
          </a:stretch>
        </p:blipFill>
        <p:spPr>
          <a:xfrm>
            <a:off x="251520" y="764704"/>
            <a:ext cx="8244408" cy="4354186"/>
          </a:xfrm>
          <a:prstGeom prst="rect">
            <a:avLst/>
          </a:prstGeom>
        </p:spPr>
      </p:pic>
    </p:spTree>
    <p:extLst>
      <p:ext uri="{BB962C8B-B14F-4D97-AF65-F5344CB8AC3E}">
        <p14:creationId xmlns:p14="http://schemas.microsoft.com/office/powerpoint/2010/main" val="390463696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0000CC"/>
                </a:solidFill>
              </a:rPr>
              <a:t>EFI negativo</a:t>
            </a:r>
            <a:endParaRPr lang="es-ES" dirty="0">
              <a:solidFill>
                <a:srgbClr val="0000CC"/>
              </a:solidFill>
            </a:endParaRPr>
          </a:p>
        </p:txBody>
      </p:sp>
      <p:sp>
        <p:nvSpPr>
          <p:cNvPr id="3" name="Marcador de contenido 2"/>
          <p:cNvSpPr>
            <a:spLocks noGrp="1"/>
          </p:cNvSpPr>
          <p:nvPr>
            <p:ph idx="1"/>
          </p:nvPr>
        </p:nvSpPr>
        <p:spPr>
          <a:xfrm>
            <a:off x="23688" y="4446773"/>
            <a:ext cx="9271942" cy="4351338"/>
          </a:xfrm>
        </p:spPr>
        <p:txBody>
          <a:bodyPr/>
          <a:lstStyle/>
          <a:p>
            <a:r>
              <a:rPr lang="es-ES" sz="2000" dirty="0"/>
              <a:t>Para </a:t>
            </a:r>
            <a:r>
              <a:rPr lang="es-ES" sz="2000" dirty="0" smtClean="0"/>
              <a:t>las precipitaciones acumuladas en 24 horas, </a:t>
            </a:r>
            <a:r>
              <a:rPr lang="es-ES" sz="2000" dirty="0"/>
              <a:t>el EFI negativo </a:t>
            </a:r>
            <a:r>
              <a:rPr lang="es-ES" sz="2000" dirty="0" smtClean="0"/>
              <a:t>no </a:t>
            </a:r>
            <a:r>
              <a:rPr lang="es-ES" sz="2000" dirty="0"/>
              <a:t>tiene sentido porque la precipitación está limitada por 0 y en la mayoría de los lugares un día seco no se considera extremo de todos modos.</a:t>
            </a:r>
          </a:p>
          <a:p>
            <a:r>
              <a:rPr lang="es-ES" sz="2000" dirty="0"/>
              <a:t>Para las acumulaciones de períodos más largos, el EFI negativo sí tiene sentido. Indica el riesgo de tiempo seco durante un periodo de tiempo relativamente prolongado, por ejemplo, 10 o 15 días.</a:t>
            </a:r>
          </a:p>
          <a:p>
            <a:r>
              <a:rPr lang="es-ES" sz="2000" dirty="0"/>
              <a:t>Un caso de sequía severa en Portugal en 2011-2012</a:t>
            </a:r>
          </a:p>
        </p:txBody>
      </p:sp>
      <p:pic>
        <p:nvPicPr>
          <p:cNvPr id="5" name="Imagen 4"/>
          <p:cNvPicPr>
            <a:picLocks noChangeAspect="1"/>
          </p:cNvPicPr>
          <p:nvPr/>
        </p:nvPicPr>
        <p:blipFill>
          <a:blip r:embed="rId2"/>
          <a:stretch>
            <a:fillRect/>
          </a:stretch>
        </p:blipFill>
        <p:spPr>
          <a:xfrm>
            <a:off x="-108520" y="1043469"/>
            <a:ext cx="9144000" cy="3403304"/>
          </a:xfrm>
          <a:prstGeom prst="rect">
            <a:avLst/>
          </a:prstGeom>
        </p:spPr>
      </p:pic>
    </p:spTree>
    <p:extLst>
      <p:ext uri="{BB962C8B-B14F-4D97-AF65-F5344CB8AC3E}">
        <p14:creationId xmlns:p14="http://schemas.microsoft.com/office/powerpoint/2010/main" val="401175781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0528" y="-387424"/>
            <a:ext cx="7886700" cy="1325563"/>
          </a:xfrm>
        </p:spPr>
        <p:txBody>
          <a:bodyPr/>
          <a:lstStyle/>
          <a:p>
            <a:r>
              <a:rPr lang="es-ES" dirty="0" smtClean="0">
                <a:solidFill>
                  <a:srgbClr val="0000CC"/>
                </a:solidFill>
              </a:rPr>
              <a:t>Parámetros EFI disponibles</a:t>
            </a:r>
            <a:endParaRPr lang="es-ES" dirty="0">
              <a:solidFill>
                <a:srgbClr val="0000CC"/>
              </a:solidFill>
            </a:endParaRPr>
          </a:p>
        </p:txBody>
      </p:sp>
      <p:sp>
        <p:nvSpPr>
          <p:cNvPr id="3" name="Marcador de contenido 2"/>
          <p:cNvSpPr>
            <a:spLocks noGrp="1"/>
          </p:cNvSpPr>
          <p:nvPr>
            <p:ph idx="1"/>
          </p:nvPr>
        </p:nvSpPr>
        <p:spPr>
          <a:xfrm>
            <a:off x="611560" y="476672"/>
            <a:ext cx="7886700" cy="3456384"/>
          </a:xfrm>
        </p:spPr>
        <p:txBody>
          <a:bodyPr/>
          <a:lstStyle/>
          <a:p>
            <a:pPr marL="0" indent="0">
              <a:buNone/>
            </a:pPr>
            <a:r>
              <a:rPr lang="es-ES" sz="1600" dirty="0"/>
              <a:t>Parámetros EFI y SOT:</a:t>
            </a:r>
          </a:p>
          <a:p>
            <a:r>
              <a:rPr lang="es-ES" sz="1600" dirty="0"/>
              <a:t>índice de </a:t>
            </a:r>
            <a:r>
              <a:rPr lang="es-ES" sz="1600" b="1" dirty="0"/>
              <a:t>temperatura media </a:t>
            </a:r>
            <a:r>
              <a:rPr lang="es-ES" sz="1600" b="1" dirty="0" smtClean="0"/>
              <a:t>a </a:t>
            </a:r>
            <a:r>
              <a:rPr lang="es-ES" sz="1600" b="1" dirty="0"/>
              <a:t>2 metros </a:t>
            </a:r>
            <a:r>
              <a:rPr lang="es-ES" sz="1600" dirty="0"/>
              <a:t>(2ti)</a:t>
            </a:r>
          </a:p>
          <a:p>
            <a:r>
              <a:rPr lang="es-ES" sz="1600" dirty="0"/>
              <a:t>índice de </a:t>
            </a:r>
            <a:r>
              <a:rPr lang="es-ES" sz="1600" b="1" dirty="0"/>
              <a:t>precipitación total </a:t>
            </a:r>
            <a:r>
              <a:rPr lang="es-ES" sz="1600" dirty="0"/>
              <a:t>(</a:t>
            </a:r>
            <a:r>
              <a:rPr lang="es-ES" sz="1600" dirty="0" err="1"/>
              <a:t>tpi</a:t>
            </a:r>
            <a:r>
              <a:rPr lang="es-ES" sz="1600" dirty="0"/>
              <a:t>)</a:t>
            </a:r>
          </a:p>
          <a:p>
            <a:r>
              <a:rPr lang="es-ES" sz="1600" dirty="0"/>
              <a:t>Índice de </a:t>
            </a:r>
            <a:r>
              <a:rPr lang="es-ES" sz="1600" b="1" dirty="0"/>
              <a:t>velocidad media del viento a 10 metros </a:t>
            </a:r>
            <a:r>
              <a:rPr lang="es-ES" sz="1600" dirty="0"/>
              <a:t>(10wsi)</a:t>
            </a:r>
          </a:p>
          <a:p>
            <a:r>
              <a:rPr lang="es-ES" sz="1600" dirty="0"/>
              <a:t>Índice de </a:t>
            </a:r>
            <a:r>
              <a:rPr lang="es-ES" sz="1600" b="1" dirty="0"/>
              <a:t>ráfagas de viento máximas </a:t>
            </a:r>
            <a:r>
              <a:rPr lang="es-ES" sz="1600" b="1" dirty="0" smtClean="0"/>
              <a:t>a </a:t>
            </a:r>
            <a:r>
              <a:rPr lang="es-ES" sz="1600" b="1" dirty="0"/>
              <a:t>10 metros </a:t>
            </a:r>
            <a:r>
              <a:rPr lang="es-ES" sz="1600" dirty="0"/>
              <a:t>(10fgi)</a:t>
            </a:r>
          </a:p>
          <a:p>
            <a:r>
              <a:rPr lang="es-ES" sz="1600" dirty="0"/>
              <a:t>Índice de </a:t>
            </a:r>
            <a:r>
              <a:rPr lang="es-ES" sz="1600" b="1" dirty="0"/>
              <a:t>temperatura mínima </a:t>
            </a:r>
            <a:r>
              <a:rPr lang="es-ES" sz="1600" b="1" dirty="0" smtClean="0"/>
              <a:t>a </a:t>
            </a:r>
            <a:r>
              <a:rPr lang="es-ES" sz="1600" b="1" dirty="0"/>
              <a:t>2 metros </a:t>
            </a:r>
            <a:r>
              <a:rPr lang="es-ES" sz="1600" dirty="0"/>
              <a:t>(mn2ti)</a:t>
            </a:r>
          </a:p>
          <a:p>
            <a:r>
              <a:rPr lang="es-ES" sz="1600" dirty="0"/>
              <a:t>Índice de </a:t>
            </a:r>
            <a:r>
              <a:rPr lang="es-ES" sz="1600" b="1" dirty="0"/>
              <a:t>temperatura máxima </a:t>
            </a:r>
            <a:r>
              <a:rPr lang="es-ES" sz="1600" b="1" dirty="0" smtClean="0"/>
              <a:t>a </a:t>
            </a:r>
            <a:r>
              <a:rPr lang="es-ES" sz="1600" b="1" dirty="0"/>
              <a:t>2 metros </a:t>
            </a:r>
            <a:r>
              <a:rPr lang="es-ES" sz="1600" dirty="0"/>
              <a:t>(mx2ti)</a:t>
            </a:r>
          </a:p>
          <a:p>
            <a:r>
              <a:rPr lang="es-ES" sz="1600" dirty="0"/>
              <a:t>índice de </a:t>
            </a:r>
            <a:r>
              <a:rPr lang="es-ES" sz="1600" b="1" dirty="0"/>
              <a:t>nevadas </a:t>
            </a:r>
            <a:r>
              <a:rPr lang="es-ES" sz="1600" dirty="0"/>
              <a:t>totales (</a:t>
            </a:r>
            <a:r>
              <a:rPr lang="es-ES" sz="1600" dirty="0" err="1"/>
              <a:t>sfi</a:t>
            </a:r>
            <a:r>
              <a:rPr lang="es-ES" sz="1600" dirty="0"/>
              <a:t>)</a:t>
            </a:r>
          </a:p>
          <a:p>
            <a:r>
              <a:rPr lang="es-ES" sz="1600" dirty="0"/>
              <a:t>índice de </a:t>
            </a:r>
            <a:r>
              <a:rPr lang="es-ES" sz="1600" i="1" dirty="0"/>
              <a:t>altura de ola máxima significativa </a:t>
            </a:r>
            <a:r>
              <a:rPr lang="es-ES" sz="1600" dirty="0"/>
              <a:t>(</a:t>
            </a:r>
            <a:r>
              <a:rPr lang="es-ES" sz="1600" dirty="0" err="1"/>
              <a:t>maxswhi</a:t>
            </a:r>
            <a:r>
              <a:rPr lang="es-ES" sz="1600" dirty="0"/>
              <a:t>)</a:t>
            </a:r>
          </a:p>
          <a:p>
            <a:r>
              <a:rPr lang="es-ES" sz="1600" b="1" dirty="0"/>
              <a:t>CAPE</a:t>
            </a:r>
            <a:r>
              <a:rPr lang="es-ES" sz="1600" dirty="0"/>
              <a:t> (</a:t>
            </a:r>
            <a:r>
              <a:rPr lang="es-ES" sz="1600" dirty="0" err="1"/>
              <a:t>capei</a:t>
            </a:r>
            <a:r>
              <a:rPr lang="es-ES" sz="1600" dirty="0"/>
              <a:t>)</a:t>
            </a:r>
          </a:p>
          <a:p>
            <a:r>
              <a:rPr lang="es-ES" sz="1600" b="1" dirty="0" smtClean="0"/>
              <a:t>CAPESHEAR</a:t>
            </a:r>
            <a:r>
              <a:rPr lang="es-ES" sz="1600" dirty="0" smtClean="0"/>
              <a:t>(</a:t>
            </a:r>
            <a:r>
              <a:rPr lang="es-ES" sz="1600" dirty="0" err="1" smtClean="0"/>
              <a:t>capesi</a:t>
            </a:r>
            <a:r>
              <a:rPr lang="es-ES" sz="1600" dirty="0" smtClean="0"/>
              <a:t>)</a:t>
            </a:r>
            <a:endParaRPr lang="es-ES" sz="1600" dirty="0"/>
          </a:p>
        </p:txBody>
      </p:sp>
      <p:sp>
        <p:nvSpPr>
          <p:cNvPr id="4" name="Rectángulo 3"/>
          <p:cNvSpPr/>
          <p:nvPr/>
        </p:nvSpPr>
        <p:spPr>
          <a:xfrm>
            <a:off x="1547664" y="3749457"/>
            <a:ext cx="9145016" cy="3108543"/>
          </a:xfrm>
          <a:prstGeom prst="rect">
            <a:avLst/>
          </a:prstGeom>
        </p:spPr>
        <p:txBody>
          <a:bodyPr wrap="square">
            <a:spAutoFit/>
          </a:bodyPr>
          <a:lstStyle/>
          <a:p>
            <a:r>
              <a:rPr lang="es-ES" sz="1400" dirty="0"/>
              <a:t>Intervalo de 24h: parámetros 2ti, </a:t>
            </a:r>
            <a:r>
              <a:rPr lang="es-ES" sz="1400" dirty="0" err="1"/>
              <a:t>tpi</a:t>
            </a:r>
            <a:r>
              <a:rPr lang="es-ES" sz="1400" dirty="0"/>
              <a:t>, 10swi, 10fgi, mn2ti, mx2ti, </a:t>
            </a:r>
            <a:r>
              <a:rPr lang="es-ES" sz="1400" dirty="0" err="1"/>
              <a:t>sfi</a:t>
            </a:r>
            <a:r>
              <a:rPr lang="es-ES" sz="1400" dirty="0"/>
              <a:t>, </a:t>
            </a:r>
            <a:r>
              <a:rPr lang="es-ES" sz="1400" dirty="0" err="1"/>
              <a:t>maxswhi</a:t>
            </a:r>
            <a:endParaRPr lang="es-ES" sz="1400" dirty="0"/>
          </a:p>
          <a:p>
            <a:pPr lvl="1"/>
            <a:r>
              <a:rPr lang="es-ES" sz="1400" dirty="0"/>
              <a:t>00 UTC: 00-24, 24-48, 48-72, 72-96, 96-120, 120-144, 144-168*.</a:t>
            </a:r>
          </a:p>
          <a:p>
            <a:pPr lvl="1"/>
            <a:r>
              <a:rPr lang="es-ES" sz="1400" dirty="0"/>
              <a:t>12 UTC: 12-36, 36-60, 60-84, 84-108, 108-132, 132-156, 156-180</a:t>
            </a:r>
          </a:p>
          <a:p>
            <a:r>
              <a:rPr lang="es-ES" sz="1400" dirty="0"/>
              <a:t>intervalo de 72h: parámetros 2ti, </a:t>
            </a:r>
            <a:r>
              <a:rPr lang="es-ES" sz="1400" dirty="0" err="1"/>
              <a:t>tpi</a:t>
            </a:r>
            <a:r>
              <a:rPr lang="es-ES" sz="1400" dirty="0"/>
              <a:t>, 10swi</a:t>
            </a:r>
          </a:p>
          <a:p>
            <a:pPr lvl="1"/>
            <a:r>
              <a:rPr lang="es-ES" sz="1400" dirty="0"/>
              <a:t>00 UTC: 00-72, 24-96, 48-120, 72-144, 96-168, 120-192, 144-216</a:t>
            </a:r>
          </a:p>
          <a:p>
            <a:pPr lvl="1"/>
            <a:r>
              <a:rPr lang="es-ES" sz="1400" dirty="0"/>
              <a:t>12 UTC: 12-84, 36-108, 60-132, 84-156, 108-180, 132-204, 156-228</a:t>
            </a:r>
          </a:p>
          <a:p>
            <a:r>
              <a:rPr lang="es-ES" sz="1400" dirty="0"/>
              <a:t>Intervalo de 120h: parámetros 2ti, </a:t>
            </a:r>
            <a:r>
              <a:rPr lang="es-ES" sz="1400" dirty="0" err="1"/>
              <a:t>tpi</a:t>
            </a:r>
            <a:r>
              <a:rPr lang="es-ES" sz="1400" dirty="0"/>
              <a:t>, 10swi</a:t>
            </a:r>
          </a:p>
          <a:p>
            <a:pPr lvl="1"/>
            <a:r>
              <a:rPr lang="es-ES" sz="1400" dirty="0"/>
              <a:t>00UTC: 00-120,24-144, 48-168, 72-192, 96-216, 240-360**</a:t>
            </a:r>
          </a:p>
          <a:p>
            <a:pPr lvl="1"/>
            <a:r>
              <a:rPr lang="es-ES" sz="1400" dirty="0"/>
              <a:t>12UTC: 12-132, 36-156, 60-180, 84-204, 108-228, 240-360</a:t>
            </a:r>
          </a:p>
          <a:p>
            <a:r>
              <a:rPr lang="es-ES" sz="1400" dirty="0"/>
              <a:t>240h </a:t>
            </a:r>
            <a:r>
              <a:rPr lang="es-ES" sz="1400" dirty="0" smtClean="0"/>
              <a:t>intervalo de 240h: </a:t>
            </a:r>
            <a:r>
              <a:rPr lang="es-ES" sz="1400" dirty="0"/>
              <a:t>parámetros 2ti, </a:t>
            </a:r>
            <a:r>
              <a:rPr lang="es-ES" sz="1400" dirty="0" err="1"/>
              <a:t>tpi</a:t>
            </a:r>
            <a:r>
              <a:rPr lang="es-ES" sz="1400" dirty="0"/>
              <a:t>, 10swi</a:t>
            </a:r>
          </a:p>
          <a:p>
            <a:pPr lvl="1"/>
            <a:r>
              <a:rPr lang="es-ES" sz="1400" dirty="0"/>
              <a:t>00UTC: 000-240</a:t>
            </a:r>
          </a:p>
          <a:p>
            <a:pPr lvl="1"/>
            <a:r>
              <a:rPr lang="es-ES" sz="1400" dirty="0"/>
              <a:t>12UTC: 000-240</a:t>
            </a:r>
          </a:p>
          <a:p>
            <a:r>
              <a:rPr lang="es-ES" sz="1400" dirty="0"/>
              <a:t>intervalo de 360h: parámetros 2ti, </a:t>
            </a:r>
            <a:r>
              <a:rPr lang="es-ES" sz="1400" dirty="0" err="1"/>
              <a:t>tpi</a:t>
            </a:r>
            <a:r>
              <a:rPr lang="es-ES" sz="1400" dirty="0"/>
              <a:t>, 10swi</a:t>
            </a:r>
          </a:p>
          <a:p>
            <a:pPr lvl="1"/>
            <a:r>
              <a:rPr lang="es-ES" sz="1400" dirty="0"/>
              <a:t>00UTC: 000-360</a:t>
            </a:r>
          </a:p>
        </p:txBody>
      </p:sp>
    </p:spTree>
    <p:extLst>
      <p:ext uri="{BB962C8B-B14F-4D97-AF65-F5344CB8AC3E}">
        <p14:creationId xmlns:p14="http://schemas.microsoft.com/office/powerpoint/2010/main" val="385821751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2000" dirty="0" smtClean="0">
                <a:hlinkClick r:id="rId2"/>
              </a:rPr>
              <a:t>http://www.ecmwf.int/en/forecasts/charts/catalogue/efi</a:t>
            </a:r>
            <a:endParaRPr lang="es-ES" sz="2000" dirty="0"/>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0" y="1051413"/>
            <a:ext cx="9144000" cy="4755173"/>
          </a:xfrm>
          <a:prstGeom prst="rect">
            <a:avLst/>
          </a:prstGeom>
        </p:spPr>
      </p:pic>
    </p:spTree>
    <p:extLst>
      <p:ext uri="{BB962C8B-B14F-4D97-AF65-F5344CB8AC3E}">
        <p14:creationId xmlns:p14="http://schemas.microsoft.com/office/powerpoint/2010/main" val="27986640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4213" y="4445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sz="2800" b="1" smtClean="0">
                <a:solidFill>
                  <a:srgbClr val="0033CC"/>
                </a:solidFill>
                <a:latin typeface="Trebuchet MS" panose="020B0603020202020204" pitchFamily="34" charset="0"/>
              </a:rPr>
              <a:t>Miembros del EPS</a:t>
            </a:r>
          </a:p>
        </p:txBody>
      </p:sp>
      <p:sp>
        <p:nvSpPr>
          <p:cNvPr id="35843" name="CuadroTexto 1"/>
          <p:cNvSpPr txBox="1">
            <a:spLocks noChangeArrowheads="1"/>
          </p:cNvSpPr>
          <p:nvPr/>
        </p:nvSpPr>
        <p:spPr bwMode="auto">
          <a:xfrm>
            <a:off x="179388" y="5810250"/>
            <a:ext cx="82804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1200"/>
              </a:spcBef>
            </a:pPr>
            <a:r>
              <a:rPr lang="es-ES" altLang="es-ES" sz="1400">
                <a:latin typeface="Trebuchet MS" panose="020B0603020202020204" pitchFamily="34" charset="0"/>
              </a:rPr>
              <a:t>Los sellos muestran la presión media al nivel del mar (contornos negros) y la temperatura a 850 hPa (coloreadas las isotermas </a:t>
            </a:r>
            <a:r>
              <a:rPr lang="es-ES" altLang="es-ES" sz="1400" b="1">
                <a:solidFill>
                  <a:srgbClr val="00FFFF"/>
                </a:solidFill>
                <a:latin typeface="Trebuchet MS" panose="020B0603020202020204" pitchFamily="34" charset="0"/>
              </a:rPr>
              <a:t>-6 </a:t>
            </a:r>
            <a:r>
              <a:rPr lang="es-ES" altLang="es-ES" sz="1400">
                <a:latin typeface="Trebuchet MS" panose="020B0603020202020204" pitchFamily="34" charset="0"/>
              </a:rPr>
              <a:t>y </a:t>
            </a:r>
            <a:r>
              <a:rPr lang="es-ES" altLang="es-ES" sz="1400" b="1">
                <a:solidFill>
                  <a:srgbClr val="FF0000"/>
                </a:solidFill>
                <a:latin typeface="Trebuchet MS" panose="020B0603020202020204" pitchFamily="34" charset="0"/>
              </a:rPr>
              <a:t>+16</a:t>
            </a:r>
            <a:r>
              <a:rPr lang="es-ES" altLang="es-ES" sz="1400">
                <a:latin typeface="Trebuchet MS" panose="020B0603020202020204" pitchFamily="34" charset="0"/>
              </a:rPr>
              <a:t>) para cada paso de tiempo del IFS.</a:t>
            </a:r>
          </a:p>
          <a:p>
            <a:pPr eaLnBrk="1" hangingPunct="1">
              <a:spcBef>
                <a:spcPts val="1200"/>
              </a:spcBef>
            </a:pPr>
            <a:r>
              <a:rPr lang="es-ES" altLang="es-ES" sz="1400">
                <a:latin typeface="Trebuchet MS" panose="020B0603020202020204" pitchFamily="34" charset="0"/>
              </a:rPr>
              <a:t>Cada miembro, en cada momento, cae en un grupo particular; aparece denotado en la línea de título de cada sello. </a:t>
            </a:r>
          </a:p>
        </p:txBody>
      </p:sp>
      <p:pic>
        <p:nvPicPr>
          <p:cNvPr id="35844" name="Imagen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514350"/>
            <a:ext cx="7200900"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755650" y="9525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sz="2800" b="1" dirty="0" smtClean="0">
                <a:solidFill>
                  <a:srgbClr val="0033CC"/>
                </a:solidFill>
                <a:latin typeface="Trebuchet MS" panose="020B0603020202020204" pitchFamily="34" charset="0"/>
              </a:rPr>
              <a:t>Grupos (</a:t>
            </a:r>
            <a:r>
              <a:rPr lang="es-ES" altLang="es-ES" sz="2800" b="1" i="1" dirty="0" err="1" smtClean="0">
                <a:solidFill>
                  <a:srgbClr val="0033CC"/>
                </a:solidFill>
                <a:latin typeface="Trebuchet MS" panose="020B0603020202020204" pitchFamily="34" charset="0"/>
              </a:rPr>
              <a:t>clusters</a:t>
            </a:r>
            <a:r>
              <a:rPr lang="es-ES" altLang="es-ES" sz="2800" b="1" dirty="0" smtClean="0">
                <a:solidFill>
                  <a:srgbClr val="0033CC"/>
                </a:solidFill>
                <a:latin typeface="Trebuchet MS" panose="020B0603020202020204" pitchFamily="34" charset="0"/>
              </a:rPr>
              <a:t>) del EPS</a:t>
            </a:r>
          </a:p>
        </p:txBody>
      </p:sp>
      <p:pic>
        <p:nvPicPr>
          <p:cNvPr id="36867" name="Imagen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666750"/>
            <a:ext cx="4337050" cy="614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Imagen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3425" y="685800"/>
            <a:ext cx="4187825"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1520" y="548680"/>
            <a:ext cx="8892480" cy="4351338"/>
          </a:xfrm>
        </p:spPr>
        <p:txBody>
          <a:bodyPr/>
          <a:lstStyle/>
          <a:p>
            <a:pPr marL="0" indent="0">
              <a:buNone/>
            </a:pPr>
            <a:r>
              <a:rPr lang="es-ES" sz="1400" dirty="0" smtClean="0"/>
              <a:t>El agrupamiento de los miembros del </a:t>
            </a:r>
            <a:r>
              <a:rPr lang="es-ES" sz="1400" dirty="0" err="1" smtClean="0"/>
              <a:t>Ensemble</a:t>
            </a:r>
            <a:r>
              <a:rPr lang="es-ES" sz="1400" dirty="0" smtClean="0"/>
              <a:t> </a:t>
            </a:r>
            <a:r>
              <a:rPr lang="es-ES" sz="1400" dirty="0"/>
              <a:t>determina los escenarios meteorológicos, definidos como los miembros del conjunto más cercanos al </a:t>
            </a:r>
            <a:r>
              <a:rPr lang="es-ES" sz="1400" dirty="0" err="1"/>
              <a:t>centroide</a:t>
            </a:r>
            <a:r>
              <a:rPr lang="es-ES" sz="1400" dirty="0"/>
              <a:t> de cada </a:t>
            </a:r>
            <a:r>
              <a:rPr lang="es-ES" sz="1400" dirty="0" smtClean="0"/>
              <a:t>conjunto de </a:t>
            </a:r>
            <a:r>
              <a:rPr lang="es-ES" sz="1400" dirty="0"/>
              <a:t>regímenes climatológicos </a:t>
            </a:r>
            <a:r>
              <a:rPr lang="es-ES" sz="1400" dirty="0" smtClean="0"/>
              <a:t>fijos, </a:t>
            </a:r>
            <a:r>
              <a:rPr lang="es-ES" sz="1400" dirty="0"/>
              <a:t>calculados a partir de 29 años de datos de </a:t>
            </a:r>
            <a:r>
              <a:rPr lang="es-ES" sz="1400" dirty="0" err="1"/>
              <a:t>reanálisis</a:t>
            </a:r>
            <a:r>
              <a:rPr lang="es-ES" sz="1400" dirty="0"/>
              <a:t> (</a:t>
            </a:r>
            <a:r>
              <a:rPr lang="es-ES" sz="1400" dirty="0" smtClean="0"/>
              <a:t>ERA-50).</a:t>
            </a:r>
          </a:p>
          <a:p>
            <a:pPr marL="0" indent="0">
              <a:buNone/>
            </a:pPr>
            <a:r>
              <a:rPr lang="es-ES" sz="1400" dirty="0" smtClean="0"/>
              <a:t>Este </a:t>
            </a:r>
            <a:r>
              <a:rPr lang="es-ES" sz="1400" dirty="0"/>
              <a:t>enfoque combinado proporciona </a:t>
            </a:r>
            <a:r>
              <a:rPr lang="es-ES" sz="1400" dirty="0" smtClean="0"/>
              <a:t>un </a:t>
            </a:r>
            <a:r>
              <a:rPr lang="es-ES" sz="1400" dirty="0"/>
              <a:t>conjunto de escenarios </a:t>
            </a:r>
            <a:r>
              <a:rPr lang="es-ES" sz="1400" dirty="0" smtClean="0"/>
              <a:t>meteorológicos, con una medida </a:t>
            </a:r>
            <a:r>
              <a:rPr lang="es-ES" sz="1400" dirty="0"/>
              <a:t>objetiva adicional de las diferencias entre escenarios en términos de flujo a gran escala (mediante la atribución </a:t>
            </a:r>
            <a:r>
              <a:rPr lang="es-ES" sz="1400" dirty="0" smtClean="0"/>
              <a:t>a </a:t>
            </a:r>
            <a:r>
              <a:rPr lang="es-ES" sz="1400" dirty="0"/>
              <a:t>cada escenario meteorológico </a:t>
            </a:r>
            <a:r>
              <a:rPr lang="es-ES" sz="1400" dirty="0" smtClean="0"/>
              <a:t>de </a:t>
            </a:r>
            <a:r>
              <a:rPr lang="es-ES" sz="1400" dirty="0"/>
              <a:t>los regímenes climatológicos</a:t>
            </a:r>
            <a:r>
              <a:rPr lang="es-ES" sz="1400" dirty="0" smtClean="0"/>
              <a:t>) (</a:t>
            </a:r>
            <a:r>
              <a:rPr lang="es-ES" sz="1400" dirty="0"/>
              <a:t>en desarrollo</a:t>
            </a:r>
            <a:r>
              <a:rPr lang="es-ES" sz="1400" dirty="0" smtClean="0"/>
              <a:t>)</a:t>
            </a:r>
          </a:p>
          <a:p>
            <a:pPr marL="0" indent="0">
              <a:spcBef>
                <a:spcPts val="600"/>
              </a:spcBef>
              <a:buNone/>
            </a:pPr>
            <a:r>
              <a:rPr lang="es-ES" sz="1400" b="1" dirty="0" smtClean="0"/>
              <a:t>Escenarios </a:t>
            </a:r>
            <a:r>
              <a:rPr lang="es-ES" sz="1400" b="1" dirty="0"/>
              <a:t>meteorológicos </a:t>
            </a:r>
            <a:r>
              <a:rPr lang="es-ES" sz="1400" b="1" dirty="0" smtClean="0"/>
              <a:t>diarios</a:t>
            </a:r>
          </a:p>
          <a:p>
            <a:pPr marL="0" indent="0">
              <a:buNone/>
            </a:pPr>
            <a:r>
              <a:rPr lang="es-ES" sz="1400" dirty="0" smtClean="0"/>
              <a:t>El agrupamiento se </a:t>
            </a:r>
            <a:r>
              <a:rPr lang="es-ES" sz="1400" dirty="0"/>
              <a:t>basa en los campos de previsión geopotencial de 500 </a:t>
            </a:r>
            <a:r>
              <a:rPr lang="es-ES" sz="1400" dirty="0" err="1"/>
              <a:t>hPa</a:t>
            </a:r>
            <a:r>
              <a:rPr lang="es-ES" sz="1400" dirty="0"/>
              <a:t>. La norma utilizada es </a:t>
            </a:r>
            <a:r>
              <a:rPr lang="es-ES" sz="1400" dirty="0" smtClean="0"/>
              <a:t>la  diferencia por mínimos cuadrados.</a:t>
            </a:r>
          </a:p>
          <a:p>
            <a:pPr marL="0" indent="0">
              <a:buNone/>
            </a:pPr>
            <a:r>
              <a:rPr lang="es-ES" sz="1400" dirty="0" smtClean="0"/>
              <a:t>El agrupamiento se </a:t>
            </a:r>
            <a:r>
              <a:rPr lang="es-ES" sz="1400" dirty="0"/>
              <a:t>realiza en las siguientes ventanas de tiempo: 3-4 días, 5-7 días, 8-10 días, 11-15 días. </a:t>
            </a:r>
            <a:endParaRPr lang="es-ES" sz="1400" dirty="0" smtClean="0"/>
          </a:p>
          <a:p>
            <a:pPr marL="0" indent="0">
              <a:buNone/>
            </a:pPr>
            <a:r>
              <a:rPr lang="es-ES" sz="1400" dirty="0" smtClean="0"/>
              <a:t>Para </a:t>
            </a:r>
            <a:r>
              <a:rPr lang="es-ES" sz="1400" dirty="0"/>
              <a:t>preservar la continuidad sinóptica, la pertenencia a cada </a:t>
            </a:r>
            <a:r>
              <a:rPr lang="es-ES" sz="1400" i="1" dirty="0" err="1"/>
              <a:t>cluster</a:t>
            </a:r>
            <a:r>
              <a:rPr lang="es-ES" sz="1400" i="1" dirty="0"/>
              <a:t> </a:t>
            </a:r>
            <a:r>
              <a:rPr lang="es-ES" sz="1400" dirty="0"/>
              <a:t>se mantiene constante durante el periodo de tiempo definido (pocos días): para que dos miembros del ENS pertenezcan al mismo </a:t>
            </a:r>
            <a:r>
              <a:rPr lang="es-ES" sz="1400" i="1" dirty="0" err="1"/>
              <a:t>cluster</a:t>
            </a:r>
            <a:r>
              <a:rPr lang="es-ES" sz="1400" i="1" dirty="0"/>
              <a:t>, </a:t>
            </a:r>
            <a:r>
              <a:rPr lang="es-ES" sz="1400" dirty="0"/>
              <a:t>deben mostrar una evolución sinóptica similar del geopotencial de 500 </a:t>
            </a:r>
            <a:r>
              <a:rPr lang="es-ES" sz="1400" dirty="0" err="1"/>
              <a:t>hPa</a:t>
            </a:r>
            <a:r>
              <a:rPr lang="es-ES" sz="1400" dirty="0"/>
              <a:t> durante la ventana de tiempo elegida. </a:t>
            </a:r>
            <a:endParaRPr lang="es-ES" sz="1400" dirty="0" smtClean="0"/>
          </a:p>
          <a:p>
            <a:pPr marL="0" indent="0">
              <a:buNone/>
            </a:pPr>
            <a:r>
              <a:rPr lang="es-ES" sz="1400" dirty="0" smtClean="0"/>
              <a:t>Para </a:t>
            </a:r>
            <a:r>
              <a:rPr lang="es-ES" sz="1400" dirty="0"/>
              <a:t>cada ventana de tiempo se lleva a cabo una descomposición </a:t>
            </a:r>
            <a:r>
              <a:rPr lang="es-ES" sz="1400" dirty="0" smtClean="0"/>
              <a:t>en funciones empíricas ortogonales (</a:t>
            </a:r>
            <a:r>
              <a:rPr lang="es-ES" sz="1400" dirty="0"/>
              <a:t>EOF) de los campos </a:t>
            </a:r>
            <a:r>
              <a:rPr lang="es-ES" sz="1400" dirty="0" smtClean="0"/>
              <a:t>de geopotencial en </a:t>
            </a:r>
            <a:r>
              <a:rPr lang="es-ES" sz="1400" dirty="0"/>
              <a:t>500 </a:t>
            </a:r>
            <a:r>
              <a:rPr lang="es-ES" sz="1400" dirty="0" err="1"/>
              <a:t>hPa</a:t>
            </a:r>
            <a:r>
              <a:rPr lang="es-ES" sz="1400" dirty="0"/>
              <a:t> del ENS. Los </a:t>
            </a:r>
            <a:r>
              <a:rPr lang="es-ES" sz="1400" dirty="0" err="1"/>
              <a:t>clusters</a:t>
            </a:r>
            <a:r>
              <a:rPr lang="es-ES" sz="1400" dirty="0"/>
              <a:t> del ENS se calculan en el espacio de fase abarcado por las primeras N </a:t>
            </a:r>
            <a:r>
              <a:rPr lang="es-ES" sz="1400" dirty="0" err="1"/>
              <a:t>EOFs</a:t>
            </a:r>
            <a:r>
              <a:rPr lang="es-ES" sz="1400" dirty="0"/>
              <a:t> extendidas principales cuya varianza acumulada explica al menos el 80% de la varianza total del ENS en el rango de previsión de 5-7 días</a:t>
            </a:r>
            <a:r>
              <a:rPr lang="es-ES" sz="1400" dirty="0" smtClean="0"/>
              <a:t>.</a:t>
            </a:r>
          </a:p>
          <a:p>
            <a:pPr marL="0" indent="0">
              <a:buNone/>
            </a:pPr>
            <a:r>
              <a:rPr lang="es-ES" sz="1400" dirty="0" smtClean="0"/>
              <a:t>El </a:t>
            </a:r>
            <a:r>
              <a:rPr lang="es-ES" sz="1400" dirty="0"/>
              <a:t>conjunto de grupos de ENS está descrito por los </a:t>
            </a:r>
            <a:r>
              <a:rPr lang="es-ES" sz="1400" dirty="0" err="1"/>
              <a:t>centroides</a:t>
            </a:r>
            <a:r>
              <a:rPr lang="es-ES" sz="1400" dirty="0"/>
              <a:t> de los grupos. Los miembros del ENS más cercanos a los </a:t>
            </a:r>
            <a:r>
              <a:rPr lang="es-ES" sz="1400" dirty="0" err="1"/>
              <a:t>centroides</a:t>
            </a:r>
            <a:r>
              <a:rPr lang="es-ES" sz="1400" dirty="0"/>
              <a:t> de los clústeres (los denominamos "escenarios meteorológicos") se utilizan para representar los clústeres del ENS. Para identificar el miembro del ENS más representativo, se utiliza un algoritmo de coincidencia de patrones, basado en la minimización de la distancia </a:t>
            </a:r>
            <a:r>
              <a:rPr lang="es-ES" sz="1400" dirty="0" smtClean="0"/>
              <a:t>utilizando </a:t>
            </a:r>
            <a:r>
              <a:rPr lang="es-ES" sz="1400" dirty="0"/>
              <a:t>la </a:t>
            </a:r>
            <a:r>
              <a:rPr lang="es-ES" sz="1400" dirty="0" smtClean="0"/>
              <a:t>diferencia cuadrática media. </a:t>
            </a:r>
            <a:r>
              <a:rPr lang="es-ES" sz="1400" dirty="0"/>
              <a:t>La agrupación se realiza utilizando la misma metodología de </a:t>
            </a:r>
            <a:r>
              <a:rPr lang="es-ES" sz="1400" i="1" dirty="0"/>
              <a:t>K-</a:t>
            </a:r>
            <a:r>
              <a:rPr lang="es-ES" sz="1400" i="1" dirty="0" err="1"/>
              <a:t>means</a:t>
            </a:r>
            <a:r>
              <a:rPr lang="es-ES" sz="1400" dirty="0"/>
              <a:t> que para los </a:t>
            </a:r>
            <a:r>
              <a:rPr lang="es-ES" sz="1400" dirty="0" err="1"/>
              <a:t>clusters</a:t>
            </a:r>
            <a:r>
              <a:rPr lang="es-ES" sz="1400" dirty="0"/>
              <a:t> climatológicos (véase más adelante). El número de </a:t>
            </a:r>
            <a:r>
              <a:rPr lang="es-ES" sz="1400" dirty="0" err="1"/>
              <a:t>clusters</a:t>
            </a:r>
            <a:r>
              <a:rPr lang="es-ES" sz="1400" dirty="0"/>
              <a:t> varía de un caso a otro en función de la variación dentro del </a:t>
            </a:r>
            <a:r>
              <a:rPr lang="es-ES" sz="1400" dirty="0" smtClean="0"/>
              <a:t>ENS. </a:t>
            </a:r>
            <a:r>
              <a:rPr lang="es-ES" sz="1400" dirty="0"/>
              <a:t>Para cada caso, se consideran particiones del ENS en 2, 3, 4, 5 y 6 </a:t>
            </a:r>
            <a:r>
              <a:rPr lang="es-ES" sz="1400" dirty="0" err="1"/>
              <a:t>clusters</a:t>
            </a:r>
            <a:r>
              <a:rPr lang="es-ES" sz="1400" dirty="0"/>
              <a:t>. Se utiliza una serie de pruebas para definir los mejores criterios para identificar el número óptimo de </a:t>
            </a:r>
            <a:r>
              <a:rPr lang="es-ES" sz="1400" dirty="0" err="1"/>
              <a:t>clusters</a:t>
            </a:r>
            <a:r>
              <a:rPr lang="es-ES" sz="1400" dirty="0"/>
              <a:t> del ENS para cada ventana de tiempo. Cuando la distribución del conjunto del ENS es suficientemente homogénea, el algoritmo de agrupación no puede dividir el conjunto y, por tanto, no se detectan agrupaciones </a:t>
            </a:r>
            <a:r>
              <a:rPr lang="es-ES" sz="1400" dirty="0" smtClean="0"/>
              <a:t>significativas.</a:t>
            </a:r>
            <a:endParaRPr lang="es-ES" sz="1400" dirty="0"/>
          </a:p>
        </p:txBody>
      </p:sp>
      <p:sp>
        <p:nvSpPr>
          <p:cNvPr id="5" name="Rectangle 2"/>
          <p:cNvSpPr txBox="1">
            <a:spLocks noChangeArrowheads="1"/>
          </p:cNvSpPr>
          <p:nvPr/>
        </p:nvSpPr>
        <p:spPr bwMode="auto">
          <a:xfrm>
            <a:off x="755576" y="60666"/>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eaLnBrk="1" hangingPunct="1"/>
            <a:r>
              <a:rPr lang="es-ES" altLang="es-ES" sz="2800" b="1" dirty="0" smtClean="0">
                <a:solidFill>
                  <a:srgbClr val="0033CC"/>
                </a:solidFill>
                <a:latin typeface="Trebuchet MS" panose="020B0603020202020204" pitchFamily="34" charset="0"/>
              </a:rPr>
              <a:t>Agrupamiento en el ENS (</a:t>
            </a:r>
            <a:r>
              <a:rPr lang="es-ES" altLang="es-ES" sz="2800" b="1" i="1" dirty="0" err="1" smtClean="0">
                <a:solidFill>
                  <a:srgbClr val="0033CC"/>
                </a:solidFill>
                <a:latin typeface="Trebuchet MS" panose="020B0603020202020204" pitchFamily="34" charset="0"/>
              </a:rPr>
              <a:t>clustering</a:t>
            </a:r>
            <a:r>
              <a:rPr lang="es-ES" altLang="es-ES" sz="2800" b="1" dirty="0" smtClean="0">
                <a:solidFill>
                  <a:srgbClr val="0033CC"/>
                </a:solidFill>
                <a:latin typeface="Trebuchet MS" panose="020B0603020202020204" pitchFamily="34" charset="0"/>
              </a:rPr>
              <a:t>)</a:t>
            </a:r>
          </a:p>
        </p:txBody>
      </p:sp>
    </p:spTree>
    <p:extLst>
      <p:ext uri="{BB962C8B-B14F-4D97-AF65-F5344CB8AC3E}">
        <p14:creationId xmlns:p14="http://schemas.microsoft.com/office/powerpoint/2010/main" val="407729851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28650" y="1412776"/>
            <a:ext cx="7975798" cy="2862322"/>
          </a:xfrm>
          <a:prstGeom prst="rect">
            <a:avLst/>
          </a:prstGeom>
        </p:spPr>
        <p:txBody>
          <a:bodyPr wrap="square">
            <a:spAutoFit/>
          </a:bodyPr>
          <a:lstStyle/>
          <a:p>
            <a:pPr marL="0" indent="0">
              <a:buNone/>
            </a:pPr>
            <a:r>
              <a:rPr lang="es-ES" dirty="0" smtClean="0"/>
              <a:t>Los regímenes </a:t>
            </a:r>
            <a:r>
              <a:rPr lang="es-ES" dirty="0"/>
              <a:t>climatológicos se calculan para las estaciones frías (de octubre a abril) y cálidas (de mayo a septiembre), utilizando 29 años de datos ERA-</a:t>
            </a:r>
            <a:r>
              <a:rPr lang="es-ES" dirty="0" err="1"/>
              <a:t>Interim</a:t>
            </a:r>
            <a:r>
              <a:rPr lang="es-ES" dirty="0"/>
              <a:t> y ERA-40. </a:t>
            </a:r>
            <a:endParaRPr lang="es-ES" dirty="0" smtClean="0"/>
          </a:p>
          <a:p>
            <a:pPr marL="0" indent="0">
              <a:buNone/>
            </a:pPr>
            <a:r>
              <a:rPr lang="es-ES" dirty="0" smtClean="0"/>
              <a:t>El </a:t>
            </a:r>
            <a:r>
              <a:rPr lang="es-ES" dirty="0"/>
              <a:t>procedimiento de agrupación incluye el filtrado de paso bajo de los datos diarios, la descomposición de la Función Ortogonal Empírica (EOF), la definición de clústeres, basada en la técnica K-</a:t>
            </a:r>
            <a:r>
              <a:rPr lang="es-ES" dirty="0" err="1"/>
              <a:t>means</a:t>
            </a:r>
            <a:r>
              <a:rPr lang="es-ES" dirty="0"/>
              <a:t> </a:t>
            </a:r>
            <a:r>
              <a:rPr lang="es-ES" dirty="0" smtClean="0"/>
              <a:t>modificada, </a:t>
            </a:r>
            <a:r>
              <a:rPr lang="es-ES" dirty="0"/>
              <a:t>descrita en </a:t>
            </a:r>
            <a:r>
              <a:rPr lang="es-ES" dirty="0" smtClean="0"/>
              <a:t>Strauss </a:t>
            </a:r>
            <a:r>
              <a:rPr lang="es-ES" dirty="0"/>
              <a:t>et al. 2007, la prueba de significación de los clústeres y una función de coincidencia de patrones. </a:t>
            </a:r>
            <a:endParaRPr lang="es-ES" dirty="0" smtClean="0"/>
          </a:p>
          <a:p>
            <a:pPr marL="0" indent="0">
              <a:buNone/>
            </a:pPr>
            <a:r>
              <a:rPr lang="es-ES" dirty="0" smtClean="0"/>
              <a:t>Se </a:t>
            </a:r>
            <a:r>
              <a:rPr lang="es-ES" dirty="0"/>
              <a:t>consideran </a:t>
            </a:r>
            <a:r>
              <a:rPr lang="es-ES" b="1" dirty="0"/>
              <a:t>cuatro patrones</a:t>
            </a:r>
            <a:r>
              <a:rPr lang="es-ES" dirty="0"/>
              <a:t>, coherentes con los documentados en la literatura (véase, por ejemplo, </a:t>
            </a:r>
            <a:r>
              <a:rPr lang="es-ES" dirty="0" err="1"/>
              <a:t>Michelangeli</a:t>
            </a:r>
            <a:r>
              <a:rPr lang="es-ES" dirty="0"/>
              <a:t> et al. 1995</a:t>
            </a:r>
            <a:r>
              <a:rPr lang="es-ES" dirty="0" smtClean="0"/>
              <a:t>).</a:t>
            </a:r>
            <a:endParaRPr lang="es-ES" dirty="0"/>
          </a:p>
        </p:txBody>
      </p:sp>
      <p:sp>
        <p:nvSpPr>
          <p:cNvPr id="5" name="Rectangle 2"/>
          <p:cNvSpPr txBox="1">
            <a:spLocks noChangeArrowheads="1"/>
          </p:cNvSpPr>
          <p:nvPr/>
        </p:nvSpPr>
        <p:spPr bwMode="auto">
          <a:xfrm>
            <a:off x="241139" y="116632"/>
            <a:ext cx="8661722"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eaLnBrk="1" hangingPunct="1"/>
            <a:r>
              <a:rPr lang="es-ES" altLang="es-ES" sz="2800" b="1" dirty="0" smtClean="0">
                <a:solidFill>
                  <a:schemeClr val="tx1"/>
                </a:solidFill>
                <a:latin typeface="Trebuchet MS" panose="020B0603020202020204" pitchFamily="34" charset="0"/>
              </a:rPr>
              <a:t>Regímenes  climatológicos</a:t>
            </a:r>
            <a:endParaRPr lang="es-ES" altLang="es-ES" sz="2800" b="1" dirty="0" smtClean="0">
              <a:solidFill>
                <a:srgbClr val="0033CC"/>
              </a:solidFill>
              <a:latin typeface="Trebuchet MS" panose="020B0603020202020204" pitchFamily="34" charset="0"/>
            </a:endParaRPr>
          </a:p>
        </p:txBody>
      </p:sp>
    </p:spTree>
    <p:extLst>
      <p:ext uri="{BB962C8B-B14F-4D97-AF65-F5344CB8AC3E}">
        <p14:creationId xmlns:p14="http://schemas.microsoft.com/office/powerpoint/2010/main" val="307504766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673574"/>
            <a:ext cx="7543800" cy="5829300"/>
          </a:xfrm>
          <a:prstGeom prst="rect">
            <a:avLst/>
          </a:prstGeom>
        </p:spPr>
      </p:pic>
      <p:sp>
        <p:nvSpPr>
          <p:cNvPr id="5" name="Rectangle 2"/>
          <p:cNvSpPr>
            <a:spLocks noGrp="1" noChangeArrowheads="1"/>
          </p:cNvSpPr>
          <p:nvPr>
            <p:ph type="title"/>
          </p:nvPr>
        </p:nvSpPr>
        <p:spPr bwMode="auto">
          <a:xfrm>
            <a:off x="241139" y="116632"/>
            <a:ext cx="8661722"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sz="2800" b="1" dirty="0" smtClean="0">
                <a:solidFill>
                  <a:schemeClr val="tx1"/>
                </a:solidFill>
                <a:latin typeface="Trebuchet MS" panose="020B0603020202020204" pitchFamily="34" charset="0"/>
              </a:rPr>
              <a:t>Regímenes  climatológicos para la estación </a:t>
            </a:r>
            <a:r>
              <a:rPr lang="es-ES" altLang="es-ES" sz="2800" b="1" dirty="0" smtClean="0">
                <a:solidFill>
                  <a:srgbClr val="0033CC"/>
                </a:solidFill>
                <a:latin typeface="Trebuchet MS" panose="020B0603020202020204" pitchFamily="34" charset="0"/>
              </a:rPr>
              <a:t>fría</a:t>
            </a:r>
          </a:p>
        </p:txBody>
      </p:sp>
    </p:spTree>
    <p:extLst>
      <p:ext uri="{BB962C8B-B14F-4D97-AF65-F5344CB8AC3E}">
        <p14:creationId xmlns:p14="http://schemas.microsoft.com/office/powerpoint/2010/main" val="25029694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238845"/>
            <a:ext cx="91440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s-ES" sz="2800" b="1" dirty="0" smtClean="0">
                <a:solidFill>
                  <a:srgbClr val="0033CC"/>
                </a:solidFill>
              </a:rPr>
              <a:t>Modelos de predicción de la atmósfera</a:t>
            </a:r>
            <a:endParaRPr lang="es-ES" sz="2800" b="1" dirty="0">
              <a:solidFill>
                <a:srgbClr val="0033CC"/>
              </a:solidFill>
            </a:endParaRPr>
          </a:p>
        </p:txBody>
      </p:sp>
      <p:sp>
        <p:nvSpPr>
          <p:cNvPr id="6" name="CuadroTexto 5"/>
          <p:cNvSpPr txBox="1"/>
          <p:nvPr/>
        </p:nvSpPr>
        <p:spPr>
          <a:xfrm>
            <a:off x="179512" y="717126"/>
            <a:ext cx="8064896" cy="1477328"/>
          </a:xfrm>
          <a:prstGeom prst="rect">
            <a:avLst/>
          </a:prstGeom>
          <a:noFill/>
        </p:spPr>
        <p:txBody>
          <a:bodyPr wrap="square" rtlCol="0">
            <a:spAutoFit/>
          </a:bodyPr>
          <a:lstStyle/>
          <a:p>
            <a:r>
              <a:rPr lang="es-ES" dirty="0" smtClean="0"/>
              <a:t>Mejoras en la calidad y precisión:	-Tecnología</a:t>
            </a:r>
          </a:p>
          <a:p>
            <a:pPr marL="3767138" lvl="8" indent="-109538">
              <a:buFontTx/>
              <a:buChar char="-"/>
            </a:pPr>
            <a:r>
              <a:rPr lang="es-ES" dirty="0" smtClean="0"/>
              <a:t>Fuentes de datos</a:t>
            </a:r>
          </a:p>
          <a:p>
            <a:pPr marL="3767138" lvl="8" indent="-109538">
              <a:buFontTx/>
              <a:buChar char="-"/>
            </a:pPr>
            <a:r>
              <a:rPr lang="es-ES" dirty="0" smtClean="0"/>
              <a:t>Asimilación </a:t>
            </a:r>
            <a:r>
              <a:rPr lang="es-ES" dirty="0" err="1" smtClean="0"/>
              <a:t>variacional</a:t>
            </a:r>
            <a:endParaRPr lang="es-ES" dirty="0" smtClean="0"/>
          </a:p>
          <a:p>
            <a:pPr marL="3767138" lvl="8" indent="-109538">
              <a:buFontTx/>
              <a:buChar char="-"/>
            </a:pPr>
            <a:r>
              <a:rPr lang="es-ES" dirty="0" smtClean="0"/>
              <a:t>Formulación del modelo</a:t>
            </a:r>
          </a:p>
          <a:p>
            <a:pPr marL="3767138" lvl="8" indent="-109538">
              <a:buFontTx/>
              <a:buChar char="-"/>
            </a:pPr>
            <a:r>
              <a:rPr lang="es-ES" dirty="0" smtClean="0"/>
              <a:t>Parametrizaciones</a:t>
            </a:r>
            <a:endParaRPr lang="es-ES" dirty="0"/>
          </a:p>
        </p:txBody>
      </p:sp>
      <p:pic>
        <p:nvPicPr>
          <p:cNvPr id="3" name="Imagen 2"/>
          <p:cNvPicPr>
            <a:picLocks noChangeAspect="1"/>
          </p:cNvPicPr>
          <p:nvPr/>
        </p:nvPicPr>
        <p:blipFill>
          <a:blip r:embed="rId2"/>
          <a:stretch>
            <a:fillRect/>
          </a:stretch>
        </p:blipFill>
        <p:spPr>
          <a:xfrm>
            <a:off x="395536" y="1229775"/>
            <a:ext cx="3131840" cy="1950801"/>
          </a:xfrm>
          <a:prstGeom prst="rect">
            <a:avLst/>
          </a:prstGeom>
        </p:spPr>
      </p:pic>
      <p:pic>
        <p:nvPicPr>
          <p:cNvPr id="2" name="Imagen 1"/>
          <p:cNvPicPr>
            <a:picLocks noChangeAspect="1"/>
          </p:cNvPicPr>
          <p:nvPr/>
        </p:nvPicPr>
        <p:blipFill>
          <a:blip r:embed="rId3"/>
          <a:stretch>
            <a:fillRect/>
          </a:stretch>
        </p:blipFill>
        <p:spPr>
          <a:xfrm>
            <a:off x="3059832" y="2903336"/>
            <a:ext cx="5568467" cy="3454990"/>
          </a:xfrm>
          <a:prstGeom prst="rect">
            <a:avLst/>
          </a:prstGeom>
        </p:spPr>
      </p:pic>
      <p:pic>
        <p:nvPicPr>
          <p:cNvPr id="8" name="Imagen 7"/>
          <p:cNvPicPr>
            <a:picLocks noChangeAspect="1"/>
          </p:cNvPicPr>
          <p:nvPr/>
        </p:nvPicPr>
        <p:blipFill>
          <a:blip r:embed="rId4"/>
          <a:stretch>
            <a:fillRect/>
          </a:stretch>
        </p:blipFill>
        <p:spPr>
          <a:xfrm>
            <a:off x="395536" y="3180576"/>
            <a:ext cx="1939367" cy="1964305"/>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2240" y="717126"/>
            <a:ext cx="2314620" cy="1732107"/>
          </a:xfrm>
          <a:prstGeom prst="rect">
            <a:avLst/>
          </a:prstGeom>
        </p:spPr>
      </p:pic>
      <p:sp>
        <p:nvSpPr>
          <p:cNvPr id="4" name="CuadroTexto 3"/>
          <p:cNvSpPr txBox="1"/>
          <p:nvPr/>
        </p:nvSpPr>
        <p:spPr>
          <a:xfrm>
            <a:off x="5578332" y="2491618"/>
            <a:ext cx="3480440" cy="369332"/>
          </a:xfrm>
          <a:prstGeom prst="rect">
            <a:avLst/>
          </a:prstGeom>
          <a:noFill/>
        </p:spPr>
        <p:txBody>
          <a:bodyPr wrap="none" rtlCol="0">
            <a:spAutoFit/>
          </a:bodyPr>
          <a:lstStyle/>
          <a:p>
            <a:r>
              <a:rPr lang="es-ES" dirty="0" smtClean="0"/>
              <a:t>Simulación realista, pero no real</a:t>
            </a:r>
            <a:endParaRPr lang="es-ES" dirty="0"/>
          </a:p>
        </p:txBody>
      </p:sp>
    </p:spTree>
    <p:extLst>
      <p:ext uri="{BB962C8B-B14F-4D97-AF65-F5344CB8AC3E}">
        <p14:creationId xmlns:p14="http://schemas.microsoft.com/office/powerpoint/2010/main" val="397332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80528" y="116632"/>
            <a:ext cx="8661722"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sz="2400" b="1" dirty="0" smtClean="0">
                <a:solidFill>
                  <a:schemeClr val="tx1"/>
                </a:solidFill>
                <a:latin typeface="Trebuchet MS" panose="020B0603020202020204" pitchFamily="34" charset="0"/>
              </a:rPr>
              <a:t>Regímenes  climatológicos para la estación </a:t>
            </a:r>
            <a:r>
              <a:rPr lang="es-ES" altLang="es-ES" sz="2400" b="1" dirty="0" smtClean="0">
                <a:solidFill>
                  <a:srgbClr val="FF0000"/>
                </a:solidFill>
                <a:latin typeface="Trebuchet MS" panose="020B0603020202020204" pitchFamily="34" charset="0"/>
              </a:rPr>
              <a:t>cálida</a:t>
            </a:r>
          </a:p>
        </p:txBody>
      </p:sp>
      <p:pic>
        <p:nvPicPr>
          <p:cNvPr id="6" name="Imagen 5"/>
          <p:cNvPicPr>
            <a:picLocks noChangeAspect="1"/>
          </p:cNvPicPr>
          <p:nvPr/>
        </p:nvPicPr>
        <p:blipFill>
          <a:blip r:embed="rId2"/>
          <a:stretch>
            <a:fillRect/>
          </a:stretch>
        </p:blipFill>
        <p:spPr>
          <a:xfrm>
            <a:off x="683568" y="688132"/>
            <a:ext cx="7543800" cy="5829300"/>
          </a:xfrm>
          <a:prstGeom prst="rect">
            <a:avLst/>
          </a:prstGeom>
        </p:spPr>
      </p:pic>
    </p:spTree>
    <p:extLst>
      <p:ext uri="{BB962C8B-B14F-4D97-AF65-F5344CB8AC3E}">
        <p14:creationId xmlns:p14="http://schemas.microsoft.com/office/powerpoint/2010/main" val="119972350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0"/>
            <a:ext cx="28956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16300"/>
            <a:ext cx="3059113"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3357563"/>
            <a:ext cx="320675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7575" y="3357563"/>
            <a:ext cx="3146425"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0100" y="0"/>
            <a:ext cx="2905125"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84175" y="279400"/>
            <a:ext cx="2952750" cy="954088"/>
          </a:xfrm>
          <a:prstGeom prst="rect">
            <a:avLst/>
          </a:prstGeom>
          <a:noFill/>
        </p:spPr>
        <p:txBody>
          <a:bodyPr>
            <a:spAutoFit/>
          </a:bodyPr>
          <a:lstStyle/>
          <a:p>
            <a:pPr eaLnBrk="1" hangingPunct="1">
              <a:defRPr/>
            </a:pPr>
            <a:r>
              <a:rPr lang="en-GB" sz="2800" b="1" dirty="0">
                <a:solidFill>
                  <a:srgbClr val="0000FF"/>
                </a:solidFill>
                <a:latin typeface="+mn-lt"/>
                <a:cs typeface="+mn-cs"/>
              </a:rPr>
              <a:t>EPS forecasts: Probabilities</a:t>
            </a:r>
          </a:p>
        </p:txBody>
      </p:sp>
      <p:sp>
        <p:nvSpPr>
          <p:cNvPr id="10" name="TextBox 9"/>
          <p:cNvSpPr txBox="1"/>
          <p:nvPr/>
        </p:nvSpPr>
        <p:spPr>
          <a:xfrm>
            <a:off x="285750" y="1233488"/>
            <a:ext cx="2881313" cy="1508105"/>
          </a:xfrm>
          <a:prstGeom prst="rect">
            <a:avLst/>
          </a:prstGeom>
          <a:noFill/>
        </p:spPr>
        <p:txBody>
          <a:bodyPr>
            <a:spAutoFit/>
          </a:bodyPr>
          <a:lstStyle/>
          <a:p>
            <a:pPr eaLnBrk="1" hangingPunct="1">
              <a:defRPr/>
            </a:pPr>
            <a:r>
              <a:rPr lang="en-GB" dirty="0" err="1" smtClean="0">
                <a:solidFill>
                  <a:srgbClr val="0F3692"/>
                </a:solidFill>
                <a:latin typeface="+mn-lt"/>
                <a:cs typeface="+mn-cs"/>
              </a:rPr>
              <a:t>Probabilidad</a:t>
            </a:r>
            <a:r>
              <a:rPr lang="en-GB" dirty="0" smtClean="0">
                <a:solidFill>
                  <a:srgbClr val="0F3692"/>
                </a:solidFill>
                <a:latin typeface="+mn-lt"/>
                <a:cs typeface="+mn-cs"/>
              </a:rPr>
              <a:t> de </a:t>
            </a:r>
            <a:r>
              <a:rPr lang="en-GB" dirty="0" err="1" smtClean="0">
                <a:solidFill>
                  <a:srgbClr val="0F3692"/>
                </a:solidFill>
                <a:latin typeface="+mn-lt"/>
                <a:cs typeface="+mn-cs"/>
              </a:rPr>
              <a:t>Tmax</a:t>
            </a:r>
            <a:r>
              <a:rPr lang="en-GB" dirty="0" smtClean="0">
                <a:solidFill>
                  <a:srgbClr val="0F3692"/>
                </a:solidFill>
                <a:latin typeface="+mn-lt"/>
                <a:cs typeface="+mn-cs"/>
              </a:rPr>
              <a:t> de exceeder 25</a:t>
            </a:r>
            <a:r>
              <a:rPr lang="en-GB" dirty="0">
                <a:solidFill>
                  <a:srgbClr val="0F3692"/>
                </a:solidFill>
                <a:latin typeface="+mn-lt"/>
                <a:cs typeface="+mn-cs"/>
              </a:rPr>
              <a:t>, 30, 35 and 38ºC</a:t>
            </a:r>
          </a:p>
          <a:p>
            <a:pPr eaLnBrk="1" hangingPunct="1">
              <a:defRPr/>
            </a:pPr>
            <a:endParaRPr lang="en-GB" dirty="0">
              <a:solidFill>
                <a:srgbClr val="0F3692"/>
              </a:solidFill>
              <a:latin typeface="+mn-lt"/>
              <a:cs typeface="+mn-cs"/>
            </a:endParaRPr>
          </a:p>
          <a:p>
            <a:pPr eaLnBrk="1" hangingPunct="1">
              <a:defRPr/>
            </a:pPr>
            <a:r>
              <a:rPr lang="en-GB" sz="2000" dirty="0">
                <a:solidFill>
                  <a:srgbClr val="0F3692"/>
                </a:solidFill>
                <a:latin typeface="+mn-lt"/>
                <a:cs typeface="+mn-cs"/>
              </a:rPr>
              <a:t>VT: 26 </a:t>
            </a:r>
            <a:r>
              <a:rPr lang="en-GB" sz="2000" dirty="0" smtClean="0">
                <a:solidFill>
                  <a:srgbClr val="0F3692"/>
                </a:solidFill>
                <a:latin typeface="+mn-lt"/>
                <a:cs typeface="+mn-cs"/>
              </a:rPr>
              <a:t>a </a:t>
            </a:r>
            <a:r>
              <a:rPr lang="en-GB" sz="2000" dirty="0">
                <a:solidFill>
                  <a:srgbClr val="0F3692"/>
                </a:solidFill>
                <a:latin typeface="+mn-lt"/>
                <a:cs typeface="+mn-cs"/>
              </a:rPr>
              <a:t>27 </a:t>
            </a:r>
            <a:r>
              <a:rPr lang="en-GB" sz="2000" dirty="0" err="1" smtClean="0">
                <a:solidFill>
                  <a:srgbClr val="0F3692"/>
                </a:solidFill>
                <a:latin typeface="+mn-lt"/>
                <a:cs typeface="+mn-cs"/>
              </a:rPr>
              <a:t>Junio</a:t>
            </a:r>
            <a:r>
              <a:rPr lang="en-GB" sz="2000" dirty="0" smtClean="0">
                <a:solidFill>
                  <a:srgbClr val="0F3692"/>
                </a:solidFill>
                <a:latin typeface="+mn-lt"/>
                <a:cs typeface="+mn-cs"/>
              </a:rPr>
              <a:t> 2011</a:t>
            </a:r>
            <a:endParaRPr lang="en-GB" sz="2000" dirty="0">
              <a:solidFill>
                <a:srgbClr val="0F3692"/>
              </a:solidFill>
              <a:latin typeface="+mn-lt"/>
              <a:cs typeface="+mn-cs"/>
            </a:endParaRPr>
          </a:p>
        </p:txBody>
      </p:sp>
      <p:pic>
        <p:nvPicPr>
          <p:cNvPr id="37897" name="Imagen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15816" y="2767012"/>
            <a:ext cx="40481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04450"/>
                                        </p:tgtEl>
                                        <p:attrNameLst>
                                          <p:attrName>style.visibility</p:attrName>
                                        </p:attrNameLst>
                                      </p:cBhvr>
                                      <p:to>
                                        <p:strVal val="visible"/>
                                      </p:to>
                                    </p:set>
                                    <p:animEffect transition="in" filter="dissolve">
                                      <p:cBhvr>
                                        <p:cTn id="11" dur="500"/>
                                        <p:tgtEl>
                                          <p:spTgt spid="104450"/>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104451"/>
                                        </p:tgtEl>
                                        <p:attrNameLst>
                                          <p:attrName>style.visibility</p:attrName>
                                        </p:attrNameLst>
                                      </p:cBhvr>
                                      <p:to>
                                        <p:strVal val="visible"/>
                                      </p:to>
                                    </p:set>
                                    <p:animEffect transition="in" filter="dissolve">
                                      <p:cBhvr>
                                        <p:cTn id="15" dur="500"/>
                                        <p:tgtEl>
                                          <p:spTgt spid="104451"/>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104452"/>
                                        </p:tgtEl>
                                        <p:attrNameLst>
                                          <p:attrName>style.visibility</p:attrName>
                                        </p:attrNameLst>
                                      </p:cBhvr>
                                      <p:to>
                                        <p:strVal val="visible"/>
                                      </p:to>
                                    </p:set>
                                    <p:animEffect transition="in" filter="dissolve">
                                      <p:cBhvr>
                                        <p:cTn id="19" dur="500"/>
                                        <p:tgtEl>
                                          <p:spTgt spid="104452"/>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104453"/>
                                        </p:tgtEl>
                                        <p:attrNameLst>
                                          <p:attrName>style.visibility</p:attrName>
                                        </p:attrNameLst>
                                      </p:cBhvr>
                                      <p:to>
                                        <p:strVal val="visible"/>
                                      </p:to>
                                    </p:set>
                                    <p:animEffect transition="in" filter="dissolve">
                                      <p:cBhvr>
                                        <p:cTn id="23" dur="5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8650" y="365125"/>
            <a:ext cx="7886700" cy="1325563"/>
          </a:xfrm>
        </p:spPr>
        <p:txBody>
          <a:bodyPr/>
          <a:lstStyle/>
          <a:p>
            <a:pPr eaLnBrk="1" hangingPunct="1">
              <a:defRPr/>
            </a:pPr>
            <a:r>
              <a:rPr lang="en-GB" dirty="0" smtClean="0">
                <a:solidFill>
                  <a:srgbClr val="0000FF"/>
                </a:solidFill>
              </a:rPr>
              <a:t>EPS: </a:t>
            </a:r>
            <a:r>
              <a:rPr lang="en-GB" i="1" dirty="0" smtClean="0">
                <a:solidFill>
                  <a:srgbClr val="0000FF"/>
                </a:solidFill>
              </a:rPr>
              <a:t>Significant wave height </a:t>
            </a:r>
            <a:r>
              <a:rPr lang="en-GB" dirty="0" smtClean="0">
                <a:solidFill>
                  <a:srgbClr val="0000FF"/>
                </a:solidFill>
              </a:rPr>
              <a:t>(Hs &gt; 6m)</a:t>
            </a:r>
            <a:br>
              <a:rPr lang="en-GB" dirty="0" smtClean="0">
                <a:solidFill>
                  <a:srgbClr val="0000FF"/>
                </a:solidFill>
              </a:rPr>
            </a:br>
            <a:r>
              <a:rPr lang="en-GB" sz="2000" dirty="0" smtClean="0">
                <a:solidFill>
                  <a:srgbClr val="0000FF"/>
                </a:solidFill>
              </a:rPr>
              <a:t>base 26Feb2010 00 UTC VT: 28</a:t>
            </a:r>
            <a:r>
              <a:rPr lang="en-GB" sz="2000" baseline="30000" dirty="0" smtClean="0">
                <a:solidFill>
                  <a:srgbClr val="0000FF"/>
                </a:solidFill>
              </a:rPr>
              <a:t>th</a:t>
            </a:r>
            <a:r>
              <a:rPr lang="en-GB" sz="2000" dirty="0" smtClean="0">
                <a:solidFill>
                  <a:srgbClr val="0000FF"/>
                </a:solidFill>
              </a:rPr>
              <a:t> 12UTC</a:t>
            </a:r>
            <a:endParaRPr lang="en-US" sz="2000" dirty="0">
              <a:solidFill>
                <a:srgbClr val="0000FF"/>
              </a:solidFill>
            </a:endParaRPr>
          </a:p>
        </p:txBody>
      </p:sp>
      <p:pic>
        <p:nvPicPr>
          <p:cNvPr id="389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4792" y="1628800"/>
            <a:ext cx="6992938" cy="479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idx="4294967295"/>
          </p:nvPr>
        </p:nvSpPr>
        <p:spPr bwMode="auto">
          <a:xfrm>
            <a:off x="-215900" y="661988"/>
            <a:ext cx="4356100" cy="256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s-ES" sz="3600" b="1" dirty="0" err="1" smtClean="0">
                <a:solidFill>
                  <a:srgbClr val="0000CC"/>
                </a:solidFill>
                <a:latin typeface="Trebuchet MS" panose="020B0603020202020204" pitchFamily="34" charset="0"/>
              </a:rPr>
              <a:t>Meteogramas</a:t>
            </a:r>
            <a:r>
              <a:rPr lang="en-GB" altLang="es-ES" sz="3600" b="1" dirty="0" smtClean="0">
                <a:solidFill>
                  <a:srgbClr val="0000CC"/>
                </a:solidFill>
                <a:latin typeface="Trebuchet MS" panose="020B0603020202020204" pitchFamily="34" charset="0"/>
              </a:rPr>
              <a:t> ENS</a:t>
            </a:r>
            <a:r>
              <a:rPr lang="en-GB" altLang="es-ES" sz="1600" b="1" dirty="0" smtClean="0">
                <a:solidFill>
                  <a:srgbClr val="0000CC"/>
                </a:solidFill>
                <a:latin typeface="Trebuchet MS" panose="020B0603020202020204" pitchFamily="34" charset="0"/>
              </a:rPr>
              <a:t/>
            </a:r>
            <a:br>
              <a:rPr lang="en-GB" altLang="es-ES" sz="1600" b="1" dirty="0" smtClean="0">
                <a:solidFill>
                  <a:srgbClr val="0000CC"/>
                </a:solidFill>
                <a:latin typeface="Trebuchet MS" panose="020B0603020202020204" pitchFamily="34" charset="0"/>
              </a:rPr>
            </a:br>
            <a:endParaRPr lang="en-GB" altLang="es-ES" sz="1600" b="1" dirty="0" smtClean="0">
              <a:solidFill>
                <a:srgbClr val="0000CC"/>
              </a:solidFill>
              <a:latin typeface="Trebuchet MS" panose="020B0603020202020204" pitchFamily="34" charset="0"/>
            </a:endParaRPr>
          </a:p>
        </p:txBody>
      </p:sp>
      <p:sp>
        <p:nvSpPr>
          <p:cNvPr id="39940" name="Rectangle 3"/>
          <p:cNvSpPr>
            <a:spLocks noChangeArrowheads="1"/>
          </p:cNvSpPr>
          <p:nvPr/>
        </p:nvSpPr>
        <p:spPr bwMode="auto">
          <a:xfrm>
            <a:off x="142875" y="1717018"/>
            <a:ext cx="3816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s-ES" dirty="0" smtClean="0">
                <a:solidFill>
                  <a:srgbClr val="0F3692"/>
                </a:solidFill>
                <a:latin typeface="Trebuchet MS" panose="020B0603020202020204" pitchFamily="34" charset="0"/>
              </a:rPr>
              <a:t>Madrid</a:t>
            </a:r>
            <a:endParaRPr lang="en-GB" altLang="es-ES" dirty="0">
              <a:solidFill>
                <a:srgbClr val="0F3692"/>
              </a:solidFill>
              <a:latin typeface="Trebuchet MS" panose="020B0603020202020204" pitchFamily="34" charset="0"/>
            </a:endParaRPr>
          </a:p>
          <a:p>
            <a:pPr eaLnBrk="1" hangingPunct="1"/>
            <a:r>
              <a:rPr lang="en-GB" altLang="es-ES" b="1" dirty="0">
                <a:solidFill>
                  <a:srgbClr val="0F3692"/>
                </a:solidFill>
                <a:latin typeface="Trebuchet MS" panose="020B0603020202020204" pitchFamily="34" charset="0"/>
              </a:rPr>
              <a:t> </a:t>
            </a:r>
            <a:r>
              <a:rPr lang="en-GB" altLang="es-ES" b="1" dirty="0" err="1">
                <a:solidFill>
                  <a:srgbClr val="0F3692"/>
                </a:solidFill>
                <a:latin typeface="Trebuchet MS" panose="020B0603020202020204" pitchFamily="34" charset="0"/>
              </a:rPr>
              <a:t>Análisis</a:t>
            </a:r>
            <a:r>
              <a:rPr lang="en-GB" altLang="es-ES" b="1" dirty="0">
                <a:solidFill>
                  <a:srgbClr val="0F3692"/>
                </a:solidFill>
                <a:latin typeface="Trebuchet MS" panose="020B0603020202020204" pitchFamily="34" charset="0"/>
              </a:rPr>
              <a:t> </a:t>
            </a:r>
            <a:r>
              <a:rPr lang="en-GB" altLang="es-ES" b="1" dirty="0" smtClean="0">
                <a:solidFill>
                  <a:srgbClr val="0F3692"/>
                </a:solidFill>
                <a:latin typeface="Trebuchet MS" panose="020B0603020202020204" pitchFamily="34" charset="0"/>
              </a:rPr>
              <a:t>19 Oct 2022 a 00:00 </a:t>
            </a:r>
            <a:r>
              <a:rPr lang="en-GB" altLang="es-ES" b="1" dirty="0">
                <a:solidFill>
                  <a:srgbClr val="0F3692"/>
                </a:solidFill>
                <a:latin typeface="Trebuchet MS" panose="020B0603020202020204" pitchFamily="34" charset="0"/>
              </a:rPr>
              <a:t>UTC</a:t>
            </a:r>
          </a:p>
        </p:txBody>
      </p:sp>
      <p:grpSp>
        <p:nvGrpSpPr>
          <p:cNvPr id="39941" name="Group 4"/>
          <p:cNvGrpSpPr>
            <a:grpSpLocks/>
          </p:cNvGrpSpPr>
          <p:nvPr/>
        </p:nvGrpSpPr>
        <p:grpSpPr bwMode="auto">
          <a:xfrm>
            <a:off x="3132138" y="2852738"/>
            <a:ext cx="576262" cy="3175000"/>
            <a:chOff x="975" y="890"/>
            <a:chExt cx="363" cy="2223"/>
          </a:xfrm>
        </p:grpSpPr>
        <p:sp>
          <p:nvSpPr>
            <p:cNvPr id="39950" name="Rectangle 5"/>
            <p:cNvSpPr>
              <a:spLocks noChangeArrowheads="1"/>
            </p:cNvSpPr>
            <p:nvPr/>
          </p:nvSpPr>
          <p:spPr bwMode="auto">
            <a:xfrm>
              <a:off x="975" y="1752"/>
              <a:ext cx="363" cy="635"/>
            </a:xfrm>
            <a:prstGeom prst="rect">
              <a:avLst/>
            </a:prstGeom>
            <a:solidFill>
              <a:srgbClr val="00FFFF"/>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s-ES">
                <a:solidFill>
                  <a:srgbClr val="00FFFF"/>
                </a:solidFill>
                <a:latin typeface="Trebuchet MS" panose="020B0603020202020204" pitchFamily="34" charset="0"/>
              </a:endParaRPr>
            </a:p>
          </p:txBody>
        </p:sp>
        <p:sp>
          <p:nvSpPr>
            <p:cNvPr id="39951" name="Rectangle 6"/>
            <p:cNvSpPr>
              <a:spLocks noChangeArrowheads="1"/>
            </p:cNvSpPr>
            <p:nvPr/>
          </p:nvSpPr>
          <p:spPr bwMode="auto">
            <a:xfrm>
              <a:off x="1111" y="1253"/>
              <a:ext cx="90" cy="499"/>
            </a:xfrm>
            <a:prstGeom prst="rect">
              <a:avLst/>
            </a:prstGeom>
            <a:solidFill>
              <a:srgbClr val="00FFFF"/>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s-ES">
                <a:solidFill>
                  <a:srgbClr val="00FFFF"/>
                </a:solidFill>
                <a:latin typeface="Trebuchet MS" panose="020B0603020202020204" pitchFamily="34" charset="0"/>
              </a:endParaRPr>
            </a:p>
          </p:txBody>
        </p:sp>
        <p:sp>
          <p:nvSpPr>
            <p:cNvPr id="39952" name="Rectangle 7"/>
            <p:cNvSpPr>
              <a:spLocks noChangeArrowheads="1"/>
            </p:cNvSpPr>
            <p:nvPr/>
          </p:nvSpPr>
          <p:spPr bwMode="auto">
            <a:xfrm>
              <a:off x="1111" y="2387"/>
              <a:ext cx="91" cy="363"/>
            </a:xfrm>
            <a:prstGeom prst="rect">
              <a:avLst/>
            </a:prstGeom>
            <a:solidFill>
              <a:srgbClr val="00FFFF"/>
            </a:solidFill>
            <a:ln w="12700">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s-ES">
                <a:solidFill>
                  <a:srgbClr val="00FFFF"/>
                </a:solidFill>
                <a:latin typeface="Trebuchet MS" panose="020B0603020202020204" pitchFamily="34" charset="0"/>
              </a:endParaRPr>
            </a:p>
          </p:txBody>
        </p:sp>
        <p:sp>
          <p:nvSpPr>
            <p:cNvPr id="39953" name="Line 8"/>
            <p:cNvSpPr>
              <a:spLocks noChangeShapeType="1"/>
            </p:cNvSpPr>
            <p:nvPr/>
          </p:nvSpPr>
          <p:spPr bwMode="auto">
            <a:xfrm>
              <a:off x="1156" y="2750"/>
              <a:ext cx="0" cy="3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39954" name="Line 9"/>
            <p:cNvSpPr>
              <a:spLocks noChangeShapeType="1"/>
            </p:cNvSpPr>
            <p:nvPr/>
          </p:nvSpPr>
          <p:spPr bwMode="auto">
            <a:xfrm>
              <a:off x="1156" y="890"/>
              <a:ext cx="0" cy="3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39955" name="Line 10"/>
            <p:cNvSpPr>
              <a:spLocks noChangeShapeType="1"/>
            </p:cNvSpPr>
            <p:nvPr/>
          </p:nvSpPr>
          <p:spPr bwMode="auto">
            <a:xfrm flipV="1">
              <a:off x="975" y="2160"/>
              <a:ext cx="3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grpSp>
      <p:sp>
        <p:nvSpPr>
          <p:cNvPr id="39942" name="Text Box 11"/>
          <p:cNvSpPr txBox="1">
            <a:spLocks noChangeArrowheads="1"/>
          </p:cNvSpPr>
          <p:nvPr/>
        </p:nvSpPr>
        <p:spPr bwMode="auto">
          <a:xfrm>
            <a:off x="395288" y="2708275"/>
            <a:ext cx="2378075"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s-ES" sz="1200" b="1">
                <a:latin typeface="Trebuchet MS" panose="020B0603020202020204" pitchFamily="34" charset="0"/>
              </a:rPr>
              <a:t>Highest value of all members</a:t>
            </a:r>
          </a:p>
          <a:p>
            <a:pPr eaLnBrk="1" hangingPunct="1">
              <a:spcBef>
                <a:spcPct val="50000"/>
              </a:spcBef>
            </a:pPr>
            <a:endParaRPr lang="en-GB" altLang="es-ES" sz="1200">
              <a:latin typeface="Trebuchet MS" panose="020B0603020202020204" pitchFamily="34" charset="0"/>
            </a:endParaRPr>
          </a:p>
          <a:p>
            <a:pPr eaLnBrk="1" hangingPunct="1">
              <a:spcBef>
                <a:spcPct val="50000"/>
              </a:spcBef>
            </a:pPr>
            <a:r>
              <a:rPr lang="en-GB" altLang="es-ES" sz="1200" b="1">
                <a:latin typeface="Trebuchet MS" panose="020B0603020202020204" pitchFamily="34" charset="0"/>
              </a:rPr>
              <a:t>90</a:t>
            </a:r>
            <a:r>
              <a:rPr lang="en-GB" altLang="es-ES" sz="1200" b="1" baseline="30000">
                <a:latin typeface="Trebuchet MS" panose="020B0603020202020204" pitchFamily="34" charset="0"/>
              </a:rPr>
              <a:t>th</a:t>
            </a:r>
            <a:r>
              <a:rPr lang="en-GB" altLang="es-ES" sz="1200" b="1">
                <a:latin typeface="Trebuchet MS" panose="020B0603020202020204" pitchFamily="34" charset="0"/>
              </a:rPr>
              <a:t> centile</a:t>
            </a:r>
          </a:p>
          <a:p>
            <a:pPr eaLnBrk="1" hangingPunct="1">
              <a:spcBef>
                <a:spcPct val="50000"/>
              </a:spcBef>
            </a:pPr>
            <a:endParaRPr lang="en-GB" altLang="es-ES" sz="1200">
              <a:latin typeface="Trebuchet MS" panose="020B0603020202020204" pitchFamily="34" charset="0"/>
            </a:endParaRPr>
          </a:p>
          <a:p>
            <a:pPr eaLnBrk="1" hangingPunct="1">
              <a:spcBef>
                <a:spcPct val="50000"/>
              </a:spcBef>
            </a:pPr>
            <a:r>
              <a:rPr lang="en-GB" altLang="es-ES" sz="1200" b="1">
                <a:latin typeface="Trebuchet MS" panose="020B0603020202020204" pitchFamily="34" charset="0"/>
              </a:rPr>
              <a:t>75</a:t>
            </a:r>
            <a:r>
              <a:rPr lang="en-GB" altLang="es-ES" sz="1200" b="1" baseline="30000">
                <a:latin typeface="Trebuchet MS" panose="020B0603020202020204" pitchFamily="34" charset="0"/>
              </a:rPr>
              <a:t>th</a:t>
            </a:r>
            <a:r>
              <a:rPr lang="en-GB" altLang="es-ES" sz="1200" b="1">
                <a:latin typeface="Trebuchet MS" panose="020B0603020202020204" pitchFamily="34" charset="0"/>
              </a:rPr>
              <a:t> centile</a:t>
            </a:r>
          </a:p>
          <a:p>
            <a:pPr eaLnBrk="1" hangingPunct="1">
              <a:spcBef>
                <a:spcPct val="50000"/>
              </a:spcBef>
            </a:pPr>
            <a:endParaRPr lang="en-GB" altLang="es-ES" sz="1200">
              <a:latin typeface="Trebuchet MS" panose="020B0603020202020204" pitchFamily="34" charset="0"/>
            </a:endParaRPr>
          </a:p>
          <a:p>
            <a:pPr eaLnBrk="1" hangingPunct="1">
              <a:spcBef>
                <a:spcPct val="50000"/>
              </a:spcBef>
            </a:pPr>
            <a:r>
              <a:rPr lang="en-GB" altLang="es-ES" sz="1200" b="1">
                <a:latin typeface="Trebuchet MS" panose="020B0603020202020204" pitchFamily="34" charset="0"/>
              </a:rPr>
              <a:t>Median </a:t>
            </a:r>
          </a:p>
          <a:p>
            <a:pPr eaLnBrk="1" hangingPunct="1">
              <a:spcBef>
                <a:spcPct val="50000"/>
              </a:spcBef>
            </a:pPr>
            <a:endParaRPr lang="en-GB" altLang="es-ES" sz="1200">
              <a:latin typeface="Trebuchet MS" panose="020B0603020202020204" pitchFamily="34" charset="0"/>
            </a:endParaRPr>
          </a:p>
          <a:p>
            <a:pPr eaLnBrk="1" hangingPunct="1">
              <a:spcBef>
                <a:spcPct val="50000"/>
              </a:spcBef>
            </a:pPr>
            <a:r>
              <a:rPr lang="en-GB" altLang="es-ES" sz="1200" b="1">
                <a:latin typeface="Trebuchet MS" panose="020B0603020202020204" pitchFamily="34" charset="0"/>
              </a:rPr>
              <a:t>25</a:t>
            </a:r>
            <a:r>
              <a:rPr lang="en-GB" altLang="es-ES" sz="1200" b="1" baseline="30000">
                <a:latin typeface="Trebuchet MS" panose="020B0603020202020204" pitchFamily="34" charset="0"/>
              </a:rPr>
              <a:t>th</a:t>
            </a:r>
            <a:r>
              <a:rPr lang="en-GB" altLang="es-ES" sz="1200" b="1">
                <a:latin typeface="Trebuchet MS" panose="020B0603020202020204" pitchFamily="34" charset="0"/>
              </a:rPr>
              <a:t> centile</a:t>
            </a:r>
          </a:p>
          <a:p>
            <a:pPr eaLnBrk="1" hangingPunct="1">
              <a:spcBef>
                <a:spcPct val="50000"/>
              </a:spcBef>
            </a:pPr>
            <a:endParaRPr lang="en-GB" altLang="es-ES" sz="1200">
              <a:latin typeface="Trebuchet MS" panose="020B0603020202020204" pitchFamily="34" charset="0"/>
            </a:endParaRPr>
          </a:p>
          <a:p>
            <a:pPr eaLnBrk="1" hangingPunct="1">
              <a:spcBef>
                <a:spcPct val="50000"/>
              </a:spcBef>
            </a:pPr>
            <a:r>
              <a:rPr lang="en-GB" altLang="es-ES" sz="1200" b="1">
                <a:latin typeface="Trebuchet MS" panose="020B0603020202020204" pitchFamily="34" charset="0"/>
              </a:rPr>
              <a:t>10</a:t>
            </a:r>
            <a:r>
              <a:rPr lang="en-GB" altLang="es-ES" sz="1200" b="1" baseline="30000">
                <a:latin typeface="Trebuchet MS" panose="020B0603020202020204" pitchFamily="34" charset="0"/>
              </a:rPr>
              <a:t>th</a:t>
            </a:r>
            <a:r>
              <a:rPr lang="en-GB" altLang="es-ES" sz="1200" b="1">
                <a:latin typeface="Trebuchet MS" panose="020B0603020202020204" pitchFamily="34" charset="0"/>
              </a:rPr>
              <a:t> centile</a:t>
            </a:r>
          </a:p>
          <a:p>
            <a:pPr eaLnBrk="1" hangingPunct="1">
              <a:spcBef>
                <a:spcPct val="50000"/>
              </a:spcBef>
            </a:pPr>
            <a:endParaRPr lang="en-GB" altLang="es-ES" sz="1200">
              <a:latin typeface="Trebuchet MS" panose="020B0603020202020204" pitchFamily="34" charset="0"/>
            </a:endParaRPr>
          </a:p>
          <a:p>
            <a:pPr eaLnBrk="1" hangingPunct="1">
              <a:spcBef>
                <a:spcPct val="50000"/>
              </a:spcBef>
            </a:pPr>
            <a:r>
              <a:rPr lang="en-GB" altLang="es-ES" sz="1200" b="1">
                <a:latin typeface="Trebuchet MS" panose="020B0603020202020204" pitchFamily="34" charset="0"/>
              </a:rPr>
              <a:t>Lowest value of all members</a:t>
            </a:r>
          </a:p>
        </p:txBody>
      </p:sp>
      <p:cxnSp>
        <p:nvCxnSpPr>
          <p:cNvPr id="39943" name="Straight Arrow Connector 24"/>
          <p:cNvCxnSpPr>
            <a:cxnSpLocks noChangeShapeType="1"/>
          </p:cNvCxnSpPr>
          <p:nvPr/>
        </p:nvCxnSpPr>
        <p:spPr bwMode="auto">
          <a:xfrm>
            <a:off x="2700338" y="2852738"/>
            <a:ext cx="576262" cy="1587"/>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44" name="Straight Arrow Connector 26"/>
          <p:cNvCxnSpPr>
            <a:cxnSpLocks noChangeShapeType="1"/>
          </p:cNvCxnSpPr>
          <p:nvPr/>
        </p:nvCxnSpPr>
        <p:spPr bwMode="auto">
          <a:xfrm>
            <a:off x="1403350" y="3429000"/>
            <a:ext cx="1873250" cy="1588"/>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45" name="Straight Arrow Connector 28"/>
          <p:cNvCxnSpPr>
            <a:cxnSpLocks noChangeShapeType="1"/>
          </p:cNvCxnSpPr>
          <p:nvPr/>
        </p:nvCxnSpPr>
        <p:spPr bwMode="auto">
          <a:xfrm>
            <a:off x="1403350" y="4149725"/>
            <a:ext cx="1655763" cy="1588"/>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46" name="Straight Arrow Connector 30"/>
          <p:cNvCxnSpPr>
            <a:cxnSpLocks noChangeShapeType="1"/>
          </p:cNvCxnSpPr>
          <p:nvPr/>
        </p:nvCxnSpPr>
        <p:spPr bwMode="auto">
          <a:xfrm>
            <a:off x="1042988" y="4724400"/>
            <a:ext cx="2016125" cy="1588"/>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47" name="Straight Arrow Connector 32"/>
          <p:cNvCxnSpPr>
            <a:cxnSpLocks noChangeShapeType="1"/>
          </p:cNvCxnSpPr>
          <p:nvPr/>
        </p:nvCxnSpPr>
        <p:spPr bwMode="auto">
          <a:xfrm>
            <a:off x="1403350" y="5084763"/>
            <a:ext cx="1728788" cy="1587"/>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48" name="Straight Arrow Connector 34"/>
          <p:cNvCxnSpPr>
            <a:cxnSpLocks noChangeShapeType="1"/>
          </p:cNvCxnSpPr>
          <p:nvPr/>
        </p:nvCxnSpPr>
        <p:spPr bwMode="auto">
          <a:xfrm>
            <a:off x="1547813" y="5589588"/>
            <a:ext cx="1728787" cy="1587"/>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49" name="Straight Arrow Connector 36"/>
          <p:cNvCxnSpPr>
            <a:cxnSpLocks noChangeShapeType="1"/>
          </p:cNvCxnSpPr>
          <p:nvPr/>
        </p:nvCxnSpPr>
        <p:spPr bwMode="auto">
          <a:xfrm>
            <a:off x="2627313" y="6092825"/>
            <a:ext cx="792162" cy="1588"/>
          </a:xfrm>
          <a:prstGeom prst="straightConnector1">
            <a:avLst/>
          </a:prstGeom>
          <a:noFill/>
          <a:ln w="12700"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2" name="Imagen 1"/>
          <p:cNvPicPr>
            <a:picLocks noChangeAspect="1"/>
          </p:cNvPicPr>
          <p:nvPr/>
        </p:nvPicPr>
        <p:blipFill>
          <a:blip r:embed="rId2"/>
          <a:stretch>
            <a:fillRect/>
          </a:stretch>
        </p:blipFill>
        <p:spPr>
          <a:xfrm>
            <a:off x="3998868" y="0"/>
            <a:ext cx="5146131" cy="7252086"/>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93713" y="304800"/>
            <a:ext cx="8113712" cy="1108075"/>
          </a:xfrm>
        </p:spPr>
        <p:txBody>
          <a:bodyPr/>
          <a:lstStyle/>
          <a:p>
            <a:pPr eaLnBrk="1" hangingPunct="1">
              <a:defRPr/>
            </a:pPr>
            <a:r>
              <a:rPr lang="en-GB" sz="2200" dirty="0" smtClean="0"/>
              <a:t>Tropical Cyclones: </a:t>
            </a:r>
            <a:br>
              <a:rPr lang="en-GB" sz="2200" dirty="0" smtClean="0"/>
            </a:br>
            <a:r>
              <a:rPr lang="en-GB" sz="2200" dirty="0" smtClean="0"/>
              <a:t>Strike probability within 120 km for the next 5 days</a:t>
            </a:r>
            <a:r>
              <a:rPr lang="en-GB" sz="2000" dirty="0" smtClean="0"/>
              <a:t/>
            </a:r>
            <a:br>
              <a:rPr lang="en-GB" sz="2000" dirty="0" smtClean="0"/>
            </a:br>
            <a:r>
              <a:rPr lang="en-GB" sz="2000" dirty="0" err="1" smtClean="0">
                <a:solidFill>
                  <a:schemeClr val="bg1">
                    <a:lumMod val="50000"/>
                  </a:schemeClr>
                </a:solidFill>
              </a:rPr>
              <a:t>Yasi</a:t>
            </a:r>
            <a:r>
              <a:rPr lang="en-GB" sz="2000" dirty="0" smtClean="0">
                <a:solidFill>
                  <a:schemeClr val="bg1">
                    <a:lumMod val="50000"/>
                  </a:schemeClr>
                </a:solidFill>
              </a:rPr>
              <a:t>  base 31Jan2010 00UTC (from EPS)</a:t>
            </a:r>
            <a:endParaRPr lang="en-US" sz="2000" dirty="0">
              <a:solidFill>
                <a:schemeClr val="bg1">
                  <a:lumMod val="50000"/>
                </a:schemeClr>
              </a:solidFill>
            </a:endParaRPr>
          </a:p>
        </p:txBody>
      </p:sp>
      <p:pic>
        <p:nvPicPr>
          <p:cNvPr id="409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1700213"/>
            <a:ext cx="5573712" cy="399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09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313"/>
            <a:ext cx="3387725"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ítulo 1"/>
          <p:cNvSpPr>
            <a:spLocks noGrp="1"/>
          </p:cNvSpPr>
          <p:nvPr>
            <p:ph type="title"/>
          </p:nvPr>
        </p:nvSpPr>
        <p:spPr bwMode="auto">
          <a:xfrm>
            <a:off x="2124075" y="-33338"/>
            <a:ext cx="5251450" cy="3714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sz="2800" b="1" smtClean="0">
                <a:solidFill>
                  <a:srgbClr val="0000CC"/>
                </a:solidFill>
                <a:latin typeface="Trebuchet MS" panose="020B0603020202020204" pitchFamily="34" charset="0"/>
              </a:rPr>
              <a:t>Perfiles verticales</a:t>
            </a:r>
          </a:p>
        </p:txBody>
      </p:sp>
      <p:sp>
        <p:nvSpPr>
          <p:cNvPr id="41987" name="Marcador de contenido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endParaRPr lang="es-ES" altLang="es-ES" smtClean="0"/>
          </a:p>
        </p:txBody>
      </p:sp>
      <p:pic>
        <p:nvPicPr>
          <p:cNvPr id="41988"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013" y="466725"/>
            <a:ext cx="8943975" cy="639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Marcador de contenido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endParaRPr lang="es-ES" altLang="es-ES" smtClean="0"/>
          </a:p>
        </p:txBody>
      </p:sp>
      <p:pic>
        <p:nvPicPr>
          <p:cNvPr id="43011"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68525" y="504825"/>
            <a:ext cx="4806950" cy="493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ángulo 3"/>
          <p:cNvSpPr>
            <a:spLocks noChangeArrowheads="1"/>
          </p:cNvSpPr>
          <p:nvPr/>
        </p:nvSpPr>
        <p:spPr bwMode="auto">
          <a:xfrm>
            <a:off x="533400" y="5440363"/>
            <a:ext cx="8610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i="1">
                <a:solidFill>
                  <a:srgbClr val="172B4D"/>
                </a:solidFill>
                <a:latin typeface="-apple-system"/>
              </a:rPr>
              <a:t>AMPLIACIÓN: En algunos niveles (aquí 910hPa), algunos miembros de ENS pronostican puntos de rocío más altos T</a:t>
            </a:r>
            <a:r>
              <a:rPr lang="es-ES" altLang="es-ES" i="1" baseline="-25000">
                <a:solidFill>
                  <a:srgbClr val="172B4D"/>
                </a:solidFill>
                <a:latin typeface="-apple-system"/>
              </a:rPr>
              <a:t>D</a:t>
            </a:r>
            <a:r>
              <a:rPr lang="es-ES" altLang="es-ES" i="1">
                <a:solidFill>
                  <a:srgbClr val="172B4D"/>
                </a:solidFill>
                <a:latin typeface="-apple-system"/>
              </a:rPr>
              <a:t> que el pronóstico de temperatura T de otros miembros de ENS.</a:t>
            </a:r>
            <a:endParaRPr lang="es-ES" altLang="es-ES"/>
          </a:p>
        </p:txBody>
      </p:sp>
      <p:sp>
        <p:nvSpPr>
          <p:cNvPr id="43013" name="Título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altLang="es-ES" smtClean="0"/>
          </a:p>
        </p:txBody>
      </p:sp>
      <p:sp>
        <p:nvSpPr>
          <p:cNvPr id="43014" name="Título 1"/>
          <p:cNvSpPr txBox="1">
            <a:spLocks/>
          </p:cNvSpPr>
          <p:nvPr/>
        </p:nvSpPr>
        <p:spPr bwMode="auto">
          <a:xfrm>
            <a:off x="2136775" y="112713"/>
            <a:ext cx="52514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altLang="es-ES" sz="2800" b="1">
                <a:solidFill>
                  <a:srgbClr val="0000CC"/>
                </a:solidFill>
                <a:latin typeface="Trebuchet MS" panose="020B0603020202020204" pitchFamily="34" charset="0"/>
              </a:rPr>
              <a:t>Perfiles verticales</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ítulo 1"/>
          <p:cNvSpPr>
            <a:spLocks noGrp="1"/>
          </p:cNvSpPr>
          <p:nvPr>
            <p:ph type="title"/>
          </p:nvPr>
        </p:nvSpPr>
        <p:spPr bwMode="auto">
          <a:xfrm>
            <a:off x="2195513" y="188913"/>
            <a:ext cx="4959350" cy="37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sz="2800" b="1" smtClean="0">
                <a:solidFill>
                  <a:srgbClr val="0000CC"/>
                </a:solidFill>
                <a:latin typeface="Trebuchet MS" panose="020B0603020202020204" pitchFamily="34" charset="0"/>
              </a:rPr>
              <a:t>Hodógrafa</a:t>
            </a:r>
          </a:p>
        </p:txBody>
      </p:sp>
      <p:sp>
        <p:nvSpPr>
          <p:cNvPr id="44035" name="Marcador de contenido 2"/>
          <p:cNvSpPr>
            <a:spLocks noGrp="1"/>
          </p:cNvSpPr>
          <p:nvPr>
            <p:ph idx="1"/>
          </p:nvPr>
        </p:nvSpPr>
        <p:spPr bwMode="auto">
          <a:xfrm>
            <a:off x="179388" y="796925"/>
            <a:ext cx="4857750" cy="1808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sz="1800" smtClean="0"/>
              <a:t>La estructura vertical de los vientos (m / s) se indica mediante hodógrafas de viento que utilizan una línea para cada miembro ENS y un color para cada rango de niveles (colores más cálidos para niveles bajos y más fríos para niveles superiores). Solo se muestran los datos de los niveles de presión estándar. La escala de velocidad del viento en el diagrama polar varía para abarcar el rango de valores representado, con ciertos valores (20, 50, 100 m/s) resaltados para ayudar a una interpretación rápida. La línea continua muestra la hodógrafa HRES (que corresponde y debería ser idéntica al perfil de viento HRES en el gráfico de depresión del punto de rocío). </a:t>
            </a:r>
          </a:p>
        </p:txBody>
      </p:sp>
      <p:pic>
        <p:nvPicPr>
          <p:cNvPr id="44036"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81525" y="831850"/>
            <a:ext cx="4549775"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CuadroTexto 1"/>
          <p:cNvSpPr txBox="1">
            <a:spLocks noChangeArrowheads="1"/>
          </p:cNvSpPr>
          <p:nvPr/>
        </p:nvSpPr>
        <p:spPr bwMode="auto">
          <a:xfrm>
            <a:off x="179388" y="5589588"/>
            <a:ext cx="100091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a:t>Para evitar el desorden de la trama:</a:t>
            </a:r>
          </a:p>
          <a:p>
            <a:pPr eaLnBrk="1" hangingPunct="1"/>
            <a:r>
              <a:rPr lang="es-ES" altLang="es-ES"/>
              <a:t>- la hodógrafa de Control se muestra igual que los miembros principales de ENS, y</a:t>
            </a:r>
          </a:p>
          <a:p>
            <a:pPr eaLnBrk="1" hangingPunct="1"/>
            <a:r>
              <a:rPr lang="es-ES" altLang="es-ES"/>
              <a:t>- la mediana ENS no se muestra por separado.</a:t>
            </a:r>
          </a:p>
          <a:p>
            <a:pPr eaLnBrk="1" hangingPunct="1"/>
            <a:endParaRPr lang="es-ES" altLang="es-E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ítulo 1"/>
          <p:cNvSpPr>
            <a:spLocks noGrp="1"/>
          </p:cNvSpPr>
          <p:nvPr>
            <p:ph type="title"/>
          </p:nvPr>
        </p:nvSpPr>
        <p:spPr bwMode="auto">
          <a:xfrm>
            <a:off x="1835150" y="100013"/>
            <a:ext cx="5200650" cy="37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sz="2800" b="1" smtClean="0">
                <a:solidFill>
                  <a:srgbClr val="0000CC"/>
                </a:solidFill>
                <a:latin typeface="Trebuchet MS" panose="020B0603020202020204" pitchFamily="34" charset="0"/>
              </a:rPr>
              <a:t>CAPE y CIN</a:t>
            </a:r>
          </a:p>
        </p:txBody>
      </p:sp>
      <p:pic>
        <p:nvPicPr>
          <p:cNvPr id="45059"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89700" y="746125"/>
            <a:ext cx="2325688"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ángulo 5"/>
          <p:cNvSpPr>
            <a:spLocks noChangeArrowheads="1"/>
          </p:cNvSpPr>
          <p:nvPr/>
        </p:nvSpPr>
        <p:spPr bwMode="auto">
          <a:xfrm>
            <a:off x="533400" y="809625"/>
            <a:ext cx="5384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1600" dirty="0"/>
              <a:t>Diagramas que muestran las distribuciones, en formato de </a:t>
            </a:r>
            <a:r>
              <a:rPr lang="es-ES" altLang="es-ES" sz="1600" dirty="0" smtClean="0"/>
              <a:t>cajas </a:t>
            </a:r>
            <a:r>
              <a:rPr lang="es-ES" altLang="es-ES" sz="1600" dirty="0"/>
              <a:t>y bigotes, del CAPE más inestable para tres categorías diferentes de CIN (inhibición </a:t>
            </a:r>
            <a:r>
              <a:rPr lang="es-ES" altLang="es-ES" sz="1600" dirty="0" err="1"/>
              <a:t>convectiva</a:t>
            </a:r>
            <a:r>
              <a:rPr lang="es-ES" altLang="es-ES" sz="1600" dirty="0"/>
              <a:t>). Estas categorías se seleccionan mediante la inspección de los 350hPa más bajos de la atmósfera para dar una estimación aproximada de la facilidad con la </a:t>
            </a:r>
            <a:r>
              <a:rPr lang="es-ES" altLang="es-ES" sz="1600" dirty="0" smtClean="0"/>
              <a:t>que la </a:t>
            </a:r>
            <a:r>
              <a:rPr lang="es-ES" altLang="es-ES" sz="1600" dirty="0"/>
              <a:t>CAPE podría ser </a:t>
            </a:r>
            <a:r>
              <a:rPr lang="es-ES" altLang="es-ES" sz="1600" dirty="0" smtClean="0"/>
              <a:t>liberada a través de las ascendencias.</a:t>
            </a:r>
            <a:endParaRPr lang="es-ES" altLang="es-ES" sz="1600" dirty="0"/>
          </a:p>
        </p:txBody>
      </p:sp>
      <p:sp>
        <p:nvSpPr>
          <p:cNvPr id="45061" name="Rectángulo 6"/>
          <p:cNvSpPr>
            <a:spLocks noChangeArrowheads="1"/>
          </p:cNvSpPr>
          <p:nvPr/>
        </p:nvSpPr>
        <p:spPr bwMode="auto">
          <a:xfrm>
            <a:off x="533400" y="3173413"/>
            <a:ext cx="55245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1600"/>
              <a:t>Ejemplo de diagramas de caja de la distribución entre los miembros de ENS de CIN y CAPE. Estos diagramas indican la variación entre los miembros de ENS de la intensidad de la convección que puede desencadenarse (CAPE) junto con la probabilidad de lograr la liberación de la convección (es decir, la superación de CIN). Los números de miembros ENS dentro de cada categoría CIN se dan en la parte superior de cada columna y el número de miembros sin CAPE se muestra en la esquina superior derecha (por ejemplo, CAPE = 0: 6 significa que 6 miembros ENS no identificaron ningún CAPE en el pronóstico de los ascensos del colectivo ENS).</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ítulo 1"/>
          <p:cNvSpPr>
            <a:spLocks noGrp="1"/>
          </p:cNvSpPr>
          <p:nvPr>
            <p:ph type="title"/>
          </p:nvPr>
        </p:nvSpPr>
        <p:spPr bwMode="auto">
          <a:xfrm>
            <a:off x="213658" y="125695"/>
            <a:ext cx="6897688" cy="612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sz="2800" b="1" dirty="0" smtClean="0">
                <a:solidFill>
                  <a:srgbClr val="0000CC"/>
                </a:solidFill>
                <a:latin typeface="Trebuchet MS" panose="020B0603020202020204" pitchFamily="34" charset="0"/>
              </a:rPr>
              <a:t>Desencadenamiento de la convección</a:t>
            </a:r>
          </a:p>
        </p:txBody>
      </p:sp>
      <p:pic>
        <p:nvPicPr>
          <p:cNvPr id="46083"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89700" y="746125"/>
            <a:ext cx="2325688"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p:cNvSpPr/>
          <p:nvPr/>
        </p:nvSpPr>
        <p:spPr>
          <a:xfrm>
            <a:off x="227479" y="692696"/>
            <a:ext cx="6248400" cy="5339923"/>
          </a:xfrm>
          <a:prstGeom prst="rect">
            <a:avLst/>
          </a:prstGeom>
        </p:spPr>
        <p:txBody>
          <a:bodyPr>
            <a:spAutoFit/>
          </a:bodyPr>
          <a:lstStyle/>
          <a:p>
            <a:pPr eaLnBrk="1" hangingPunct="1">
              <a:defRPr/>
            </a:pPr>
            <a:r>
              <a:rPr lang="es-ES" sz="1400" dirty="0"/>
              <a:t>El desencadenamiento de la convección:</a:t>
            </a:r>
          </a:p>
          <a:p>
            <a:pPr eaLnBrk="1" hangingPunct="1">
              <a:defRPr/>
            </a:pPr>
            <a:endParaRPr lang="es-ES" sz="1400" dirty="0"/>
          </a:p>
          <a:p>
            <a:pPr marL="342900" indent="-342900" eaLnBrk="1" hangingPunct="1">
              <a:buFont typeface="+mj-lt"/>
              <a:buAutoNum type="arabicPeriod"/>
              <a:defRPr/>
            </a:pPr>
            <a:r>
              <a:rPr lang="es-ES" sz="1400" dirty="0"/>
              <a:t>Es </a:t>
            </a:r>
            <a:r>
              <a:rPr lang="es-ES" sz="1400" b="1" dirty="0"/>
              <a:t>bastante probab</a:t>
            </a:r>
            <a:r>
              <a:rPr lang="es-ES" sz="1400" dirty="0"/>
              <a:t>le donde </a:t>
            </a:r>
            <a:r>
              <a:rPr lang="es-ES" sz="1400" b="1" dirty="0"/>
              <a:t>CIN &lt;50 J / kg </a:t>
            </a:r>
            <a:r>
              <a:rPr lang="es-ES" sz="1400" dirty="0"/>
              <a:t>(caja lateral izquierda)</a:t>
            </a:r>
          </a:p>
          <a:p>
            <a:pPr marL="342900" indent="-342900" eaLnBrk="1" hangingPunct="1">
              <a:buFont typeface="+mj-lt"/>
              <a:buAutoNum type="arabicPeriod"/>
              <a:defRPr/>
            </a:pPr>
            <a:r>
              <a:rPr lang="es-ES" sz="1400" dirty="0"/>
              <a:t>Puede ocurrir donde 50 J / kg ≤ CIN &lt;200 J / kg (medio)</a:t>
            </a:r>
          </a:p>
          <a:p>
            <a:pPr marL="342900" indent="-342900" eaLnBrk="1" hangingPunct="1">
              <a:buFont typeface="+mj-lt"/>
              <a:buAutoNum type="arabicPeriod"/>
              <a:defRPr/>
            </a:pPr>
            <a:r>
              <a:rPr lang="es-ES" sz="1400" b="1" dirty="0"/>
              <a:t>No se espera </a:t>
            </a:r>
            <a:r>
              <a:rPr lang="es-ES" sz="1400" dirty="0"/>
              <a:t>donde </a:t>
            </a:r>
            <a:r>
              <a:rPr lang="es-ES" sz="1400" b="1" dirty="0"/>
              <a:t>CIN ≥ 200 J / kg </a:t>
            </a:r>
            <a:r>
              <a:rPr lang="es-ES" sz="1400" dirty="0"/>
              <a:t>(lado derecho)</a:t>
            </a:r>
          </a:p>
          <a:p>
            <a:pPr eaLnBrk="1" hangingPunct="1">
              <a:spcBef>
                <a:spcPts val="600"/>
              </a:spcBef>
              <a:defRPr/>
            </a:pPr>
            <a:r>
              <a:rPr lang="es-ES" sz="1400" dirty="0"/>
              <a:t>Cuando menos de cinco miembros de ENS están asignados a una categoría de CIN, los valores de CAPE se muestran como puntos en lugar de emplear el formato de caja.</a:t>
            </a:r>
          </a:p>
          <a:p>
            <a:pPr eaLnBrk="1" hangingPunct="1">
              <a:defRPr/>
            </a:pPr>
            <a:endParaRPr lang="es-ES" sz="1400" dirty="0"/>
          </a:p>
          <a:p>
            <a:pPr eaLnBrk="1" hangingPunct="1">
              <a:defRPr/>
            </a:pPr>
            <a:r>
              <a:rPr lang="es-ES" sz="1400" dirty="0"/>
              <a:t>El número (n) de miembros de ENS que NO indica ningún CAPE se da en la esquina superior derecha del diagrama en la forma "(CAPE = 0: n)".</a:t>
            </a:r>
          </a:p>
          <a:p>
            <a:pPr eaLnBrk="1" hangingPunct="1">
              <a:defRPr/>
            </a:pPr>
            <a:endParaRPr lang="es-ES" sz="1400" dirty="0"/>
          </a:p>
          <a:p>
            <a:pPr eaLnBrk="1" hangingPunct="1">
              <a:defRPr/>
            </a:pPr>
            <a:r>
              <a:rPr lang="es-ES" sz="1400" dirty="0"/>
              <a:t>La escala para CAPE varía de acuerdo con la gama completa de valores de CAPE presentes. Ciertos valores de CAPE se resaltan con líneas horizontales de color, concretamente 200, 500, 1000, 2000 y 5000 J / kg.</a:t>
            </a:r>
          </a:p>
          <a:p>
            <a:pPr eaLnBrk="1" hangingPunct="1">
              <a:defRPr/>
            </a:pPr>
            <a:endParaRPr lang="es-ES" sz="1400" dirty="0"/>
          </a:p>
          <a:p>
            <a:pPr eaLnBrk="1" hangingPunct="1">
              <a:defRPr/>
            </a:pPr>
            <a:r>
              <a:rPr lang="es-ES" sz="1400" dirty="0"/>
              <a:t>Debe recordarse que los valores de CIN y CAPE indicados son de diagnóstico. Muestran el estado del perfil atmosférico del modelo tal y como se pronostica para ese momento. No indican si se liberará inestabilidad </a:t>
            </a:r>
            <a:r>
              <a:rPr lang="es-ES" sz="1400" dirty="0" err="1"/>
              <a:t>convectiva</a:t>
            </a:r>
            <a:r>
              <a:rPr lang="es-ES" sz="1400" dirty="0"/>
              <a:t>, sino que proporcionan una medida del potencial para esa liberación. Depende del pronosticador evaluar la probabilidad de que los valores de CIN se superen durante las siguientes horas, ya sea por calentamiento diurno, por elevación dinámica inducida de la masa de aire, por elevación mecánica provocada por el flujo sobre montañas, etc.</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238845"/>
            <a:ext cx="91440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s-ES" sz="2800" b="1" dirty="0" smtClean="0">
                <a:solidFill>
                  <a:srgbClr val="0033CC"/>
                </a:solidFill>
              </a:rPr>
              <a:t>Modelos de predicción de la atmósfera</a:t>
            </a:r>
            <a:endParaRPr lang="es-ES" sz="2800" b="1" dirty="0">
              <a:solidFill>
                <a:srgbClr val="0033CC"/>
              </a:solidFill>
            </a:endParaRPr>
          </a:p>
        </p:txBody>
      </p:sp>
      <p:sp>
        <p:nvSpPr>
          <p:cNvPr id="5" name="CuadroTexto 4"/>
          <p:cNvSpPr txBox="1"/>
          <p:nvPr/>
        </p:nvSpPr>
        <p:spPr>
          <a:xfrm>
            <a:off x="755576" y="904156"/>
            <a:ext cx="6276077" cy="2308324"/>
          </a:xfrm>
          <a:prstGeom prst="rect">
            <a:avLst/>
          </a:prstGeom>
          <a:noFill/>
        </p:spPr>
        <p:txBody>
          <a:bodyPr wrap="none" rtlCol="0">
            <a:spAutoFit/>
          </a:bodyPr>
          <a:lstStyle/>
          <a:p>
            <a:r>
              <a:rPr lang="es-ES" dirty="0" smtClean="0"/>
              <a:t>Los modelos atmosféricos son simulaciones de la realidad, </a:t>
            </a:r>
          </a:p>
          <a:p>
            <a:endParaRPr lang="es-ES" dirty="0"/>
          </a:p>
          <a:p>
            <a:r>
              <a:rPr lang="es-ES" dirty="0" smtClean="0"/>
              <a:t>Los modelos son imperfectos</a:t>
            </a:r>
            <a:endParaRPr lang="es-ES" dirty="0"/>
          </a:p>
          <a:p>
            <a:endParaRPr lang="es-ES" dirty="0" smtClean="0"/>
          </a:p>
          <a:p>
            <a:r>
              <a:rPr lang="es-ES" dirty="0" smtClean="0"/>
              <a:t>¿Constituyen una buena representación de la realidad?</a:t>
            </a:r>
          </a:p>
          <a:p>
            <a:endParaRPr lang="es-ES" dirty="0" smtClean="0"/>
          </a:p>
          <a:p>
            <a:r>
              <a:rPr lang="es-ES" dirty="0" smtClean="0"/>
              <a:t>	</a:t>
            </a:r>
          </a:p>
          <a:p>
            <a:r>
              <a:rPr lang="es-ES" dirty="0"/>
              <a:t>	</a:t>
            </a:r>
            <a:r>
              <a:rPr lang="es-ES" dirty="0" smtClean="0"/>
              <a:t>Elementos de comprobación y aproximación:</a:t>
            </a:r>
            <a:endParaRPr lang="es-ES" dirty="0"/>
          </a:p>
        </p:txBody>
      </p:sp>
      <p:pic>
        <p:nvPicPr>
          <p:cNvPr id="6" name="Imagen 5"/>
          <p:cNvPicPr>
            <a:picLocks noChangeAspect="1"/>
          </p:cNvPicPr>
          <p:nvPr/>
        </p:nvPicPr>
        <p:blipFill>
          <a:blip r:embed="rId2"/>
          <a:stretch>
            <a:fillRect/>
          </a:stretch>
        </p:blipFill>
        <p:spPr>
          <a:xfrm>
            <a:off x="3419872" y="3429000"/>
            <a:ext cx="4629150" cy="3143250"/>
          </a:xfrm>
          <a:prstGeom prst="rect">
            <a:avLst/>
          </a:prstGeom>
        </p:spPr>
      </p:pic>
      <p:sp>
        <p:nvSpPr>
          <p:cNvPr id="7" name="CuadroTexto 6"/>
          <p:cNvSpPr txBox="1"/>
          <p:nvPr/>
        </p:nvSpPr>
        <p:spPr>
          <a:xfrm>
            <a:off x="3433564" y="3246299"/>
            <a:ext cx="4237057" cy="1754326"/>
          </a:xfrm>
          <a:prstGeom prst="rect">
            <a:avLst/>
          </a:prstGeom>
          <a:noFill/>
        </p:spPr>
        <p:txBody>
          <a:bodyPr wrap="none" rtlCol="0">
            <a:spAutoFit/>
          </a:bodyPr>
          <a:lstStyle/>
          <a:p>
            <a:pPr algn="ctr"/>
            <a:r>
              <a:rPr lang="es-ES" b="1" dirty="0" smtClean="0">
                <a:solidFill>
                  <a:schemeClr val="accent5">
                    <a:lumMod val="50000"/>
                  </a:schemeClr>
                </a:solidFill>
              </a:rPr>
              <a:t>Verificación</a:t>
            </a:r>
          </a:p>
          <a:p>
            <a:pPr algn="ctr"/>
            <a:endParaRPr lang="es-ES" b="1" dirty="0">
              <a:solidFill>
                <a:schemeClr val="accent5">
                  <a:lumMod val="50000"/>
                </a:schemeClr>
              </a:solidFill>
            </a:endParaRPr>
          </a:p>
          <a:p>
            <a:pPr algn="ctr"/>
            <a:endParaRPr lang="es-ES" b="1" dirty="0" smtClean="0">
              <a:solidFill>
                <a:schemeClr val="accent5">
                  <a:lumMod val="50000"/>
                </a:schemeClr>
              </a:solidFill>
            </a:endParaRPr>
          </a:p>
          <a:p>
            <a:pPr algn="ctr"/>
            <a:endParaRPr lang="es-ES" b="1" dirty="0">
              <a:solidFill>
                <a:schemeClr val="accent5">
                  <a:lumMod val="50000"/>
                </a:schemeClr>
              </a:solidFill>
            </a:endParaRPr>
          </a:p>
          <a:p>
            <a:pPr algn="ctr"/>
            <a:endParaRPr lang="es-ES" b="1" dirty="0" smtClean="0">
              <a:solidFill>
                <a:schemeClr val="accent5">
                  <a:lumMod val="50000"/>
                </a:schemeClr>
              </a:solidFill>
            </a:endParaRPr>
          </a:p>
          <a:p>
            <a:pPr algn="ctr"/>
            <a:r>
              <a:rPr lang="es-ES" b="1" dirty="0" smtClean="0">
                <a:solidFill>
                  <a:schemeClr val="accent5">
                    <a:lumMod val="50000"/>
                  </a:schemeClr>
                </a:solidFill>
              </a:rPr>
              <a:t>Sistema de predicción por conjuntos</a:t>
            </a:r>
            <a:endParaRPr lang="es-ES" b="1" dirty="0">
              <a:solidFill>
                <a:schemeClr val="accent5">
                  <a:lumMod val="50000"/>
                </a:schemeClr>
              </a:solidFill>
            </a:endParaRPr>
          </a:p>
        </p:txBody>
      </p:sp>
    </p:spTree>
    <p:extLst>
      <p:ext uri="{BB962C8B-B14F-4D97-AF65-F5344CB8AC3E}">
        <p14:creationId xmlns:p14="http://schemas.microsoft.com/office/powerpoint/2010/main" val="200729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par>
                          <p:cTn id="7" fill="hold">
                            <p:stCondLst>
                              <p:cond delay="0"/>
                            </p:stCondLst>
                            <p:childTnLst>
                              <p:par>
                                <p:cTn id="8" presetID="21" presetClass="entr" presetSubtype="1"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ítulo 1"/>
          <p:cNvSpPr>
            <a:spLocks noGrp="1"/>
          </p:cNvSpPr>
          <p:nvPr>
            <p:ph type="title"/>
          </p:nvPr>
        </p:nvSpPr>
        <p:spPr bwMode="auto">
          <a:xfrm>
            <a:off x="1763713" y="71438"/>
            <a:ext cx="6305550" cy="37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sz="2800" b="1" smtClean="0">
                <a:solidFill>
                  <a:srgbClr val="0000CC"/>
                </a:solidFill>
                <a:latin typeface="Trebuchet MS" panose="020B0603020202020204" pitchFamily="34" charset="0"/>
              </a:rPr>
              <a:t>Ejemplo de perfil vertical - 1</a:t>
            </a:r>
          </a:p>
        </p:txBody>
      </p:sp>
      <p:sp>
        <p:nvSpPr>
          <p:cNvPr id="47107" name="Marcador de contenido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endParaRPr lang="es-ES" altLang="es-ES" smtClean="0"/>
          </a:p>
        </p:txBody>
      </p:sp>
      <p:pic>
        <p:nvPicPr>
          <p:cNvPr id="47108"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504825"/>
            <a:ext cx="6248400" cy="579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CuadroTexto 4"/>
          <p:cNvSpPr txBox="1">
            <a:spLocks noChangeArrowheads="1"/>
          </p:cNvSpPr>
          <p:nvPr/>
        </p:nvSpPr>
        <p:spPr bwMode="auto">
          <a:xfrm>
            <a:off x="841375" y="6299200"/>
            <a:ext cx="7461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a:hlinkClick r:id="rId3"/>
              </a:rPr>
              <a:t>https://confluence.ecmwf.int/display/FUG/Vertical+Profiles+in+ecCharts</a:t>
            </a:r>
            <a:endParaRPr lang="es-ES" altLang="es-E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ítulo 1"/>
          <p:cNvSpPr>
            <a:spLocks noGrp="1"/>
          </p:cNvSpPr>
          <p:nvPr>
            <p:ph type="title"/>
          </p:nvPr>
        </p:nvSpPr>
        <p:spPr bwMode="auto">
          <a:xfrm>
            <a:off x="1835150" y="-52388"/>
            <a:ext cx="6305550" cy="3714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sz="2800" b="1" smtClean="0">
                <a:solidFill>
                  <a:srgbClr val="0000CC"/>
                </a:solidFill>
                <a:latin typeface="Trebuchet MS" panose="020B0603020202020204" pitchFamily="34" charset="0"/>
              </a:rPr>
              <a:t>Ejemplo de perfil vertical - 2</a:t>
            </a:r>
          </a:p>
        </p:txBody>
      </p:sp>
      <p:sp>
        <p:nvSpPr>
          <p:cNvPr id="48131" name="CuadroTexto 4"/>
          <p:cNvSpPr txBox="1">
            <a:spLocks noChangeArrowheads="1"/>
          </p:cNvSpPr>
          <p:nvPr/>
        </p:nvSpPr>
        <p:spPr bwMode="auto">
          <a:xfrm>
            <a:off x="841375" y="6299200"/>
            <a:ext cx="7461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a:hlinkClick r:id="rId2"/>
              </a:rPr>
              <a:t>https://confluence.ecmwf.int/display/FUG/Vertical+Profiles+in+ecCharts</a:t>
            </a:r>
            <a:endParaRPr lang="es-ES" altLang="es-ES"/>
          </a:p>
        </p:txBody>
      </p:sp>
      <p:pic>
        <p:nvPicPr>
          <p:cNvPr id="48132"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5575" y="403225"/>
            <a:ext cx="5788025" cy="599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913" y="217488"/>
            <a:ext cx="90201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ítulo 1"/>
          <p:cNvSpPr>
            <a:spLocks noGrp="1"/>
          </p:cNvSpPr>
          <p:nvPr>
            <p:ph type="title"/>
          </p:nvPr>
        </p:nvSpPr>
        <p:spPr bwMode="auto">
          <a:xfrm>
            <a:off x="1985963" y="-30163"/>
            <a:ext cx="5251450" cy="3714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sz="2800" b="1" smtClean="0">
                <a:solidFill>
                  <a:srgbClr val="0000CC"/>
                </a:solidFill>
                <a:latin typeface="Trebuchet MS" panose="020B0603020202020204" pitchFamily="34" charset="0"/>
              </a:rPr>
              <a:t>Ejemplo - secuencia</a:t>
            </a:r>
          </a:p>
        </p:txBody>
      </p:sp>
      <p:sp>
        <p:nvSpPr>
          <p:cNvPr id="49156" name="CuadroTexto 4"/>
          <p:cNvSpPr txBox="1">
            <a:spLocks noChangeArrowheads="1"/>
          </p:cNvSpPr>
          <p:nvPr/>
        </p:nvSpPr>
        <p:spPr bwMode="auto">
          <a:xfrm>
            <a:off x="841375" y="6299200"/>
            <a:ext cx="7461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a:hlinkClick r:id="rId3"/>
              </a:rPr>
              <a:t>https://confluence.ecmwf.int/display/FUG/Vertical+Profiles+in+ecCharts</a:t>
            </a:r>
            <a:endParaRPr lang="es-ES" altLang="es-ES"/>
          </a:p>
        </p:txBody>
      </p:sp>
      <p:sp>
        <p:nvSpPr>
          <p:cNvPr id="49157" name="Rectángulo 3"/>
          <p:cNvSpPr>
            <a:spLocks noChangeArrowheads="1"/>
          </p:cNvSpPr>
          <p:nvPr/>
        </p:nvSpPr>
        <p:spPr bwMode="auto">
          <a:xfrm>
            <a:off x="141288" y="5561013"/>
            <a:ext cx="8940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1400" i="1"/>
              <a:t>Secuencia de perfiles verticales pronosticados para Ražanj , Federación de Bosnia y Herzegovina, que ilustra la variación en CIN y la consiguiente disponibilidad de CAPE a través de un ciclo diurno completo de 24h en el que la estructura de la atmósfera sobre las capas más bajas permanece prácticamente sin cambios.</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ítulo 1"/>
          <p:cNvSpPr>
            <a:spLocks noGrp="1"/>
          </p:cNvSpPr>
          <p:nvPr>
            <p:ph type="title"/>
          </p:nvPr>
        </p:nvSpPr>
        <p:spPr bwMode="auto">
          <a:xfrm>
            <a:off x="2124075" y="3175"/>
            <a:ext cx="5251450" cy="37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sz="2800" b="1" dirty="0" smtClean="0">
                <a:solidFill>
                  <a:srgbClr val="0000CC"/>
                </a:solidFill>
                <a:latin typeface="Trebuchet MS" panose="020B0603020202020204" pitchFamily="34" charset="0"/>
              </a:rPr>
              <a:t>Ejemplo - 3</a:t>
            </a:r>
          </a:p>
        </p:txBody>
      </p:sp>
      <p:sp>
        <p:nvSpPr>
          <p:cNvPr id="50179" name="CuadroTexto 4"/>
          <p:cNvSpPr txBox="1">
            <a:spLocks noChangeArrowheads="1"/>
          </p:cNvSpPr>
          <p:nvPr/>
        </p:nvSpPr>
        <p:spPr bwMode="auto">
          <a:xfrm>
            <a:off x="841375" y="6299200"/>
            <a:ext cx="7461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a:hlinkClick r:id="rId2"/>
              </a:rPr>
              <a:t>https://confluence.ecmwf.int/display/FUG/Vertical+Profiles+in+ecCharts</a:t>
            </a:r>
            <a:endParaRPr lang="es-ES" altLang="es-ES"/>
          </a:p>
        </p:txBody>
      </p:sp>
      <p:pic>
        <p:nvPicPr>
          <p:cNvPr id="50180" name="Imagen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42913"/>
            <a:ext cx="6705600" cy="581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ítulo 1"/>
          <p:cNvSpPr>
            <a:spLocks noGrp="1"/>
          </p:cNvSpPr>
          <p:nvPr>
            <p:ph type="title"/>
          </p:nvPr>
        </p:nvSpPr>
        <p:spPr bwMode="auto">
          <a:xfrm>
            <a:off x="4978400" y="0"/>
            <a:ext cx="5251450" cy="37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sz="2800" b="1" smtClean="0">
                <a:solidFill>
                  <a:srgbClr val="0000CC"/>
                </a:solidFill>
                <a:latin typeface="Trebuchet MS" panose="020B0603020202020204" pitchFamily="34" charset="0"/>
              </a:rPr>
              <a:t>Ejemplo - 4</a:t>
            </a:r>
          </a:p>
        </p:txBody>
      </p:sp>
      <p:sp>
        <p:nvSpPr>
          <p:cNvPr id="51203" name="CuadroTexto 4"/>
          <p:cNvSpPr txBox="1">
            <a:spLocks noChangeArrowheads="1"/>
          </p:cNvSpPr>
          <p:nvPr/>
        </p:nvSpPr>
        <p:spPr bwMode="auto">
          <a:xfrm>
            <a:off x="841375" y="6299200"/>
            <a:ext cx="7461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a:hlinkClick r:id="rId2"/>
              </a:rPr>
              <a:t>https://confluence.ecmwf.int/display/FUG/Vertical+Profiles+in+ecCharts</a:t>
            </a:r>
            <a:endParaRPr lang="es-ES" altLang="es-ES"/>
          </a:p>
        </p:txBody>
      </p:sp>
      <p:pic>
        <p:nvPicPr>
          <p:cNvPr id="51204"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48275" cy="500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1413" y="584200"/>
            <a:ext cx="4738687"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p:cNvSpPr>
            <a:spLocks noChangeArrowheads="1"/>
          </p:cNvSpPr>
          <p:nvPr/>
        </p:nvSpPr>
        <p:spPr bwMode="auto">
          <a:xfrm>
            <a:off x="5313363" y="3484563"/>
            <a:ext cx="4014787"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i="1">
                <a:solidFill>
                  <a:srgbClr val="172B4D"/>
                </a:solidFill>
                <a:latin typeface="-apple-system"/>
              </a:rPr>
              <a:t>El gráfico muestra la precipitación pronosticada por HRES, pero hay bastante dispersión de pronóstico entre las posibles soluciones que plantean los miembros del ENS. </a:t>
            </a:r>
            <a:endParaRPr lang="es-ES" altLang="es-E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1988" y="403225"/>
            <a:ext cx="7667625"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contenido 2"/>
          <p:cNvSpPr>
            <a:spLocks noGrp="1"/>
          </p:cNvSpPr>
          <p:nvPr>
            <p:ph idx="1"/>
          </p:nvPr>
        </p:nvSpPr>
        <p:spPr>
          <a:xfrm>
            <a:off x="127000" y="4292600"/>
            <a:ext cx="8815388" cy="1092200"/>
          </a:xfrm>
        </p:spPr>
        <p:txBody>
          <a:bodyPr/>
          <a:lstStyle/>
          <a:p>
            <a:pPr marL="0" indent="0">
              <a:buFontTx/>
              <a:buNone/>
              <a:defRPr/>
            </a:pPr>
            <a:r>
              <a:rPr lang="es-ES" sz="1400" b="1" dirty="0" smtClean="0"/>
              <a:t>En </a:t>
            </a:r>
            <a:r>
              <a:rPr lang="es-ES" sz="1400" b="1" dirty="0"/>
              <a:t>el tablero de </a:t>
            </a:r>
            <a:r>
              <a:rPr lang="es-ES" sz="1400" b="1" dirty="0" smtClean="0"/>
              <a:t>instrumentos de </a:t>
            </a:r>
            <a:r>
              <a:rPr lang="es-ES" sz="1400" b="1" dirty="0" err="1" smtClean="0"/>
              <a:t>ec</a:t>
            </a:r>
            <a:r>
              <a:rPr lang="es-ES" sz="1400" b="1" dirty="0" smtClean="0"/>
              <a:t>-Charts;</a:t>
            </a:r>
            <a:endParaRPr lang="es-ES" sz="1400" b="1" dirty="0"/>
          </a:p>
          <a:p>
            <a:pPr marL="0" indent="0">
              <a:buFontTx/>
              <a:buNone/>
              <a:defRPr/>
            </a:pPr>
            <a:r>
              <a:rPr lang="es-ES" sz="1400" dirty="0"/>
              <a:t>Los perfiles verticales están disponibles a través del menú en el Panel "Agregar widget&gt; Nuevo widget de </a:t>
            </a:r>
            <a:r>
              <a:rPr lang="es-ES" sz="1400" dirty="0" err="1"/>
              <a:t>meteograma</a:t>
            </a:r>
            <a:r>
              <a:rPr lang="es-ES" sz="1400" dirty="0"/>
              <a:t> de perfiles verticales". Al hacer clic en esto, se creará un widget de perfil vertical en el Tablero donde el usuario puede editar y configurar en cualquier ubicación que desee</a:t>
            </a:r>
            <a:r>
              <a:rPr lang="es-ES" sz="1400" dirty="0" smtClean="0"/>
              <a:t>.</a:t>
            </a:r>
          </a:p>
          <a:p>
            <a:pPr marL="0" indent="0">
              <a:buFontTx/>
              <a:buNone/>
              <a:defRPr/>
            </a:pPr>
            <a:r>
              <a:rPr lang="es-ES" sz="1400" dirty="0"/>
              <a:t>El usuario puede cambiar el tiempo de ejecución previsto y los plazos de entrega utilizando los botones en la esquina inferior izquierda del widget, que estará disponible cuando se coloque sobre el producto. Si muestra varios perfiles verticales y desea cambiar el tiempo de ejecución del pronóstico o los plazos de entrega simultáneamente, debe agregar el widget "Controles" a la pestaña y usar los botones de control de tiempo allí. Por ejemplo, elegir el siguiente paso de tiempo avanzará todos los perfiles verticales en la página al siguiente paso de tiempo.</a:t>
            </a:r>
          </a:p>
          <a:p>
            <a:pPr>
              <a:defRPr/>
            </a:pPr>
            <a:endParaRPr lang="es-ES" sz="1050" dirty="0"/>
          </a:p>
        </p:txBody>
      </p:sp>
      <p:sp>
        <p:nvSpPr>
          <p:cNvPr id="52228" name="Título 1"/>
          <p:cNvSpPr txBox="1">
            <a:spLocks/>
          </p:cNvSpPr>
          <p:nvPr/>
        </p:nvSpPr>
        <p:spPr bwMode="auto">
          <a:xfrm>
            <a:off x="754063" y="0"/>
            <a:ext cx="756126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altLang="es-ES" sz="2800" b="1">
                <a:solidFill>
                  <a:srgbClr val="0000CC"/>
                </a:solidFill>
                <a:latin typeface="Trebuchet MS" panose="020B0603020202020204" pitchFamily="34" charset="0"/>
              </a:rPr>
              <a:t>Secuencia temporal de perfiles verticales</a:t>
            </a:r>
          </a:p>
        </p:txBody>
      </p:sp>
      <p:sp>
        <p:nvSpPr>
          <p:cNvPr id="52229" name="CuadroTexto 5"/>
          <p:cNvSpPr txBox="1">
            <a:spLocks noChangeArrowheads="1"/>
          </p:cNvSpPr>
          <p:nvPr/>
        </p:nvSpPr>
        <p:spPr bwMode="auto">
          <a:xfrm>
            <a:off x="563563" y="6484938"/>
            <a:ext cx="85804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a:hlinkClick r:id="rId3"/>
              </a:rPr>
              <a:t>https://confluence.ecmwf.int/display/ECCHARTS/ecCharts+updates+-+June+2018</a:t>
            </a:r>
            <a:endParaRPr lang="es-ES" altLang="es-E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48387" y="465956"/>
            <a:ext cx="8798217" cy="6381328"/>
          </a:xfrm>
          <a:prstGeom prst="rect">
            <a:avLst/>
          </a:prstGeom>
        </p:spPr>
      </p:pic>
      <p:sp>
        <p:nvSpPr>
          <p:cNvPr id="48130" name="Título 1"/>
          <p:cNvSpPr>
            <a:spLocks noGrp="1"/>
          </p:cNvSpPr>
          <p:nvPr>
            <p:ph type="title"/>
          </p:nvPr>
        </p:nvSpPr>
        <p:spPr bwMode="auto">
          <a:xfrm>
            <a:off x="1835150" y="-52388"/>
            <a:ext cx="6305550" cy="3714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sz="2800" b="1" dirty="0" smtClean="0">
                <a:solidFill>
                  <a:srgbClr val="0000CC"/>
                </a:solidFill>
                <a:latin typeface="Trebuchet MS" panose="020B0603020202020204" pitchFamily="34" charset="0"/>
              </a:rPr>
              <a:t>Ejemplo de perfil vertical - 5</a:t>
            </a:r>
          </a:p>
        </p:txBody>
      </p:sp>
      <p:sp>
        <p:nvSpPr>
          <p:cNvPr id="48131" name="CuadroTexto 4"/>
          <p:cNvSpPr txBox="1">
            <a:spLocks noChangeArrowheads="1"/>
          </p:cNvSpPr>
          <p:nvPr/>
        </p:nvSpPr>
        <p:spPr bwMode="auto">
          <a:xfrm>
            <a:off x="3275856" y="6442658"/>
            <a:ext cx="28520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dirty="0" smtClean="0">
                <a:hlinkClick r:id="rId3"/>
              </a:rPr>
              <a:t>https://eccharts.ecmwf.int/</a:t>
            </a:r>
            <a:endParaRPr lang="es-ES" altLang="es-ES" dirty="0"/>
          </a:p>
        </p:txBody>
      </p:sp>
      <p:pic>
        <p:nvPicPr>
          <p:cNvPr id="4" name="Imagen 3"/>
          <p:cNvPicPr>
            <a:picLocks noChangeAspect="1"/>
          </p:cNvPicPr>
          <p:nvPr/>
        </p:nvPicPr>
        <p:blipFill>
          <a:blip r:embed="rId4"/>
          <a:stretch>
            <a:fillRect/>
          </a:stretch>
        </p:blipFill>
        <p:spPr>
          <a:xfrm>
            <a:off x="5801686" y="430662"/>
            <a:ext cx="3342314" cy="1638101"/>
          </a:xfrm>
          <a:prstGeom prst="rect">
            <a:avLst/>
          </a:prstGeom>
        </p:spPr>
      </p:pic>
      <p:pic>
        <p:nvPicPr>
          <p:cNvPr id="5" name="Imagen 4"/>
          <p:cNvPicPr>
            <a:picLocks noChangeAspect="1"/>
          </p:cNvPicPr>
          <p:nvPr/>
        </p:nvPicPr>
        <p:blipFill>
          <a:blip r:embed="rId5"/>
          <a:stretch>
            <a:fillRect/>
          </a:stretch>
        </p:blipFill>
        <p:spPr>
          <a:xfrm>
            <a:off x="6491282" y="4760414"/>
            <a:ext cx="2652718" cy="2078199"/>
          </a:xfrm>
          <a:prstGeom prst="rect">
            <a:avLst/>
          </a:prstGeom>
        </p:spPr>
      </p:pic>
    </p:spTree>
    <p:extLst>
      <p:ext uri="{BB962C8B-B14F-4D97-AF65-F5344CB8AC3E}">
        <p14:creationId xmlns:p14="http://schemas.microsoft.com/office/powerpoint/2010/main" val="202769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539552" y="410793"/>
            <a:ext cx="8604448" cy="6447208"/>
          </a:xfrm>
          <a:prstGeom prst="rect">
            <a:avLst/>
          </a:prstGeom>
        </p:spPr>
      </p:pic>
      <p:sp>
        <p:nvSpPr>
          <p:cNvPr id="48130" name="Título 1"/>
          <p:cNvSpPr>
            <a:spLocks noGrp="1"/>
          </p:cNvSpPr>
          <p:nvPr>
            <p:ph type="title"/>
          </p:nvPr>
        </p:nvSpPr>
        <p:spPr bwMode="auto">
          <a:xfrm>
            <a:off x="1835150" y="-52388"/>
            <a:ext cx="6305550" cy="3714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s-ES" altLang="es-ES" sz="2800" b="1" dirty="0" smtClean="0">
                <a:solidFill>
                  <a:srgbClr val="0000CC"/>
                </a:solidFill>
                <a:latin typeface="Trebuchet MS" panose="020B0603020202020204" pitchFamily="34" charset="0"/>
              </a:rPr>
              <a:t>Ejemplo de perfil vertical - 5</a:t>
            </a:r>
          </a:p>
        </p:txBody>
      </p:sp>
      <p:sp>
        <p:nvSpPr>
          <p:cNvPr id="48131" name="CuadroTexto 4"/>
          <p:cNvSpPr txBox="1">
            <a:spLocks noChangeArrowheads="1"/>
          </p:cNvSpPr>
          <p:nvPr/>
        </p:nvSpPr>
        <p:spPr bwMode="auto">
          <a:xfrm>
            <a:off x="3275856" y="6442658"/>
            <a:ext cx="28520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dirty="0" smtClean="0">
                <a:hlinkClick r:id="rId3"/>
              </a:rPr>
              <a:t>https://eccharts.ecmwf.int/</a:t>
            </a:r>
            <a:endParaRPr lang="es-ES" altLang="es-ES" dirty="0"/>
          </a:p>
        </p:txBody>
      </p:sp>
      <p:pic>
        <p:nvPicPr>
          <p:cNvPr id="6" name="Imagen 5"/>
          <p:cNvPicPr>
            <a:picLocks noChangeAspect="1"/>
          </p:cNvPicPr>
          <p:nvPr/>
        </p:nvPicPr>
        <p:blipFill>
          <a:blip r:embed="rId4"/>
          <a:stretch>
            <a:fillRect/>
          </a:stretch>
        </p:blipFill>
        <p:spPr>
          <a:xfrm>
            <a:off x="6516216" y="467162"/>
            <a:ext cx="2592288" cy="2120963"/>
          </a:xfrm>
          <a:prstGeom prst="rect">
            <a:avLst/>
          </a:prstGeom>
        </p:spPr>
      </p:pic>
      <p:pic>
        <p:nvPicPr>
          <p:cNvPr id="11" name="Imagen 10"/>
          <p:cNvPicPr>
            <a:picLocks noChangeAspect="1"/>
          </p:cNvPicPr>
          <p:nvPr/>
        </p:nvPicPr>
        <p:blipFill>
          <a:blip r:embed="rId5"/>
          <a:stretch>
            <a:fillRect/>
          </a:stretch>
        </p:blipFill>
        <p:spPr>
          <a:xfrm>
            <a:off x="4303086" y="502888"/>
            <a:ext cx="3700472" cy="6022456"/>
          </a:xfrm>
          <a:prstGeom prst="rect">
            <a:avLst/>
          </a:prstGeom>
        </p:spPr>
      </p:pic>
      <p:sp>
        <p:nvSpPr>
          <p:cNvPr id="2" name="Marcador de contenido 1"/>
          <p:cNvSpPr>
            <a:spLocks noGrp="1"/>
          </p:cNvSpPr>
          <p:nvPr>
            <p:ph idx="1"/>
          </p:nvPr>
        </p:nvSpPr>
        <p:spPr/>
        <p:txBody>
          <a:bodyPr/>
          <a:lstStyle/>
          <a:p>
            <a:endParaRPr lang="es-ES"/>
          </a:p>
        </p:txBody>
      </p:sp>
    </p:spTree>
    <p:extLst>
      <p:ext uri="{BB962C8B-B14F-4D97-AF65-F5344CB8AC3E}">
        <p14:creationId xmlns:p14="http://schemas.microsoft.com/office/powerpoint/2010/main" val="355437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n 30"/>
          <p:cNvPicPr>
            <a:picLocks noChangeAspect="1"/>
          </p:cNvPicPr>
          <p:nvPr/>
        </p:nvPicPr>
        <p:blipFill>
          <a:blip r:embed="rId2"/>
          <a:stretch>
            <a:fillRect/>
          </a:stretch>
        </p:blipFill>
        <p:spPr>
          <a:xfrm>
            <a:off x="79300" y="606456"/>
            <a:ext cx="9064700" cy="6185325"/>
          </a:xfrm>
          <a:prstGeom prst="rect">
            <a:avLst/>
          </a:prstGeom>
        </p:spPr>
      </p:pic>
      <p:sp>
        <p:nvSpPr>
          <p:cNvPr id="2" name="Título 1"/>
          <p:cNvSpPr>
            <a:spLocks noGrp="1"/>
          </p:cNvSpPr>
          <p:nvPr>
            <p:ph type="title"/>
          </p:nvPr>
        </p:nvSpPr>
        <p:spPr/>
        <p:txBody>
          <a:bodyPr/>
          <a:lstStyle/>
          <a:p>
            <a:endParaRPr lang="es-ES" dirty="0"/>
          </a:p>
        </p:txBody>
      </p:sp>
      <p:sp>
        <p:nvSpPr>
          <p:cNvPr id="5" name="Título 1"/>
          <p:cNvSpPr txBox="1">
            <a:spLocks/>
          </p:cNvSpPr>
          <p:nvPr/>
        </p:nvSpPr>
        <p:spPr bwMode="auto">
          <a:xfrm>
            <a:off x="1835150" y="-52388"/>
            <a:ext cx="6305550" cy="3714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eaLnBrk="1" hangingPunct="1"/>
            <a:r>
              <a:rPr lang="es-ES" altLang="es-ES" sz="2800" b="1" dirty="0" smtClean="0">
                <a:solidFill>
                  <a:srgbClr val="0000CC"/>
                </a:solidFill>
                <a:latin typeface="Trebuchet MS" panose="020B0603020202020204" pitchFamily="34" charset="0"/>
              </a:rPr>
              <a:t>Ejemplo de perfil vertical - 5</a:t>
            </a:r>
          </a:p>
        </p:txBody>
      </p:sp>
      <p:sp>
        <p:nvSpPr>
          <p:cNvPr id="8" name="CuadroTexto 7"/>
          <p:cNvSpPr txBox="1"/>
          <p:nvPr/>
        </p:nvSpPr>
        <p:spPr>
          <a:xfrm>
            <a:off x="1907704" y="1046162"/>
            <a:ext cx="543739" cy="369332"/>
          </a:xfrm>
          <a:prstGeom prst="rect">
            <a:avLst/>
          </a:prstGeom>
          <a:noFill/>
        </p:spPr>
        <p:txBody>
          <a:bodyPr wrap="none" rtlCol="0">
            <a:spAutoFit/>
          </a:bodyPr>
          <a:lstStyle/>
          <a:p>
            <a:r>
              <a:rPr lang="es-ES" b="1" dirty="0" smtClean="0"/>
              <a:t>IFS</a:t>
            </a:r>
            <a:endParaRPr lang="es-ES" b="1" dirty="0"/>
          </a:p>
        </p:txBody>
      </p:sp>
      <p:pic>
        <p:nvPicPr>
          <p:cNvPr id="29" name="Imagen 28"/>
          <p:cNvPicPr>
            <a:picLocks noChangeAspect="1"/>
          </p:cNvPicPr>
          <p:nvPr/>
        </p:nvPicPr>
        <p:blipFill>
          <a:blip r:embed="rId3"/>
          <a:stretch>
            <a:fillRect/>
          </a:stretch>
        </p:blipFill>
        <p:spPr>
          <a:xfrm>
            <a:off x="3036135" y="747926"/>
            <a:ext cx="2653564" cy="5832648"/>
          </a:xfrm>
          <a:prstGeom prst="rect">
            <a:avLst/>
          </a:prstGeom>
        </p:spPr>
      </p:pic>
      <p:sp>
        <p:nvSpPr>
          <p:cNvPr id="9" name="CuadroTexto 8"/>
          <p:cNvSpPr txBox="1"/>
          <p:nvPr/>
        </p:nvSpPr>
        <p:spPr>
          <a:xfrm>
            <a:off x="3570841" y="1111577"/>
            <a:ext cx="1249060" cy="369332"/>
          </a:xfrm>
          <a:prstGeom prst="rect">
            <a:avLst/>
          </a:prstGeom>
          <a:noFill/>
        </p:spPr>
        <p:txBody>
          <a:bodyPr wrap="none" rtlCol="0">
            <a:spAutoFit/>
          </a:bodyPr>
          <a:lstStyle/>
          <a:p>
            <a:r>
              <a:rPr lang="es-ES" b="1" dirty="0" err="1" smtClean="0"/>
              <a:t>Harmonie</a:t>
            </a:r>
            <a:endParaRPr lang="es-ES" b="1" dirty="0"/>
          </a:p>
        </p:txBody>
      </p:sp>
      <p:sp>
        <p:nvSpPr>
          <p:cNvPr id="32" name="Elipse 31"/>
          <p:cNvSpPr/>
          <p:nvPr/>
        </p:nvSpPr>
        <p:spPr>
          <a:xfrm>
            <a:off x="7194230" y="1059368"/>
            <a:ext cx="288032" cy="184666"/>
          </a:xfrm>
          <a:prstGeom prst="ellipse">
            <a:avLst/>
          </a:prstGeom>
          <a:noFill/>
          <a:ln w="158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5" name="Grupo 34"/>
          <p:cNvGrpSpPr/>
          <p:nvPr/>
        </p:nvGrpSpPr>
        <p:grpSpPr>
          <a:xfrm>
            <a:off x="7612921" y="822382"/>
            <a:ext cx="1499652" cy="5616624"/>
            <a:chOff x="7612921" y="822382"/>
            <a:chExt cx="1499652" cy="5616624"/>
          </a:xfrm>
        </p:grpSpPr>
        <p:pic>
          <p:nvPicPr>
            <p:cNvPr id="34" name="Imagen 33"/>
            <p:cNvPicPr>
              <a:picLocks noChangeAspect="1"/>
            </p:cNvPicPr>
            <p:nvPr/>
          </p:nvPicPr>
          <p:blipFill>
            <a:blip r:embed="rId4"/>
            <a:stretch>
              <a:fillRect/>
            </a:stretch>
          </p:blipFill>
          <p:spPr>
            <a:xfrm>
              <a:off x="7612921" y="822382"/>
              <a:ext cx="1488276" cy="5616624"/>
            </a:xfrm>
            <a:prstGeom prst="rect">
              <a:avLst/>
            </a:prstGeom>
          </p:spPr>
        </p:pic>
        <p:sp>
          <p:nvSpPr>
            <p:cNvPr id="21" name="Elipse 20"/>
            <p:cNvSpPr/>
            <p:nvPr/>
          </p:nvSpPr>
          <p:spPr>
            <a:xfrm>
              <a:off x="8647487" y="1076428"/>
              <a:ext cx="465086" cy="223861"/>
            </a:xfrm>
            <a:prstGeom prst="ellipse">
              <a:avLst/>
            </a:prstGeom>
            <a:noFill/>
            <a:ln w="158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3" name="Rectángulo redondeado 22"/>
          <p:cNvSpPr/>
          <p:nvPr/>
        </p:nvSpPr>
        <p:spPr>
          <a:xfrm>
            <a:off x="5941953" y="4395167"/>
            <a:ext cx="2646811" cy="230882"/>
          </a:xfrm>
          <a:prstGeom prst="round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3552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7 -1.85185E-6 L -0.16181 -0.00532 " pathEditMode="relative" rAng="0" ptsTypes="AA">
                                      <p:cBhvr>
                                        <p:cTn id="6" dur="2000" fill="hold"/>
                                        <p:tgtEl>
                                          <p:spTgt spid="31"/>
                                        </p:tgtEl>
                                        <p:attrNameLst>
                                          <p:attrName>ppt_x</p:attrName>
                                          <p:attrName>ppt_y</p:attrName>
                                        </p:attrNameLst>
                                      </p:cBhvr>
                                      <p:rCtr x="-8090" y="-278"/>
                                    </p:animMotion>
                                  </p:childTnLst>
                                </p:cTn>
                              </p:par>
                              <p:par>
                                <p:cTn id="7" presetID="2" presetClass="entr" presetSubtype="4"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 fill="hold"/>
                                        <p:tgtEl>
                                          <p:spTgt spid="9"/>
                                        </p:tgtEl>
                                        <p:attrNameLst>
                                          <p:attrName>ppt_x</p:attrName>
                                        </p:attrNameLst>
                                      </p:cBhvr>
                                      <p:tavLst>
                                        <p:tav tm="0">
                                          <p:val>
                                            <p:strVal val="#ppt_x"/>
                                          </p:val>
                                        </p:tav>
                                        <p:tav tm="100000">
                                          <p:val>
                                            <p:strVal val="#ppt_x"/>
                                          </p:val>
                                        </p:tav>
                                      </p:tavLst>
                                    </p:anim>
                                    <p:anim calcmode="lin" valueType="num">
                                      <p:cBhvr additive="base">
                                        <p:cTn id="10" dur="500" fill="hold"/>
                                        <p:tgtEl>
                                          <p:spTgt spid="9"/>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par>
                                <p:cTn id="15" presetID="42" presetClass="path" presetSubtype="0" accel="50000" decel="50000" fill="hold" grpId="0" nodeType="withEffect">
                                  <p:stCondLst>
                                    <p:cond delay="0"/>
                                  </p:stCondLst>
                                  <p:childTnLst>
                                    <p:animMotion origin="layout" path="M 1.94444E-6 1.85185E-6 L -0.0691 -0.00255 " pathEditMode="relative" rAng="0" ptsTypes="AA">
                                      <p:cBhvr>
                                        <p:cTn id="16" dur="1000" fill="hold"/>
                                        <p:tgtEl>
                                          <p:spTgt spid="8"/>
                                        </p:tgtEl>
                                        <p:attrNameLst>
                                          <p:attrName>ppt_x</p:attrName>
                                          <p:attrName>ppt_y</p:attrName>
                                        </p:attrNameLst>
                                      </p:cBhvr>
                                      <p:rCtr x="-3455" y="-139"/>
                                    </p:animMotion>
                                  </p:childTnLst>
                                </p:cTn>
                              </p:par>
                              <p:par>
                                <p:cTn id="17" presetID="31" presetClass="entr" presetSubtype="0" fill="hold" grpId="0" nodeType="withEffect">
                                  <p:stCondLst>
                                    <p:cond delay="5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 calcmode="lin" valueType="num">
                                      <p:cBhvr>
                                        <p:cTn id="21" dur="1000" fill="hold"/>
                                        <p:tgtEl>
                                          <p:spTgt spid="23"/>
                                        </p:tgtEl>
                                        <p:attrNameLst>
                                          <p:attrName>style.rotation</p:attrName>
                                        </p:attrNameLst>
                                      </p:cBhvr>
                                      <p:tavLst>
                                        <p:tav tm="0">
                                          <p:val>
                                            <p:fltVal val="90"/>
                                          </p:val>
                                        </p:tav>
                                        <p:tav tm="100000">
                                          <p:val>
                                            <p:fltVal val="0"/>
                                          </p:val>
                                        </p:tav>
                                      </p:tavLst>
                                    </p:anim>
                                    <p:animEffect transition="in" filter="fade">
                                      <p:cBhvr>
                                        <p:cTn id="22" dur="1000"/>
                                        <p:tgtEl>
                                          <p:spTgt spid="23"/>
                                        </p:tgtEl>
                                      </p:cBhvr>
                                    </p:animEffect>
                                  </p:childTnLst>
                                </p:cTn>
                              </p:par>
                            </p:childTnLst>
                          </p:cTn>
                        </p:par>
                        <p:par>
                          <p:cTn id="23" fill="hold">
                            <p:stCondLst>
                              <p:cond delay="2000"/>
                            </p:stCondLst>
                            <p:childTnLst>
                              <p:par>
                                <p:cTn id="24" presetID="1" presetClass="entr" presetSubtype="0"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childTnLst>
                                </p:cTn>
                              </p:par>
                            </p:childTnLst>
                          </p:cTn>
                        </p:par>
                        <p:par>
                          <p:cTn id="26" fill="hold">
                            <p:stCondLst>
                              <p:cond delay="2000"/>
                            </p:stCondLst>
                            <p:childTnLst>
                              <p:par>
                                <p:cTn id="27" presetID="2" presetClass="entr" presetSubtype="4"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2" grpId="0" animBg="1"/>
      <p:bldP spid="2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539552" y="410793"/>
            <a:ext cx="8604448" cy="6447208"/>
          </a:xfrm>
          <a:prstGeom prst="rect">
            <a:avLst/>
          </a:prstGeom>
        </p:spPr>
      </p:pic>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27984" y="790081"/>
            <a:ext cx="3980205" cy="5688632"/>
          </a:xfrm>
        </p:spPr>
      </p:pic>
      <p:sp>
        <p:nvSpPr>
          <p:cNvPr id="7" name="Título 1"/>
          <p:cNvSpPr txBox="1">
            <a:spLocks/>
          </p:cNvSpPr>
          <p:nvPr/>
        </p:nvSpPr>
        <p:spPr bwMode="auto">
          <a:xfrm>
            <a:off x="1835150" y="-52388"/>
            <a:ext cx="6305550" cy="3714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eaLnBrk="1" hangingPunct="1"/>
            <a:r>
              <a:rPr lang="es-ES" altLang="es-ES" sz="2800" b="1" dirty="0" smtClean="0">
                <a:solidFill>
                  <a:srgbClr val="0000CC"/>
                </a:solidFill>
                <a:latin typeface="Trebuchet MS" panose="020B0603020202020204" pitchFamily="34" charset="0"/>
              </a:rPr>
              <a:t>Ejemplo de perfil vertical - 5</a:t>
            </a:r>
          </a:p>
        </p:txBody>
      </p:sp>
    </p:spTree>
    <p:extLst>
      <p:ext uri="{BB962C8B-B14F-4D97-AF65-F5344CB8AC3E}">
        <p14:creationId xmlns:p14="http://schemas.microsoft.com/office/powerpoint/2010/main" val="4043076366"/>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8692</TotalTime>
  <Words>7494</Words>
  <Application>Microsoft Office PowerPoint</Application>
  <PresentationFormat>Presentación en pantalla (4:3)</PresentationFormat>
  <Paragraphs>567</Paragraphs>
  <Slides>114</Slides>
  <Notes>5</Notes>
  <HiddenSlides>0</HiddenSlides>
  <MMClips>0</MMClips>
  <ScaleCrop>false</ScaleCrop>
  <HeadingPairs>
    <vt:vector size="8" baseType="variant">
      <vt:variant>
        <vt:lpstr>Fuentes usadas</vt:lpstr>
      </vt:variant>
      <vt:variant>
        <vt:i4>12</vt:i4>
      </vt:variant>
      <vt:variant>
        <vt:lpstr>Tema</vt:lpstr>
      </vt:variant>
      <vt:variant>
        <vt:i4>1</vt:i4>
      </vt:variant>
      <vt:variant>
        <vt:lpstr>Servidores OLE incrustados</vt:lpstr>
      </vt:variant>
      <vt:variant>
        <vt:i4>1</vt:i4>
      </vt:variant>
      <vt:variant>
        <vt:lpstr>Títulos de diapositiva</vt:lpstr>
      </vt:variant>
      <vt:variant>
        <vt:i4>114</vt:i4>
      </vt:variant>
    </vt:vector>
  </HeadingPairs>
  <TitlesOfParts>
    <vt:vector size="128" baseType="lpstr">
      <vt:lpstr>Agency FB</vt:lpstr>
      <vt:lpstr>-apple-system</vt:lpstr>
      <vt:lpstr>Arial</vt:lpstr>
      <vt:lpstr>Arial Narrow</vt:lpstr>
      <vt:lpstr>Calibri</vt:lpstr>
      <vt:lpstr>Helvetica</vt:lpstr>
      <vt:lpstr>Snap ITC</vt:lpstr>
      <vt:lpstr>Tahoma</vt:lpstr>
      <vt:lpstr>Times New Roman</vt:lpstr>
      <vt:lpstr>Trebuchet MS</vt:lpstr>
      <vt:lpstr>Viner Hand ITC</vt:lpstr>
      <vt:lpstr>Wingdings</vt:lpstr>
      <vt:lpstr>Diseño predeterminado</vt:lpstr>
      <vt:lpstr>Equation</vt:lpstr>
      <vt:lpstr>Presentación de PowerPoint</vt:lpstr>
      <vt:lpstr>Presentación de PowerPoint</vt:lpstr>
      <vt:lpstr>Escalas meteorológicas</vt:lpstr>
      <vt:lpstr>Presentación de PowerPoint</vt:lpstr>
      <vt:lpstr>Presentación de PowerPoint</vt:lpstr>
      <vt:lpstr>Presentación de PowerPoint</vt:lpstr>
      <vt:lpstr>Presentación de PowerPoint</vt:lpstr>
      <vt:lpstr>Presentación de PowerPoint</vt:lpstr>
      <vt:lpstr>Presentación de PowerPoint</vt:lpstr>
      <vt:lpstr>Fuentes de error o incertidumbre</vt:lpstr>
      <vt:lpstr>Presentación de PowerPoint</vt:lpstr>
      <vt:lpstr>Presentación de PowerPoint</vt:lpstr>
      <vt:lpstr>Presentación de PowerPoint</vt:lpstr>
      <vt:lpstr>El atractor de Lorenz</vt:lpstr>
      <vt:lpstr>El atractor de Lorenz</vt:lpstr>
      <vt:lpstr>El atractor de Lorenz, símbolo de los estados atmosféricos</vt:lpstr>
      <vt:lpstr>Determinismo frente a probabilismo</vt:lpstr>
      <vt:lpstr>Evolución temporal en la predicción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atmósfera. Un sistema caótico</vt:lpstr>
      <vt:lpstr>Presentación de PowerPoint</vt:lpstr>
      <vt:lpstr>Presentación de PowerPoint</vt:lpstr>
      <vt:lpstr>Presentación de PowerPoint</vt:lpstr>
      <vt:lpstr>Presentación de PowerPoint</vt:lpstr>
      <vt:lpstr>Presentación de PowerPoint</vt:lpstr>
      <vt:lpstr>Presentación de PowerPoint</vt:lpstr>
      <vt:lpstr>Mapas de precipitación EPS  Península Ibérica</vt:lpstr>
      <vt:lpstr>La atmósfera. Un sistema caótico</vt:lpstr>
      <vt:lpstr>Presentación de PowerPoint</vt:lpstr>
      <vt:lpstr>Presentación de PowerPoint</vt:lpstr>
      <vt:lpstr>Presentación de PowerPoint</vt:lpstr>
      <vt:lpstr>Presentación de PowerPoint</vt:lpstr>
      <vt:lpstr>Presentación de PowerPoint</vt:lpstr>
      <vt:lpstr>Generación del conjunto ENS</vt:lpstr>
      <vt:lpstr>Presentación de PowerPoint</vt:lpstr>
      <vt:lpstr>Presentación de PowerPoint</vt:lpstr>
      <vt:lpstr>Presentación de PowerPoint</vt:lpstr>
      <vt:lpstr>Presentación de PowerPoint</vt:lpstr>
      <vt:lpstr>Presentación de PowerPoint</vt:lpstr>
      <vt:lpstr>Extreme Forecst Index (EFI)</vt:lpstr>
      <vt:lpstr>Presentación de PowerPoint</vt:lpstr>
      <vt:lpstr>Presentación de PowerPoint</vt:lpstr>
      <vt:lpstr>Presentación de PowerPoint</vt:lpstr>
      <vt:lpstr>Presentación de PowerPoint</vt:lpstr>
      <vt:lpstr>Extreme Forecast Index (EFI)</vt:lpstr>
      <vt:lpstr>Extreme Forecast Index (EFI)</vt:lpstr>
      <vt:lpstr>Extreme Forecast Index (EFI)</vt:lpstr>
      <vt:lpstr>¿Cómo deberían comportarse los CDF en las sucesivas ejecuciones del ENS?</vt:lpstr>
      <vt:lpstr>Un ejemplo</vt:lpstr>
      <vt:lpstr>Otro, bastante diferente…</vt:lpstr>
      <vt:lpstr>Presentación de PowerPoint</vt:lpstr>
      <vt:lpstr>Presentación de PowerPoint</vt:lpstr>
      <vt:lpstr>Limitaciones del EFI</vt:lpstr>
      <vt:lpstr>Presentación de PowerPoint</vt:lpstr>
      <vt:lpstr>Presentación de PowerPoint</vt:lpstr>
      <vt:lpstr>Presentación de PowerPoint</vt:lpstr>
      <vt:lpstr>Presentación de PowerPoint</vt:lpstr>
      <vt:lpstr>Presentación de PowerPoint</vt:lpstr>
      <vt:lpstr>Early warnings of severe weather</vt:lpstr>
      <vt:lpstr>Extreme Forecast Index (EFI)</vt:lpstr>
      <vt:lpstr>Shift of Tails (SOT)</vt:lpstr>
      <vt:lpstr>Presentación de PowerPoint</vt:lpstr>
      <vt:lpstr>Verificación del EFI</vt:lpstr>
      <vt:lpstr>EFI en ec-Charts</vt:lpstr>
      <vt:lpstr>EFI negativo</vt:lpstr>
      <vt:lpstr>Parámetros EFI disponibles</vt:lpstr>
      <vt:lpstr>http://www.ecmwf.int/en/forecasts/charts/catalogue/efi</vt:lpstr>
      <vt:lpstr>Miembros del EPS</vt:lpstr>
      <vt:lpstr>Grupos (clusters) del EPS</vt:lpstr>
      <vt:lpstr>Presentación de PowerPoint</vt:lpstr>
      <vt:lpstr>Presentación de PowerPoint</vt:lpstr>
      <vt:lpstr>Regímenes  climatológicos para la estación fría</vt:lpstr>
      <vt:lpstr>Regímenes  climatológicos para la estación cálida</vt:lpstr>
      <vt:lpstr>Presentación de PowerPoint</vt:lpstr>
      <vt:lpstr>EPS: Significant wave height (Hs &gt; 6m) base 26Feb2010 00 UTC VT: 28th 12UTC</vt:lpstr>
      <vt:lpstr>Meteogramas ENS </vt:lpstr>
      <vt:lpstr>Tropical Cyclones:  Strike probability within 120 km for the next 5 days Yasi  base 31Jan2010 00UTC (from EPS)</vt:lpstr>
      <vt:lpstr>Perfiles verticales</vt:lpstr>
      <vt:lpstr>Presentación de PowerPoint</vt:lpstr>
      <vt:lpstr>Hodógrafa</vt:lpstr>
      <vt:lpstr>CAPE y CIN</vt:lpstr>
      <vt:lpstr>Desencadenamiento de la convección</vt:lpstr>
      <vt:lpstr>Ejemplo de perfil vertical - 1</vt:lpstr>
      <vt:lpstr>Ejemplo de perfil vertical - 2</vt:lpstr>
      <vt:lpstr>Ejemplo - secuencia</vt:lpstr>
      <vt:lpstr>Ejemplo - 3</vt:lpstr>
      <vt:lpstr>Ejemplo - 4</vt:lpstr>
      <vt:lpstr>Presentación de PowerPoint</vt:lpstr>
      <vt:lpstr>Ejemplo de perfil vertical - 5</vt:lpstr>
      <vt:lpstr>Ejemplo de perfil vertical - 5</vt:lpstr>
      <vt:lpstr>Presentación de PowerPoint</vt:lpstr>
      <vt:lpstr>Presentación de PowerPoint</vt:lpstr>
      <vt:lpstr>Presentación de PowerPoint</vt:lpstr>
      <vt:lpstr>Evolución sistema subtropical  Hermine</vt:lpstr>
      <vt:lpstr>Presentación de PowerPoint</vt:lpstr>
      <vt:lpstr>Presentación de PowerPoint</vt:lpstr>
      <vt:lpstr>Presentación de PowerPoint</vt:lpstr>
      <vt:lpstr>Presentación de PowerPoint</vt:lpstr>
      <vt:lpstr>Extra-tropical feature tracking: Xynthia</vt:lpstr>
      <vt:lpstr>Ciclones tropicales</vt:lpstr>
      <vt:lpstr>Tropical Cyclones:  Strike probability within 120 km for the next 5 days Yasi  base 31Jan2010 00UTC (from EPS)</vt:lpstr>
      <vt:lpstr>Presentación de PowerPoint</vt:lpstr>
      <vt:lpstr>Presentación de PowerPoint</vt:lpstr>
      <vt:lpstr>Modelos de predicción por conjuntos (Ensemble Prediction System - EPS) </vt:lpstr>
      <vt:lpstr>Presentación de PowerPoint</vt:lpstr>
      <vt:lpstr>Presentación de PowerPoint</vt:lpstr>
      <vt:lpstr>Presentación de PowerPoint</vt:lpstr>
    </vt:vector>
  </TitlesOfParts>
  <Company>AEMET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Manuel Patricio Lopez Carmona</dc:creator>
  <cp:lastModifiedBy>Profesor Centro de Formación</cp:lastModifiedBy>
  <cp:revision>182</cp:revision>
  <dcterms:created xsi:type="dcterms:W3CDTF">2010-09-22T14:56:21Z</dcterms:created>
  <dcterms:modified xsi:type="dcterms:W3CDTF">2022-10-21T06:35:32Z</dcterms:modified>
</cp:coreProperties>
</file>