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16"/>
  </p:notesMasterIdLst>
  <p:sldIdLst>
    <p:sldId id="267" r:id="rId2"/>
    <p:sldId id="292" r:id="rId3"/>
    <p:sldId id="321" r:id="rId4"/>
    <p:sldId id="322" r:id="rId5"/>
    <p:sldId id="323" r:id="rId6"/>
    <p:sldId id="324" r:id="rId7"/>
    <p:sldId id="325" r:id="rId8"/>
    <p:sldId id="318" r:id="rId9"/>
    <p:sldId id="319" r:id="rId10"/>
    <p:sldId id="320" r:id="rId11"/>
    <p:sldId id="326" r:id="rId12"/>
    <p:sldId id="327" r:id="rId13"/>
    <p:sldId id="317" r:id="rId14"/>
    <p:sldId id="316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Alegreya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FF"/>
    <a:srgbClr val="2C3729"/>
    <a:srgbClr val="FFB328"/>
    <a:srgbClr val="DE8F00"/>
    <a:srgbClr val="C47E00"/>
    <a:srgbClr val="2626FF"/>
    <a:srgbClr val="940000"/>
    <a:srgbClr val="541C8D"/>
    <a:srgbClr val="FA00FA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4D3D6-F8AF-4B2F-B13F-E623C339CC60}" type="datetimeFigureOut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7FE880-F37A-45C3-BE1F-AA8B81E8EC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814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375F5-47A5-4FE4-B692-026AA4991303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9257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EB309-8B31-4FDC-8F5B-BC27FA1B3305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578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A7A15-4F07-45F5-B127-F6F0F825FB89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Método y código ayudan</a:t>
            </a:r>
          </a:p>
        </p:txBody>
      </p:sp>
    </p:spTree>
    <p:extLst>
      <p:ext uri="{BB962C8B-B14F-4D97-AF65-F5344CB8AC3E}">
        <p14:creationId xmlns:p14="http://schemas.microsoft.com/office/powerpoint/2010/main" val="153098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375F5-47A5-4FE4-B692-026AA4991303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7412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571D-4927-42F5-BC9F-1CA7FCE02F00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BD52-B091-42AB-A41A-1ED1043BD8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377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1379-0D8C-436F-9382-984A85963474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D75C-4EA3-488E-80F6-961D9D1ADB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2594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7E6C-088F-4D01-8D5B-7ACC963EDE2E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B75D-48CA-4ADB-836C-55551482F4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2752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5658-D74C-4C71-B060-DC28831F8C61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CD8-6694-4D6A-A91E-523827074C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484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A247-E81C-487D-99CD-2CA9F4E28B41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836D-B027-4391-A588-9466F93AECB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18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944D-74D5-4CE1-87FE-3CA130B0189E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1D76-BF83-4BCC-81E1-503DC5DF2EA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8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675-DAC6-4D94-9902-357077B27B9D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0094-6391-485A-ABC0-6C29748E012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097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B1F3-6A19-4A8B-AEBB-65FB52091EAB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2A53-D96A-4E5A-8C2F-526E31F64D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34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AF39-7D32-4179-9C97-077BFDD96A16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5DF1-0153-4D86-BCA2-15D663024EB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2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8A00-FF36-4835-8A75-E050C4B3B6DB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B5C3-8430-4ECD-8BE8-522920BF64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441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A2C4-FDC2-4BD8-90D3-EE7DD13E1DC2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0D8A-68F2-40AA-8874-444A6EBD05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933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2A0380-DEBB-4F8F-8063-7AE299B51767}" type="datetime1">
              <a:rPr lang="es-ES"/>
              <a:pPr>
                <a:defRPr/>
              </a:pPr>
              <a:t>01/10/2022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465515-3F1F-4209-BD1D-4D408B1774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ammb-data.cira.colostate.edu/tc_realtime/index.asp" TargetMode="External"/><Relationship Id="rId13" Type="http://schemas.openxmlformats.org/officeDocument/2006/relationships/hyperlink" Target="http://satelite.cptec.inpe.br/acervo/goes.formulario.logic" TargetMode="External"/><Relationship Id="rId18" Type="http://schemas.openxmlformats.org/officeDocument/2006/relationships/hyperlink" Target="https://zoom.earth/maps/daily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nrlmry.navy.mil/TC.html" TargetMode="External"/><Relationship Id="rId12" Type="http://schemas.openxmlformats.org/officeDocument/2006/relationships/hyperlink" Target="https://www.ssec.wisc.edu/datacenter/goes-archive/" TargetMode="External"/><Relationship Id="rId17" Type="http://schemas.openxmlformats.org/officeDocument/2006/relationships/hyperlink" Target="https://worldview.earthdata.nasa.gov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ftp.nhc.ncep.noaa.gov/tafb/surface_analys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opic.ssec.wisc.edu/" TargetMode="External"/><Relationship Id="rId11" Type="http://schemas.openxmlformats.org/officeDocument/2006/relationships/hyperlink" Target="https://weather.uwyo.edu/upperair/sounding.html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ww.meteociel.fr/modeles/archives/archives.php" TargetMode="External"/><Relationship Id="rId10" Type="http://schemas.openxmlformats.org/officeDocument/2006/relationships/hyperlink" Target="https://moe.met.fsu.edu/cyclonephase/archive/index.htm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www.nhc.noaa.gov/data/" TargetMode="External"/><Relationship Id="rId14" Type="http://schemas.openxmlformats.org/officeDocument/2006/relationships/hyperlink" Target="https://www.ecmwf.int/en/forecasts/charts/tcyclon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opicaltidbits.com/" TargetMode="External"/><Relationship Id="rId13" Type="http://schemas.openxmlformats.org/officeDocument/2006/relationships/hyperlink" Target="https://www.cpc.ncep.noaa.gov/products/Global_Monsoons/American_Monsoons/SAMS-Phases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apps.ecmwf.int/webapps/opencharts" TargetMode="External"/><Relationship Id="rId12" Type="http://schemas.openxmlformats.org/officeDocument/2006/relationships/hyperlink" Target="https://www.cpc.ncep.noaa.gov/products/precip/CWlink/MJO/enso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s.eumetrain.org/satmanu/index_conc.html" TargetMode="External"/><Relationship Id="rId11" Type="http://schemas.openxmlformats.org/officeDocument/2006/relationships/hyperlink" Target="https://ncics.org/portfolio/monitor/mjo/v1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ww.ready.noaa.gov/HYSPLIT_traj.php" TargetMode="External"/><Relationship Id="rId10" Type="http://schemas.openxmlformats.org/officeDocument/2006/relationships/hyperlink" Target="https://www.wunderground.com/wundermap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www.weathernerds.org/home.html" TargetMode="External"/><Relationship Id="rId14" Type="http://schemas.openxmlformats.org/officeDocument/2006/relationships/hyperlink" Target="https://psl.noaa.gov/cgi-bin/data/composites/printpage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24.png"/><Relationship Id="rId5" Type="http://schemas.openxmlformats.org/officeDocument/2006/relationships/image" Target="../media/image19.jp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hyperlink" Target="http://sureste.aemet.es:81/dokuwiki/doku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6" cy="2232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6" y="1652487"/>
              <a:ext cx="4312224" cy="2232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2" cy="2232000"/>
            </a:xfrm>
            <a:prstGeom prst="rect">
              <a:avLst/>
            </a:prstGeom>
          </p:spPr>
        </p:pic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65904" y="5051496"/>
            <a:ext cx="6275387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9pPr>
          </a:lstStyle>
          <a:p>
            <a:pPr algn="r" eaLnBrk="1" hangingPunct="1"/>
            <a:r>
              <a:rPr lang="es-ES_tradnl" altLang="es-ES" sz="2000" b="1" dirty="0">
                <a:latin typeface="Alegreya Sans" panose="00000500000000000000" pitchFamily="2" charset="0"/>
              </a:rPr>
              <a:t>Francisco J. Bello </a:t>
            </a:r>
            <a:r>
              <a:rPr lang="es-ES_tradnl" altLang="es-ES" sz="2000" b="1" dirty="0" smtClean="0">
                <a:latin typeface="Alegreya Sans" panose="00000500000000000000" pitchFamily="2" charset="0"/>
              </a:rPr>
              <a:t>Millán y Julián </a:t>
            </a:r>
            <a:r>
              <a:rPr lang="es-ES_tradnl" altLang="es-ES" sz="2000" b="1" smtClean="0">
                <a:latin typeface="Alegreya Sans" panose="00000500000000000000" pitchFamily="2" charset="0"/>
              </a:rPr>
              <a:t>Palacios García</a:t>
            </a:r>
            <a:endParaRPr lang="es-ES_tradnl" altLang="es-ES" sz="2000" b="1" dirty="0">
              <a:latin typeface="Alegreya Sans" panose="00000500000000000000" pitchFamily="2" charset="0"/>
            </a:endParaRPr>
          </a:p>
          <a:p>
            <a:pPr algn="r" eaLnBrk="1" hangingPunct="1"/>
            <a:r>
              <a:rPr lang="es-ES_tradnl" altLang="es-ES" sz="1600" b="1" dirty="0">
                <a:latin typeface="Alegreya Sans" panose="00000500000000000000" pitchFamily="2" charset="0"/>
              </a:rPr>
              <a:t>Área de Técnicas y Aplicaciones de Predicción (ATAP) </a:t>
            </a:r>
          </a:p>
          <a:p>
            <a:pPr algn="r" eaLnBrk="1" hangingPunct="1"/>
            <a:r>
              <a:rPr lang="es-ES_tradnl" altLang="es-ES" sz="1600" b="1" dirty="0">
                <a:latin typeface="Alegreya Sans" panose="00000500000000000000" pitchFamily="2" charset="0"/>
              </a:rPr>
              <a:t>fbellom@aemet.es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260766" y="1671437"/>
            <a:ext cx="9670470" cy="2518178"/>
          </a:xfrm>
          <a:prstGeom prst="roundRect">
            <a:avLst>
              <a:gd name="adj" fmla="val 8622"/>
            </a:avLst>
          </a:prstGeom>
          <a:solidFill>
            <a:srgbClr val="FFFFFF"/>
          </a:solidFill>
          <a:ln w="936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sgothic" charset="0"/>
                <a:cs typeface="msgothic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es-ES" altLang="es-ES" sz="3200" b="1" dirty="0" smtClean="0">
                <a:latin typeface="Alegreya Sans" panose="00000500000000000000" pitchFamily="2" charset="0"/>
              </a:rPr>
              <a:t>Elaboración y presentación de informes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es-ES" altLang="es-ES" sz="3200" b="1" dirty="0" smtClean="0">
                <a:latin typeface="Alegreya Sans" panose="00000500000000000000" pitchFamily="2" charset="0"/>
              </a:rPr>
              <a:t>de casos de estudio</a:t>
            </a:r>
            <a:endParaRPr lang="es-ES_tradnl" altLang="es-ES" sz="3200" b="1" dirty="0" smtClean="0">
              <a:latin typeface="Alegreya Sans" panose="00000500000000000000" pitchFamily="2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es-ES" altLang="es-ES" sz="2600" i="1" dirty="0" smtClean="0">
                <a:latin typeface="Alegreya Sans" panose="00000500000000000000" pitchFamily="2" charset="0"/>
              </a:rPr>
              <a:t>CURSO</a:t>
            </a:r>
            <a:r>
              <a:rPr lang="es-ES" altLang="es-ES" sz="2600" i="1" dirty="0">
                <a:latin typeface="Alegreya Sans" panose="00000500000000000000" pitchFamily="2" charset="0"/>
              </a:rPr>
              <a:t>: </a:t>
            </a:r>
            <a:r>
              <a:rPr lang="es-ES" altLang="es-ES" sz="2600" i="1" dirty="0" smtClean="0">
                <a:latin typeface="Alegreya Sans" panose="00000500000000000000" pitchFamily="2" charset="0"/>
              </a:rPr>
              <a:t>Paquete de Instrucción Básica Para Meteorólogos (PIB-M)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es-ES" altLang="es-ES" sz="2600" i="1" dirty="0" smtClean="0">
                <a:latin typeface="Alegreya Sans" panose="00000500000000000000" pitchFamily="2" charset="0"/>
              </a:rPr>
              <a:t>3ª Edición Fase Presencial</a:t>
            </a:r>
            <a:endParaRPr lang="es-ES_tradnl" altLang="es-ES" sz="2600" i="1" dirty="0"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18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18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Algunos consejos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5759" y="1514673"/>
            <a:ext cx="98594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b="1" u="sng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PENSAMIENTO DIVERGENTE: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Teleconexiones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, anomalías climáticas, </a:t>
            </a: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retrotrayectorias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, tendencias climáticas, etc.</a:t>
            </a:r>
            <a:endParaRPr lang="es-ES" sz="16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2106026"/>
            <a:ext cx="6710363" cy="390989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33663" y="2106026"/>
            <a:ext cx="142398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C3729"/>
                </a:solidFill>
              </a:rPr>
              <a:t>m</a:t>
            </a:r>
            <a:r>
              <a:rPr lang="es-ES" dirty="0" smtClean="0">
                <a:solidFill>
                  <a:srgbClr val="2C3729"/>
                </a:solidFill>
              </a:rPr>
              <a:t>edium.com</a:t>
            </a:r>
            <a:endParaRPr lang="es-ES" dirty="0">
              <a:solidFill>
                <a:srgbClr val="2C37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18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18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Recursos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5758" y="1514673"/>
            <a:ext cx="768505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Información de archivo: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CIMSS Tropical </a:t>
            </a: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Cyclones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 </a:t>
            </a: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Group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6"/>
              </a:rPr>
              <a:t>https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6"/>
              </a:rPr>
              <a:t>://tropic.ssec.wisc.edu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6"/>
              </a:rPr>
              <a:t>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NRL Tropical </a:t>
            </a: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Cyclone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Page: 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7"/>
              </a:rPr>
              <a:t>https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7"/>
              </a:rPr>
              <a:t>://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7"/>
              </a:rPr>
              <a:t>www.nrlmry.navy.mil/TC.html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RAMMB: 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8"/>
              </a:rPr>
              <a:t>http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8"/>
              </a:rPr>
              <a:t>://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8"/>
              </a:rPr>
              <a:t>rammb-data.cira.colostate.edu/tc_realtime/index.asp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NHC: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9"/>
              </a:rPr>
              <a:t>https://www.nhc.noaa.gov/data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9"/>
              </a:rPr>
              <a:t>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Cyclone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phase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evolution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0"/>
              </a:rPr>
              <a:t>https://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0"/>
              </a:rPr>
              <a:t>moe.met.fsu.edu/cyclonephase/archive/index.html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University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of Wyoming: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1"/>
              </a:rPr>
              <a:t>https://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1"/>
              </a:rPr>
              <a:t>weather.uwyo.edu/upperair/sounding.html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SSEC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2"/>
              </a:rPr>
              <a:t>https://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2"/>
              </a:rPr>
              <a:t>www.ssec.wisc.edu/datacenter/goes-archive/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CPTEC: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3"/>
              </a:rPr>
              <a:t>http://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3"/>
              </a:rPr>
              <a:t>satelite.cptec.inpe.br/acervo/goes.formulario.logic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ECMWF: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4"/>
              </a:rPr>
              <a:t>https://www.ecmwf.int/en/forecasts/charts/tcyclone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4"/>
              </a:rPr>
              <a:t>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Meteociel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5"/>
              </a:rPr>
              <a:t>https://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5"/>
              </a:rPr>
              <a:t>www.meteociel.fr/modeles/archives/archives.php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  <a:endParaRPr lang="es-ES" sz="1600" dirty="0" smtClean="0">
              <a:solidFill>
                <a:schemeClr val="tx2"/>
              </a:solidFill>
              <a:latin typeface="Alegreya Sans" panose="00000500000000000000" pitchFamily="2" charset="0"/>
            </a:endParaRP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US </a:t>
            </a:r>
            <a:r>
              <a:rPr lang="es-ES" sz="1600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Navy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6"/>
              </a:rPr>
              <a:t>https://ftp.nhc.ncep.noaa.gov/tafb/surface_analysis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6"/>
              </a:rPr>
              <a:t>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err="1">
                <a:solidFill>
                  <a:schemeClr val="tx2"/>
                </a:solidFill>
                <a:latin typeface="Alegreya Sans" panose="00000500000000000000" pitchFamily="2" charset="0"/>
              </a:rPr>
              <a:t>Worldview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7"/>
              </a:rPr>
              <a:t>https://worldview.earthdata.nasa.gov/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ZOOM EARTH: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18"/>
              </a:rPr>
              <a:t>https://zoom.earth/maps/daily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  <a:hlinkClick r:id="rId18"/>
              </a:rPr>
              <a:t>/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b="1" u="sng" dirty="0" smtClean="0">
                <a:solidFill>
                  <a:schemeClr val="accent2"/>
                </a:solidFill>
                <a:latin typeface="Alegreya Sans" panose="00000500000000000000" pitchFamily="2" charset="0"/>
              </a:rPr>
              <a:t>Webs, recursos e informes de los SMN.</a:t>
            </a:r>
          </a:p>
        </p:txBody>
      </p:sp>
    </p:spTree>
    <p:extLst>
      <p:ext uri="{BB962C8B-B14F-4D97-AF65-F5344CB8AC3E}">
        <p14:creationId xmlns:p14="http://schemas.microsoft.com/office/powerpoint/2010/main" val="25055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18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18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Recursos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5758" y="1514673"/>
            <a:ext cx="9788170" cy="445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</a:pPr>
            <a:r>
              <a:rPr lang="es-ES" sz="1600" b="1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Recursos didácticos y modelos conceptuales:</a:t>
            </a:r>
            <a:endParaRPr lang="es-ES" sz="1600" b="1" dirty="0">
              <a:solidFill>
                <a:srgbClr val="033453"/>
              </a:solidFill>
              <a:latin typeface="Alegreya Sans" panose="00000500000000000000" pitchFamily="2" charset="0"/>
            </a:endParaRP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Contenidos de la fase a distancia.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Módulos COMET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1200"/>
              </a:spcAft>
              <a:buBlip>
                <a:blip r:embed="rId5"/>
              </a:buBlip>
            </a:pP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EUMETRAIN: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6"/>
              </a:rPr>
              <a:t>https://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  <a:hlinkClick r:id="rId6"/>
              </a:rPr>
              <a:t>resources.eumetrain.org/satmanu/index_conc.html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Otros enlaces de interés: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ECMWF: 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  <a:hlinkClick r:id="rId7"/>
              </a:rPr>
              <a:t>https://apps.ecmwf.int/webapps/opencharts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Tropical </a:t>
            </a:r>
            <a:r>
              <a:rPr lang="es-ES" sz="1600" dirty="0" err="1">
                <a:solidFill>
                  <a:srgbClr val="033453"/>
                </a:solidFill>
                <a:latin typeface="Alegreya Sans" panose="00000500000000000000" pitchFamily="2" charset="0"/>
              </a:rPr>
              <a:t>Tidbits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8"/>
              </a:rPr>
              <a:t>https://www.tropicaltidbits.com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  <a:hlinkClick r:id="rId8"/>
              </a:rPr>
              <a:t>/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Weathernerds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9"/>
              </a:rPr>
              <a:t>https://www.weathernerds.org/home.html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Wundermap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: 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  <a:hlinkClick r:id="rId10"/>
              </a:rPr>
              <a:t>https://www.wunderground.com/wundermap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OMJ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en NCICS: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11"/>
              </a:rPr>
              <a:t>https://ncics.org/portfolio/monitor/mjo/v1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  <a:hlinkClick r:id="rId11"/>
              </a:rPr>
              <a:t>/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ENSO en NOAA: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12"/>
              </a:rPr>
              <a:t>https://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  <a:hlinkClick r:id="rId12"/>
              </a:rPr>
              <a:t>www.cpc.ncep.noaa.gov/products/precip/CWlink/MJO/enso.shtml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Fases del SAMS: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13"/>
              </a:rPr>
              <a:t>https://www.cpc.ncep.noaa.gov/products/Global_Monsoons/American_Monsoons/SAMS-Phases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  <a:hlinkClick r:id="rId13"/>
              </a:rPr>
              <a:t>/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Monthly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/</a:t>
            </a: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Seasonal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 </a:t>
            </a: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Climate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 </a:t>
            </a:r>
            <a:r>
              <a:rPr lang="es-ES" sz="1600" dirty="0" err="1" smtClean="0">
                <a:solidFill>
                  <a:srgbClr val="033453"/>
                </a:solidFill>
                <a:latin typeface="Alegreya Sans" panose="00000500000000000000" pitchFamily="2" charset="0"/>
              </a:rPr>
              <a:t>Composites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 en NOAA: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14"/>
              </a:rPr>
              <a:t>https://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  <a:hlinkClick r:id="rId14"/>
              </a:rPr>
              <a:t>psl.noaa.gov/cgi-bin/data/composites/printpage.pl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Blip>
                <a:blip r:embed="rId5"/>
              </a:buBlip>
            </a:pP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</a:rPr>
              <a:t>HYSPLIT en NOAA: </a:t>
            </a:r>
            <a:r>
              <a:rPr lang="es-ES" sz="1600" dirty="0">
                <a:solidFill>
                  <a:srgbClr val="033453"/>
                </a:solidFill>
                <a:latin typeface="Alegreya Sans" panose="00000500000000000000" pitchFamily="2" charset="0"/>
                <a:hlinkClick r:id="rId15"/>
              </a:rPr>
              <a:t>https://www.ready.noaa.gov/HYSPLIT_traj.php</a:t>
            </a:r>
            <a:r>
              <a:rPr lang="es-ES" sz="1600" dirty="0" smtClean="0">
                <a:solidFill>
                  <a:srgbClr val="033453"/>
                </a:solidFill>
                <a:latin typeface="Alegreya Sans" panose="00000500000000000000" pitchFamily="2" charset="0"/>
              </a:rPr>
              <a:t>.</a:t>
            </a:r>
            <a:endParaRPr lang="es-ES" sz="1600" dirty="0">
              <a:solidFill>
                <a:srgbClr val="03345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20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20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Alumnado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89993"/>
              </p:ext>
            </p:extLst>
          </p:nvPr>
        </p:nvGraphicFramePr>
        <p:xfrm>
          <a:off x="824700" y="1701572"/>
          <a:ext cx="5940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139278926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96532004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323922729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05826186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Número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APELLIDOS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NOMBRE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PAÍS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586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Castro Rubio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Zulma Fernanda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Colombia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702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Contreras Hernández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Wilke</a:t>
                      </a:r>
                      <a:r>
                        <a:rPr lang="es-ES" sz="1600" dirty="0" smtClean="0"/>
                        <a:t> Rolando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Costa Rica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787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Cotto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Galmarini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Pablo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Uruguay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6739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 </a:t>
                      </a:r>
                      <a:r>
                        <a:rPr lang="es-ES" sz="1600" dirty="0" err="1" smtClean="0"/>
                        <a:t>Aragão</a:t>
                      </a:r>
                      <a:r>
                        <a:rPr lang="es-ES" sz="1600" baseline="0" dirty="0" smtClean="0"/>
                        <a:t> Santos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Quilson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Brasil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390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Donoso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Franco</a:t>
                      </a:r>
                      <a:r>
                        <a:rPr lang="es-ES" sz="1600" baseline="0" dirty="0" smtClean="0"/>
                        <a:t> Ignacio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Argentina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438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6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González Méndez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José Roberto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El Salvador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677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7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Ortega Martínez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Víctor Anderson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Honduras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7269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8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Santayana Núñez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Néstor Eduardo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Uruguay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226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9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Tromp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Rodney</a:t>
                      </a:r>
                      <a:r>
                        <a:rPr lang="es-ES" sz="1600" dirty="0" smtClean="0"/>
                        <a:t> R.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Aruba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391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Valderrama Arteaga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Juan Benito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Perú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6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Vásquez Castellar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Nelson Miguel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Colombia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7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Vrutaal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Charlon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Curaçao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598227"/>
                  </a:ext>
                </a:extLst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7091740" y="1663473"/>
            <a:ext cx="4284000" cy="1044000"/>
          </a:xfrm>
          <a:prstGeom prst="roundRect">
            <a:avLst>
              <a:gd name="adj" fmla="val 1385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9625" indent="-809625">
              <a:spcAft>
                <a:spcPts val="300"/>
              </a:spcAft>
            </a:pPr>
            <a:r>
              <a:rPr lang="es-ES" sz="1500" b="1" dirty="0" smtClean="0"/>
              <a:t>GRUPO 1:</a:t>
            </a:r>
            <a:r>
              <a:rPr lang="es-ES" sz="1500" dirty="0" smtClean="0"/>
              <a:t> Pablo </a:t>
            </a:r>
            <a:r>
              <a:rPr lang="es-ES" sz="1500" dirty="0" err="1" smtClean="0"/>
              <a:t>Cotto</a:t>
            </a:r>
            <a:r>
              <a:rPr lang="es-ES" sz="1500" dirty="0" smtClean="0"/>
              <a:t> </a:t>
            </a:r>
            <a:r>
              <a:rPr lang="es-ES" sz="1500" dirty="0" err="1" smtClean="0"/>
              <a:t>Galmarini</a:t>
            </a:r>
            <a:r>
              <a:rPr lang="es-ES" sz="1500" dirty="0" smtClean="0"/>
              <a:t>, Franco Ignacio Donoso y Néstor Eduardo Santayana Núñez.</a:t>
            </a:r>
          </a:p>
          <a:p>
            <a:pPr marL="895350" indent="-895350"/>
            <a:r>
              <a:rPr lang="es-ES" sz="1500" b="1" dirty="0" err="1" smtClean="0"/>
              <a:t>usr</a:t>
            </a:r>
            <a:r>
              <a:rPr lang="es-ES" sz="1500" b="1" dirty="0" smtClean="0"/>
              <a:t>:</a:t>
            </a:r>
            <a:r>
              <a:rPr lang="es-ES" sz="1500" dirty="0" smtClean="0"/>
              <a:t> pibm1 </a:t>
            </a:r>
            <a:r>
              <a:rPr lang="es-ES" sz="1500" b="1" dirty="0" err="1" smtClean="0"/>
              <a:t>pass</a:t>
            </a:r>
            <a:r>
              <a:rPr lang="es-ES" sz="1500" b="1" dirty="0" smtClean="0"/>
              <a:t>:</a:t>
            </a:r>
            <a:r>
              <a:rPr lang="es-ES" sz="1500" dirty="0" smtClean="0"/>
              <a:t> pibm1</a:t>
            </a:r>
            <a:endParaRPr lang="es-ES" sz="15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7091740" y="2843217"/>
            <a:ext cx="4284000" cy="1044000"/>
          </a:xfrm>
          <a:prstGeom prst="roundRect">
            <a:avLst>
              <a:gd name="adj" fmla="val 1385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9625" indent="-809625">
              <a:spcAft>
                <a:spcPts val="300"/>
              </a:spcAft>
            </a:pPr>
            <a:r>
              <a:rPr lang="es-ES" sz="1500" b="1" dirty="0" smtClean="0"/>
              <a:t>GRUPO 2:</a:t>
            </a:r>
            <a:r>
              <a:rPr lang="es-ES" sz="1500" dirty="0" smtClean="0"/>
              <a:t> Zulma Fernanda Castro Rubio, </a:t>
            </a:r>
            <a:r>
              <a:rPr lang="es-ES" sz="1500" dirty="0" err="1" smtClean="0"/>
              <a:t>Quilson</a:t>
            </a:r>
            <a:r>
              <a:rPr lang="es-ES" sz="1500" dirty="0" smtClean="0"/>
              <a:t> De </a:t>
            </a:r>
            <a:r>
              <a:rPr lang="es-ES" sz="1500" dirty="0" err="1" smtClean="0"/>
              <a:t>Aragão</a:t>
            </a:r>
            <a:r>
              <a:rPr lang="es-ES" sz="1500" dirty="0" smtClean="0"/>
              <a:t> Santos y Juan Benito Valderrama Arteaga.</a:t>
            </a:r>
            <a:endParaRPr lang="es-ES" sz="1500" dirty="0"/>
          </a:p>
          <a:p>
            <a:pPr marL="895350" indent="-895350"/>
            <a:r>
              <a:rPr lang="es-ES" sz="1500" b="1" dirty="0" err="1"/>
              <a:t>usr</a:t>
            </a:r>
            <a:r>
              <a:rPr lang="es-ES" sz="1500" b="1" dirty="0"/>
              <a:t>:</a:t>
            </a:r>
            <a:r>
              <a:rPr lang="es-ES" sz="1500" dirty="0"/>
              <a:t> </a:t>
            </a:r>
            <a:r>
              <a:rPr lang="es-ES" sz="1500" dirty="0" smtClean="0"/>
              <a:t>pibm2 </a:t>
            </a:r>
            <a:r>
              <a:rPr lang="es-ES" sz="1500" b="1" dirty="0" err="1"/>
              <a:t>pass</a:t>
            </a:r>
            <a:r>
              <a:rPr lang="es-ES" sz="1500" b="1" dirty="0"/>
              <a:t>:</a:t>
            </a:r>
            <a:r>
              <a:rPr lang="es-ES" sz="1500" dirty="0"/>
              <a:t> </a:t>
            </a:r>
            <a:r>
              <a:rPr lang="es-ES" sz="1500" dirty="0" smtClean="0"/>
              <a:t>pibm2</a:t>
            </a:r>
            <a:endParaRPr lang="es-ES" sz="15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7091740" y="4022961"/>
            <a:ext cx="4284000" cy="1044000"/>
          </a:xfrm>
          <a:prstGeom prst="roundRect">
            <a:avLst>
              <a:gd name="adj" fmla="val 1385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9625" indent="-809625">
              <a:spcAft>
                <a:spcPts val="300"/>
              </a:spcAft>
            </a:pPr>
            <a:r>
              <a:rPr lang="es-ES" sz="1500" b="1" dirty="0" smtClean="0"/>
              <a:t>GRUPO 3:</a:t>
            </a:r>
            <a:r>
              <a:rPr lang="es-ES" sz="1500" dirty="0" smtClean="0"/>
              <a:t> </a:t>
            </a:r>
            <a:r>
              <a:rPr lang="es-ES" sz="1500" dirty="0" err="1" smtClean="0"/>
              <a:t>Wilke</a:t>
            </a:r>
            <a:r>
              <a:rPr lang="es-ES" sz="1500" dirty="0" smtClean="0"/>
              <a:t> Rolando Contreras Hernández, José Roberto González Méndez y Víctor Anderson Ortega Martínez.</a:t>
            </a:r>
          </a:p>
          <a:p>
            <a:pPr marL="895350" indent="-895350"/>
            <a:r>
              <a:rPr lang="es-ES" sz="1500" b="1" dirty="0" err="1" smtClean="0"/>
              <a:t>usr</a:t>
            </a:r>
            <a:r>
              <a:rPr lang="es-ES" sz="1500" b="1" dirty="0"/>
              <a:t>:</a:t>
            </a:r>
            <a:r>
              <a:rPr lang="es-ES" sz="1500" dirty="0"/>
              <a:t> </a:t>
            </a:r>
            <a:r>
              <a:rPr lang="es-ES" sz="1500" dirty="0" smtClean="0"/>
              <a:t>pibm3 </a:t>
            </a:r>
            <a:r>
              <a:rPr lang="es-ES" sz="1500" b="1" dirty="0" err="1"/>
              <a:t>pass</a:t>
            </a:r>
            <a:r>
              <a:rPr lang="es-ES" sz="1500" b="1" dirty="0"/>
              <a:t>:</a:t>
            </a:r>
            <a:r>
              <a:rPr lang="es-ES" sz="1500" dirty="0"/>
              <a:t> </a:t>
            </a:r>
            <a:r>
              <a:rPr lang="es-ES" sz="1500" dirty="0" smtClean="0"/>
              <a:t>pibm3</a:t>
            </a:r>
            <a:endParaRPr lang="es-ES" sz="15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7091740" y="5202706"/>
            <a:ext cx="4284000" cy="1044000"/>
          </a:xfrm>
          <a:prstGeom prst="roundRect">
            <a:avLst>
              <a:gd name="adj" fmla="val 1385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9625" indent="-809625">
              <a:spcAft>
                <a:spcPts val="300"/>
              </a:spcAft>
            </a:pPr>
            <a:r>
              <a:rPr lang="es-ES" sz="1500" b="1" dirty="0" smtClean="0"/>
              <a:t>GRUPO 4:</a:t>
            </a:r>
            <a:r>
              <a:rPr lang="es-ES" sz="1500" dirty="0" smtClean="0"/>
              <a:t> </a:t>
            </a:r>
            <a:r>
              <a:rPr lang="es-ES" sz="1500" dirty="0" err="1" smtClean="0"/>
              <a:t>Rodney</a:t>
            </a:r>
            <a:r>
              <a:rPr lang="es-ES" sz="1500" dirty="0" smtClean="0"/>
              <a:t> R. </a:t>
            </a:r>
            <a:r>
              <a:rPr lang="es-ES" sz="1500" dirty="0" err="1" smtClean="0"/>
              <a:t>Tromp</a:t>
            </a:r>
            <a:r>
              <a:rPr lang="es-ES" sz="1500" dirty="0" smtClean="0"/>
              <a:t>, Nelson Miguel Vásquez Castellar y </a:t>
            </a:r>
            <a:r>
              <a:rPr lang="es-ES" sz="1500" dirty="0" err="1" smtClean="0"/>
              <a:t>Charlon</a:t>
            </a:r>
            <a:r>
              <a:rPr lang="es-ES" sz="1500" dirty="0" smtClean="0"/>
              <a:t> </a:t>
            </a:r>
            <a:r>
              <a:rPr lang="es-ES" sz="1500" dirty="0" err="1" smtClean="0"/>
              <a:t>Vrutaal</a:t>
            </a:r>
            <a:r>
              <a:rPr lang="es-ES" sz="1500" dirty="0" smtClean="0"/>
              <a:t>.</a:t>
            </a:r>
          </a:p>
          <a:p>
            <a:pPr marL="809625" indent="-809625"/>
            <a:r>
              <a:rPr lang="es-ES" sz="1500" b="1" dirty="0" err="1" smtClean="0"/>
              <a:t>usr</a:t>
            </a:r>
            <a:r>
              <a:rPr lang="es-ES" sz="1500" b="1" dirty="0"/>
              <a:t>:</a:t>
            </a:r>
            <a:r>
              <a:rPr lang="es-ES" sz="1500" dirty="0"/>
              <a:t> </a:t>
            </a:r>
            <a:r>
              <a:rPr lang="es-ES" sz="1500" dirty="0" smtClean="0"/>
              <a:t>pibm4 </a:t>
            </a:r>
            <a:r>
              <a:rPr lang="es-ES" sz="1500" b="1" dirty="0" err="1"/>
              <a:t>pass</a:t>
            </a:r>
            <a:r>
              <a:rPr lang="es-ES" sz="1500" b="1" dirty="0"/>
              <a:t>:</a:t>
            </a:r>
            <a:r>
              <a:rPr lang="es-ES" sz="1500" dirty="0"/>
              <a:t> </a:t>
            </a:r>
            <a:r>
              <a:rPr lang="es-ES" sz="1500" dirty="0" smtClean="0"/>
              <a:t>pibm4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3443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-11745" y="-7773"/>
            <a:ext cx="12220161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3"/>
          <a:stretch/>
        </p:blipFill>
        <p:spPr>
          <a:xfrm>
            <a:off x="0" y="0"/>
            <a:ext cx="2175388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" y="4562487"/>
            <a:ext cx="2801813" cy="22989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2209456"/>
            <a:ext cx="4493166" cy="21053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6"/>
          <a:stretch/>
        </p:blipFill>
        <p:spPr>
          <a:xfrm>
            <a:off x="2242904" y="0"/>
            <a:ext cx="3171877" cy="21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7" y="-2"/>
            <a:ext cx="3394286" cy="216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98" y="2205944"/>
            <a:ext cx="2320196" cy="23201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98" y="-2"/>
            <a:ext cx="3234783" cy="216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4" y="2282190"/>
            <a:ext cx="2933701" cy="220027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3205656" y="4570262"/>
            <a:ext cx="4942489" cy="22877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73" y="4333874"/>
            <a:ext cx="3701063" cy="25241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" y="2211198"/>
            <a:ext cx="2314941" cy="2314941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3478115" y="2769256"/>
            <a:ext cx="5235771" cy="1580166"/>
          </a:xfrm>
          <a:prstGeom prst="roundRect">
            <a:avLst/>
          </a:prstGeom>
          <a:solidFill>
            <a:schemeClr val="lt1">
              <a:alpha val="7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es-ES" sz="4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¡A POR ELLO</a:t>
            </a:r>
            <a:r>
              <a:rPr lang="es-ES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!</a:t>
            </a:r>
          </a:p>
          <a:p>
            <a:pPr lvl="0"/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  <a:hlinkClick r:id="rId14"/>
              </a:rPr>
              <a:t>http://sureste.aemet.es:81/dokuwiki/doku.php</a:t>
            </a:r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8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18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18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Guía didáctica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4304" y="1693760"/>
            <a:ext cx="6112709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4 </a:t>
            </a:r>
            <a:r>
              <a:rPr lang="es-ES" sz="1600" b="1" dirty="0">
                <a:solidFill>
                  <a:schemeClr val="tx2"/>
                </a:solidFill>
                <a:latin typeface="Alegreya Sans" panose="00000500000000000000" pitchFamily="2" charset="0"/>
              </a:rPr>
              <a:t>días: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r>
              <a:rPr lang="es-ES" sz="1600" u="sng" dirty="0">
                <a:solidFill>
                  <a:schemeClr val="tx2"/>
                </a:solidFill>
                <a:latin typeface="Alegreya Sans" panose="00000500000000000000" pitchFamily="2" charset="0"/>
              </a:rPr>
              <a:t>Ejercicio de diagnóstico y predicción general operativa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 adaptada a los países, en entorno </a:t>
            </a:r>
            <a:r>
              <a:rPr lang="es-ES" sz="1600" u="sng" dirty="0">
                <a:solidFill>
                  <a:schemeClr val="tx2"/>
                </a:solidFill>
                <a:latin typeface="Alegreya Sans" panose="00000500000000000000" pitchFamily="2" charset="0"/>
              </a:rPr>
              <a:t>wiki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. Se haría un estudio de una situación relevante Iberoamericana por cada grupo. Contará con un análisis, diagnóstico y se hará una predicción a partir de herramientas y productos disponibles de </a:t>
            </a:r>
            <a:r>
              <a:rPr lang="es-ES" sz="1600" u="sng" dirty="0">
                <a:solidFill>
                  <a:schemeClr val="tx2"/>
                </a:solidFill>
                <a:latin typeface="Alegreya Sans" panose="00000500000000000000" pitchFamily="2" charset="0"/>
              </a:rPr>
              <a:t>modelos numéricos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. También se identificarán las estructuras más destacables a partir de la </a:t>
            </a:r>
            <a:r>
              <a:rPr lang="es-ES" sz="1600" u="sng" dirty="0">
                <a:solidFill>
                  <a:schemeClr val="tx2"/>
                </a:solidFill>
                <a:latin typeface="Alegreya Sans" panose="00000500000000000000" pitchFamily="2" charset="0"/>
              </a:rPr>
              <a:t>teledetección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 y se elaborarán unas </a:t>
            </a:r>
            <a:r>
              <a:rPr lang="es-ES" sz="1600" u="sng" dirty="0">
                <a:solidFill>
                  <a:schemeClr val="tx2"/>
                </a:solidFill>
                <a:latin typeface="Alegreya Sans" panose="00000500000000000000" pitchFamily="2" charset="0"/>
              </a:rPr>
              <a:t>conclusiones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 de la bondad de las predicciones, de las limitaciones y de las necesidades de herramientas adicionales de mejora en cada país. Enfoque para la realización de una Memoria Profesional de una situación meteorológica relevante, por zonas según los alumnos y países. Se enfatizará el empleo de EC Charts del ECMWF.</a:t>
            </a:r>
          </a:p>
          <a:p>
            <a:pPr marL="285750" indent="-285750" algn="just">
              <a:lnSpc>
                <a:spcPct val="120000"/>
              </a:lnSpc>
              <a:buBlip>
                <a:blip r:embed="rId5"/>
              </a:buBlip>
            </a:pPr>
            <a:r>
              <a:rPr lang="es-ES" sz="1600" b="1" dirty="0">
                <a:solidFill>
                  <a:schemeClr val="tx2"/>
                </a:solidFill>
                <a:latin typeface="Alegreya Sans" panose="00000500000000000000" pitchFamily="2" charset="0"/>
              </a:rPr>
              <a:t>1 día:</a:t>
            </a:r>
            <a:r>
              <a:rPr lang="es-ES" sz="1600" dirty="0">
                <a:solidFill>
                  <a:schemeClr val="tx2"/>
                </a:solidFill>
                <a:latin typeface="Alegreya Sans" panose="00000500000000000000" pitchFamily="2" charset="0"/>
              </a:rPr>
              <a:t> Revisión de lo que representa el ATAP en AEMET, mostrando su forma de trabajar y los productos básicos como Unidad de Producción para ayuda a la predicción, análisis y vigilancia operativa.</a:t>
            </a:r>
          </a:p>
          <a:p>
            <a:pPr algn="just"/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83" y="4678397"/>
            <a:ext cx="3447154" cy="15673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50" y="2964435"/>
            <a:ext cx="2753961" cy="183291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93" y="1508744"/>
            <a:ext cx="1819823" cy="18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18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18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Horario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43184"/>
              </p:ext>
            </p:extLst>
          </p:nvPr>
        </p:nvGraphicFramePr>
        <p:xfrm>
          <a:off x="939600" y="1699011"/>
          <a:ext cx="10312800" cy="4489183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552445019"/>
                    </a:ext>
                  </a:extLst>
                </a:gridCol>
                <a:gridCol w="1800011">
                  <a:extLst>
                    <a:ext uri="{9D8B030D-6E8A-4147-A177-3AD203B41FA5}">
                      <a16:colId xmlns:a16="http://schemas.microsoft.com/office/drawing/2014/main" val="2594677450"/>
                    </a:ext>
                  </a:extLst>
                </a:gridCol>
                <a:gridCol w="1897216">
                  <a:extLst>
                    <a:ext uri="{9D8B030D-6E8A-4147-A177-3AD203B41FA5}">
                      <a16:colId xmlns:a16="http://schemas.microsoft.com/office/drawing/2014/main" val="2018557563"/>
                    </a:ext>
                  </a:extLst>
                </a:gridCol>
                <a:gridCol w="1897216">
                  <a:extLst>
                    <a:ext uri="{9D8B030D-6E8A-4147-A177-3AD203B41FA5}">
                      <a16:colId xmlns:a16="http://schemas.microsoft.com/office/drawing/2014/main" val="1224332708"/>
                    </a:ext>
                  </a:extLst>
                </a:gridCol>
                <a:gridCol w="1897216">
                  <a:extLst>
                    <a:ext uri="{9D8B030D-6E8A-4147-A177-3AD203B41FA5}">
                      <a16:colId xmlns:a16="http://schemas.microsoft.com/office/drawing/2014/main" val="349501164"/>
                    </a:ext>
                  </a:extLst>
                </a:gridCol>
                <a:gridCol w="1897216">
                  <a:extLst>
                    <a:ext uri="{9D8B030D-6E8A-4147-A177-3AD203B41FA5}">
                      <a16:colId xmlns:a16="http://schemas.microsoft.com/office/drawing/2014/main" val="2736825592"/>
                    </a:ext>
                  </a:extLst>
                </a:gridCol>
              </a:tblGrid>
              <a:tr h="3240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SEMANA 5: ELABORACIÓN Y PRESENTACION DE INFORMES DE CASOS ESTUDIO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99277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MIERCOLES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JUEVES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7843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03/10/2022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04/10/2022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05/10/2022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06/10/2022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07/10/2022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34405"/>
                  </a:ext>
                </a:extLst>
              </a:tr>
              <a:tr h="5574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08:30 -09:30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Visión general del ATAP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(JAGV)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Presentación del ejercicio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(FJBM</a:t>
                      </a:r>
                      <a:r>
                        <a:rPr lang="es-E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359787"/>
                  </a:ext>
                </a:extLst>
              </a:tr>
              <a:tr h="5574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09:30 </a:t>
                      </a: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10:30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de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teledetección(JPG)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12724"/>
                  </a:ext>
                </a:extLst>
              </a:tr>
              <a:tr h="2229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10:30 </a:t>
                      </a: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DESCANSO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72404"/>
                  </a:ext>
                </a:extLst>
              </a:tr>
              <a:tr h="5574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 </a:t>
                      </a: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12:00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Desarrollos asociados al cálculo de la cota de nieve (AFM)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del caso de estudio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49319"/>
                  </a:ext>
                </a:extLst>
              </a:tr>
              <a:tr h="5574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12:00 </a:t>
                      </a: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13:00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Aplicaciones de visualización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(MGM)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Exposición de los trabajos 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FJBM</a:t>
                      </a:r>
                      <a:r>
                        <a:rPr lang="es-E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JPG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05744"/>
                  </a:ext>
                </a:extLst>
              </a:tr>
              <a:tr h="6828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13:00 </a:t>
                      </a:r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s-ES" sz="15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de modelos numéricos (ASDB)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48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4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1680000">
            <a:off x="4225925" y="1068388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rot="-1260000">
            <a:off x="5863515" y="1757644"/>
            <a:ext cx="31098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960000">
            <a:off x="9394115" y="1146456"/>
            <a:ext cx="31098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-1560000">
            <a:off x="3321111" y="262124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-840000">
            <a:off x="4841983" y="2151344"/>
            <a:ext cx="30617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840000">
            <a:off x="7359711" y="309114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6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-1080000">
            <a:off x="4038754" y="3699156"/>
            <a:ext cx="29655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7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1380000">
            <a:off x="4816505" y="3364194"/>
            <a:ext cx="32220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8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 rot="600000">
            <a:off x="7462899" y="435479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9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028951" y="4943476"/>
            <a:ext cx="42800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10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2160000">
            <a:off x="5654676" y="5508625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11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 rot="-420000">
            <a:off x="7477515" y="4719919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12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 rot="-1920000">
            <a:off x="3134115" y="1548094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13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 rot="660000">
            <a:off x="6753591" y="1776694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397750" y="1143001"/>
            <a:ext cx="40716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15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 rot="600000">
            <a:off x="3095991" y="2921281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16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 rot="780000">
            <a:off x="6761621" y="2403756"/>
            <a:ext cx="39754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17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 rot="-1740000">
            <a:off x="7491747" y="2748244"/>
            <a:ext cx="42319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18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 rot="2340000">
            <a:off x="4013566" y="3388006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19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 rot="-360000">
            <a:off x="4915874" y="3975381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20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 rot="1080000">
            <a:off x="8888009" y="3540406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21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 rot="-360000">
            <a:off x="3095089" y="563273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22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5670550" y="482917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23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 rot="1680000">
            <a:off x="8058385" y="48342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24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 rot="960000">
            <a:off x="2373594" y="1255994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 dirty="0">
                <a:latin typeface="Georgia" pitchFamily="18" charset="0"/>
              </a:rPr>
              <a:t>25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 rot="240000">
            <a:off x="4811947" y="1787806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26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 rot="-1140000">
            <a:off x="7991803" y="1133756"/>
            <a:ext cx="42479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27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 rot="-1020000">
            <a:off x="3505404" y="3132419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28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 rot="-1800000">
            <a:off x="6467710" y="291969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29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 rot="1020000">
            <a:off x="9170374" y="2170394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30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 rot="-420000">
            <a:off x="2396721" y="3462619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31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 rot="-960000">
            <a:off x="6659026" y="433098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32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 rot="1080000">
            <a:off x="7350382" y="399760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33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 rot="840000">
            <a:off x="3995179" y="46310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34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6686551" y="5629276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35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 rot="1380000">
            <a:off x="9277585" y="461514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36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3130551" y="1171576"/>
            <a:ext cx="42479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37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584951" y="1114426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38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 rot="-660000">
            <a:off x="7465454" y="16973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39</a:t>
            </a: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 rot="720000">
            <a:off x="4191157" y="2287869"/>
            <a:ext cx="4600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40</a:t>
            </a: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 rot="-720000">
            <a:off x="5345478" y="3011769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41</a:t>
            </a: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 rot="-2640000">
            <a:off x="8921985" y="27006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42</a:t>
            </a: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 rot="-1140000">
            <a:off x="3206985" y="427859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43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 rot="1440000">
            <a:off x="5922380" y="3642006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44</a:t>
            </a: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 rot="-1020000">
            <a:off x="8896607" y="421668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45</a:t>
            </a: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 rot="-480000">
            <a:off x="3703055" y="5235856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46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 rot="-2160000">
            <a:off x="6278073" y="5153306"/>
            <a:ext cx="42960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47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 rot="-1560000">
            <a:off x="9298961" y="5556531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48</a:t>
            </a: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 rot="-720000">
            <a:off x="3500648" y="1754469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49</a:t>
            </a: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 rot="-960000">
            <a:off x="5332616" y="1073431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50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 rot="-2700000">
            <a:off x="8533225" y="1500469"/>
            <a:ext cx="40716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51</a:t>
            </a:r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 rot="-360000">
            <a:off x="2690300" y="2260881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52</a:t>
            </a:r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 rot="2520000">
            <a:off x="5634319" y="2527581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53</a:t>
            </a: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 rot="540000">
            <a:off x="8267957" y="2865719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54</a:t>
            </a: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3130550" y="3686176"/>
            <a:ext cx="42960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55</a:t>
            </a:r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 rot="1020000">
            <a:off x="6636801" y="331180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56</a:t>
            </a:r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 rot="-900000">
            <a:off x="7380638" y="3470556"/>
            <a:ext cx="41998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57</a:t>
            </a: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 rot="1020000">
            <a:off x="2265589" y="5254906"/>
            <a:ext cx="44563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58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4959350" y="505777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59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 rot="-840000">
            <a:off x="7867807" y="5527956"/>
            <a:ext cx="4600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60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2270125" y="919163"/>
            <a:ext cx="7577138" cy="5205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3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2376489" y="1033463"/>
            <a:ext cx="7470775" cy="5003800"/>
            <a:chOff x="340" y="868"/>
            <a:chExt cx="3592" cy="4312"/>
          </a:xfrm>
        </p:grpSpPr>
        <p:sp>
          <p:nvSpPr>
            <p:cNvPr id="5123" name="Rectangle 1027"/>
            <p:cNvSpPr>
              <a:spLocks noChangeArrowheads="1"/>
            </p:cNvSpPr>
            <p:nvPr/>
          </p:nvSpPr>
          <p:spPr bwMode="auto">
            <a:xfrm>
              <a:off x="340" y="1948"/>
              <a:ext cx="1192" cy="10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Georgia" pitchFamily="18" charset="0"/>
              </a:endParaRPr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340" y="868"/>
              <a:ext cx="3592" cy="4312"/>
              <a:chOff x="340" y="868"/>
              <a:chExt cx="3592" cy="4312"/>
            </a:xfrm>
          </p:grpSpPr>
          <p:sp>
            <p:nvSpPr>
              <p:cNvPr id="5125" name="Rectangle 1029"/>
              <p:cNvSpPr>
                <a:spLocks noChangeArrowheads="1"/>
              </p:cNvSpPr>
              <p:nvPr/>
            </p:nvSpPr>
            <p:spPr bwMode="auto">
              <a:xfrm>
                <a:off x="340" y="3028"/>
                <a:ext cx="1192" cy="10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Georgia" pitchFamily="18" charset="0"/>
                </a:endParaRPr>
              </a:p>
            </p:txBody>
          </p:sp>
          <p:grpSp>
            <p:nvGrpSpPr>
              <p:cNvPr id="4" name="Group 1030"/>
              <p:cNvGrpSpPr>
                <a:grpSpLocks/>
              </p:cNvGrpSpPr>
              <p:nvPr/>
            </p:nvGrpSpPr>
            <p:grpSpPr bwMode="auto">
              <a:xfrm>
                <a:off x="340" y="868"/>
                <a:ext cx="3592" cy="4312"/>
                <a:chOff x="340" y="868"/>
                <a:chExt cx="3592" cy="4312"/>
              </a:xfrm>
            </p:grpSpPr>
            <p:sp>
              <p:nvSpPr>
                <p:cNvPr id="5127" name="Rectangle 1031"/>
                <p:cNvSpPr>
                  <a:spLocks noChangeArrowheads="1"/>
                </p:cNvSpPr>
                <p:nvPr/>
              </p:nvSpPr>
              <p:spPr bwMode="auto">
                <a:xfrm>
                  <a:off x="2740" y="1948"/>
                  <a:ext cx="1192" cy="107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Georgia" pitchFamily="18" charset="0"/>
                  </a:endParaRPr>
                </a:p>
              </p:txBody>
            </p:sp>
            <p:sp>
              <p:nvSpPr>
                <p:cNvPr id="5128" name="Rectangle 1032"/>
                <p:cNvSpPr>
                  <a:spLocks noChangeArrowheads="1"/>
                </p:cNvSpPr>
                <p:nvPr/>
              </p:nvSpPr>
              <p:spPr bwMode="auto">
                <a:xfrm>
                  <a:off x="1540" y="3028"/>
                  <a:ext cx="1192" cy="107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Georgia" pitchFamily="18" charset="0"/>
                  </a:endParaRPr>
                </a:p>
              </p:txBody>
            </p:sp>
            <p:grpSp>
              <p:nvGrpSpPr>
                <p:cNvPr id="5" name="Group 1033"/>
                <p:cNvGrpSpPr>
                  <a:grpSpLocks/>
                </p:cNvGrpSpPr>
                <p:nvPr/>
              </p:nvGrpSpPr>
              <p:grpSpPr bwMode="auto">
                <a:xfrm>
                  <a:off x="340" y="868"/>
                  <a:ext cx="3592" cy="4312"/>
                  <a:chOff x="340" y="868"/>
                  <a:chExt cx="3592" cy="4312"/>
                </a:xfrm>
              </p:grpSpPr>
              <p:sp>
                <p:nvSpPr>
                  <p:cNvPr id="5130" name="Rectangle 1034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1948"/>
                    <a:ext cx="1192" cy="107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340" y="868"/>
                    <a:ext cx="3592" cy="4312"/>
                    <a:chOff x="340" y="868"/>
                    <a:chExt cx="3592" cy="4312"/>
                  </a:xfrm>
                </p:grpSpPr>
                <p:sp>
                  <p:nvSpPr>
                    <p:cNvPr id="5132" name="Rectangle 1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" y="86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5133" name="Rectangle 1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0" y="86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5134" name="Rectangle 1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86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5135" name="Rectangle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" y="410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5136" name="Rectangle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302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5137" name="Rectangle 1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0" y="410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5138" name="Rectangle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410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06278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 rot="1680000">
            <a:off x="4225925" y="1068388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</a:t>
            </a:r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auto">
          <a:xfrm rot="-1260000">
            <a:off x="5863515" y="1757644"/>
            <a:ext cx="31098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</a:t>
            </a:r>
          </a:p>
        </p:txBody>
      </p:sp>
      <p:sp>
        <p:nvSpPr>
          <p:cNvPr id="6148" name="Rectangle 1028"/>
          <p:cNvSpPr>
            <a:spLocks noChangeArrowheads="1"/>
          </p:cNvSpPr>
          <p:nvPr/>
        </p:nvSpPr>
        <p:spPr bwMode="auto">
          <a:xfrm rot="960000">
            <a:off x="9394115" y="1146456"/>
            <a:ext cx="31098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</a:t>
            </a:r>
          </a:p>
        </p:txBody>
      </p:sp>
      <p:sp>
        <p:nvSpPr>
          <p:cNvPr id="6149" name="Rectangle 1029"/>
          <p:cNvSpPr>
            <a:spLocks noChangeArrowheads="1"/>
          </p:cNvSpPr>
          <p:nvPr/>
        </p:nvSpPr>
        <p:spPr bwMode="auto">
          <a:xfrm rot="-1560000">
            <a:off x="3321111" y="262124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</a:t>
            </a:r>
          </a:p>
        </p:txBody>
      </p:sp>
      <p:sp>
        <p:nvSpPr>
          <p:cNvPr id="6150" name="Rectangle 1030"/>
          <p:cNvSpPr>
            <a:spLocks noChangeArrowheads="1"/>
          </p:cNvSpPr>
          <p:nvPr/>
        </p:nvSpPr>
        <p:spPr bwMode="auto">
          <a:xfrm rot="-840000">
            <a:off x="4841983" y="2151344"/>
            <a:ext cx="30617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</a:t>
            </a:r>
          </a:p>
        </p:txBody>
      </p:sp>
      <p:sp>
        <p:nvSpPr>
          <p:cNvPr id="6151" name="Rectangle 1031"/>
          <p:cNvSpPr>
            <a:spLocks noChangeArrowheads="1"/>
          </p:cNvSpPr>
          <p:nvPr/>
        </p:nvSpPr>
        <p:spPr bwMode="auto">
          <a:xfrm rot="840000">
            <a:off x="7359711" y="309114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6</a:t>
            </a:r>
          </a:p>
        </p:txBody>
      </p:sp>
      <p:sp>
        <p:nvSpPr>
          <p:cNvPr id="6152" name="Rectangle 1032"/>
          <p:cNvSpPr>
            <a:spLocks noChangeArrowheads="1"/>
          </p:cNvSpPr>
          <p:nvPr/>
        </p:nvSpPr>
        <p:spPr bwMode="auto">
          <a:xfrm rot="-1080000">
            <a:off x="4038754" y="3699156"/>
            <a:ext cx="29655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7</a:t>
            </a:r>
          </a:p>
        </p:txBody>
      </p:sp>
      <p:sp>
        <p:nvSpPr>
          <p:cNvPr id="6153" name="Rectangle 1033"/>
          <p:cNvSpPr>
            <a:spLocks noChangeArrowheads="1"/>
          </p:cNvSpPr>
          <p:nvPr/>
        </p:nvSpPr>
        <p:spPr bwMode="auto">
          <a:xfrm rot="1380000">
            <a:off x="4816505" y="3364194"/>
            <a:ext cx="32220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8</a:t>
            </a:r>
          </a:p>
        </p:txBody>
      </p:sp>
      <p:sp>
        <p:nvSpPr>
          <p:cNvPr id="6154" name="Rectangle 1034"/>
          <p:cNvSpPr>
            <a:spLocks noChangeArrowheads="1"/>
          </p:cNvSpPr>
          <p:nvPr/>
        </p:nvSpPr>
        <p:spPr bwMode="auto">
          <a:xfrm rot="600000">
            <a:off x="7462899" y="435479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9</a:t>
            </a:r>
          </a:p>
        </p:txBody>
      </p:sp>
      <p:sp>
        <p:nvSpPr>
          <p:cNvPr id="6155" name="Rectangle 1035"/>
          <p:cNvSpPr>
            <a:spLocks noChangeArrowheads="1"/>
          </p:cNvSpPr>
          <p:nvPr/>
        </p:nvSpPr>
        <p:spPr bwMode="auto">
          <a:xfrm>
            <a:off x="3028951" y="4943476"/>
            <a:ext cx="42800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10</a:t>
            </a:r>
          </a:p>
        </p:txBody>
      </p:sp>
      <p:sp>
        <p:nvSpPr>
          <p:cNvPr id="6156" name="Rectangle 1036"/>
          <p:cNvSpPr>
            <a:spLocks noChangeArrowheads="1"/>
          </p:cNvSpPr>
          <p:nvPr/>
        </p:nvSpPr>
        <p:spPr bwMode="auto">
          <a:xfrm rot="2160000">
            <a:off x="5654676" y="5508625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11</a:t>
            </a:r>
          </a:p>
        </p:txBody>
      </p:sp>
      <p:sp>
        <p:nvSpPr>
          <p:cNvPr id="6157" name="Rectangle 1037"/>
          <p:cNvSpPr>
            <a:spLocks noChangeArrowheads="1"/>
          </p:cNvSpPr>
          <p:nvPr/>
        </p:nvSpPr>
        <p:spPr bwMode="auto">
          <a:xfrm rot="-420000">
            <a:off x="7477515" y="4719919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12</a:t>
            </a:r>
          </a:p>
        </p:txBody>
      </p:sp>
      <p:sp>
        <p:nvSpPr>
          <p:cNvPr id="6158" name="Rectangle 1038"/>
          <p:cNvSpPr>
            <a:spLocks noChangeArrowheads="1"/>
          </p:cNvSpPr>
          <p:nvPr/>
        </p:nvSpPr>
        <p:spPr bwMode="auto">
          <a:xfrm rot="-1920000">
            <a:off x="3134115" y="1548094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13</a:t>
            </a:r>
          </a:p>
        </p:txBody>
      </p:sp>
      <p:sp>
        <p:nvSpPr>
          <p:cNvPr id="6159" name="Rectangle 1039"/>
          <p:cNvSpPr>
            <a:spLocks noChangeArrowheads="1"/>
          </p:cNvSpPr>
          <p:nvPr/>
        </p:nvSpPr>
        <p:spPr bwMode="auto">
          <a:xfrm rot="660000">
            <a:off x="6753591" y="1776694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14</a:t>
            </a:r>
          </a:p>
        </p:txBody>
      </p:sp>
      <p:sp>
        <p:nvSpPr>
          <p:cNvPr id="6160" name="Rectangle 1040"/>
          <p:cNvSpPr>
            <a:spLocks noChangeArrowheads="1"/>
          </p:cNvSpPr>
          <p:nvPr/>
        </p:nvSpPr>
        <p:spPr bwMode="auto">
          <a:xfrm>
            <a:off x="7397750" y="1143001"/>
            <a:ext cx="40716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15</a:t>
            </a:r>
          </a:p>
        </p:txBody>
      </p:sp>
      <p:sp>
        <p:nvSpPr>
          <p:cNvPr id="6161" name="Rectangle 1041"/>
          <p:cNvSpPr>
            <a:spLocks noChangeArrowheads="1"/>
          </p:cNvSpPr>
          <p:nvPr/>
        </p:nvSpPr>
        <p:spPr bwMode="auto">
          <a:xfrm rot="600000">
            <a:off x="3095991" y="2921281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16</a:t>
            </a:r>
          </a:p>
        </p:txBody>
      </p:sp>
      <p:sp>
        <p:nvSpPr>
          <p:cNvPr id="6162" name="Rectangle 1042"/>
          <p:cNvSpPr>
            <a:spLocks noChangeArrowheads="1"/>
          </p:cNvSpPr>
          <p:nvPr/>
        </p:nvSpPr>
        <p:spPr bwMode="auto">
          <a:xfrm rot="780000">
            <a:off x="6761621" y="2403756"/>
            <a:ext cx="39754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17</a:t>
            </a:r>
          </a:p>
        </p:txBody>
      </p:sp>
      <p:sp>
        <p:nvSpPr>
          <p:cNvPr id="6163" name="Rectangle 1043"/>
          <p:cNvSpPr>
            <a:spLocks noChangeArrowheads="1"/>
          </p:cNvSpPr>
          <p:nvPr/>
        </p:nvSpPr>
        <p:spPr bwMode="auto">
          <a:xfrm rot="-1740000">
            <a:off x="7491747" y="2748244"/>
            <a:ext cx="42319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18</a:t>
            </a:r>
          </a:p>
        </p:txBody>
      </p:sp>
      <p:sp>
        <p:nvSpPr>
          <p:cNvPr id="6164" name="Rectangle 1044"/>
          <p:cNvSpPr>
            <a:spLocks noChangeArrowheads="1"/>
          </p:cNvSpPr>
          <p:nvPr/>
        </p:nvSpPr>
        <p:spPr bwMode="auto">
          <a:xfrm rot="2340000">
            <a:off x="4013566" y="3388006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19</a:t>
            </a:r>
          </a:p>
        </p:txBody>
      </p:sp>
      <p:sp>
        <p:nvSpPr>
          <p:cNvPr id="6165" name="Rectangle 1045"/>
          <p:cNvSpPr>
            <a:spLocks noChangeArrowheads="1"/>
          </p:cNvSpPr>
          <p:nvPr/>
        </p:nvSpPr>
        <p:spPr bwMode="auto">
          <a:xfrm rot="-360000">
            <a:off x="4915874" y="3975381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20</a:t>
            </a:r>
          </a:p>
        </p:txBody>
      </p:sp>
      <p:sp>
        <p:nvSpPr>
          <p:cNvPr id="6166" name="Rectangle 1046"/>
          <p:cNvSpPr>
            <a:spLocks noChangeArrowheads="1"/>
          </p:cNvSpPr>
          <p:nvPr/>
        </p:nvSpPr>
        <p:spPr bwMode="auto">
          <a:xfrm rot="1080000">
            <a:off x="8888009" y="3540406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21</a:t>
            </a:r>
          </a:p>
        </p:txBody>
      </p:sp>
      <p:sp>
        <p:nvSpPr>
          <p:cNvPr id="6167" name="Rectangle 1047"/>
          <p:cNvSpPr>
            <a:spLocks noChangeArrowheads="1"/>
          </p:cNvSpPr>
          <p:nvPr/>
        </p:nvSpPr>
        <p:spPr bwMode="auto">
          <a:xfrm rot="-360000">
            <a:off x="3095089" y="563273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22</a:t>
            </a:r>
          </a:p>
        </p:txBody>
      </p:sp>
      <p:sp>
        <p:nvSpPr>
          <p:cNvPr id="6168" name="Rectangle 1048"/>
          <p:cNvSpPr>
            <a:spLocks noChangeArrowheads="1"/>
          </p:cNvSpPr>
          <p:nvPr/>
        </p:nvSpPr>
        <p:spPr bwMode="auto">
          <a:xfrm>
            <a:off x="5670550" y="482917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23</a:t>
            </a:r>
          </a:p>
        </p:txBody>
      </p:sp>
      <p:sp>
        <p:nvSpPr>
          <p:cNvPr id="6169" name="Rectangle 1049"/>
          <p:cNvSpPr>
            <a:spLocks noChangeArrowheads="1"/>
          </p:cNvSpPr>
          <p:nvPr/>
        </p:nvSpPr>
        <p:spPr bwMode="auto">
          <a:xfrm rot="1680000">
            <a:off x="8058385" y="48342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24</a:t>
            </a:r>
          </a:p>
        </p:txBody>
      </p:sp>
      <p:sp>
        <p:nvSpPr>
          <p:cNvPr id="6170" name="Rectangle 1050"/>
          <p:cNvSpPr>
            <a:spLocks noChangeArrowheads="1"/>
          </p:cNvSpPr>
          <p:nvPr/>
        </p:nvSpPr>
        <p:spPr bwMode="auto">
          <a:xfrm rot="960000">
            <a:off x="2373594" y="1255994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25</a:t>
            </a:r>
          </a:p>
        </p:txBody>
      </p:sp>
      <p:sp>
        <p:nvSpPr>
          <p:cNvPr id="6171" name="Rectangle 1051"/>
          <p:cNvSpPr>
            <a:spLocks noChangeArrowheads="1"/>
          </p:cNvSpPr>
          <p:nvPr/>
        </p:nvSpPr>
        <p:spPr bwMode="auto">
          <a:xfrm rot="240000">
            <a:off x="4811947" y="1787806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26</a:t>
            </a:r>
          </a:p>
        </p:txBody>
      </p:sp>
      <p:sp>
        <p:nvSpPr>
          <p:cNvPr id="6173" name="Rectangle 1053"/>
          <p:cNvSpPr>
            <a:spLocks noChangeArrowheads="1"/>
          </p:cNvSpPr>
          <p:nvPr/>
        </p:nvSpPr>
        <p:spPr bwMode="auto">
          <a:xfrm rot="-1020000">
            <a:off x="3505404" y="3132419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28</a:t>
            </a:r>
          </a:p>
        </p:txBody>
      </p:sp>
      <p:sp>
        <p:nvSpPr>
          <p:cNvPr id="6174" name="Rectangle 1054"/>
          <p:cNvSpPr>
            <a:spLocks noChangeArrowheads="1"/>
          </p:cNvSpPr>
          <p:nvPr/>
        </p:nvSpPr>
        <p:spPr bwMode="auto">
          <a:xfrm rot="-1800000">
            <a:off x="6467710" y="291969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29</a:t>
            </a:r>
          </a:p>
        </p:txBody>
      </p:sp>
      <p:sp>
        <p:nvSpPr>
          <p:cNvPr id="6175" name="Rectangle 1055"/>
          <p:cNvSpPr>
            <a:spLocks noChangeArrowheads="1"/>
          </p:cNvSpPr>
          <p:nvPr/>
        </p:nvSpPr>
        <p:spPr bwMode="auto">
          <a:xfrm rot="1020000">
            <a:off x="9170374" y="2170394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30</a:t>
            </a:r>
          </a:p>
        </p:txBody>
      </p:sp>
      <p:sp>
        <p:nvSpPr>
          <p:cNvPr id="6176" name="Rectangle 1056"/>
          <p:cNvSpPr>
            <a:spLocks noChangeArrowheads="1"/>
          </p:cNvSpPr>
          <p:nvPr/>
        </p:nvSpPr>
        <p:spPr bwMode="auto">
          <a:xfrm rot="-420000">
            <a:off x="2396721" y="3462619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31</a:t>
            </a:r>
          </a:p>
        </p:txBody>
      </p:sp>
      <p:sp>
        <p:nvSpPr>
          <p:cNvPr id="6177" name="Rectangle 1057"/>
          <p:cNvSpPr>
            <a:spLocks noChangeArrowheads="1"/>
          </p:cNvSpPr>
          <p:nvPr/>
        </p:nvSpPr>
        <p:spPr bwMode="auto">
          <a:xfrm rot="-960000">
            <a:off x="6659026" y="433098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32</a:t>
            </a:r>
          </a:p>
        </p:txBody>
      </p:sp>
      <p:sp>
        <p:nvSpPr>
          <p:cNvPr id="6178" name="Rectangle 1058"/>
          <p:cNvSpPr>
            <a:spLocks noChangeArrowheads="1"/>
          </p:cNvSpPr>
          <p:nvPr/>
        </p:nvSpPr>
        <p:spPr bwMode="auto">
          <a:xfrm rot="1080000">
            <a:off x="7350382" y="399760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33</a:t>
            </a:r>
          </a:p>
        </p:txBody>
      </p:sp>
      <p:sp>
        <p:nvSpPr>
          <p:cNvPr id="6179" name="Rectangle 1059"/>
          <p:cNvSpPr>
            <a:spLocks noChangeArrowheads="1"/>
          </p:cNvSpPr>
          <p:nvPr/>
        </p:nvSpPr>
        <p:spPr bwMode="auto">
          <a:xfrm rot="840000">
            <a:off x="3995179" y="46310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34</a:t>
            </a:r>
          </a:p>
        </p:txBody>
      </p:sp>
      <p:sp>
        <p:nvSpPr>
          <p:cNvPr id="6180" name="Rectangle 1060"/>
          <p:cNvSpPr>
            <a:spLocks noChangeArrowheads="1"/>
          </p:cNvSpPr>
          <p:nvPr/>
        </p:nvSpPr>
        <p:spPr bwMode="auto">
          <a:xfrm>
            <a:off x="6686551" y="5629276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35</a:t>
            </a:r>
          </a:p>
        </p:txBody>
      </p:sp>
      <p:sp>
        <p:nvSpPr>
          <p:cNvPr id="6181" name="Rectangle 1061"/>
          <p:cNvSpPr>
            <a:spLocks noChangeArrowheads="1"/>
          </p:cNvSpPr>
          <p:nvPr/>
        </p:nvSpPr>
        <p:spPr bwMode="auto">
          <a:xfrm rot="1380000">
            <a:off x="9277585" y="461514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36</a:t>
            </a:r>
          </a:p>
        </p:txBody>
      </p:sp>
      <p:sp>
        <p:nvSpPr>
          <p:cNvPr id="6182" name="Rectangle 1062"/>
          <p:cNvSpPr>
            <a:spLocks noChangeArrowheads="1"/>
          </p:cNvSpPr>
          <p:nvPr/>
        </p:nvSpPr>
        <p:spPr bwMode="auto">
          <a:xfrm>
            <a:off x="3130551" y="1171576"/>
            <a:ext cx="42479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37</a:t>
            </a:r>
          </a:p>
        </p:txBody>
      </p:sp>
      <p:sp>
        <p:nvSpPr>
          <p:cNvPr id="6183" name="Rectangle 1063"/>
          <p:cNvSpPr>
            <a:spLocks noChangeArrowheads="1"/>
          </p:cNvSpPr>
          <p:nvPr/>
        </p:nvSpPr>
        <p:spPr bwMode="auto">
          <a:xfrm>
            <a:off x="6584951" y="1114426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38</a:t>
            </a:r>
          </a:p>
        </p:txBody>
      </p:sp>
      <p:sp>
        <p:nvSpPr>
          <p:cNvPr id="6184" name="Rectangle 1064"/>
          <p:cNvSpPr>
            <a:spLocks noChangeArrowheads="1"/>
          </p:cNvSpPr>
          <p:nvPr/>
        </p:nvSpPr>
        <p:spPr bwMode="auto">
          <a:xfrm rot="-660000">
            <a:off x="7465454" y="16973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39</a:t>
            </a:r>
          </a:p>
        </p:txBody>
      </p:sp>
      <p:sp>
        <p:nvSpPr>
          <p:cNvPr id="6185" name="Rectangle 1065"/>
          <p:cNvSpPr>
            <a:spLocks noChangeArrowheads="1"/>
          </p:cNvSpPr>
          <p:nvPr/>
        </p:nvSpPr>
        <p:spPr bwMode="auto">
          <a:xfrm rot="720000">
            <a:off x="4191157" y="2287869"/>
            <a:ext cx="4600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40</a:t>
            </a:r>
          </a:p>
        </p:txBody>
      </p:sp>
      <p:sp>
        <p:nvSpPr>
          <p:cNvPr id="6186" name="Rectangle 1066"/>
          <p:cNvSpPr>
            <a:spLocks noChangeArrowheads="1"/>
          </p:cNvSpPr>
          <p:nvPr/>
        </p:nvSpPr>
        <p:spPr bwMode="auto">
          <a:xfrm rot="-720000">
            <a:off x="5345478" y="3011769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41</a:t>
            </a:r>
          </a:p>
        </p:txBody>
      </p:sp>
      <p:sp>
        <p:nvSpPr>
          <p:cNvPr id="6187" name="Rectangle 1067"/>
          <p:cNvSpPr>
            <a:spLocks noChangeArrowheads="1"/>
          </p:cNvSpPr>
          <p:nvPr/>
        </p:nvSpPr>
        <p:spPr bwMode="auto">
          <a:xfrm rot="-2640000">
            <a:off x="8921985" y="27006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42</a:t>
            </a:r>
          </a:p>
        </p:txBody>
      </p:sp>
      <p:sp>
        <p:nvSpPr>
          <p:cNvPr id="6188" name="Rectangle 1068"/>
          <p:cNvSpPr>
            <a:spLocks noChangeArrowheads="1"/>
          </p:cNvSpPr>
          <p:nvPr/>
        </p:nvSpPr>
        <p:spPr bwMode="auto">
          <a:xfrm rot="-1140000">
            <a:off x="3206985" y="427859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43</a:t>
            </a:r>
          </a:p>
        </p:txBody>
      </p:sp>
      <p:sp>
        <p:nvSpPr>
          <p:cNvPr id="6189" name="Rectangle 1069"/>
          <p:cNvSpPr>
            <a:spLocks noChangeArrowheads="1"/>
          </p:cNvSpPr>
          <p:nvPr/>
        </p:nvSpPr>
        <p:spPr bwMode="auto">
          <a:xfrm rot="1440000">
            <a:off x="5922380" y="3642006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44</a:t>
            </a:r>
          </a:p>
        </p:txBody>
      </p:sp>
      <p:sp>
        <p:nvSpPr>
          <p:cNvPr id="6190" name="Rectangle 1070"/>
          <p:cNvSpPr>
            <a:spLocks noChangeArrowheads="1"/>
          </p:cNvSpPr>
          <p:nvPr/>
        </p:nvSpPr>
        <p:spPr bwMode="auto">
          <a:xfrm rot="-1020000">
            <a:off x="8896607" y="421668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45</a:t>
            </a:r>
          </a:p>
        </p:txBody>
      </p:sp>
      <p:sp>
        <p:nvSpPr>
          <p:cNvPr id="6191" name="Rectangle 1071"/>
          <p:cNvSpPr>
            <a:spLocks noChangeArrowheads="1"/>
          </p:cNvSpPr>
          <p:nvPr/>
        </p:nvSpPr>
        <p:spPr bwMode="auto">
          <a:xfrm rot="-480000">
            <a:off x="3703055" y="5235856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46</a:t>
            </a:r>
          </a:p>
        </p:txBody>
      </p:sp>
      <p:sp>
        <p:nvSpPr>
          <p:cNvPr id="6192" name="Rectangle 1072"/>
          <p:cNvSpPr>
            <a:spLocks noChangeArrowheads="1"/>
          </p:cNvSpPr>
          <p:nvPr/>
        </p:nvSpPr>
        <p:spPr bwMode="auto">
          <a:xfrm rot="-2160000">
            <a:off x="6278073" y="5153306"/>
            <a:ext cx="42960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47</a:t>
            </a:r>
          </a:p>
        </p:txBody>
      </p:sp>
      <p:sp>
        <p:nvSpPr>
          <p:cNvPr id="6194" name="Rectangle 1074"/>
          <p:cNvSpPr>
            <a:spLocks noChangeArrowheads="1"/>
          </p:cNvSpPr>
          <p:nvPr/>
        </p:nvSpPr>
        <p:spPr bwMode="auto">
          <a:xfrm rot="-720000">
            <a:off x="3500648" y="1754469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49</a:t>
            </a:r>
          </a:p>
        </p:txBody>
      </p:sp>
      <p:sp>
        <p:nvSpPr>
          <p:cNvPr id="6195" name="Rectangle 1075"/>
          <p:cNvSpPr>
            <a:spLocks noChangeArrowheads="1"/>
          </p:cNvSpPr>
          <p:nvPr/>
        </p:nvSpPr>
        <p:spPr bwMode="auto">
          <a:xfrm rot="-960000">
            <a:off x="5332616" y="1073431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50</a:t>
            </a:r>
          </a:p>
        </p:txBody>
      </p:sp>
      <p:sp>
        <p:nvSpPr>
          <p:cNvPr id="6196" name="Rectangle 1076"/>
          <p:cNvSpPr>
            <a:spLocks noChangeArrowheads="1"/>
          </p:cNvSpPr>
          <p:nvPr/>
        </p:nvSpPr>
        <p:spPr bwMode="auto">
          <a:xfrm rot="-2700000">
            <a:off x="8533225" y="1500469"/>
            <a:ext cx="40716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51</a:t>
            </a:r>
          </a:p>
        </p:txBody>
      </p:sp>
      <p:sp>
        <p:nvSpPr>
          <p:cNvPr id="6197" name="Rectangle 1077"/>
          <p:cNvSpPr>
            <a:spLocks noChangeArrowheads="1"/>
          </p:cNvSpPr>
          <p:nvPr/>
        </p:nvSpPr>
        <p:spPr bwMode="auto">
          <a:xfrm rot="-360000">
            <a:off x="2690300" y="2260881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52</a:t>
            </a:r>
          </a:p>
        </p:txBody>
      </p:sp>
      <p:sp>
        <p:nvSpPr>
          <p:cNvPr id="6198" name="Rectangle 1078"/>
          <p:cNvSpPr>
            <a:spLocks noChangeArrowheads="1"/>
          </p:cNvSpPr>
          <p:nvPr/>
        </p:nvSpPr>
        <p:spPr bwMode="auto">
          <a:xfrm rot="2520000">
            <a:off x="5634319" y="2527581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53</a:t>
            </a:r>
          </a:p>
        </p:txBody>
      </p:sp>
      <p:sp>
        <p:nvSpPr>
          <p:cNvPr id="6199" name="Rectangle 1079"/>
          <p:cNvSpPr>
            <a:spLocks noChangeArrowheads="1"/>
          </p:cNvSpPr>
          <p:nvPr/>
        </p:nvSpPr>
        <p:spPr bwMode="auto">
          <a:xfrm rot="540000">
            <a:off x="8267957" y="2865719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54</a:t>
            </a:r>
          </a:p>
        </p:txBody>
      </p:sp>
      <p:sp>
        <p:nvSpPr>
          <p:cNvPr id="6200" name="Rectangle 1080"/>
          <p:cNvSpPr>
            <a:spLocks noChangeArrowheads="1"/>
          </p:cNvSpPr>
          <p:nvPr/>
        </p:nvSpPr>
        <p:spPr bwMode="auto">
          <a:xfrm>
            <a:off x="3130550" y="3686176"/>
            <a:ext cx="42960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55</a:t>
            </a:r>
          </a:p>
        </p:txBody>
      </p:sp>
      <p:sp>
        <p:nvSpPr>
          <p:cNvPr id="6201" name="Rectangle 1081"/>
          <p:cNvSpPr>
            <a:spLocks noChangeArrowheads="1"/>
          </p:cNvSpPr>
          <p:nvPr/>
        </p:nvSpPr>
        <p:spPr bwMode="auto">
          <a:xfrm rot="1020000">
            <a:off x="6636801" y="331180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56</a:t>
            </a:r>
          </a:p>
        </p:txBody>
      </p:sp>
      <p:sp>
        <p:nvSpPr>
          <p:cNvPr id="6202" name="Rectangle 1082"/>
          <p:cNvSpPr>
            <a:spLocks noChangeArrowheads="1"/>
          </p:cNvSpPr>
          <p:nvPr/>
        </p:nvSpPr>
        <p:spPr bwMode="auto">
          <a:xfrm rot="-900000">
            <a:off x="7380638" y="3470556"/>
            <a:ext cx="41998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57</a:t>
            </a:r>
          </a:p>
        </p:txBody>
      </p:sp>
      <p:sp>
        <p:nvSpPr>
          <p:cNvPr id="6203" name="Rectangle 1083"/>
          <p:cNvSpPr>
            <a:spLocks noChangeArrowheads="1"/>
          </p:cNvSpPr>
          <p:nvPr/>
        </p:nvSpPr>
        <p:spPr bwMode="auto">
          <a:xfrm rot="1020000">
            <a:off x="2265589" y="5254906"/>
            <a:ext cx="44563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58</a:t>
            </a:r>
          </a:p>
        </p:txBody>
      </p:sp>
      <p:sp>
        <p:nvSpPr>
          <p:cNvPr id="6204" name="Rectangle 1084"/>
          <p:cNvSpPr>
            <a:spLocks noChangeArrowheads="1"/>
          </p:cNvSpPr>
          <p:nvPr/>
        </p:nvSpPr>
        <p:spPr bwMode="auto">
          <a:xfrm>
            <a:off x="4959350" y="505777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59</a:t>
            </a:r>
          </a:p>
        </p:txBody>
      </p:sp>
      <p:sp>
        <p:nvSpPr>
          <p:cNvPr id="6205" name="Rectangle 1085"/>
          <p:cNvSpPr>
            <a:spLocks noChangeArrowheads="1"/>
          </p:cNvSpPr>
          <p:nvPr/>
        </p:nvSpPr>
        <p:spPr bwMode="auto">
          <a:xfrm rot="-840000">
            <a:off x="7867807" y="5527956"/>
            <a:ext cx="4600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60</a:t>
            </a:r>
          </a:p>
        </p:txBody>
      </p:sp>
      <p:sp>
        <p:nvSpPr>
          <p:cNvPr id="6206" name="Rectangle 1086"/>
          <p:cNvSpPr>
            <a:spLocks noChangeArrowheads="1"/>
          </p:cNvSpPr>
          <p:nvPr/>
        </p:nvSpPr>
        <p:spPr bwMode="auto">
          <a:xfrm>
            <a:off x="2243139" y="904876"/>
            <a:ext cx="7604125" cy="513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Georgia" pitchFamily="18" charset="0"/>
            </a:endParaRPr>
          </a:p>
        </p:txBody>
      </p:sp>
      <p:grpSp>
        <p:nvGrpSpPr>
          <p:cNvPr id="2" name="Group 1087"/>
          <p:cNvGrpSpPr>
            <a:grpSpLocks/>
          </p:cNvGrpSpPr>
          <p:nvPr/>
        </p:nvGrpSpPr>
        <p:grpSpPr bwMode="auto">
          <a:xfrm>
            <a:off x="2235201" y="914401"/>
            <a:ext cx="7604125" cy="5133975"/>
            <a:chOff x="340" y="868"/>
            <a:chExt cx="3592" cy="4312"/>
          </a:xfrm>
        </p:grpSpPr>
        <p:sp>
          <p:nvSpPr>
            <p:cNvPr id="6208" name="Rectangle 1088"/>
            <p:cNvSpPr>
              <a:spLocks noChangeArrowheads="1"/>
            </p:cNvSpPr>
            <p:nvPr/>
          </p:nvSpPr>
          <p:spPr bwMode="auto">
            <a:xfrm>
              <a:off x="340" y="1948"/>
              <a:ext cx="1192" cy="10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Georgia" pitchFamily="18" charset="0"/>
              </a:endParaRPr>
            </a:p>
          </p:txBody>
        </p:sp>
        <p:grpSp>
          <p:nvGrpSpPr>
            <p:cNvPr id="3" name="Group 1089"/>
            <p:cNvGrpSpPr>
              <a:grpSpLocks/>
            </p:cNvGrpSpPr>
            <p:nvPr/>
          </p:nvGrpSpPr>
          <p:grpSpPr bwMode="auto">
            <a:xfrm>
              <a:off x="340" y="868"/>
              <a:ext cx="3592" cy="4312"/>
              <a:chOff x="340" y="868"/>
              <a:chExt cx="3592" cy="4312"/>
            </a:xfrm>
          </p:grpSpPr>
          <p:sp>
            <p:nvSpPr>
              <p:cNvPr id="6210" name="Rectangle 1090"/>
              <p:cNvSpPr>
                <a:spLocks noChangeArrowheads="1"/>
              </p:cNvSpPr>
              <p:nvPr/>
            </p:nvSpPr>
            <p:spPr bwMode="auto">
              <a:xfrm>
                <a:off x="340" y="3028"/>
                <a:ext cx="1192" cy="10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Georgia" pitchFamily="18" charset="0"/>
                </a:endParaRPr>
              </a:p>
            </p:txBody>
          </p:sp>
          <p:grpSp>
            <p:nvGrpSpPr>
              <p:cNvPr id="4" name="Group 1091"/>
              <p:cNvGrpSpPr>
                <a:grpSpLocks/>
              </p:cNvGrpSpPr>
              <p:nvPr/>
            </p:nvGrpSpPr>
            <p:grpSpPr bwMode="auto">
              <a:xfrm>
                <a:off x="340" y="868"/>
                <a:ext cx="3592" cy="4312"/>
                <a:chOff x="340" y="868"/>
                <a:chExt cx="3592" cy="4312"/>
              </a:xfrm>
            </p:grpSpPr>
            <p:sp>
              <p:nvSpPr>
                <p:cNvPr id="6212" name="Rectangle 1092"/>
                <p:cNvSpPr>
                  <a:spLocks noChangeArrowheads="1"/>
                </p:cNvSpPr>
                <p:nvPr/>
              </p:nvSpPr>
              <p:spPr bwMode="auto">
                <a:xfrm>
                  <a:off x="2740" y="1948"/>
                  <a:ext cx="1192" cy="107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Georgia" pitchFamily="18" charset="0"/>
                  </a:endParaRPr>
                </a:p>
              </p:txBody>
            </p:sp>
            <p:sp>
              <p:nvSpPr>
                <p:cNvPr id="6213" name="Rectangle 1093"/>
                <p:cNvSpPr>
                  <a:spLocks noChangeArrowheads="1"/>
                </p:cNvSpPr>
                <p:nvPr/>
              </p:nvSpPr>
              <p:spPr bwMode="auto">
                <a:xfrm>
                  <a:off x="1540" y="3028"/>
                  <a:ext cx="1192" cy="107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Georgia" pitchFamily="18" charset="0"/>
                  </a:endParaRPr>
                </a:p>
              </p:txBody>
            </p:sp>
            <p:grpSp>
              <p:nvGrpSpPr>
                <p:cNvPr id="5" name="Group 1094"/>
                <p:cNvGrpSpPr>
                  <a:grpSpLocks/>
                </p:cNvGrpSpPr>
                <p:nvPr/>
              </p:nvGrpSpPr>
              <p:grpSpPr bwMode="auto">
                <a:xfrm>
                  <a:off x="340" y="868"/>
                  <a:ext cx="3592" cy="4312"/>
                  <a:chOff x="340" y="868"/>
                  <a:chExt cx="3592" cy="4312"/>
                </a:xfrm>
              </p:grpSpPr>
              <p:sp>
                <p:nvSpPr>
                  <p:cNvPr id="6215" name="Rectangle 1095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1948"/>
                    <a:ext cx="1192" cy="107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6" name="Group 1096"/>
                  <p:cNvGrpSpPr>
                    <a:grpSpLocks/>
                  </p:cNvGrpSpPr>
                  <p:nvPr/>
                </p:nvGrpSpPr>
                <p:grpSpPr bwMode="auto">
                  <a:xfrm>
                    <a:off x="340" y="868"/>
                    <a:ext cx="3592" cy="4312"/>
                    <a:chOff x="340" y="868"/>
                    <a:chExt cx="3592" cy="4312"/>
                  </a:xfrm>
                </p:grpSpPr>
                <p:sp>
                  <p:nvSpPr>
                    <p:cNvPr id="6217" name="Rectangle 10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" y="86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6218" name="Rectangle 1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0" y="86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6219" name="Rectangle 1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86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6220" name="Rectangle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" y="410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6221" name="Rectangle 1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302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6222" name="Rectangle 1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0" y="410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6223" name="Rectangle 1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0" y="4108"/>
                      <a:ext cx="1192" cy="107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>
                        <a:latin typeface="Georgia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0" name="Rectangle 49"/>
          <p:cNvSpPr>
            <a:spLocks noChangeArrowheads="1"/>
          </p:cNvSpPr>
          <p:nvPr/>
        </p:nvSpPr>
        <p:spPr bwMode="auto">
          <a:xfrm rot="-1560000">
            <a:off x="9298961" y="5556531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48</a:t>
            </a:r>
          </a:p>
        </p:txBody>
      </p:sp>
      <p:sp>
        <p:nvSpPr>
          <p:cNvPr id="81" name="Rectangle 28"/>
          <p:cNvSpPr>
            <a:spLocks noChangeArrowheads="1"/>
          </p:cNvSpPr>
          <p:nvPr/>
        </p:nvSpPr>
        <p:spPr bwMode="auto">
          <a:xfrm rot="-1140000">
            <a:off x="7991803" y="1133756"/>
            <a:ext cx="42479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70277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1680000">
            <a:off x="4225925" y="1068388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rot="-1260000">
            <a:off x="5863515" y="1757644"/>
            <a:ext cx="31098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960000">
            <a:off x="9394115" y="1146456"/>
            <a:ext cx="31098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-1560000">
            <a:off x="3321111" y="262124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-840000">
            <a:off x="4841983" y="2151344"/>
            <a:ext cx="30617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840000">
            <a:off x="7359711" y="309114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6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-1080000">
            <a:off x="4038754" y="3699156"/>
            <a:ext cx="29655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7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1380000">
            <a:off x="4816505" y="3364194"/>
            <a:ext cx="32220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8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 rot="600000">
            <a:off x="7462899" y="4354794"/>
            <a:ext cx="315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9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028951" y="4943476"/>
            <a:ext cx="42800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10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2160000">
            <a:off x="5654676" y="5508625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11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 rot="-420000">
            <a:off x="7477515" y="4719919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12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 rot="-1920000">
            <a:off x="3134115" y="1548094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13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 rot="660000">
            <a:off x="6753591" y="1776694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397750" y="1143001"/>
            <a:ext cx="40716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15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 rot="600000">
            <a:off x="3095991" y="2921281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16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 rot="780000">
            <a:off x="6761621" y="2403756"/>
            <a:ext cx="39754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17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 rot="-1740000">
            <a:off x="7491747" y="2748244"/>
            <a:ext cx="42319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18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 rot="2340000">
            <a:off x="4013566" y="3388006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19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 rot="-360000">
            <a:off x="4915874" y="3975381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20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 rot="1080000">
            <a:off x="8888009" y="3540406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21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 rot="-360000">
            <a:off x="3095089" y="563273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22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5670550" y="482917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23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 rot="1680000">
            <a:off x="8058385" y="48342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24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 rot="960000">
            <a:off x="2373594" y="1255994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 dirty="0">
                <a:latin typeface="Georgia" pitchFamily="18" charset="0"/>
              </a:rPr>
              <a:t>25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 rot="240000">
            <a:off x="4811947" y="1787806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26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 rot="-1140000">
            <a:off x="7991803" y="1133756"/>
            <a:ext cx="42479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27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 rot="-1020000">
            <a:off x="3505404" y="3132419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28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 rot="-1800000">
            <a:off x="6467710" y="291969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29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 rot="1020000">
            <a:off x="9170374" y="2170394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30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 rot="-420000">
            <a:off x="2396721" y="3462619"/>
            <a:ext cx="4119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31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 rot="-960000">
            <a:off x="6659026" y="433098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32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 rot="1080000">
            <a:off x="7350382" y="399760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33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 rot="840000">
            <a:off x="3995179" y="46310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34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6686551" y="5629276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35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 rot="1380000">
            <a:off x="9277585" y="461514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36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3130551" y="1171576"/>
            <a:ext cx="42479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37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584951" y="1114426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38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 rot="-660000">
            <a:off x="7465454" y="16973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39</a:t>
            </a: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 rot="720000">
            <a:off x="4191157" y="2287869"/>
            <a:ext cx="4600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40</a:t>
            </a: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 rot="-720000">
            <a:off x="5345478" y="3011769"/>
            <a:ext cx="41678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41</a:t>
            </a: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 rot="-2640000">
            <a:off x="8921985" y="2700619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42</a:t>
            </a: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 rot="-1140000">
            <a:off x="3206985" y="4278594"/>
            <a:ext cx="44403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43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 rot="1440000">
            <a:off x="5922380" y="3642006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44</a:t>
            </a: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 rot="-1020000">
            <a:off x="8896607" y="4216681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45</a:t>
            </a: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 rot="-480000">
            <a:off x="3703055" y="5235856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46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 rot="-2160000">
            <a:off x="6278073" y="5153306"/>
            <a:ext cx="42960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47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 rot="-1560000">
            <a:off x="9298961" y="5556531"/>
            <a:ext cx="4552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48</a:t>
            </a: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 rot="-720000">
            <a:off x="3500648" y="1754469"/>
            <a:ext cx="44884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49</a:t>
            </a: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 rot="-960000">
            <a:off x="5332616" y="1073431"/>
            <a:ext cx="45044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50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 rot="-2700000">
            <a:off x="8533225" y="1500469"/>
            <a:ext cx="40716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51</a:t>
            </a:r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 rot="-360000">
            <a:off x="2690300" y="2260881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52</a:t>
            </a:r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 rot="2520000">
            <a:off x="5634319" y="2527581"/>
            <a:ext cx="4344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53</a:t>
            </a: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 rot="540000">
            <a:off x="8267957" y="2865719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54</a:t>
            </a: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3130550" y="3686176"/>
            <a:ext cx="42960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55</a:t>
            </a:r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 rot="1020000">
            <a:off x="6636801" y="331180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56</a:t>
            </a:r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 rot="-900000">
            <a:off x="7380638" y="3470556"/>
            <a:ext cx="41998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57</a:t>
            </a: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 rot="1020000">
            <a:off x="2265589" y="5254906"/>
            <a:ext cx="44563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58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4959350" y="5057776"/>
            <a:ext cx="43922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59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 rot="-840000">
            <a:off x="7867807" y="5527956"/>
            <a:ext cx="46006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s-ES" sz="1600" b="1">
                <a:latin typeface="Georgia" pitchFamily="18" charset="0"/>
              </a:rPr>
              <a:t>60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2270125" y="919163"/>
            <a:ext cx="7577138" cy="5205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18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18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Algunos consejos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5759" y="1514673"/>
            <a:ext cx="7211466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Incluir una introducción y definir los 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objetivos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del estudio.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Emplear un </a:t>
            </a:r>
            <a:r>
              <a:rPr lang="es-ES" sz="1600" b="1" dirty="0">
                <a:solidFill>
                  <a:schemeClr val="tx2"/>
                </a:solidFill>
                <a:latin typeface="Alegreya Sans" panose="00000500000000000000" pitchFamily="2" charset="0"/>
              </a:rPr>
              <a:t>e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nfoque </a:t>
            </a:r>
            <a:r>
              <a:rPr lang="es-ES" sz="1600" b="1" dirty="0" err="1" smtClean="0">
                <a:solidFill>
                  <a:schemeClr val="tx2"/>
                </a:solidFill>
                <a:latin typeface="Alegreya Sans" panose="00000500000000000000" pitchFamily="2" charset="0"/>
              </a:rPr>
              <a:t>multiescalar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(«Un ojo en el telescopio y otro en el microscopio»).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Hacer uso, en la medida de lo posible, de 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modelos conceptuales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de referencia.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Documentar 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impactos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, efectos adversos y 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avisos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meteorológicos emitidos (si aplica al objeto del estudio).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Analizar el comportamiento de los 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modelos de predicción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Dar a las 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conclusiones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la importancia que merecen.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Dar a las </a:t>
            </a:r>
            <a:r>
              <a:rPr lang="es-ES" sz="16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referencias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la importancia que merecen.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8865197" y="1621772"/>
            <a:ext cx="2071027" cy="1916956"/>
            <a:chOff x="8664029" y="1457180"/>
            <a:chExt cx="2557068" cy="257070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9871" y="1457180"/>
              <a:ext cx="2085384" cy="2085384"/>
            </a:xfrm>
            <a:prstGeom prst="rect">
              <a:avLst/>
            </a:prstGeom>
          </p:spPr>
        </p:pic>
        <p:grpSp>
          <p:nvGrpSpPr>
            <p:cNvPr id="18" name="Group 3"/>
            <p:cNvGrpSpPr/>
            <p:nvPr/>
          </p:nvGrpSpPr>
          <p:grpSpPr>
            <a:xfrm>
              <a:off x="8664029" y="2655320"/>
              <a:ext cx="2557068" cy="1372568"/>
              <a:chOff x="3962669" y="4041003"/>
              <a:chExt cx="4189144" cy="2819031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19" name="Arrow: Right 41">
                <a:extLst>
                  <a:ext uri="{FF2B5EF4-FFF2-40B4-BE49-F238E27FC236}">
                    <a16:creationId xmlns:a16="http://schemas.microsoft.com/office/drawing/2014/main" id="{80EE8618-72CB-4562-B849-8C13E53E6FA9}"/>
                  </a:ext>
                </a:extLst>
              </p:cNvPr>
              <p:cNvSpPr/>
              <p:nvPr/>
            </p:nvSpPr>
            <p:spPr>
              <a:xfrm rot="16200000">
                <a:off x="5780235" y="4052238"/>
                <a:ext cx="554014" cy="531544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rapezoid 1"/>
              <p:cNvSpPr/>
              <p:nvPr/>
            </p:nvSpPr>
            <p:spPr>
              <a:xfrm>
                <a:off x="3962669" y="4268538"/>
                <a:ext cx="4189144" cy="2591496"/>
              </a:xfrm>
              <a:custGeom>
                <a:avLst/>
                <a:gdLst>
                  <a:gd name="connsiteX0" fmla="*/ 0 w 914400"/>
                  <a:gd name="connsiteY0" fmla="*/ 2514600 h 2514600"/>
                  <a:gd name="connsiteX1" fmla="*/ 228600 w 914400"/>
                  <a:gd name="connsiteY1" fmla="*/ 0 h 2514600"/>
                  <a:gd name="connsiteX2" fmla="*/ 685800 w 914400"/>
                  <a:gd name="connsiteY2" fmla="*/ 0 h 2514600"/>
                  <a:gd name="connsiteX3" fmla="*/ 914400 w 914400"/>
                  <a:gd name="connsiteY3" fmla="*/ 2514600 h 2514600"/>
                  <a:gd name="connsiteX4" fmla="*/ 0 w 914400"/>
                  <a:gd name="connsiteY4" fmla="*/ 2514600 h 2514600"/>
                  <a:gd name="connsiteX0" fmla="*/ 0 w 2118731"/>
                  <a:gd name="connsiteY0" fmla="*/ 2302726 h 2514600"/>
                  <a:gd name="connsiteX1" fmla="*/ 1432931 w 2118731"/>
                  <a:gd name="connsiteY1" fmla="*/ 0 h 2514600"/>
                  <a:gd name="connsiteX2" fmla="*/ 1890131 w 2118731"/>
                  <a:gd name="connsiteY2" fmla="*/ 0 h 2514600"/>
                  <a:gd name="connsiteX3" fmla="*/ 2118731 w 2118731"/>
                  <a:gd name="connsiteY3" fmla="*/ 2514600 h 2514600"/>
                  <a:gd name="connsiteX4" fmla="*/ 0 w 2118731"/>
                  <a:gd name="connsiteY4" fmla="*/ 2302726 h 2514600"/>
                  <a:gd name="connsiteX0" fmla="*/ 0 w 2943921"/>
                  <a:gd name="connsiteY0" fmla="*/ 2302726 h 2313878"/>
                  <a:gd name="connsiteX1" fmla="*/ 1432931 w 2943921"/>
                  <a:gd name="connsiteY1" fmla="*/ 0 h 2313878"/>
                  <a:gd name="connsiteX2" fmla="*/ 1890131 w 2943921"/>
                  <a:gd name="connsiteY2" fmla="*/ 0 h 2313878"/>
                  <a:gd name="connsiteX3" fmla="*/ 2943921 w 2943921"/>
                  <a:gd name="connsiteY3" fmla="*/ 2313878 h 2313878"/>
                  <a:gd name="connsiteX4" fmla="*/ 0 w 2943921"/>
                  <a:gd name="connsiteY4" fmla="*/ 2302726 h 2313878"/>
                  <a:gd name="connsiteX0" fmla="*/ 0 w 2943921"/>
                  <a:gd name="connsiteY0" fmla="*/ 2302726 h 2313878"/>
                  <a:gd name="connsiteX1" fmla="*/ 1432931 w 2943921"/>
                  <a:gd name="connsiteY1" fmla="*/ 0 h 2313878"/>
                  <a:gd name="connsiteX2" fmla="*/ 1600199 w 2943921"/>
                  <a:gd name="connsiteY2" fmla="*/ 0 h 2313878"/>
                  <a:gd name="connsiteX3" fmla="*/ 2943921 w 2943921"/>
                  <a:gd name="connsiteY3" fmla="*/ 2313878 h 2313878"/>
                  <a:gd name="connsiteX4" fmla="*/ 0 w 2943921"/>
                  <a:gd name="connsiteY4" fmla="*/ 2302726 h 2313878"/>
                  <a:gd name="connsiteX0" fmla="*/ 0 w 2943921"/>
                  <a:gd name="connsiteY0" fmla="*/ 2349791 h 2360943"/>
                  <a:gd name="connsiteX1" fmla="*/ 1453102 w 2943921"/>
                  <a:gd name="connsiteY1" fmla="*/ 0 h 2360943"/>
                  <a:gd name="connsiteX2" fmla="*/ 1600199 w 2943921"/>
                  <a:gd name="connsiteY2" fmla="*/ 47065 h 2360943"/>
                  <a:gd name="connsiteX3" fmla="*/ 2943921 w 2943921"/>
                  <a:gd name="connsiteY3" fmla="*/ 2360943 h 2360943"/>
                  <a:gd name="connsiteX4" fmla="*/ 0 w 2943921"/>
                  <a:gd name="connsiteY4" fmla="*/ 2349791 h 2360943"/>
                  <a:gd name="connsiteX0" fmla="*/ 0 w 2943921"/>
                  <a:gd name="connsiteY0" fmla="*/ 2349791 h 2360943"/>
                  <a:gd name="connsiteX1" fmla="*/ 1453102 w 2943921"/>
                  <a:gd name="connsiteY1" fmla="*/ 0 h 2360943"/>
                  <a:gd name="connsiteX2" fmla="*/ 1566581 w 2943921"/>
                  <a:gd name="connsiteY2" fmla="*/ 6723 h 2360943"/>
                  <a:gd name="connsiteX3" fmla="*/ 2943921 w 2943921"/>
                  <a:gd name="connsiteY3" fmla="*/ 2360943 h 2360943"/>
                  <a:gd name="connsiteX4" fmla="*/ 0 w 2943921"/>
                  <a:gd name="connsiteY4" fmla="*/ 2349791 h 2360943"/>
                  <a:gd name="connsiteX0" fmla="*/ 0 w 2943921"/>
                  <a:gd name="connsiteY0" fmla="*/ 2345456 h 2356608"/>
                  <a:gd name="connsiteX1" fmla="*/ 1409593 w 2943921"/>
                  <a:gd name="connsiteY1" fmla="*/ 0 h 2356608"/>
                  <a:gd name="connsiteX2" fmla="*/ 1566581 w 2943921"/>
                  <a:gd name="connsiteY2" fmla="*/ 2388 h 2356608"/>
                  <a:gd name="connsiteX3" fmla="*/ 2943921 w 2943921"/>
                  <a:gd name="connsiteY3" fmla="*/ 2356608 h 2356608"/>
                  <a:gd name="connsiteX4" fmla="*/ 0 w 2943921"/>
                  <a:gd name="connsiteY4" fmla="*/ 2345456 h 2356608"/>
                  <a:gd name="connsiteX0" fmla="*/ 0 w 2943921"/>
                  <a:gd name="connsiteY0" fmla="*/ 2345456 h 2356608"/>
                  <a:gd name="connsiteX1" fmla="*/ 1409593 w 2943921"/>
                  <a:gd name="connsiteY1" fmla="*/ 0 h 2356608"/>
                  <a:gd name="connsiteX2" fmla="*/ 1538133 w 2943921"/>
                  <a:gd name="connsiteY2" fmla="*/ 220 h 2356608"/>
                  <a:gd name="connsiteX3" fmla="*/ 2943921 w 2943921"/>
                  <a:gd name="connsiteY3" fmla="*/ 2356608 h 2356608"/>
                  <a:gd name="connsiteX4" fmla="*/ 0 w 2943921"/>
                  <a:gd name="connsiteY4" fmla="*/ 2345456 h 2356608"/>
                  <a:gd name="connsiteX0" fmla="*/ 0 w 2943921"/>
                  <a:gd name="connsiteY0" fmla="*/ 2358459 h 2358459"/>
                  <a:gd name="connsiteX1" fmla="*/ 1409593 w 2943921"/>
                  <a:gd name="connsiteY1" fmla="*/ 0 h 2358459"/>
                  <a:gd name="connsiteX2" fmla="*/ 1538133 w 2943921"/>
                  <a:gd name="connsiteY2" fmla="*/ 220 h 2358459"/>
                  <a:gd name="connsiteX3" fmla="*/ 2943921 w 2943921"/>
                  <a:gd name="connsiteY3" fmla="*/ 2356608 h 2358459"/>
                  <a:gd name="connsiteX4" fmla="*/ 0 w 2943921"/>
                  <a:gd name="connsiteY4" fmla="*/ 2358459 h 235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921" h="2358459">
                    <a:moveTo>
                      <a:pt x="0" y="2358459"/>
                    </a:moveTo>
                    <a:lnTo>
                      <a:pt x="1409593" y="0"/>
                    </a:lnTo>
                    <a:lnTo>
                      <a:pt x="1538133" y="220"/>
                    </a:lnTo>
                    <a:lnTo>
                      <a:pt x="2943921" y="2356608"/>
                    </a:lnTo>
                    <a:lnTo>
                      <a:pt x="0" y="23584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065" y="4724063"/>
            <a:ext cx="2718658" cy="15292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5"/>
          <a:stretch/>
        </p:blipFill>
        <p:spPr>
          <a:xfrm>
            <a:off x="8700605" y="3808175"/>
            <a:ext cx="2434489" cy="24958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1118" r="1124" b="1435"/>
          <a:stretch/>
        </p:blipFill>
        <p:spPr>
          <a:xfrm>
            <a:off x="6476136" y="3315920"/>
            <a:ext cx="1930483" cy="13063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4724063"/>
            <a:ext cx="2733524" cy="15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586800" y="1310184"/>
            <a:ext cx="11021102" cy="5141416"/>
          </a:xfrm>
          <a:prstGeom prst="roundRect">
            <a:avLst>
              <a:gd name="adj" fmla="val 3175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8000" tIns="144000" rIns="288000" bIns="180000"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sz="18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 </a:t>
            </a:r>
            <a:endParaRPr lang="es-ES" sz="1800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287902" y="430737"/>
            <a:ext cx="4320000" cy="675892"/>
            <a:chOff x="-2920746" y="1652487"/>
            <a:chExt cx="14265935" cy="223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67" y="1652487"/>
              <a:ext cx="4312222" cy="22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746" y="1652487"/>
              <a:ext cx="9953713" cy="2232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3659876" y="6506192"/>
            <a:ext cx="487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legreya Sans" panose="00000500000000000000" pitchFamily="2" charset="0"/>
              </a:rPr>
              <a:t>Elaboración y presentación de informes de casos de estudio</a:t>
            </a:r>
            <a:endParaRPr lang="es-ES" sz="1400" dirty="0">
              <a:solidFill>
                <a:schemeClr val="accent2">
                  <a:lumMod val="75000"/>
                </a:schemeClr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86800" y="449789"/>
            <a:ext cx="6084000" cy="504000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eaLnBrk="1" fontAlgn="auto" hangingPunct="1"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Algunos consejos</a:t>
            </a:r>
            <a:endParaRPr lang="es-ES" sz="2200" b="1" dirty="0">
              <a:solidFill>
                <a:schemeClr val="tx2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5759" y="1514673"/>
            <a:ext cx="6292170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u="sng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Describir la información que se presenta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, especialmente si el tamaño de las fuentes dificulta su lectura (p. ej. en leyendas y etiquetas).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No apilar información sin analizar y evitar redundancias.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Cuidar los bucles de imágenes homogeneizando variables y colores.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Usar los ejemplos existentes como guías («Ver la fuente de esta página»).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Utilizar un lenguaje claro </a:t>
            </a:r>
            <a:r>
              <a:rPr lang="es-ES" sz="1600" smtClean="0">
                <a:solidFill>
                  <a:schemeClr val="tx2"/>
                </a:solidFill>
                <a:latin typeface="Alegreya Sans" panose="00000500000000000000" pitchFamily="2" charset="0"/>
              </a:rPr>
              <a:t>y tratar </a:t>
            </a:r>
            <a:r>
              <a:rPr lang="es-ES" sz="1600" dirty="0" smtClean="0">
                <a:solidFill>
                  <a:schemeClr val="tx2"/>
                </a:solidFill>
                <a:latin typeface="Alegreya Sans" panose="00000500000000000000" pitchFamily="2" charset="0"/>
              </a:rPr>
              <a:t>de emplear los términos técnicos con precisión.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94" y="1514673"/>
            <a:ext cx="1542555" cy="2176182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2269096" y="4150021"/>
            <a:ext cx="7653809" cy="1944000"/>
            <a:chOff x="2874194" y="4201562"/>
            <a:chExt cx="7653809" cy="194400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194" y="4201562"/>
              <a:ext cx="2914933" cy="1944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976" y="4201562"/>
              <a:ext cx="3476027" cy="1944000"/>
            </a:xfrm>
            <a:prstGeom prst="rect">
              <a:avLst/>
            </a:prstGeom>
          </p:spPr>
        </p:pic>
        <p:sp>
          <p:nvSpPr>
            <p:cNvPr id="14" name="Flecha derecha 13"/>
            <p:cNvSpPr/>
            <p:nvPr/>
          </p:nvSpPr>
          <p:spPr>
            <a:xfrm>
              <a:off x="5931348" y="4931246"/>
              <a:ext cx="978408" cy="484632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60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EMET">
      <a:dk1>
        <a:sysClr val="windowText" lastClr="000000"/>
      </a:dk1>
      <a:lt1>
        <a:sysClr val="window" lastClr="FFFFFF"/>
      </a:lt1>
      <a:dk2>
        <a:srgbClr val="033453"/>
      </a:dk2>
      <a:lt2>
        <a:srgbClr val="B6BED1"/>
      </a:lt2>
      <a:accent1>
        <a:srgbClr val="585D84"/>
      </a:accent1>
      <a:accent2>
        <a:srgbClr val="C1372F"/>
      </a:accent2>
      <a:accent3>
        <a:srgbClr val="3AAD21"/>
      </a:accent3>
      <a:accent4>
        <a:srgbClr val="2B6ABC"/>
      </a:accent4>
      <a:accent5>
        <a:srgbClr val="27C3F3"/>
      </a:accent5>
      <a:accent6>
        <a:srgbClr val="EBC200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1208</Words>
  <Application>Microsoft Office PowerPoint</Application>
  <PresentationFormat>Panorámica</PresentationFormat>
  <Paragraphs>357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msgothic</vt:lpstr>
      <vt:lpstr>Arial</vt:lpstr>
      <vt:lpstr>Times New Roman</vt:lpstr>
      <vt:lpstr>Calibri Light</vt:lpstr>
      <vt:lpstr>Alegreya Sans</vt:lpstr>
      <vt:lpstr>Calibri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AEMet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García Tagle</dc:creator>
  <cp:lastModifiedBy>Fran</cp:lastModifiedBy>
  <cp:revision>271</cp:revision>
  <dcterms:created xsi:type="dcterms:W3CDTF">2016-11-07T08:34:13Z</dcterms:created>
  <dcterms:modified xsi:type="dcterms:W3CDTF">2022-10-01T09:03:26Z</dcterms:modified>
</cp:coreProperties>
</file>