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8" r:id="rId3"/>
    <p:sldId id="335" r:id="rId4"/>
    <p:sldId id="262" r:id="rId5"/>
    <p:sldId id="301" r:id="rId6"/>
    <p:sldId id="304" r:id="rId7"/>
    <p:sldId id="305" r:id="rId8"/>
    <p:sldId id="306" r:id="rId9"/>
    <p:sldId id="312" r:id="rId10"/>
    <p:sldId id="313" r:id="rId11"/>
    <p:sldId id="294" r:id="rId12"/>
    <p:sldId id="279" r:id="rId13"/>
    <p:sldId id="332" r:id="rId14"/>
    <p:sldId id="298" r:id="rId15"/>
    <p:sldId id="280" r:id="rId16"/>
    <p:sldId id="333" r:id="rId17"/>
    <p:sldId id="331" r:id="rId18"/>
    <p:sldId id="336" r:id="rId19"/>
    <p:sldId id="283" r:id="rId20"/>
    <p:sldId id="282" r:id="rId21"/>
    <p:sldId id="334" r:id="rId22"/>
    <p:sldId id="295" r:id="rId23"/>
    <p:sldId id="314" r:id="rId24"/>
    <p:sldId id="329" r:id="rId25"/>
    <p:sldId id="316" r:id="rId26"/>
    <p:sldId id="317" r:id="rId27"/>
    <p:sldId id="318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A26A1"/>
    <a:srgbClr val="99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0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F49A-FDBC-4115-A24F-A650DA1468BA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089AB-8175-478F-A2A4-DC93DF8BDB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1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089AB-8175-478F-A2A4-DC93DF8BDB1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95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FC8C72-D160-48D7-BECF-D5B455C6B1AA}" type="slidenum">
              <a:rPr lang="es-ES" altLang="es-ES" smtClean="0"/>
              <a:pPr/>
              <a:t>33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4631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FC8C72-D160-48D7-BECF-D5B455C6B1AA}" type="slidenum">
              <a:rPr lang="es-ES" altLang="es-ES" smtClean="0"/>
              <a:pPr/>
              <a:t>34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0079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089AB-8175-478F-A2A4-DC93DF8BDB1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03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089AB-8175-478F-A2A4-DC93DF8BDB1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4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AA475D-C073-4C98-9F67-923E402059F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6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AA475D-C073-4C98-9F67-923E402059F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67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inicio de la transición nevada-lluvia es determinista ya que solo depende del estado de la atmósfera: es la isocero de la temperatura de fase, </a:t>
            </a:r>
          </a:p>
          <a:p>
            <a:r>
              <a:rPr lang="es-ES" dirty="0" smtClean="0"/>
              <a:t>pero el fin de la transición, asociado a la cota de nieve ,no</a:t>
            </a:r>
            <a:r>
              <a:rPr lang="es-ES" baseline="0" dirty="0" smtClean="0"/>
              <a:t> lo es: incertidumbres asociadas a la observación del fenómeno lluvia (que proporción de copos totalmente fundidos elegimos?,, que tipo o mezcla de tipos de copo hay en cada momento , cual es  la intensidad de la  precipitación a una altitud y momentos dados, …</a:t>
            </a:r>
          </a:p>
          <a:p>
            <a:endParaRPr lang="es-ES" baseline="0" dirty="0" smtClean="0"/>
          </a:p>
          <a:p>
            <a:r>
              <a:rPr lang="es-ES" baseline="0" dirty="0" smtClean="0"/>
              <a:t>La única forma de abordar dicha transición es tratándola con un modelo logística ( si: lluvia, no: nevada ),  a través de la probabilidad asociada</a:t>
            </a:r>
          </a:p>
          <a:p>
            <a:endParaRPr lang="es-ES" baseline="0" dirty="0" smtClean="0"/>
          </a:p>
          <a:p>
            <a:r>
              <a:rPr lang="es-ES" baseline="0" dirty="0" smtClean="0"/>
              <a:t>Si phi=…, la probabilidad de lluvia viene dada como</a:t>
            </a:r>
          </a:p>
          <a:p>
            <a:endParaRPr lang="es-ES" baseline="0" dirty="0" smtClean="0"/>
          </a:p>
          <a:p>
            <a:r>
              <a:rPr lang="es-ES" baseline="0" dirty="0" smtClean="0"/>
              <a:t>Phi uno es un parámetro asociado a la cota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21ED-1BB1-4C4A-A403-0DE18B9772A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2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089AB-8175-478F-A2A4-DC93DF8BDB1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67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335D6D-4925-4E49-80DC-E00E22B3824E}" type="slidenum">
              <a:rPr lang="es-ES" altLang="es-ES" smtClean="0">
                <a:solidFill>
                  <a:prstClr val="black"/>
                </a:solidFill>
              </a:rPr>
              <a:pPr/>
              <a:t>22</a:t>
            </a:fld>
            <a:endParaRPr lang="es-E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3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7E3C65-8C41-4C98-AA95-8008C0999CA0}" type="slidenum">
              <a:rPr lang="es-ES" altLang="es-ES" smtClean="0">
                <a:solidFill>
                  <a:prstClr val="black"/>
                </a:solidFill>
              </a:rPr>
              <a:pPr/>
              <a:t>23</a:t>
            </a:fld>
            <a:endParaRPr lang="es-E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BE31-38B4-4B38-BD6D-89111FD74E91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7868-50E7-471B-A1F4-D17FAA2A0CD5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1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0FD-8853-4799-99FA-FB4E3D09EADA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2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AFA2-B9E1-4F2F-A522-D0D238CE070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7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A68-5DFF-47B4-BF6C-69EEFA5EEF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7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06E0-5D63-4723-A38A-E3B06824E9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3E99-E964-4364-95B8-963F242D072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0194-28EC-4298-87BA-9ADF1124ECA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9DEF-540D-4A83-804D-4BDC04D4EF6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6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8DAF-72FD-4F4C-A0BD-90C2F4E440E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AADC-3507-4C49-9A81-5C78CE6BE68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5A3-D0AE-423B-A337-3A0441A5F070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36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27D-2488-4C53-BE7A-1539DCF2FEB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8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C06C-58A1-4580-B0B1-71DBCCEDC2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AD25-0F10-4EBB-8870-8FD19095721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F4F0-666F-4C9F-8CBE-902575F93586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9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92A0-3E6D-4DB9-AB14-42FE15CEE1E3}" type="datetime1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58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9BEE-5317-4924-88AD-944A2F64F5D1}" type="datetime1">
              <a:rPr lang="es-ES" smtClean="0"/>
              <a:t>29/09/2022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8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EC07-46AC-4407-A00F-D62D42CAA18A}" type="datetime1">
              <a:rPr lang="es-ES" smtClean="0"/>
              <a:t>29/09/2022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62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B6BC-C0C7-4F86-9920-072E7E5742A5}" type="datetime1">
              <a:rPr lang="es-ES" smtClean="0"/>
              <a:t>29/09/2022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7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5E6-C07D-4854-962D-0E3B46FDEC08}" type="datetime1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457-52D9-4684-AD29-1E01D49D6351}" type="datetime1">
              <a:rPr lang="es-ES" smtClean="0"/>
              <a:t>29/09/2022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9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9751-BE8E-468F-BCD7-4276066BA34D}" type="datetime1">
              <a:rPr lang="es-ES" smtClean="0"/>
              <a:t>29/09/2022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EB8A-53B2-4736-B45E-315522B3AE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3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B4EA-2AD0-43C8-9353-F8AFF064B10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svs.gsfc.nasa.gov/46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0.aemet.es/wwj/pgatap/atapweb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este.aemet.es:81/webtools/nieve/src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978/639-19-010-0.121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0.aemet.es/wwj/stapwww/postproceso/nuevasTemperaturas/mapas/00/P/pane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reste.aemet.es:81/webtools/nieve/src/index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0.aemet.es/wwj/stapwww/postproceso/NPTcalma/correc/mapas/00/P/pane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0.inm.es/wwj/stapwww/postproceso/nuevasTemperaturas/apoyo/NuevoPostprocesoDeTemperaturas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0.aemet.es/wwj/stapwww/postproceso/nuevasTemperaturas/mapas/00/P/panel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0.aemet.es/wwj/stapwww/postproceso/nuevasTemperaturas/mapas/00/tabl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0.aemet.es/wwj/stapwww/postproceso/nuevasTemperaturas/mapas/00/tabl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0.aemet.es/wwj/stapwww/postproceso/nuevasTemperaturas/mapas/00/P/pan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este.aemet.es:81/webtools/temp/src/index.html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0.aemet.es/wwj/stapwww/postproceso/NPTcalma/correc/mapas/00/tabla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ureste.aemet.es:81/webtools/nieve/src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ctu.epfl.ch/news/unraveling-the-mystery-of-snowflakes-from-the-al-2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622" y="513872"/>
            <a:ext cx="48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Curso CRF_PIB-M 3ª edición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86753" y="3145352"/>
            <a:ext cx="412488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Alberto Fernández </a:t>
            </a:r>
            <a:r>
              <a:rPr lang="es-ES" sz="2800" dirty="0" err="1" smtClean="0">
                <a:solidFill>
                  <a:schemeClr val="bg1"/>
                </a:solidFill>
              </a:rPr>
              <a:t>Matía</a:t>
            </a:r>
            <a:endParaRPr lang="es-ES" sz="2800" dirty="0" smtClean="0">
              <a:solidFill>
                <a:schemeClr val="bg1"/>
              </a:solidFill>
            </a:endParaRPr>
          </a:p>
          <a:p>
            <a:pPr algn="ctr"/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ATAP</a:t>
            </a:r>
          </a:p>
          <a:p>
            <a:pPr algn="ctr"/>
            <a:endParaRPr lang="es-ES" sz="2800" dirty="0" smtClean="0">
              <a:solidFill>
                <a:schemeClr val="bg1"/>
              </a:solidFill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afernandezm@aemet.es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71146" y="1394558"/>
            <a:ext cx="894039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Teoría </a:t>
            </a:r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y práctica de la aplicación </a:t>
            </a:r>
            <a:r>
              <a:rPr lang="es-ES" sz="3600" b="1" dirty="0" err="1" smtClean="0">
                <a:solidFill>
                  <a:schemeClr val="bg1"/>
                </a:solidFill>
              </a:rPr>
              <a:t>Nivograv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071145" y="2062876"/>
            <a:ext cx="894039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 smtClean="0">
                <a:solidFill>
                  <a:schemeClr val="bg1"/>
                </a:solidFill>
              </a:rPr>
              <a:t>2. </a:t>
            </a:r>
            <a:r>
              <a:rPr lang="es-ES" sz="3600" i="1" dirty="0" err="1" smtClean="0">
                <a:solidFill>
                  <a:schemeClr val="bg1"/>
                </a:solidFill>
              </a:rPr>
              <a:t>Posproceso</a:t>
            </a:r>
            <a:r>
              <a:rPr lang="es-ES" sz="3600" i="1" dirty="0" smtClean="0">
                <a:solidFill>
                  <a:schemeClr val="bg1"/>
                </a:solidFill>
              </a:rPr>
              <a:t> de temperaturas</a:t>
            </a:r>
            <a:endParaRPr lang="es-E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>
            <a:off x="2299952" y="4090467"/>
            <a:ext cx="7959777" cy="0"/>
          </a:xfrm>
          <a:prstGeom prst="line">
            <a:avLst/>
          </a:prstGeom>
          <a:ln w="63500">
            <a:solidFill>
              <a:srgbClr val="FB2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2299951" y="2433280"/>
            <a:ext cx="7959777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2299952" y="5761199"/>
            <a:ext cx="795977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50" y="1356957"/>
            <a:ext cx="388425" cy="4226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98" y="2997194"/>
            <a:ext cx="404004" cy="4395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778" y="6366149"/>
            <a:ext cx="201043" cy="2070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550" y="4688921"/>
            <a:ext cx="435501" cy="4738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051" y="1104809"/>
            <a:ext cx="5755123" cy="292023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176" y="3633013"/>
            <a:ext cx="5681964" cy="182895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7821" y="5306652"/>
            <a:ext cx="4895512" cy="198137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37308" y="216547"/>
            <a:ext cx="802437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</a:rPr>
              <a:t>Fusión/</a:t>
            </a:r>
            <a:r>
              <a:rPr lang="es-ES" sz="3200" b="1" i="1" dirty="0" err="1" smtClean="0">
                <a:solidFill>
                  <a:schemeClr val="bg1"/>
                </a:solidFill>
              </a:rPr>
              <a:t>recongelación</a:t>
            </a:r>
            <a:r>
              <a:rPr lang="es-ES" sz="3200" b="1" i="1" dirty="0" smtClean="0">
                <a:solidFill>
                  <a:schemeClr val="bg1"/>
                </a:solidFill>
              </a:rPr>
              <a:t> de la  </a:t>
            </a:r>
            <a:r>
              <a:rPr lang="es-ES" sz="3200" b="1" i="1" dirty="0">
                <a:solidFill>
                  <a:schemeClr val="bg1"/>
                </a:solidFill>
              </a:rPr>
              <a:t>n</a:t>
            </a:r>
            <a:r>
              <a:rPr lang="es-ES" sz="3200" b="1" i="1" dirty="0" smtClean="0">
                <a:solidFill>
                  <a:schemeClr val="bg1"/>
                </a:solidFill>
              </a:rPr>
              <a:t>ieve precipitante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10</a:t>
            </a:fld>
            <a:endParaRPr lang="es-ES"/>
          </a:p>
        </p:txBody>
      </p:sp>
      <p:sp>
        <p:nvSpPr>
          <p:cNvPr id="4" name="Llamada ovalada 3">
            <a:hlinkClick r:id="rId2"/>
          </p:cNvPr>
          <p:cNvSpPr/>
          <p:nvPr/>
        </p:nvSpPr>
        <p:spPr>
          <a:xfrm>
            <a:off x="-434108" y="1209963"/>
            <a:ext cx="2844800" cy="1787231"/>
          </a:xfrm>
          <a:prstGeom prst="wedgeEllipseCallout">
            <a:avLst>
              <a:gd name="adj1" fmla="val 54570"/>
              <a:gd name="adj2" fmla="val -2851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Enlace con la animación simulada de la fusión de un copo</a:t>
            </a:r>
            <a:endParaRPr lang="es-ES" dirty="0"/>
          </a:p>
        </p:txBody>
      </p:sp>
      <p:sp>
        <p:nvSpPr>
          <p:cNvPr id="17" name="Llamada ovalada 16">
            <a:hlinkClick r:id="rId2"/>
          </p:cNvPr>
          <p:cNvSpPr/>
          <p:nvPr/>
        </p:nvSpPr>
        <p:spPr>
          <a:xfrm>
            <a:off x="8394357" y="180898"/>
            <a:ext cx="3457832" cy="2007332"/>
          </a:xfrm>
          <a:prstGeom prst="wedgeEllipseCallout">
            <a:avLst>
              <a:gd name="adj1" fmla="val 3826"/>
              <a:gd name="adj2" fmla="val 613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cota de inicio de la fusión es  la misma para todos los copos independientemente de sus características</a:t>
            </a:r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6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88" y="1066895"/>
            <a:ext cx="8516403" cy="475289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9" y="4212107"/>
            <a:ext cx="2871465" cy="26458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379" y="2050878"/>
            <a:ext cx="3438442" cy="226790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533" y="1279975"/>
            <a:ext cx="2950720" cy="27190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2855" y="203616"/>
            <a:ext cx="76862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Gráficas de altitudes y “cotas de nieve” en </a:t>
            </a:r>
            <a:r>
              <a:rPr lang="es-ES" sz="2800" dirty="0" smtClean="0">
                <a:hlinkClick r:id="rId6"/>
              </a:rPr>
              <a:t>Nivograv</a:t>
            </a:r>
            <a:endParaRPr lang="es-ES" sz="28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920" y="957217"/>
            <a:ext cx="4450466" cy="264589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619" y="3871393"/>
            <a:ext cx="2658086" cy="1993565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12</a:t>
            </a:fld>
            <a:endParaRPr lang="es-ES"/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62EB8A-53B2-4736-B45E-315522B3AE30}" type="slidenum">
              <a:rPr lang="es-ES" smtClean="0"/>
              <a:pPr/>
              <a:t>12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075006" y="1231258"/>
                <a:ext cx="10485120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 smtClean="0">
                    <a:solidFill>
                      <a:srgbClr val="FFFF00"/>
                    </a:solidFill>
                  </a:rPr>
                  <a:t>La nieve comienza a fundir por debajo de la cota de inicio de la fusión y por debajo de ella el valor de </a:t>
                </a:r>
                <a:r>
                  <a:rPr lang="es-ES" sz="2800" b="1" i="1" dirty="0">
                    <a:solidFill>
                      <a:schemeClr val="bg1"/>
                    </a:solidFill>
                  </a:rPr>
                  <a:t>la </a:t>
                </a:r>
                <a:r>
                  <a:rPr lang="es-ES" sz="2800" b="1" i="1" dirty="0" smtClean="0">
                    <a:solidFill>
                      <a:schemeClr val="bg1"/>
                    </a:solidFill>
                  </a:rPr>
                  <a:t>fase </a:t>
                </a:r>
                <a:r>
                  <a:rPr lang="es-ES" sz="2800" b="1" i="1" dirty="0" smtClean="0">
                    <a:solidFill>
                      <a:srgbClr val="FFFF00"/>
                    </a:solidFill>
                  </a:rPr>
                  <a:t>recoge en adelante el estado de </a:t>
                </a:r>
                <a:r>
                  <a:rPr lang="es-ES" sz="2800" b="1" dirty="0" smtClean="0">
                    <a:solidFill>
                      <a:srgbClr val="FFFF00"/>
                    </a:solidFill>
                  </a:rPr>
                  <a:t>fusión de la nevada:</a:t>
                </a:r>
                <a:endParaRPr lang="es-ES" sz="2800" b="1" i="1" dirty="0" smtClean="0">
                  <a:solidFill>
                    <a:schemeClr val="bg1"/>
                  </a:solidFill>
                </a:endParaRPr>
              </a:p>
              <a:p>
                <a:r>
                  <a:rPr lang="es-ES" sz="800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∅=∅</m:t>
                      </m:r>
                      <m:d>
                        <m:dPr>
                          <m:ctrlP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es-E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s-E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sz="2800" b="1" dirty="0" smtClean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endParaRPr lang="es-ES" sz="900" b="1" dirty="0" smtClean="0">
                  <a:solidFill>
                    <a:srgbClr val="FFFF00"/>
                  </a:solidFill>
                </a:endParaRPr>
              </a:p>
              <a:p>
                <a:r>
                  <a:rPr lang="es-ES" sz="2800" b="1" dirty="0" smtClean="0">
                    <a:solidFill>
                      <a:schemeClr val="bg1"/>
                    </a:solidFill>
                  </a:rPr>
                  <a:t>La fase </a:t>
                </a:r>
                <a14:m>
                  <m:oMath xmlns:m="http://schemas.openxmlformats.org/officeDocument/2006/math">
                    <m:r>
                      <a:rPr lang="es-E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2800" b="1" dirty="0" smtClean="0">
                    <a:solidFill>
                      <a:srgbClr val="FFFF00"/>
                    </a:solidFill>
                  </a:rPr>
                  <a:t>depende de la intensidad de la precipitación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800" b="1" dirty="0" smtClean="0">
                    <a:solidFill>
                      <a:srgbClr val="FFFF00"/>
                    </a:solidFill>
                  </a:rPr>
                  <a:t>y de los perfiles atmosféricos de temperatura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s-ES" sz="2800" b="1" dirty="0" smtClean="0">
                    <a:solidFill>
                      <a:srgbClr val="FFFF00"/>
                    </a:solidFill>
                  </a:rPr>
                  <a:t>, humedad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sz="2800" b="1" dirty="0" smtClean="0">
                    <a:solidFill>
                      <a:srgbClr val="FFFF00"/>
                    </a:solidFill>
                  </a:rPr>
                  <a:t>y presión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800" b="1" dirty="0" smtClean="0">
                    <a:solidFill>
                      <a:srgbClr val="FFFF00"/>
                    </a:solidFill>
                  </a:rPr>
                  <a:t>, dónde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800" b="1" dirty="0" smtClean="0">
                    <a:solidFill>
                      <a:srgbClr val="FFFF00"/>
                    </a:solidFill>
                  </a:rPr>
                  <a:t>es la altitud</a:t>
                </a:r>
              </a:p>
              <a:p>
                <a:endParaRPr lang="es-ES" sz="900" b="1" dirty="0">
                  <a:solidFill>
                    <a:srgbClr val="FFFF00"/>
                  </a:solidFill>
                </a:endParaRPr>
              </a:p>
              <a:p>
                <a:r>
                  <a:rPr lang="es-ES" sz="2800" b="1" u="sng" dirty="0" smtClean="0">
                    <a:solidFill>
                      <a:srgbClr val="FFFF00"/>
                    </a:solidFill>
                  </a:rPr>
                  <a:t>Al descender la nevada su fase normalmente crece</a:t>
                </a:r>
                <a:r>
                  <a:rPr lang="es-ES" sz="2800" b="1" dirty="0" smtClean="0">
                    <a:solidFill>
                      <a:srgbClr val="FFFF00"/>
                    </a:solidFill>
                  </a:rPr>
                  <a:t>: crece cuando hay fusión y se mantiene si hay </a:t>
                </a:r>
                <a:r>
                  <a:rPr lang="es-ES" sz="2800" b="1" dirty="0" err="1" smtClean="0">
                    <a:solidFill>
                      <a:srgbClr val="FFFF00"/>
                    </a:solidFill>
                  </a:rPr>
                  <a:t>recongelación</a:t>
                </a:r>
                <a:endParaRPr lang="es-ES" sz="2800" b="1" dirty="0" smtClean="0">
                  <a:solidFill>
                    <a:srgbClr val="FFFF00"/>
                  </a:solidFill>
                </a:endParaRPr>
              </a:p>
              <a:p>
                <a:endParaRPr lang="es-ES" sz="900" b="1" dirty="0" smtClean="0">
                  <a:solidFill>
                    <a:srgbClr val="FFFF00"/>
                  </a:solidFill>
                </a:endParaRPr>
              </a:p>
              <a:p>
                <a:r>
                  <a:rPr lang="es-ES" sz="2800" b="1" u="sng" dirty="0" smtClean="0">
                    <a:solidFill>
                      <a:srgbClr val="FFFF00"/>
                    </a:solidFill>
                  </a:rPr>
                  <a:t>Las cotas están asociadas a </a:t>
                </a:r>
                <a:r>
                  <a:rPr lang="es-ES" sz="2800" b="1" u="sng" dirty="0">
                    <a:solidFill>
                      <a:srgbClr val="FFFF00"/>
                    </a:solidFill>
                  </a:rPr>
                  <a:t>valores determinados de </a:t>
                </a:r>
                <a:r>
                  <a:rPr lang="es-ES" sz="2800" b="1" u="sng" dirty="0" smtClean="0">
                    <a:solidFill>
                      <a:srgbClr val="FFFF00"/>
                    </a:solidFill>
                  </a:rPr>
                  <a:t>la fase </a:t>
                </a:r>
                <a:endParaRPr lang="es-ES" sz="2800" b="1" u="sng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06" y="1231258"/>
                <a:ext cx="10485120" cy="4939814"/>
              </a:xfrm>
              <a:prstGeom prst="rect">
                <a:avLst/>
              </a:prstGeom>
              <a:blipFill rotWithShape="0">
                <a:blip r:embed="rId2"/>
                <a:stretch>
                  <a:fillRect l="-1163" t="-1235" r="-1337" b="-25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3100383" y="347414"/>
            <a:ext cx="562974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i="1" dirty="0" smtClean="0">
                <a:solidFill>
                  <a:schemeClr val="bg1"/>
                </a:solidFill>
              </a:rPr>
              <a:t>Fase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i="1" dirty="0" smtClean="0">
                <a:solidFill>
                  <a:schemeClr val="bg1"/>
                </a:solidFill>
              </a:rPr>
              <a:t>de la nieve precipitante</a:t>
            </a:r>
            <a:endParaRPr lang="es-E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230-EB69-4F3D-9C60-5D8EB96A1B90}" type="slidenum">
              <a:rPr lang="es-ES" smtClean="0"/>
              <a:t>13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944510" y="318627"/>
                <a:ext cx="8906628" cy="114557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4000" b="1" i="1" dirty="0" smtClean="0">
                    <a:solidFill>
                      <a:schemeClr val="bg1"/>
                    </a:solidFill>
                  </a:rPr>
                  <a:t>Formulación de </a:t>
                </a:r>
                <a:r>
                  <a:rPr lang="es-ES" sz="4000" b="1" i="1" dirty="0">
                    <a:solidFill>
                      <a:schemeClr val="bg1"/>
                    </a:solidFill>
                  </a:rPr>
                  <a:t>la Fase de </a:t>
                </a:r>
                <a:r>
                  <a:rPr lang="es-ES" sz="4000" b="1" i="1" dirty="0" smtClean="0">
                    <a:solidFill>
                      <a:schemeClr val="bg1"/>
                    </a:solidFill>
                  </a:rPr>
                  <a:t>nieve: </a:t>
                </a:r>
                <a14:m>
                  <m:oMath xmlns:m="http://schemas.openxmlformats.org/officeDocument/2006/math">
                    <m:r>
                      <a:rPr lang="es-E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f>
                      <m:fPr>
                        <m:ctrlPr>
                          <a:rPr lang="es-E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4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s-ES" sz="4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</m:sub>
                            </m:sSub>
                          </m:e>
                          <m:sup>
                            <m:r>
                              <a:rPr lang="es-E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s-E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4000" b="1" i="1" dirty="0" smtClean="0">
                    <a:solidFill>
                      <a:schemeClr val="bg1"/>
                    </a:solidFill>
                  </a:rPr>
                  <a:t> 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510" y="318627"/>
                <a:ext cx="8906628" cy="1145570"/>
              </a:xfrm>
              <a:prstGeom prst="rect">
                <a:avLst/>
              </a:prstGeom>
              <a:blipFill rotWithShape="0">
                <a:blip r:embed="rId3"/>
                <a:stretch>
                  <a:fillRect l="-2392" b="-1052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523116" y="1834843"/>
                <a:ext cx="7341319" cy="3197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sz="2000" b="1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 la fase</a:t>
                </a:r>
              </a:p>
              <a:p>
                <a:endParaRPr lang="es-ES" sz="2000" b="1" i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E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sub>
                    </m:sSub>
                  </m:oMath>
                </a14:m>
                <a:r>
                  <a:rPr lang="es-ES" sz="2000" b="1" i="1" dirty="0" smtClean="0">
                    <a:solidFill>
                      <a:srgbClr val="FF00FF"/>
                    </a:solidFill>
                  </a:rPr>
                  <a:t> </a:t>
                </a:r>
                <a:r>
                  <a:rPr lang="es-ES" sz="2000" b="1" i="1" dirty="0" smtClean="0">
                    <a:solidFill>
                      <a:srgbClr val="FFFF00"/>
                    </a:solidFill>
                  </a:rPr>
                  <a:t>es el área </a:t>
                </a:r>
                <a:r>
                  <a:rPr lang="es-ES" sz="2000" b="1" i="1" dirty="0">
                    <a:solidFill>
                      <a:srgbClr val="FFFF00"/>
                    </a:solidFill>
                  </a:rPr>
                  <a:t>de </a:t>
                </a:r>
                <a:r>
                  <a:rPr lang="es-ES" sz="2000" b="1" i="1" dirty="0" smtClean="0">
                    <a:solidFill>
                      <a:srgbClr val="FFFF00"/>
                    </a:solidFill>
                  </a:rPr>
                  <a:t>fase</a:t>
                </a:r>
              </a:p>
              <a:p>
                <a:endParaRPr lang="es-ES" sz="2000" b="1" i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s-ES" sz="2000" dirty="0" smtClean="0">
                    <a:solidFill>
                      <a:srgbClr val="FFFF00"/>
                    </a:solidFill>
                  </a:rPr>
                  <a:t> es la intensidad de la precipitación</a:t>
                </a:r>
              </a:p>
              <a:p>
                <a:endParaRPr lang="es-ES" sz="2000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s-ES" sz="2000" dirty="0" smtClean="0">
                    <a:solidFill>
                      <a:srgbClr val="FFFF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E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s-ES" sz="2000" dirty="0" smtClean="0">
                    <a:solidFill>
                      <a:srgbClr val="FFFF00"/>
                    </a:solidFill>
                  </a:rPr>
                  <a:t> son parámetros de ajuste que se pueden obtener observando si la nieve precipitante al llegar a un punto dado sigue siendo nieve o se ha transformado en otro tipo de precipitación (aguanieve,  lluvia o gránulos de hielo)</a:t>
                </a:r>
                <a:endParaRPr lang="es-E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16" y="1834843"/>
                <a:ext cx="7341319" cy="3197607"/>
              </a:xfrm>
              <a:prstGeom prst="rect">
                <a:avLst/>
              </a:prstGeom>
              <a:blipFill rotWithShape="0">
                <a:blip r:embed="rId4"/>
                <a:stretch>
                  <a:fillRect l="-914" t="-1143" r="-1578" b="-2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610647" y="5195001"/>
            <a:ext cx="11166256" cy="10156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FF00"/>
                </a:solidFill>
              </a:rPr>
              <a:t>Cuando </a:t>
            </a:r>
            <a:r>
              <a:rPr lang="es-ES" sz="2000" b="1" i="1" dirty="0">
                <a:solidFill>
                  <a:srgbClr val="FFFF00"/>
                </a:solidFill>
              </a:rPr>
              <a:t>hay precipitación </a:t>
            </a:r>
            <a:r>
              <a:rPr lang="es-ES" sz="2000" b="1" i="1" u="sng" dirty="0">
                <a:solidFill>
                  <a:srgbClr val="FFFF00"/>
                </a:solidFill>
              </a:rPr>
              <a:t>las cotas </a:t>
            </a:r>
            <a:r>
              <a:rPr lang="es-ES" sz="2000" b="1" i="1" u="sng" dirty="0" smtClean="0">
                <a:solidFill>
                  <a:srgbClr val="FFFF00"/>
                </a:solidFill>
              </a:rPr>
              <a:t>reales</a:t>
            </a:r>
            <a:r>
              <a:rPr lang="es-ES" sz="2000" b="1" i="1" dirty="0" smtClean="0">
                <a:solidFill>
                  <a:srgbClr val="FFFF00"/>
                </a:solidFill>
              </a:rPr>
              <a:t> dependen </a:t>
            </a:r>
            <a:r>
              <a:rPr lang="es-ES" sz="2000" b="1" i="1" dirty="0">
                <a:solidFill>
                  <a:srgbClr val="FFFF00"/>
                </a:solidFill>
              </a:rPr>
              <a:t>de </a:t>
            </a:r>
            <a:r>
              <a:rPr lang="es-ES" sz="2000" b="1" i="1" dirty="0" smtClean="0">
                <a:solidFill>
                  <a:srgbClr val="FFFF00"/>
                </a:solidFill>
              </a:rPr>
              <a:t>las características de la nevada y del perfil atmosférico pero, a igualdad de otras circunstancias, </a:t>
            </a:r>
            <a:r>
              <a:rPr lang="es-ES" sz="2000" b="1" i="1" u="sng" dirty="0" smtClean="0">
                <a:solidFill>
                  <a:srgbClr val="FFFF00"/>
                </a:solidFill>
              </a:rPr>
              <a:t>estas cotas son siempre más </a:t>
            </a:r>
            <a:r>
              <a:rPr lang="es-ES" sz="2000" b="1" i="1" u="sng" dirty="0">
                <a:solidFill>
                  <a:srgbClr val="FFFF00"/>
                </a:solidFill>
              </a:rPr>
              <a:t>bajas cuanto mayor </a:t>
            </a:r>
            <a:r>
              <a:rPr lang="es-ES" sz="2000" b="1" i="1" u="sng" dirty="0" smtClean="0">
                <a:solidFill>
                  <a:srgbClr val="FFFF00"/>
                </a:solidFill>
              </a:rPr>
              <a:t>sea </a:t>
            </a:r>
            <a:r>
              <a:rPr lang="es-ES" sz="2000" b="1" i="1" u="sng" dirty="0">
                <a:solidFill>
                  <a:srgbClr val="FFFF00"/>
                </a:solidFill>
              </a:rPr>
              <a:t>la intensidad de la precipitación </a:t>
            </a:r>
            <a:r>
              <a:rPr lang="es-ES" sz="2000" b="1" i="1" u="sng" dirty="0" smtClean="0">
                <a:solidFill>
                  <a:srgbClr val="FFFF00"/>
                </a:solidFill>
              </a:rPr>
              <a:t>R</a:t>
            </a:r>
            <a:r>
              <a:rPr lang="es-ES" sz="2000" b="1" i="1" dirty="0" smtClean="0">
                <a:solidFill>
                  <a:srgbClr val="FFFF00"/>
                </a:solidFill>
              </a:rPr>
              <a:t>.</a:t>
            </a:r>
            <a:endParaRPr lang="es-ES" sz="2000" b="1" i="1" dirty="0">
              <a:solidFill>
                <a:srgbClr val="FFFF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10345119" y="1464197"/>
            <a:ext cx="782664" cy="40996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6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14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868680" y="1614377"/>
                <a:ext cx="10485120" cy="444737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3200" b="1" dirty="0" smtClean="0">
                    <a:solidFill>
                      <a:srgbClr val="FFFF00"/>
                    </a:solidFill>
                  </a:rPr>
                  <a:t>La </a:t>
                </a:r>
                <a:r>
                  <a:rPr lang="es-ES" sz="2800" b="1" u="sng" dirty="0" smtClean="0">
                    <a:solidFill>
                      <a:schemeClr val="bg1"/>
                    </a:solidFill>
                  </a:rPr>
                  <a:t>nieve de acumulación</a:t>
                </a:r>
                <a:r>
                  <a:rPr lang="es-E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2400" b="1" dirty="0" smtClean="0">
                    <a:solidFill>
                      <a:srgbClr val="FFFF00"/>
                    </a:solidFill>
                  </a:rPr>
                  <a:t>(mm) (símbolo           en el gráfico de precipitación de Nivograv) </a:t>
                </a:r>
                <a:r>
                  <a:rPr lang="es-ES" sz="2800" b="1" dirty="0" smtClean="0">
                    <a:solidFill>
                      <a:srgbClr val="FFFF00"/>
                    </a:solidFill>
                  </a:rPr>
                  <a:t>se define como </a:t>
                </a:r>
                <a:r>
                  <a:rPr lang="es-ES" sz="2800" b="1" i="1" dirty="0" smtClean="0">
                    <a:solidFill>
                      <a:schemeClr val="bg1"/>
                    </a:solidFill>
                  </a:rPr>
                  <a:t>la porción de nieve precipitante en altura que se acumula finalmente en la capa de nieve</a:t>
                </a:r>
                <a:r>
                  <a:rPr lang="es-ES" sz="2400" b="1" dirty="0">
                    <a:solidFill>
                      <a:srgbClr val="FFFF00"/>
                    </a:solidFill>
                  </a:rPr>
                  <a:t> (</a:t>
                </a:r>
                <a:r>
                  <a:rPr lang="es-ES" sz="2400" b="1" dirty="0" smtClean="0">
                    <a:solidFill>
                      <a:srgbClr val="FFFF00"/>
                    </a:solidFill>
                  </a:rPr>
                  <a:t>coloquialmente es la “</a:t>
                </a:r>
                <a:r>
                  <a:rPr lang="es-ES" sz="2400" b="1" u="sng" dirty="0" smtClean="0">
                    <a:solidFill>
                      <a:srgbClr val="FFFF00"/>
                    </a:solidFill>
                  </a:rPr>
                  <a:t>nieve que cuaja</a:t>
                </a:r>
                <a:r>
                  <a:rPr lang="es-ES" sz="2400" b="1" dirty="0" smtClean="0">
                    <a:solidFill>
                      <a:srgbClr val="FFFF00"/>
                    </a:solidFill>
                  </a:rPr>
                  <a:t>”) </a:t>
                </a:r>
                <a:r>
                  <a:rPr lang="es-ES" sz="2400" b="1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s-ES" sz="3200" b="1" dirty="0" smtClean="0">
                  <a:solidFill>
                    <a:srgbClr val="FFFF00"/>
                  </a:solidFill>
                </a:endParaRPr>
              </a:p>
              <a:p>
                <a:r>
                  <a:rPr lang="es-ES" sz="2800" b="1" u="sng" dirty="0" smtClean="0">
                    <a:solidFill>
                      <a:srgbClr val="FFFF00"/>
                    </a:solidFill>
                  </a:rPr>
                  <a:t>La nieve de acumulación se parametriza en función de la fase</a:t>
                </a:r>
              </a:p>
              <a:p>
                <a:pPr algn="ctr"/>
                <a:r>
                  <a:rPr lang="es-ES" sz="2800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∅=∅</m:t>
                    </m:r>
                    <m:d>
                      <m:dPr>
                        <m:ctrlP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s-E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s-E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s-ES" sz="2800" b="1" dirty="0" smtClean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s-ES" sz="1100" b="1" dirty="0" smtClean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r>
                  <a:rPr lang="es-ES" sz="2400" b="1" dirty="0" smtClean="0">
                    <a:solidFill>
                      <a:srgbClr val="00B0F0"/>
                    </a:solidFill>
                  </a:rPr>
                  <a:t>(La fase  </a:t>
                </a:r>
                <a:r>
                  <a:rPr lang="es-ES" sz="2400" b="1" dirty="0">
                    <a:solidFill>
                      <a:srgbClr val="00B0F0"/>
                    </a:solidFill>
                  </a:rPr>
                  <a:t>depende de la intensidad de la precipitación 𝑹 y de los perfiles atmosféricos de temperatura 𝒕(𝒛), humedad 𝒉(𝒛) y presión 𝒑(𝒛), dónde 𝒛 es la </a:t>
                </a:r>
                <a:r>
                  <a:rPr lang="es-ES" sz="2400" b="1" dirty="0" smtClean="0">
                    <a:solidFill>
                      <a:srgbClr val="00B0F0"/>
                    </a:solidFill>
                  </a:rPr>
                  <a:t>altitud)</a:t>
                </a:r>
                <a:endParaRPr lang="es-E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1614377"/>
                <a:ext cx="10485120" cy="4447371"/>
              </a:xfrm>
              <a:prstGeom prst="rect">
                <a:avLst/>
              </a:prstGeom>
              <a:blipFill rotWithShape="0">
                <a:blip r:embed="rId3"/>
                <a:stretch>
                  <a:fillRect l="-1512" t="-1783" b="-21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0" y="1504984"/>
            <a:ext cx="561975" cy="5619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00715" y="329556"/>
            <a:ext cx="391947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</a:rPr>
              <a:t>Nieve de acumulación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4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92"/>
            <a:ext cx="12192000" cy="5766389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640C-C10C-457A-A6E0-46C5102928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1683054" y="1244717"/>
            <a:ext cx="1503336" cy="255722"/>
          </a:xfrm>
          <a:prstGeom prst="wedgeEllipseCallout">
            <a:avLst>
              <a:gd name="adj1" fmla="val -52256"/>
              <a:gd name="adj2" fmla="val 514014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ovalada 5"/>
          <p:cNvSpPr/>
          <p:nvPr/>
        </p:nvSpPr>
        <p:spPr>
          <a:xfrm>
            <a:off x="5305274" y="1198222"/>
            <a:ext cx="2056109" cy="348711"/>
          </a:xfrm>
          <a:prstGeom prst="wedgeEllipseCallout">
            <a:avLst>
              <a:gd name="adj1" fmla="val -17261"/>
              <a:gd name="adj2" fmla="val 47563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40" y="1091589"/>
            <a:ext cx="561975" cy="5619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07280" y="46997"/>
            <a:ext cx="59774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solidFill>
                  <a:srgbClr val="92D050"/>
                </a:solidFill>
              </a:rPr>
              <a:t>Nieve de acumulación </a:t>
            </a:r>
            <a:r>
              <a:rPr lang="es-ES" sz="3200" i="1" dirty="0" smtClean="0">
                <a:solidFill>
                  <a:srgbClr val="FFFF00"/>
                </a:solidFill>
              </a:rPr>
              <a:t>en </a:t>
            </a:r>
            <a:r>
              <a:rPr lang="es-ES" sz="3200" i="1" dirty="0" err="1" smtClean="0">
                <a:solidFill>
                  <a:srgbClr val="FFFF00"/>
                </a:solidFill>
              </a:rPr>
              <a:t>Nivograv</a:t>
            </a:r>
            <a:endParaRPr lang="es-ES" sz="3200" i="1" dirty="0">
              <a:solidFill>
                <a:srgbClr val="FFFF00"/>
              </a:solidFill>
            </a:endParaRPr>
          </a:p>
        </p:txBody>
      </p:sp>
      <p:cxnSp>
        <p:nvCxnSpPr>
          <p:cNvPr id="11" name="Conector recto de flecha 10"/>
          <p:cNvCxnSpPr>
            <a:stCxn id="6" idx="6"/>
          </p:cNvCxnSpPr>
          <p:nvPr/>
        </p:nvCxnSpPr>
        <p:spPr>
          <a:xfrm>
            <a:off x="7361383" y="1372578"/>
            <a:ext cx="3805146" cy="89792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16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12872" y="904700"/>
            <a:ext cx="111662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Se define la </a:t>
            </a:r>
            <a:r>
              <a:rPr lang="es-ES" b="1" i="1" dirty="0" smtClean="0">
                <a:solidFill>
                  <a:srgbClr val="FF66FF"/>
                </a:solidFill>
              </a:rPr>
              <a:t>nieve patrón </a:t>
            </a:r>
            <a:r>
              <a:rPr lang="es-ES" dirty="0" smtClean="0">
                <a:solidFill>
                  <a:srgbClr val="FFFF00"/>
                </a:solidFill>
              </a:rPr>
              <a:t>como una precipitación imaginaria formada por </a:t>
            </a:r>
            <a:r>
              <a:rPr lang="es-ES" i="1" dirty="0" smtClean="0">
                <a:solidFill>
                  <a:srgbClr val="FFFF00"/>
                </a:solidFill>
              </a:rPr>
              <a:t>nieve típica que cae continuamente con una intensidad de precipitación constante de 1 mm/hora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En </a:t>
            </a:r>
            <a:r>
              <a:rPr lang="es-ES" dirty="0" err="1" smtClean="0">
                <a:solidFill>
                  <a:srgbClr val="FFFF00"/>
                </a:solidFill>
              </a:rPr>
              <a:t>Nivograv</a:t>
            </a:r>
            <a:r>
              <a:rPr lang="es-ES" dirty="0" smtClean="0">
                <a:solidFill>
                  <a:srgbClr val="FFFF00"/>
                </a:solidFill>
              </a:rPr>
              <a:t> se </a:t>
            </a:r>
            <a:r>
              <a:rPr lang="es-ES" dirty="0" err="1" smtClean="0">
                <a:solidFill>
                  <a:srgbClr val="FFFF00"/>
                </a:solidFill>
              </a:rPr>
              <a:t>respresenta</a:t>
            </a:r>
            <a:r>
              <a:rPr lang="es-ES" dirty="0" smtClean="0">
                <a:solidFill>
                  <a:srgbClr val="FFFF00"/>
                </a:solidFill>
              </a:rPr>
              <a:t> en el gráfico de precipitaciones mediante una </a:t>
            </a:r>
            <a:r>
              <a:rPr lang="es-ES" dirty="0" smtClean="0">
                <a:solidFill>
                  <a:srgbClr val="FF66FF"/>
                </a:solidFill>
              </a:rPr>
              <a:t>recta horizontal rosa continua</a:t>
            </a: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u="sng" dirty="0" smtClean="0">
                <a:solidFill>
                  <a:srgbClr val="FFFF00"/>
                </a:solidFill>
              </a:rPr>
              <a:t>La nieve parón es útil para poder </a:t>
            </a:r>
            <a:r>
              <a:rPr lang="es-ES" u="sng" dirty="0">
                <a:solidFill>
                  <a:srgbClr val="FFFF00"/>
                </a:solidFill>
              </a:rPr>
              <a:t>evaluar en todo momento </a:t>
            </a:r>
            <a:r>
              <a:rPr lang="es-ES" u="sng" dirty="0" smtClean="0">
                <a:solidFill>
                  <a:srgbClr val="FFFF00"/>
                </a:solidFill>
              </a:rPr>
              <a:t>la posibilidad de que nieve</a:t>
            </a:r>
            <a:r>
              <a:rPr lang="es-ES" dirty="0" smtClean="0">
                <a:solidFill>
                  <a:srgbClr val="FFFF00"/>
                </a:solidFill>
              </a:rPr>
              <a:t> (a partir de sus cotas y el porcentaje de acumulación correspondientes) </a:t>
            </a:r>
            <a:r>
              <a:rPr lang="es-ES" u="sng" dirty="0" smtClean="0">
                <a:solidFill>
                  <a:srgbClr val="FFFF00"/>
                </a:solidFill>
              </a:rPr>
              <a:t>independientemente de que el modelo prevea o no precipitación</a:t>
            </a:r>
            <a:r>
              <a:rPr lang="es-ES" dirty="0" smtClean="0">
                <a:solidFill>
                  <a:srgbClr val="FFFF00"/>
                </a:solidFill>
              </a:rPr>
              <a:t> (obviamente las “cotas más </a:t>
            </a:r>
            <a:r>
              <a:rPr lang="es-ES" dirty="0" err="1" smtClean="0">
                <a:solidFill>
                  <a:srgbClr val="FFFF00"/>
                </a:solidFill>
              </a:rPr>
              <a:t>reales”no</a:t>
            </a:r>
            <a:r>
              <a:rPr lang="es-ES" dirty="0" smtClean="0">
                <a:solidFill>
                  <a:srgbClr val="FFFF00"/>
                </a:solidFill>
              </a:rPr>
              <a:t> se pueden obtener si </a:t>
            </a:r>
            <a:r>
              <a:rPr lang="es-ES" dirty="0">
                <a:solidFill>
                  <a:srgbClr val="FFFF00"/>
                </a:solidFill>
              </a:rPr>
              <a:t>no se dispone de la </a:t>
            </a:r>
            <a:r>
              <a:rPr lang="es-ES" dirty="0" smtClean="0">
                <a:solidFill>
                  <a:srgbClr val="FFFF00"/>
                </a:solidFill>
              </a:rPr>
              <a:t>precipitación)</a:t>
            </a: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Las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b="1" i="1" dirty="0">
                <a:solidFill>
                  <a:schemeClr val="bg1"/>
                </a:solidFill>
              </a:rPr>
              <a:t>cotas patrón </a:t>
            </a:r>
            <a:r>
              <a:rPr lang="es-ES" dirty="0">
                <a:solidFill>
                  <a:srgbClr val="FFFF00"/>
                </a:solidFill>
              </a:rPr>
              <a:t>son las correspondientes a esta nieve </a:t>
            </a:r>
            <a:r>
              <a:rPr lang="es-ES" dirty="0" smtClean="0">
                <a:solidFill>
                  <a:srgbClr val="FFFF00"/>
                </a:solidFill>
              </a:rPr>
              <a:t>patrón:</a:t>
            </a:r>
          </a:p>
          <a:p>
            <a:r>
              <a:rPr lang="es-ES" b="1" i="1" dirty="0" smtClean="0">
                <a:solidFill>
                  <a:srgbClr val="FF66FF"/>
                </a:solidFill>
              </a:rPr>
              <a:t>cota </a:t>
            </a:r>
            <a:r>
              <a:rPr lang="es-ES" b="1" i="1" dirty="0">
                <a:solidFill>
                  <a:srgbClr val="FF66FF"/>
                </a:solidFill>
              </a:rPr>
              <a:t>patrón de inicio del aguanieve</a:t>
            </a:r>
            <a:r>
              <a:rPr lang="es-ES" b="1" i="1" dirty="0">
                <a:solidFill>
                  <a:srgbClr val="00B0F0"/>
                </a:solidFill>
              </a:rPr>
              <a:t> </a:t>
            </a:r>
            <a:r>
              <a:rPr lang="es-ES" dirty="0">
                <a:solidFill>
                  <a:srgbClr val="FFFF00"/>
                </a:solidFill>
              </a:rPr>
              <a:t>y </a:t>
            </a:r>
            <a:r>
              <a:rPr lang="es-ES" b="1" i="1" dirty="0">
                <a:solidFill>
                  <a:srgbClr val="FF0000"/>
                </a:solidFill>
              </a:rPr>
              <a:t>cota patrón de nieve </a:t>
            </a:r>
            <a:r>
              <a:rPr lang="es-ES" dirty="0">
                <a:solidFill>
                  <a:srgbClr val="FF0000"/>
                </a:solidFill>
              </a:rPr>
              <a:t>(o de inicio de la lluvia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En </a:t>
            </a:r>
            <a:r>
              <a:rPr lang="es-ES" dirty="0" err="1">
                <a:solidFill>
                  <a:srgbClr val="FFFF00"/>
                </a:solidFill>
              </a:rPr>
              <a:t>Nivograv</a:t>
            </a:r>
            <a:r>
              <a:rPr lang="es-ES" dirty="0">
                <a:solidFill>
                  <a:srgbClr val="FFFF00"/>
                </a:solidFill>
              </a:rPr>
              <a:t> se representan </a:t>
            </a:r>
            <a:r>
              <a:rPr lang="es-ES" dirty="0" smtClean="0">
                <a:solidFill>
                  <a:srgbClr val="FFFF00"/>
                </a:solidFill>
              </a:rPr>
              <a:t>en el gráfico de altitudes mediante </a:t>
            </a:r>
            <a:r>
              <a:rPr lang="es-ES" dirty="0">
                <a:solidFill>
                  <a:srgbClr val="FFFF00"/>
                </a:solidFill>
              </a:rPr>
              <a:t>líneas continuas </a:t>
            </a:r>
            <a:r>
              <a:rPr lang="es-ES" dirty="0">
                <a:solidFill>
                  <a:srgbClr val="FF66FF"/>
                </a:solidFill>
              </a:rPr>
              <a:t>magenta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>
                <a:solidFill>
                  <a:srgbClr val="FFFF00"/>
                </a:solidFill>
              </a:rPr>
              <a:t>y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roja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respectivamente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Al ser fijos el tipo de nieve y la intensidad de precipitación, su cálculo </a:t>
            </a:r>
            <a:r>
              <a:rPr lang="es-ES" dirty="0" smtClean="0">
                <a:solidFill>
                  <a:srgbClr val="FFFF00"/>
                </a:solidFill>
              </a:rPr>
              <a:t>ya solo </a:t>
            </a:r>
            <a:r>
              <a:rPr lang="es-ES" dirty="0">
                <a:solidFill>
                  <a:srgbClr val="FFFF00"/>
                </a:solidFill>
              </a:rPr>
              <a:t>depende del perfil atmosférico </a:t>
            </a:r>
            <a:r>
              <a:rPr lang="es-ES" dirty="0" smtClean="0">
                <a:solidFill>
                  <a:srgbClr val="FFFF00"/>
                </a:solidFill>
              </a:rPr>
              <a:t>(no de la precipitación) por </a:t>
            </a:r>
            <a:r>
              <a:rPr lang="es-ES" dirty="0">
                <a:solidFill>
                  <a:srgbClr val="FFFF00"/>
                </a:solidFill>
              </a:rPr>
              <a:t>lo que </a:t>
            </a:r>
            <a:r>
              <a:rPr lang="es-ES" u="sng" dirty="0">
                <a:solidFill>
                  <a:srgbClr val="FFFF00"/>
                </a:solidFill>
              </a:rPr>
              <a:t>las cotas patrón </a:t>
            </a:r>
            <a:r>
              <a:rPr lang="es-ES" u="sng" dirty="0" smtClean="0">
                <a:solidFill>
                  <a:srgbClr val="FFFF00"/>
                </a:solidFill>
              </a:rPr>
              <a:t>se </a:t>
            </a:r>
            <a:r>
              <a:rPr lang="es-ES" u="sng" dirty="0">
                <a:solidFill>
                  <a:srgbClr val="FFFF00"/>
                </a:solidFill>
              </a:rPr>
              <a:t>pueden asimilar a las cotas potenciales o cotas </a:t>
            </a:r>
            <a:r>
              <a:rPr lang="es-ES" u="sng" dirty="0" smtClean="0">
                <a:solidFill>
                  <a:srgbClr val="FFFF00"/>
                </a:solidFill>
              </a:rPr>
              <a:t>tradicionales</a:t>
            </a:r>
          </a:p>
          <a:p>
            <a:endParaRPr lang="es-ES" dirty="0">
              <a:solidFill>
                <a:srgbClr val="FFFF00"/>
              </a:solidFill>
            </a:endParaRPr>
          </a:p>
          <a:p>
            <a:r>
              <a:rPr lang="es-ES" dirty="0">
                <a:solidFill>
                  <a:srgbClr val="FFFF00"/>
                </a:solidFill>
              </a:rPr>
              <a:t>El </a:t>
            </a:r>
            <a:r>
              <a:rPr lang="es-ES" b="1" i="1" dirty="0">
                <a:solidFill>
                  <a:srgbClr val="99EB35"/>
                </a:solidFill>
              </a:rPr>
              <a:t>porcentaje de acumulación de la nieve patrón</a:t>
            </a:r>
            <a:r>
              <a:rPr lang="es-ES" b="1" i="1" dirty="0">
                <a:solidFill>
                  <a:srgbClr val="FFFF00"/>
                </a:solidFill>
              </a:rPr>
              <a:t> </a:t>
            </a:r>
            <a:r>
              <a:rPr lang="es-ES" dirty="0">
                <a:solidFill>
                  <a:srgbClr val="FFFF00"/>
                </a:solidFill>
              </a:rPr>
              <a:t>se representa en el gráfico de </a:t>
            </a:r>
            <a:r>
              <a:rPr lang="es-ES" dirty="0" smtClean="0">
                <a:solidFill>
                  <a:srgbClr val="FFFF00"/>
                </a:solidFill>
              </a:rPr>
              <a:t>altitudes (siempre activo por defecto)</a:t>
            </a:r>
            <a:endParaRPr lang="es-ES" dirty="0">
              <a:solidFill>
                <a:srgbClr val="FFFF00"/>
              </a:solidFill>
            </a:endParaRPr>
          </a:p>
          <a:p>
            <a:endParaRPr lang="es-ES" u="sng" dirty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i="1" dirty="0" smtClean="0">
                <a:solidFill>
                  <a:srgbClr val="FFFF00"/>
                </a:solidFill>
              </a:rPr>
              <a:t>Cuando </a:t>
            </a:r>
            <a:r>
              <a:rPr lang="es-ES" i="1" dirty="0">
                <a:solidFill>
                  <a:srgbClr val="FFFF00"/>
                </a:solidFill>
              </a:rPr>
              <a:t>hay precipitación </a:t>
            </a:r>
            <a:r>
              <a:rPr lang="es-ES" i="1" u="sng" dirty="0">
                <a:solidFill>
                  <a:srgbClr val="FFFF00"/>
                </a:solidFill>
              </a:rPr>
              <a:t>las cotas reales</a:t>
            </a:r>
            <a:r>
              <a:rPr lang="es-ES" i="1" dirty="0">
                <a:solidFill>
                  <a:srgbClr val="FFFF00"/>
                </a:solidFill>
              </a:rPr>
              <a:t> dependen de </a:t>
            </a:r>
            <a:r>
              <a:rPr lang="es-ES" i="1" dirty="0" smtClean="0">
                <a:solidFill>
                  <a:srgbClr val="FFFF00"/>
                </a:solidFill>
              </a:rPr>
              <a:t>las características de la nevada pero si consideramos solo su dependencia respecto a </a:t>
            </a:r>
            <a:r>
              <a:rPr lang="es-ES" i="1" u="sng" dirty="0" smtClean="0">
                <a:solidFill>
                  <a:srgbClr val="FFFF00"/>
                </a:solidFill>
              </a:rPr>
              <a:t>la </a:t>
            </a:r>
            <a:r>
              <a:rPr lang="es-ES" i="1" u="sng" dirty="0">
                <a:solidFill>
                  <a:srgbClr val="FFFF00"/>
                </a:solidFill>
              </a:rPr>
              <a:t>intensidad de la precipitación</a:t>
            </a:r>
            <a:r>
              <a:rPr lang="es-ES" i="1" dirty="0" smtClean="0">
                <a:solidFill>
                  <a:srgbClr val="FFFF00"/>
                </a:solidFill>
              </a:rPr>
              <a:t> </a:t>
            </a:r>
            <a:r>
              <a:rPr lang="es-ES" i="1" u="sng" dirty="0" smtClean="0">
                <a:solidFill>
                  <a:srgbClr val="FFFF00"/>
                </a:solidFill>
              </a:rPr>
              <a:t>son  siempre más </a:t>
            </a:r>
            <a:r>
              <a:rPr lang="es-ES" i="1" u="sng" dirty="0">
                <a:solidFill>
                  <a:srgbClr val="FFFF00"/>
                </a:solidFill>
              </a:rPr>
              <a:t>bajas cuanto mayor </a:t>
            </a:r>
            <a:r>
              <a:rPr lang="es-ES" i="1" u="sng" dirty="0" smtClean="0">
                <a:solidFill>
                  <a:srgbClr val="FFFF00"/>
                </a:solidFill>
              </a:rPr>
              <a:t>sea la intensidad</a:t>
            </a:r>
            <a:endParaRPr lang="es-ES" i="1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59736" y="119668"/>
            <a:ext cx="266707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i="1" dirty="0" smtClean="0">
                <a:solidFill>
                  <a:srgbClr val="FF66FF"/>
                </a:solidFill>
              </a:rPr>
              <a:t>Nieve patrón</a:t>
            </a:r>
            <a:endParaRPr lang="es-ES" sz="3600" b="1" i="1" dirty="0">
              <a:solidFill>
                <a:srgbClr val="FF66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8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13481" t="6625" r="17289" b="46526"/>
          <a:stretch/>
        </p:blipFill>
        <p:spPr>
          <a:xfrm>
            <a:off x="851095" y="1701186"/>
            <a:ext cx="10851397" cy="346194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17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51095" y="547468"/>
            <a:ext cx="1088820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66FF"/>
                </a:solidFill>
              </a:rPr>
              <a:t>Nieve patrón </a:t>
            </a:r>
            <a:r>
              <a:rPr lang="es-ES" sz="3200" b="1" dirty="0" smtClean="0">
                <a:solidFill>
                  <a:schemeClr val="bg1"/>
                </a:solidFill>
              </a:rPr>
              <a:t>en Nivograv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51095" y="2407699"/>
            <a:ext cx="5300323" cy="1480810"/>
            <a:chOff x="851095" y="2407699"/>
            <a:chExt cx="5300323" cy="1480810"/>
          </a:xfrm>
        </p:grpSpPr>
        <p:cxnSp>
          <p:nvCxnSpPr>
            <p:cNvPr id="10" name="Conector recto de flecha 9"/>
            <p:cNvCxnSpPr>
              <a:endCxn id="11" idx="1"/>
            </p:cNvCxnSpPr>
            <p:nvPr/>
          </p:nvCxnSpPr>
          <p:spPr>
            <a:xfrm flipV="1">
              <a:off x="851095" y="2669309"/>
              <a:ext cx="3062814" cy="1219200"/>
            </a:xfrm>
            <a:prstGeom prst="straightConnector1">
              <a:avLst/>
            </a:prstGeom>
            <a:ln w="28575">
              <a:solidFill>
                <a:srgbClr val="FF66FF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3913909" y="2407699"/>
              <a:ext cx="2237509" cy="5232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rgbClr val="FF66FF"/>
                  </a:solidFill>
                </a:rPr>
                <a:t>Nieve patrón</a:t>
              </a:r>
              <a:endParaRPr lang="es-ES" sz="2800" b="1" dirty="0">
                <a:solidFill>
                  <a:srgbClr val="FF66FF"/>
                </a:solidFill>
              </a:endParaRPr>
            </a:p>
          </p:txBody>
        </p:sp>
      </p:grp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Teoría y práctica de la aplicación </a:t>
            </a:r>
            <a:r>
              <a:rPr lang="es-ES" dirty="0" err="1" smtClean="0"/>
              <a:t>Nivograv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6151418" y="2669309"/>
            <a:ext cx="5551074" cy="1219200"/>
          </a:xfrm>
          <a:prstGeom prst="straightConnector1">
            <a:avLst/>
          </a:prstGeom>
          <a:ln w="28575">
            <a:solidFill>
              <a:srgbClr val="FF66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18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00791" y="1298325"/>
            <a:ext cx="1088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Asociado a la nieve de acumulación se define el </a:t>
            </a:r>
            <a:r>
              <a:rPr lang="es-ES" sz="2400" b="1" dirty="0" smtClean="0">
                <a:solidFill>
                  <a:srgbClr val="92D050"/>
                </a:solidFill>
              </a:rPr>
              <a:t>porcentaje de acumulación (% </a:t>
            </a:r>
            <a:r>
              <a:rPr lang="es-ES" sz="2400" b="1" dirty="0" err="1" smtClean="0">
                <a:solidFill>
                  <a:srgbClr val="92D050"/>
                </a:solidFill>
              </a:rPr>
              <a:t>ac</a:t>
            </a:r>
            <a:r>
              <a:rPr lang="es-ES" sz="2400" b="1" dirty="0" smtClean="0">
                <a:solidFill>
                  <a:srgbClr val="92D050"/>
                </a:solidFill>
              </a:rPr>
              <a:t>.) </a:t>
            </a:r>
            <a:r>
              <a:rPr lang="es-ES" sz="2400" b="1" dirty="0" smtClean="0">
                <a:solidFill>
                  <a:srgbClr val="FFFF00"/>
                </a:solidFill>
              </a:rPr>
              <a:t>como el </a:t>
            </a:r>
            <a:r>
              <a:rPr lang="es-ES" sz="2400" b="1" i="1" u="sng" dirty="0" smtClean="0">
                <a:solidFill>
                  <a:srgbClr val="FFFF00"/>
                </a:solidFill>
              </a:rPr>
              <a:t>porcentaje de nieve de acumulación respecto al total de la precipitación</a:t>
            </a:r>
            <a:r>
              <a:rPr lang="es-ES" sz="24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81521" y="274811"/>
            <a:ext cx="7636477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4000" b="1" i="1" dirty="0" smtClean="0">
                <a:solidFill>
                  <a:srgbClr val="92D050"/>
                </a:solidFill>
              </a:rPr>
              <a:t>Porcentaje de acumulación (% </a:t>
            </a:r>
            <a:r>
              <a:rPr lang="es-ES" sz="4000" b="1" i="1" dirty="0" err="1" smtClean="0">
                <a:solidFill>
                  <a:srgbClr val="92D050"/>
                </a:solidFill>
              </a:rPr>
              <a:t>ac</a:t>
            </a:r>
            <a:r>
              <a:rPr lang="es-ES" sz="4000" b="1" i="1" dirty="0" smtClean="0">
                <a:solidFill>
                  <a:srgbClr val="92D050"/>
                </a:solidFill>
              </a:rPr>
              <a:t>.)</a:t>
            </a:r>
            <a:endParaRPr lang="es-ES" sz="4000" b="1" i="1" dirty="0">
              <a:solidFill>
                <a:srgbClr val="92D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81" y="2262520"/>
            <a:ext cx="7119954" cy="3893798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0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19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1663018"/>
            <a:ext cx="8564880" cy="4621051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277587" y="295776"/>
            <a:ext cx="5522474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ES" sz="3200" b="1" i="1" dirty="0">
                <a:solidFill>
                  <a:schemeClr val="bg1"/>
                </a:solidFill>
              </a:rPr>
              <a:t>C</a:t>
            </a:r>
            <a:r>
              <a:rPr lang="es-ES" sz="3200" b="1" i="1" dirty="0" smtClean="0">
                <a:solidFill>
                  <a:schemeClr val="bg1"/>
                </a:solidFill>
              </a:rPr>
              <a:t>otas patrón y </a:t>
            </a:r>
            <a:r>
              <a:rPr lang="es-ES" sz="3200" b="1" i="1" dirty="0">
                <a:solidFill>
                  <a:srgbClr val="99EB35"/>
                </a:solidFill>
              </a:rPr>
              <a:t>porcentaje </a:t>
            </a:r>
            <a:r>
              <a:rPr lang="es-ES" sz="3200" b="1" i="1" dirty="0" smtClean="0">
                <a:solidFill>
                  <a:srgbClr val="99EB35"/>
                </a:solidFill>
              </a:rPr>
              <a:t>de</a:t>
            </a:r>
          </a:p>
          <a:p>
            <a:r>
              <a:rPr lang="es-ES" sz="3200" b="1" i="1" dirty="0">
                <a:solidFill>
                  <a:srgbClr val="99EB35"/>
                </a:solidFill>
              </a:rPr>
              <a:t>a</a:t>
            </a:r>
            <a:r>
              <a:rPr lang="es-ES" sz="3200" b="1" i="1" dirty="0" smtClean="0">
                <a:solidFill>
                  <a:srgbClr val="99EB35"/>
                </a:solidFill>
              </a:rPr>
              <a:t>cumulación de la nieve patrón</a:t>
            </a:r>
            <a:endParaRPr lang="es-ES" i="1" dirty="0">
              <a:solidFill>
                <a:srgbClr val="99EB35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27" y="1801872"/>
            <a:ext cx="2749534" cy="234106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513" y="4766033"/>
            <a:ext cx="2078916" cy="15180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276" y="423962"/>
            <a:ext cx="2895851" cy="2280102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 flipH="1">
            <a:off x="10097706" y="4978401"/>
            <a:ext cx="102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92D050"/>
                </a:solidFill>
              </a:rPr>
              <a:t>- 0%</a:t>
            </a:r>
            <a:endParaRPr lang="es-ES" sz="3600" dirty="0">
              <a:solidFill>
                <a:srgbClr val="92D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flipH="1">
            <a:off x="10097706" y="1339852"/>
            <a:ext cx="158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99EB35"/>
                </a:solidFill>
              </a:rPr>
              <a:t>- 100%</a:t>
            </a:r>
          </a:p>
        </p:txBody>
      </p:sp>
    </p:spTree>
    <p:extLst>
      <p:ext uri="{BB962C8B-B14F-4D97-AF65-F5344CB8AC3E}">
        <p14:creationId xmlns:p14="http://schemas.microsoft.com/office/powerpoint/2010/main" val="39455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622" y="513872"/>
            <a:ext cx="48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Curso CRF_PIB-M 3ª edición</a:t>
            </a:r>
          </a:p>
        </p:txBody>
      </p:sp>
      <p:pic>
        <p:nvPicPr>
          <p:cNvPr id="8" name="Imagen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496" y="2605858"/>
            <a:ext cx="3215036" cy="35722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71147" y="1394558"/>
            <a:ext cx="804970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Teoría y práctica de la aplicación </a:t>
            </a:r>
            <a:r>
              <a:rPr lang="es-ES" sz="3600" b="1" dirty="0" err="1">
                <a:solidFill>
                  <a:schemeClr val="bg1"/>
                </a:solidFill>
              </a:rPr>
              <a:t>Nivograv</a:t>
            </a:r>
            <a:endParaRPr lang="es-ES" sz="3600" b="1" i="1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2</a:t>
            </a:fld>
            <a:endParaRPr lang="es-ES"/>
          </a:p>
        </p:txBody>
      </p:sp>
      <p:sp>
        <p:nvSpPr>
          <p:cNvPr id="10" name="Llamada ovalada 9"/>
          <p:cNvSpPr/>
          <p:nvPr/>
        </p:nvSpPr>
        <p:spPr>
          <a:xfrm>
            <a:off x="2747240" y="2166131"/>
            <a:ext cx="1992924" cy="2180492"/>
          </a:xfrm>
          <a:prstGeom prst="wedgeEllipseCallout">
            <a:avLst>
              <a:gd name="adj1" fmla="val 76030"/>
              <a:gd name="adj2" fmla="val 1267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3"/>
              </a:rPr>
              <a:t>Pinchar para enlazar con la aplicación </a:t>
            </a:r>
            <a:r>
              <a:rPr lang="es-ES" dirty="0" err="1" smtClean="0">
                <a:hlinkClick r:id="rId3"/>
              </a:rPr>
              <a:t>Nivograv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8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4515" y="813660"/>
            <a:ext cx="9144000" cy="1239461"/>
          </a:xfrm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B</a:t>
            </a:r>
            <a:r>
              <a:rPr lang="es-ES" dirty="0" smtClean="0">
                <a:solidFill>
                  <a:srgbClr val="FFFF00"/>
                </a:solidFill>
              </a:rPr>
              <a:t>ibliografía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La </a:t>
            </a:r>
            <a:r>
              <a:rPr lang="es-ES" dirty="0">
                <a:solidFill>
                  <a:srgbClr val="FFFF00"/>
                </a:solidFill>
              </a:rPr>
              <a:t>temperatura de fase en la transición de nieve a lluvia: definición y aplicación al cálculo de la cota de nieve, por A. Fernández y Á. Subías (pp. 121-128) (1536 KB). </a:t>
            </a:r>
            <a:r>
              <a:rPr lang="es-ES" dirty="0">
                <a:solidFill>
                  <a:srgbClr val="FFFF00"/>
                </a:solidFill>
                <a:hlinkClick r:id="rId2"/>
              </a:rPr>
              <a:t>https://doi.org/10.31978/639-19-010-0.121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21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0" y="1619015"/>
            <a:ext cx="6222670" cy="40986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1012751" y="629021"/>
            <a:ext cx="1034104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solidFill>
                  <a:schemeClr val="bg1"/>
                </a:solidFill>
              </a:rPr>
              <a:t>Modelo de fase de la nieve precipitante en Nivograv</a:t>
            </a:r>
            <a:endParaRPr lang="es-ES" sz="3600" b="1" i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2751" y="2881395"/>
            <a:ext cx="37209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bg1"/>
                </a:solidFill>
              </a:rPr>
              <a:t>Gracias!</a:t>
            </a:r>
            <a:endParaRPr lang="es-ES" sz="8000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9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2536641" y="1243353"/>
            <a:ext cx="7276523" cy="317750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s-ES_tradnl" altLang="es-ES" sz="4400" b="1" dirty="0" err="1" smtClean="0">
                <a:solidFill>
                  <a:srgbClr val="C00000"/>
                </a:solidFill>
                <a:latin typeface="+mn-lt"/>
                <a:hlinkClick r:id="rId3"/>
              </a:rPr>
              <a:t>Posproceso</a:t>
            </a:r>
            <a:r>
              <a:rPr lang="es-ES_tradnl" altLang="es-ES" sz="4400" b="1" dirty="0" smtClean="0">
                <a:solidFill>
                  <a:srgbClr val="C00000"/>
                </a:solidFill>
                <a:latin typeface="+mn-lt"/>
                <a:hlinkClick r:id="rId3"/>
              </a:rPr>
              <a:t> </a:t>
            </a:r>
            <a:r>
              <a:rPr lang="es-ES_tradnl" altLang="es-ES" sz="4400" b="1" dirty="0">
                <a:solidFill>
                  <a:srgbClr val="C00000"/>
                </a:solidFill>
                <a:latin typeface="+mn-lt"/>
                <a:hlinkClick r:id="rId3"/>
              </a:rPr>
              <a:t>de </a:t>
            </a:r>
            <a:r>
              <a:rPr lang="es-ES_tradnl" altLang="es-ES" sz="4400" b="1" dirty="0" smtClean="0">
                <a:solidFill>
                  <a:srgbClr val="C00000"/>
                </a:solidFill>
                <a:latin typeface="+mn-lt"/>
                <a:hlinkClick r:id="rId3"/>
              </a:rPr>
              <a:t>temperatura</a:t>
            </a:r>
            <a:endParaRPr lang="es-ES_tradnl" altLang="es-ES" sz="4400" b="1" dirty="0">
              <a:solidFill>
                <a:srgbClr val="C00000"/>
              </a:solidFill>
              <a:latin typeface="+mn-lt"/>
              <a:hlinkClick r:id="rId3"/>
            </a:endParaRPr>
          </a:p>
        </p:txBody>
      </p:sp>
      <p:sp>
        <p:nvSpPr>
          <p:cNvPr id="3075" name="Rectangle 63"/>
          <p:cNvSpPr>
            <a:spLocks noGrp="1" noChangeArrowheads="1"/>
          </p:cNvSpPr>
          <p:nvPr>
            <p:ph type="subTitle" idx="1"/>
          </p:nvPr>
        </p:nvSpPr>
        <p:spPr>
          <a:xfrm>
            <a:off x="4055730" y="4791477"/>
            <a:ext cx="4238343" cy="1252537"/>
          </a:xfrm>
        </p:spPr>
        <p:txBody>
          <a:bodyPr/>
          <a:lstStyle/>
          <a:p>
            <a:pPr eaLnBrk="1" hangingPunct="1"/>
            <a:r>
              <a:rPr lang="es-ES_tradnl" altLang="es-ES" sz="2400" b="1" dirty="0">
                <a:solidFill>
                  <a:srgbClr val="FFFF00"/>
                </a:solidFill>
              </a:rPr>
              <a:t>Alberto Fernández </a:t>
            </a:r>
            <a:r>
              <a:rPr lang="es-ES_tradnl" altLang="es-ES" sz="2400" b="1" dirty="0" err="1">
                <a:solidFill>
                  <a:srgbClr val="FFFF00"/>
                </a:solidFill>
              </a:rPr>
              <a:t>Matía</a:t>
            </a:r>
            <a:endParaRPr lang="es-ES_tradnl" altLang="es-ES" sz="2400" b="1" dirty="0">
              <a:solidFill>
                <a:srgbClr val="FFFF00"/>
              </a:solidFill>
            </a:endParaRPr>
          </a:p>
          <a:p>
            <a:pPr eaLnBrk="1" hangingPunct="1"/>
            <a:r>
              <a:rPr lang="es-ES_tradnl" altLang="es-ES" sz="2400" dirty="0">
                <a:solidFill>
                  <a:srgbClr val="FFFF00"/>
                </a:solidFill>
              </a:rPr>
              <a:t>afernandezm@aemet.es (ATAP)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38622" y="513872"/>
            <a:ext cx="48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Curso CRF_PIB-M 3ª edición</a:t>
            </a:r>
          </a:p>
        </p:txBody>
      </p:sp>
      <p:sp>
        <p:nvSpPr>
          <p:cNvPr id="8" name="Llamada ovalada 7">
            <a:hlinkClick r:id="rId3"/>
          </p:cNvPr>
          <p:cNvSpPr/>
          <p:nvPr/>
        </p:nvSpPr>
        <p:spPr>
          <a:xfrm>
            <a:off x="1232115" y="383826"/>
            <a:ext cx="2300988" cy="2180492"/>
          </a:xfrm>
          <a:prstGeom prst="wedgeEllipseCallout">
            <a:avLst>
              <a:gd name="adj1" fmla="val 185681"/>
              <a:gd name="adj2" fmla="val 5248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/>
              </a:rPr>
              <a:t>Pinchar para enlazar con la página del </a:t>
            </a:r>
            <a:r>
              <a:rPr lang="es-ES" dirty="0" err="1" smtClean="0">
                <a:hlinkClick r:id="rId4"/>
              </a:rPr>
              <a:t>posproceso</a:t>
            </a:r>
            <a:r>
              <a:rPr lang="es-ES" dirty="0" smtClean="0">
                <a:hlinkClick r:id="rId4"/>
              </a:rPr>
              <a:t> de temperaturas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66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015655" y="638430"/>
            <a:ext cx="4319588" cy="530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/>
              <a:t>Índice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058076" y="6356351"/>
            <a:ext cx="5603324" cy="365125"/>
          </a:xfrm>
        </p:spPr>
        <p:txBody>
          <a:bodyPr/>
          <a:lstStyle/>
          <a:p>
            <a:pPr>
              <a:defRPr/>
            </a:pPr>
            <a:r>
              <a:rPr lang="es-ES" sz="1200" smtClean="0">
                <a:solidFill>
                  <a:srgbClr val="002060"/>
                </a:solidFill>
              </a:rPr>
              <a:t>Curso CRF_PIB-M 3ª edición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4BECD-7BAD-44C5-A8BB-0E3CB54F024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contenido 7"/>
          <p:cNvSpPr>
            <a:spLocks noGrp="1"/>
          </p:cNvSpPr>
          <p:nvPr>
            <p:ph sz="half" idx="1"/>
          </p:nvPr>
        </p:nvSpPr>
        <p:spPr>
          <a:xfrm>
            <a:off x="2166550" y="1478002"/>
            <a:ext cx="8017799" cy="37294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s-ES" sz="2000" b="1" i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_tradnl" altLang="es-ES" sz="2400" b="1" dirty="0" err="1">
                <a:solidFill>
                  <a:srgbClr val="C00000"/>
                </a:solidFill>
                <a:ea typeface="+mj-ea"/>
                <a:cs typeface="+mj-cs"/>
              </a:rPr>
              <a:t>P</a:t>
            </a:r>
            <a:r>
              <a:rPr lang="es-ES_tradnl" altLang="es-ES" sz="2400" b="1" dirty="0" err="1" smtClean="0">
                <a:solidFill>
                  <a:srgbClr val="C00000"/>
                </a:solidFill>
                <a:ea typeface="+mj-ea"/>
                <a:cs typeface="+mj-cs"/>
              </a:rPr>
              <a:t>osproceso</a:t>
            </a:r>
            <a:r>
              <a:rPr lang="es-ES_tradnl" altLang="es-ES" sz="24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ES_tradnl" altLang="es-ES" sz="2400" b="1" dirty="0">
                <a:solidFill>
                  <a:srgbClr val="C00000"/>
                </a:solidFill>
                <a:ea typeface="+mj-ea"/>
                <a:cs typeface="+mj-cs"/>
              </a:rPr>
              <a:t>de </a:t>
            </a:r>
            <a:r>
              <a:rPr lang="es-ES_tradnl" altLang="es-ES" sz="2400" b="1" dirty="0" smtClean="0">
                <a:solidFill>
                  <a:srgbClr val="C00000"/>
                </a:solidFill>
                <a:ea typeface="+mj-ea"/>
                <a:cs typeface="+mj-cs"/>
              </a:rPr>
              <a:t>temperatura</a:t>
            </a:r>
            <a:endParaRPr lang="es-ES_tradnl" altLang="es-ES" sz="24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s-ES" sz="1800" b="1" i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b="1" i="1" dirty="0"/>
              <a:t> </a:t>
            </a:r>
            <a:r>
              <a:rPr lang="es-ES" sz="2000" b="1" i="1" dirty="0" smtClean="0"/>
              <a:t>            1</a:t>
            </a:r>
            <a:r>
              <a:rPr lang="es-ES" sz="2000" b="1" i="1" dirty="0"/>
              <a:t>. </a:t>
            </a:r>
            <a:r>
              <a:rPr lang="es-ES" sz="2000" b="1" i="1" dirty="0" smtClean="0"/>
              <a:t>Método del </a:t>
            </a:r>
            <a:r>
              <a:rPr lang="es-ES" sz="2000" b="1" i="1" dirty="0" err="1" smtClean="0"/>
              <a:t>posproceso</a:t>
            </a:r>
            <a:endParaRPr lang="es-ES" sz="2000" b="1" i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b="1" i="1" dirty="0"/>
              <a:t> </a:t>
            </a:r>
            <a:r>
              <a:rPr lang="es-ES" sz="2000" b="1" i="1" dirty="0" smtClean="0"/>
              <a:t>            2</a:t>
            </a:r>
            <a:r>
              <a:rPr lang="es-ES" sz="2000" b="1" i="1" dirty="0"/>
              <a:t>. </a:t>
            </a:r>
            <a:r>
              <a:rPr lang="es-ES" sz="2000" b="1" i="1" dirty="0" smtClean="0"/>
              <a:t>Productos</a:t>
            </a:r>
            <a:endParaRPr lang="es-ES" sz="2000" b="1" i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b="1" i="1" dirty="0"/>
              <a:t>        </a:t>
            </a:r>
            <a:r>
              <a:rPr lang="es-ES" sz="2000" b="1" i="1" dirty="0" smtClean="0"/>
              <a:t>         </a:t>
            </a:r>
            <a:r>
              <a:rPr lang="es-ES" sz="2000" b="1" i="1" dirty="0"/>
              <a:t>2.1  </a:t>
            </a:r>
            <a:r>
              <a:rPr lang="es-ES" sz="2000" b="1" i="1" dirty="0" smtClean="0"/>
              <a:t>Mapas de temperaturas diarias extremas y sus variaciones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b="1" i="1" dirty="0"/>
              <a:t> </a:t>
            </a:r>
            <a:r>
              <a:rPr lang="es-ES" sz="2000" b="1" i="1" dirty="0" smtClean="0"/>
              <a:t>                2.2  </a:t>
            </a:r>
            <a:r>
              <a:rPr lang="es-ES" sz="2000" b="1" i="1" dirty="0"/>
              <a:t>Gráficas en Poblaciones y estaciones </a:t>
            </a:r>
            <a:r>
              <a:rPr lang="es-ES" sz="2000" b="1" i="1" dirty="0" smtClean="0"/>
              <a:t>automáticas. Avisos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b="1" i="1" dirty="0" smtClean="0"/>
              <a:t>                 2.3  </a:t>
            </a:r>
            <a:r>
              <a:rPr lang="es-ES" sz="2000" b="1" i="1" dirty="0"/>
              <a:t>Mapas de </a:t>
            </a:r>
            <a:r>
              <a:rPr lang="es-ES" sz="2000" b="1" i="1" dirty="0" smtClean="0"/>
              <a:t>diferencias entre el </a:t>
            </a:r>
            <a:r>
              <a:rPr lang="es-ES" sz="2000" b="1" i="1" dirty="0" err="1" smtClean="0"/>
              <a:t>posproceso</a:t>
            </a:r>
            <a:r>
              <a:rPr lang="es-ES" sz="2000" b="1" i="1" dirty="0" smtClean="0"/>
              <a:t> y el modelo</a:t>
            </a: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31125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3686" y="662781"/>
            <a:ext cx="4319588" cy="287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600" dirty="0" err="1" smtClean="0">
                <a:latin typeface="Gill Sans MT" panose="020B0502020104020203" pitchFamily="34" charset="0"/>
              </a:rPr>
              <a:t>Posproceso</a:t>
            </a:r>
            <a:r>
              <a:rPr lang="es-ES" sz="1600" dirty="0" smtClean="0">
                <a:latin typeface="Gill Sans MT" panose="020B0502020104020203" pitchFamily="34" charset="0"/>
              </a:rPr>
              <a:t> de temperatura</a:t>
            </a:r>
            <a:endParaRPr lang="es-ES" sz="1600" dirty="0"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es-ES" sz="1600" b="1" i="1" u="sng" dirty="0" smtClean="0"/>
          </a:p>
          <a:p>
            <a:pPr marL="457200" indent="-457200" algn="ctr">
              <a:buAutoNum type="arabicPeriod"/>
              <a:defRPr/>
            </a:pPr>
            <a:r>
              <a:rPr lang="es-ES" sz="2400" b="1" i="1" dirty="0" smtClean="0">
                <a:solidFill>
                  <a:srgbClr val="C00000"/>
                </a:solidFill>
              </a:rPr>
              <a:t>Método</a:t>
            </a:r>
            <a:r>
              <a:rPr lang="es-ES" sz="2400" b="1" i="1" dirty="0" smtClean="0">
                <a:solidFill>
                  <a:srgbClr val="FF0000"/>
                </a:solidFill>
              </a:rPr>
              <a:t> </a:t>
            </a:r>
            <a:r>
              <a:rPr lang="es-ES" sz="2400" b="1" i="1" dirty="0" smtClean="0">
                <a:solidFill>
                  <a:schemeClr val="tx1"/>
                </a:solidFill>
              </a:rPr>
              <a:t>del </a:t>
            </a:r>
            <a:r>
              <a:rPr lang="es-ES" sz="2400" b="1" i="1" dirty="0" err="1" smtClean="0">
                <a:solidFill>
                  <a:schemeClr val="tx1"/>
                </a:solidFill>
              </a:rPr>
              <a:t>posproceso</a:t>
            </a:r>
            <a:r>
              <a:rPr lang="es-ES" sz="2400" b="1" i="1" dirty="0" smtClean="0">
                <a:solidFill>
                  <a:schemeClr val="tx1"/>
                </a:solidFill>
              </a:rPr>
              <a:t> de temperaturas</a:t>
            </a:r>
          </a:p>
          <a:p>
            <a:pPr marL="0" indent="0" algn="ctr">
              <a:buNone/>
              <a:defRPr/>
            </a:pPr>
            <a:r>
              <a:rPr lang="es-ES" sz="1900" i="1" dirty="0" smtClean="0">
                <a:solidFill>
                  <a:schemeClr val="tx1"/>
                </a:solidFill>
              </a:rPr>
              <a:t>El método es un </a:t>
            </a:r>
            <a:r>
              <a:rPr lang="es-ES" sz="1900" i="1" dirty="0" err="1" smtClean="0">
                <a:solidFill>
                  <a:schemeClr val="tx1"/>
                </a:solidFill>
              </a:rPr>
              <a:t>posproceso</a:t>
            </a:r>
            <a:r>
              <a:rPr lang="es-ES" sz="1900" i="1" dirty="0" smtClean="0">
                <a:solidFill>
                  <a:schemeClr val="tx1"/>
                </a:solidFill>
              </a:rPr>
              <a:t> </a:t>
            </a:r>
            <a:r>
              <a:rPr lang="es-ES" sz="1900" i="1" dirty="0" err="1" smtClean="0">
                <a:solidFill>
                  <a:schemeClr val="tx1"/>
                </a:solidFill>
              </a:rPr>
              <a:t>grib</a:t>
            </a:r>
            <a:r>
              <a:rPr lang="es-ES" sz="1900" i="1" dirty="0" smtClean="0">
                <a:solidFill>
                  <a:schemeClr val="tx1"/>
                </a:solidFill>
              </a:rPr>
              <a:t> (rejilla binaria de predicción ) que corrige la predicción a partir de las observaciones y modula la corrección a partir de un grid de altitudes (Modelo Digital del Terreno)</a:t>
            </a:r>
            <a:endParaRPr lang="es-ES" sz="1900" i="1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s-ES" sz="1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es-ES" sz="2400" b="1" i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1200" dirty="0"/>
              <a:t>http://</a:t>
            </a:r>
            <a:r>
              <a:rPr lang="es-ES" sz="1200" dirty="0" smtClean="0"/>
              <a:t>www0.aemet.es/wwj/stapwww/posproceso/NPTcalma/correc/mapas/00/P/panel.html</a:t>
            </a:r>
            <a:endParaRPr lang="es-ES" sz="1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1200" dirty="0" smtClean="0"/>
              <a:t>http</a:t>
            </a:r>
            <a:r>
              <a:rPr lang="es-ES" sz="1200" dirty="0"/>
              <a:t>://</a:t>
            </a:r>
            <a:r>
              <a:rPr lang="es-ES" sz="1200" dirty="0" smtClean="0"/>
              <a:t>www0.inm.es/wwj/stapwww/posproceso/nuevasTemperaturas/apoyo/NuevoposprocesoDeTemperaturas.pdf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5" y="2505500"/>
            <a:ext cx="4008289" cy="2754923"/>
          </a:xfrm>
          <a:prstGeom prst="rect">
            <a:avLst/>
          </a:prstGeom>
        </p:spPr>
      </p:pic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94" y="3715603"/>
            <a:ext cx="6042559" cy="3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3901" y="506438"/>
            <a:ext cx="5367997" cy="3224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>
                <a:latin typeface="Gill Sans MT" panose="020B0502020104020203" pitchFamily="34" charset="0"/>
              </a:rPr>
              <a:t>Posproceso</a:t>
            </a:r>
            <a:r>
              <a:rPr lang="es-ES" sz="2400" dirty="0" smtClean="0">
                <a:latin typeface="Gill Sans MT" panose="020B0502020104020203" pitchFamily="34" charset="0"/>
              </a:rPr>
              <a:t> de temperaturas en AEMET</a:t>
            </a:r>
            <a:endParaRPr lang="es-ES" sz="24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44394" y="1167618"/>
                <a:ext cx="8540407" cy="4954213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>
                <a:normAutofit/>
              </a:bodyPr>
              <a:lstStyle/>
              <a:p>
                <a:pPr marL="0" indent="0" algn="ctr">
                  <a:buNone/>
                  <a:defRPr/>
                </a:pPr>
                <a:r>
                  <a:rPr lang="es-ES" sz="2400" b="1" i="1" dirty="0" smtClean="0">
                    <a:solidFill>
                      <a:srgbClr val="C00000"/>
                    </a:solidFill>
                  </a:rPr>
                  <a:t>1. Método: corrección a partir de las observaciones </a:t>
                </a:r>
                <a:endParaRPr lang="es-ES" sz="1600" b="1" i="1" u="sng" dirty="0" smtClean="0"/>
              </a:p>
              <a:p>
                <a:pPr marL="0" indent="0" algn="ctr">
                  <a:buNone/>
                  <a:defRPr/>
                </a:pPr>
                <a:r>
                  <a:rPr lang="es-ES" sz="1600" b="1" i="1" u="sng" dirty="0" smtClean="0"/>
                  <a:t>El método que se emplea es el</a:t>
                </a:r>
                <a:endParaRPr lang="es-ES" sz="1600" b="1" i="1" u="sng" dirty="0"/>
              </a:p>
              <a:p>
                <a:pPr marL="0" indent="0" algn="ctr">
                  <a:buNone/>
                  <a:defRPr/>
                </a:pPr>
                <a:r>
                  <a:rPr lang="es-ES" sz="1600" b="1" i="1" u="sng" dirty="0"/>
                  <a:t>‘</a:t>
                </a:r>
                <a:r>
                  <a:rPr lang="es-ES" sz="1600" b="1" i="1" u="sng" dirty="0" err="1"/>
                  <a:t>decaying</a:t>
                </a:r>
                <a:r>
                  <a:rPr lang="es-ES" sz="1600" b="1" i="1" u="sng" dirty="0"/>
                  <a:t> </a:t>
                </a:r>
                <a:r>
                  <a:rPr lang="es-ES" sz="1600" b="1" i="1" u="sng" dirty="0" err="1"/>
                  <a:t>average</a:t>
                </a:r>
                <a:r>
                  <a:rPr lang="es-ES" sz="1600" b="1" i="1" u="sng" dirty="0"/>
                  <a:t>’ </a:t>
                </a:r>
                <a:r>
                  <a:rPr lang="es-ES" sz="1600" b="1" i="1" u="sng" dirty="0" smtClean="0"/>
                  <a:t> </a:t>
                </a:r>
                <a:r>
                  <a:rPr lang="es-ES_tradnl" sz="1600" b="1" i="1" u="sng" dirty="0"/>
                  <a:t>(</a:t>
                </a:r>
                <a:r>
                  <a:rPr lang="es-ES_tradnl" sz="1600" b="1" i="1" u="sng" dirty="0" err="1"/>
                  <a:t>Boi</a:t>
                </a:r>
                <a:r>
                  <a:rPr lang="es-ES_tradnl" sz="1600" b="1" i="1" u="sng" dirty="0"/>
                  <a:t>, P. ,2004; Cui et al. 2012)</a:t>
                </a:r>
                <a:endParaRPr lang="es-ES" sz="1600" b="1" i="1" u="sng" dirty="0"/>
              </a:p>
              <a:p>
                <a:pPr marL="0" indent="0" algn="ctr">
                  <a:buNone/>
                  <a:defRPr/>
                </a:pPr>
                <a:endParaRPr lang="es-ES" sz="800" b="1" dirty="0"/>
              </a:p>
              <a:p>
                <a:pPr marL="0" indent="0">
                  <a:buNone/>
                  <a:defRPr/>
                </a:pPr>
                <a:r>
                  <a:rPr lang="es-ES_tradnl" sz="1600" dirty="0" smtClean="0"/>
                  <a:t>La corrección de temperatura tiene en cuenta todos los errores previos de la previsión directa del modelo</a:t>
                </a:r>
                <a:r>
                  <a:rPr lang="es-ES_tradnl" sz="1600" b="1" i="1" dirty="0" smtClean="0"/>
                  <a:t> t</a:t>
                </a:r>
                <a:r>
                  <a:rPr lang="es-ES_tradnl" sz="1600" dirty="0" smtClean="0"/>
                  <a:t>. La corrección es recursiva y depende del parámetro  </a:t>
                </a:r>
                <a:r>
                  <a:rPr lang="es-ES_tradnl" sz="1600" i="1" dirty="0" smtClean="0"/>
                  <a:t>a,</a:t>
                </a:r>
                <a:r>
                  <a:rPr lang="es-ES_tradnl" sz="1600" dirty="0"/>
                  <a:t> </a:t>
                </a:r>
                <a:r>
                  <a:rPr lang="es-ES_tradnl" sz="1600" dirty="0" smtClean="0"/>
                  <a:t>diferente para cada estación de observación,  pasada del modelo y alcance</a:t>
                </a:r>
                <a:endParaRPr lang="es-ES_tradnl" sz="1600" i="1" dirty="0" smtClean="0"/>
              </a:p>
              <a:p>
                <a:pPr marL="0" indent="0">
                  <a:buNone/>
                  <a:defRPr/>
                </a:pPr>
                <a:r>
                  <a:rPr lang="es-ES_tradnl" sz="1600" i="1" dirty="0"/>
                  <a:t> </a:t>
                </a:r>
                <a:r>
                  <a:rPr lang="es-ES_tradnl" sz="1600" i="1" dirty="0" smtClean="0"/>
                  <a:t>   </a:t>
                </a:r>
                <a:r>
                  <a:rPr lang="es-ES_tradnl" sz="1600" dirty="0" smtClean="0"/>
                  <a:t> (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s-ES_tradnl" sz="1600" dirty="0" smtClean="0"/>
                  <a:t> ; 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sz="1600" dirty="0" smtClean="0"/>
                  <a:t> se escoge para cada estación  mediante verificación estadística)</a:t>
                </a:r>
                <a:endParaRPr lang="es-ES_tradnl" sz="1600" dirty="0"/>
              </a:p>
              <a:p>
                <a:pPr marL="0" indent="0">
                  <a:buNone/>
                  <a:defRPr/>
                </a:pPr>
                <a:r>
                  <a:rPr lang="es-ES_tradnl" sz="1600" dirty="0" smtClean="0"/>
                  <a:t>      Si </a:t>
                </a:r>
                <a:r>
                  <a:rPr lang="es-ES_tradnl" sz="1600" b="1" i="1" dirty="0" err="1" smtClean="0"/>
                  <a:t>obs</a:t>
                </a:r>
                <a:r>
                  <a:rPr lang="es-ES_tradnl" sz="1600" dirty="0" smtClean="0"/>
                  <a:t> es la observación, la primera corrección </a:t>
                </a:r>
                <a:r>
                  <a:rPr lang="es-ES_tradnl" sz="1600" b="1" i="1" dirty="0" err="1"/>
                  <a:t>correc</a:t>
                </a:r>
                <a:r>
                  <a:rPr lang="es-ES_tradnl" sz="1600" b="1" i="1" dirty="0" smtClean="0"/>
                  <a:t>((1)</a:t>
                </a:r>
              </a:p>
              <a:p>
                <a:pPr marL="0" indent="0">
                  <a:buNone/>
                  <a:defRPr/>
                </a:pPr>
                <a:r>
                  <a:rPr lang="es-ES_tradnl" sz="1600" b="1" i="1" dirty="0"/>
                  <a:t> </a:t>
                </a:r>
                <a:r>
                  <a:rPr lang="es-ES_tradnl" sz="1600" b="1" i="1" dirty="0" smtClean="0"/>
                  <a:t>     </a:t>
                </a:r>
                <a:r>
                  <a:rPr lang="es-ES_tradnl" sz="1600" dirty="0" smtClean="0"/>
                  <a:t>es el error de la primera predicción directa del modelo t(1)</a:t>
                </a:r>
              </a:p>
              <a:p>
                <a:pPr marL="0" indent="0" algn="ctr">
                  <a:buNone/>
                  <a:defRPr/>
                </a:pPr>
                <a:r>
                  <a:rPr lang="es-ES_tradnl" sz="1600" b="1" i="1" dirty="0" err="1" smtClean="0"/>
                  <a:t>correc</a:t>
                </a:r>
                <a:r>
                  <a:rPr lang="es-ES_tradnl" sz="1600" b="1" i="1" dirty="0" smtClean="0"/>
                  <a:t>(1</a:t>
                </a:r>
                <a:r>
                  <a:rPr lang="es-ES_tradnl" sz="1600" b="1" i="1" dirty="0"/>
                  <a:t>) = </a:t>
                </a:r>
                <a:r>
                  <a:rPr lang="es-ES_tradnl" sz="1600" b="1" i="1" dirty="0" smtClean="0"/>
                  <a:t>error(1</a:t>
                </a:r>
                <a:r>
                  <a:rPr lang="es-ES_tradnl" sz="1600" b="1" i="1" dirty="0"/>
                  <a:t>) = </a:t>
                </a:r>
                <a:r>
                  <a:rPr lang="es-ES_tradnl" sz="1600" b="1" i="1" dirty="0" smtClean="0"/>
                  <a:t>t(1) – </a:t>
                </a:r>
                <a:r>
                  <a:rPr lang="es-ES_tradnl" sz="1600" b="1" i="1" dirty="0" err="1" smtClean="0"/>
                  <a:t>obs</a:t>
                </a:r>
                <a:r>
                  <a:rPr lang="es-ES_tradnl" sz="1600" b="1" i="1" dirty="0" smtClean="0"/>
                  <a:t>(1)</a:t>
                </a:r>
                <a:endParaRPr lang="es-ES" sz="1600" b="1" dirty="0"/>
              </a:p>
              <a:p>
                <a:pPr marL="0" indent="0">
                  <a:buNone/>
                  <a:defRPr/>
                </a:pPr>
                <a:r>
                  <a:rPr lang="es-ES" sz="1600" dirty="0" smtClean="0"/>
                  <a:t>      Las correcciones sucesivas </a:t>
                </a:r>
                <a:r>
                  <a:rPr lang="es-ES_tradnl" sz="1600" b="1" i="1" dirty="0" err="1" smtClean="0"/>
                  <a:t>correc</a:t>
                </a:r>
                <a:r>
                  <a:rPr lang="es-ES_tradnl" sz="1600" b="1" i="1" dirty="0" smtClean="0"/>
                  <a:t>(n) son recursivas</a:t>
                </a:r>
                <a:r>
                  <a:rPr lang="es-ES" sz="1600" dirty="0" smtClean="0"/>
                  <a:t>:</a:t>
                </a:r>
                <a:endParaRPr lang="es-ES" sz="1600" dirty="0"/>
              </a:p>
              <a:p>
                <a:pPr marL="0" indent="0" algn="ctr">
                  <a:buNone/>
                  <a:defRPr/>
                </a:pPr>
                <a:r>
                  <a:rPr lang="es-ES_tradnl" sz="1600" b="1" i="1" dirty="0" err="1" smtClean="0"/>
                  <a:t>correc</a:t>
                </a:r>
                <a:r>
                  <a:rPr lang="es-ES_tradnl" sz="1600" b="1" i="1" dirty="0" smtClean="0"/>
                  <a:t>(n</a:t>
                </a:r>
                <a:r>
                  <a:rPr lang="es-ES_tradnl" sz="1600" b="1" i="1" dirty="0"/>
                  <a:t>) = a </a:t>
                </a:r>
                <a:r>
                  <a:rPr lang="es-ES_tradnl" sz="1600" b="1" i="1" dirty="0" smtClean="0"/>
                  <a:t>error(n</a:t>
                </a:r>
                <a:r>
                  <a:rPr lang="es-ES_tradnl" sz="1600" b="1" i="1" dirty="0"/>
                  <a:t>) + (1 - a) </a:t>
                </a:r>
                <a:r>
                  <a:rPr lang="es-ES_tradnl" sz="1600" b="1" i="1" dirty="0" err="1" smtClean="0"/>
                  <a:t>correc</a:t>
                </a:r>
                <a:r>
                  <a:rPr lang="es-ES_tradnl" sz="1600" b="1" i="1" dirty="0" smtClean="0"/>
                  <a:t>(n-1)</a:t>
                </a:r>
                <a:endParaRPr lang="es-ES" sz="1600" b="1" dirty="0" smtClean="0"/>
              </a:p>
              <a:p>
                <a:pPr marL="0" indent="0">
                  <a:buNone/>
                  <a:defRPr/>
                </a:pPr>
                <a:r>
                  <a:rPr lang="es-ES" sz="1600" dirty="0" smtClean="0"/>
                  <a:t>      Las temperaturas corregidas </a:t>
                </a:r>
                <a:r>
                  <a:rPr lang="es-ES" sz="1600" i="1" dirty="0" smtClean="0"/>
                  <a:t>t’ (n&gt; 1) </a:t>
                </a:r>
                <a:r>
                  <a:rPr lang="es-ES" sz="1600" dirty="0" smtClean="0"/>
                  <a:t>se calculan finalmente así:</a:t>
                </a:r>
              </a:p>
              <a:p>
                <a:pPr marL="0" indent="0" algn="ctr">
                  <a:buNone/>
                  <a:defRPr/>
                </a:pPr>
                <a:r>
                  <a:rPr lang="es-ES_tradnl" sz="1600" b="1" i="1" dirty="0" smtClean="0"/>
                  <a:t>t'(n) </a:t>
                </a:r>
                <a:r>
                  <a:rPr lang="es-ES_tradnl" sz="1600" b="1" i="1" dirty="0"/>
                  <a:t>= </a:t>
                </a:r>
                <a:r>
                  <a:rPr lang="es-ES_tradnl" sz="1600" b="1" i="1" dirty="0" smtClean="0"/>
                  <a:t>t(n) </a:t>
                </a:r>
                <a:r>
                  <a:rPr lang="es-ES_tradnl" sz="1600" b="1" i="1" dirty="0"/>
                  <a:t>- </a:t>
                </a:r>
                <a:r>
                  <a:rPr lang="es-ES_tradnl" sz="1600" b="1" i="1" dirty="0" err="1" smtClean="0"/>
                  <a:t>correc</a:t>
                </a:r>
                <a:r>
                  <a:rPr lang="es-ES_tradnl" sz="1600" b="1" i="1" dirty="0" smtClean="0"/>
                  <a:t>(n-1)</a:t>
                </a:r>
                <a:endParaRPr lang="es-ES" sz="1600" b="1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s-ES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4394" y="1167618"/>
                <a:ext cx="8540407" cy="4954213"/>
              </a:xfrm>
              <a:blipFill rotWithShape="0">
                <a:blip r:embed="rId2"/>
                <a:stretch>
                  <a:fillRect l="-285" t="-1597" b="-6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115" y="1604075"/>
            <a:ext cx="8916369" cy="3363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s-ES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s-ES" sz="2800" b="1" i="1" dirty="0" smtClean="0">
                <a:solidFill>
                  <a:srgbClr val="C00000"/>
                </a:solidFill>
              </a:rPr>
              <a:t>1</a:t>
            </a:r>
            <a:r>
              <a:rPr lang="es-ES" sz="2800" b="1" i="1" dirty="0">
                <a:solidFill>
                  <a:srgbClr val="C00000"/>
                </a:solidFill>
              </a:rPr>
              <a:t>. Método: corrección a partir </a:t>
            </a:r>
            <a:r>
              <a:rPr lang="es-ES" sz="2800" b="1" i="1" dirty="0" smtClean="0">
                <a:solidFill>
                  <a:srgbClr val="C00000"/>
                </a:solidFill>
              </a:rPr>
              <a:t>del Modelo Digital de </a:t>
            </a:r>
            <a:r>
              <a:rPr lang="es-ES" b="1" i="1" dirty="0">
                <a:solidFill>
                  <a:srgbClr val="C00000"/>
                </a:solidFill>
              </a:rPr>
              <a:t>e</a:t>
            </a:r>
            <a:r>
              <a:rPr lang="es-ES" sz="2800" b="1" i="1" dirty="0" smtClean="0">
                <a:solidFill>
                  <a:srgbClr val="C00000"/>
                </a:solidFill>
              </a:rPr>
              <a:t>levaciones  del Terreno (MDT)</a:t>
            </a:r>
            <a:endParaRPr lang="es-ES" sz="2800" b="1" i="1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endParaRPr lang="es-ES" b="1" dirty="0"/>
          </a:p>
          <a:p>
            <a:pPr marL="0" indent="0">
              <a:buNone/>
              <a:defRPr/>
            </a:pPr>
            <a:r>
              <a:rPr lang="es-ES" sz="2400" dirty="0"/>
              <a:t>     </a:t>
            </a:r>
            <a:r>
              <a:rPr lang="es-ES" sz="2400" dirty="0" smtClean="0"/>
              <a:t>Tras obtener las correcciones de las temperaturas previstas en las estaciones automáticas de observación, se construye, a partir de ellas y de una rejilla de altitudes de la orografía (MDT) de </a:t>
            </a:r>
            <a:r>
              <a:rPr lang="es-ES" sz="2400" dirty="0"/>
              <a:t>1 km de </a:t>
            </a:r>
            <a:r>
              <a:rPr lang="es-ES" sz="2400" dirty="0" smtClean="0"/>
              <a:t>resolución, </a:t>
            </a:r>
            <a:r>
              <a:rPr lang="es-ES" sz="2400" dirty="0" smtClean="0"/>
              <a:t>la rejilla </a:t>
            </a:r>
            <a:r>
              <a:rPr lang="es-ES" sz="2400" dirty="0"/>
              <a:t>de las temperaturas de </a:t>
            </a:r>
            <a:r>
              <a:rPr lang="es-ES" sz="2400" dirty="0" err="1"/>
              <a:t>posproceso</a:t>
            </a:r>
            <a:r>
              <a:rPr lang="es-ES" sz="2400" dirty="0"/>
              <a:t> </a:t>
            </a:r>
            <a:endParaRPr lang="es-ES" sz="2400" u="sng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373901" y="506438"/>
            <a:ext cx="5367997" cy="3224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>
                <a:latin typeface="Gill Sans MT" panose="020B0502020104020203" pitchFamily="34" charset="0"/>
              </a:rPr>
              <a:t>Posproceso</a:t>
            </a:r>
            <a:r>
              <a:rPr lang="es-ES" sz="2400" dirty="0" smtClean="0">
                <a:latin typeface="Gill Sans MT" panose="020B0502020104020203" pitchFamily="34" charset="0"/>
              </a:rPr>
              <a:t> de temperaturas en AEMET</a:t>
            </a:r>
            <a:endParaRPr lang="es-ES" sz="2400" dirty="0">
              <a:latin typeface="Gill Sans MT" panose="020B05020201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43" y="147233"/>
            <a:ext cx="5052670" cy="3797085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1844298" y="4064430"/>
            <a:ext cx="5571642" cy="565688"/>
          </a:xfrm>
          <a:prstGeom prst="wedgeEllipseCallout">
            <a:avLst>
              <a:gd name="adj1" fmla="val 78056"/>
              <a:gd name="adj2" fmla="val -43347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232115" y="4967207"/>
            <a:ext cx="8916369" cy="7751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sz="2400" dirty="0" smtClean="0"/>
              <a:t>Por su construcción esta rejilla final de las temperaturas de </a:t>
            </a:r>
            <a:r>
              <a:rPr lang="es-ES" sz="2400" dirty="0" err="1" smtClean="0"/>
              <a:t>posproceso</a:t>
            </a:r>
            <a:r>
              <a:rPr lang="es-ES" sz="2400" dirty="0" smtClean="0"/>
              <a:t> tiene </a:t>
            </a:r>
            <a:r>
              <a:rPr lang="es-ES" sz="2400" dirty="0" smtClean="0"/>
              <a:t>la misma </a:t>
            </a:r>
            <a:r>
              <a:rPr lang="es-ES" sz="2400" dirty="0" smtClean="0"/>
              <a:t>resolución de 1 </a:t>
            </a:r>
            <a:r>
              <a:rPr lang="es-ES" sz="2400" dirty="0" smtClean="0"/>
              <a:t>km que la del MDT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843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967" y="533950"/>
            <a:ext cx="5083419" cy="4053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sz="1400" b="1" i="1" dirty="0"/>
              <a:t>2.1  Mapas de temperaturas diarias extremas y sus variaciones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s-ES" sz="1400" dirty="0">
                <a:hlinkClick r:id="rId2"/>
              </a:rPr>
              <a:t>http://</a:t>
            </a:r>
            <a:r>
              <a:rPr lang="es-ES" sz="1400" dirty="0" smtClean="0">
                <a:hlinkClick r:id="rId2"/>
              </a:rPr>
              <a:t>www0.aemet.es/wwj/stapwww/posproceso/nuevasTemperaturas/mapas/00/P/panel.html</a:t>
            </a:r>
            <a:endParaRPr lang="es-ES" sz="1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3" name="Imagen 1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" y="1391498"/>
            <a:ext cx="10058400" cy="54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332" y="533950"/>
            <a:ext cx="5083419" cy="4053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sz="1400" b="1" i="1" dirty="0"/>
              <a:t>2.2  </a:t>
            </a:r>
            <a:r>
              <a:rPr lang="es-ES" sz="1400" b="1" i="1" dirty="0">
                <a:solidFill>
                  <a:srgbClr val="C00000"/>
                </a:solidFill>
              </a:rPr>
              <a:t>Gráficas</a:t>
            </a:r>
            <a:r>
              <a:rPr lang="es-ES" sz="1400" b="1" i="1" dirty="0"/>
              <a:t> </a:t>
            </a:r>
            <a:r>
              <a:rPr lang="es-ES" sz="1400" b="1" i="1" dirty="0" smtClean="0"/>
              <a:t>y tablas en </a:t>
            </a:r>
            <a:r>
              <a:rPr lang="es-ES" sz="1400" b="1" i="1" dirty="0"/>
              <a:t>Poblaciones y estaciones </a:t>
            </a:r>
            <a:r>
              <a:rPr lang="es-ES" sz="1400" b="1" i="1" dirty="0" smtClean="0"/>
              <a:t>automáticas</a:t>
            </a:r>
            <a:endParaRPr lang="es-ES" sz="14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s-ES" sz="1400" dirty="0">
                <a:hlinkClick r:id="rId2"/>
              </a:rPr>
              <a:t>http://</a:t>
            </a:r>
            <a:r>
              <a:rPr lang="es-ES" sz="1400" dirty="0" smtClean="0">
                <a:hlinkClick r:id="rId2"/>
              </a:rPr>
              <a:t>www0.aemet.es/wwj/stapwww/posproceso/nuevasTemperaturas/mapas/00/tabla.html</a:t>
            </a:r>
            <a:endParaRPr lang="es-ES" sz="1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0" y="1508369"/>
            <a:ext cx="9798218" cy="53496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171575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332" y="546344"/>
            <a:ext cx="5083419" cy="4053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sz="1400" b="1" i="1" dirty="0"/>
              <a:t>2.2  Gráficas </a:t>
            </a:r>
            <a:r>
              <a:rPr lang="es-ES" sz="1400" b="1" i="1" dirty="0" smtClean="0"/>
              <a:t>y </a:t>
            </a:r>
            <a:r>
              <a:rPr lang="es-ES" sz="1400" b="1" i="1" dirty="0" smtClean="0">
                <a:solidFill>
                  <a:srgbClr val="C00000"/>
                </a:solidFill>
              </a:rPr>
              <a:t>tablas</a:t>
            </a:r>
            <a:r>
              <a:rPr lang="es-ES" sz="1400" b="1" i="1" dirty="0" smtClean="0"/>
              <a:t> en </a:t>
            </a:r>
            <a:r>
              <a:rPr lang="es-ES" sz="1400" b="1" i="1" dirty="0"/>
              <a:t>Poblaciones y estaciones </a:t>
            </a:r>
            <a:r>
              <a:rPr lang="es-ES" sz="1400" b="1" i="1" dirty="0" smtClean="0"/>
              <a:t>automáticas</a:t>
            </a:r>
            <a:endParaRPr lang="es-ES" sz="14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s-ES" sz="1400" dirty="0">
                <a:hlinkClick r:id="rId2"/>
              </a:rPr>
              <a:t>http://</a:t>
            </a:r>
            <a:r>
              <a:rPr lang="es-ES" sz="1400" dirty="0" smtClean="0">
                <a:hlinkClick r:id="rId2"/>
              </a:rPr>
              <a:t>www0.aemet.es/wwj/stapwww/posproceso/nuevasTemperaturas/mapas/00/tabla.html</a:t>
            </a:r>
            <a:endParaRPr lang="es-ES" sz="1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0" y="1508369"/>
            <a:ext cx="9798218" cy="53496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06" y="3027118"/>
            <a:ext cx="7969986" cy="13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3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914400" y="1420837"/>
            <a:ext cx="10622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La nieve precipitante en los modelos </a:t>
            </a:r>
            <a:r>
              <a:rPr lang="es-ES" sz="2400" dirty="0" smtClean="0">
                <a:solidFill>
                  <a:schemeClr val="bg1"/>
                </a:solidFill>
              </a:rPr>
              <a:t>numéricos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Fusión/</a:t>
            </a:r>
            <a:r>
              <a:rPr lang="es-ES" sz="2400" dirty="0" err="1" smtClean="0">
                <a:solidFill>
                  <a:schemeClr val="bg1"/>
                </a:solidFill>
              </a:rPr>
              <a:t>recongelación</a:t>
            </a:r>
            <a:r>
              <a:rPr lang="es-ES" sz="2400" dirty="0" smtClean="0">
                <a:solidFill>
                  <a:schemeClr val="bg1"/>
                </a:solidFill>
              </a:rPr>
              <a:t> de la nieve precipitante. Gráficas de altitudes y cotas en Nivograv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Fase de la nieve precipitante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Nieve de acumulación. Parametrización. Porcentaje de acumulación. Avisos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Nieve patrón. Avisos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73629" y="2354721"/>
            <a:ext cx="664316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i="1" dirty="0" smtClean="0">
                <a:solidFill>
                  <a:srgbClr val="FFFF00"/>
                </a:solidFill>
              </a:rPr>
              <a:t>Modelo de fase de la nieve precipitante en Nivograv</a:t>
            </a:r>
            <a:endParaRPr lang="es-ES" sz="2400" i="1" dirty="0">
              <a:solidFill>
                <a:srgbClr val="FFFF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36940" y="523338"/>
            <a:ext cx="367985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i="1" dirty="0" smtClean="0">
                <a:solidFill>
                  <a:srgbClr val="FFFF00"/>
                </a:solidFill>
              </a:rPr>
              <a:t>Teoría en Nivograv</a:t>
            </a:r>
            <a:endParaRPr lang="es-ES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967" y="545673"/>
            <a:ext cx="5083419" cy="4053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sz="1400" b="1" i="1" dirty="0" smtClean="0"/>
              <a:t/>
            </a:r>
            <a:br>
              <a:rPr lang="es-ES" sz="1400" b="1" i="1" dirty="0" smtClean="0"/>
            </a:br>
            <a:r>
              <a:rPr lang="es-ES" sz="1400" b="1" i="1" dirty="0" smtClean="0"/>
              <a:t>2.2  Gráficas en Poblaciones y estaciones automáticas. </a:t>
            </a:r>
            <a:r>
              <a:rPr lang="es-ES" sz="1400" b="1" i="1" dirty="0" smtClean="0">
                <a:solidFill>
                  <a:srgbClr val="C00000"/>
                </a:solidFill>
              </a:rPr>
              <a:t>Avisos</a:t>
            </a:r>
            <a:r>
              <a:rPr lang="es-ES" sz="1400" b="1" i="1" dirty="0"/>
              <a:t/>
            </a:r>
            <a:br>
              <a:rPr lang="es-ES" sz="1400" b="1" i="1" dirty="0"/>
            </a:br>
            <a:endParaRPr lang="es-ES" sz="14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s-ES" sz="1400" dirty="0">
                <a:hlinkClick r:id="rId2"/>
              </a:rPr>
              <a:t>http://</a:t>
            </a:r>
            <a:r>
              <a:rPr lang="es-ES" sz="1400" dirty="0" smtClean="0">
                <a:hlinkClick r:id="rId2"/>
              </a:rPr>
              <a:t>www0.aemet.es/wwj/stapwww/posproceso/nuevasTemperaturas/mapas/00/P/panel.html</a:t>
            </a:r>
            <a:endParaRPr lang="es-ES" sz="1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3" name="Imagen 1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" y="1391498"/>
            <a:ext cx="10058400" cy="5491685"/>
          </a:xfrm>
          <a:prstGeom prst="rect">
            <a:avLst/>
          </a:prstGeom>
        </p:spPr>
      </p:pic>
      <p:sp>
        <p:nvSpPr>
          <p:cNvPr id="7" name="Forma libre 6"/>
          <p:cNvSpPr/>
          <p:nvPr/>
        </p:nvSpPr>
        <p:spPr>
          <a:xfrm>
            <a:off x="3735754" y="2180492"/>
            <a:ext cx="880126" cy="484554"/>
          </a:xfrm>
          <a:custGeom>
            <a:avLst/>
            <a:gdLst>
              <a:gd name="connsiteX0" fmla="*/ 633046 w 880126"/>
              <a:gd name="connsiteY0" fmla="*/ 39077 h 484554"/>
              <a:gd name="connsiteX1" fmla="*/ 633046 w 880126"/>
              <a:gd name="connsiteY1" fmla="*/ 39077 h 484554"/>
              <a:gd name="connsiteX2" fmla="*/ 289169 w 880126"/>
              <a:gd name="connsiteY2" fmla="*/ 39077 h 484554"/>
              <a:gd name="connsiteX3" fmla="*/ 179754 w 880126"/>
              <a:gd name="connsiteY3" fmla="*/ 70339 h 484554"/>
              <a:gd name="connsiteX4" fmla="*/ 156308 w 880126"/>
              <a:gd name="connsiteY4" fmla="*/ 78154 h 484554"/>
              <a:gd name="connsiteX5" fmla="*/ 132861 w 880126"/>
              <a:gd name="connsiteY5" fmla="*/ 85970 h 484554"/>
              <a:gd name="connsiteX6" fmla="*/ 85969 w 880126"/>
              <a:gd name="connsiteY6" fmla="*/ 117231 h 484554"/>
              <a:gd name="connsiteX7" fmla="*/ 39077 w 880126"/>
              <a:gd name="connsiteY7" fmla="*/ 148493 h 484554"/>
              <a:gd name="connsiteX8" fmla="*/ 7815 w 880126"/>
              <a:gd name="connsiteY8" fmla="*/ 218831 h 484554"/>
              <a:gd name="connsiteX9" fmla="*/ 0 w 880126"/>
              <a:gd name="connsiteY9" fmla="*/ 242277 h 484554"/>
              <a:gd name="connsiteX10" fmla="*/ 15631 w 880126"/>
              <a:gd name="connsiteY10" fmla="*/ 304800 h 484554"/>
              <a:gd name="connsiteX11" fmla="*/ 70338 w 880126"/>
              <a:gd name="connsiteY11" fmla="*/ 343877 h 484554"/>
              <a:gd name="connsiteX12" fmla="*/ 93784 w 880126"/>
              <a:gd name="connsiteY12" fmla="*/ 351693 h 484554"/>
              <a:gd name="connsiteX13" fmla="*/ 140677 w 880126"/>
              <a:gd name="connsiteY13" fmla="*/ 382954 h 484554"/>
              <a:gd name="connsiteX14" fmla="*/ 195384 w 880126"/>
              <a:gd name="connsiteY14" fmla="*/ 398585 h 484554"/>
              <a:gd name="connsiteX15" fmla="*/ 250092 w 880126"/>
              <a:gd name="connsiteY15" fmla="*/ 429846 h 484554"/>
              <a:gd name="connsiteX16" fmla="*/ 281354 w 880126"/>
              <a:gd name="connsiteY16" fmla="*/ 437662 h 484554"/>
              <a:gd name="connsiteX17" fmla="*/ 328246 w 880126"/>
              <a:gd name="connsiteY17" fmla="*/ 453293 h 484554"/>
              <a:gd name="connsiteX18" fmla="*/ 351692 w 880126"/>
              <a:gd name="connsiteY18" fmla="*/ 461108 h 484554"/>
              <a:gd name="connsiteX19" fmla="*/ 382954 w 880126"/>
              <a:gd name="connsiteY19" fmla="*/ 468923 h 484554"/>
              <a:gd name="connsiteX20" fmla="*/ 406400 w 880126"/>
              <a:gd name="connsiteY20" fmla="*/ 476739 h 484554"/>
              <a:gd name="connsiteX21" fmla="*/ 476738 w 880126"/>
              <a:gd name="connsiteY21" fmla="*/ 484554 h 484554"/>
              <a:gd name="connsiteX22" fmla="*/ 648677 w 880126"/>
              <a:gd name="connsiteY22" fmla="*/ 476739 h 484554"/>
              <a:gd name="connsiteX23" fmla="*/ 672123 w 880126"/>
              <a:gd name="connsiteY23" fmla="*/ 468923 h 484554"/>
              <a:gd name="connsiteX24" fmla="*/ 742461 w 880126"/>
              <a:gd name="connsiteY24" fmla="*/ 422031 h 484554"/>
              <a:gd name="connsiteX25" fmla="*/ 765908 w 880126"/>
              <a:gd name="connsiteY25" fmla="*/ 406400 h 484554"/>
              <a:gd name="connsiteX26" fmla="*/ 789354 w 880126"/>
              <a:gd name="connsiteY26" fmla="*/ 390770 h 484554"/>
              <a:gd name="connsiteX27" fmla="*/ 828431 w 880126"/>
              <a:gd name="connsiteY27" fmla="*/ 320431 h 484554"/>
              <a:gd name="connsiteX28" fmla="*/ 844061 w 880126"/>
              <a:gd name="connsiteY28" fmla="*/ 296985 h 484554"/>
              <a:gd name="connsiteX29" fmla="*/ 867508 w 880126"/>
              <a:gd name="connsiteY29" fmla="*/ 250093 h 484554"/>
              <a:gd name="connsiteX30" fmla="*/ 867508 w 880126"/>
              <a:gd name="connsiteY30" fmla="*/ 101600 h 484554"/>
              <a:gd name="connsiteX31" fmla="*/ 844061 w 880126"/>
              <a:gd name="connsiteY31" fmla="*/ 78154 h 484554"/>
              <a:gd name="connsiteX32" fmla="*/ 797169 w 880126"/>
              <a:gd name="connsiteY32" fmla="*/ 46893 h 484554"/>
              <a:gd name="connsiteX33" fmla="*/ 726831 w 880126"/>
              <a:gd name="connsiteY33" fmla="*/ 23446 h 484554"/>
              <a:gd name="connsiteX34" fmla="*/ 703384 w 880126"/>
              <a:gd name="connsiteY34" fmla="*/ 15631 h 484554"/>
              <a:gd name="connsiteX35" fmla="*/ 625231 w 880126"/>
              <a:gd name="connsiteY35" fmla="*/ 0 h 484554"/>
              <a:gd name="connsiteX36" fmla="*/ 484554 w 880126"/>
              <a:gd name="connsiteY36" fmla="*/ 7816 h 484554"/>
              <a:gd name="connsiteX37" fmla="*/ 484554 w 880126"/>
              <a:gd name="connsiteY37" fmla="*/ 7816 h 484554"/>
              <a:gd name="connsiteX38" fmla="*/ 531446 w 880126"/>
              <a:gd name="connsiteY38" fmla="*/ 70339 h 48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0126" h="484554">
                <a:moveTo>
                  <a:pt x="633046" y="39077"/>
                </a:moveTo>
                <a:lnTo>
                  <a:pt x="633046" y="39077"/>
                </a:lnTo>
                <a:cubicBezTo>
                  <a:pt x="483820" y="29129"/>
                  <a:pt x="471124" y="24324"/>
                  <a:pt x="289169" y="39077"/>
                </a:cubicBezTo>
                <a:cubicBezTo>
                  <a:pt x="263232" y="41180"/>
                  <a:pt x="206706" y="61355"/>
                  <a:pt x="179754" y="70339"/>
                </a:cubicBezTo>
                <a:lnTo>
                  <a:pt x="156308" y="78154"/>
                </a:lnTo>
                <a:lnTo>
                  <a:pt x="132861" y="85970"/>
                </a:lnTo>
                <a:cubicBezTo>
                  <a:pt x="80826" y="138005"/>
                  <a:pt x="136868" y="88954"/>
                  <a:pt x="85969" y="117231"/>
                </a:cubicBezTo>
                <a:cubicBezTo>
                  <a:pt x="69547" y="126354"/>
                  <a:pt x="39077" y="148493"/>
                  <a:pt x="39077" y="148493"/>
                </a:cubicBezTo>
                <a:cubicBezTo>
                  <a:pt x="14307" y="185647"/>
                  <a:pt x="26416" y="163029"/>
                  <a:pt x="7815" y="218831"/>
                </a:cubicBezTo>
                <a:lnTo>
                  <a:pt x="0" y="242277"/>
                </a:lnTo>
                <a:cubicBezTo>
                  <a:pt x="254" y="243547"/>
                  <a:pt x="9305" y="297209"/>
                  <a:pt x="15631" y="304800"/>
                </a:cubicBezTo>
                <a:cubicBezTo>
                  <a:pt x="18160" y="307834"/>
                  <a:pt x="62192" y="339804"/>
                  <a:pt x="70338" y="343877"/>
                </a:cubicBezTo>
                <a:cubicBezTo>
                  <a:pt x="77706" y="347561"/>
                  <a:pt x="86583" y="347692"/>
                  <a:pt x="93784" y="351693"/>
                </a:cubicBezTo>
                <a:cubicBezTo>
                  <a:pt x="110206" y="360816"/>
                  <a:pt x="122452" y="378397"/>
                  <a:pt x="140677" y="382954"/>
                </a:cubicBezTo>
                <a:cubicBezTo>
                  <a:pt x="179930" y="392768"/>
                  <a:pt x="161748" y="387373"/>
                  <a:pt x="195384" y="398585"/>
                </a:cubicBezTo>
                <a:cubicBezTo>
                  <a:pt x="214820" y="411542"/>
                  <a:pt x="227426" y="421346"/>
                  <a:pt x="250092" y="429846"/>
                </a:cubicBezTo>
                <a:cubicBezTo>
                  <a:pt x="260150" y="433618"/>
                  <a:pt x="271066" y="434575"/>
                  <a:pt x="281354" y="437662"/>
                </a:cubicBezTo>
                <a:cubicBezTo>
                  <a:pt x="297135" y="442397"/>
                  <a:pt x="312615" y="448083"/>
                  <a:pt x="328246" y="453293"/>
                </a:cubicBezTo>
                <a:cubicBezTo>
                  <a:pt x="336061" y="455898"/>
                  <a:pt x="343700" y="459110"/>
                  <a:pt x="351692" y="461108"/>
                </a:cubicBezTo>
                <a:cubicBezTo>
                  <a:pt x="362113" y="463713"/>
                  <a:pt x="372626" y="465972"/>
                  <a:pt x="382954" y="468923"/>
                </a:cubicBezTo>
                <a:cubicBezTo>
                  <a:pt x="390875" y="471186"/>
                  <a:pt x="398274" y="475385"/>
                  <a:pt x="406400" y="476739"/>
                </a:cubicBezTo>
                <a:cubicBezTo>
                  <a:pt x="429669" y="480617"/>
                  <a:pt x="453292" y="481949"/>
                  <a:pt x="476738" y="484554"/>
                </a:cubicBezTo>
                <a:cubicBezTo>
                  <a:pt x="534051" y="481949"/>
                  <a:pt x="591488" y="481314"/>
                  <a:pt x="648677" y="476739"/>
                </a:cubicBezTo>
                <a:cubicBezTo>
                  <a:pt x="656889" y="476082"/>
                  <a:pt x="664922" y="472924"/>
                  <a:pt x="672123" y="468923"/>
                </a:cubicBezTo>
                <a:cubicBezTo>
                  <a:pt x="672137" y="468915"/>
                  <a:pt x="730732" y="429851"/>
                  <a:pt x="742461" y="422031"/>
                </a:cubicBezTo>
                <a:lnTo>
                  <a:pt x="765908" y="406400"/>
                </a:lnTo>
                <a:lnTo>
                  <a:pt x="789354" y="390770"/>
                </a:lnTo>
                <a:cubicBezTo>
                  <a:pt x="803109" y="349500"/>
                  <a:pt x="792598" y="374180"/>
                  <a:pt x="828431" y="320431"/>
                </a:cubicBezTo>
                <a:cubicBezTo>
                  <a:pt x="833641" y="312616"/>
                  <a:pt x="841091" y="305896"/>
                  <a:pt x="844061" y="296985"/>
                </a:cubicBezTo>
                <a:cubicBezTo>
                  <a:pt x="854848" y="264628"/>
                  <a:pt x="847307" y="280394"/>
                  <a:pt x="867508" y="250093"/>
                </a:cubicBezTo>
                <a:cubicBezTo>
                  <a:pt x="881931" y="192397"/>
                  <a:pt x="886574" y="187398"/>
                  <a:pt x="867508" y="101600"/>
                </a:cubicBezTo>
                <a:cubicBezTo>
                  <a:pt x="865110" y="90810"/>
                  <a:pt x="852786" y="84940"/>
                  <a:pt x="844061" y="78154"/>
                </a:cubicBezTo>
                <a:cubicBezTo>
                  <a:pt x="829232" y="66621"/>
                  <a:pt x="814991" y="52834"/>
                  <a:pt x="797169" y="46893"/>
                </a:cubicBezTo>
                <a:lnTo>
                  <a:pt x="726831" y="23446"/>
                </a:lnTo>
                <a:cubicBezTo>
                  <a:pt x="719015" y="20841"/>
                  <a:pt x="711510" y="16985"/>
                  <a:pt x="703384" y="15631"/>
                </a:cubicBezTo>
                <a:cubicBezTo>
                  <a:pt x="645897" y="6050"/>
                  <a:pt x="671865" y="11660"/>
                  <a:pt x="625231" y="0"/>
                </a:cubicBezTo>
                <a:cubicBezTo>
                  <a:pt x="489768" y="7969"/>
                  <a:pt x="536733" y="7816"/>
                  <a:pt x="484554" y="7816"/>
                </a:cubicBezTo>
                <a:lnTo>
                  <a:pt x="484554" y="7816"/>
                </a:lnTo>
                <a:lnTo>
                  <a:pt x="531446" y="70339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" y="2732354"/>
            <a:ext cx="7623908" cy="41256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42" y="2076327"/>
            <a:ext cx="6159012" cy="4106008"/>
          </a:xfrm>
          <a:prstGeom prst="rect">
            <a:avLst/>
          </a:prstGeom>
        </p:spPr>
      </p:pic>
      <p:sp>
        <p:nvSpPr>
          <p:cNvPr id="12" name="Forma libre 11"/>
          <p:cNvSpPr/>
          <p:nvPr/>
        </p:nvSpPr>
        <p:spPr>
          <a:xfrm>
            <a:off x="6213231" y="6236677"/>
            <a:ext cx="1625600" cy="773723"/>
          </a:xfrm>
          <a:custGeom>
            <a:avLst/>
            <a:gdLst>
              <a:gd name="connsiteX0" fmla="*/ 1023815 w 1625600"/>
              <a:gd name="connsiteY0" fmla="*/ 39077 h 773723"/>
              <a:gd name="connsiteX1" fmla="*/ 1023815 w 1625600"/>
              <a:gd name="connsiteY1" fmla="*/ 39077 h 773723"/>
              <a:gd name="connsiteX2" fmla="*/ 570523 w 1625600"/>
              <a:gd name="connsiteY2" fmla="*/ 39077 h 773723"/>
              <a:gd name="connsiteX3" fmla="*/ 406400 w 1625600"/>
              <a:gd name="connsiteY3" fmla="*/ 54708 h 773723"/>
              <a:gd name="connsiteX4" fmla="*/ 375138 w 1625600"/>
              <a:gd name="connsiteY4" fmla="*/ 62523 h 773723"/>
              <a:gd name="connsiteX5" fmla="*/ 328246 w 1625600"/>
              <a:gd name="connsiteY5" fmla="*/ 78154 h 773723"/>
              <a:gd name="connsiteX6" fmla="*/ 296984 w 1625600"/>
              <a:gd name="connsiteY6" fmla="*/ 85969 h 773723"/>
              <a:gd name="connsiteX7" fmla="*/ 273538 w 1625600"/>
              <a:gd name="connsiteY7" fmla="*/ 101600 h 773723"/>
              <a:gd name="connsiteX8" fmla="*/ 226646 w 1625600"/>
              <a:gd name="connsiteY8" fmla="*/ 117231 h 773723"/>
              <a:gd name="connsiteX9" fmla="*/ 171938 w 1625600"/>
              <a:gd name="connsiteY9" fmla="*/ 148492 h 773723"/>
              <a:gd name="connsiteX10" fmla="*/ 125046 w 1625600"/>
              <a:gd name="connsiteY10" fmla="*/ 179754 h 773723"/>
              <a:gd name="connsiteX11" fmla="*/ 78154 w 1625600"/>
              <a:gd name="connsiteY11" fmla="*/ 211015 h 773723"/>
              <a:gd name="connsiteX12" fmla="*/ 54707 w 1625600"/>
              <a:gd name="connsiteY12" fmla="*/ 226646 h 773723"/>
              <a:gd name="connsiteX13" fmla="*/ 39077 w 1625600"/>
              <a:gd name="connsiteY13" fmla="*/ 250092 h 773723"/>
              <a:gd name="connsiteX14" fmla="*/ 15631 w 1625600"/>
              <a:gd name="connsiteY14" fmla="*/ 273538 h 773723"/>
              <a:gd name="connsiteX15" fmla="*/ 0 w 1625600"/>
              <a:gd name="connsiteY15" fmla="*/ 320431 h 773723"/>
              <a:gd name="connsiteX16" fmla="*/ 7815 w 1625600"/>
              <a:gd name="connsiteY16" fmla="*/ 398585 h 773723"/>
              <a:gd name="connsiteX17" fmla="*/ 23446 w 1625600"/>
              <a:gd name="connsiteY17" fmla="*/ 422031 h 773723"/>
              <a:gd name="connsiteX18" fmla="*/ 54707 w 1625600"/>
              <a:gd name="connsiteY18" fmla="*/ 476738 h 773723"/>
              <a:gd name="connsiteX19" fmla="*/ 85969 w 1625600"/>
              <a:gd name="connsiteY19" fmla="*/ 523631 h 773723"/>
              <a:gd name="connsiteX20" fmla="*/ 101600 w 1625600"/>
              <a:gd name="connsiteY20" fmla="*/ 547077 h 773723"/>
              <a:gd name="connsiteX21" fmla="*/ 125046 w 1625600"/>
              <a:gd name="connsiteY21" fmla="*/ 570523 h 773723"/>
              <a:gd name="connsiteX22" fmla="*/ 140677 w 1625600"/>
              <a:gd name="connsiteY22" fmla="*/ 593969 h 773723"/>
              <a:gd name="connsiteX23" fmla="*/ 187569 w 1625600"/>
              <a:gd name="connsiteY23" fmla="*/ 633046 h 773723"/>
              <a:gd name="connsiteX24" fmla="*/ 211015 w 1625600"/>
              <a:gd name="connsiteY24" fmla="*/ 640861 h 773723"/>
              <a:gd name="connsiteX25" fmla="*/ 265723 w 1625600"/>
              <a:gd name="connsiteY25" fmla="*/ 672123 h 773723"/>
              <a:gd name="connsiteX26" fmla="*/ 320431 w 1625600"/>
              <a:gd name="connsiteY26" fmla="*/ 703385 h 773723"/>
              <a:gd name="connsiteX27" fmla="*/ 375138 w 1625600"/>
              <a:gd name="connsiteY27" fmla="*/ 719015 h 773723"/>
              <a:gd name="connsiteX28" fmla="*/ 398584 w 1625600"/>
              <a:gd name="connsiteY28" fmla="*/ 734646 h 773723"/>
              <a:gd name="connsiteX29" fmla="*/ 422031 w 1625600"/>
              <a:gd name="connsiteY29" fmla="*/ 742461 h 773723"/>
              <a:gd name="connsiteX30" fmla="*/ 508000 w 1625600"/>
              <a:gd name="connsiteY30" fmla="*/ 758092 h 773723"/>
              <a:gd name="connsiteX31" fmla="*/ 797169 w 1625600"/>
              <a:gd name="connsiteY31" fmla="*/ 765908 h 773723"/>
              <a:gd name="connsiteX32" fmla="*/ 1023815 w 1625600"/>
              <a:gd name="connsiteY32" fmla="*/ 773723 h 773723"/>
              <a:gd name="connsiteX33" fmla="*/ 1289538 w 1625600"/>
              <a:gd name="connsiteY33" fmla="*/ 765908 h 773723"/>
              <a:gd name="connsiteX34" fmla="*/ 1336431 w 1625600"/>
              <a:gd name="connsiteY34" fmla="*/ 758092 h 773723"/>
              <a:gd name="connsiteX35" fmla="*/ 1414584 w 1625600"/>
              <a:gd name="connsiteY35" fmla="*/ 726831 h 773723"/>
              <a:gd name="connsiteX36" fmla="*/ 1461477 w 1625600"/>
              <a:gd name="connsiteY36" fmla="*/ 695569 h 773723"/>
              <a:gd name="connsiteX37" fmla="*/ 1477107 w 1625600"/>
              <a:gd name="connsiteY37" fmla="*/ 672123 h 773723"/>
              <a:gd name="connsiteX38" fmla="*/ 1500554 w 1625600"/>
              <a:gd name="connsiteY38" fmla="*/ 664308 h 773723"/>
              <a:gd name="connsiteX39" fmla="*/ 1531815 w 1625600"/>
              <a:gd name="connsiteY39" fmla="*/ 617415 h 773723"/>
              <a:gd name="connsiteX40" fmla="*/ 1570892 w 1625600"/>
              <a:gd name="connsiteY40" fmla="*/ 570523 h 773723"/>
              <a:gd name="connsiteX41" fmla="*/ 1578707 w 1625600"/>
              <a:gd name="connsiteY41" fmla="*/ 547077 h 773723"/>
              <a:gd name="connsiteX42" fmla="*/ 1594338 w 1625600"/>
              <a:gd name="connsiteY42" fmla="*/ 523631 h 773723"/>
              <a:gd name="connsiteX43" fmla="*/ 1625600 w 1625600"/>
              <a:gd name="connsiteY43" fmla="*/ 453292 h 773723"/>
              <a:gd name="connsiteX44" fmla="*/ 1609969 w 1625600"/>
              <a:gd name="connsiteY44" fmla="*/ 289169 h 773723"/>
              <a:gd name="connsiteX45" fmla="*/ 1602154 w 1625600"/>
              <a:gd name="connsiteY45" fmla="*/ 265723 h 773723"/>
              <a:gd name="connsiteX46" fmla="*/ 1539631 w 1625600"/>
              <a:gd name="connsiteY46" fmla="*/ 195385 h 773723"/>
              <a:gd name="connsiteX47" fmla="*/ 1524000 w 1625600"/>
              <a:gd name="connsiteY47" fmla="*/ 171938 h 773723"/>
              <a:gd name="connsiteX48" fmla="*/ 1492738 w 1625600"/>
              <a:gd name="connsiteY48" fmla="*/ 156308 h 773723"/>
              <a:gd name="connsiteX49" fmla="*/ 1445846 w 1625600"/>
              <a:gd name="connsiteY49" fmla="*/ 132861 h 773723"/>
              <a:gd name="connsiteX50" fmla="*/ 1422400 w 1625600"/>
              <a:gd name="connsiteY50" fmla="*/ 109415 h 773723"/>
              <a:gd name="connsiteX51" fmla="*/ 1398954 w 1625600"/>
              <a:gd name="connsiteY51" fmla="*/ 101600 h 773723"/>
              <a:gd name="connsiteX52" fmla="*/ 1344246 w 1625600"/>
              <a:gd name="connsiteY52" fmla="*/ 85969 h 773723"/>
              <a:gd name="connsiteX53" fmla="*/ 1320800 w 1625600"/>
              <a:gd name="connsiteY53" fmla="*/ 70338 h 773723"/>
              <a:gd name="connsiteX54" fmla="*/ 1258277 w 1625600"/>
              <a:gd name="connsiteY54" fmla="*/ 54708 h 773723"/>
              <a:gd name="connsiteX55" fmla="*/ 1227015 w 1625600"/>
              <a:gd name="connsiteY55" fmla="*/ 46892 h 773723"/>
              <a:gd name="connsiteX56" fmla="*/ 1203569 w 1625600"/>
              <a:gd name="connsiteY56" fmla="*/ 39077 h 773723"/>
              <a:gd name="connsiteX57" fmla="*/ 1164492 w 1625600"/>
              <a:gd name="connsiteY57" fmla="*/ 31261 h 773723"/>
              <a:gd name="connsiteX58" fmla="*/ 1055077 w 1625600"/>
              <a:gd name="connsiteY58" fmla="*/ 0 h 773723"/>
              <a:gd name="connsiteX59" fmla="*/ 969107 w 1625600"/>
              <a:gd name="connsiteY59" fmla="*/ 0 h 773723"/>
              <a:gd name="connsiteX60" fmla="*/ 961292 w 1625600"/>
              <a:gd name="connsiteY60" fmla="*/ 15631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5600" h="773723">
                <a:moveTo>
                  <a:pt x="1023815" y="39077"/>
                </a:moveTo>
                <a:lnTo>
                  <a:pt x="1023815" y="39077"/>
                </a:lnTo>
                <a:cubicBezTo>
                  <a:pt x="824206" y="24818"/>
                  <a:pt x="875165" y="25016"/>
                  <a:pt x="570523" y="39077"/>
                </a:cubicBezTo>
                <a:cubicBezTo>
                  <a:pt x="515626" y="41611"/>
                  <a:pt x="406400" y="54708"/>
                  <a:pt x="406400" y="54708"/>
                </a:cubicBezTo>
                <a:cubicBezTo>
                  <a:pt x="395979" y="57313"/>
                  <a:pt x="385426" y="59437"/>
                  <a:pt x="375138" y="62523"/>
                </a:cubicBezTo>
                <a:cubicBezTo>
                  <a:pt x="359357" y="67257"/>
                  <a:pt x="344230" y="74158"/>
                  <a:pt x="328246" y="78154"/>
                </a:cubicBezTo>
                <a:lnTo>
                  <a:pt x="296984" y="85969"/>
                </a:lnTo>
                <a:cubicBezTo>
                  <a:pt x="289169" y="91179"/>
                  <a:pt x="282121" y="97785"/>
                  <a:pt x="273538" y="101600"/>
                </a:cubicBezTo>
                <a:cubicBezTo>
                  <a:pt x="258482" y="108292"/>
                  <a:pt x="240355" y="108092"/>
                  <a:pt x="226646" y="117231"/>
                </a:cubicBezTo>
                <a:cubicBezTo>
                  <a:pt x="145512" y="171318"/>
                  <a:pt x="271133" y="88974"/>
                  <a:pt x="171938" y="148492"/>
                </a:cubicBezTo>
                <a:cubicBezTo>
                  <a:pt x="155829" y="158157"/>
                  <a:pt x="140677" y="169333"/>
                  <a:pt x="125046" y="179754"/>
                </a:cubicBezTo>
                <a:lnTo>
                  <a:pt x="78154" y="211015"/>
                </a:lnTo>
                <a:lnTo>
                  <a:pt x="54707" y="226646"/>
                </a:lnTo>
                <a:cubicBezTo>
                  <a:pt x="49497" y="234461"/>
                  <a:pt x="45090" y="242876"/>
                  <a:pt x="39077" y="250092"/>
                </a:cubicBezTo>
                <a:cubicBezTo>
                  <a:pt x="32001" y="258583"/>
                  <a:pt x="20999" y="263876"/>
                  <a:pt x="15631" y="273538"/>
                </a:cubicBezTo>
                <a:cubicBezTo>
                  <a:pt x="7629" y="287941"/>
                  <a:pt x="0" y="320431"/>
                  <a:pt x="0" y="320431"/>
                </a:cubicBezTo>
                <a:cubicBezTo>
                  <a:pt x="2605" y="346482"/>
                  <a:pt x="1928" y="373074"/>
                  <a:pt x="7815" y="398585"/>
                </a:cubicBezTo>
                <a:cubicBezTo>
                  <a:pt x="9927" y="407737"/>
                  <a:pt x="19245" y="413630"/>
                  <a:pt x="23446" y="422031"/>
                </a:cubicBezTo>
                <a:cubicBezTo>
                  <a:pt x="59259" y="493658"/>
                  <a:pt x="-11438" y="382245"/>
                  <a:pt x="54707" y="476738"/>
                </a:cubicBezTo>
                <a:cubicBezTo>
                  <a:pt x="65480" y="492128"/>
                  <a:pt x="75548" y="508000"/>
                  <a:pt x="85969" y="523631"/>
                </a:cubicBezTo>
                <a:cubicBezTo>
                  <a:pt x="91179" y="531446"/>
                  <a:pt x="94958" y="540435"/>
                  <a:pt x="101600" y="547077"/>
                </a:cubicBezTo>
                <a:cubicBezTo>
                  <a:pt x="109415" y="554892"/>
                  <a:pt x="117970" y="562032"/>
                  <a:pt x="125046" y="570523"/>
                </a:cubicBezTo>
                <a:cubicBezTo>
                  <a:pt x="131059" y="577739"/>
                  <a:pt x="134664" y="586753"/>
                  <a:pt x="140677" y="593969"/>
                </a:cubicBezTo>
                <a:cubicBezTo>
                  <a:pt x="153023" y="608783"/>
                  <a:pt x="170005" y="624264"/>
                  <a:pt x="187569" y="633046"/>
                </a:cubicBezTo>
                <a:cubicBezTo>
                  <a:pt x="194937" y="636730"/>
                  <a:pt x="203200" y="638256"/>
                  <a:pt x="211015" y="640861"/>
                </a:cubicBezTo>
                <a:cubicBezTo>
                  <a:pt x="268137" y="678943"/>
                  <a:pt x="196313" y="632460"/>
                  <a:pt x="265723" y="672123"/>
                </a:cubicBezTo>
                <a:cubicBezTo>
                  <a:pt x="304968" y="694549"/>
                  <a:pt x="273195" y="683141"/>
                  <a:pt x="320431" y="703385"/>
                </a:cubicBezTo>
                <a:cubicBezTo>
                  <a:pt x="336126" y="710111"/>
                  <a:pt x="359276" y="715050"/>
                  <a:pt x="375138" y="719015"/>
                </a:cubicBezTo>
                <a:cubicBezTo>
                  <a:pt x="382953" y="724225"/>
                  <a:pt x="390183" y="730445"/>
                  <a:pt x="398584" y="734646"/>
                </a:cubicBezTo>
                <a:cubicBezTo>
                  <a:pt x="405953" y="738330"/>
                  <a:pt x="414110" y="740198"/>
                  <a:pt x="422031" y="742461"/>
                </a:cubicBezTo>
                <a:cubicBezTo>
                  <a:pt x="448420" y="750001"/>
                  <a:pt x="481664" y="756895"/>
                  <a:pt x="508000" y="758092"/>
                </a:cubicBezTo>
                <a:cubicBezTo>
                  <a:pt x="604325" y="762470"/>
                  <a:pt x="700788" y="762987"/>
                  <a:pt x="797169" y="765908"/>
                </a:cubicBezTo>
                <a:lnTo>
                  <a:pt x="1023815" y="773723"/>
                </a:lnTo>
                <a:cubicBezTo>
                  <a:pt x="1112389" y="771118"/>
                  <a:pt x="1201036" y="770333"/>
                  <a:pt x="1289538" y="765908"/>
                </a:cubicBezTo>
                <a:cubicBezTo>
                  <a:pt x="1305365" y="765117"/>
                  <a:pt x="1321058" y="761935"/>
                  <a:pt x="1336431" y="758092"/>
                </a:cubicBezTo>
                <a:cubicBezTo>
                  <a:pt x="1361990" y="751702"/>
                  <a:pt x="1391486" y="740690"/>
                  <a:pt x="1414584" y="726831"/>
                </a:cubicBezTo>
                <a:cubicBezTo>
                  <a:pt x="1430693" y="717166"/>
                  <a:pt x="1461477" y="695569"/>
                  <a:pt x="1461477" y="695569"/>
                </a:cubicBezTo>
                <a:cubicBezTo>
                  <a:pt x="1466687" y="687754"/>
                  <a:pt x="1469772" y="677991"/>
                  <a:pt x="1477107" y="672123"/>
                </a:cubicBezTo>
                <a:cubicBezTo>
                  <a:pt x="1483540" y="666977"/>
                  <a:pt x="1494729" y="670133"/>
                  <a:pt x="1500554" y="664308"/>
                </a:cubicBezTo>
                <a:cubicBezTo>
                  <a:pt x="1513838" y="651024"/>
                  <a:pt x="1521395" y="633046"/>
                  <a:pt x="1531815" y="617415"/>
                </a:cubicBezTo>
                <a:cubicBezTo>
                  <a:pt x="1553575" y="584775"/>
                  <a:pt x="1540807" y="600608"/>
                  <a:pt x="1570892" y="570523"/>
                </a:cubicBezTo>
                <a:cubicBezTo>
                  <a:pt x="1573497" y="562708"/>
                  <a:pt x="1575023" y="554445"/>
                  <a:pt x="1578707" y="547077"/>
                </a:cubicBezTo>
                <a:cubicBezTo>
                  <a:pt x="1582908" y="538676"/>
                  <a:pt x="1590523" y="532214"/>
                  <a:pt x="1594338" y="523631"/>
                </a:cubicBezTo>
                <a:cubicBezTo>
                  <a:pt x="1631541" y="439926"/>
                  <a:pt x="1590225" y="506353"/>
                  <a:pt x="1625600" y="453292"/>
                </a:cubicBezTo>
                <a:cubicBezTo>
                  <a:pt x="1619995" y="358018"/>
                  <a:pt x="1627855" y="351773"/>
                  <a:pt x="1609969" y="289169"/>
                </a:cubicBezTo>
                <a:cubicBezTo>
                  <a:pt x="1607706" y="281248"/>
                  <a:pt x="1605838" y="273091"/>
                  <a:pt x="1602154" y="265723"/>
                </a:cubicBezTo>
                <a:cubicBezTo>
                  <a:pt x="1579407" y="220229"/>
                  <a:pt x="1581055" y="257522"/>
                  <a:pt x="1539631" y="195385"/>
                </a:cubicBezTo>
                <a:cubicBezTo>
                  <a:pt x="1534421" y="187569"/>
                  <a:pt x="1531216" y="177951"/>
                  <a:pt x="1524000" y="171938"/>
                </a:cubicBezTo>
                <a:cubicBezTo>
                  <a:pt x="1515050" y="164480"/>
                  <a:pt x="1502854" y="162088"/>
                  <a:pt x="1492738" y="156308"/>
                </a:cubicBezTo>
                <a:cubicBezTo>
                  <a:pt x="1450312" y="132065"/>
                  <a:pt x="1488838" y="147193"/>
                  <a:pt x="1445846" y="132861"/>
                </a:cubicBezTo>
                <a:cubicBezTo>
                  <a:pt x="1438031" y="125046"/>
                  <a:pt x="1431596" y="115546"/>
                  <a:pt x="1422400" y="109415"/>
                </a:cubicBezTo>
                <a:cubicBezTo>
                  <a:pt x="1415546" y="104845"/>
                  <a:pt x="1406875" y="103863"/>
                  <a:pt x="1398954" y="101600"/>
                </a:cubicBezTo>
                <a:cubicBezTo>
                  <a:pt x="1387262" y="98260"/>
                  <a:pt x="1356743" y="92218"/>
                  <a:pt x="1344246" y="85969"/>
                </a:cubicBezTo>
                <a:cubicBezTo>
                  <a:pt x="1335845" y="81768"/>
                  <a:pt x="1329201" y="74539"/>
                  <a:pt x="1320800" y="70338"/>
                </a:cubicBezTo>
                <a:cubicBezTo>
                  <a:pt x="1304042" y="61959"/>
                  <a:pt x="1274328" y="58275"/>
                  <a:pt x="1258277" y="54708"/>
                </a:cubicBezTo>
                <a:cubicBezTo>
                  <a:pt x="1247791" y="52378"/>
                  <a:pt x="1237343" y="49843"/>
                  <a:pt x="1227015" y="46892"/>
                </a:cubicBezTo>
                <a:cubicBezTo>
                  <a:pt x="1219094" y="44629"/>
                  <a:pt x="1211561" y="41075"/>
                  <a:pt x="1203569" y="39077"/>
                </a:cubicBezTo>
                <a:cubicBezTo>
                  <a:pt x="1190682" y="35855"/>
                  <a:pt x="1177308" y="34756"/>
                  <a:pt x="1164492" y="31261"/>
                </a:cubicBezTo>
                <a:cubicBezTo>
                  <a:pt x="1137469" y="23891"/>
                  <a:pt x="1081105" y="0"/>
                  <a:pt x="1055077" y="0"/>
                </a:cubicBezTo>
                <a:lnTo>
                  <a:pt x="969107" y="0"/>
                </a:lnTo>
                <a:lnTo>
                  <a:pt x="961292" y="15631"/>
                </a:lnTo>
              </a:path>
            </a:pathLst>
          </a:cu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ovalada 13">
            <a:hlinkClick r:id="rId6"/>
          </p:cNvPr>
          <p:cNvSpPr/>
          <p:nvPr/>
        </p:nvSpPr>
        <p:spPr>
          <a:xfrm>
            <a:off x="1232115" y="383826"/>
            <a:ext cx="2300988" cy="2180492"/>
          </a:xfrm>
          <a:prstGeom prst="wedgeEllipseCallout">
            <a:avLst>
              <a:gd name="adj1" fmla="val 69685"/>
              <a:gd name="adj2" fmla="val 4001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6"/>
              </a:rPr>
              <a:t>Pinchar para enlazar con los Avisos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1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332" y="534451"/>
            <a:ext cx="5083419" cy="287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1600" dirty="0" smtClean="0">
                <a:latin typeface="Gill Sans MT" panose="020B0502020104020203" pitchFamily="34" charset="0"/>
              </a:rPr>
              <a:t>2.3 </a:t>
            </a:r>
            <a:r>
              <a:rPr lang="es-ES" sz="1600" b="1" i="1" dirty="0"/>
              <a:t>Mapas de diferencias entre el </a:t>
            </a:r>
            <a:r>
              <a:rPr lang="es-ES" sz="1600" b="1" i="1" dirty="0" err="1" smtClean="0"/>
              <a:t>posproceso</a:t>
            </a:r>
            <a:r>
              <a:rPr lang="es-ES" sz="1600" b="1" i="1" dirty="0" smtClean="0"/>
              <a:t> </a:t>
            </a:r>
            <a:r>
              <a:rPr lang="es-ES" sz="1600" b="1" i="1" dirty="0"/>
              <a:t>y el modelo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4550" y="1171575"/>
            <a:ext cx="78867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Tablas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y mapas con las correcciones que aplica el </a:t>
            </a:r>
            <a:r>
              <a:rPr lang="es-ES" altLang="es-ES" sz="2400" b="1" dirty="0" err="1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posproceso</a:t>
            </a: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de temperaturas del ATAP</a:t>
            </a:r>
            <a:r>
              <a:rPr lang="es-ES" altLang="es-ES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endParaRPr lang="es-ES" altLang="es-E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E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Las 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correcciones de temperatura se definen como la diferencia entre el </a:t>
            </a:r>
            <a:r>
              <a:rPr lang="es-ES" altLang="es-ES" sz="1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posproceso</a:t>
            </a:r>
            <a:r>
              <a:rPr lang="es-ES" altLang="es-E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y la salida directa del modelo (actualmente el HRES-IFS).Los mapas con las correcciones se 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complemetan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</a:rPr>
              <a:t> con los de las temperaturas diarias extremas dadas directamente por el HRES-IFS. Al pinchar en el nombre de las Estaciones Automáticas o Poblaciones de las tablas se abre la gráfica con las correcciones correspondientes.</a:t>
            </a:r>
          </a:p>
          <a:p>
            <a:pPr marL="0" indent="0" algn="ctr">
              <a:buNone/>
              <a:defRPr/>
            </a:pPr>
            <a:endParaRPr lang="es-ES" sz="1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89" y="3178717"/>
            <a:ext cx="4349420" cy="2989385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5821040" y="2282684"/>
            <a:ext cx="2789559" cy="255722"/>
          </a:xfrm>
          <a:prstGeom prst="wedgeEllipseCallout">
            <a:avLst>
              <a:gd name="adj1" fmla="val -76176"/>
              <a:gd name="adj2" fmla="val 552671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lamada ovalada 11"/>
          <p:cNvSpPr/>
          <p:nvPr/>
        </p:nvSpPr>
        <p:spPr>
          <a:xfrm>
            <a:off x="3286931" y="2474979"/>
            <a:ext cx="5519317" cy="255722"/>
          </a:xfrm>
          <a:prstGeom prst="wedgeEllipseCallout">
            <a:avLst>
              <a:gd name="adj1" fmla="val 20879"/>
              <a:gd name="adj2" fmla="val 488243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lamada ovalada 12"/>
          <p:cNvSpPr/>
          <p:nvPr/>
        </p:nvSpPr>
        <p:spPr>
          <a:xfrm>
            <a:off x="6650064" y="2698987"/>
            <a:ext cx="1175882" cy="255722"/>
          </a:xfrm>
          <a:prstGeom prst="wedgeEllipseCallout">
            <a:avLst>
              <a:gd name="adj1" fmla="val 10094"/>
              <a:gd name="adj2" fmla="val 240195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549" y="555625"/>
            <a:ext cx="5083419" cy="287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1600" dirty="0" smtClean="0">
                <a:latin typeface="Gill Sans MT" panose="020B0502020104020203" pitchFamily="34" charset="0"/>
              </a:rPr>
              <a:t>2.3 </a:t>
            </a:r>
            <a:r>
              <a:rPr lang="es-ES" sz="1600" b="1" i="1" dirty="0"/>
              <a:t>Mapas de diferencias entre el </a:t>
            </a:r>
            <a:r>
              <a:rPr lang="es-ES" sz="1600" b="1" i="1" dirty="0" err="1" smtClean="0"/>
              <a:t>posproceso</a:t>
            </a:r>
            <a:r>
              <a:rPr lang="es-ES" sz="1600" b="1" i="1" dirty="0" smtClean="0"/>
              <a:t> </a:t>
            </a:r>
            <a:r>
              <a:rPr lang="es-ES" sz="1600" b="1" i="1" dirty="0"/>
              <a:t>y el modelo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09B97-3857-47CF-ACFA-EC2871D043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8677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4" y="-117936"/>
            <a:ext cx="9286875" cy="6562725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-170460" y="1549516"/>
            <a:ext cx="1916881" cy="559369"/>
          </a:xfrm>
          <a:prstGeom prst="wedgeEllipseCallout">
            <a:avLst>
              <a:gd name="adj1" fmla="val 114488"/>
              <a:gd name="adj2" fmla="val -270936"/>
            </a:avLst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Ejemplo de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0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2114550" y="1171575"/>
            <a:ext cx="8040688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s-ES_tradnl" altLang="es-ES" sz="800" b="1" dirty="0">
              <a:solidFill>
                <a:srgbClr val="00B0F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_tradnl" altLang="es-ES" sz="3200" b="1" dirty="0" err="1">
                <a:solidFill>
                  <a:srgbClr val="C00000"/>
                </a:solidFill>
              </a:rPr>
              <a:t>P</a:t>
            </a:r>
            <a:r>
              <a:rPr lang="es-ES_tradnl" altLang="es-ES" sz="3200" b="1" dirty="0" err="1" smtClean="0">
                <a:solidFill>
                  <a:srgbClr val="C00000"/>
                </a:solidFill>
              </a:rPr>
              <a:t>osproceso</a:t>
            </a:r>
            <a:r>
              <a:rPr lang="es-ES_tradnl" altLang="es-ES" sz="3200" b="1" dirty="0" smtClean="0">
                <a:solidFill>
                  <a:srgbClr val="C00000"/>
                </a:solidFill>
              </a:rPr>
              <a:t> </a:t>
            </a:r>
            <a:r>
              <a:rPr lang="es-ES_tradnl" altLang="es-ES" sz="3200" b="1" dirty="0">
                <a:solidFill>
                  <a:srgbClr val="C00000"/>
                </a:solidFill>
              </a:rPr>
              <a:t>de </a:t>
            </a:r>
            <a:r>
              <a:rPr lang="es-ES_tradnl" altLang="es-ES" sz="3200" b="1" dirty="0" smtClean="0">
                <a:solidFill>
                  <a:srgbClr val="C00000"/>
                </a:solidFill>
              </a:rPr>
              <a:t>temperatura</a:t>
            </a:r>
            <a:endParaRPr lang="es-ES_tradnl" altLang="es-ES" sz="32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_tradnl" sz="4000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4000" u="sng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665112" y="6356351"/>
            <a:ext cx="5996289" cy="365125"/>
          </a:xfrm>
        </p:spPr>
        <p:txBody>
          <a:bodyPr/>
          <a:lstStyle/>
          <a:p>
            <a:pPr>
              <a:defRPr/>
            </a:pPr>
            <a:r>
              <a:rPr lang="es-ES" sz="1200" smtClean="0">
                <a:solidFill>
                  <a:srgbClr val="002060"/>
                </a:solidFill>
              </a:rPr>
              <a:t>Curso CRF_PIB-M 3ª edición</a:t>
            </a:r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701320"/>
            <a:ext cx="5549908" cy="32994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05" y="2094293"/>
            <a:ext cx="4167186" cy="22752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4BECD-7BAD-44C5-A8BB-0E3CB54F024A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0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095862" y="6356351"/>
            <a:ext cx="5565539" cy="365125"/>
          </a:xfrm>
        </p:spPr>
        <p:txBody>
          <a:bodyPr/>
          <a:lstStyle/>
          <a:p>
            <a:pPr>
              <a:defRPr/>
            </a:pPr>
            <a:r>
              <a:rPr lang="es-ES" sz="1200" smtClean="0">
                <a:solidFill>
                  <a:srgbClr val="002060"/>
                </a:solidFill>
              </a:rPr>
              <a:t>Curso CRF_PIB-M 3ª edición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4BECD-7BAD-44C5-A8BB-0E3CB54F024A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8" y="861496"/>
            <a:ext cx="3215036" cy="35722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62" y="2067085"/>
            <a:ext cx="2953513" cy="3922871"/>
          </a:xfrm>
          <a:prstGeom prst="rect">
            <a:avLst/>
          </a:prstGeom>
        </p:spPr>
      </p:pic>
      <p:pic>
        <p:nvPicPr>
          <p:cNvPr id="1026" name="Picture 2" descr="https://slideplayer.es/slide/5420238/17/images/15/Gracias+por+la+atenci%C3%B3n+prest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4" y="2067084"/>
            <a:ext cx="5206313" cy="39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4</a:t>
            </a:fld>
            <a:endParaRPr lang="es-ES"/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28" y="0"/>
            <a:ext cx="9752734" cy="628714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638474" y="2319626"/>
            <a:ext cx="4223327" cy="4073236"/>
          </a:xfrm>
          <a:prstGeom prst="ellipse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5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34332" y="488197"/>
            <a:ext cx="8632871" cy="318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i="1" dirty="0" smtClean="0">
                <a:solidFill>
                  <a:srgbClr val="00B0F0"/>
                </a:solidFill>
              </a:rPr>
              <a:t>La nieve en los modelos HRES-IFS y HARMONIE-AROME y su interpretación en los mapas</a:t>
            </a:r>
            <a:endParaRPr lang="es-ES" sz="1800" b="1" i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438026" y="1108129"/>
            <a:ext cx="8729177" cy="484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216000" tIns="135000" rIns="216000" bIns="135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HRES-IFS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contempla la fusión parcial de los copos, o bien éstos se mantienen en estado sólido o se transforman directamente en gotas de lluvia, y 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solo prevé dos campos de precipitación: nieve y lluvia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por lo que 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nieve es la parte de la precipitación que se encuentra en estado sólido 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(masa de hielo precipitante). La nieve, por lo tanto, no contiene agua líquida y todo el agua líquida de la precipitación se encuentra en la lluvia.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34" y="2312422"/>
            <a:ext cx="4922696" cy="34766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18" y="2312422"/>
            <a:ext cx="2901948" cy="349331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348121" y="1108129"/>
            <a:ext cx="4649724" cy="426203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0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8" y="0"/>
            <a:ext cx="10571984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48340" y="560263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en AEMET</a:t>
            </a:r>
            <a:endParaRPr lang="es-ES" sz="2400" dirty="0"/>
          </a:p>
        </p:txBody>
      </p:sp>
      <p:sp>
        <p:nvSpPr>
          <p:cNvPr id="6" name="Elipse 5"/>
          <p:cNvSpPr/>
          <p:nvPr/>
        </p:nvSpPr>
        <p:spPr>
          <a:xfrm>
            <a:off x="5264037" y="4836253"/>
            <a:ext cx="4231037" cy="152009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>
          <a:xfrm>
            <a:off x="463170" y="584930"/>
            <a:ext cx="10563695" cy="5771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216000" tIns="135000" rIns="216000" bIns="135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HARMONIE-AROME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pronostica dos tipos de precipitación sólida: la ‘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nieve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típíca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(agregados de cristales de hielo ‘con poco </a:t>
            </a:r>
            <a:r>
              <a:rPr lang="es-E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riming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’) y </a:t>
            </a:r>
            <a:r>
              <a:rPr lang="es-E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graupel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nieve granulada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Al igual que HRES-IFS, HARMONIE-AROME también considera que estos dos tipos de nieve están constituidos únicamente por hielo (sin presencia de agua líquida). 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AEMET 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 considera 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nieve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ambas salidas (‘nieve típica’ y </a:t>
            </a:r>
            <a:r>
              <a:rPr lang="es-E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graupel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por lo que </a:t>
            </a:r>
            <a:r>
              <a:rPr lang="es-E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su suma </a:t>
            </a:r>
            <a:r>
              <a:rPr lang="es-E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que aparece representada como nieve en los mapas del ATAP (VIM Y PANEL)</a:t>
            </a:r>
            <a:endParaRPr lang="es-E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18" y="1930933"/>
            <a:ext cx="5941170" cy="41959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7" y="2282688"/>
            <a:ext cx="3836154" cy="3454098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CRF_PIB-M 3ª edición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B8A-53B2-4736-B45E-315522B3AE30}" type="slidenum">
              <a:rPr lang="es-ES" smtClean="0"/>
              <a:t>7</a:t>
            </a:fld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625914" y="2721698"/>
            <a:ext cx="3251199" cy="2576079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950757" y="4009737"/>
            <a:ext cx="2660073" cy="1027212"/>
          </a:xfrm>
          <a:prstGeom prst="ellipse">
            <a:avLst/>
          </a:prstGeom>
          <a:noFill/>
          <a:ln w="25400">
            <a:solidFill>
              <a:srgbClr val="AA2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936775" y="546747"/>
            <a:ext cx="2673926" cy="474123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3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377" y="231975"/>
            <a:ext cx="8075247" cy="378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s-ES" sz="1400" b="1" i="1" dirty="0" smtClean="0">
                <a:solidFill>
                  <a:srgbClr val="00B0F0"/>
                </a:solidFill>
              </a:rPr>
              <a:t> </a:t>
            </a:r>
            <a:r>
              <a:rPr lang="es-ES" sz="1400" b="1" i="1" dirty="0">
                <a:solidFill>
                  <a:srgbClr val="00B0F0"/>
                </a:solidFill>
              </a:rPr>
              <a:t>La nieve en los modelos HRES-IFS y HARMONIE-AROME y su interpretación en los mapas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60676" y="773911"/>
            <a:ext cx="8470644" cy="55277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216000" tIns="135000" rIns="216000" bIns="135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endParaRPr lang="es-E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s-E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nieve puede experimentar fusión durante su caída y la proporción de la precipitación que se mantiene en fase sólida según los modelos:  nieve / (precipitación total) para HRES-IFS y (nieve + </a:t>
            </a:r>
            <a:r>
              <a:rPr lang="es-E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graupel</a:t>
            </a:r>
            <a:r>
              <a:rPr lang="es-E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/ (precipitación total) para HARMONIE-AROME  puede indicar el grado de fusión que ha experimentado y servir de guía a la hora de predecir si ‘la nieve llegará a cuajar en el suelo’. Tanto en los mapas de precipitación como en los de nieve (NIEVE y NIEPOT) se dibuja la </a:t>
            </a:r>
            <a:r>
              <a:rPr lang="es-ES" sz="1500" b="1" u="sng" dirty="0" err="1">
                <a:solidFill>
                  <a:schemeClr val="tx1"/>
                </a:solidFill>
              </a:rPr>
              <a:t>isolínea</a:t>
            </a:r>
            <a:r>
              <a:rPr lang="es-ES" sz="1500" b="1" u="sng" dirty="0">
                <a:solidFill>
                  <a:schemeClr val="tx1"/>
                </a:solidFill>
              </a:rPr>
              <a:t> en la que esa proporción de nieve es del 50%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6FECD8-6694-4D6A-A91E-523827074C62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7647" r="8780" b="89969"/>
          <a:stretch/>
        </p:blipFill>
        <p:spPr>
          <a:xfrm>
            <a:off x="2048431" y="5778125"/>
            <a:ext cx="8095134" cy="1915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42438" y="791692"/>
            <a:ext cx="690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Proporción  de la nieve caída respecto a la precipitación total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2994" r="1206" b="1519"/>
          <a:stretch/>
        </p:blipFill>
        <p:spPr>
          <a:xfrm>
            <a:off x="2414064" y="2961716"/>
            <a:ext cx="3807540" cy="281121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430490" y="2571183"/>
            <a:ext cx="314372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Mapa de precipitación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451041" y="3156408"/>
            <a:ext cx="979448" cy="2685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t="34063" r="24100" b="25381"/>
          <a:stretch/>
        </p:blipFill>
        <p:spPr>
          <a:xfrm>
            <a:off x="6466292" y="3025969"/>
            <a:ext cx="3083266" cy="1859375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7645981" y="2471148"/>
            <a:ext cx="815368" cy="1201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574210" y="5017541"/>
            <a:ext cx="2465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/>
              <a:t>En esta zona se prevé más de 0.25 mm de nieve pero la </a:t>
            </a:r>
            <a:r>
              <a:rPr lang="es-ES" sz="1200" b="1" dirty="0" err="1"/>
              <a:t>pcp</a:t>
            </a:r>
            <a:r>
              <a:rPr lang="es-ES" sz="1200" b="1" dirty="0"/>
              <a:t> total es  menor de 0.5  mm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9" t="48377" r="43799" b="47505"/>
          <a:stretch/>
        </p:blipFill>
        <p:spPr>
          <a:xfrm>
            <a:off x="6585286" y="4873327"/>
            <a:ext cx="865124" cy="7905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2" name="Conector recto de flecha 21"/>
          <p:cNvCxnSpPr/>
          <p:nvPr/>
        </p:nvCxnSpPr>
        <p:spPr>
          <a:xfrm flipH="1">
            <a:off x="7017848" y="3846766"/>
            <a:ext cx="1078778" cy="999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7299073" y="5268600"/>
            <a:ext cx="297323" cy="8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048432" y="6074617"/>
            <a:ext cx="80951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la hora de interpretar el mapa y la </a:t>
            </a:r>
            <a:r>
              <a:rPr lang="es-E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isolínea</a:t>
            </a:r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la proporción de nieve del 50% hay que tener en cuenta el número de horas de acumulación de la precipitación</a:t>
            </a:r>
          </a:p>
        </p:txBody>
      </p:sp>
    </p:spTree>
    <p:extLst>
      <p:ext uri="{BB962C8B-B14F-4D97-AF65-F5344CB8AC3E}">
        <p14:creationId xmlns:p14="http://schemas.microsoft.com/office/powerpoint/2010/main" val="25939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377" y="231975"/>
            <a:ext cx="8075247" cy="378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s-ES" sz="1400" b="1" i="1" dirty="0" smtClean="0">
                <a:solidFill>
                  <a:srgbClr val="00B0F0"/>
                </a:solidFill>
              </a:rPr>
              <a:t>La </a:t>
            </a:r>
            <a:r>
              <a:rPr lang="es-ES" sz="1400" b="1" i="1" dirty="0">
                <a:solidFill>
                  <a:srgbClr val="00B0F0"/>
                </a:solidFill>
              </a:rPr>
              <a:t>nieve en los modelos HRES-IFS y HARMONIE-AROME y su interpretación en los mapas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60676" y="773911"/>
            <a:ext cx="8470644" cy="55277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216000" tIns="135000" rIns="216000" bIns="135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endParaRPr lang="es-E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s-E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nieve puede experimentar fusión durante su caída y la proporción de la precipitación que se mantiene en fase sólida según los modelos:  nieve / (precipitación total) para HRES-IFS y (nieve + </a:t>
            </a:r>
            <a:r>
              <a:rPr lang="es-E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graupel</a:t>
            </a:r>
            <a:r>
              <a:rPr lang="es-E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/ (precipitación total) para HARMONIE-AROME  puede indicar el grado de fusión que ha experimentado y servir de guía a la hora de predecir si ‘la nieve llegará a cuajar en el suelo’. Tanto en los mapas de precipitación como en los de nieve (NIEVE y NIEPOT) se dibuja la </a:t>
            </a:r>
            <a:r>
              <a:rPr lang="es-ES" sz="1500" b="1" u="sng" dirty="0" err="1">
                <a:solidFill>
                  <a:schemeClr val="tx1"/>
                </a:solidFill>
              </a:rPr>
              <a:t>isolínea</a:t>
            </a:r>
            <a:r>
              <a:rPr lang="es-ES" sz="1500" b="1" u="sng" dirty="0">
                <a:solidFill>
                  <a:schemeClr val="tx1"/>
                </a:solidFill>
              </a:rPr>
              <a:t> en la que esa proporción de nieve es del 50%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Curso CRF_PIB-M 3ª edición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6FECD8-6694-4D6A-A91E-523827074C62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921" r="1542" b="3355"/>
          <a:stretch/>
        </p:blipFill>
        <p:spPr>
          <a:xfrm>
            <a:off x="2172446" y="2975221"/>
            <a:ext cx="3714192" cy="26470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7647" r="8780" b="89969"/>
          <a:stretch/>
        </p:blipFill>
        <p:spPr>
          <a:xfrm>
            <a:off x="2048431" y="5778125"/>
            <a:ext cx="8095134" cy="1915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1" t="39320" r="29885" b="40904"/>
          <a:stretch/>
        </p:blipFill>
        <p:spPr>
          <a:xfrm>
            <a:off x="6025700" y="3001636"/>
            <a:ext cx="4123765" cy="19005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42438" y="791692"/>
            <a:ext cx="690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Proporción  de la nieve caída respecto a la precipitación total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713498" y="2471262"/>
            <a:ext cx="951891" cy="1375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3458599" y="3156407"/>
            <a:ext cx="971891" cy="2629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922535" y="2546851"/>
            <a:ext cx="1948455" cy="400110"/>
          </a:xfrm>
          <a:prstGeom prst="rect">
            <a:avLst/>
          </a:prstGeom>
          <a:ln>
            <a:solidFill>
              <a:srgbClr val="D038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D038D4"/>
                </a:solidFill>
              </a:rPr>
              <a:t>Mapa de nieve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 t="48803" r="44104" b="46976"/>
          <a:stretch/>
        </p:blipFill>
        <p:spPr>
          <a:xfrm>
            <a:off x="6198408" y="4627059"/>
            <a:ext cx="929514" cy="974857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7497051" y="5078364"/>
            <a:ext cx="24651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/>
              <a:t>En esta zona se prevé entre 0.25 y 0.5 mm de nieve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7172791" y="5252034"/>
            <a:ext cx="32426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7127923" y="4232311"/>
            <a:ext cx="852969" cy="427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048432" y="6074617"/>
            <a:ext cx="80951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la hora de interpretar el mapa y la </a:t>
            </a:r>
            <a:r>
              <a:rPr lang="es-E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isolínea</a:t>
            </a:r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la proporción de nieve del 50% hay que tener en cuenta el número de horas de acumulación de la precipitación</a:t>
            </a:r>
          </a:p>
        </p:txBody>
      </p:sp>
    </p:spTree>
    <p:extLst>
      <p:ext uri="{BB962C8B-B14F-4D97-AF65-F5344CB8AC3E}">
        <p14:creationId xmlns:p14="http://schemas.microsoft.com/office/powerpoint/2010/main" val="30833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30051</TotalTime>
  <Words>2081</Words>
  <Application>Microsoft Office PowerPoint</Application>
  <PresentationFormat>Panorámica</PresentationFormat>
  <Paragraphs>249</Paragraphs>
  <Slides>34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Gill Sans MT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La nieve en los modelos HRES-IFS y HARMONIE-AROME y su interpretación en los mapas</vt:lpstr>
      <vt:lpstr>La nieve en los modelos HRES-IFS y HARMONIE-AROME y su interpretación en los mapas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Presentación de PowerPoint</vt:lpstr>
      <vt:lpstr>Posproceso de temperatura</vt:lpstr>
      <vt:lpstr>Índice</vt:lpstr>
      <vt:lpstr>Posproceso de temperatura</vt:lpstr>
      <vt:lpstr>Posproceso de temperaturas en AEMET</vt:lpstr>
      <vt:lpstr>Posproceso de temperaturas en AEMET</vt:lpstr>
      <vt:lpstr>2.1  Mapas de temperaturas diarias extremas y sus variaciones</vt:lpstr>
      <vt:lpstr>2.2  Gráficas y tablas en Poblaciones y estaciones automáticas</vt:lpstr>
      <vt:lpstr>2.2  Gráficas y tablas en Poblaciones y estaciones automáticas</vt:lpstr>
      <vt:lpstr> 2.2  Gráficas en Poblaciones y estaciones automáticas. Avisos </vt:lpstr>
      <vt:lpstr>2.3 Mapas de diferencias entre el posproceso y el modelo</vt:lpstr>
      <vt:lpstr>2.3 Mapas de diferencias entre el posproceso y el modelo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Fernández Matia</dc:creator>
  <cp:lastModifiedBy>Alberto Fernández Matia</cp:lastModifiedBy>
  <cp:revision>283</cp:revision>
  <dcterms:created xsi:type="dcterms:W3CDTF">2022-02-07T08:22:09Z</dcterms:created>
  <dcterms:modified xsi:type="dcterms:W3CDTF">2022-09-29T08:26:15Z</dcterms:modified>
</cp:coreProperties>
</file>