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348" r:id="rId6"/>
    <p:sldId id="350" r:id="rId7"/>
    <p:sldId id="354" r:id="rId8"/>
    <p:sldId id="353" r:id="rId9"/>
    <p:sldId id="358" r:id="rId10"/>
    <p:sldId id="355" r:id="rId11"/>
    <p:sldId id="357" r:id="rId12"/>
    <p:sldId id="356" r:id="rId13"/>
    <p:sldId id="25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61E39-CB94-43F0-B3C9-F91C92A934F3}" v="18" dt="2022-10-12T10:26:58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9" autoAdjust="0"/>
    <p:restoredTop sz="98335" autoAdjust="0"/>
  </p:normalViewPr>
  <p:slideViewPr>
    <p:cSldViewPr snapToGrid="0" snapToObjects="1">
      <p:cViewPr varScale="1">
        <p:scale>
          <a:sx n="58" d="100"/>
          <a:sy n="58" d="100"/>
        </p:scale>
        <p:origin x="4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Filipe NUNES" userId="4aa28c8f-af2c-4a2b-9cfc-8cf541e572a6" providerId="ADAL" clId="{9B96D271-4037-4046-AFD9-D45E62AEAAAF}"/>
    <pc:docChg chg="undo modSld">
      <pc:chgData name="Luis Filipe NUNES" userId="4aa28c8f-af2c-4a2b-9cfc-8cf541e572a6" providerId="ADAL" clId="{9B96D271-4037-4046-AFD9-D45E62AEAAAF}" dt="2022-10-12T10:26:58.815" v="53"/>
      <pc:docMkLst>
        <pc:docMk/>
      </pc:docMkLst>
      <pc:sldChg chg="modSp">
        <pc:chgData name="Luis Filipe NUNES" userId="4aa28c8f-af2c-4a2b-9cfc-8cf541e572a6" providerId="ADAL" clId="{9B96D271-4037-4046-AFD9-D45E62AEAAAF}" dt="2022-10-12T10:04:45.766" v="35" actId="1035"/>
        <pc:sldMkLst>
          <pc:docMk/>
          <pc:sldMk cId="2389260677" sldId="256"/>
        </pc:sldMkLst>
        <pc:spChg chg="mod">
          <ac:chgData name="Luis Filipe NUNES" userId="4aa28c8f-af2c-4a2b-9cfc-8cf541e572a6" providerId="ADAL" clId="{9B96D271-4037-4046-AFD9-D45E62AEAAAF}" dt="2022-10-12T10:04:45.766" v="35" actId="1035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Luis Filipe NUNES" userId="4aa28c8f-af2c-4a2b-9cfc-8cf541e572a6" providerId="ADAL" clId="{9B96D271-4037-4046-AFD9-D45E62AEAAAF}" dt="2022-10-12T10:04:40.631" v="18" actId="1035"/>
          <ac:picMkLst>
            <pc:docMk/>
            <pc:sldMk cId="2389260677" sldId="256"/>
            <ac:picMk id="2" creationId="{00000000-0000-0000-0000-000000000000}"/>
          </ac:picMkLst>
        </pc:picChg>
      </pc:sldChg>
      <pc:sldChg chg="modAnim">
        <pc:chgData name="Luis Filipe NUNES" userId="4aa28c8f-af2c-4a2b-9cfc-8cf541e572a6" providerId="ADAL" clId="{9B96D271-4037-4046-AFD9-D45E62AEAAAF}" dt="2022-10-12T10:05:38.616" v="38"/>
        <pc:sldMkLst>
          <pc:docMk/>
          <pc:sldMk cId="1170212123" sldId="348"/>
        </pc:sldMkLst>
      </pc:sldChg>
      <pc:sldChg chg="modAnim">
        <pc:chgData name="Luis Filipe NUNES" userId="4aa28c8f-af2c-4a2b-9cfc-8cf541e572a6" providerId="ADAL" clId="{9B96D271-4037-4046-AFD9-D45E62AEAAAF}" dt="2022-10-12T10:13:55.850" v="40"/>
        <pc:sldMkLst>
          <pc:docMk/>
          <pc:sldMk cId="1578829130" sldId="350"/>
        </pc:sldMkLst>
      </pc:sldChg>
      <pc:sldChg chg="modAnim">
        <pc:chgData name="Luis Filipe NUNES" userId="4aa28c8f-af2c-4a2b-9cfc-8cf541e572a6" providerId="ADAL" clId="{9B96D271-4037-4046-AFD9-D45E62AEAAAF}" dt="2022-10-12T10:17:33.859" v="44"/>
        <pc:sldMkLst>
          <pc:docMk/>
          <pc:sldMk cId="1489812821" sldId="353"/>
        </pc:sldMkLst>
      </pc:sldChg>
      <pc:sldChg chg="modAnim">
        <pc:chgData name="Luis Filipe NUNES" userId="4aa28c8f-af2c-4a2b-9cfc-8cf541e572a6" providerId="ADAL" clId="{9B96D271-4037-4046-AFD9-D45E62AEAAAF}" dt="2022-10-12T10:17:04.665" v="42"/>
        <pc:sldMkLst>
          <pc:docMk/>
          <pc:sldMk cId="2075910866" sldId="354"/>
        </pc:sldMkLst>
      </pc:sldChg>
      <pc:sldChg chg="modSp modAnim">
        <pc:chgData name="Luis Filipe NUNES" userId="4aa28c8f-af2c-4a2b-9cfc-8cf541e572a6" providerId="ADAL" clId="{9B96D271-4037-4046-AFD9-D45E62AEAAAF}" dt="2022-10-12T10:25:13.495" v="51" actId="6549"/>
        <pc:sldMkLst>
          <pc:docMk/>
          <pc:sldMk cId="463009417" sldId="355"/>
        </pc:sldMkLst>
        <pc:spChg chg="mod">
          <ac:chgData name="Luis Filipe NUNES" userId="4aa28c8f-af2c-4a2b-9cfc-8cf541e572a6" providerId="ADAL" clId="{9B96D271-4037-4046-AFD9-D45E62AEAAAF}" dt="2022-10-12T10:25:13.495" v="51" actId="6549"/>
          <ac:spMkLst>
            <pc:docMk/>
            <pc:sldMk cId="463009417" sldId="355"/>
            <ac:spMk id="3" creationId="{00000000-0000-0000-0000-000000000000}"/>
          </ac:spMkLst>
        </pc:spChg>
      </pc:sldChg>
      <pc:sldChg chg="modAnim">
        <pc:chgData name="Luis Filipe NUNES" userId="4aa28c8f-af2c-4a2b-9cfc-8cf541e572a6" providerId="ADAL" clId="{9B96D271-4037-4046-AFD9-D45E62AEAAAF}" dt="2022-10-12T10:23:02.982" v="46"/>
        <pc:sldMkLst>
          <pc:docMk/>
          <pc:sldMk cId="1293715631" sldId="357"/>
        </pc:sldMkLst>
      </pc:sldChg>
      <pc:sldChg chg="modAnim">
        <pc:chgData name="Luis Filipe NUNES" userId="4aa28c8f-af2c-4a2b-9cfc-8cf541e572a6" providerId="ADAL" clId="{9B96D271-4037-4046-AFD9-D45E62AEAAAF}" dt="2022-10-12T10:26:58.815" v="53"/>
        <pc:sldMkLst>
          <pc:docMk/>
          <pc:sldMk cId="3664308594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mo-sat.info/oscar/observingrequire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trp.wmo.int/course/view.php?id=1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261862" y="1340983"/>
            <a:ext cx="8865446" cy="2275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WIGOS Data Quality Monitoring System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(WDQMS)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Regional WIGOS Centres daily tasks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4800" dirty="0">
              <a:solidFill>
                <a:srgbClr val="000090"/>
              </a:solidFill>
            </a:endParaRPr>
          </a:p>
          <a:p>
            <a:r>
              <a:rPr lang="en-US" sz="3100" dirty="0">
                <a:solidFill>
                  <a:srgbClr val="000090"/>
                </a:solidFill>
              </a:rPr>
              <a:t> </a:t>
            </a:r>
          </a:p>
          <a:p>
            <a:r>
              <a:rPr lang="en-US" sz="3100" dirty="0">
                <a:solidFill>
                  <a:srgbClr val="000090"/>
                </a:solidFill>
              </a:rPr>
              <a:t>Tanja.Kleinert@dwd.de</a:t>
            </a:r>
          </a:p>
          <a:p>
            <a:r>
              <a:rPr lang="en-US" sz="3100" dirty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Regional WIGOS Centres daily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288472"/>
            <a:ext cx="8497249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Regional WIGOS Centres (RWC) should </a:t>
            </a:r>
            <a:r>
              <a:rPr lang="en-US" b="1" dirty="0"/>
              <a:t>evaluate the performance of stations</a:t>
            </a:r>
            <a:r>
              <a:rPr lang="en-US" dirty="0"/>
              <a:t> of countries under their responsibility.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This should be done </a:t>
            </a:r>
            <a:r>
              <a:rPr lang="en-US" b="1" dirty="0"/>
              <a:t>on a daily basis by reviewing the automated quality monitoring reports </a:t>
            </a:r>
            <a:r>
              <a:rPr lang="en-US" dirty="0"/>
              <a:t>received from the WIGOS Monitoring Centres (global NWP centres) which are displayed in the available web tool outputs.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Check the performance concerning the three main categories </a:t>
            </a:r>
            <a:r>
              <a:rPr lang="en-US" b="1" dirty="0"/>
              <a:t>data availability, timeliness and accuracy </a:t>
            </a:r>
            <a:r>
              <a:rPr lang="en-US" dirty="0"/>
              <a:t>(bias </a:t>
            </a:r>
            <a:r>
              <a:rPr lang="en-GB" dirty="0"/>
              <a:t>as the measure of trueness</a:t>
            </a:r>
            <a:r>
              <a:rPr lang="en-US" dirty="0"/>
              <a:t>, standard deviation </a:t>
            </a:r>
            <a:r>
              <a:rPr lang="en-GB" dirty="0"/>
              <a:t>as the quantitative measure of precision</a:t>
            </a:r>
            <a:r>
              <a:rPr lang="en-US" dirty="0"/>
              <a:t>) regarding the WDQMS performance targets.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b="1" dirty="0"/>
              <a:t>Follow the same quality evaluation processes if an issue has been reported to the RWC by a user</a:t>
            </a:r>
            <a:r>
              <a:rPr lang="en-US" dirty="0"/>
              <a:t> (e.g. by a Global NWP Centre or a Member of a Regional Association).</a:t>
            </a:r>
          </a:p>
          <a:p>
            <a:pPr marL="347663" lvl="2" indent="-342900"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Identify stations showing non-compliance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288472"/>
            <a:ext cx="8621591" cy="4771506"/>
          </a:xfrm>
        </p:spPr>
        <p:txBody>
          <a:bodyPr>
            <a:noAutofit/>
          </a:bodyPr>
          <a:lstStyle/>
          <a:p>
            <a:pPr marL="4763" lvl="2" indent="0">
              <a:spcBef>
                <a:spcPts val="600"/>
              </a:spcBef>
              <a:buNone/>
            </a:pPr>
            <a:r>
              <a:rPr lang="en-US" dirty="0"/>
              <a:t>Reasons for non-compliance might be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station did not report any data yesterday (category: </a:t>
            </a:r>
            <a:r>
              <a:rPr lang="en-US" b="1" dirty="0"/>
              <a:t>data availability</a:t>
            </a:r>
            <a:r>
              <a:rPr lang="en-US" dirty="0"/>
              <a:t>);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total number of reports is significantly lower than the expected number of observations as defined in the observing schedule in WIS and OSCAR/Surface (category: </a:t>
            </a:r>
            <a:r>
              <a:rPr lang="en-US" b="1" dirty="0"/>
              <a:t>data availability</a:t>
            </a:r>
            <a:r>
              <a:rPr lang="en-US" dirty="0"/>
              <a:t>);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data arrived with a  significant delay, which may lead to a situation where data could not be used in near-real-time applications, e.g. for </a:t>
            </a:r>
            <a:r>
              <a:rPr lang="en-US" dirty="0" err="1"/>
              <a:t>nowcasting</a:t>
            </a:r>
            <a:r>
              <a:rPr lang="en-US" dirty="0"/>
              <a:t> purposes (category: </a:t>
            </a:r>
            <a:r>
              <a:rPr lang="en-US" b="1" dirty="0"/>
              <a:t>timeliness</a:t>
            </a:r>
            <a:r>
              <a:rPr lang="en-US" dirty="0"/>
              <a:t>);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daily averaged accuracy statistics exceed the WMO threshold requirements concerning a particular variable or variables, e.g. for GBON stations or according to </a:t>
            </a:r>
            <a:r>
              <a:rPr lang="en-US" dirty="0">
                <a:hlinkClick r:id="rId2"/>
              </a:rPr>
              <a:t>OSCAR/Requirement</a:t>
            </a:r>
            <a:r>
              <a:rPr lang="en-US" dirty="0"/>
              <a:t> (category: </a:t>
            </a:r>
            <a:r>
              <a:rPr lang="en-US" b="1" dirty="0"/>
              <a:t>accuracy</a:t>
            </a:r>
            <a:r>
              <a:rPr lang="en-US" dirty="0"/>
              <a:t>).</a:t>
            </a:r>
          </a:p>
          <a:p>
            <a:pPr marL="347663" lvl="2" indent="-342900"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Issues identified in previous days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288472"/>
            <a:ext cx="8249451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If an issue has been identified this should be recorded in the Incident Management System as part of the incident management process (issue identification - part A)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Check the status of </a:t>
            </a:r>
            <a:r>
              <a:rPr lang="en-US" b="1" dirty="0"/>
              <a:t>issues identified </a:t>
            </a:r>
            <a:r>
              <a:rPr lang="en-US" dirty="0"/>
              <a:t>(e.g. if the station did not report any or suspicious data) </a:t>
            </a:r>
            <a:r>
              <a:rPr lang="en-US" b="1" dirty="0"/>
              <a:t>in the following days</a:t>
            </a:r>
            <a:r>
              <a:rPr lang="en-US" dirty="0"/>
              <a:t>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Stations with identified issues should be checked again as to </a:t>
            </a:r>
            <a:r>
              <a:rPr lang="en-US" b="1" dirty="0"/>
              <a:t>whether the performance improved</a:t>
            </a:r>
            <a:r>
              <a:rPr lang="en-US" dirty="0"/>
              <a:t>, e.g.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did the station start reporting again, 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did the station report as many reports as expected again, 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did the data start arriving without delays again or 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did the measurement uncertainty of observations improved again and therefore remained within the agreed targets on a daily average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Incident tickets in case of non-compliances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2" y="1245940"/>
            <a:ext cx="8738548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In the case of an ongoing non-compliance of a particular station </a:t>
            </a:r>
            <a:r>
              <a:rPr lang="en-US" b="1" dirty="0"/>
              <a:t>raise an incident ticket</a:t>
            </a:r>
            <a:r>
              <a:rPr lang="en-US" dirty="0"/>
              <a:t> by describing the </a:t>
            </a:r>
            <a:r>
              <a:rPr lang="en-US" b="1" dirty="0"/>
              <a:t>incident</a:t>
            </a:r>
            <a:r>
              <a:rPr lang="en-US" dirty="0"/>
              <a:t>, according to the incident management procedure.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results from various WIGOS Monitoring Centres might differ. Hence, initiate an incident management procedure </a:t>
            </a:r>
            <a:r>
              <a:rPr lang="en-US" b="1" dirty="0"/>
              <a:t>only if most WIGOS Monitoring Centres show similar results </a:t>
            </a:r>
            <a:r>
              <a:rPr lang="en-US" dirty="0"/>
              <a:t>(e.g. data are missing in most Global NWP Centres). 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When several stations of a country show the same non-compliance, </a:t>
            </a:r>
            <a:r>
              <a:rPr lang="en-US" b="1" dirty="0"/>
              <a:t>one incident ticket </a:t>
            </a:r>
            <a:r>
              <a:rPr lang="en-US" dirty="0"/>
              <a:t>might be raised for all the stations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If an issue </a:t>
            </a:r>
            <a:r>
              <a:rPr lang="en-US" b="1" dirty="0"/>
              <a:t>continued for 5 (or more) days </a:t>
            </a:r>
            <a:r>
              <a:rPr lang="en-US" dirty="0"/>
              <a:t>an Incident management process (IMP) should be initiated by giving the incident ticket an </a:t>
            </a:r>
            <a:r>
              <a:rPr lang="en-US" b="1" dirty="0"/>
              <a:t>incident ticket number and to contact the data provider </a:t>
            </a:r>
            <a:r>
              <a:rPr lang="en-US" dirty="0"/>
              <a:t>asking for incident rectification.</a:t>
            </a:r>
          </a:p>
          <a:p>
            <a:pPr marL="4763" lvl="2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RWC evaluation background and priorities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171509"/>
            <a:ext cx="8536530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The RWC should base their evaluation of the data availability and accuracy performances on the </a:t>
            </a:r>
            <a:r>
              <a:rPr lang="en-US" b="1" dirty="0"/>
              <a:t>performance targets </a:t>
            </a:r>
            <a:r>
              <a:rPr lang="en-US" dirty="0"/>
              <a:t>according to the  </a:t>
            </a:r>
            <a:r>
              <a:rPr lang="en-US" i="1" dirty="0"/>
              <a:t>‘Technical Guidelines for Regional WIGOS Centres on the WIGOS Data Quality Monitoring System’ </a:t>
            </a:r>
            <a:r>
              <a:rPr lang="en-US" dirty="0"/>
              <a:t>(WMO-No. 1124) or on particular performance targets, e.g. concerning GBON requirements or other network or regional requirements.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b="1" dirty="0"/>
              <a:t>Frequent issues </a:t>
            </a:r>
            <a:r>
              <a:rPr lang="en-US" dirty="0"/>
              <a:t>according to WMO-No. 1124 (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see Moodle platform).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The incident management process shall be prioritized according to the </a:t>
            </a:r>
            <a:r>
              <a:rPr lang="en-US" b="1" dirty="0"/>
              <a:t>priority levels </a:t>
            </a:r>
            <a:r>
              <a:rPr lang="en-US" dirty="0"/>
              <a:t>for surface land stations and radiosonde stations according to WMO-No. 1124, e.g. giving very high priority if several or all stations of a country are affected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ym typeface="Symbol"/>
              </a:rPr>
              <a:t> </a:t>
            </a:r>
            <a:r>
              <a:rPr lang="en-US" dirty="0"/>
              <a:t>see Moodle platform).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Issues which “disappeared”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288472"/>
            <a:ext cx="8621591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If an issue “disappears” within the 5 days of monitoring because the performance of the station improved again, no formal incident management process has to be initiated (no incident ticket number has to be defined) and the </a:t>
            </a:r>
            <a:r>
              <a:rPr lang="en-US" b="1" dirty="0"/>
              <a:t>issue will be closed</a:t>
            </a:r>
            <a:r>
              <a:rPr lang="en-US" dirty="0"/>
              <a:t>. 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dirty="0"/>
              <a:t>In this case, the </a:t>
            </a:r>
            <a:r>
              <a:rPr lang="en-US" b="1" dirty="0"/>
              <a:t>issue reporter should be informed </a:t>
            </a:r>
            <a:r>
              <a:rPr lang="en-US" dirty="0"/>
              <a:t>about the improved performance and the closure of the issue.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Monitoring of raised incident tickets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1" y="1288472"/>
            <a:ext cx="8536529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dirty="0"/>
              <a:t>RWC should </a:t>
            </a:r>
            <a:r>
              <a:rPr lang="en-US" b="1" dirty="0"/>
              <a:t>monitor the status of raised incident tickets </a:t>
            </a:r>
            <a:r>
              <a:rPr lang="en-US" dirty="0"/>
              <a:t>on a daily basis, and ensure that the country to which an incident has been reported: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Confirmed the reception of a new incident ticket;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Provided an appropriate action proposal containing details of the cause of the incident, proposed actions and a timeline to resolve the incident;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Provided weekly updates and even “no change” reports; </a:t>
            </a:r>
          </a:p>
          <a:p>
            <a:pPr marL="804863" lvl="3" indent="-342900">
              <a:spcBef>
                <a:spcPts val="600"/>
              </a:spcBef>
            </a:pPr>
            <a:r>
              <a:rPr lang="en-US" dirty="0"/>
              <a:t>Reported on incident rectification.</a:t>
            </a:r>
          </a:p>
          <a:p>
            <a:pPr marL="347663" lvl="2" indent="-342900">
              <a:spcBef>
                <a:spcPts val="600"/>
              </a:spcBef>
            </a:pPr>
            <a:r>
              <a:rPr lang="en-US" b="1" dirty="0"/>
              <a:t>Close an incident ticket </a:t>
            </a:r>
            <a:r>
              <a:rPr lang="en-US" dirty="0"/>
              <a:t>after the national contact of the country has reported incident rectification, </a:t>
            </a:r>
            <a:r>
              <a:rPr lang="en-US" b="1" dirty="0"/>
              <a:t>check the improvement in performance </a:t>
            </a:r>
            <a:r>
              <a:rPr lang="en-US" dirty="0"/>
              <a:t>of the station in question, confirm successful rectification of the incident, and </a:t>
            </a:r>
            <a:r>
              <a:rPr lang="en-US" b="1" dirty="0"/>
              <a:t>inform issue reporters </a:t>
            </a:r>
            <a:r>
              <a:rPr lang="en-US" dirty="0"/>
              <a:t>about successful incident rectification and closure of the report.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How to do the work in practice…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2" y="1288472"/>
            <a:ext cx="8433750" cy="4771506"/>
          </a:xfrm>
        </p:spPr>
        <p:txBody>
          <a:bodyPr>
            <a:noAutofit/>
          </a:bodyPr>
          <a:lstStyle/>
          <a:p>
            <a:pPr marL="4763" lvl="2" indent="0">
              <a:spcBef>
                <a:spcPts val="600"/>
              </a:spcBef>
              <a:buNone/>
            </a:pPr>
            <a:r>
              <a:rPr lang="en-US" dirty="0"/>
              <a:t>How to fulfil the above mentioned tasks and which background information is required can be found on the Moodle platform</a:t>
            </a:r>
          </a:p>
          <a:p>
            <a:pPr marL="4763" lvl="2" indent="0">
              <a:spcBef>
                <a:spcPts val="600"/>
              </a:spcBef>
              <a:buNone/>
            </a:pPr>
            <a:endParaRPr lang="en-US" sz="1200" dirty="0"/>
          </a:p>
          <a:p>
            <a:pPr marL="4763" lvl="2" indent="0" algn="ctr">
              <a:spcBef>
                <a:spcPts val="600"/>
              </a:spcBef>
              <a:buNone/>
            </a:pP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://etrp.wmo.int/course/view.php?id=173</a:t>
            </a:r>
            <a:endParaRPr lang="en-US" dirty="0"/>
          </a:p>
          <a:p>
            <a:pPr marL="4763" lvl="2" indent="0" algn="ctr">
              <a:spcBef>
                <a:spcPts val="600"/>
              </a:spcBef>
              <a:buNone/>
            </a:pPr>
            <a:endParaRPr lang="en-US" dirty="0"/>
          </a:p>
          <a:p>
            <a:pPr marL="4763" lvl="2" indent="0" algn="ctr">
              <a:spcBef>
                <a:spcPts val="600"/>
              </a:spcBef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739" y="3359772"/>
            <a:ext cx="5571460" cy="2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12064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2671858FF0B4B80590C0985A5F158" ma:contentTypeVersion="19" ma:contentTypeDescription="Create a new document." ma:contentTypeScope="" ma:versionID="585a6a0a8d2de98ffb8273c5c6c29728">
  <xsd:schema xmlns:xsd="http://www.w3.org/2001/XMLSchema" xmlns:xs="http://www.w3.org/2001/XMLSchema" xmlns:p="http://schemas.microsoft.com/office/2006/metadata/properties" xmlns:ns2="c1a465f0-9ed0-43de-8189-a8c6f1075a5f" xmlns:ns3="1b00f30f-36d4-4fa1-aff8-52ec48b6e084" targetNamespace="http://schemas.microsoft.com/office/2006/metadata/properties" ma:root="true" ma:fieldsID="afa6ced57395927322298da49f601ebb" ns2:_="" ns3:_="">
    <xsd:import namespace="c1a465f0-9ed0-43de-8189-a8c6f1075a5f"/>
    <xsd:import namespace="1b00f30f-36d4-4fa1-aff8-52ec48b6e0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_Flow_SignoffStatu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465f0-9ed0-43de-8189-a8c6f1075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0f30f-36d4-4fa1-aff8-52ec48b6e0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9773870-99e4-457a-a664-b7de85dfa00c}" ma:internalName="TaxCatchAll" ma:showField="CatchAllData" ma:web="1b00f30f-36d4-4fa1-aff8-52ec48b6e0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1a465f0-9ed0-43de-8189-a8c6f1075a5f" xsi:nil="true"/>
    <lcf76f155ced4ddcb4097134ff3c332f xmlns="c1a465f0-9ed0-43de-8189-a8c6f1075a5f">
      <Terms xmlns="http://schemas.microsoft.com/office/infopath/2007/PartnerControls"/>
    </lcf76f155ced4ddcb4097134ff3c332f>
    <TaxCatchAll xmlns="1b00f30f-36d4-4fa1-aff8-52ec48b6e084" xsi:nil="true"/>
  </documentManagement>
</p:properties>
</file>

<file path=customXml/itemProps1.xml><?xml version="1.0" encoding="utf-8"?>
<ds:datastoreItem xmlns:ds="http://schemas.openxmlformats.org/officeDocument/2006/customXml" ds:itemID="{AD340678-358B-41DC-874E-140E245FE027}"/>
</file>

<file path=customXml/itemProps2.xml><?xml version="1.0" encoding="utf-8"?>
<ds:datastoreItem xmlns:ds="http://schemas.openxmlformats.org/officeDocument/2006/customXml" ds:itemID="{F40B8122-B2E9-4456-ACE6-9F8AC10325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5F197C-1697-483C-A638-A64CBB748785}">
  <ds:schemaRefs>
    <ds:schemaRef ds:uri="5e341866-7c71-43e7-8f34-3402d2b4f504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ec0b821-9e03-4938-aec6-1dcf2ecf3e10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226</TotalTime>
  <Words>926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WMO_WHITE_Powerpoint_en_fr</vt:lpstr>
      <vt:lpstr>PowerPoint Presentation</vt:lpstr>
      <vt:lpstr>Regional WIGOS Centres daily tasks</vt:lpstr>
      <vt:lpstr>Identify stations showing non-compliance </vt:lpstr>
      <vt:lpstr>Issues identified in previous days</vt:lpstr>
      <vt:lpstr>Incident tickets in case of non-compliances </vt:lpstr>
      <vt:lpstr>RWC evaluation background and priorities</vt:lpstr>
      <vt:lpstr>Issues which “disappeared”</vt:lpstr>
      <vt:lpstr>Monitoring of raised incident tickets</vt:lpstr>
      <vt:lpstr>How to do the work in practice…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"Luis Filipe NUNES" &lt;lfnunes@wmo.int&gt;</dc:creator>
  <cp:lastModifiedBy>Luis Filipe NUNES</cp:lastModifiedBy>
  <cp:revision>437</cp:revision>
  <cp:lastPrinted>2017-05-09T06:47:47Z</cp:lastPrinted>
  <dcterms:created xsi:type="dcterms:W3CDTF">2016-05-27T11:05:50Z</dcterms:created>
  <dcterms:modified xsi:type="dcterms:W3CDTF">2022-10-12T10:27:07Z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0x0101007372671858FF0B4B80590C0985A5F158</vt:lpwstr>
  </property>
</Properties>
</file>