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8"/>
  </p:notesMasterIdLst>
  <p:sldIdLst>
    <p:sldId id="257" r:id="rId3"/>
    <p:sldId id="258" r:id="rId4"/>
    <p:sldId id="290"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293" r:id="rId19"/>
    <p:sldId id="291" r:id="rId20"/>
    <p:sldId id="307" r:id="rId21"/>
    <p:sldId id="308" r:id="rId22"/>
    <p:sldId id="309" r:id="rId23"/>
    <p:sldId id="292" r:id="rId24"/>
    <p:sldId id="310" r:id="rId25"/>
    <p:sldId id="276"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5353"/>
    <a:srgbClr val="FFD653"/>
    <a:srgbClr val="FFFF7D"/>
    <a:srgbClr val="B7ECFF"/>
    <a:srgbClr val="8FE2FF"/>
    <a:srgbClr val="FFB871"/>
    <a:srgbClr val="FF972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9" autoAdjust="0"/>
    <p:restoredTop sz="94660"/>
  </p:normalViewPr>
  <p:slideViewPr>
    <p:cSldViewPr snapToGrid="0">
      <p:cViewPr varScale="1">
        <p:scale>
          <a:sx n="115" d="100"/>
          <a:sy n="115"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E4344-EFAA-442E-90BA-DA24A42E83A9}" type="datetimeFigureOut">
              <a:rPr lang="en-GB" smtClean="0"/>
              <a:t>05/09/2022</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14232-B01C-4B11-A52B-1EB92BC6AA8F}" type="slidenum">
              <a:rPr lang="en-GB" smtClean="0"/>
              <a:t>‹Nº›</a:t>
            </a:fld>
            <a:endParaRPr lang="en-GB"/>
          </a:p>
        </p:txBody>
      </p:sp>
    </p:spTree>
    <p:extLst>
      <p:ext uri="{BB962C8B-B14F-4D97-AF65-F5344CB8AC3E}">
        <p14:creationId xmlns:p14="http://schemas.microsoft.com/office/powerpoint/2010/main" val="192352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10"/>
          </p:nvPr>
        </p:nvSpPr>
        <p:spPr/>
        <p:txBody>
          <a:bodyPr/>
          <a:lstStyle/>
          <a:p>
            <a:fld id="{37914232-B01C-4B11-A52B-1EB92BC6AA8F}" type="slidenum">
              <a:rPr lang="en-GB" smtClean="0"/>
              <a:t>2</a:t>
            </a:fld>
            <a:endParaRPr lang="en-GB"/>
          </a:p>
        </p:txBody>
      </p:sp>
    </p:spTree>
    <p:extLst>
      <p:ext uri="{BB962C8B-B14F-4D97-AF65-F5344CB8AC3E}">
        <p14:creationId xmlns:p14="http://schemas.microsoft.com/office/powerpoint/2010/main" val="276077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0C9D6A24-049D-4E16-99E3-10ED5BA37BB0}"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40667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34CE775-0B6D-46A6-B175-678302244B33}"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60738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06668FFE-3F8D-49EE-B453-96140C22FA41}"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302450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GB"/>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GB"/>
          </a:p>
        </p:txBody>
      </p:sp>
      <p:sp>
        <p:nvSpPr>
          <p:cNvPr id="4" name="Marcador de fecha 3"/>
          <p:cNvSpPr>
            <a:spLocks noGrp="1"/>
          </p:cNvSpPr>
          <p:nvPr>
            <p:ph type="dt" sz="half" idx="10"/>
          </p:nvPr>
        </p:nvSpPr>
        <p:spPr/>
        <p:txBody>
          <a:bodyPr/>
          <a:lstStyle/>
          <a:p>
            <a:fld id="{B7568725-9FFF-4812-8136-56C892AF3833}"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30429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F4FED17F-D900-40A6-98B3-7EB0E7777DB3}"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08156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GB"/>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6582EFD-4D60-4446-9254-D292C94B1072}"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69934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Marcador de fecha 4"/>
          <p:cNvSpPr>
            <a:spLocks noGrp="1"/>
          </p:cNvSpPr>
          <p:nvPr>
            <p:ph type="dt" sz="half" idx="10"/>
          </p:nvPr>
        </p:nvSpPr>
        <p:spPr/>
        <p:txBody>
          <a:bodyPr/>
          <a:lstStyle/>
          <a:p>
            <a:fld id="{B71DB1F0-0054-4EF2-9196-CD773546E34A}" type="datetime1">
              <a:rPr lang="es-ES" smtClean="0"/>
              <a:t>05/09/2022</a:t>
            </a:fld>
            <a:endParaRPr lang="en-GB"/>
          </a:p>
        </p:txBody>
      </p:sp>
      <p:sp>
        <p:nvSpPr>
          <p:cNvPr id="6" name="Marcador de pie de página 5"/>
          <p:cNvSpPr>
            <a:spLocks noGrp="1"/>
          </p:cNvSpPr>
          <p:nvPr>
            <p:ph type="ftr" sz="quarter" idx="11"/>
          </p:nvPr>
        </p:nvSpPr>
        <p:spPr/>
        <p:txBody>
          <a:bodyPr/>
          <a:lstStyle/>
          <a:p>
            <a:endParaRPr lang="en-GB"/>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11094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GB"/>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Marcador de fecha 6"/>
          <p:cNvSpPr>
            <a:spLocks noGrp="1"/>
          </p:cNvSpPr>
          <p:nvPr>
            <p:ph type="dt" sz="half" idx="10"/>
          </p:nvPr>
        </p:nvSpPr>
        <p:spPr/>
        <p:txBody>
          <a:bodyPr/>
          <a:lstStyle/>
          <a:p>
            <a:fld id="{72A5E9B1-E446-4BE1-9FD8-224B88929296}" type="datetime1">
              <a:rPr lang="es-ES" smtClean="0"/>
              <a:t>05/09/2022</a:t>
            </a:fld>
            <a:endParaRPr lang="en-GB"/>
          </a:p>
        </p:txBody>
      </p:sp>
      <p:sp>
        <p:nvSpPr>
          <p:cNvPr id="8" name="Marcador de pie de página 7"/>
          <p:cNvSpPr>
            <a:spLocks noGrp="1"/>
          </p:cNvSpPr>
          <p:nvPr>
            <p:ph type="ftr" sz="quarter" idx="11"/>
          </p:nvPr>
        </p:nvSpPr>
        <p:spPr/>
        <p:txBody>
          <a:bodyPr/>
          <a:lstStyle/>
          <a:p>
            <a:endParaRPr lang="en-GB"/>
          </a:p>
        </p:txBody>
      </p:sp>
      <p:sp>
        <p:nvSpPr>
          <p:cNvPr id="9" name="Marcador de número de diapositiva 8"/>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4154205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fecha 2"/>
          <p:cNvSpPr>
            <a:spLocks noGrp="1"/>
          </p:cNvSpPr>
          <p:nvPr>
            <p:ph type="dt" sz="half" idx="10"/>
          </p:nvPr>
        </p:nvSpPr>
        <p:spPr/>
        <p:txBody>
          <a:bodyPr/>
          <a:lstStyle/>
          <a:p>
            <a:fld id="{68BEC581-15CC-47F7-BC30-74A6D40C78A4}" type="datetime1">
              <a:rPr lang="es-ES" smtClean="0"/>
              <a:t>05/09/2022</a:t>
            </a:fld>
            <a:endParaRPr lang="en-GB"/>
          </a:p>
        </p:txBody>
      </p:sp>
      <p:sp>
        <p:nvSpPr>
          <p:cNvPr id="4" name="Marcador de pie de página 3"/>
          <p:cNvSpPr>
            <a:spLocks noGrp="1"/>
          </p:cNvSpPr>
          <p:nvPr>
            <p:ph type="ftr" sz="quarter" idx="11"/>
          </p:nvPr>
        </p:nvSpPr>
        <p:spPr/>
        <p:txBody>
          <a:bodyPr/>
          <a:lstStyle/>
          <a:p>
            <a:endParaRPr lang="en-GB"/>
          </a:p>
        </p:txBody>
      </p:sp>
      <p:sp>
        <p:nvSpPr>
          <p:cNvPr id="5" name="Marcador de número de diapositiva 4"/>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312795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8547FA-AE99-44B1-8BA2-C2DE07E35510}" type="datetime1">
              <a:rPr lang="es-ES" smtClean="0"/>
              <a:t>05/09/2022</a:t>
            </a:fld>
            <a:endParaRPr lang="en-GB"/>
          </a:p>
        </p:txBody>
      </p:sp>
      <p:sp>
        <p:nvSpPr>
          <p:cNvPr id="3" name="Marcador de pie de página 2"/>
          <p:cNvSpPr>
            <a:spLocks noGrp="1"/>
          </p:cNvSpPr>
          <p:nvPr>
            <p:ph type="ftr" sz="quarter" idx="11"/>
          </p:nvPr>
        </p:nvSpPr>
        <p:spPr/>
        <p:txBody>
          <a:bodyPr/>
          <a:lstStyle/>
          <a:p>
            <a:endParaRPr lang="en-GB"/>
          </a:p>
        </p:txBody>
      </p:sp>
      <p:sp>
        <p:nvSpPr>
          <p:cNvPr id="4" name="Marcador de número de diapositiva 3"/>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1902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GB"/>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7EA6872-0F7A-42A6-A2D7-0C349AD153EA}" type="datetime1">
              <a:rPr lang="es-ES" smtClean="0"/>
              <a:t>05/09/2022</a:t>
            </a:fld>
            <a:endParaRPr lang="en-GB"/>
          </a:p>
        </p:txBody>
      </p:sp>
      <p:sp>
        <p:nvSpPr>
          <p:cNvPr id="6" name="Marcador de pie de página 5"/>
          <p:cNvSpPr>
            <a:spLocks noGrp="1"/>
          </p:cNvSpPr>
          <p:nvPr>
            <p:ph type="ftr" sz="quarter" idx="11"/>
          </p:nvPr>
        </p:nvSpPr>
        <p:spPr/>
        <p:txBody>
          <a:bodyPr/>
          <a:lstStyle/>
          <a:p>
            <a:endParaRPr lang="en-GB"/>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298030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CE2915E-6756-4178-82DB-6813A2EDC74E}"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0198" y="5125"/>
            <a:ext cx="5981802" cy="720000"/>
          </a:xfrm>
          <a:prstGeom prst="rect">
            <a:avLst/>
          </a:prstGeom>
        </p:spPr>
      </p:pic>
    </p:spTree>
    <p:extLst>
      <p:ext uri="{BB962C8B-B14F-4D97-AF65-F5344CB8AC3E}">
        <p14:creationId xmlns:p14="http://schemas.microsoft.com/office/powerpoint/2010/main" val="949695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GB"/>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F149856-5FC9-43E6-9265-A008C19DA6E8}" type="datetime1">
              <a:rPr lang="es-ES" smtClean="0"/>
              <a:t>05/09/2022</a:t>
            </a:fld>
            <a:endParaRPr lang="en-GB"/>
          </a:p>
        </p:txBody>
      </p:sp>
      <p:sp>
        <p:nvSpPr>
          <p:cNvPr id="6" name="Marcador de pie de página 5"/>
          <p:cNvSpPr>
            <a:spLocks noGrp="1"/>
          </p:cNvSpPr>
          <p:nvPr>
            <p:ph type="ftr" sz="quarter" idx="11"/>
          </p:nvPr>
        </p:nvSpPr>
        <p:spPr/>
        <p:txBody>
          <a:bodyPr/>
          <a:lstStyle/>
          <a:p>
            <a:endParaRPr lang="en-GB"/>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332161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223DA9BD-6A30-4E08-B363-C68DBE8CD9E6}"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50699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GB"/>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C7C9A382-138B-4963-8A92-D795915530DA}"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399811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F53F414-236C-4097-9DC1-8CEB657926CB}"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158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6FAB1E65-CC70-4211-BD0D-DA49EF770D0F}" type="datetime1">
              <a:rPr lang="es-ES" smtClean="0">
                <a:solidFill>
                  <a:srgbClr val="00338D">
                    <a:tint val="75000"/>
                  </a:srgbClr>
                </a:solidFill>
              </a:rPr>
              <a:t>05/09/2022</a:t>
            </a:fld>
            <a:endParaRPr lang="es-ES">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2132177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EF93FC2F-8ACB-4EDC-AE63-6A6035B8D999}" type="datetime1">
              <a:rPr lang="es-ES" smtClean="0">
                <a:solidFill>
                  <a:srgbClr val="00338D">
                    <a:tint val="75000"/>
                  </a:srgbClr>
                </a:solidFill>
              </a:rPr>
              <a:t>05/09/2022</a:t>
            </a:fld>
            <a:endParaRPr lang="es-ES">
              <a:solidFill>
                <a:srgbClr val="00338D">
                  <a:tint val="75000"/>
                </a:srgbClr>
              </a:solidFill>
            </a:endParaRPr>
          </a:p>
        </p:txBody>
      </p:sp>
      <p:sp>
        <p:nvSpPr>
          <p:cNvPr id="8" name="Marcador de pie de página 7"/>
          <p:cNvSpPr>
            <a:spLocks noGrp="1"/>
          </p:cNvSpPr>
          <p:nvPr>
            <p:ph type="ftr" sz="quarter" idx="11"/>
          </p:nvPr>
        </p:nvSpPr>
        <p:spPr/>
        <p:txBody>
          <a:bodyPr/>
          <a:lstStyle/>
          <a:p>
            <a:endParaRPr lang="es-ES">
              <a:solidFill>
                <a:srgbClr val="00338D">
                  <a:tint val="75000"/>
                </a:srgbClr>
              </a:solidFill>
            </a:endParaRPr>
          </a:p>
        </p:txBody>
      </p:sp>
      <p:sp>
        <p:nvSpPr>
          <p:cNvPr id="9" name="Marcador de número de diapositiva 8"/>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95713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173E944D-0A4B-43B5-9157-2E7256066063}" type="datetime1">
              <a:rPr lang="es-ES" smtClean="0">
                <a:solidFill>
                  <a:srgbClr val="00338D">
                    <a:tint val="75000"/>
                  </a:srgbClr>
                </a:solidFill>
              </a:rPr>
              <a:t>05/09/2022</a:t>
            </a:fld>
            <a:endParaRPr lang="es-ES">
              <a:solidFill>
                <a:srgbClr val="00338D">
                  <a:tint val="75000"/>
                </a:srgbClr>
              </a:solidFill>
            </a:endParaRPr>
          </a:p>
        </p:txBody>
      </p:sp>
      <p:sp>
        <p:nvSpPr>
          <p:cNvPr id="4" name="Marcador de pie de página 3"/>
          <p:cNvSpPr>
            <a:spLocks noGrp="1"/>
          </p:cNvSpPr>
          <p:nvPr>
            <p:ph type="ftr" sz="quarter" idx="11"/>
          </p:nvPr>
        </p:nvSpPr>
        <p:spPr/>
        <p:txBody>
          <a:bodyPr/>
          <a:lstStyle/>
          <a:p>
            <a:endParaRPr lang="es-ES">
              <a:solidFill>
                <a:srgbClr val="00338D">
                  <a:tint val="75000"/>
                </a:srgbClr>
              </a:solidFill>
            </a:endParaRPr>
          </a:p>
        </p:txBody>
      </p:sp>
      <p:sp>
        <p:nvSpPr>
          <p:cNvPr id="5" name="Marcador de número de diapositiva 4"/>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43464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093F557-A6CB-4B29-A2C3-D9BAE316AFC0}" type="datetime1">
              <a:rPr lang="es-ES" smtClean="0">
                <a:solidFill>
                  <a:srgbClr val="00338D">
                    <a:tint val="75000"/>
                  </a:srgbClr>
                </a:solidFill>
              </a:rPr>
              <a:t>05/09/2022</a:t>
            </a:fld>
            <a:endParaRPr lang="es-ES">
              <a:solidFill>
                <a:srgbClr val="00338D">
                  <a:tint val="75000"/>
                </a:srgbClr>
              </a:solidFill>
            </a:endParaRPr>
          </a:p>
        </p:txBody>
      </p:sp>
      <p:sp>
        <p:nvSpPr>
          <p:cNvPr id="3" name="Marcador de pie de página 2"/>
          <p:cNvSpPr>
            <a:spLocks noGrp="1"/>
          </p:cNvSpPr>
          <p:nvPr>
            <p:ph type="ftr" sz="quarter" idx="11"/>
          </p:nvPr>
        </p:nvSpPr>
        <p:spPr/>
        <p:txBody>
          <a:bodyPr/>
          <a:lstStyle/>
          <a:p>
            <a:endParaRPr lang="es-ES">
              <a:solidFill>
                <a:srgbClr val="00338D">
                  <a:tint val="75000"/>
                </a:srgbClr>
              </a:solidFill>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29067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1E652D6-9DAE-4E6A-8DBB-103E57750940}" type="datetime1">
              <a:rPr lang="es-ES" smtClean="0">
                <a:solidFill>
                  <a:srgbClr val="00338D">
                    <a:tint val="75000"/>
                  </a:srgbClr>
                </a:solidFill>
              </a:rPr>
              <a:t>05/09/2022</a:t>
            </a:fld>
            <a:endParaRPr lang="es-ES">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59230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27CFE99-2CBF-4D99-A937-3D47D9C97ED4}" type="datetime1">
              <a:rPr lang="es-ES" smtClean="0">
                <a:solidFill>
                  <a:srgbClr val="00338D">
                    <a:tint val="75000"/>
                  </a:srgbClr>
                </a:solidFill>
              </a:rPr>
              <a:t>05/09/2022</a:t>
            </a:fld>
            <a:endParaRPr lang="es-ES">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37848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5DC51-22BB-4FBC-B1A5-2177712605EA}"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srgbClr val="00338D">
                  <a:tint val="75000"/>
                </a:srgb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2532086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GB"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2E81A-A8C8-4AE8-AB32-17CE763D2BAC}" type="datetime1">
              <a:rPr lang="es-ES" smtClean="0"/>
              <a:t>05/09/2022</a:t>
            </a:fld>
            <a:endParaRPr lang="en-GB"/>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8E20F-9441-4183-BC2B-2F850C25EC18}" type="slidenum">
              <a:rPr lang="en-GB" smtClean="0"/>
              <a:t>‹Nº›</a:t>
            </a:fld>
            <a:endParaRPr lang="en-GB"/>
          </a:p>
        </p:txBody>
      </p:sp>
      <p:pic>
        <p:nvPicPr>
          <p:cNvPr id="7" name="Imagen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2200" y="96087"/>
            <a:ext cx="4320000" cy="688500"/>
          </a:xfrm>
          <a:prstGeom prst="rect">
            <a:avLst/>
          </a:prstGeom>
        </p:spPr>
      </p:pic>
    </p:spTree>
    <p:extLst>
      <p:ext uri="{BB962C8B-B14F-4D97-AF65-F5344CB8AC3E}">
        <p14:creationId xmlns:p14="http://schemas.microsoft.com/office/powerpoint/2010/main" val="1071412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0.aemet.es/wwh/normativa/SNP-PRO-1040.pdf" TargetMode="External"/><Relationship Id="rId2" Type="http://schemas.openxmlformats.org/officeDocument/2006/relationships/hyperlink" Target="https://repositorio.aemet.es/handle/20.500.11765/468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155469" y="1649254"/>
            <a:ext cx="9881062" cy="2387600"/>
          </a:xfrm>
        </p:spPr>
        <p:txBody>
          <a:bodyPr anchor="ctr">
            <a:noAutofit/>
          </a:bodyPr>
          <a:lstStyle/>
          <a:p>
            <a:r>
              <a:rPr lang="es-ES" sz="4800" dirty="0"/>
              <a:t>Técnicas de predicción a </a:t>
            </a:r>
            <a:r>
              <a:rPr lang="es-ES" sz="4800" dirty="0" smtClean="0"/>
              <a:t>corto plazo</a:t>
            </a:r>
            <a:endParaRPr lang="es-ES" sz="4800" dirty="0"/>
          </a:p>
        </p:txBody>
      </p:sp>
      <p:sp>
        <p:nvSpPr>
          <p:cNvPr id="3" name="Subtítulo 2"/>
          <p:cNvSpPr>
            <a:spLocks noGrp="1"/>
          </p:cNvSpPr>
          <p:nvPr>
            <p:ph type="subTitle" idx="1"/>
          </p:nvPr>
        </p:nvSpPr>
        <p:spPr>
          <a:xfrm>
            <a:off x="1051560" y="4150679"/>
            <a:ext cx="10088880" cy="1335722"/>
          </a:xfrm>
        </p:spPr>
        <p:txBody>
          <a:bodyPr anchor="ctr"/>
          <a:lstStyle/>
          <a:p>
            <a:r>
              <a:rPr lang="es-ES" dirty="0" smtClean="0">
                <a:solidFill>
                  <a:schemeClr val="tx2"/>
                </a:solidFill>
                <a:latin typeface="+mj-lt"/>
              </a:rPr>
              <a:t>Paquete de Instrucción Básica para Meteorólogos (PIB-M), 3ª ed. Fase presencial</a:t>
            </a:r>
          </a:p>
          <a:p>
            <a:r>
              <a:rPr lang="es-ES" dirty="0" smtClean="0">
                <a:solidFill>
                  <a:schemeClr val="tx2"/>
                </a:solidFill>
                <a:latin typeface="+mj-lt"/>
              </a:rPr>
              <a:t>Predicción operativa</a:t>
            </a:r>
          </a:p>
        </p:txBody>
      </p:sp>
      <p:sp>
        <p:nvSpPr>
          <p:cNvPr id="4" name="CuadroTexto 3"/>
          <p:cNvSpPr txBox="1"/>
          <p:nvPr/>
        </p:nvSpPr>
        <p:spPr>
          <a:xfrm>
            <a:off x="7574280" y="5486401"/>
            <a:ext cx="3566160" cy="773083"/>
          </a:xfrm>
          <a:prstGeom prst="rect">
            <a:avLst/>
          </a:prstGeom>
          <a:noFill/>
        </p:spPr>
        <p:txBody>
          <a:bodyPr wrap="square" rtlCol="0">
            <a:spAutoFit/>
          </a:bodyPr>
          <a:lstStyle/>
          <a:p>
            <a:pPr lvl="0" algn="r">
              <a:lnSpc>
                <a:spcPct val="90000"/>
              </a:lnSpc>
            </a:pPr>
            <a:r>
              <a:rPr lang="es-ES" sz="1600">
                <a:solidFill>
                  <a:srgbClr val="4C74B5"/>
                </a:solidFill>
                <a:latin typeface="Calibri Light" panose="020F0302020204030204"/>
              </a:rPr>
              <a:t>Jesús Á. Barroso Pellico</a:t>
            </a:r>
            <a:endParaRPr lang="es-ES" sz="2000">
              <a:solidFill>
                <a:srgbClr val="4C74B5"/>
              </a:solidFill>
              <a:latin typeface="Calibri Light" panose="020F0302020204030204"/>
            </a:endParaRPr>
          </a:p>
          <a:p>
            <a:pPr lvl="0" algn="r">
              <a:lnSpc>
                <a:spcPct val="90000"/>
              </a:lnSpc>
            </a:pPr>
            <a:r>
              <a:rPr lang="es-ES" sz="1600">
                <a:solidFill>
                  <a:srgbClr val="4C74B5"/>
                </a:solidFill>
                <a:latin typeface="Calibri Light" panose="020F0302020204030204"/>
              </a:rPr>
              <a:t>Jefe de turno de predicción</a:t>
            </a:r>
          </a:p>
          <a:p>
            <a:pPr lvl="0" algn="r">
              <a:lnSpc>
                <a:spcPct val="90000"/>
              </a:lnSpc>
            </a:pPr>
            <a:r>
              <a:rPr lang="es-ES" sz="1600">
                <a:solidFill>
                  <a:srgbClr val="4C74B5"/>
                </a:solidFill>
                <a:latin typeface="Calibri Light" panose="020F0302020204030204"/>
              </a:rPr>
              <a:t>jbarrosop@aemet.es</a:t>
            </a:r>
            <a:endParaRPr lang="es-ES" sz="1600" dirty="0">
              <a:solidFill>
                <a:srgbClr val="4C74B5"/>
              </a:solidFill>
              <a:latin typeface="Calibri Light" panose="020F0302020204030204"/>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 y="222363"/>
            <a:ext cx="4517649" cy="7200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288" y="222363"/>
            <a:ext cx="1575212" cy="720000"/>
          </a:xfrm>
          <a:prstGeom prst="rect">
            <a:avLst/>
          </a:prstGeom>
        </p:spPr>
      </p:pic>
    </p:spTree>
    <p:extLst>
      <p:ext uri="{BB962C8B-B14F-4D97-AF65-F5344CB8AC3E}">
        <p14:creationId xmlns:p14="http://schemas.microsoft.com/office/powerpoint/2010/main" val="2319073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ctr">
            <a:normAutofit/>
          </a:bodyPr>
          <a:lstStyle/>
          <a:p>
            <a:r>
              <a:rPr lang="es-ES" sz="2000" u="sng" dirty="0" smtClean="0">
                <a:solidFill>
                  <a:schemeClr val="tx2"/>
                </a:solidFill>
                <a:latin typeface="+mj-lt"/>
                <a:sym typeface="Wingdings" panose="05000000000000000000" pitchFamily="2" charset="2"/>
              </a:rPr>
              <a:t>Brisas de valle y de ladera</a:t>
            </a:r>
            <a:r>
              <a:rPr lang="es-ES" sz="2000" dirty="0" smtClean="0">
                <a:solidFill>
                  <a:schemeClr val="tx2"/>
                </a:solidFill>
                <a:latin typeface="+mj-lt"/>
                <a:sym typeface="Wingdings" panose="05000000000000000000" pitchFamily="2" charset="2"/>
              </a:rPr>
              <a:t>: circulaciones térmicas causadas por el calentamiento diferencial sobre laderas y valles</a:t>
            </a:r>
          </a:p>
          <a:p>
            <a:r>
              <a:rPr lang="es-ES" sz="2000" dirty="0" smtClean="0">
                <a:solidFill>
                  <a:schemeClr val="tx2"/>
                </a:solidFill>
                <a:latin typeface="+mj-lt"/>
                <a:sym typeface="Wingdings" panose="05000000000000000000" pitchFamily="2" charset="2"/>
              </a:rPr>
              <a:t>Brisas marinas: causadas por el calentamiento diferencial entre </a:t>
            </a:r>
            <a:r>
              <a:rPr lang="es-ES" sz="2000" dirty="0" err="1" smtClean="0">
                <a:solidFill>
                  <a:schemeClr val="tx2"/>
                </a:solidFill>
                <a:latin typeface="+mj-lt"/>
                <a:sym typeface="Wingdings" panose="05000000000000000000" pitchFamily="2" charset="2"/>
              </a:rPr>
              <a:t>sup</a:t>
            </a:r>
            <a:r>
              <a:rPr lang="es-ES" sz="2000" dirty="0" smtClean="0">
                <a:solidFill>
                  <a:schemeClr val="tx2"/>
                </a:solidFill>
                <a:latin typeface="+mj-lt"/>
                <a:sym typeface="Wingdings" panose="05000000000000000000" pitchFamily="2" charset="2"/>
              </a:rPr>
              <a:t>. tierra y mar.</a:t>
            </a:r>
          </a:p>
          <a:p>
            <a:r>
              <a:rPr lang="es-ES" sz="2000" dirty="0" smtClean="0">
                <a:solidFill>
                  <a:schemeClr val="tx2"/>
                </a:solidFill>
                <a:latin typeface="+mj-lt"/>
                <a:sym typeface="Wingdings" panose="05000000000000000000" pitchFamily="2" charset="2"/>
              </a:rPr>
              <a:t>Su entrada puede producir descensos de temperatura en las zonas afectadas (o ascensos su ausencia)</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10</a:t>
            </a:fld>
            <a:endParaRPr lang="es-ES">
              <a:solidFill>
                <a:srgbClr val="00338D">
                  <a:tint val="75000"/>
                </a:srgbClr>
              </a:solidFill>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079" y="1679574"/>
            <a:ext cx="5400000" cy="3961390"/>
          </a:xfrm>
          <a:prstGeom prst="rect">
            <a:avLst/>
          </a:prstGeom>
        </p:spPr>
      </p:pic>
    </p:spTree>
    <p:extLst>
      <p:ext uri="{BB962C8B-B14F-4D97-AF65-F5344CB8AC3E}">
        <p14:creationId xmlns:p14="http://schemas.microsoft.com/office/powerpoint/2010/main" val="3082637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ctr">
            <a:normAutofit/>
          </a:bodyPr>
          <a:lstStyle/>
          <a:p>
            <a:r>
              <a:rPr lang="es-ES" sz="2000" dirty="0" smtClean="0">
                <a:solidFill>
                  <a:schemeClr val="tx2"/>
                </a:solidFill>
                <a:latin typeface="+mj-lt"/>
                <a:sym typeface="Wingdings" panose="05000000000000000000" pitchFamily="2" charset="2"/>
              </a:rPr>
              <a:t>Brisas de valle y de ladera: circulaciones térmicas causadas por el calentamiento diferencial sobre laderas y valles</a:t>
            </a:r>
          </a:p>
          <a:p>
            <a:r>
              <a:rPr lang="es-ES" sz="2000" dirty="0" smtClean="0">
                <a:solidFill>
                  <a:schemeClr val="tx2"/>
                </a:solidFill>
                <a:latin typeface="+mj-lt"/>
                <a:sym typeface="Wingdings" panose="05000000000000000000" pitchFamily="2" charset="2"/>
              </a:rPr>
              <a:t>Brisas marinas: causadas por el calentamiento diferencial entre </a:t>
            </a:r>
            <a:r>
              <a:rPr lang="es-ES" sz="2000" dirty="0" err="1" smtClean="0">
                <a:solidFill>
                  <a:schemeClr val="tx2"/>
                </a:solidFill>
                <a:latin typeface="+mj-lt"/>
                <a:sym typeface="Wingdings" panose="05000000000000000000" pitchFamily="2" charset="2"/>
              </a:rPr>
              <a:t>sup</a:t>
            </a:r>
            <a:r>
              <a:rPr lang="es-ES" sz="2000" dirty="0" smtClean="0">
                <a:solidFill>
                  <a:schemeClr val="tx2"/>
                </a:solidFill>
                <a:latin typeface="+mj-lt"/>
                <a:sym typeface="Wingdings" panose="05000000000000000000" pitchFamily="2" charset="2"/>
              </a:rPr>
              <a:t>. tierra y mar.</a:t>
            </a:r>
          </a:p>
          <a:p>
            <a:r>
              <a:rPr lang="es-ES" sz="2000" dirty="0" smtClean="0">
                <a:solidFill>
                  <a:schemeClr val="tx2"/>
                </a:solidFill>
                <a:latin typeface="+mj-lt"/>
                <a:sym typeface="Wingdings" panose="05000000000000000000" pitchFamily="2" charset="2"/>
              </a:rPr>
              <a:t>Su entrada puede producir descensos de temperatura en las zonas afectadas (o ascensos su ausencia)</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11</a:t>
            </a:fld>
            <a:endParaRPr lang="es-ES">
              <a:solidFill>
                <a:srgbClr val="00338D">
                  <a:tint val="75000"/>
                </a:srgbClr>
              </a:solidFill>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079" y="1679574"/>
            <a:ext cx="5400000" cy="3961390"/>
          </a:xfrm>
          <a:prstGeom prst="rect">
            <a:avLst/>
          </a:prstGeom>
        </p:spPr>
      </p:pic>
      <p:pic>
        <p:nvPicPr>
          <p:cNvPr id="6" name="Imagen 5"/>
          <p:cNvPicPr>
            <a:picLocks noChangeAspect="1"/>
          </p:cNvPicPr>
          <p:nvPr/>
        </p:nvPicPr>
        <p:blipFill>
          <a:blip r:embed="rId3"/>
          <a:stretch>
            <a:fillRect/>
          </a:stretch>
        </p:blipFill>
        <p:spPr>
          <a:xfrm>
            <a:off x="7284567" y="1444592"/>
            <a:ext cx="4320000" cy="4320000"/>
          </a:xfrm>
          <a:prstGeom prst="rect">
            <a:avLst/>
          </a:prstGeom>
        </p:spPr>
      </p:pic>
      <p:pic>
        <p:nvPicPr>
          <p:cNvPr id="7" name="Imagen 6"/>
          <p:cNvPicPr>
            <a:picLocks noChangeAspect="1"/>
          </p:cNvPicPr>
          <p:nvPr/>
        </p:nvPicPr>
        <p:blipFill>
          <a:blip r:embed="rId4"/>
          <a:stretch>
            <a:fillRect/>
          </a:stretch>
        </p:blipFill>
        <p:spPr>
          <a:xfrm>
            <a:off x="2964567" y="1444592"/>
            <a:ext cx="4320000" cy="432000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07" y="4780143"/>
            <a:ext cx="2520000" cy="1781528"/>
          </a:xfrm>
          <a:prstGeom prst="rect">
            <a:avLst/>
          </a:prstGeom>
          <a:ln>
            <a:solidFill>
              <a:schemeClr val="tx1"/>
            </a:solidFill>
          </a:ln>
        </p:spPr>
      </p:pic>
    </p:spTree>
    <p:extLst>
      <p:ext uri="{BB962C8B-B14F-4D97-AF65-F5344CB8AC3E}">
        <p14:creationId xmlns:p14="http://schemas.microsoft.com/office/powerpoint/2010/main" val="3867523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t">
            <a:normAutofit/>
          </a:bodyPr>
          <a:lstStyle/>
          <a:p>
            <a:r>
              <a:rPr lang="es-ES" sz="2000" dirty="0" smtClean="0">
                <a:solidFill>
                  <a:schemeClr val="tx2"/>
                </a:solidFill>
                <a:latin typeface="+mj-lt"/>
                <a:sym typeface="Wingdings" panose="05000000000000000000" pitchFamily="2" charset="2"/>
              </a:rPr>
              <a:t>La presencia o ausencia de brisa (en caso de flujo sinóptico muy intenso, por ejemplo) pueden determinar la temperatura máxima de forma importante.</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12</a:t>
            </a:fld>
            <a:endParaRPr lang="es-ES">
              <a:solidFill>
                <a:srgbClr val="00338D">
                  <a:tint val="75000"/>
                </a:srgb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291" y="1307919"/>
            <a:ext cx="2880000" cy="207000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826" y="3370431"/>
            <a:ext cx="2880000" cy="135000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291" y="4716933"/>
            <a:ext cx="2880000" cy="1125000"/>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826" y="5776475"/>
            <a:ext cx="2880000" cy="945000"/>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5059" y="1757919"/>
            <a:ext cx="2880000" cy="1620000"/>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0291" y="3636933"/>
            <a:ext cx="2880000" cy="1080000"/>
          </a:xfrm>
          <a:prstGeom prst="rect">
            <a:avLst/>
          </a:prstGeom>
        </p:spPr>
      </p:pic>
      <p:pic>
        <p:nvPicPr>
          <p:cNvPr id="15" name="Image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0291" y="4716933"/>
            <a:ext cx="2880000" cy="1125000"/>
          </a:xfrm>
          <a:prstGeom prst="rect">
            <a:avLst/>
          </a:prstGeom>
        </p:spPr>
      </p:pic>
      <p:pic>
        <p:nvPicPr>
          <p:cNvPr id="16" name="Imagen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0291" y="5841933"/>
            <a:ext cx="2880000" cy="810000"/>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466" y="3153196"/>
            <a:ext cx="3600000" cy="3023124"/>
          </a:xfrm>
          <a:prstGeom prst="rect">
            <a:avLst/>
          </a:prstGeom>
        </p:spPr>
      </p:pic>
      <p:sp>
        <p:nvSpPr>
          <p:cNvPr id="18" name="Rectángulo 17"/>
          <p:cNvSpPr/>
          <p:nvPr/>
        </p:nvSpPr>
        <p:spPr>
          <a:xfrm>
            <a:off x="6533804" y="1438102"/>
            <a:ext cx="631767" cy="52138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ángulo 18"/>
          <p:cNvSpPr/>
          <p:nvPr/>
        </p:nvSpPr>
        <p:spPr>
          <a:xfrm>
            <a:off x="9052560" y="2010708"/>
            <a:ext cx="964091" cy="46412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ipse 19"/>
          <p:cNvSpPr/>
          <p:nvPr/>
        </p:nvSpPr>
        <p:spPr>
          <a:xfrm>
            <a:off x="3205059" y="4716933"/>
            <a:ext cx="236410" cy="2623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5859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t">
            <a:normAutofit/>
          </a:bodyPr>
          <a:lstStyle/>
          <a:p>
            <a:r>
              <a:rPr lang="es-ES" sz="2000" dirty="0" smtClean="0">
                <a:solidFill>
                  <a:schemeClr val="tx2"/>
                </a:solidFill>
                <a:latin typeface="+mj-lt"/>
                <a:sym typeface="Wingdings" panose="05000000000000000000" pitchFamily="2" charset="2"/>
              </a:rPr>
              <a:t>La presencia o ausencia de brisa (en caso de flujo sinóptico muy intenso, por ejemplo) pueden determinar la temperatura máxima de forma importante.</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13</a:t>
            </a:fld>
            <a:endParaRPr lang="es-ES">
              <a:solidFill>
                <a:srgbClr val="00338D">
                  <a:tint val="75000"/>
                </a:srgb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291" y="1307919"/>
            <a:ext cx="2880000" cy="207000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826" y="3370431"/>
            <a:ext cx="2880000" cy="135000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291" y="4716933"/>
            <a:ext cx="2880000" cy="1125000"/>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826" y="5776475"/>
            <a:ext cx="2880000" cy="945000"/>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5059" y="1757919"/>
            <a:ext cx="2880000" cy="1620000"/>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0291" y="3636933"/>
            <a:ext cx="2880000" cy="1080000"/>
          </a:xfrm>
          <a:prstGeom prst="rect">
            <a:avLst/>
          </a:prstGeom>
        </p:spPr>
      </p:pic>
      <p:pic>
        <p:nvPicPr>
          <p:cNvPr id="15" name="Image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0291" y="4716933"/>
            <a:ext cx="2880000" cy="1125000"/>
          </a:xfrm>
          <a:prstGeom prst="rect">
            <a:avLst/>
          </a:prstGeom>
        </p:spPr>
      </p:pic>
      <p:pic>
        <p:nvPicPr>
          <p:cNvPr id="16" name="Imagen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0291" y="5841933"/>
            <a:ext cx="2880000" cy="810000"/>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466" y="3153196"/>
            <a:ext cx="3600000" cy="3023124"/>
          </a:xfrm>
          <a:prstGeom prst="rect">
            <a:avLst/>
          </a:prstGeom>
        </p:spPr>
      </p:pic>
      <p:sp>
        <p:nvSpPr>
          <p:cNvPr id="18" name="Rectángulo 17"/>
          <p:cNvSpPr/>
          <p:nvPr/>
        </p:nvSpPr>
        <p:spPr>
          <a:xfrm>
            <a:off x="6533804" y="1438102"/>
            <a:ext cx="631767" cy="52138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ángulo 18"/>
          <p:cNvSpPr/>
          <p:nvPr/>
        </p:nvSpPr>
        <p:spPr>
          <a:xfrm>
            <a:off x="9052560" y="2010708"/>
            <a:ext cx="964091" cy="46412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ipse 19"/>
          <p:cNvSpPr/>
          <p:nvPr/>
        </p:nvSpPr>
        <p:spPr>
          <a:xfrm>
            <a:off x="3205059" y="4716933"/>
            <a:ext cx="236410" cy="26239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n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7286" y="1331371"/>
            <a:ext cx="3600000" cy="2547000"/>
          </a:xfrm>
          <a:prstGeom prst="rect">
            <a:avLst/>
          </a:prstGeom>
          <a:ln>
            <a:solidFill>
              <a:schemeClr val="tx1"/>
            </a:solidFill>
          </a:ln>
        </p:spPr>
      </p:pic>
      <p:pic>
        <p:nvPicPr>
          <p:cNvPr id="6" name="Imagen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56189" y="1327530"/>
            <a:ext cx="3600000" cy="2547000"/>
          </a:xfrm>
          <a:prstGeom prst="rect">
            <a:avLst/>
          </a:prstGeom>
          <a:ln>
            <a:solidFill>
              <a:schemeClr val="tx1"/>
            </a:solidFill>
          </a:ln>
        </p:spPr>
      </p:pic>
      <p:pic>
        <p:nvPicPr>
          <p:cNvPr id="7" name="Imagen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6189" y="3881065"/>
            <a:ext cx="3600000" cy="2547000"/>
          </a:xfrm>
          <a:prstGeom prst="rect">
            <a:avLst/>
          </a:prstGeom>
          <a:ln>
            <a:solidFill>
              <a:schemeClr val="tx1"/>
            </a:solidFill>
          </a:ln>
        </p:spPr>
      </p:pic>
      <p:pic>
        <p:nvPicPr>
          <p:cNvPr id="11" name="Imagen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65724" y="3878028"/>
            <a:ext cx="3600000" cy="2547000"/>
          </a:xfrm>
          <a:prstGeom prst="rect">
            <a:avLst/>
          </a:prstGeom>
          <a:ln>
            <a:solidFill>
              <a:schemeClr val="tx1"/>
            </a:solidFill>
          </a:ln>
        </p:spPr>
      </p:pic>
      <p:sp>
        <p:nvSpPr>
          <p:cNvPr id="21" name="Rectángulo 20"/>
          <p:cNvSpPr/>
          <p:nvPr/>
        </p:nvSpPr>
        <p:spPr>
          <a:xfrm>
            <a:off x="6209607" y="2567919"/>
            <a:ext cx="382386" cy="1752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ángulo 21"/>
          <p:cNvSpPr/>
          <p:nvPr/>
        </p:nvSpPr>
        <p:spPr>
          <a:xfrm>
            <a:off x="9843986" y="2563489"/>
            <a:ext cx="382386" cy="1752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ángulo 22"/>
          <p:cNvSpPr/>
          <p:nvPr/>
        </p:nvSpPr>
        <p:spPr>
          <a:xfrm>
            <a:off x="6249098" y="5106875"/>
            <a:ext cx="382386" cy="1752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ángulo 23"/>
          <p:cNvSpPr/>
          <p:nvPr/>
        </p:nvSpPr>
        <p:spPr>
          <a:xfrm>
            <a:off x="9843986" y="5105729"/>
            <a:ext cx="382386" cy="1752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8018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t">
            <a:normAutofit/>
          </a:bodyPr>
          <a:lstStyle/>
          <a:p>
            <a:r>
              <a:rPr lang="es-ES" sz="2000" dirty="0" smtClean="0">
                <a:solidFill>
                  <a:schemeClr val="tx2"/>
                </a:solidFill>
                <a:latin typeface="+mj-lt"/>
                <a:sym typeface="Wingdings" panose="05000000000000000000" pitchFamily="2" charset="2"/>
              </a:rPr>
              <a:t>Las brisas pueden forzar convergencias en superficie con bastante contraste de humedad con las masas de aire procedentes del interior</a:t>
            </a:r>
          </a:p>
          <a:p>
            <a:r>
              <a:rPr lang="es-ES" sz="2000" dirty="0" smtClean="0">
                <a:solidFill>
                  <a:schemeClr val="tx2"/>
                </a:solidFill>
                <a:latin typeface="+mj-lt"/>
                <a:sym typeface="Wingdings" panose="05000000000000000000" pitchFamily="2" charset="2"/>
              </a:rPr>
              <a:t>En condiciones de inestabilidad, pueden forzar la convección</a:t>
            </a:r>
          </a:p>
          <a:p>
            <a:pPr marL="0" indent="0">
              <a:buNone/>
            </a:pPr>
            <a:r>
              <a:rPr lang="es-ES" sz="2000" dirty="0" smtClean="0">
                <a:solidFill>
                  <a:schemeClr val="tx2"/>
                </a:solidFill>
                <a:latin typeface="+mj-lt"/>
                <a:sym typeface="Wingdings" panose="05000000000000000000" pitchFamily="2" charset="2"/>
              </a:rPr>
              <a:t> Caso isla Mallorca</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14</a:t>
            </a:fld>
            <a:endParaRPr lang="es-ES">
              <a:solidFill>
                <a:srgbClr val="00338D">
                  <a:tint val="75000"/>
                </a:srgbClr>
              </a:solidFill>
            </a:endParaRPr>
          </a:p>
        </p:txBody>
      </p:sp>
      <p:pic>
        <p:nvPicPr>
          <p:cNvPr id="25" name="Imagen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625" y="1389016"/>
            <a:ext cx="3600000" cy="2682645"/>
          </a:xfrm>
          <a:prstGeom prst="rect">
            <a:avLst/>
          </a:prstGeom>
        </p:spPr>
      </p:pic>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625" y="1390136"/>
            <a:ext cx="3600000" cy="2681525"/>
          </a:xfrm>
          <a:prstGeom prst="rect">
            <a:avLst/>
          </a:prstGeom>
        </p:spPr>
      </p:pic>
      <p:pic>
        <p:nvPicPr>
          <p:cNvPr id="26" name="Imagen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625" y="3775627"/>
            <a:ext cx="3600000" cy="2696728"/>
          </a:xfrm>
          <a:prstGeom prst="rect">
            <a:avLst/>
          </a:prstGeom>
        </p:spPr>
      </p:pic>
      <p:sp>
        <p:nvSpPr>
          <p:cNvPr id="28" name="CuadroTexto 27"/>
          <p:cNvSpPr txBox="1"/>
          <p:nvPr/>
        </p:nvSpPr>
        <p:spPr>
          <a:xfrm>
            <a:off x="4346625" y="4071661"/>
            <a:ext cx="1343436" cy="215444"/>
          </a:xfrm>
          <a:prstGeom prst="rect">
            <a:avLst/>
          </a:prstGeom>
          <a:noFill/>
        </p:spPr>
        <p:txBody>
          <a:bodyPr wrap="square" rtlCol="0">
            <a:spAutoFit/>
          </a:bodyPr>
          <a:lstStyle/>
          <a:p>
            <a:r>
              <a:rPr lang="es-ES" sz="800" dirty="0" err="1" smtClean="0"/>
              <a:t>Alomart</a:t>
            </a:r>
            <a:r>
              <a:rPr lang="es-ES" sz="800" dirty="0" smtClean="0"/>
              <a:t> &amp; </a:t>
            </a:r>
            <a:r>
              <a:rPr lang="es-ES" sz="800" dirty="0" err="1" smtClean="0"/>
              <a:t>Grimalt</a:t>
            </a:r>
            <a:endParaRPr lang="en-GB" sz="800" dirty="0"/>
          </a:p>
        </p:txBody>
      </p:sp>
      <p:sp>
        <p:nvSpPr>
          <p:cNvPr id="29" name="CuadroTexto 28"/>
          <p:cNvSpPr txBox="1"/>
          <p:nvPr/>
        </p:nvSpPr>
        <p:spPr>
          <a:xfrm>
            <a:off x="10203189" y="4071661"/>
            <a:ext cx="1343436" cy="215444"/>
          </a:xfrm>
          <a:prstGeom prst="rect">
            <a:avLst/>
          </a:prstGeom>
          <a:noFill/>
        </p:spPr>
        <p:txBody>
          <a:bodyPr wrap="square" rtlCol="0">
            <a:spAutoFit/>
          </a:bodyPr>
          <a:lstStyle/>
          <a:p>
            <a:pPr algn="r"/>
            <a:r>
              <a:rPr lang="es-ES" sz="800" dirty="0" err="1" smtClean="0"/>
              <a:t>Alomart</a:t>
            </a:r>
            <a:r>
              <a:rPr lang="es-ES" sz="800" dirty="0" smtClean="0"/>
              <a:t> &amp; </a:t>
            </a:r>
            <a:r>
              <a:rPr lang="es-ES" sz="800" dirty="0" err="1" smtClean="0"/>
              <a:t>Grimalt</a:t>
            </a:r>
            <a:endParaRPr lang="en-GB" sz="800" dirty="0"/>
          </a:p>
        </p:txBody>
      </p:sp>
      <p:sp>
        <p:nvSpPr>
          <p:cNvPr id="30" name="CuadroTexto 29"/>
          <p:cNvSpPr txBox="1"/>
          <p:nvPr/>
        </p:nvSpPr>
        <p:spPr>
          <a:xfrm>
            <a:off x="8279476" y="6472650"/>
            <a:ext cx="1467149" cy="215444"/>
          </a:xfrm>
          <a:prstGeom prst="rect">
            <a:avLst/>
          </a:prstGeom>
          <a:noFill/>
        </p:spPr>
        <p:txBody>
          <a:bodyPr wrap="square" rtlCol="0">
            <a:spAutoFit/>
          </a:bodyPr>
          <a:lstStyle/>
          <a:p>
            <a:pPr algn="r"/>
            <a:r>
              <a:rPr lang="es-ES" sz="800" dirty="0" smtClean="0"/>
              <a:t>González-Márquez &amp; Heredia</a:t>
            </a:r>
            <a:endParaRPr lang="en-GB" sz="800" dirty="0"/>
          </a:p>
        </p:txBody>
      </p:sp>
    </p:spTree>
    <p:extLst>
      <p:ext uri="{BB962C8B-B14F-4D97-AF65-F5344CB8AC3E}">
        <p14:creationId xmlns:p14="http://schemas.microsoft.com/office/powerpoint/2010/main" val="2843902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t">
            <a:normAutofit/>
          </a:bodyPr>
          <a:lstStyle/>
          <a:p>
            <a:r>
              <a:rPr lang="es-ES" sz="2000" u="sng" dirty="0" smtClean="0">
                <a:solidFill>
                  <a:schemeClr val="tx2"/>
                </a:solidFill>
                <a:latin typeface="+mj-lt"/>
                <a:sym typeface="Wingdings" panose="05000000000000000000" pitchFamily="2" charset="2"/>
              </a:rPr>
              <a:t>Fronteras entre masas de aire</a:t>
            </a:r>
            <a:r>
              <a:rPr lang="es-ES" sz="2000" dirty="0" smtClean="0">
                <a:solidFill>
                  <a:schemeClr val="tx2"/>
                </a:solidFill>
                <a:latin typeface="+mj-lt"/>
                <a:sym typeface="Wingdings" panose="05000000000000000000" pitchFamily="2" charset="2"/>
              </a:rPr>
              <a:t>: en estos límites pueden aparecer fenómenos </a:t>
            </a:r>
            <a:r>
              <a:rPr lang="es-ES" sz="2000" dirty="0" err="1" smtClean="0">
                <a:solidFill>
                  <a:schemeClr val="tx2"/>
                </a:solidFill>
                <a:latin typeface="+mj-lt"/>
                <a:sym typeface="Wingdings" panose="05000000000000000000" pitchFamily="2" charset="2"/>
              </a:rPr>
              <a:t>convectivos</a:t>
            </a:r>
            <a:r>
              <a:rPr lang="es-ES" sz="2000" dirty="0" smtClean="0">
                <a:solidFill>
                  <a:schemeClr val="tx2"/>
                </a:solidFill>
                <a:latin typeface="+mj-lt"/>
                <a:sym typeface="Wingdings" panose="05000000000000000000" pitchFamily="2" charset="2"/>
              </a:rPr>
              <a:t> relevantes </a:t>
            </a:r>
          </a:p>
          <a:p>
            <a:r>
              <a:rPr lang="es-ES" sz="2000" dirty="0" smtClean="0">
                <a:solidFill>
                  <a:schemeClr val="tx2"/>
                </a:solidFill>
                <a:latin typeface="+mj-lt"/>
                <a:sym typeface="Wingdings" panose="05000000000000000000" pitchFamily="2" charset="2"/>
              </a:rPr>
              <a:t>El contraste entre dos masas de diferente contenido de humedad puede dar lugar a inestabilidad potencial, convergencias de humedad, </a:t>
            </a:r>
            <a:r>
              <a:rPr lang="es-ES" sz="2000" dirty="0" err="1" smtClean="0">
                <a:solidFill>
                  <a:schemeClr val="tx2"/>
                </a:solidFill>
                <a:latin typeface="+mj-lt"/>
                <a:sym typeface="Wingdings" panose="05000000000000000000" pitchFamily="2" charset="2"/>
              </a:rPr>
              <a:t>drylines</a:t>
            </a:r>
            <a:r>
              <a:rPr lang="es-ES" sz="2000" dirty="0" smtClean="0">
                <a:solidFill>
                  <a:schemeClr val="tx2"/>
                </a:solidFill>
                <a:latin typeface="+mj-lt"/>
                <a:sym typeface="Wingdings" panose="05000000000000000000" pitchFamily="2" charset="2"/>
              </a:rPr>
              <a:t>…</a:t>
            </a:r>
          </a:p>
          <a:p>
            <a:r>
              <a:rPr lang="es-ES" sz="2000" dirty="0" smtClean="0">
                <a:solidFill>
                  <a:schemeClr val="tx2"/>
                </a:solidFill>
                <a:latin typeface="+mj-lt"/>
                <a:sym typeface="Wingdings" panose="05000000000000000000" pitchFamily="2" charset="2"/>
              </a:rPr>
              <a:t>Campos interesante: </a:t>
            </a:r>
            <a:r>
              <a:rPr lang="es-ES" sz="2000" i="1" dirty="0" err="1" smtClean="0">
                <a:solidFill>
                  <a:schemeClr val="tx2"/>
                </a:solidFill>
                <a:latin typeface="Symbol" panose="05050102010706020507" pitchFamily="18" charset="2"/>
                <a:sym typeface="Wingdings" panose="05000000000000000000" pitchFamily="2" charset="2"/>
              </a:rPr>
              <a:t>q</a:t>
            </a:r>
            <a:r>
              <a:rPr lang="es-ES" sz="2000" i="1" baseline="-25000" dirty="0" err="1" smtClean="0">
                <a:solidFill>
                  <a:schemeClr val="tx2"/>
                </a:solidFill>
                <a:latin typeface="+mj-lt"/>
                <a:sym typeface="Wingdings" panose="05000000000000000000" pitchFamily="2" charset="2"/>
              </a:rPr>
              <a:t>e</a:t>
            </a:r>
            <a:r>
              <a:rPr lang="es-ES" sz="2000" baseline="-25000" dirty="0" smtClean="0">
                <a:solidFill>
                  <a:schemeClr val="tx2"/>
                </a:solidFill>
                <a:latin typeface="+mj-lt"/>
                <a:sym typeface="Wingdings" panose="05000000000000000000" pitchFamily="2" charset="2"/>
              </a:rPr>
              <a:t> </a:t>
            </a:r>
            <a:r>
              <a:rPr lang="es-ES" sz="2000" dirty="0" smtClean="0">
                <a:solidFill>
                  <a:schemeClr val="tx2"/>
                </a:solidFill>
                <a:latin typeface="+mj-lt"/>
                <a:sym typeface="Wingdings" panose="05000000000000000000" pitchFamily="2" charset="2"/>
              </a:rPr>
              <a:t>en 850 </a:t>
            </a:r>
            <a:r>
              <a:rPr lang="es-ES" sz="2000" dirty="0" err="1" smtClean="0">
                <a:solidFill>
                  <a:schemeClr val="tx2"/>
                </a:solidFill>
                <a:latin typeface="+mj-lt"/>
                <a:sym typeface="Wingdings" panose="05000000000000000000" pitchFamily="2" charset="2"/>
              </a:rPr>
              <a:t>hPa</a:t>
            </a:r>
            <a:r>
              <a:rPr lang="es-ES" sz="2000" dirty="0" smtClean="0">
                <a:solidFill>
                  <a:schemeClr val="tx2"/>
                </a:solidFill>
                <a:latin typeface="+mj-lt"/>
                <a:sym typeface="Wingdings" panose="05000000000000000000" pitchFamily="2" charset="2"/>
              </a:rPr>
              <a:t>, </a:t>
            </a:r>
            <a:r>
              <a:rPr lang="es-ES" sz="2000" i="1" dirty="0" smtClean="0">
                <a:solidFill>
                  <a:schemeClr val="tx2"/>
                </a:solidFill>
                <a:latin typeface="+mj-lt"/>
                <a:sym typeface="Wingdings" panose="05000000000000000000" pitchFamily="2" charset="2"/>
              </a:rPr>
              <a:t>q</a:t>
            </a:r>
            <a:r>
              <a:rPr lang="es-ES" sz="2000" dirty="0" smtClean="0">
                <a:solidFill>
                  <a:schemeClr val="tx2"/>
                </a:solidFill>
                <a:latin typeface="+mj-lt"/>
                <a:sym typeface="Wingdings" panose="05000000000000000000" pitchFamily="2" charset="2"/>
              </a:rPr>
              <a:t> en 1000 o 925 </a:t>
            </a:r>
            <a:r>
              <a:rPr lang="es-ES" sz="2000" dirty="0" err="1" smtClean="0">
                <a:solidFill>
                  <a:schemeClr val="tx2"/>
                </a:solidFill>
                <a:latin typeface="+mj-lt"/>
                <a:sym typeface="Wingdings" panose="05000000000000000000" pitchFamily="2" charset="2"/>
              </a:rPr>
              <a:t>hPa</a:t>
            </a:r>
            <a:r>
              <a:rPr lang="es-ES" sz="2000" dirty="0" smtClean="0">
                <a:solidFill>
                  <a:schemeClr val="tx2"/>
                </a:solidFill>
                <a:latin typeface="+mj-lt"/>
                <a:sym typeface="Wingdings" panose="05000000000000000000" pitchFamily="2" charset="2"/>
              </a:rPr>
              <a:t>, agua </a:t>
            </a:r>
            <a:r>
              <a:rPr lang="es-ES" sz="2000" dirty="0" err="1" smtClean="0">
                <a:solidFill>
                  <a:schemeClr val="tx2"/>
                </a:solidFill>
                <a:latin typeface="+mj-lt"/>
                <a:sym typeface="Wingdings" panose="05000000000000000000" pitchFamily="2" charset="2"/>
              </a:rPr>
              <a:t>precipitable</a:t>
            </a:r>
            <a:r>
              <a:rPr lang="es-ES" sz="2000" dirty="0" smtClean="0">
                <a:solidFill>
                  <a:schemeClr val="tx2"/>
                </a:solidFill>
                <a:latin typeface="+mj-lt"/>
                <a:sym typeface="Wingdings" panose="05000000000000000000" pitchFamily="2" charset="2"/>
              </a:rPr>
              <a:t>…</a:t>
            </a:r>
            <a:endParaRPr lang="es-ES" sz="2000" baseline="-250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15</a:t>
            </a:fld>
            <a:endParaRPr lang="es-ES">
              <a:solidFill>
                <a:srgbClr val="00338D">
                  <a:tint val="75000"/>
                </a:srgbClr>
              </a:solidFill>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3818" r="16518"/>
          <a:stretch/>
        </p:blipFill>
        <p:spPr>
          <a:xfrm>
            <a:off x="4904508" y="4043291"/>
            <a:ext cx="2867891" cy="2547000"/>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4146" r="15497"/>
          <a:stretch/>
        </p:blipFill>
        <p:spPr>
          <a:xfrm>
            <a:off x="6210196" y="1496291"/>
            <a:ext cx="2892829" cy="2547000"/>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5043" r="14831"/>
          <a:stretch/>
        </p:blipFill>
        <p:spPr>
          <a:xfrm>
            <a:off x="7772399" y="4043291"/>
            <a:ext cx="2884516" cy="2547000"/>
          </a:xfrm>
          <a:prstGeom prst="rect">
            <a:avLst/>
          </a:prstGeom>
        </p:spPr>
      </p:pic>
    </p:spTree>
    <p:extLst>
      <p:ext uri="{BB962C8B-B14F-4D97-AF65-F5344CB8AC3E}">
        <p14:creationId xmlns:p14="http://schemas.microsoft.com/office/powerpoint/2010/main" val="3464921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t">
            <a:normAutofit/>
          </a:bodyPr>
          <a:lstStyle/>
          <a:p>
            <a:r>
              <a:rPr lang="es-ES" sz="2000" dirty="0" smtClean="0">
                <a:solidFill>
                  <a:schemeClr val="tx2"/>
                </a:solidFill>
                <a:latin typeface="+mj-lt"/>
                <a:sym typeface="Wingdings" panose="05000000000000000000" pitchFamily="2" charset="2"/>
              </a:rPr>
              <a:t>Fronteras entre masas de aire: en estos límites pueden aparecer fenómenos </a:t>
            </a:r>
            <a:r>
              <a:rPr lang="es-ES" sz="2000" dirty="0" err="1" smtClean="0">
                <a:solidFill>
                  <a:schemeClr val="tx2"/>
                </a:solidFill>
                <a:latin typeface="+mj-lt"/>
                <a:sym typeface="Wingdings" panose="05000000000000000000" pitchFamily="2" charset="2"/>
              </a:rPr>
              <a:t>convectivos</a:t>
            </a:r>
            <a:r>
              <a:rPr lang="es-ES" sz="2000" dirty="0" smtClean="0">
                <a:solidFill>
                  <a:schemeClr val="tx2"/>
                </a:solidFill>
                <a:latin typeface="+mj-lt"/>
                <a:sym typeface="Wingdings" panose="05000000000000000000" pitchFamily="2" charset="2"/>
              </a:rPr>
              <a:t> relevantes </a:t>
            </a:r>
          </a:p>
          <a:p>
            <a:r>
              <a:rPr lang="es-ES" sz="2000" dirty="0" smtClean="0">
                <a:solidFill>
                  <a:schemeClr val="tx2"/>
                </a:solidFill>
                <a:latin typeface="+mj-lt"/>
                <a:sym typeface="Wingdings" panose="05000000000000000000" pitchFamily="2" charset="2"/>
              </a:rPr>
              <a:t>El contraste entre dos masas de diferente contenido de humedad puede dar lugar a inestabilidad potencial, convergencias de humedad, </a:t>
            </a:r>
            <a:r>
              <a:rPr lang="es-ES" sz="2000" dirty="0" err="1" smtClean="0">
                <a:solidFill>
                  <a:schemeClr val="tx2"/>
                </a:solidFill>
                <a:latin typeface="+mj-lt"/>
                <a:sym typeface="Wingdings" panose="05000000000000000000" pitchFamily="2" charset="2"/>
              </a:rPr>
              <a:t>drylines</a:t>
            </a:r>
            <a:r>
              <a:rPr lang="es-ES" sz="2000" dirty="0" smtClean="0">
                <a:solidFill>
                  <a:schemeClr val="tx2"/>
                </a:solidFill>
                <a:latin typeface="+mj-lt"/>
                <a:sym typeface="Wingdings" panose="05000000000000000000" pitchFamily="2" charset="2"/>
              </a:rPr>
              <a:t>…</a:t>
            </a:r>
          </a:p>
          <a:p>
            <a:r>
              <a:rPr lang="es-ES" sz="2000" dirty="0" smtClean="0">
                <a:solidFill>
                  <a:schemeClr val="tx2"/>
                </a:solidFill>
                <a:latin typeface="+mj-lt"/>
                <a:sym typeface="Wingdings" panose="05000000000000000000" pitchFamily="2" charset="2"/>
              </a:rPr>
              <a:t>Campos interesante: </a:t>
            </a:r>
            <a:r>
              <a:rPr lang="es-ES" sz="2000" i="1" dirty="0" err="1" smtClean="0">
                <a:solidFill>
                  <a:schemeClr val="tx2"/>
                </a:solidFill>
                <a:latin typeface="Symbol" panose="05050102010706020507" pitchFamily="18" charset="2"/>
                <a:sym typeface="Wingdings" panose="05000000000000000000" pitchFamily="2" charset="2"/>
              </a:rPr>
              <a:t>q</a:t>
            </a:r>
            <a:r>
              <a:rPr lang="es-ES" sz="2000" i="1" baseline="-25000" dirty="0" err="1" smtClean="0">
                <a:solidFill>
                  <a:schemeClr val="tx2"/>
                </a:solidFill>
                <a:latin typeface="+mj-lt"/>
                <a:sym typeface="Wingdings" panose="05000000000000000000" pitchFamily="2" charset="2"/>
              </a:rPr>
              <a:t>e</a:t>
            </a:r>
            <a:r>
              <a:rPr lang="es-ES" sz="2000" baseline="-25000" dirty="0" smtClean="0">
                <a:solidFill>
                  <a:schemeClr val="tx2"/>
                </a:solidFill>
                <a:latin typeface="+mj-lt"/>
                <a:sym typeface="Wingdings" panose="05000000000000000000" pitchFamily="2" charset="2"/>
              </a:rPr>
              <a:t> </a:t>
            </a:r>
            <a:r>
              <a:rPr lang="es-ES" sz="2000" dirty="0" smtClean="0">
                <a:solidFill>
                  <a:schemeClr val="tx2"/>
                </a:solidFill>
                <a:latin typeface="+mj-lt"/>
                <a:sym typeface="Wingdings" panose="05000000000000000000" pitchFamily="2" charset="2"/>
              </a:rPr>
              <a:t>en 850 </a:t>
            </a:r>
            <a:r>
              <a:rPr lang="es-ES" sz="2000" dirty="0" err="1" smtClean="0">
                <a:solidFill>
                  <a:schemeClr val="tx2"/>
                </a:solidFill>
                <a:latin typeface="+mj-lt"/>
                <a:sym typeface="Wingdings" panose="05000000000000000000" pitchFamily="2" charset="2"/>
              </a:rPr>
              <a:t>hPa</a:t>
            </a:r>
            <a:r>
              <a:rPr lang="es-ES" sz="2000" dirty="0" smtClean="0">
                <a:solidFill>
                  <a:schemeClr val="tx2"/>
                </a:solidFill>
                <a:latin typeface="+mj-lt"/>
                <a:sym typeface="Wingdings" panose="05000000000000000000" pitchFamily="2" charset="2"/>
              </a:rPr>
              <a:t>, </a:t>
            </a:r>
            <a:r>
              <a:rPr lang="es-ES" sz="2000" i="1" dirty="0" smtClean="0">
                <a:solidFill>
                  <a:schemeClr val="tx2"/>
                </a:solidFill>
                <a:latin typeface="+mj-lt"/>
                <a:sym typeface="Wingdings" panose="05000000000000000000" pitchFamily="2" charset="2"/>
              </a:rPr>
              <a:t>q</a:t>
            </a:r>
            <a:r>
              <a:rPr lang="es-ES" sz="2000" dirty="0" smtClean="0">
                <a:solidFill>
                  <a:schemeClr val="tx2"/>
                </a:solidFill>
                <a:latin typeface="+mj-lt"/>
                <a:sym typeface="Wingdings" panose="05000000000000000000" pitchFamily="2" charset="2"/>
              </a:rPr>
              <a:t> en 1000 o 925 </a:t>
            </a:r>
            <a:r>
              <a:rPr lang="es-ES" sz="2000" dirty="0" err="1" smtClean="0">
                <a:solidFill>
                  <a:schemeClr val="tx2"/>
                </a:solidFill>
                <a:latin typeface="+mj-lt"/>
                <a:sym typeface="Wingdings" panose="05000000000000000000" pitchFamily="2" charset="2"/>
              </a:rPr>
              <a:t>hPa</a:t>
            </a:r>
            <a:r>
              <a:rPr lang="es-ES" sz="2000" dirty="0" smtClean="0">
                <a:solidFill>
                  <a:schemeClr val="tx2"/>
                </a:solidFill>
                <a:latin typeface="+mj-lt"/>
                <a:sym typeface="Wingdings" panose="05000000000000000000" pitchFamily="2" charset="2"/>
              </a:rPr>
              <a:t>, agua </a:t>
            </a:r>
            <a:r>
              <a:rPr lang="es-ES" sz="2000" dirty="0" err="1" smtClean="0">
                <a:solidFill>
                  <a:schemeClr val="tx2"/>
                </a:solidFill>
                <a:latin typeface="+mj-lt"/>
                <a:sym typeface="Wingdings" panose="05000000000000000000" pitchFamily="2" charset="2"/>
              </a:rPr>
              <a:t>precipitable</a:t>
            </a:r>
            <a:r>
              <a:rPr lang="es-ES" sz="2000" dirty="0" smtClean="0">
                <a:solidFill>
                  <a:schemeClr val="tx2"/>
                </a:solidFill>
                <a:latin typeface="+mj-lt"/>
                <a:sym typeface="Wingdings" panose="05000000000000000000" pitchFamily="2" charset="2"/>
              </a:rPr>
              <a:t>…</a:t>
            </a:r>
            <a:endParaRPr lang="es-ES" sz="2000" baseline="-250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16</a:t>
            </a:fld>
            <a:endParaRPr lang="es-ES">
              <a:solidFill>
                <a:srgbClr val="00338D">
                  <a:tint val="75000"/>
                </a:srgbClr>
              </a:solidFill>
            </a:endParaRPr>
          </a:p>
        </p:txBody>
      </p:sp>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3818" r="16518"/>
          <a:stretch/>
        </p:blipFill>
        <p:spPr>
          <a:xfrm>
            <a:off x="4904508" y="4043291"/>
            <a:ext cx="2867891" cy="2547000"/>
          </a:xfrm>
          <a:prstGeom prst="rect">
            <a:avLst/>
          </a:prstGeom>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4146" r="15497"/>
          <a:stretch/>
        </p:blipFill>
        <p:spPr>
          <a:xfrm>
            <a:off x="6210196" y="1496291"/>
            <a:ext cx="2892829" cy="2547000"/>
          </a:xfrm>
          <a:prstGeom prst="rect">
            <a:avLst/>
          </a:prstGeom>
        </p:spPr>
      </p:pic>
      <p:pic>
        <p:nvPicPr>
          <p:cNvPr id="10" name="Imagen 9"/>
          <p:cNvPicPr>
            <a:picLocks noChangeAspect="1"/>
          </p:cNvPicPr>
          <p:nvPr/>
        </p:nvPicPr>
        <p:blipFill rotWithShape="1">
          <a:blip r:embed="rId6">
            <a:extLst>
              <a:ext uri="{28A0092B-C50C-407E-A947-70E740481C1C}">
                <a14:useLocalDpi xmlns:a14="http://schemas.microsoft.com/office/drawing/2010/main" val="0"/>
              </a:ext>
            </a:extLst>
          </a:blip>
          <a:srcRect l="5043" r="14831"/>
          <a:stretch/>
        </p:blipFill>
        <p:spPr>
          <a:xfrm>
            <a:off x="7772399" y="4043291"/>
            <a:ext cx="2884516" cy="2547000"/>
          </a:xfrm>
          <a:prstGeom prst="rect">
            <a:avLst/>
          </a:prstGeom>
        </p:spPr>
      </p:pic>
      <p:pic>
        <p:nvPicPr>
          <p:cNvPr id="5" name="gSREPSvideo_fc2022090300+000_060_1s_IBERIA_2.5_SynopticMesoscale_Air_masses_Air_specific_humidity_1000hPa_MEAN_and_BARB_wi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6753" y="2271404"/>
            <a:ext cx="4320000" cy="3240000"/>
          </a:xfrm>
          <a:prstGeom prst="rect">
            <a:avLst/>
          </a:prstGeom>
        </p:spPr>
      </p:pic>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3611" y="2253104"/>
            <a:ext cx="4762500" cy="3276600"/>
          </a:xfrm>
          <a:prstGeom prst="rect">
            <a:avLst/>
          </a:prstGeom>
        </p:spPr>
      </p:pic>
    </p:spTree>
    <p:extLst>
      <p:ext uri="{BB962C8B-B14F-4D97-AF65-F5344CB8AC3E}">
        <p14:creationId xmlns:p14="http://schemas.microsoft.com/office/powerpoint/2010/main" val="2978926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631379" y="1415333"/>
            <a:ext cx="4094428" cy="5192202"/>
          </a:xfrm>
        </p:spPr>
        <p:txBody>
          <a:bodyPr>
            <a:normAutofit/>
          </a:bodyPr>
          <a:lstStyle/>
          <a:p>
            <a:r>
              <a:rPr lang="es-ES" sz="2000" dirty="0" smtClean="0">
                <a:solidFill>
                  <a:schemeClr val="tx2"/>
                </a:solidFill>
                <a:latin typeface="+mj-lt"/>
                <a:sym typeface="Wingdings" panose="05000000000000000000" pitchFamily="2" charset="2"/>
              </a:rPr>
              <a:t>El sistema de predicción por conjuntos de corto plazo (y alta resolución) de AEMET.</a:t>
            </a:r>
          </a:p>
          <a:p>
            <a:r>
              <a:rPr lang="es-ES" sz="2000" dirty="0" smtClean="0">
                <a:solidFill>
                  <a:schemeClr val="tx2"/>
                </a:solidFill>
                <a:latin typeface="+mj-lt"/>
                <a:sym typeface="Wingdings" panose="05000000000000000000" pitchFamily="2" charset="2"/>
              </a:rPr>
              <a:t>Centrado en los fenómenos de escala meso-</a:t>
            </a:r>
            <a:r>
              <a:rPr lang="es-ES" sz="2000" dirty="0" smtClean="0">
                <a:solidFill>
                  <a:schemeClr val="tx2"/>
                </a:solidFill>
                <a:latin typeface="Symbol" panose="05050102010706020507" pitchFamily="18" charset="2"/>
                <a:sym typeface="Wingdings" panose="05000000000000000000" pitchFamily="2" charset="2"/>
              </a:rPr>
              <a:t>g </a:t>
            </a:r>
            <a:r>
              <a:rPr lang="es-ES" sz="2000" dirty="0" smtClean="0">
                <a:solidFill>
                  <a:schemeClr val="tx2"/>
                </a:solidFill>
                <a:latin typeface="+mj-lt"/>
                <a:sym typeface="Wingdings" panose="05000000000000000000" pitchFamily="2" charset="2"/>
              </a:rPr>
              <a:t>(2-20 km)</a:t>
            </a:r>
          </a:p>
          <a:p>
            <a:r>
              <a:rPr lang="es-ES" sz="2000" dirty="0" smtClean="0">
                <a:solidFill>
                  <a:schemeClr val="tx2"/>
                </a:solidFill>
                <a:latin typeface="+mj-lt"/>
                <a:sym typeface="Wingdings" panose="05000000000000000000" pitchFamily="2" charset="2"/>
              </a:rPr>
              <a:t>Se utilizan modelos de área limitada (alta resolución, bajo alcance, necesitan condiciones de contorno)</a:t>
            </a:r>
          </a:p>
          <a:p>
            <a:r>
              <a:rPr lang="es-ES" sz="2000" dirty="0" smtClean="0">
                <a:solidFill>
                  <a:schemeClr val="tx2"/>
                </a:solidFill>
                <a:latin typeface="+mj-lt"/>
                <a:sym typeface="Wingdings" panose="05000000000000000000" pitchFamily="2" charset="2"/>
              </a:rPr>
              <a:t>Es un </a:t>
            </a:r>
            <a:r>
              <a:rPr lang="es-ES" sz="2000"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a:t>
            </a:r>
            <a:r>
              <a:rPr lang="es-ES" sz="2000" dirty="0" err="1" smtClean="0">
                <a:solidFill>
                  <a:schemeClr val="tx2"/>
                </a:solidFill>
                <a:latin typeface="+mj-lt"/>
                <a:sym typeface="Wingdings" panose="05000000000000000000" pitchFamily="2" charset="2"/>
              </a:rPr>
              <a:t>multisistema</a:t>
            </a:r>
            <a:r>
              <a:rPr lang="es-ES" sz="2000" dirty="0" smtClean="0">
                <a:solidFill>
                  <a:schemeClr val="tx2"/>
                </a:solidFill>
                <a:latin typeface="+mj-lt"/>
                <a:sym typeface="Wingdings" panose="05000000000000000000" pitchFamily="2" charset="2"/>
              </a:rPr>
              <a:t> y </a:t>
            </a:r>
            <a:r>
              <a:rPr lang="es-ES" sz="2000" dirty="0" err="1" smtClean="0">
                <a:solidFill>
                  <a:schemeClr val="tx2"/>
                </a:solidFill>
                <a:latin typeface="+mj-lt"/>
                <a:sym typeface="Wingdings" panose="05000000000000000000" pitchFamily="2" charset="2"/>
              </a:rPr>
              <a:t>multicondiciones</a:t>
            </a:r>
            <a:r>
              <a:rPr lang="es-ES" sz="2000" dirty="0" smtClean="0">
                <a:solidFill>
                  <a:schemeClr val="tx2"/>
                </a:solidFill>
                <a:latin typeface="+mj-lt"/>
                <a:sym typeface="Wingdings" panose="05000000000000000000" pitchFamily="2" charset="2"/>
              </a:rPr>
              <a:t> de contorno:</a:t>
            </a:r>
          </a:p>
          <a:p>
            <a:pPr lvl="1">
              <a:buFont typeface="Wingdings" panose="05000000000000000000" pitchFamily="2" charset="2"/>
              <a:buChar char="Ø"/>
            </a:pPr>
            <a:r>
              <a:rPr lang="es-ES" sz="1600" dirty="0" smtClean="0">
                <a:solidFill>
                  <a:schemeClr val="tx2"/>
                </a:solidFill>
                <a:latin typeface="+mj-lt"/>
                <a:sym typeface="Wingdings" panose="05000000000000000000" pitchFamily="2" charset="2"/>
              </a:rPr>
              <a:t>Al usar varios modelos se introduce la incertidumbre asociada a la propia formulación del modelo (física del modelo).</a:t>
            </a:r>
          </a:p>
          <a:p>
            <a:pPr lvl="1">
              <a:buFont typeface="Wingdings" panose="05000000000000000000" pitchFamily="2" charset="2"/>
              <a:buChar char="Ø"/>
            </a:pPr>
            <a:r>
              <a:rPr lang="es-ES" sz="1600" dirty="0" smtClean="0">
                <a:solidFill>
                  <a:schemeClr val="tx2"/>
                </a:solidFill>
                <a:latin typeface="+mj-lt"/>
                <a:sym typeface="Wingdings" panose="05000000000000000000" pitchFamily="2" charset="2"/>
              </a:rPr>
              <a:t>Al usar varias condiciones de contorno se introduce la incertidumbre asociada a las condiciones iniciales (física del sistema atmosférico)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17</a:t>
            </a:fld>
            <a:endParaRPr lang="es-ES">
              <a:solidFill>
                <a:srgbClr val="00338D">
                  <a:tint val="75000"/>
                </a:srgbClr>
              </a:solidFill>
            </a:endParaRPr>
          </a:p>
        </p:txBody>
      </p:sp>
      <p:pic>
        <p:nvPicPr>
          <p:cNvPr id="12" name="Imagen 11"/>
          <p:cNvPicPr>
            <a:picLocks noChangeAspect="1"/>
          </p:cNvPicPr>
          <p:nvPr/>
        </p:nvPicPr>
        <p:blipFill>
          <a:blip r:embed="rId2"/>
          <a:stretch>
            <a:fillRect/>
          </a:stretch>
        </p:blipFill>
        <p:spPr>
          <a:xfrm>
            <a:off x="5232861" y="1415333"/>
            <a:ext cx="5715000" cy="4867275"/>
          </a:xfrm>
          <a:prstGeom prst="rect">
            <a:avLst/>
          </a:prstGeom>
        </p:spPr>
      </p:pic>
    </p:spTree>
    <p:extLst>
      <p:ext uri="{BB962C8B-B14F-4D97-AF65-F5344CB8AC3E}">
        <p14:creationId xmlns:p14="http://schemas.microsoft.com/office/powerpoint/2010/main" val="2902718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Ofrece productos hasta el H+60 cada 3 h (prevista extensión hasta H+72)</a:t>
            </a:r>
          </a:p>
          <a:p>
            <a:r>
              <a:rPr lang="es-ES" sz="2000" dirty="0" smtClean="0">
                <a:solidFill>
                  <a:schemeClr val="tx2"/>
                </a:solidFill>
                <a:latin typeface="+mj-lt"/>
                <a:sym typeface="Wingdings" panose="05000000000000000000" pitchFamily="2" charset="2"/>
              </a:rPr>
              <a:t>Permite realizar predicciones probabilísticas de corto y medio plazo cercano (¡La incertidumbre siempre está presente!  En todos los alcances es imprescindible hacer uso de los EPS)</a:t>
            </a:r>
          </a:p>
          <a:p>
            <a:r>
              <a:rPr lang="es-ES" sz="2000" dirty="0" smtClean="0">
                <a:solidFill>
                  <a:schemeClr val="tx2"/>
                </a:solidFill>
                <a:latin typeface="+mj-lt"/>
                <a:sym typeface="Wingdings" panose="05000000000000000000" pitchFamily="2" charset="2"/>
              </a:rPr>
              <a:t>Muy útiles para estimar precipitaciones convectivas / rachas, temperaturas máximas y mínimas en valles…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18</a:t>
            </a:fld>
            <a:endParaRPr lang="es-ES">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584" y="1108920"/>
            <a:ext cx="3600000" cy="25470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584" y="3694843"/>
            <a:ext cx="3600000" cy="2700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4451" y="2043644"/>
            <a:ext cx="2880000" cy="2304000"/>
          </a:xfrm>
          <a:prstGeom prst="rect">
            <a:avLst/>
          </a:prstGeom>
        </p:spPr>
      </p:pic>
      <p:sp>
        <p:nvSpPr>
          <p:cNvPr id="8" name="Rectángulo 7"/>
          <p:cNvSpPr/>
          <p:nvPr/>
        </p:nvSpPr>
        <p:spPr>
          <a:xfrm>
            <a:off x="7386761" y="1818596"/>
            <a:ext cx="381663" cy="225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9"/>
          <p:cNvSpPr/>
          <p:nvPr/>
        </p:nvSpPr>
        <p:spPr>
          <a:xfrm>
            <a:off x="7506031" y="4506278"/>
            <a:ext cx="453225" cy="2486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ángulo 10"/>
          <p:cNvSpPr/>
          <p:nvPr/>
        </p:nvSpPr>
        <p:spPr>
          <a:xfrm>
            <a:off x="6074797" y="1632542"/>
            <a:ext cx="469126" cy="2325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p:cNvSpPr/>
          <p:nvPr/>
        </p:nvSpPr>
        <p:spPr>
          <a:xfrm>
            <a:off x="6249572" y="4273700"/>
            <a:ext cx="469126" cy="2325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0519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En los EPS, especialmente en los de alta resolución, es útil estudiar las salidas de cada uno de los miembros. En situaciones convectivas, pueden variar ligeramente la posición de las células dando probabilidades más bajas al no coincidir exactamente (en g-</a:t>
            </a:r>
            <a:r>
              <a:rPr lang="es-ES" sz="2000" dirty="0" err="1" smtClean="0">
                <a:solidFill>
                  <a:schemeClr val="tx2"/>
                </a:solidFill>
                <a:latin typeface="+mj-lt"/>
                <a:sym typeface="Wingdings" panose="05000000000000000000" pitchFamily="2" charset="2"/>
              </a:rPr>
              <a:t>sreps</a:t>
            </a:r>
            <a:r>
              <a:rPr lang="es-ES" sz="2000" dirty="0" smtClean="0">
                <a:solidFill>
                  <a:schemeClr val="tx2"/>
                </a:solidFill>
                <a:latin typeface="+mj-lt"/>
                <a:sym typeface="Wingdings" panose="05000000000000000000" pitchFamily="2" charset="2"/>
              </a:rPr>
              <a:t> existen productos que usan un radio concreto sobre el que calcular los estadísticos)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19</a:t>
            </a:fld>
            <a:endParaRPr lang="es-ES">
              <a:solidFill>
                <a:srgbClr val="00338D">
                  <a:tint val="75000"/>
                </a:srgb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518" y="1383212"/>
            <a:ext cx="2880000" cy="216000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06" y="4445256"/>
            <a:ext cx="2880000" cy="2037600"/>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9738" y="4445256"/>
            <a:ext cx="2880000" cy="203760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518" y="1383212"/>
            <a:ext cx="2880000" cy="2160000"/>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243" y="2789781"/>
            <a:ext cx="2880000" cy="2160000"/>
          </a:xfrm>
          <a:prstGeom prst="rect">
            <a:avLst/>
          </a:prstGeom>
        </p:spPr>
      </p:pic>
      <p:sp>
        <p:nvSpPr>
          <p:cNvPr id="17" name="Rectángulo 16"/>
          <p:cNvSpPr/>
          <p:nvPr/>
        </p:nvSpPr>
        <p:spPr>
          <a:xfrm>
            <a:off x="7778680" y="3609734"/>
            <a:ext cx="469126" cy="3165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adroTexto 17"/>
          <p:cNvSpPr txBox="1"/>
          <p:nvPr/>
        </p:nvSpPr>
        <p:spPr>
          <a:xfrm>
            <a:off x="2202737" y="5986205"/>
            <a:ext cx="2624133" cy="215444"/>
          </a:xfrm>
          <a:prstGeom prst="rect">
            <a:avLst/>
          </a:prstGeom>
          <a:noFill/>
        </p:spPr>
        <p:txBody>
          <a:bodyPr wrap="square" rtlCol="0">
            <a:spAutoFit/>
          </a:bodyPr>
          <a:lstStyle/>
          <a:p>
            <a:r>
              <a:rPr lang="es-ES" sz="800" dirty="0" smtClean="0"/>
              <a:t>¡No siempre aciertan más los modelos de alta resolución!</a:t>
            </a:r>
            <a:endParaRPr lang="en-GB" sz="800" dirty="0"/>
          </a:p>
        </p:txBody>
      </p:sp>
      <p:cxnSp>
        <p:nvCxnSpPr>
          <p:cNvPr id="20" name="Conector recto de flecha 19"/>
          <p:cNvCxnSpPr>
            <a:stCxn id="18" idx="3"/>
          </p:cNvCxnSpPr>
          <p:nvPr/>
        </p:nvCxnSpPr>
        <p:spPr>
          <a:xfrm flipV="1">
            <a:off x="4826870" y="5370022"/>
            <a:ext cx="1746373" cy="7239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062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Índice</a:t>
            </a:r>
            <a:endParaRPr lang="es-ES" dirty="0"/>
          </a:p>
        </p:txBody>
      </p:sp>
      <p:sp>
        <p:nvSpPr>
          <p:cNvPr id="3" name="Marcador de contenido 2"/>
          <p:cNvSpPr>
            <a:spLocks noGrp="1"/>
          </p:cNvSpPr>
          <p:nvPr>
            <p:ph idx="1"/>
          </p:nvPr>
        </p:nvSpPr>
        <p:spPr>
          <a:xfrm>
            <a:off x="888351" y="1987826"/>
            <a:ext cx="10415299" cy="3101009"/>
          </a:xfrm>
        </p:spPr>
        <p:txBody>
          <a:bodyPr/>
          <a:lstStyle/>
          <a:p>
            <a:pPr algn="just"/>
            <a:r>
              <a:rPr lang="es-ES" sz="2400" dirty="0" smtClean="0">
                <a:solidFill>
                  <a:schemeClr val="tx2"/>
                </a:solidFill>
                <a:latin typeface="+mj-lt"/>
              </a:rPr>
              <a:t>Escalas de interés en el corto plazo</a:t>
            </a:r>
          </a:p>
          <a:p>
            <a:pPr algn="just"/>
            <a:r>
              <a:rPr lang="es-ES" sz="2400" dirty="0" smtClean="0">
                <a:solidFill>
                  <a:schemeClr val="tx2"/>
                </a:solidFill>
                <a:latin typeface="+mj-lt"/>
              </a:rPr>
              <a:t>Modelos conceptuales de </a:t>
            </a:r>
            <a:r>
              <a:rPr lang="es-ES" sz="2400" dirty="0" err="1" smtClean="0">
                <a:solidFill>
                  <a:schemeClr val="tx2"/>
                </a:solidFill>
                <a:latin typeface="+mj-lt"/>
              </a:rPr>
              <a:t>mesoescala</a:t>
            </a:r>
            <a:endParaRPr lang="es-ES" sz="2400" dirty="0" smtClean="0">
              <a:solidFill>
                <a:schemeClr val="tx2"/>
              </a:solidFill>
              <a:latin typeface="+mj-lt"/>
            </a:endParaRPr>
          </a:p>
          <a:p>
            <a:pPr lvl="1" algn="just">
              <a:buFont typeface="Courier New" panose="02070309020205020404" pitchFamily="49" charset="0"/>
              <a:buChar char="o"/>
            </a:pPr>
            <a:r>
              <a:rPr lang="es-ES" sz="2000" dirty="0" smtClean="0">
                <a:solidFill>
                  <a:schemeClr val="tx2"/>
                </a:solidFill>
                <a:latin typeface="+mj-lt"/>
              </a:rPr>
              <a:t>Dipolo orográfico</a:t>
            </a:r>
          </a:p>
          <a:p>
            <a:pPr lvl="1" algn="just">
              <a:buFont typeface="Courier New" panose="02070309020205020404" pitchFamily="49" charset="0"/>
              <a:buChar char="o"/>
            </a:pPr>
            <a:r>
              <a:rPr lang="es-ES" sz="2000" dirty="0" smtClean="0">
                <a:solidFill>
                  <a:schemeClr val="tx2"/>
                </a:solidFill>
                <a:latin typeface="+mj-lt"/>
              </a:rPr>
              <a:t>Brisas de valle, ladera y marina</a:t>
            </a:r>
          </a:p>
          <a:p>
            <a:pPr lvl="1" algn="just">
              <a:buFont typeface="Courier New" panose="02070309020205020404" pitchFamily="49" charset="0"/>
              <a:buChar char="o"/>
            </a:pPr>
            <a:r>
              <a:rPr lang="es-ES" sz="2000" dirty="0" smtClean="0">
                <a:solidFill>
                  <a:schemeClr val="tx2"/>
                </a:solidFill>
                <a:latin typeface="+mj-lt"/>
              </a:rPr>
              <a:t>Fronteras </a:t>
            </a:r>
            <a:r>
              <a:rPr lang="es-ES" sz="2000" dirty="0" err="1" smtClean="0">
                <a:solidFill>
                  <a:schemeClr val="tx2"/>
                </a:solidFill>
                <a:latin typeface="+mj-lt"/>
              </a:rPr>
              <a:t>mesoescalares</a:t>
            </a:r>
            <a:r>
              <a:rPr lang="es-ES" sz="2000" dirty="0" smtClean="0">
                <a:solidFill>
                  <a:schemeClr val="tx2"/>
                </a:solidFill>
                <a:latin typeface="+mj-lt"/>
              </a:rPr>
              <a:t> entre masas de aire</a:t>
            </a:r>
          </a:p>
          <a:p>
            <a:pPr algn="just"/>
            <a:r>
              <a:rPr lang="es-ES" dirty="0" smtClean="0">
                <a:solidFill>
                  <a:schemeClr val="tx2"/>
                </a:solidFill>
                <a:latin typeface="Symbol" panose="05050102010706020507" pitchFamily="18" charset="2"/>
              </a:rPr>
              <a:t>g</a:t>
            </a:r>
            <a:r>
              <a:rPr lang="es-ES" dirty="0" smtClean="0">
                <a:solidFill>
                  <a:schemeClr val="tx2"/>
                </a:solidFill>
                <a:latin typeface="+mj-lt"/>
              </a:rPr>
              <a:t>-SREPS</a:t>
            </a:r>
            <a:endParaRPr lang="es-ES" dirty="0" smtClean="0">
              <a:solidFill>
                <a:schemeClr val="tx2"/>
              </a:solidFill>
              <a:latin typeface="Symbol" panose="05050102010706020507" pitchFamily="18" charset="2"/>
            </a:endParaRPr>
          </a:p>
          <a:p>
            <a:pPr lvl="1" algn="just">
              <a:buFont typeface="Courier New" panose="02070309020205020404" pitchFamily="49" charset="0"/>
              <a:buChar char="o"/>
            </a:pPr>
            <a:endParaRPr lang="es-ES" sz="2000" dirty="0" smtClean="0">
              <a:solidFill>
                <a:schemeClr val="tx2"/>
              </a:solidFill>
              <a:latin typeface="+mj-lt"/>
            </a:endParaRPr>
          </a:p>
          <a:p>
            <a:pPr lvl="1" algn="just">
              <a:buFont typeface="Courier New" panose="02070309020205020404" pitchFamily="49" charset="0"/>
              <a:buChar char="o"/>
            </a:pPr>
            <a:endParaRPr lang="es-ES" sz="2800" dirty="0">
              <a:solidFill>
                <a:schemeClr val="tx2"/>
              </a:solidFill>
              <a:latin typeface="+mj-lt"/>
            </a:endParaRPr>
          </a:p>
        </p:txBody>
      </p:sp>
      <p:sp>
        <p:nvSpPr>
          <p:cNvPr id="4" name="Marcador de número de diapositiva 3"/>
          <p:cNvSpPr>
            <a:spLocks noGrp="1"/>
          </p:cNvSpPr>
          <p:nvPr>
            <p:ph type="sldNum" sz="quarter" idx="12"/>
          </p:nvPr>
        </p:nvSpPr>
        <p:spPr/>
        <p:txBody>
          <a:bodyPr/>
          <a:lstStyle/>
          <a:p>
            <a:fld id="{82D3226F-4A3C-452B-B231-00FC51DA00AF}" type="slidenum">
              <a:rPr lang="es-ES" smtClean="0">
                <a:solidFill>
                  <a:srgbClr val="00338D">
                    <a:tint val="75000"/>
                  </a:srgbClr>
                </a:solidFill>
              </a:rPr>
              <a:t>2</a:t>
            </a:fld>
            <a:endParaRPr lang="es-ES" dirty="0">
              <a:solidFill>
                <a:srgbClr val="00338D">
                  <a:tint val="75000"/>
                </a:srgbClr>
              </a:solidFill>
            </a:endParaRPr>
          </a:p>
        </p:txBody>
      </p:sp>
    </p:spTree>
    <p:extLst>
      <p:ext uri="{BB962C8B-B14F-4D97-AF65-F5344CB8AC3E}">
        <p14:creationId xmlns:p14="http://schemas.microsoft.com/office/powerpoint/2010/main" val="4193999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En los EPS, especialmente en los de alta resolución, es útil estudiar las salidas de cada uno de los miembros. En situaciones convectivas, pueden variar ligeramente la posición de las células dando probabilidades más bajas al no coincidir exactamente (en g-</a:t>
            </a:r>
            <a:r>
              <a:rPr lang="es-ES" sz="2000" dirty="0" err="1" smtClean="0">
                <a:solidFill>
                  <a:schemeClr val="tx2"/>
                </a:solidFill>
                <a:latin typeface="+mj-lt"/>
                <a:sym typeface="Wingdings" panose="05000000000000000000" pitchFamily="2" charset="2"/>
              </a:rPr>
              <a:t>sreps</a:t>
            </a:r>
            <a:r>
              <a:rPr lang="es-ES" sz="2000" dirty="0" smtClean="0">
                <a:solidFill>
                  <a:schemeClr val="tx2"/>
                </a:solidFill>
                <a:latin typeface="+mj-lt"/>
                <a:sym typeface="Wingdings" panose="05000000000000000000" pitchFamily="2" charset="2"/>
              </a:rPr>
              <a:t> existen productos que usan un radio concreto sobre el que calcular los estadísticos)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20</a:t>
            </a:fld>
            <a:endParaRPr lang="es-ES">
              <a:solidFill>
                <a:srgbClr val="00338D">
                  <a:tint val="75000"/>
                </a:srgb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518" y="1383212"/>
            <a:ext cx="2880000" cy="216000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06" y="4445256"/>
            <a:ext cx="2880000" cy="2037600"/>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9738" y="4445256"/>
            <a:ext cx="2880000" cy="203760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518" y="1383212"/>
            <a:ext cx="2880000" cy="2160000"/>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243" y="2789781"/>
            <a:ext cx="2880000" cy="2160000"/>
          </a:xfrm>
          <a:prstGeom prst="rect">
            <a:avLst/>
          </a:prstGeom>
        </p:spPr>
      </p:pic>
      <p:sp>
        <p:nvSpPr>
          <p:cNvPr id="17" name="Rectángulo 16"/>
          <p:cNvSpPr/>
          <p:nvPr/>
        </p:nvSpPr>
        <p:spPr>
          <a:xfrm>
            <a:off x="7778680" y="3609734"/>
            <a:ext cx="469126" cy="3165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241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En los EPS, especialmente en los de alta resolución, es útil estudiar las salidas de cada uno de los miembros. En situaciones convectivas, pueden variar ligeramente la posición de las células dando probabilidades más bajas al no coincidir exactamente (en g-</a:t>
            </a:r>
            <a:r>
              <a:rPr lang="es-ES" sz="2000" dirty="0" err="1" smtClean="0">
                <a:solidFill>
                  <a:schemeClr val="tx2"/>
                </a:solidFill>
                <a:latin typeface="+mj-lt"/>
                <a:sym typeface="Wingdings" panose="05000000000000000000" pitchFamily="2" charset="2"/>
              </a:rPr>
              <a:t>sreps</a:t>
            </a:r>
            <a:r>
              <a:rPr lang="es-ES" sz="2000" dirty="0" smtClean="0">
                <a:solidFill>
                  <a:schemeClr val="tx2"/>
                </a:solidFill>
                <a:latin typeface="+mj-lt"/>
                <a:sym typeface="Wingdings" panose="05000000000000000000" pitchFamily="2" charset="2"/>
              </a:rPr>
              <a:t> existen productos que usan un radio concreto sobre el que calcular los estadísticos)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21</a:t>
            </a:fld>
            <a:endParaRPr lang="es-ES">
              <a:solidFill>
                <a:srgbClr val="00338D">
                  <a:tint val="75000"/>
                </a:srgb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518" y="1383212"/>
            <a:ext cx="2880000" cy="216000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806" y="4445256"/>
            <a:ext cx="2880000" cy="2037600"/>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9738" y="4445256"/>
            <a:ext cx="2880000" cy="2037600"/>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518" y="1383212"/>
            <a:ext cx="2880000" cy="2160000"/>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243" y="2789781"/>
            <a:ext cx="2880000" cy="2160000"/>
          </a:xfrm>
          <a:prstGeom prst="rect">
            <a:avLst/>
          </a:prstGeom>
        </p:spPr>
      </p:pic>
      <p:sp>
        <p:nvSpPr>
          <p:cNvPr id="17" name="Rectángulo 16"/>
          <p:cNvSpPr/>
          <p:nvPr/>
        </p:nvSpPr>
        <p:spPr>
          <a:xfrm>
            <a:off x="7778680" y="3609734"/>
            <a:ext cx="469126" cy="3165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738" y="1670859"/>
            <a:ext cx="4320000" cy="3422283"/>
          </a:xfrm>
          <a:prstGeom prst="rect">
            <a:avLst/>
          </a:prstGeom>
        </p:spPr>
      </p:pic>
      <p:sp>
        <p:nvSpPr>
          <p:cNvPr id="13" name="CuadroTexto 12"/>
          <p:cNvSpPr txBox="1"/>
          <p:nvPr/>
        </p:nvSpPr>
        <p:spPr>
          <a:xfrm>
            <a:off x="2202737" y="5986205"/>
            <a:ext cx="2624133" cy="215444"/>
          </a:xfrm>
          <a:prstGeom prst="rect">
            <a:avLst/>
          </a:prstGeom>
          <a:noFill/>
        </p:spPr>
        <p:txBody>
          <a:bodyPr wrap="square" rtlCol="0">
            <a:spAutoFit/>
          </a:bodyPr>
          <a:lstStyle/>
          <a:p>
            <a:r>
              <a:rPr lang="es-ES" sz="800" dirty="0" smtClean="0"/>
              <a:t>¡No siempre aciertan más los modelos de alta resolución!</a:t>
            </a:r>
            <a:endParaRPr lang="en-GB" sz="800" dirty="0"/>
          </a:p>
        </p:txBody>
      </p:sp>
      <p:cxnSp>
        <p:nvCxnSpPr>
          <p:cNvPr id="18" name="Conector recto de flecha 17"/>
          <p:cNvCxnSpPr>
            <a:stCxn id="13" idx="3"/>
          </p:cNvCxnSpPr>
          <p:nvPr/>
        </p:nvCxnSpPr>
        <p:spPr>
          <a:xfrm flipV="1">
            <a:off x="4826870" y="5370022"/>
            <a:ext cx="1746373" cy="7239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84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Ofrece productos hasta el H+60 cada 3 h (prevista extensión hasta H+72)</a:t>
            </a:r>
          </a:p>
          <a:p>
            <a:r>
              <a:rPr lang="es-ES" sz="2000" dirty="0" smtClean="0">
                <a:solidFill>
                  <a:schemeClr val="tx2"/>
                </a:solidFill>
                <a:latin typeface="+mj-lt"/>
                <a:sym typeface="Wingdings" panose="05000000000000000000" pitchFamily="2" charset="2"/>
              </a:rPr>
              <a:t>Permite realizar predicciones probabilísticas de corto y medio plazo cercano (¡La incertidumbre siempre está presente!  En todos los alcances es imprescindible hacer uso de los EPS)</a:t>
            </a:r>
          </a:p>
          <a:p>
            <a:r>
              <a:rPr lang="es-ES" sz="2000" dirty="0" smtClean="0">
                <a:solidFill>
                  <a:schemeClr val="tx2"/>
                </a:solidFill>
                <a:latin typeface="+mj-lt"/>
                <a:sym typeface="Wingdings" panose="05000000000000000000" pitchFamily="2" charset="2"/>
              </a:rPr>
              <a:t>Muy útiles para estimar precipitaciones convectivas / rachas, temperaturas máximas y mínimas en valles…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22</a:t>
            </a:fld>
            <a:endParaRPr lang="es-ES">
              <a:solidFill>
                <a:srgbClr val="00338D">
                  <a:tint val="75000"/>
                </a:srgb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061" y="1811370"/>
            <a:ext cx="2880000" cy="203760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339" y="1766320"/>
            <a:ext cx="2880000" cy="2160000"/>
          </a:xfrm>
          <a:prstGeom prst="rect">
            <a:avLst/>
          </a:prstGeom>
        </p:spPr>
      </p:pic>
      <p:sp>
        <p:nvSpPr>
          <p:cNvPr id="11" name="Rectángulo 10"/>
          <p:cNvSpPr/>
          <p:nvPr/>
        </p:nvSpPr>
        <p:spPr>
          <a:xfrm>
            <a:off x="6848154" y="2420202"/>
            <a:ext cx="469126" cy="2325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p:cNvSpPr/>
          <p:nvPr/>
        </p:nvSpPr>
        <p:spPr>
          <a:xfrm>
            <a:off x="9600537" y="2427732"/>
            <a:ext cx="381663" cy="225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811" y="3997135"/>
            <a:ext cx="2880000" cy="2359215"/>
          </a:xfrm>
          <a:prstGeom prst="rect">
            <a:avLst/>
          </a:prstGeom>
        </p:spPr>
      </p:pic>
    </p:spTree>
    <p:extLst>
      <p:ext uri="{BB962C8B-B14F-4D97-AF65-F5344CB8AC3E}">
        <p14:creationId xmlns:p14="http://schemas.microsoft.com/office/powerpoint/2010/main" val="3409744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Productos de corto plazo en AEMET</a:t>
            </a:r>
            <a:endParaRPr lang="es-ES" dirty="0"/>
          </a:p>
        </p:txBody>
      </p:sp>
      <p:sp>
        <p:nvSpPr>
          <p:cNvPr id="3" name="Marcador de contenido 2"/>
          <p:cNvSpPr>
            <a:spLocks noGrp="1"/>
          </p:cNvSpPr>
          <p:nvPr>
            <p:ph idx="1"/>
          </p:nvPr>
        </p:nvSpPr>
        <p:spPr>
          <a:xfrm>
            <a:off x="1288473" y="1865120"/>
            <a:ext cx="9376755" cy="3967700"/>
          </a:xfrm>
        </p:spPr>
        <p:txBody>
          <a:bodyPr>
            <a:normAutofit/>
          </a:bodyPr>
          <a:lstStyle/>
          <a:p>
            <a:r>
              <a:rPr lang="es-ES" sz="2000" dirty="0" smtClean="0">
                <a:solidFill>
                  <a:schemeClr val="tx2"/>
                </a:solidFill>
                <a:latin typeface="+mj-lt"/>
                <a:sym typeface="Wingdings" panose="05000000000000000000" pitchFamily="2" charset="2"/>
              </a:rPr>
              <a:t>Alcance: H+12 a H+48</a:t>
            </a:r>
          </a:p>
          <a:p>
            <a:pPr>
              <a:buFont typeface="Wingdings" panose="05000000000000000000" pitchFamily="2" charset="2"/>
              <a:buChar char="Ø"/>
            </a:pPr>
            <a:r>
              <a:rPr lang="es-ES" sz="2000" dirty="0" smtClean="0">
                <a:solidFill>
                  <a:schemeClr val="tx2"/>
                </a:solidFill>
                <a:latin typeface="+mj-lt"/>
                <a:sym typeface="Wingdings" panose="05000000000000000000" pitchFamily="2" charset="2"/>
              </a:rPr>
              <a:t>Boletines de predicción general de corto plazo (nacional, autonómicos y provinciales)</a:t>
            </a:r>
          </a:p>
          <a:p>
            <a:pPr>
              <a:buFont typeface="Wingdings" panose="05000000000000000000" pitchFamily="2" charset="2"/>
              <a:buChar char="Ø"/>
            </a:pPr>
            <a:r>
              <a:rPr lang="es-ES" sz="2000" dirty="0" smtClean="0">
                <a:solidFill>
                  <a:schemeClr val="tx2"/>
                </a:solidFill>
                <a:latin typeface="+mj-lt"/>
                <a:sym typeface="Wingdings" panose="05000000000000000000" pitchFamily="2" charset="2"/>
              </a:rPr>
              <a:t>Boletines de montaña</a:t>
            </a:r>
          </a:p>
          <a:p>
            <a:pPr>
              <a:buFont typeface="Wingdings" panose="05000000000000000000" pitchFamily="2" charset="2"/>
              <a:buChar char="Ø"/>
            </a:pPr>
            <a:r>
              <a:rPr lang="es-ES" sz="2000" dirty="0" smtClean="0">
                <a:solidFill>
                  <a:schemeClr val="tx2"/>
                </a:solidFill>
                <a:latin typeface="+mj-lt"/>
                <a:sym typeface="Wingdings" panose="05000000000000000000" pitchFamily="2" charset="2"/>
              </a:rPr>
              <a:t>Boletines marítimos</a:t>
            </a:r>
          </a:p>
          <a:p>
            <a:pPr>
              <a:buFont typeface="Wingdings" panose="05000000000000000000" pitchFamily="2" charset="2"/>
              <a:buChar char="Ø"/>
            </a:pPr>
            <a:r>
              <a:rPr lang="es-ES" sz="2000" dirty="0" smtClean="0">
                <a:solidFill>
                  <a:schemeClr val="tx2"/>
                </a:solidFill>
                <a:latin typeface="+mj-lt"/>
                <a:sym typeface="Wingdings" panose="05000000000000000000" pitchFamily="2" charset="2"/>
              </a:rPr>
              <a:t>Avisos</a:t>
            </a:r>
          </a:p>
          <a:p>
            <a:pPr>
              <a:buFont typeface="Wingdings" panose="05000000000000000000" pitchFamily="2" charset="2"/>
              <a:buChar char="Ø"/>
            </a:pPr>
            <a:r>
              <a:rPr lang="es-ES" sz="2000" dirty="0" smtClean="0">
                <a:solidFill>
                  <a:schemeClr val="tx2"/>
                </a:solidFill>
                <a:latin typeface="+mj-lt"/>
                <a:sym typeface="Wingdings" panose="05000000000000000000" pitchFamily="2" charset="2"/>
              </a:rPr>
              <a:t>TAF</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23</a:t>
            </a:fld>
            <a:endParaRPr lang="es-ES">
              <a:solidFill>
                <a:srgbClr val="00338D">
                  <a:tint val="75000"/>
                </a:srgbClr>
              </a:solidFill>
            </a:endParaRPr>
          </a:p>
        </p:txBody>
      </p:sp>
    </p:spTree>
    <p:extLst>
      <p:ext uri="{BB962C8B-B14F-4D97-AF65-F5344CB8AC3E}">
        <p14:creationId xmlns:p14="http://schemas.microsoft.com/office/powerpoint/2010/main" val="2175141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Bibliografía</a:t>
            </a:r>
            <a:endParaRPr lang="es-ES" dirty="0"/>
          </a:p>
        </p:txBody>
      </p:sp>
      <p:sp>
        <p:nvSpPr>
          <p:cNvPr id="3" name="Marcador de contenido 2"/>
          <p:cNvSpPr>
            <a:spLocks noGrp="1"/>
          </p:cNvSpPr>
          <p:nvPr>
            <p:ph idx="1"/>
          </p:nvPr>
        </p:nvSpPr>
        <p:spPr>
          <a:xfrm>
            <a:off x="440447" y="1496291"/>
            <a:ext cx="11172433" cy="4828026"/>
          </a:xfrm>
        </p:spPr>
        <p:txBody>
          <a:bodyPr anchor="ctr">
            <a:noAutofit/>
          </a:bodyPr>
          <a:lstStyle/>
          <a:p>
            <a:r>
              <a:rPr lang="es-ES" sz="1900" dirty="0" err="1" smtClean="0">
                <a:solidFill>
                  <a:schemeClr val="tx2"/>
                </a:solidFill>
                <a:latin typeface="+mj-lt"/>
              </a:rPr>
              <a:t>Markowski</a:t>
            </a:r>
            <a:r>
              <a:rPr lang="es-ES" sz="1900" dirty="0" smtClean="0">
                <a:solidFill>
                  <a:schemeClr val="tx2"/>
                </a:solidFill>
                <a:latin typeface="+mj-lt"/>
              </a:rPr>
              <a:t>, P y Richardson, Y. </a:t>
            </a:r>
            <a:r>
              <a:rPr lang="es-ES" sz="1900" dirty="0" err="1" smtClean="0">
                <a:solidFill>
                  <a:schemeClr val="tx2"/>
                </a:solidFill>
                <a:latin typeface="+mj-lt"/>
              </a:rPr>
              <a:t>Wiley-Blackwell</a:t>
            </a:r>
            <a:r>
              <a:rPr lang="es-ES" sz="1900" dirty="0" smtClean="0">
                <a:solidFill>
                  <a:schemeClr val="tx2"/>
                </a:solidFill>
                <a:latin typeface="+mj-lt"/>
              </a:rPr>
              <a:t>: </a:t>
            </a:r>
            <a:r>
              <a:rPr lang="es-ES" sz="1900" i="1" dirty="0" err="1">
                <a:solidFill>
                  <a:schemeClr val="tx2"/>
                </a:solidFill>
                <a:latin typeface="+mj-lt"/>
              </a:rPr>
              <a:t>Mesoscale</a:t>
            </a:r>
            <a:r>
              <a:rPr lang="es-ES" sz="1900" i="1" dirty="0">
                <a:solidFill>
                  <a:schemeClr val="tx2"/>
                </a:solidFill>
                <a:latin typeface="+mj-lt"/>
              </a:rPr>
              <a:t> </a:t>
            </a:r>
            <a:r>
              <a:rPr lang="es-ES" sz="1900" i="1" dirty="0" err="1">
                <a:solidFill>
                  <a:schemeClr val="tx2"/>
                </a:solidFill>
                <a:latin typeface="+mj-lt"/>
              </a:rPr>
              <a:t>Meteorology</a:t>
            </a:r>
            <a:r>
              <a:rPr lang="es-ES" sz="1900" i="1" dirty="0">
                <a:solidFill>
                  <a:schemeClr val="tx2"/>
                </a:solidFill>
                <a:latin typeface="+mj-lt"/>
              </a:rPr>
              <a:t> in </a:t>
            </a:r>
            <a:r>
              <a:rPr lang="es-ES" sz="1900" i="1" dirty="0" err="1">
                <a:solidFill>
                  <a:schemeClr val="tx2"/>
                </a:solidFill>
                <a:latin typeface="+mj-lt"/>
              </a:rPr>
              <a:t>Midlatitudes</a:t>
            </a:r>
            <a:endParaRPr lang="es-ES" sz="1900" i="1" dirty="0" smtClean="0">
              <a:solidFill>
                <a:schemeClr val="tx2"/>
              </a:solidFill>
              <a:latin typeface="+mj-lt"/>
            </a:endParaRPr>
          </a:p>
          <a:p>
            <a:r>
              <a:rPr lang="es-ES" sz="1900" dirty="0" smtClean="0">
                <a:solidFill>
                  <a:schemeClr val="tx2"/>
                </a:solidFill>
                <a:latin typeface="+mj-lt"/>
              </a:rPr>
              <a:t>González Márquez, Jorge y Heredia, Miguel Ángel: </a:t>
            </a:r>
            <a:r>
              <a:rPr lang="es-ES" sz="1900" i="1" dirty="0">
                <a:solidFill>
                  <a:schemeClr val="tx2"/>
                </a:solidFill>
                <a:latin typeface="+mj-lt"/>
                <a:hlinkClick r:id="rId2"/>
              </a:rPr>
              <a:t>Convección por brisa en </a:t>
            </a:r>
            <a:r>
              <a:rPr lang="es-ES" sz="1900" i="1" dirty="0" smtClean="0">
                <a:solidFill>
                  <a:schemeClr val="tx2"/>
                </a:solidFill>
                <a:latin typeface="+mj-lt"/>
                <a:hlinkClick r:id="rId2"/>
              </a:rPr>
              <a:t>Mallorca</a:t>
            </a:r>
            <a:endParaRPr lang="es-ES" sz="1900" i="1" dirty="0" smtClean="0">
              <a:solidFill>
                <a:schemeClr val="tx2"/>
              </a:solidFill>
              <a:latin typeface="+mj-lt"/>
            </a:endParaRPr>
          </a:p>
          <a:p>
            <a:r>
              <a:rPr lang="es-ES" sz="1900" dirty="0" smtClean="0">
                <a:solidFill>
                  <a:schemeClr val="tx2"/>
                </a:solidFill>
                <a:latin typeface="+mj-lt"/>
              </a:rPr>
              <a:t>Alomar, Gabriel y </a:t>
            </a:r>
            <a:r>
              <a:rPr lang="es-ES" sz="1900" dirty="0" err="1" smtClean="0">
                <a:solidFill>
                  <a:schemeClr val="tx2"/>
                </a:solidFill>
                <a:latin typeface="+mj-lt"/>
              </a:rPr>
              <a:t>Grimalt</a:t>
            </a:r>
            <a:r>
              <a:rPr lang="es-ES" sz="1900" dirty="0" smtClean="0">
                <a:solidFill>
                  <a:schemeClr val="tx2"/>
                </a:solidFill>
                <a:latin typeface="+mj-lt"/>
              </a:rPr>
              <a:t>, Miquel: </a:t>
            </a:r>
            <a:r>
              <a:rPr lang="es-ES" sz="1900" i="1" dirty="0" smtClean="0">
                <a:solidFill>
                  <a:schemeClr val="tx2"/>
                </a:solidFill>
                <a:latin typeface="+mj-lt"/>
                <a:hlinkClick r:id="rId2"/>
              </a:rPr>
              <a:t>Precipitaciones de verano y régimen de brisas en Mallorca</a:t>
            </a:r>
            <a:endParaRPr lang="es-ES" sz="1900" dirty="0" smtClean="0">
              <a:solidFill>
                <a:schemeClr val="tx2"/>
              </a:solidFill>
              <a:latin typeface="+mj-lt"/>
            </a:endParaRPr>
          </a:p>
          <a:p>
            <a:r>
              <a:rPr lang="es-ES" sz="1900" dirty="0" smtClean="0">
                <a:solidFill>
                  <a:schemeClr val="tx2"/>
                </a:solidFill>
                <a:latin typeface="+mj-lt"/>
              </a:rPr>
              <a:t>Documentación de </a:t>
            </a:r>
            <a:r>
              <a:rPr lang="es-ES" sz="1900" dirty="0" smtClean="0">
                <a:solidFill>
                  <a:schemeClr val="tx2"/>
                </a:solidFill>
                <a:latin typeface="Symbol" panose="05050102010706020507" pitchFamily="18" charset="2"/>
              </a:rPr>
              <a:t>g</a:t>
            </a:r>
            <a:r>
              <a:rPr lang="es-ES" sz="1900" dirty="0" smtClean="0">
                <a:solidFill>
                  <a:schemeClr val="tx2"/>
                </a:solidFill>
                <a:latin typeface="+mj-lt"/>
              </a:rPr>
              <a:t>-SREPS</a:t>
            </a:r>
          </a:p>
          <a:p>
            <a:r>
              <a:rPr lang="es-ES" sz="1900" dirty="0" smtClean="0">
                <a:solidFill>
                  <a:schemeClr val="tx2"/>
                </a:solidFill>
                <a:latin typeface="+mj-lt"/>
                <a:hlinkClick r:id="rId3"/>
              </a:rPr>
              <a:t>SNP-PRO-1020</a:t>
            </a:r>
            <a:r>
              <a:rPr lang="es-ES" sz="1900" dirty="0" smtClean="0">
                <a:solidFill>
                  <a:schemeClr val="tx2"/>
                </a:solidFill>
                <a:latin typeface="+mj-lt"/>
              </a:rPr>
              <a:t>: Procedimiento sobre actividades de corto y medio plazo del Sistema Nacional de predicción</a:t>
            </a:r>
            <a:endParaRPr lang="es-ES" sz="1900" dirty="0">
              <a:solidFill>
                <a:schemeClr val="tx2"/>
              </a:solidFill>
              <a:latin typeface="+mj-lt"/>
            </a:endParaRPr>
          </a:p>
        </p:txBody>
      </p:sp>
      <p:sp>
        <p:nvSpPr>
          <p:cNvPr id="5" name="Marcador de número de diapositiva 4"/>
          <p:cNvSpPr>
            <a:spLocks noGrp="1"/>
          </p:cNvSpPr>
          <p:nvPr>
            <p:ph type="sldNum" sz="quarter" idx="12"/>
          </p:nvPr>
        </p:nvSpPr>
        <p:spPr/>
        <p:txBody>
          <a:bodyPr/>
          <a:lstStyle/>
          <a:p>
            <a:fld id="{CABCD2E1-4E08-49D7-95B0-CC3980D685A6}" type="slidenum">
              <a:rPr lang="es-ES" smtClean="0">
                <a:solidFill>
                  <a:srgbClr val="00338D">
                    <a:tint val="75000"/>
                  </a:srgbClr>
                </a:solidFill>
              </a:rPr>
              <a:pPr/>
              <a:t>24</a:t>
            </a:fld>
            <a:endParaRPr lang="es-ES">
              <a:solidFill>
                <a:srgbClr val="00338D">
                  <a:tint val="75000"/>
                </a:srgbClr>
              </a:solidFill>
            </a:endParaRPr>
          </a:p>
        </p:txBody>
      </p:sp>
    </p:spTree>
    <p:extLst>
      <p:ext uri="{BB962C8B-B14F-4D97-AF65-F5344CB8AC3E}">
        <p14:creationId xmlns:p14="http://schemas.microsoft.com/office/powerpoint/2010/main" val="921640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3665" y="3029531"/>
            <a:ext cx="6184670" cy="798938"/>
          </a:xfrm>
        </p:spPr>
        <p:txBody>
          <a:bodyPr/>
          <a:lstStyle/>
          <a:p>
            <a:pPr algn="ctr"/>
            <a:r>
              <a:rPr lang="es-ES" dirty="0" smtClean="0"/>
              <a:t>¿Preguntas?</a:t>
            </a:r>
            <a:endParaRPr lang="es-ES" dirty="0"/>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25</a:t>
            </a:fld>
            <a:endParaRPr lang="es-ES">
              <a:solidFill>
                <a:srgbClr val="00338D">
                  <a:tint val="75000"/>
                </a:srgbClr>
              </a:solidFill>
            </a:endParaRPr>
          </a:p>
        </p:txBody>
      </p:sp>
    </p:spTree>
    <p:extLst>
      <p:ext uri="{BB962C8B-B14F-4D97-AF65-F5344CB8AC3E}">
        <p14:creationId xmlns:p14="http://schemas.microsoft.com/office/powerpoint/2010/main" val="3610806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Escalas de interés en el corto plazo</a:t>
            </a:r>
            <a:endParaRPr lang="es-ES" dirty="0"/>
          </a:p>
        </p:txBody>
      </p:sp>
      <p:sp>
        <p:nvSpPr>
          <p:cNvPr id="3" name="Marcador de contenido 2"/>
          <p:cNvSpPr>
            <a:spLocks noGrp="1"/>
          </p:cNvSpPr>
          <p:nvPr>
            <p:ph idx="1"/>
          </p:nvPr>
        </p:nvSpPr>
        <p:spPr>
          <a:xfrm>
            <a:off x="714506" y="1606489"/>
            <a:ext cx="4372883" cy="4569831"/>
          </a:xfrm>
        </p:spPr>
        <p:txBody>
          <a:bodyPr anchor="ctr">
            <a:normAutofit lnSpcReduction="10000"/>
          </a:bodyPr>
          <a:lstStyle/>
          <a:p>
            <a:r>
              <a:rPr lang="es-ES" sz="2400" dirty="0" smtClean="0">
                <a:solidFill>
                  <a:schemeClr val="tx2"/>
                </a:solidFill>
                <a:latin typeface="+mj-lt"/>
                <a:sym typeface="Wingdings" panose="05000000000000000000" pitchFamily="2" charset="2"/>
              </a:rPr>
              <a:t>En el corto plazo interesa el pronóstico de los fenómenos con mayor detalle  Escala meso-</a:t>
            </a:r>
            <a:r>
              <a:rPr lang="es-ES" sz="2400" dirty="0" smtClean="0">
                <a:solidFill>
                  <a:schemeClr val="tx2"/>
                </a:solidFill>
                <a:latin typeface="Symbol" panose="05050102010706020507" pitchFamily="18" charset="2"/>
                <a:sym typeface="Wingdings" panose="05000000000000000000" pitchFamily="2" charset="2"/>
              </a:rPr>
              <a:t>g</a:t>
            </a:r>
            <a:r>
              <a:rPr lang="es-ES" sz="2400" dirty="0" smtClean="0">
                <a:solidFill>
                  <a:schemeClr val="tx2"/>
                </a:solidFill>
                <a:latin typeface="+mj-lt"/>
                <a:sym typeface="Wingdings" panose="05000000000000000000" pitchFamily="2" charset="2"/>
              </a:rPr>
              <a:t> y meso-</a:t>
            </a:r>
            <a:r>
              <a:rPr lang="es-ES" sz="2400" dirty="0" smtClean="0">
                <a:solidFill>
                  <a:schemeClr val="tx2"/>
                </a:solidFill>
                <a:latin typeface="Symbol" panose="05050102010706020507" pitchFamily="18" charset="2"/>
                <a:sym typeface="Wingdings" panose="05000000000000000000" pitchFamily="2" charset="2"/>
              </a:rPr>
              <a:t>b</a:t>
            </a:r>
          </a:p>
          <a:p>
            <a:r>
              <a:rPr lang="es-ES" sz="2400" dirty="0" smtClean="0">
                <a:solidFill>
                  <a:schemeClr val="tx2"/>
                </a:solidFill>
                <a:latin typeface="+mj-lt"/>
                <a:sym typeface="Wingdings" panose="05000000000000000000" pitchFamily="2" charset="2"/>
              </a:rPr>
              <a:t>En estas escalas son muy relevantes los efectos derivados de la interacción del flujo con la orografía</a:t>
            </a:r>
          </a:p>
          <a:p>
            <a:r>
              <a:rPr lang="es-ES" sz="2400" dirty="0" smtClean="0">
                <a:solidFill>
                  <a:schemeClr val="tx2"/>
                </a:solidFill>
                <a:latin typeface="+mj-lt"/>
                <a:sym typeface="Wingdings" panose="05000000000000000000" pitchFamily="2" charset="2"/>
              </a:rPr>
              <a:t>Importante combinar modelos de alta resolución, deterministas y EPS (como siempre, con modelos conceptuales). </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3</a:t>
            </a:fld>
            <a:endParaRPr lang="es-ES">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061" y="1676320"/>
            <a:ext cx="5400000" cy="4500000"/>
          </a:xfrm>
          <a:prstGeom prst="rect">
            <a:avLst/>
          </a:prstGeom>
        </p:spPr>
      </p:pic>
      <p:sp>
        <p:nvSpPr>
          <p:cNvPr id="6" name="Rectángulo 5"/>
          <p:cNvSpPr/>
          <p:nvPr/>
        </p:nvSpPr>
        <p:spPr>
          <a:xfrm>
            <a:off x="8279476" y="2626822"/>
            <a:ext cx="1130532" cy="23192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p:cNvSpPr txBox="1"/>
          <p:nvPr/>
        </p:nvSpPr>
        <p:spPr>
          <a:xfrm>
            <a:off x="9746625" y="6140905"/>
            <a:ext cx="1343436" cy="215444"/>
          </a:xfrm>
          <a:prstGeom prst="rect">
            <a:avLst/>
          </a:prstGeom>
          <a:noFill/>
        </p:spPr>
        <p:txBody>
          <a:bodyPr wrap="square" rtlCol="0">
            <a:spAutoFit/>
          </a:bodyPr>
          <a:lstStyle/>
          <a:p>
            <a:pPr algn="r"/>
            <a:r>
              <a:rPr lang="es-ES" sz="800" dirty="0" err="1" smtClean="0"/>
              <a:t>Markowsky</a:t>
            </a:r>
            <a:r>
              <a:rPr lang="es-ES" sz="800" dirty="0" smtClean="0"/>
              <a:t> &amp; Richardson</a:t>
            </a:r>
            <a:endParaRPr lang="en-GB" sz="800" dirty="0"/>
          </a:p>
        </p:txBody>
      </p:sp>
    </p:spTree>
    <p:extLst>
      <p:ext uri="{BB962C8B-B14F-4D97-AF65-F5344CB8AC3E}">
        <p14:creationId xmlns:p14="http://schemas.microsoft.com/office/powerpoint/2010/main" val="4113291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Escalas de interés en el corto plazo</a:t>
            </a:r>
            <a:endParaRPr lang="es-ES" dirty="0"/>
          </a:p>
        </p:txBody>
      </p:sp>
      <p:sp>
        <p:nvSpPr>
          <p:cNvPr id="3" name="Marcador de contenido 2"/>
          <p:cNvSpPr>
            <a:spLocks noGrp="1"/>
          </p:cNvSpPr>
          <p:nvPr>
            <p:ph idx="1"/>
          </p:nvPr>
        </p:nvSpPr>
        <p:spPr>
          <a:xfrm>
            <a:off x="714508" y="1606489"/>
            <a:ext cx="2793463" cy="4569831"/>
          </a:xfrm>
        </p:spPr>
        <p:txBody>
          <a:bodyPr anchor="ctr">
            <a:normAutofit/>
          </a:bodyPr>
          <a:lstStyle/>
          <a:p>
            <a:r>
              <a:rPr lang="es-ES" sz="1800" dirty="0" smtClean="0">
                <a:solidFill>
                  <a:schemeClr val="tx2"/>
                </a:solidFill>
                <a:latin typeface="+mj-lt"/>
                <a:sym typeface="Wingdings" panose="05000000000000000000" pitchFamily="2" charset="2"/>
              </a:rPr>
              <a:t>Ejemplo: dipolo orográfico + baja térmica</a:t>
            </a:r>
          </a:p>
          <a:p>
            <a:pPr marL="0" indent="0">
              <a:buNone/>
            </a:pPr>
            <a:r>
              <a:rPr lang="es-ES" sz="1800" dirty="0" smtClean="0">
                <a:solidFill>
                  <a:schemeClr val="tx2"/>
                </a:solidFill>
                <a:latin typeface="+mj-lt"/>
                <a:sym typeface="Wingdings" panose="05000000000000000000" pitchFamily="2" charset="2"/>
              </a:rPr>
              <a:t> Entorno sinóptico: vaguada al NW (forzamiento dinámico) en niveles medios y altos. En superficie, anticiclón atlántico con cuña sobre el N.</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4</a:t>
            </a:fld>
            <a:endParaRPr lang="es-ES">
              <a:solidFill>
                <a:srgbClr val="00338D">
                  <a:tint val="75000"/>
                </a:srgbClr>
              </a:solidFill>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3648" t="6071" b="2544"/>
          <a:stretch/>
        </p:blipFill>
        <p:spPr>
          <a:xfrm flipV="1">
            <a:off x="3673494" y="3875303"/>
            <a:ext cx="4320000" cy="2898810"/>
          </a:xfrm>
          <a:prstGeom prst="rect">
            <a:avLst/>
          </a:prstGeom>
          <a:ln>
            <a:solidFill>
              <a:schemeClr val="tx1"/>
            </a:solidFill>
          </a:ln>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505960" y="1370017"/>
            <a:ext cx="4320000" cy="3024000"/>
          </a:xfrm>
          <a:prstGeom prst="rect">
            <a:avLst/>
          </a:prstGeom>
          <a:ln>
            <a:solidFill>
              <a:schemeClr val="tx1"/>
            </a:solidFill>
          </a:ln>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t="30"/>
          <a:stretch/>
        </p:blipFill>
        <p:spPr>
          <a:xfrm flipV="1">
            <a:off x="7708303" y="2560981"/>
            <a:ext cx="4320000" cy="3023084"/>
          </a:xfrm>
          <a:prstGeom prst="rect">
            <a:avLst/>
          </a:prstGeom>
          <a:ln>
            <a:solidFill>
              <a:schemeClr val="tx1"/>
            </a:solidFill>
          </a:ln>
        </p:spPr>
      </p:pic>
    </p:spTree>
    <p:extLst>
      <p:ext uri="{BB962C8B-B14F-4D97-AF65-F5344CB8AC3E}">
        <p14:creationId xmlns:p14="http://schemas.microsoft.com/office/powerpoint/2010/main" val="1268195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Escalas de interés en el corto plazo</a:t>
            </a:r>
            <a:endParaRPr lang="es-ES" dirty="0"/>
          </a:p>
        </p:txBody>
      </p:sp>
      <p:sp>
        <p:nvSpPr>
          <p:cNvPr id="3" name="Marcador de contenido 2"/>
          <p:cNvSpPr>
            <a:spLocks noGrp="1"/>
          </p:cNvSpPr>
          <p:nvPr>
            <p:ph idx="1"/>
          </p:nvPr>
        </p:nvSpPr>
        <p:spPr>
          <a:xfrm>
            <a:off x="714507" y="1606489"/>
            <a:ext cx="3882431" cy="4569831"/>
          </a:xfrm>
        </p:spPr>
        <p:txBody>
          <a:bodyPr anchor="t">
            <a:normAutofit/>
          </a:bodyPr>
          <a:lstStyle/>
          <a:p>
            <a:r>
              <a:rPr lang="es-ES" sz="2000" dirty="0" smtClean="0">
                <a:solidFill>
                  <a:schemeClr val="tx2"/>
                </a:solidFill>
                <a:latin typeface="+mj-lt"/>
                <a:sym typeface="Wingdings" panose="05000000000000000000" pitchFamily="2" charset="2"/>
              </a:rPr>
              <a:t>Ejemplo: dipolo orográfico + baja térmica</a:t>
            </a:r>
          </a:p>
          <a:p>
            <a:pPr marL="0" indent="0">
              <a:buNone/>
            </a:pPr>
            <a:r>
              <a:rPr lang="es-ES" sz="2000" dirty="0" smtClean="0">
                <a:solidFill>
                  <a:schemeClr val="tx2"/>
                </a:solidFill>
                <a:latin typeface="+mj-lt"/>
                <a:sym typeface="Wingdings" panose="05000000000000000000" pitchFamily="2" charset="2"/>
              </a:rPr>
              <a:t> Entorno </a:t>
            </a:r>
            <a:r>
              <a:rPr lang="es-ES" sz="2000" dirty="0" err="1" smtClean="0">
                <a:solidFill>
                  <a:schemeClr val="tx2"/>
                </a:solidFill>
                <a:latin typeface="+mj-lt"/>
                <a:sym typeface="Wingdings" panose="05000000000000000000" pitchFamily="2" charset="2"/>
              </a:rPr>
              <a:t>mesoescalar</a:t>
            </a:r>
            <a:r>
              <a:rPr lang="es-ES" sz="2000" dirty="0" smtClean="0">
                <a:solidFill>
                  <a:schemeClr val="tx2"/>
                </a:solidFill>
                <a:latin typeface="+mj-lt"/>
                <a:sym typeface="Wingdings" panose="05000000000000000000" pitchFamily="2" charset="2"/>
              </a:rPr>
              <a:t>: baja térmica al SW, dipolo a sotavento de los Pirineos  Convergencia de vientos en la zona central, con aporte de humedad en niveles bajos desde el Mediterráneo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5</a:t>
            </a:fld>
            <a:endParaRPr lang="es-ES">
              <a:solidFill>
                <a:srgbClr val="00338D">
                  <a:tint val="75000"/>
                </a:srgbClr>
              </a:solidFill>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5773" r="15911"/>
          <a:stretch/>
        </p:blipFill>
        <p:spPr>
          <a:xfrm>
            <a:off x="5348275" y="1496291"/>
            <a:ext cx="2789512" cy="2520000"/>
          </a:xfrm>
          <a:prstGeom prst="rect">
            <a:avLst/>
          </a:prstGeom>
          <a:ln>
            <a:solidFill>
              <a:schemeClr val="tx1"/>
            </a:solidFill>
          </a:ln>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5763" r="16305"/>
          <a:stretch/>
        </p:blipFill>
        <p:spPr>
          <a:xfrm>
            <a:off x="8137787" y="1496291"/>
            <a:ext cx="2775805" cy="2520000"/>
          </a:xfrm>
          <a:prstGeom prst="rect">
            <a:avLst/>
          </a:prstGeom>
          <a:ln>
            <a:solidFill>
              <a:schemeClr val="tx1"/>
            </a:solidFill>
          </a:ln>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4233" r="16873"/>
          <a:stretch/>
        </p:blipFill>
        <p:spPr>
          <a:xfrm>
            <a:off x="5327713" y="4016291"/>
            <a:ext cx="2810074" cy="2520000"/>
          </a:xfrm>
          <a:prstGeom prst="rect">
            <a:avLst/>
          </a:prstGeom>
          <a:ln>
            <a:solidFill>
              <a:schemeClr val="tx1"/>
            </a:solidFill>
          </a:ln>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4878" r="16228"/>
          <a:stretch/>
        </p:blipFill>
        <p:spPr>
          <a:xfrm>
            <a:off x="8137787" y="4016291"/>
            <a:ext cx="2810074" cy="2520000"/>
          </a:xfrm>
          <a:prstGeom prst="rect">
            <a:avLst/>
          </a:prstGeom>
          <a:ln>
            <a:solidFill>
              <a:schemeClr val="tx1"/>
            </a:solidFill>
          </a:ln>
        </p:spPr>
      </p:pic>
      <p:sp>
        <p:nvSpPr>
          <p:cNvPr id="12" name="Rectángulo 11"/>
          <p:cNvSpPr/>
          <p:nvPr/>
        </p:nvSpPr>
        <p:spPr>
          <a:xfrm>
            <a:off x="5818909" y="2593571"/>
            <a:ext cx="623455" cy="2327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p:cNvSpPr/>
          <p:nvPr/>
        </p:nvSpPr>
        <p:spPr>
          <a:xfrm>
            <a:off x="7079175" y="2202873"/>
            <a:ext cx="443843" cy="390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ángulo 13"/>
          <p:cNvSpPr/>
          <p:nvPr/>
        </p:nvSpPr>
        <p:spPr>
          <a:xfrm>
            <a:off x="6601270" y="2593571"/>
            <a:ext cx="623455" cy="3254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722" y="4140288"/>
            <a:ext cx="2880000" cy="2036032"/>
          </a:xfrm>
          <a:prstGeom prst="rect">
            <a:avLst/>
          </a:prstGeom>
        </p:spPr>
      </p:pic>
    </p:spTree>
    <p:extLst>
      <p:ext uri="{BB962C8B-B14F-4D97-AF65-F5344CB8AC3E}">
        <p14:creationId xmlns:p14="http://schemas.microsoft.com/office/powerpoint/2010/main" val="337218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Escalas de interés en el corto plazo</a:t>
            </a:r>
            <a:endParaRPr lang="es-ES" dirty="0"/>
          </a:p>
        </p:txBody>
      </p:sp>
      <p:sp>
        <p:nvSpPr>
          <p:cNvPr id="3" name="Marcador de contenido 2"/>
          <p:cNvSpPr>
            <a:spLocks noGrp="1"/>
          </p:cNvSpPr>
          <p:nvPr>
            <p:ph idx="1"/>
          </p:nvPr>
        </p:nvSpPr>
        <p:spPr>
          <a:xfrm>
            <a:off x="714507" y="1606489"/>
            <a:ext cx="3882431" cy="4569831"/>
          </a:xfrm>
        </p:spPr>
        <p:txBody>
          <a:bodyPr anchor="ctr">
            <a:normAutofit/>
          </a:bodyPr>
          <a:lstStyle/>
          <a:p>
            <a:r>
              <a:rPr lang="es-ES" sz="2000" dirty="0" smtClean="0">
                <a:solidFill>
                  <a:schemeClr val="tx2"/>
                </a:solidFill>
                <a:latin typeface="+mj-lt"/>
                <a:sym typeface="Wingdings" panose="05000000000000000000" pitchFamily="2" charset="2"/>
              </a:rPr>
              <a:t>Ejemplo: dipolo orográfico + baja térmica</a:t>
            </a:r>
          </a:p>
          <a:p>
            <a:pPr marL="0" indent="0">
              <a:buNone/>
            </a:pPr>
            <a:r>
              <a:rPr lang="es-ES" sz="2000" dirty="0" smtClean="0">
                <a:solidFill>
                  <a:schemeClr val="tx2"/>
                </a:solidFill>
                <a:latin typeface="+mj-lt"/>
                <a:sym typeface="Wingdings" panose="05000000000000000000" pitchFamily="2" charset="2"/>
              </a:rPr>
              <a:t> Entorno </a:t>
            </a:r>
            <a:r>
              <a:rPr lang="es-ES" sz="2000" dirty="0" err="1" smtClean="0">
                <a:solidFill>
                  <a:schemeClr val="tx2"/>
                </a:solidFill>
                <a:latin typeface="+mj-lt"/>
                <a:sym typeface="Wingdings" panose="05000000000000000000" pitchFamily="2" charset="2"/>
              </a:rPr>
              <a:t>mesoescalar</a:t>
            </a:r>
            <a:r>
              <a:rPr lang="es-ES" sz="2000" dirty="0" smtClean="0">
                <a:solidFill>
                  <a:schemeClr val="tx2"/>
                </a:solidFill>
                <a:latin typeface="+mj-lt"/>
                <a:sym typeface="Wingdings" panose="05000000000000000000" pitchFamily="2" charset="2"/>
              </a:rPr>
              <a:t>: baja térmica al SW, dipolo a sotavento de los Pirineos  Convergencia de vientos en la zona central, con aporte de humedad en niveles bajos desde el Mediterráneo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6</a:t>
            </a:fld>
            <a:endParaRPr lang="es-ES">
              <a:solidFill>
                <a:srgbClr val="00338D">
                  <a:tint val="75000"/>
                </a:srgbClr>
              </a:solidFill>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5773" r="15911"/>
          <a:stretch/>
        </p:blipFill>
        <p:spPr>
          <a:xfrm>
            <a:off x="5348275" y="1496291"/>
            <a:ext cx="2789512" cy="2520000"/>
          </a:xfrm>
          <a:prstGeom prst="rect">
            <a:avLst/>
          </a:prstGeom>
          <a:ln>
            <a:solidFill>
              <a:schemeClr val="tx1"/>
            </a:solidFill>
          </a:ln>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5763" r="16305"/>
          <a:stretch/>
        </p:blipFill>
        <p:spPr>
          <a:xfrm>
            <a:off x="8137787" y="1496291"/>
            <a:ext cx="2775805" cy="2520000"/>
          </a:xfrm>
          <a:prstGeom prst="rect">
            <a:avLst/>
          </a:prstGeom>
          <a:ln>
            <a:solidFill>
              <a:schemeClr val="tx1"/>
            </a:solidFill>
          </a:ln>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4233" r="16873"/>
          <a:stretch/>
        </p:blipFill>
        <p:spPr>
          <a:xfrm>
            <a:off x="5327713" y="4016291"/>
            <a:ext cx="2810074" cy="2520000"/>
          </a:xfrm>
          <a:prstGeom prst="rect">
            <a:avLst/>
          </a:prstGeom>
          <a:ln>
            <a:solidFill>
              <a:schemeClr val="tx1"/>
            </a:solidFill>
          </a:ln>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4878" r="16228"/>
          <a:stretch/>
        </p:blipFill>
        <p:spPr>
          <a:xfrm>
            <a:off x="8137787" y="4016291"/>
            <a:ext cx="2810074" cy="2520000"/>
          </a:xfrm>
          <a:prstGeom prst="rect">
            <a:avLst/>
          </a:prstGeom>
          <a:ln>
            <a:solidFill>
              <a:schemeClr val="tx1"/>
            </a:solidFill>
          </a:ln>
        </p:spPr>
      </p:pic>
      <p:sp>
        <p:nvSpPr>
          <p:cNvPr id="12" name="Rectángulo 11"/>
          <p:cNvSpPr/>
          <p:nvPr/>
        </p:nvSpPr>
        <p:spPr>
          <a:xfrm>
            <a:off x="5818909" y="2593571"/>
            <a:ext cx="623455" cy="2327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p:cNvSpPr/>
          <p:nvPr/>
        </p:nvSpPr>
        <p:spPr>
          <a:xfrm>
            <a:off x="7079175" y="2202873"/>
            <a:ext cx="443843" cy="3906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ángulo 13"/>
          <p:cNvSpPr/>
          <p:nvPr/>
        </p:nvSpPr>
        <p:spPr>
          <a:xfrm>
            <a:off x="6601270" y="2593570"/>
            <a:ext cx="623455" cy="4904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787" y="3690851"/>
            <a:ext cx="2880000" cy="2160000"/>
          </a:xfrm>
          <a:prstGeom prst="rect">
            <a:avLst/>
          </a:prstGeom>
          <a:ln>
            <a:solidFill>
              <a:schemeClr val="tx1"/>
            </a:solidFill>
          </a:ln>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r="14070"/>
          <a:stretch/>
        </p:blipFill>
        <p:spPr>
          <a:xfrm>
            <a:off x="8187232" y="3668990"/>
            <a:ext cx="2667163" cy="2196000"/>
          </a:xfrm>
          <a:prstGeom prst="rect">
            <a:avLst/>
          </a:prstGeom>
          <a:ln>
            <a:solidFill>
              <a:schemeClr val="tx1"/>
            </a:solidFill>
          </a:ln>
        </p:spPr>
      </p:pic>
    </p:spTree>
    <p:extLst>
      <p:ext uri="{BB962C8B-B14F-4D97-AF65-F5344CB8AC3E}">
        <p14:creationId xmlns:p14="http://schemas.microsoft.com/office/powerpoint/2010/main" val="4147514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Escalas de interés en el corto plazo</a:t>
            </a:r>
            <a:endParaRPr lang="es-ES" dirty="0"/>
          </a:p>
        </p:txBody>
      </p:sp>
      <p:sp>
        <p:nvSpPr>
          <p:cNvPr id="3" name="Marcador de contenido 2"/>
          <p:cNvSpPr>
            <a:spLocks noGrp="1"/>
          </p:cNvSpPr>
          <p:nvPr>
            <p:ph idx="1"/>
          </p:nvPr>
        </p:nvSpPr>
        <p:spPr>
          <a:xfrm>
            <a:off x="714507" y="1606489"/>
            <a:ext cx="3882431" cy="4569831"/>
          </a:xfrm>
        </p:spPr>
        <p:txBody>
          <a:bodyPr anchor="ctr">
            <a:normAutofit/>
          </a:bodyPr>
          <a:lstStyle/>
          <a:p>
            <a:r>
              <a:rPr lang="es-ES" sz="2000" dirty="0" smtClean="0">
                <a:solidFill>
                  <a:schemeClr val="tx2"/>
                </a:solidFill>
                <a:latin typeface="+mj-lt"/>
                <a:sym typeface="Wingdings" panose="05000000000000000000" pitchFamily="2" charset="2"/>
              </a:rPr>
              <a:t>Ejemplo: dipolo orográfico + baja térmica</a:t>
            </a:r>
          </a:p>
          <a:p>
            <a:pPr marL="0" indent="0">
              <a:buNone/>
            </a:pPr>
            <a:r>
              <a:rPr lang="es-ES" sz="2000" dirty="0" smtClean="0">
                <a:solidFill>
                  <a:schemeClr val="tx2"/>
                </a:solidFill>
                <a:latin typeface="+mj-lt"/>
                <a:sym typeface="Wingdings" panose="05000000000000000000" pitchFamily="2" charset="2"/>
              </a:rPr>
              <a:t> Entorno </a:t>
            </a:r>
            <a:r>
              <a:rPr lang="es-ES" sz="2000" dirty="0" err="1" smtClean="0">
                <a:solidFill>
                  <a:schemeClr val="tx2"/>
                </a:solidFill>
                <a:latin typeface="+mj-lt"/>
                <a:sym typeface="Wingdings" panose="05000000000000000000" pitchFamily="2" charset="2"/>
              </a:rPr>
              <a:t>mesoescalar</a:t>
            </a:r>
            <a:r>
              <a:rPr lang="es-ES" sz="2000" dirty="0" smtClean="0">
                <a:solidFill>
                  <a:schemeClr val="tx2"/>
                </a:solidFill>
                <a:latin typeface="+mj-lt"/>
                <a:sym typeface="Wingdings" panose="05000000000000000000" pitchFamily="2" charset="2"/>
              </a:rPr>
              <a:t>: baja térmica al SW, dipolo a sotavento de los Pirineos  Convergencia de vientos en la zona central, con aporte de humedad en niveles bajos desde el Mediterráneo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7</a:t>
            </a:fld>
            <a:endParaRPr lang="es-ES">
              <a:solidFill>
                <a:srgbClr val="00338D">
                  <a:tint val="75000"/>
                </a:srgbClr>
              </a:solidFill>
            </a:endParaRPr>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r="15429"/>
          <a:stretch/>
        </p:blipFill>
        <p:spPr>
          <a:xfrm>
            <a:off x="5420763" y="3857961"/>
            <a:ext cx="2797098" cy="2340000"/>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r="14734"/>
          <a:stretch/>
        </p:blipFill>
        <p:spPr>
          <a:xfrm>
            <a:off x="8206930" y="3857961"/>
            <a:ext cx="2820132" cy="2340000"/>
          </a:xfrm>
          <a:prstGeom prst="rect">
            <a:avLst/>
          </a:prstGeom>
        </p:spPr>
      </p:pic>
      <p:pic>
        <p:nvPicPr>
          <p:cNvPr id="16" name="Imagen 15"/>
          <p:cNvPicPr>
            <a:picLocks noChangeAspect="1"/>
          </p:cNvPicPr>
          <p:nvPr/>
        </p:nvPicPr>
        <p:blipFill rotWithShape="1">
          <a:blip r:embed="rId4" cstate="print">
            <a:extLst>
              <a:ext uri="{28A0092B-C50C-407E-A947-70E740481C1C}">
                <a14:useLocalDpi xmlns:a14="http://schemas.microsoft.com/office/drawing/2010/main" val="0"/>
              </a:ext>
            </a:extLst>
          </a:blip>
          <a:srcRect r="13940"/>
          <a:stretch/>
        </p:blipFill>
        <p:spPr>
          <a:xfrm>
            <a:off x="8217861" y="1359573"/>
            <a:ext cx="2846379" cy="2340000"/>
          </a:xfrm>
          <a:prstGeom prst="rect">
            <a:avLst/>
          </a:prstGeom>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6930" y="1395573"/>
            <a:ext cx="2880000" cy="2304000"/>
          </a:xfrm>
          <a:prstGeom prst="rect">
            <a:avLst/>
          </a:prstGeom>
        </p:spPr>
      </p:pic>
    </p:spTree>
    <p:extLst>
      <p:ext uri="{BB962C8B-B14F-4D97-AF65-F5344CB8AC3E}">
        <p14:creationId xmlns:p14="http://schemas.microsoft.com/office/powerpoint/2010/main" val="663302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ctr">
            <a:normAutofit/>
          </a:bodyPr>
          <a:lstStyle/>
          <a:p>
            <a:r>
              <a:rPr lang="es-ES" sz="2000" u="sng" dirty="0" smtClean="0">
                <a:solidFill>
                  <a:schemeClr val="tx2"/>
                </a:solidFill>
                <a:latin typeface="+mj-lt"/>
                <a:sym typeface="Wingdings" panose="05000000000000000000" pitchFamily="2" charset="2"/>
              </a:rPr>
              <a:t>Dipolo orográfico</a:t>
            </a:r>
            <a:r>
              <a:rPr lang="es-ES" sz="2000" dirty="0" smtClean="0">
                <a:solidFill>
                  <a:schemeClr val="tx2"/>
                </a:solidFill>
                <a:latin typeface="+mj-lt"/>
                <a:sym typeface="Wingdings" panose="05000000000000000000" pitchFamily="2" charset="2"/>
              </a:rPr>
              <a:t>: alta a barlovento y baja a sotavento.</a:t>
            </a:r>
          </a:p>
          <a:p>
            <a:r>
              <a:rPr lang="es-ES" sz="2000" dirty="0" smtClean="0">
                <a:solidFill>
                  <a:schemeClr val="tx2"/>
                </a:solidFill>
                <a:latin typeface="+mj-lt"/>
                <a:sym typeface="Wingdings" panose="05000000000000000000" pitchFamily="2" charset="2"/>
              </a:rPr>
              <a:t>Puede producir regímenes locales de viento diferentes a los escala sinóptica, convergencias de vientos… </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8</a:t>
            </a:fld>
            <a:endParaRPr lang="es-ES">
              <a:solidFill>
                <a:srgbClr val="00338D">
                  <a:tint val="75000"/>
                </a:srgbClr>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181" y="1606489"/>
            <a:ext cx="4320000" cy="24300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52" y="3783338"/>
            <a:ext cx="2880000" cy="20376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566" y="4246780"/>
            <a:ext cx="2880000" cy="2037600"/>
          </a:xfrm>
          <a:prstGeom prst="rect">
            <a:avLst/>
          </a:prstGeom>
        </p:spPr>
      </p:pic>
      <p:sp>
        <p:nvSpPr>
          <p:cNvPr id="10" name="CuadroTexto 9"/>
          <p:cNvSpPr txBox="1"/>
          <p:nvPr/>
        </p:nvSpPr>
        <p:spPr>
          <a:xfrm>
            <a:off x="5581995" y="5265580"/>
            <a:ext cx="216131" cy="307777"/>
          </a:xfrm>
          <a:prstGeom prst="rect">
            <a:avLst/>
          </a:prstGeom>
          <a:noFill/>
        </p:spPr>
        <p:txBody>
          <a:bodyPr wrap="square" rtlCol="0">
            <a:spAutoFit/>
          </a:bodyPr>
          <a:lstStyle/>
          <a:p>
            <a:r>
              <a:rPr lang="es-ES" sz="1400" b="1" dirty="0" smtClean="0">
                <a:solidFill>
                  <a:srgbClr val="FF0000"/>
                </a:solidFill>
              </a:rPr>
              <a:t>a</a:t>
            </a:r>
            <a:endParaRPr lang="en-GB" sz="1400" b="1" dirty="0">
              <a:solidFill>
                <a:srgbClr val="FF0000"/>
              </a:solidFill>
            </a:endParaRPr>
          </a:p>
        </p:txBody>
      </p:sp>
      <p:sp>
        <p:nvSpPr>
          <p:cNvPr id="14" name="CuadroTexto 13"/>
          <p:cNvSpPr txBox="1"/>
          <p:nvPr/>
        </p:nvSpPr>
        <p:spPr>
          <a:xfrm>
            <a:off x="5991216" y="5193537"/>
            <a:ext cx="216131" cy="307777"/>
          </a:xfrm>
          <a:prstGeom prst="rect">
            <a:avLst/>
          </a:prstGeom>
          <a:noFill/>
        </p:spPr>
        <p:txBody>
          <a:bodyPr wrap="square" rtlCol="0">
            <a:spAutoFit/>
          </a:bodyPr>
          <a:lstStyle/>
          <a:p>
            <a:r>
              <a:rPr lang="es-ES" sz="1400" b="1" dirty="0" smtClean="0"/>
              <a:t>b</a:t>
            </a:r>
            <a:endParaRPr lang="en-GB" sz="1400" b="1" dirty="0"/>
          </a:p>
        </p:txBody>
      </p:sp>
    </p:spTree>
    <p:extLst>
      <p:ext uri="{BB962C8B-B14F-4D97-AF65-F5344CB8AC3E}">
        <p14:creationId xmlns:p14="http://schemas.microsoft.com/office/powerpoint/2010/main" val="3803651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Modelos conceptuales de </a:t>
            </a:r>
            <a:r>
              <a:rPr lang="es-ES" dirty="0" err="1" smtClean="0"/>
              <a:t>mesoescala</a:t>
            </a:r>
            <a:endParaRPr lang="es-ES" dirty="0"/>
          </a:p>
        </p:txBody>
      </p:sp>
      <p:sp>
        <p:nvSpPr>
          <p:cNvPr id="3" name="Marcador de contenido 2"/>
          <p:cNvSpPr>
            <a:spLocks noGrp="1"/>
          </p:cNvSpPr>
          <p:nvPr>
            <p:ph idx="1"/>
          </p:nvPr>
        </p:nvSpPr>
        <p:spPr>
          <a:xfrm>
            <a:off x="714507" y="1606489"/>
            <a:ext cx="3882431" cy="4569831"/>
          </a:xfrm>
        </p:spPr>
        <p:txBody>
          <a:bodyPr anchor="ctr">
            <a:normAutofit/>
          </a:bodyPr>
          <a:lstStyle/>
          <a:p>
            <a:r>
              <a:rPr lang="es-ES" sz="2000" u="sng" dirty="0" smtClean="0">
                <a:solidFill>
                  <a:schemeClr val="tx2"/>
                </a:solidFill>
                <a:latin typeface="+mj-lt"/>
                <a:sym typeface="Wingdings" panose="05000000000000000000" pitchFamily="2" charset="2"/>
              </a:rPr>
              <a:t>Dipolo orográfico</a:t>
            </a:r>
            <a:r>
              <a:rPr lang="es-ES" sz="2000" dirty="0" smtClean="0">
                <a:solidFill>
                  <a:schemeClr val="tx2"/>
                </a:solidFill>
                <a:latin typeface="+mj-lt"/>
                <a:sym typeface="Wingdings" panose="05000000000000000000" pitchFamily="2" charset="2"/>
              </a:rPr>
              <a:t>: alta a barlovento y baja a sotavento.</a:t>
            </a:r>
          </a:p>
          <a:p>
            <a:r>
              <a:rPr lang="es-ES" sz="2000" dirty="0" smtClean="0">
                <a:solidFill>
                  <a:schemeClr val="tx2"/>
                </a:solidFill>
                <a:latin typeface="+mj-lt"/>
                <a:sym typeface="Wingdings" panose="05000000000000000000" pitchFamily="2" charset="2"/>
              </a:rPr>
              <a:t>Puede producir regímenes locales de viento diferentes a los escala sinóptica, convergencias de vientos… </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9</a:t>
            </a:fld>
            <a:endParaRPr lang="es-ES">
              <a:solidFill>
                <a:srgbClr val="00338D">
                  <a:tint val="75000"/>
                </a:srgbClr>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181" y="1606489"/>
            <a:ext cx="4320000" cy="24300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52" y="3783338"/>
            <a:ext cx="2880000" cy="2037600"/>
          </a:xfrm>
          <a:prstGeom prst="rect">
            <a:avLst/>
          </a:prstGeom>
          <a:ln>
            <a:solidFill>
              <a:schemeClr val="tx1"/>
            </a:solidFill>
          </a:ln>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566" y="4246780"/>
            <a:ext cx="2880000" cy="2037600"/>
          </a:xfrm>
          <a:prstGeom prst="rect">
            <a:avLst/>
          </a:prstGeom>
          <a:ln>
            <a:solidFill>
              <a:schemeClr val="tx1"/>
            </a:solidFill>
          </a:ln>
        </p:spPr>
      </p:pic>
      <p:sp>
        <p:nvSpPr>
          <p:cNvPr id="10" name="CuadroTexto 9"/>
          <p:cNvSpPr txBox="1"/>
          <p:nvPr/>
        </p:nvSpPr>
        <p:spPr>
          <a:xfrm>
            <a:off x="5581995" y="5265580"/>
            <a:ext cx="216131" cy="307777"/>
          </a:xfrm>
          <a:prstGeom prst="rect">
            <a:avLst/>
          </a:prstGeom>
          <a:noFill/>
        </p:spPr>
        <p:txBody>
          <a:bodyPr wrap="square" rtlCol="0">
            <a:spAutoFit/>
          </a:bodyPr>
          <a:lstStyle/>
          <a:p>
            <a:r>
              <a:rPr lang="es-ES" sz="1400" b="1" dirty="0" smtClean="0">
                <a:solidFill>
                  <a:srgbClr val="FF0000"/>
                </a:solidFill>
              </a:rPr>
              <a:t>a</a:t>
            </a:r>
            <a:endParaRPr lang="en-GB" sz="1400" b="1" dirty="0">
              <a:solidFill>
                <a:srgbClr val="FF0000"/>
              </a:solidFill>
            </a:endParaRPr>
          </a:p>
        </p:txBody>
      </p:sp>
      <p:sp>
        <p:nvSpPr>
          <p:cNvPr id="14" name="CuadroTexto 13"/>
          <p:cNvSpPr txBox="1"/>
          <p:nvPr/>
        </p:nvSpPr>
        <p:spPr>
          <a:xfrm>
            <a:off x="5991216" y="5193537"/>
            <a:ext cx="216131" cy="307777"/>
          </a:xfrm>
          <a:prstGeom prst="rect">
            <a:avLst/>
          </a:prstGeom>
          <a:noFill/>
        </p:spPr>
        <p:txBody>
          <a:bodyPr wrap="square" rtlCol="0">
            <a:spAutoFit/>
          </a:bodyPr>
          <a:lstStyle/>
          <a:p>
            <a:r>
              <a:rPr lang="es-ES" sz="1400" b="1" dirty="0" smtClean="0"/>
              <a:t>b</a:t>
            </a:r>
            <a:endParaRPr lang="en-GB" sz="1400" b="1" dirty="0"/>
          </a:p>
        </p:txBody>
      </p:sp>
      <p:sp>
        <p:nvSpPr>
          <p:cNvPr id="5" name="CuadroTexto 4"/>
          <p:cNvSpPr txBox="1"/>
          <p:nvPr/>
        </p:nvSpPr>
        <p:spPr>
          <a:xfrm>
            <a:off x="9501447" y="4039985"/>
            <a:ext cx="1446414" cy="215444"/>
          </a:xfrm>
          <a:prstGeom prst="rect">
            <a:avLst/>
          </a:prstGeom>
          <a:noFill/>
        </p:spPr>
        <p:txBody>
          <a:bodyPr wrap="square" rtlCol="0">
            <a:spAutoFit/>
          </a:bodyPr>
          <a:lstStyle/>
          <a:p>
            <a:pPr algn="r"/>
            <a:r>
              <a:rPr lang="es-ES" sz="800" dirty="0" smtClean="0"/>
              <a:t>@</a:t>
            </a:r>
            <a:r>
              <a:rPr lang="es-ES" sz="800" dirty="0" err="1" smtClean="0"/>
              <a:t>Armeteo</a:t>
            </a:r>
            <a:endParaRPr lang="en-GB" sz="800" dirty="0"/>
          </a:p>
        </p:txBody>
      </p:sp>
    </p:spTree>
    <p:extLst>
      <p:ext uri="{BB962C8B-B14F-4D97-AF65-F5344CB8AC3E}">
        <p14:creationId xmlns:p14="http://schemas.microsoft.com/office/powerpoint/2010/main" val="2361379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AEMET">
      <a:dk1>
        <a:srgbClr val="00338D"/>
      </a:dk1>
      <a:lt1>
        <a:srgbClr val="BD3632"/>
      </a:lt1>
      <a:dk2>
        <a:srgbClr val="4C74B5"/>
      </a:dk2>
      <a:lt2>
        <a:srgbClr val="F7D117"/>
      </a:lt2>
      <a:accent1>
        <a:srgbClr val="B3C3E0"/>
      </a:accent1>
      <a:accent2>
        <a:srgbClr val="70AD4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AEMET">
      <a:dk1>
        <a:srgbClr val="00338D"/>
      </a:dk1>
      <a:lt1>
        <a:srgbClr val="BD3632"/>
      </a:lt1>
      <a:dk2>
        <a:srgbClr val="4C74B5"/>
      </a:dk2>
      <a:lt2>
        <a:srgbClr val="F7D117"/>
      </a:lt2>
      <a:accent1>
        <a:srgbClr val="B3C3E0"/>
      </a:accent1>
      <a:accent2>
        <a:srgbClr val="70AD4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4376</TotalTime>
  <Words>1261</Words>
  <Application>Microsoft Office PowerPoint</Application>
  <PresentationFormat>Panorámica</PresentationFormat>
  <Paragraphs>130</Paragraphs>
  <Slides>25</Slides>
  <Notes>1</Notes>
  <HiddenSlides>0</HiddenSlides>
  <MMClips>1</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25</vt:i4>
      </vt:variant>
    </vt:vector>
  </HeadingPairs>
  <TitlesOfParts>
    <vt:vector size="33" baseType="lpstr">
      <vt:lpstr>Arial</vt:lpstr>
      <vt:lpstr>Calibri</vt:lpstr>
      <vt:lpstr>Calibri Light</vt:lpstr>
      <vt:lpstr>Courier New</vt:lpstr>
      <vt:lpstr>Symbol</vt:lpstr>
      <vt:lpstr>Wingdings</vt:lpstr>
      <vt:lpstr>1_Tema de Office</vt:lpstr>
      <vt:lpstr>Diseño personalizado</vt:lpstr>
      <vt:lpstr>Técnicas de predicción a corto plazo</vt:lpstr>
      <vt:lpstr>Índice</vt:lpstr>
      <vt:lpstr>Escalas de interés en el corto plazo</vt:lpstr>
      <vt:lpstr>Escalas de interés en el corto plazo</vt:lpstr>
      <vt:lpstr>Escalas de interés en el corto plazo</vt:lpstr>
      <vt:lpstr>Escalas de interés en el corto plazo</vt:lpstr>
      <vt:lpstr>Escalas de interés en el corto plazo</vt:lpstr>
      <vt:lpstr>Modelos conceptuales de mesoescala</vt:lpstr>
      <vt:lpstr>Modelos conceptuales de mesoescala</vt:lpstr>
      <vt:lpstr>Modelos conceptuales de mesoescala</vt:lpstr>
      <vt:lpstr>Modelos conceptuales de mesoescala</vt:lpstr>
      <vt:lpstr>Modelos conceptuales de mesoescala</vt:lpstr>
      <vt:lpstr>Modelos conceptuales de mesoescala</vt:lpstr>
      <vt:lpstr>Modelos conceptuales de mesoescala</vt:lpstr>
      <vt:lpstr>Modelos conceptuales de mesoescala</vt:lpstr>
      <vt:lpstr>Modelos conceptuales de mesoescala</vt:lpstr>
      <vt:lpstr>g-SREPS</vt:lpstr>
      <vt:lpstr>g-SREPS</vt:lpstr>
      <vt:lpstr>g-SREPS</vt:lpstr>
      <vt:lpstr>g-SREPS</vt:lpstr>
      <vt:lpstr>g-SREPS</vt:lpstr>
      <vt:lpstr>g-SREPS</vt:lpstr>
      <vt:lpstr>Productos de corto plazo en AEMET</vt:lpstr>
      <vt:lpstr>Bibliografía</vt:lpstr>
      <vt:lpstr>¿Preguntas?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breve introducción a la observación y predicción operativas</dc:title>
  <dc:creator>Jesús Barroso</dc:creator>
  <cp:lastModifiedBy>Jesús Barroso</cp:lastModifiedBy>
  <cp:revision>112</cp:revision>
  <dcterms:created xsi:type="dcterms:W3CDTF">2022-08-22T11:21:36Z</dcterms:created>
  <dcterms:modified xsi:type="dcterms:W3CDTF">2022-09-05T15:49:42Z</dcterms:modified>
</cp:coreProperties>
</file>