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27"/>
  </p:notesMasterIdLst>
  <p:sldIdLst>
    <p:sldId id="257" r:id="rId3"/>
    <p:sldId id="258" r:id="rId4"/>
    <p:sldId id="275" r:id="rId5"/>
    <p:sldId id="278" r:id="rId6"/>
    <p:sldId id="279" r:id="rId7"/>
    <p:sldId id="280" r:id="rId8"/>
    <p:sldId id="282" r:id="rId9"/>
    <p:sldId id="281" r:id="rId10"/>
    <p:sldId id="283" r:id="rId11"/>
    <p:sldId id="284" r:id="rId12"/>
    <p:sldId id="285" r:id="rId13"/>
    <p:sldId id="294" r:id="rId14"/>
    <p:sldId id="295" r:id="rId15"/>
    <p:sldId id="286" r:id="rId16"/>
    <p:sldId id="287" r:id="rId17"/>
    <p:sldId id="288" r:id="rId18"/>
    <p:sldId id="289" r:id="rId19"/>
    <p:sldId id="293" r:id="rId20"/>
    <p:sldId id="290" r:id="rId21"/>
    <p:sldId id="291" r:id="rId22"/>
    <p:sldId id="292" r:id="rId23"/>
    <p:sldId id="296" r:id="rId24"/>
    <p:sldId id="276"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FF5353"/>
    <a:srgbClr val="FFD653"/>
    <a:srgbClr val="FFFF7D"/>
    <a:srgbClr val="B7ECFF"/>
    <a:srgbClr val="8FE2FF"/>
    <a:srgbClr val="FFB871"/>
    <a:srgbClr val="FF972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9" autoAdjust="0"/>
    <p:restoredTop sz="94660"/>
  </p:normalViewPr>
  <p:slideViewPr>
    <p:cSldViewPr snapToGrid="0">
      <p:cViewPr varScale="1">
        <p:scale>
          <a:sx n="115" d="100"/>
          <a:sy n="115" d="100"/>
        </p:scale>
        <p:origin x="42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2E4344-EFAA-442E-90BA-DA24A42E83A9}" type="datetimeFigureOut">
              <a:rPr lang="en-GB" smtClean="0"/>
              <a:t>05/09/2022</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914232-B01C-4B11-A52B-1EB92BC6AA8F}" type="slidenum">
              <a:rPr lang="en-GB" smtClean="0"/>
              <a:t>‹Nº›</a:t>
            </a:fld>
            <a:endParaRPr lang="en-GB"/>
          </a:p>
        </p:txBody>
      </p:sp>
    </p:spTree>
    <p:extLst>
      <p:ext uri="{BB962C8B-B14F-4D97-AF65-F5344CB8AC3E}">
        <p14:creationId xmlns:p14="http://schemas.microsoft.com/office/powerpoint/2010/main" val="192352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10"/>
          </p:nvPr>
        </p:nvSpPr>
        <p:spPr/>
        <p:txBody>
          <a:bodyPr/>
          <a:lstStyle/>
          <a:p>
            <a:fld id="{37914232-B01C-4B11-A52B-1EB92BC6AA8F}" type="slidenum">
              <a:rPr lang="en-GB" smtClean="0"/>
              <a:t>2</a:t>
            </a:fld>
            <a:endParaRPr lang="en-GB"/>
          </a:p>
        </p:txBody>
      </p:sp>
    </p:spTree>
    <p:extLst>
      <p:ext uri="{BB962C8B-B14F-4D97-AF65-F5344CB8AC3E}">
        <p14:creationId xmlns:p14="http://schemas.microsoft.com/office/powerpoint/2010/main" val="2760778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0C9D6A24-049D-4E16-99E3-10ED5BA37BB0}"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40667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34CE775-0B6D-46A6-B175-678302244B33}"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60738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06668FFE-3F8D-49EE-B453-96140C22FA41}"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302450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GB"/>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GB"/>
          </a:p>
        </p:txBody>
      </p:sp>
      <p:sp>
        <p:nvSpPr>
          <p:cNvPr id="4" name="Marcador de fecha 3"/>
          <p:cNvSpPr>
            <a:spLocks noGrp="1"/>
          </p:cNvSpPr>
          <p:nvPr>
            <p:ph type="dt" sz="half" idx="10"/>
          </p:nvPr>
        </p:nvSpPr>
        <p:spPr/>
        <p:txBody>
          <a:bodyPr/>
          <a:lstStyle/>
          <a:p>
            <a:fld id="{B7568725-9FFF-4812-8136-56C892AF3833}"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304293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10"/>
          </p:nvPr>
        </p:nvSpPr>
        <p:spPr/>
        <p:txBody>
          <a:bodyPr/>
          <a:lstStyle/>
          <a:p>
            <a:fld id="{F4FED17F-D900-40A6-98B3-7EB0E7777DB3}"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08156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GB"/>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6582EFD-4D60-4446-9254-D292C94B1072}"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699342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Marcador de fecha 4"/>
          <p:cNvSpPr>
            <a:spLocks noGrp="1"/>
          </p:cNvSpPr>
          <p:nvPr>
            <p:ph type="dt" sz="half" idx="10"/>
          </p:nvPr>
        </p:nvSpPr>
        <p:spPr/>
        <p:txBody>
          <a:bodyPr/>
          <a:lstStyle/>
          <a:p>
            <a:fld id="{B71DB1F0-0054-4EF2-9196-CD773546E34A}" type="datetime1">
              <a:rPr lang="es-ES" smtClean="0"/>
              <a:t>05/09/2022</a:t>
            </a:fld>
            <a:endParaRPr lang="en-GB"/>
          </a:p>
        </p:txBody>
      </p:sp>
      <p:sp>
        <p:nvSpPr>
          <p:cNvPr id="6" name="Marcador de pie de página 5"/>
          <p:cNvSpPr>
            <a:spLocks noGrp="1"/>
          </p:cNvSpPr>
          <p:nvPr>
            <p:ph type="ftr" sz="quarter" idx="11"/>
          </p:nvPr>
        </p:nvSpPr>
        <p:spPr/>
        <p:txBody>
          <a:bodyPr/>
          <a:lstStyle/>
          <a:p>
            <a:endParaRPr lang="en-GB"/>
          </a:p>
        </p:txBody>
      </p:sp>
      <p:sp>
        <p:nvSpPr>
          <p:cNvPr id="7" name="Marcador de número de diapositiva 6"/>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110940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GB"/>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Marcador de fecha 6"/>
          <p:cNvSpPr>
            <a:spLocks noGrp="1"/>
          </p:cNvSpPr>
          <p:nvPr>
            <p:ph type="dt" sz="half" idx="10"/>
          </p:nvPr>
        </p:nvSpPr>
        <p:spPr/>
        <p:txBody>
          <a:bodyPr/>
          <a:lstStyle/>
          <a:p>
            <a:fld id="{72A5E9B1-E446-4BE1-9FD8-224B88929296}" type="datetime1">
              <a:rPr lang="es-ES" smtClean="0"/>
              <a:t>05/09/2022</a:t>
            </a:fld>
            <a:endParaRPr lang="en-GB"/>
          </a:p>
        </p:txBody>
      </p:sp>
      <p:sp>
        <p:nvSpPr>
          <p:cNvPr id="8" name="Marcador de pie de página 7"/>
          <p:cNvSpPr>
            <a:spLocks noGrp="1"/>
          </p:cNvSpPr>
          <p:nvPr>
            <p:ph type="ftr" sz="quarter" idx="11"/>
          </p:nvPr>
        </p:nvSpPr>
        <p:spPr/>
        <p:txBody>
          <a:bodyPr/>
          <a:lstStyle/>
          <a:p>
            <a:endParaRPr lang="en-GB"/>
          </a:p>
        </p:txBody>
      </p:sp>
      <p:sp>
        <p:nvSpPr>
          <p:cNvPr id="9" name="Marcador de número de diapositiva 8"/>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4154205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fecha 2"/>
          <p:cNvSpPr>
            <a:spLocks noGrp="1"/>
          </p:cNvSpPr>
          <p:nvPr>
            <p:ph type="dt" sz="half" idx="10"/>
          </p:nvPr>
        </p:nvSpPr>
        <p:spPr/>
        <p:txBody>
          <a:bodyPr/>
          <a:lstStyle/>
          <a:p>
            <a:fld id="{68BEC581-15CC-47F7-BC30-74A6D40C78A4}" type="datetime1">
              <a:rPr lang="es-ES" smtClean="0"/>
              <a:t>05/09/2022</a:t>
            </a:fld>
            <a:endParaRPr lang="en-GB"/>
          </a:p>
        </p:txBody>
      </p:sp>
      <p:sp>
        <p:nvSpPr>
          <p:cNvPr id="4" name="Marcador de pie de página 3"/>
          <p:cNvSpPr>
            <a:spLocks noGrp="1"/>
          </p:cNvSpPr>
          <p:nvPr>
            <p:ph type="ftr" sz="quarter" idx="11"/>
          </p:nvPr>
        </p:nvSpPr>
        <p:spPr/>
        <p:txBody>
          <a:bodyPr/>
          <a:lstStyle/>
          <a:p>
            <a:endParaRPr lang="en-GB"/>
          </a:p>
        </p:txBody>
      </p:sp>
      <p:sp>
        <p:nvSpPr>
          <p:cNvPr id="5" name="Marcador de número de diapositiva 4"/>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3127955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8547FA-AE99-44B1-8BA2-C2DE07E35510}" type="datetime1">
              <a:rPr lang="es-ES" smtClean="0"/>
              <a:t>05/09/2022</a:t>
            </a:fld>
            <a:endParaRPr lang="en-GB"/>
          </a:p>
        </p:txBody>
      </p:sp>
      <p:sp>
        <p:nvSpPr>
          <p:cNvPr id="3" name="Marcador de pie de página 2"/>
          <p:cNvSpPr>
            <a:spLocks noGrp="1"/>
          </p:cNvSpPr>
          <p:nvPr>
            <p:ph type="ftr" sz="quarter" idx="11"/>
          </p:nvPr>
        </p:nvSpPr>
        <p:spPr/>
        <p:txBody>
          <a:bodyPr/>
          <a:lstStyle/>
          <a:p>
            <a:endParaRPr lang="en-GB"/>
          </a:p>
        </p:txBody>
      </p:sp>
      <p:sp>
        <p:nvSpPr>
          <p:cNvPr id="4" name="Marcador de número de diapositiva 3"/>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19027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GB"/>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7EA6872-0F7A-42A6-A2D7-0C349AD153EA}" type="datetime1">
              <a:rPr lang="es-ES" smtClean="0"/>
              <a:t>05/09/2022</a:t>
            </a:fld>
            <a:endParaRPr lang="en-GB"/>
          </a:p>
        </p:txBody>
      </p:sp>
      <p:sp>
        <p:nvSpPr>
          <p:cNvPr id="6" name="Marcador de pie de página 5"/>
          <p:cNvSpPr>
            <a:spLocks noGrp="1"/>
          </p:cNvSpPr>
          <p:nvPr>
            <p:ph type="ftr" sz="quarter" idx="11"/>
          </p:nvPr>
        </p:nvSpPr>
        <p:spPr/>
        <p:txBody>
          <a:bodyPr/>
          <a:lstStyle/>
          <a:p>
            <a:endParaRPr lang="en-GB"/>
          </a:p>
        </p:txBody>
      </p:sp>
      <p:sp>
        <p:nvSpPr>
          <p:cNvPr id="7" name="Marcador de número de diapositiva 6"/>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298030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6CE2915E-6756-4178-82DB-6813A2EDC74E}"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0198" y="5125"/>
            <a:ext cx="5981802" cy="720000"/>
          </a:xfrm>
          <a:prstGeom prst="rect">
            <a:avLst/>
          </a:prstGeom>
        </p:spPr>
      </p:pic>
    </p:spTree>
    <p:extLst>
      <p:ext uri="{BB962C8B-B14F-4D97-AF65-F5344CB8AC3E}">
        <p14:creationId xmlns:p14="http://schemas.microsoft.com/office/powerpoint/2010/main" val="949695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GB"/>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F149856-5FC9-43E6-9265-A008C19DA6E8}" type="datetime1">
              <a:rPr lang="es-ES" smtClean="0"/>
              <a:t>05/09/2022</a:t>
            </a:fld>
            <a:endParaRPr lang="en-GB"/>
          </a:p>
        </p:txBody>
      </p:sp>
      <p:sp>
        <p:nvSpPr>
          <p:cNvPr id="6" name="Marcador de pie de página 5"/>
          <p:cNvSpPr>
            <a:spLocks noGrp="1"/>
          </p:cNvSpPr>
          <p:nvPr>
            <p:ph type="ftr" sz="quarter" idx="11"/>
          </p:nvPr>
        </p:nvSpPr>
        <p:spPr/>
        <p:txBody>
          <a:bodyPr/>
          <a:lstStyle/>
          <a:p>
            <a:endParaRPr lang="en-GB"/>
          </a:p>
        </p:txBody>
      </p:sp>
      <p:sp>
        <p:nvSpPr>
          <p:cNvPr id="7" name="Marcador de número de diapositiva 6"/>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3321611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GB"/>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10"/>
          </p:nvPr>
        </p:nvSpPr>
        <p:spPr/>
        <p:txBody>
          <a:bodyPr/>
          <a:lstStyle/>
          <a:p>
            <a:fld id="{223DA9BD-6A30-4E08-B363-C68DBE8CD9E6}"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1506991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GB"/>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10"/>
          </p:nvPr>
        </p:nvSpPr>
        <p:spPr/>
        <p:txBody>
          <a:bodyPr/>
          <a:lstStyle/>
          <a:p>
            <a:fld id="{C7C9A382-138B-4963-8A92-D795915530DA}" type="datetime1">
              <a:rPr lang="es-ES" smtClean="0"/>
              <a:t>05/09/2022</a:t>
            </a:fld>
            <a:endParaRPr lang="en-GB"/>
          </a:p>
        </p:txBody>
      </p:sp>
      <p:sp>
        <p:nvSpPr>
          <p:cNvPr id="5" name="Marcador de pie de página 4"/>
          <p:cNvSpPr>
            <a:spLocks noGrp="1"/>
          </p:cNvSpPr>
          <p:nvPr>
            <p:ph type="ftr" sz="quarter" idx="11"/>
          </p:nvPr>
        </p:nvSpPr>
        <p:spPr/>
        <p:txBody>
          <a:bodyPr/>
          <a:lstStyle/>
          <a:p>
            <a:endParaRPr lang="en-GB"/>
          </a:p>
        </p:txBody>
      </p:sp>
      <p:sp>
        <p:nvSpPr>
          <p:cNvPr id="6" name="Marcador de número de diapositiva 5"/>
          <p:cNvSpPr>
            <a:spLocks noGrp="1"/>
          </p:cNvSpPr>
          <p:nvPr>
            <p:ph type="sldNum" sz="quarter" idx="12"/>
          </p:nvPr>
        </p:nvSpPr>
        <p:spPr/>
        <p:txBody>
          <a:bodyPr/>
          <a:lstStyle/>
          <a:p>
            <a:fld id="{3148E20F-9441-4183-BC2B-2F850C25EC18}" type="slidenum">
              <a:rPr lang="en-GB" smtClean="0"/>
              <a:t>‹Nº›</a:t>
            </a:fld>
            <a:endParaRPr lang="en-GB"/>
          </a:p>
        </p:txBody>
      </p:sp>
    </p:spTree>
    <p:extLst>
      <p:ext uri="{BB962C8B-B14F-4D97-AF65-F5344CB8AC3E}">
        <p14:creationId xmlns:p14="http://schemas.microsoft.com/office/powerpoint/2010/main" val="399811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F53F414-236C-4097-9DC1-8CEB657926CB}"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11"/>
          </p:nvPr>
        </p:nvSpPr>
        <p:spPr/>
        <p:txBody>
          <a:bodyPr/>
          <a:lstStyle/>
          <a:p>
            <a:endParaRPr lang="es-ES">
              <a:solidFill>
                <a:srgbClr val="00338D">
                  <a:tint val="75000"/>
                </a:srgbClr>
              </a:solidFill>
            </a:endParaRPr>
          </a:p>
        </p:txBody>
      </p:sp>
      <p:sp>
        <p:nvSpPr>
          <p:cNvPr id="6" name="Marcador de número de diapositiva 5"/>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158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6FAB1E65-CC70-4211-BD0D-DA49EF770D0F}" type="datetime1">
              <a:rPr lang="es-ES" smtClean="0">
                <a:solidFill>
                  <a:srgbClr val="00338D">
                    <a:tint val="75000"/>
                  </a:srgbClr>
                </a:solidFill>
              </a:rPr>
              <a:t>05/09/2022</a:t>
            </a:fld>
            <a:endParaRPr lang="es-ES">
              <a:solidFill>
                <a:srgbClr val="00338D">
                  <a:tint val="75000"/>
                </a:srgbClr>
              </a:solidFill>
            </a:endParaRPr>
          </a:p>
        </p:txBody>
      </p:sp>
      <p:sp>
        <p:nvSpPr>
          <p:cNvPr id="6" name="Marcador de pie de página 5"/>
          <p:cNvSpPr>
            <a:spLocks noGrp="1"/>
          </p:cNvSpPr>
          <p:nvPr>
            <p:ph type="ftr" sz="quarter" idx="11"/>
          </p:nvPr>
        </p:nvSpPr>
        <p:spPr/>
        <p:txBody>
          <a:bodyPr/>
          <a:lstStyle/>
          <a:p>
            <a:endParaRPr lang="es-ES">
              <a:solidFill>
                <a:srgbClr val="00338D">
                  <a:tint val="75000"/>
                </a:srgbClr>
              </a:solidFill>
            </a:endParaRPr>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2132177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EF93FC2F-8ACB-4EDC-AE63-6A6035B8D999}" type="datetime1">
              <a:rPr lang="es-ES" smtClean="0">
                <a:solidFill>
                  <a:srgbClr val="00338D">
                    <a:tint val="75000"/>
                  </a:srgbClr>
                </a:solidFill>
              </a:rPr>
              <a:t>05/09/2022</a:t>
            </a:fld>
            <a:endParaRPr lang="es-ES">
              <a:solidFill>
                <a:srgbClr val="00338D">
                  <a:tint val="75000"/>
                </a:srgbClr>
              </a:solidFill>
            </a:endParaRPr>
          </a:p>
        </p:txBody>
      </p:sp>
      <p:sp>
        <p:nvSpPr>
          <p:cNvPr id="8" name="Marcador de pie de página 7"/>
          <p:cNvSpPr>
            <a:spLocks noGrp="1"/>
          </p:cNvSpPr>
          <p:nvPr>
            <p:ph type="ftr" sz="quarter" idx="11"/>
          </p:nvPr>
        </p:nvSpPr>
        <p:spPr/>
        <p:txBody>
          <a:bodyPr/>
          <a:lstStyle/>
          <a:p>
            <a:endParaRPr lang="es-ES">
              <a:solidFill>
                <a:srgbClr val="00338D">
                  <a:tint val="75000"/>
                </a:srgbClr>
              </a:solidFill>
            </a:endParaRPr>
          </a:p>
        </p:txBody>
      </p:sp>
      <p:sp>
        <p:nvSpPr>
          <p:cNvPr id="9" name="Marcador de número de diapositiva 8"/>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95713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173E944D-0A4B-43B5-9157-2E7256066063}" type="datetime1">
              <a:rPr lang="es-ES" smtClean="0">
                <a:solidFill>
                  <a:srgbClr val="00338D">
                    <a:tint val="75000"/>
                  </a:srgbClr>
                </a:solidFill>
              </a:rPr>
              <a:t>05/09/2022</a:t>
            </a:fld>
            <a:endParaRPr lang="es-ES">
              <a:solidFill>
                <a:srgbClr val="00338D">
                  <a:tint val="75000"/>
                </a:srgbClr>
              </a:solidFill>
            </a:endParaRPr>
          </a:p>
        </p:txBody>
      </p:sp>
      <p:sp>
        <p:nvSpPr>
          <p:cNvPr id="4" name="Marcador de pie de página 3"/>
          <p:cNvSpPr>
            <a:spLocks noGrp="1"/>
          </p:cNvSpPr>
          <p:nvPr>
            <p:ph type="ftr" sz="quarter" idx="11"/>
          </p:nvPr>
        </p:nvSpPr>
        <p:spPr/>
        <p:txBody>
          <a:bodyPr/>
          <a:lstStyle/>
          <a:p>
            <a:endParaRPr lang="es-ES">
              <a:solidFill>
                <a:srgbClr val="00338D">
                  <a:tint val="75000"/>
                </a:srgbClr>
              </a:solidFill>
            </a:endParaRPr>
          </a:p>
        </p:txBody>
      </p:sp>
      <p:sp>
        <p:nvSpPr>
          <p:cNvPr id="5" name="Marcador de número de diapositiva 4"/>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43464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093F557-A6CB-4B29-A2C3-D9BAE316AFC0}" type="datetime1">
              <a:rPr lang="es-ES" smtClean="0">
                <a:solidFill>
                  <a:srgbClr val="00338D">
                    <a:tint val="75000"/>
                  </a:srgbClr>
                </a:solidFill>
              </a:rPr>
              <a:t>05/09/2022</a:t>
            </a:fld>
            <a:endParaRPr lang="es-ES">
              <a:solidFill>
                <a:srgbClr val="00338D">
                  <a:tint val="75000"/>
                </a:srgbClr>
              </a:solidFill>
            </a:endParaRPr>
          </a:p>
        </p:txBody>
      </p:sp>
      <p:sp>
        <p:nvSpPr>
          <p:cNvPr id="3" name="Marcador de pie de página 2"/>
          <p:cNvSpPr>
            <a:spLocks noGrp="1"/>
          </p:cNvSpPr>
          <p:nvPr>
            <p:ph type="ftr" sz="quarter" idx="11"/>
          </p:nvPr>
        </p:nvSpPr>
        <p:spPr/>
        <p:txBody>
          <a:bodyPr/>
          <a:lstStyle/>
          <a:p>
            <a:endParaRPr lang="es-ES">
              <a:solidFill>
                <a:srgbClr val="00338D">
                  <a:tint val="75000"/>
                </a:srgbClr>
              </a:solidFill>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29067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1E652D6-9DAE-4E6A-8DBB-103E57750940}" type="datetime1">
              <a:rPr lang="es-ES" smtClean="0">
                <a:solidFill>
                  <a:srgbClr val="00338D">
                    <a:tint val="75000"/>
                  </a:srgbClr>
                </a:solidFill>
              </a:rPr>
              <a:t>05/09/2022</a:t>
            </a:fld>
            <a:endParaRPr lang="es-ES">
              <a:solidFill>
                <a:srgbClr val="00338D">
                  <a:tint val="75000"/>
                </a:srgbClr>
              </a:solidFill>
            </a:endParaRPr>
          </a:p>
        </p:txBody>
      </p:sp>
      <p:sp>
        <p:nvSpPr>
          <p:cNvPr id="6" name="Marcador de pie de página 5"/>
          <p:cNvSpPr>
            <a:spLocks noGrp="1"/>
          </p:cNvSpPr>
          <p:nvPr>
            <p:ph type="ftr" sz="quarter" idx="11"/>
          </p:nvPr>
        </p:nvSpPr>
        <p:spPr/>
        <p:txBody>
          <a:bodyPr/>
          <a:lstStyle/>
          <a:p>
            <a:endParaRPr lang="es-ES">
              <a:solidFill>
                <a:srgbClr val="00338D">
                  <a:tint val="75000"/>
                </a:srgbClr>
              </a:solidFill>
            </a:endParaRPr>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59230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A27CFE99-2CBF-4D99-A937-3D47D9C97ED4}" type="datetime1">
              <a:rPr lang="es-ES" smtClean="0">
                <a:solidFill>
                  <a:srgbClr val="00338D">
                    <a:tint val="75000"/>
                  </a:srgbClr>
                </a:solidFill>
              </a:rPr>
              <a:t>05/09/2022</a:t>
            </a:fld>
            <a:endParaRPr lang="es-ES">
              <a:solidFill>
                <a:srgbClr val="00338D">
                  <a:tint val="75000"/>
                </a:srgbClr>
              </a:solidFill>
            </a:endParaRPr>
          </a:p>
        </p:txBody>
      </p:sp>
      <p:sp>
        <p:nvSpPr>
          <p:cNvPr id="6" name="Marcador de pie de página 5"/>
          <p:cNvSpPr>
            <a:spLocks noGrp="1"/>
          </p:cNvSpPr>
          <p:nvPr>
            <p:ph type="ftr" sz="quarter" idx="11"/>
          </p:nvPr>
        </p:nvSpPr>
        <p:spPr/>
        <p:txBody>
          <a:bodyPr/>
          <a:lstStyle/>
          <a:p>
            <a:endParaRPr lang="es-ES">
              <a:solidFill>
                <a:srgbClr val="00338D">
                  <a:tint val="75000"/>
                </a:srgbClr>
              </a:solidFill>
            </a:endParaRPr>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1378488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5DC51-22BB-4FBC-B1A5-2177712605EA}" type="datetime1">
              <a:rPr lang="es-ES" smtClean="0">
                <a:solidFill>
                  <a:srgbClr val="00338D">
                    <a:tint val="75000"/>
                  </a:srgbClr>
                </a:solidFill>
              </a:rPr>
              <a:t>05/09/2022</a:t>
            </a:fld>
            <a:endParaRPr lang="es-ES">
              <a:solidFill>
                <a:srgbClr val="00338D">
                  <a:tint val="75000"/>
                </a:srgb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srgbClr val="00338D">
                  <a:tint val="75000"/>
                </a:srgb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CD2E1-4E08-49D7-95B0-CC3980D685A6}" type="slidenum">
              <a:rPr lang="es-ES" smtClean="0">
                <a:solidFill>
                  <a:srgbClr val="00338D">
                    <a:tint val="75000"/>
                  </a:srgbClr>
                </a:solidFill>
              </a:rPr>
              <a:pPr/>
              <a:t>‹Nº›</a:t>
            </a:fld>
            <a:endParaRPr lang="es-ES">
              <a:solidFill>
                <a:srgbClr val="00338D">
                  <a:tint val="75000"/>
                </a:srgbClr>
              </a:solidFill>
            </a:endParaRPr>
          </a:p>
        </p:txBody>
      </p:sp>
    </p:spTree>
    <p:extLst>
      <p:ext uri="{BB962C8B-B14F-4D97-AF65-F5344CB8AC3E}">
        <p14:creationId xmlns:p14="http://schemas.microsoft.com/office/powerpoint/2010/main" val="2532086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GB"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2E81A-A8C8-4AE8-AB32-17CE763D2BAC}" type="datetime1">
              <a:rPr lang="es-ES" smtClean="0"/>
              <a:t>05/09/2022</a:t>
            </a:fld>
            <a:endParaRPr lang="en-GB"/>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8E20F-9441-4183-BC2B-2F850C25EC18}" type="slidenum">
              <a:rPr lang="en-GB" smtClean="0"/>
              <a:t>‹Nº›</a:t>
            </a:fld>
            <a:endParaRPr lang="en-GB"/>
          </a:p>
        </p:txBody>
      </p:sp>
      <p:pic>
        <p:nvPicPr>
          <p:cNvPr id="7" name="Imagen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22200" y="96087"/>
            <a:ext cx="4320000" cy="688500"/>
          </a:xfrm>
          <a:prstGeom prst="rect">
            <a:avLst/>
          </a:prstGeom>
        </p:spPr>
      </p:pic>
    </p:spTree>
    <p:extLst>
      <p:ext uri="{BB962C8B-B14F-4D97-AF65-F5344CB8AC3E}">
        <p14:creationId xmlns:p14="http://schemas.microsoft.com/office/powerpoint/2010/main" val="1071412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0.aemet.es/wwh/normativa/SNP-PRO-1040.pdf" TargetMode="External"/><Relationship Id="rId2" Type="http://schemas.openxmlformats.org/officeDocument/2006/relationships/hyperlink" Target="https://confluence.ecmwf.int/display/FUG/Forecast+User+Guid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nfluence.ecmwf.int/display/FUG/5+Forecast+Ensemble+(ENS)+-+Rationale+and+Construction"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155469" y="1649254"/>
            <a:ext cx="9881062" cy="2387600"/>
          </a:xfrm>
        </p:spPr>
        <p:txBody>
          <a:bodyPr>
            <a:noAutofit/>
          </a:bodyPr>
          <a:lstStyle/>
          <a:p>
            <a:r>
              <a:rPr lang="es-ES" sz="4800" dirty="0"/>
              <a:t>Técnicas de predicción a medio plazo: </a:t>
            </a:r>
            <a:r>
              <a:rPr lang="es-ES" sz="4800" i="1" dirty="0" err="1"/>
              <a:t>ensembles</a:t>
            </a:r>
            <a:r>
              <a:rPr lang="es-ES" sz="4800" dirty="0"/>
              <a:t> y evaluación de la incertidumbre</a:t>
            </a:r>
          </a:p>
        </p:txBody>
      </p:sp>
      <p:sp>
        <p:nvSpPr>
          <p:cNvPr id="3" name="Subtítulo 2"/>
          <p:cNvSpPr>
            <a:spLocks noGrp="1"/>
          </p:cNvSpPr>
          <p:nvPr>
            <p:ph type="subTitle" idx="1"/>
          </p:nvPr>
        </p:nvSpPr>
        <p:spPr>
          <a:xfrm>
            <a:off x="1051560" y="4150679"/>
            <a:ext cx="10088880" cy="1335722"/>
          </a:xfrm>
        </p:spPr>
        <p:txBody>
          <a:bodyPr anchor="ctr"/>
          <a:lstStyle/>
          <a:p>
            <a:r>
              <a:rPr lang="es-ES" dirty="0" smtClean="0">
                <a:solidFill>
                  <a:schemeClr val="tx2"/>
                </a:solidFill>
                <a:latin typeface="+mj-lt"/>
              </a:rPr>
              <a:t>Paquete de Instrucción Básica para Meteorólogos (PIB-M), 3ª ed. Fase presencial</a:t>
            </a:r>
          </a:p>
          <a:p>
            <a:r>
              <a:rPr lang="es-ES" dirty="0" smtClean="0">
                <a:solidFill>
                  <a:schemeClr val="tx2"/>
                </a:solidFill>
                <a:latin typeface="+mj-lt"/>
              </a:rPr>
              <a:t>Predicción operativa</a:t>
            </a:r>
          </a:p>
        </p:txBody>
      </p:sp>
      <p:sp>
        <p:nvSpPr>
          <p:cNvPr id="4" name="CuadroTexto 3"/>
          <p:cNvSpPr txBox="1"/>
          <p:nvPr/>
        </p:nvSpPr>
        <p:spPr>
          <a:xfrm>
            <a:off x="7574280" y="5486401"/>
            <a:ext cx="3566160" cy="773083"/>
          </a:xfrm>
          <a:prstGeom prst="rect">
            <a:avLst/>
          </a:prstGeom>
          <a:noFill/>
        </p:spPr>
        <p:txBody>
          <a:bodyPr wrap="square" rtlCol="0">
            <a:spAutoFit/>
          </a:bodyPr>
          <a:lstStyle/>
          <a:p>
            <a:pPr lvl="0" algn="r">
              <a:lnSpc>
                <a:spcPct val="90000"/>
              </a:lnSpc>
            </a:pPr>
            <a:r>
              <a:rPr lang="es-ES" sz="1600">
                <a:solidFill>
                  <a:srgbClr val="4C74B5"/>
                </a:solidFill>
                <a:latin typeface="Calibri Light" panose="020F0302020204030204"/>
              </a:rPr>
              <a:t>Jesús Á. Barroso Pellico</a:t>
            </a:r>
            <a:endParaRPr lang="es-ES" sz="2000">
              <a:solidFill>
                <a:srgbClr val="4C74B5"/>
              </a:solidFill>
              <a:latin typeface="Calibri Light" panose="020F0302020204030204"/>
            </a:endParaRPr>
          </a:p>
          <a:p>
            <a:pPr lvl="0" algn="r">
              <a:lnSpc>
                <a:spcPct val="90000"/>
              </a:lnSpc>
            </a:pPr>
            <a:r>
              <a:rPr lang="es-ES" sz="1600">
                <a:solidFill>
                  <a:srgbClr val="4C74B5"/>
                </a:solidFill>
                <a:latin typeface="Calibri Light" panose="020F0302020204030204"/>
              </a:rPr>
              <a:t>Jefe de turno de predicción</a:t>
            </a:r>
          </a:p>
          <a:p>
            <a:pPr lvl="0" algn="r">
              <a:lnSpc>
                <a:spcPct val="90000"/>
              </a:lnSpc>
            </a:pPr>
            <a:r>
              <a:rPr lang="es-ES" sz="1600">
                <a:solidFill>
                  <a:srgbClr val="4C74B5"/>
                </a:solidFill>
                <a:latin typeface="Calibri Light" panose="020F0302020204030204"/>
              </a:rPr>
              <a:t>jbarrosop@aemet.es</a:t>
            </a:r>
            <a:endParaRPr lang="es-ES" sz="1600" dirty="0">
              <a:solidFill>
                <a:srgbClr val="4C74B5"/>
              </a:solidFill>
              <a:latin typeface="Calibri Light" panose="020F0302020204030204"/>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70" y="222363"/>
            <a:ext cx="4517649" cy="7200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288" y="222363"/>
            <a:ext cx="1575212" cy="720000"/>
          </a:xfrm>
          <a:prstGeom prst="rect">
            <a:avLst/>
          </a:prstGeom>
        </p:spPr>
      </p:pic>
    </p:spTree>
    <p:extLst>
      <p:ext uri="{BB962C8B-B14F-4D97-AF65-F5344CB8AC3E}">
        <p14:creationId xmlns:p14="http://schemas.microsoft.com/office/powerpoint/2010/main" val="2319073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ENS-IFS</a:t>
            </a:r>
            <a:endParaRPr lang="es-ES" dirty="0"/>
          </a:p>
        </p:txBody>
      </p:sp>
      <p:sp>
        <p:nvSpPr>
          <p:cNvPr id="3" name="Marcador de contenido 2"/>
          <p:cNvSpPr>
            <a:spLocks noGrp="1"/>
          </p:cNvSpPr>
          <p:nvPr>
            <p:ph idx="1"/>
          </p:nvPr>
        </p:nvSpPr>
        <p:spPr>
          <a:xfrm>
            <a:off x="631379" y="1562793"/>
            <a:ext cx="4094428" cy="5044741"/>
          </a:xfrm>
        </p:spPr>
        <p:txBody>
          <a:bodyPr>
            <a:normAutofit fontScale="85000" lnSpcReduction="10000"/>
          </a:bodyPr>
          <a:lstStyle/>
          <a:p>
            <a:r>
              <a:rPr lang="es-ES" sz="2000" dirty="0" smtClean="0">
                <a:solidFill>
                  <a:schemeClr val="tx2"/>
                </a:solidFill>
                <a:latin typeface="+mj-lt"/>
                <a:sym typeface="Wingdings" panose="05000000000000000000" pitchFamily="2" charset="2"/>
              </a:rPr>
              <a:t>Los índices EFI y SOT nos indican la posibilidad de ocurrencia de fenómenos inusuales o extremos.</a:t>
            </a:r>
          </a:p>
          <a:p>
            <a:r>
              <a:rPr lang="es-ES" sz="2000" dirty="0" smtClean="0">
                <a:solidFill>
                  <a:schemeClr val="tx2"/>
                </a:solidFill>
                <a:latin typeface="+mj-lt"/>
                <a:sym typeface="Wingdings" panose="05000000000000000000" pitchFamily="2" charset="2"/>
              </a:rPr>
              <a:t>El índice EFI da una indicación del número de miembros cuyo pronóstico de una variable se encuentra por encima de la distribución estadística climatológica </a:t>
            </a:r>
            <a:r>
              <a:rPr lang="es-ES" sz="2000" u="sng" dirty="0" smtClean="0">
                <a:solidFill>
                  <a:schemeClr val="tx2"/>
                </a:solidFill>
                <a:latin typeface="+mj-lt"/>
                <a:sym typeface="Wingdings" panose="05000000000000000000" pitchFamily="2" charset="2"/>
              </a:rPr>
              <a:t>del modelo.</a:t>
            </a:r>
          </a:p>
          <a:p>
            <a:pPr lvl="1">
              <a:buFont typeface="Wingdings" panose="05000000000000000000" pitchFamily="2" charset="2"/>
              <a:buChar char="è"/>
            </a:pPr>
            <a:r>
              <a:rPr lang="es-ES" sz="1600" dirty="0" smtClean="0">
                <a:solidFill>
                  <a:schemeClr val="tx2"/>
                </a:solidFill>
                <a:latin typeface="+mj-lt"/>
                <a:sym typeface="Wingdings" panose="05000000000000000000" pitchFamily="2" charset="2"/>
              </a:rPr>
              <a:t>Valores por encima de 0.5 a 0.8 (máximo 1) indican que una gran proporción de miembros están dando un pronóstico inusual para la zona y época del año (en el modelo), incluso considerando la dispersión climatológica.</a:t>
            </a:r>
            <a:endParaRPr lang="es-ES" sz="1600" dirty="0">
              <a:solidFill>
                <a:schemeClr val="tx2"/>
              </a:solidFill>
              <a:latin typeface="+mj-lt"/>
              <a:sym typeface="Wingdings" panose="05000000000000000000" pitchFamily="2" charset="2"/>
            </a:endParaRPr>
          </a:p>
          <a:p>
            <a:r>
              <a:rPr lang="es-ES" sz="2000" dirty="0" smtClean="0">
                <a:solidFill>
                  <a:schemeClr val="tx2"/>
                </a:solidFill>
                <a:latin typeface="+mj-lt"/>
                <a:sym typeface="Wingdings" panose="05000000000000000000" pitchFamily="2" charset="2"/>
              </a:rPr>
              <a:t>El índice SOT da compara el percentil 99 de la distribución de los miembros del </a:t>
            </a:r>
            <a:r>
              <a:rPr lang="es-ES" sz="2000" i="1" dirty="0" err="1" smtClean="0">
                <a:solidFill>
                  <a:schemeClr val="tx2"/>
                </a:solidFill>
                <a:latin typeface="+mj-lt"/>
                <a:sym typeface="Wingdings" panose="05000000000000000000" pitchFamily="2" charset="2"/>
              </a:rPr>
              <a:t>ensemble</a:t>
            </a:r>
            <a:r>
              <a:rPr lang="es-ES" sz="2000" dirty="0" smtClean="0">
                <a:solidFill>
                  <a:schemeClr val="tx2"/>
                </a:solidFill>
                <a:latin typeface="+mj-lt"/>
                <a:sym typeface="Wingdings" panose="05000000000000000000" pitchFamily="2" charset="2"/>
              </a:rPr>
              <a:t> con el percentil 90 de la climatología del modelo (estandarizado)</a:t>
            </a:r>
          </a:p>
          <a:p>
            <a:pPr lvl="1">
              <a:buFont typeface="Wingdings" panose="05000000000000000000" pitchFamily="2" charset="2"/>
              <a:buChar char="è"/>
            </a:pPr>
            <a:r>
              <a:rPr lang="es-ES" sz="1600" dirty="0" smtClean="0">
                <a:solidFill>
                  <a:schemeClr val="tx2"/>
                </a:solidFill>
                <a:latin typeface="+mj-lt"/>
                <a:sym typeface="Wingdings" panose="05000000000000000000" pitchFamily="2" charset="2"/>
              </a:rPr>
              <a:t>Valores por encima de 1 (índice no acotado) indican que hay una cantidad apreciable de miembros que están pronosticando valores por encima del percentil 99 climatológico (del modelo) y, por tanto, eventos extremos.</a:t>
            </a:r>
            <a:endParaRPr lang="es-ES" sz="1600" dirty="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10</a:t>
            </a:fld>
            <a:endParaRPr lang="es-ES">
              <a:solidFill>
                <a:srgbClr val="00338D">
                  <a:tint val="75000"/>
                </a:srgbClr>
              </a:solidFill>
            </a:endParaRPr>
          </a:p>
        </p:txBody>
      </p:sp>
      <p:sp>
        <p:nvSpPr>
          <p:cNvPr id="15" name="CuadroTexto 14"/>
          <p:cNvSpPr txBox="1"/>
          <p:nvPr/>
        </p:nvSpPr>
        <p:spPr>
          <a:xfrm>
            <a:off x="7018952" y="4600727"/>
            <a:ext cx="2597725" cy="400110"/>
          </a:xfrm>
          <a:prstGeom prst="rect">
            <a:avLst/>
          </a:prstGeom>
          <a:noFill/>
        </p:spPr>
        <p:txBody>
          <a:bodyPr wrap="square" rtlCol="0">
            <a:spAutoFit/>
          </a:bodyPr>
          <a:lstStyle/>
          <a:p>
            <a:pPr algn="ctr"/>
            <a:r>
              <a:rPr lang="es-ES" sz="1000" dirty="0" smtClean="0"/>
              <a:t>Este pronóstico no es habitual para la época del año, pero no es un evento extremo</a:t>
            </a:r>
            <a:endParaRPr lang="en-GB" sz="1000" i="1"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8042" y="2306708"/>
            <a:ext cx="2880000" cy="203760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2306708"/>
            <a:ext cx="2880000" cy="2037600"/>
          </a:xfrm>
          <a:prstGeom prst="rect">
            <a:avLst/>
          </a:prstGeom>
        </p:spPr>
      </p:pic>
      <p:sp>
        <p:nvSpPr>
          <p:cNvPr id="14" name="Rectángulo 13"/>
          <p:cNvSpPr/>
          <p:nvPr/>
        </p:nvSpPr>
        <p:spPr>
          <a:xfrm>
            <a:off x="6434261" y="2663687"/>
            <a:ext cx="349858" cy="57249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6381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ENS-IFS</a:t>
            </a:r>
            <a:endParaRPr lang="es-ES" dirty="0"/>
          </a:p>
        </p:txBody>
      </p:sp>
      <p:sp>
        <p:nvSpPr>
          <p:cNvPr id="3" name="Marcador de contenido 2"/>
          <p:cNvSpPr>
            <a:spLocks noGrp="1"/>
          </p:cNvSpPr>
          <p:nvPr>
            <p:ph idx="1"/>
          </p:nvPr>
        </p:nvSpPr>
        <p:spPr>
          <a:xfrm>
            <a:off x="631379" y="1562793"/>
            <a:ext cx="4094428" cy="5044741"/>
          </a:xfrm>
        </p:spPr>
        <p:txBody>
          <a:bodyPr>
            <a:normAutofit fontScale="85000" lnSpcReduction="10000"/>
          </a:bodyPr>
          <a:lstStyle/>
          <a:p>
            <a:r>
              <a:rPr lang="es-ES" sz="2000" dirty="0" smtClean="0">
                <a:solidFill>
                  <a:schemeClr val="tx2"/>
                </a:solidFill>
                <a:latin typeface="+mj-lt"/>
                <a:sym typeface="Wingdings" panose="05000000000000000000" pitchFamily="2" charset="2"/>
              </a:rPr>
              <a:t>Los índices EFI y SOT nos indican la posibilidad de ocurrencia de fenómenos inusuales o extremos.</a:t>
            </a:r>
          </a:p>
          <a:p>
            <a:r>
              <a:rPr lang="es-ES" sz="2000" dirty="0" smtClean="0">
                <a:solidFill>
                  <a:schemeClr val="tx2"/>
                </a:solidFill>
                <a:latin typeface="+mj-lt"/>
                <a:sym typeface="Wingdings" panose="05000000000000000000" pitchFamily="2" charset="2"/>
              </a:rPr>
              <a:t>El índice EFI da una indicación del número de miembros cuyo pronóstico de una variable se encuentra por encima de la distribución estadística climatológica </a:t>
            </a:r>
            <a:r>
              <a:rPr lang="es-ES" sz="2000" u="sng" dirty="0" smtClean="0">
                <a:solidFill>
                  <a:schemeClr val="tx2"/>
                </a:solidFill>
                <a:latin typeface="+mj-lt"/>
                <a:sym typeface="Wingdings" panose="05000000000000000000" pitchFamily="2" charset="2"/>
              </a:rPr>
              <a:t>del modelo.</a:t>
            </a:r>
          </a:p>
          <a:p>
            <a:pPr lvl="1">
              <a:buFont typeface="Wingdings" panose="05000000000000000000" pitchFamily="2" charset="2"/>
              <a:buChar char="è"/>
            </a:pPr>
            <a:r>
              <a:rPr lang="es-ES" sz="1600" dirty="0" smtClean="0">
                <a:solidFill>
                  <a:schemeClr val="tx2"/>
                </a:solidFill>
                <a:latin typeface="+mj-lt"/>
                <a:sym typeface="Wingdings" panose="05000000000000000000" pitchFamily="2" charset="2"/>
              </a:rPr>
              <a:t>Valores por encima de 0.5 a 0.8 (máximo 1) indican que una gran proporción de miembros están dando un pronóstico inusual para la zona y época del año (en el modelo), incluso considerando la dispersión climatológica.</a:t>
            </a:r>
            <a:endParaRPr lang="es-ES" sz="1600" dirty="0">
              <a:solidFill>
                <a:schemeClr val="tx2"/>
              </a:solidFill>
              <a:latin typeface="+mj-lt"/>
              <a:sym typeface="Wingdings" panose="05000000000000000000" pitchFamily="2" charset="2"/>
            </a:endParaRPr>
          </a:p>
          <a:p>
            <a:r>
              <a:rPr lang="es-ES" sz="2000" dirty="0" smtClean="0">
                <a:solidFill>
                  <a:schemeClr val="tx2"/>
                </a:solidFill>
                <a:latin typeface="+mj-lt"/>
                <a:sym typeface="Wingdings" panose="05000000000000000000" pitchFamily="2" charset="2"/>
              </a:rPr>
              <a:t>El índice SOT da compara el percentil 99 de la distribución de los miembros del </a:t>
            </a:r>
            <a:r>
              <a:rPr lang="es-ES" sz="2000" i="1" dirty="0" err="1" smtClean="0">
                <a:solidFill>
                  <a:schemeClr val="tx2"/>
                </a:solidFill>
                <a:latin typeface="+mj-lt"/>
                <a:sym typeface="Wingdings" panose="05000000000000000000" pitchFamily="2" charset="2"/>
              </a:rPr>
              <a:t>ensemble</a:t>
            </a:r>
            <a:r>
              <a:rPr lang="es-ES" sz="2000" dirty="0" smtClean="0">
                <a:solidFill>
                  <a:schemeClr val="tx2"/>
                </a:solidFill>
                <a:latin typeface="+mj-lt"/>
                <a:sym typeface="Wingdings" panose="05000000000000000000" pitchFamily="2" charset="2"/>
              </a:rPr>
              <a:t> con el percentil 90 de la climatología del modelo (estandarizado)</a:t>
            </a:r>
          </a:p>
          <a:p>
            <a:pPr lvl="1">
              <a:buFont typeface="Wingdings" panose="05000000000000000000" pitchFamily="2" charset="2"/>
              <a:buChar char="è"/>
            </a:pPr>
            <a:r>
              <a:rPr lang="es-ES" sz="1600" dirty="0" smtClean="0">
                <a:solidFill>
                  <a:schemeClr val="tx2"/>
                </a:solidFill>
                <a:latin typeface="+mj-lt"/>
                <a:sym typeface="Wingdings" panose="05000000000000000000" pitchFamily="2" charset="2"/>
              </a:rPr>
              <a:t>Valores por encima de 1 (índice no acotado) indican que hay una cantidad apreciable de miembros que están pronosticando valores por encima del percentil 99 climatológico (del modelo) y, por tanto, eventos extremos.</a:t>
            </a:r>
            <a:endParaRPr lang="es-ES" sz="1600" dirty="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11</a:t>
            </a:fld>
            <a:endParaRPr lang="es-ES">
              <a:solidFill>
                <a:srgbClr val="00338D">
                  <a:tint val="75000"/>
                </a:srgbClr>
              </a:solidFill>
            </a:endParaRPr>
          </a:p>
        </p:txBody>
      </p:sp>
      <p:sp>
        <p:nvSpPr>
          <p:cNvPr id="15" name="CuadroTexto 14"/>
          <p:cNvSpPr txBox="1"/>
          <p:nvPr/>
        </p:nvSpPr>
        <p:spPr>
          <a:xfrm>
            <a:off x="7018952" y="4600727"/>
            <a:ext cx="2597725" cy="400110"/>
          </a:xfrm>
          <a:prstGeom prst="rect">
            <a:avLst/>
          </a:prstGeom>
          <a:noFill/>
        </p:spPr>
        <p:txBody>
          <a:bodyPr wrap="square" rtlCol="0">
            <a:spAutoFit/>
          </a:bodyPr>
          <a:lstStyle/>
          <a:p>
            <a:pPr algn="ctr"/>
            <a:r>
              <a:rPr lang="es-ES" sz="1000" dirty="0" smtClean="0"/>
              <a:t>Este pronóstico no es habitual para la época del año, pero no es un evento extremo</a:t>
            </a:r>
            <a:endParaRPr lang="en-GB" sz="1000" i="1"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8042" y="2306708"/>
            <a:ext cx="2880000" cy="203760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2306708"/>
            <a:ext cx="2880000" cy="2037600"/>
          </a:xfrm>
          <a:prstGeom prst="rect">
            <a:avLst/>
          </a:prstGeom>
        </p:spPr>
      </p:pic>
      <p:sp>
        <p:nvSpPr>
          <p:cNvPr id="14" name="Rectángulo 13"/>
          <p:cNvSpPr/>
          <p:nvPr/>
        </p:nvSpPr>
        <p:spPr>
          <a:xfrm>
            <a:off x="6434261" y="2663687"/>
            <a:ext cx="349858" cy="57249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adroTexto 4"/>
          <p:cNvSpPr txBox="1"/>
          <p:nvPr/>
        </p:nvSpPr>
        <p:spPr>
          <a:xfrm>
            <a:off x="3617181" y="2663687"/>
            <a:ext cx="4993419" cy="2031325"/>
          </a:xfrm>
          <a:prstGeom prst="rect">
            <a:avLst/>
          </a:prstGeom>
          <a:solidFill>
            <a:srgbClr val="FFFFFF"/>
          </a:solidFill>
          <a:ln>
            <a:solidFill>
              <a:schemeClr val="bg1"/>
            </a:solidFill>
          </a:ln>
        </p:spPr>
        <p:txBody>
          <a:bodyPr wrap="square" rtlCol="0">
            <a:spAutoFit/>
          </a:bodyPr>
          <a:lstStyle/>
          <a:p>
            <a:pPr algn="ctr"/>
            <a:r>
              <a:rPr lang="es-ES" dirty="0" smtClean="0">
                <a:solidFill>
                  <a:schemeClr val="bg1"/>
                </a:solidFill>
              </a:rPr>
              <a:t>¡Atención! Valores altos de EFI o SOT no tienen porqué estar relacionados con eventos peligrosos (FMA). Pueden ser eventos inusuales pero no peligrosos (por ejemplo, más lluvia de lo normal en verano, temperaturas más calidad de lo habitual en invierno…)</a:t>
            </a:r>
          </a:p>
          <a:p>
            <a:pPr algn="ctr"/>
            <a:r>
              <a:rPr lang="es-ES" dirty="0" smtClean="0">
                <a:solidFill>
                  <a:schemeClr val="bg1"/>
                </a:solidFill>
              </a:rPr>
              <a:t>Siempre hay que evaluar la situación</a:t>
            </a:r>
            <a:endParaRPr lang="en-GB" dirty="0">
              <a:solidFill>
                <a:schemeClr val="bg1"/>
              </a:solidFill>
            </a:endParaRPr>
          </a:p>
        </p:txBody>
      </p:sp>
    </p:spTree>
    <p:extLst>
      <p:ext uri="{BB962C8B-B14F-4D97-AF65-F5344CB8AC3E}">
        <p14:creationId xmlns:p14="http://schemas.microsoft.com/office/powerpoint/2010/main" val="4057502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EPS-gramas</a:t>
            </a:r>
            <a:endParaRPr lang="es-ES" dirty="0"/>
          </a:p>
        </p:txBody>
      </p:sp>
      <p:sp>
        <p:nvSpPr>
          <p:cNvPr id="3" name="Marcador de contenido 2"/>
          <p:cNvSpPr>
            <a:spLocks noGrp="1"/>
          </p:cNvSpPr>
          <p:nvPr>
            <p:ph idx="1"/>
          </p:nvPr>
        </p:nvSpPr>
        <p:spPr>
          <a:xfrm>
            <a:off x="631379" y="1562793"/>
            <a:ext cx="4094428" cy="5044741"/>
          </a:xfrm>
        </p:spPr>
        <p:txBody>
          <a:bodyPr>
            <a:normAutofit/>
          </a:bodyPr>
          <a:lstStyle/>
          <a:p>
            <a:r>
              <a:rPr lang="es-ES" sz="2000" dirty="0" smtClean="0">
                <a:solidFill>
                  <a:schemeClr val="tx2"/>
                </a:solidFill>
                <a:latin typeface="+mj-lt"/>
                <a:sym typeface="Wingdings" panose="05000000000000000000" pitchFamily="2" charset="2"/>
              </a:rPr>
              <a:t>Muestran la distribución estadística de los pronósticos del </a:t>
            </a:r>
            <a:r>
              <a:rPr lang="es-ES" sz="2000" dirty="0" err="1" smtClean="0">
                <a:solidFill>
                  <a:schemeClr val="tx2"/>
                </a:solidFill>
                <a:latin typeface="+mj-lt"/>
                <a:sym typeface="Wingdings" panose="05000000000000000000" pitchFamily="2" charset="2"/>
              </a:rPr>
              <a:t>ensemble</a:t>
            </a:r>
            <a:r>
              <a:rPr lang="es-ES" sz="2000" dirty="0" smtClean="0">
                <a:solidFill>
                  <a:schemeClr val="tx2"/>
                </a:solidFill>
                <a:latin typeface="+mj-lt"/>
                <a:sym typeface="Wingdings" panose="05000000000000000000" pitchFamily="2" charset="2"/>
              </a:rPr>
              <a:t> para cada alcance temporal en un punto, a través de un diagrama de cajas y bigotes.</a:t>
            </a:r>
          </a:p>
          <a:p>
            <a:r>
              <a:rPr lang="es-ES" sz="2000" dirty="0" smtClean="0">
                <a:solidFill>
                  <a:schemeClr val="tx2"/>
                </a:solidFill>
                <a:latin typeface="+mj-lt"/>
                <a:sym typeface="Wingdings" panose="05000000000000000000" pitchFamily="2" charset="2"/>
              </a:rPr>
              <a:t>Muy útiles para realizar predicciones de medio plazo en puntos concretos (por ejemplo, poblaciones, zonas de incendio…).</a:t>
            </a:r>
            <a:endParaRPr lang="es-ES" sz="1600" dirty="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12</a:t>
            </a:fld>
            <a:endParaRPr lang="es-ES">
              <a:solidFill>
                <a:srgbClr val="00338D">
                  <a:tint val="75000"/>
                </a:srgbClr>
              </a:solidFill>
            </a:endParaRPr>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931" t="548"/>
          <a:stretch/>
        </p:blipFill>
        <p:spPr>
          <a:xfrm>
            <a:off x="5724939" y="985962"/>
            <a:ext cx="3709017" cy="5370388"/>
          </a:xfrm>
          <a:prstGeom prst="rect">
            <a:avLst/>
          </a:prstGeom>
          <a:ln>
            <a:solidFill>
              <a:schemeClr val="tx1"/>
            </a:solidFill>
          </a:ln>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61" y="4462296"/>
            <a:ext cx="1440000" cy="1894054"/>
          </a:xfrm>
          <a:prstGeom prst="rect">
            <a:avLst/>
          </a:prstGeom>
        </p:spPr>
      </p:pic>
      <p:cxnSp>
        <p:nvCxnSpPr>
          <p:cNvPr id="11" name="Conector recto 10"/>
          <p:cNvCxnSpPr/>
          <p:nvPr/>
        </p:nvCxnSpPr>
        <p:spPr>
          <a:xfrm>
            <a:off x="2678593" y="4802588"/>
            <a:ext cx="27134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2678593" y="5104737"/>
            <a:ext cx="2872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3023143" y="4694866"/>
            <a:ext cx="564543" cy="215444"/>
          </a:xfrm>
          <a:prstGeom prst="rect">
            <a:avLst/>
          </a:prstGeom>
          <a:noFill/>
        </p:spPr>
        <p:txBody>
          <a:bodyPr wrap="square" rtlCol="0">
            <a:spAutoFit/>
          </a:bodyPr>
          <a:lstStyle/>
          <a:p>
            <a:r>
              <a:rPr lang="es-ES" sz="800" dirty="0" smtClean="0"/>
              <a:t>HRES-IFS</a:t>
            </a:r>
            <a:endParaRPr lang="en-GB" sz="800" dirty="0"/>
          </a:p>
        </p:txBody>
      </p:sp>
      <p:sp>
        <p:nvSpPr>
          <p:cNvPr id="17" name="CuadroTexto 16"/>
          <p:cNvSpPr txBox="1"/>
          <p:nvPr/>
        </p:nvSpPr>
        <p:spPr>
          <a:xfrm>
            <a:off x="3018810" y="5008617"/>
            <a:ext cx="845523" cy="215444"/>
          </a:xfrm>
          <a:prstGeom prst="rect">
            <a:avLst/>
          </a:prstGeom>
          <a:noFill/>
        </p:spPr>
        <p:txBody>
          <a:bodyPr wrap="square" rtlCol="0">
            <a:spAutoFit/>
          </a:bodyPr>
          <a:lstStyle/>
          <a:p>
            <a:r>
              <a:rPr lang="es-ES" sz="800" dirty="0" smtClean="0"/>
              <a:t>Control ENS-IFS</a:t>
            </a:r>
            <a:endParaRPr lang="en-GB" sz="800" dirty="0"/>
          </a:p>
        </p:txBody>
      </p:sp>
      <p:sp>
        <p:nvSpPr>
          <p:cNvPr id="18" name="CuadroTexto 17"/>
          <p:cNvSpPr txBox="1"/>
          <p:nvPr/>
        </p:nvSpPr>
        <p:spPr>
          <a:xfrm>
            <a:off x="9699927" y="1801916"/>
            <a:ext cx="1948733" cy="461665"/>
          </a:xfrm>
          <a:prstGeom prst="rect">
            <a:avLst/>
          </a:prstGeom>
          <a:noFill/>
        </p:spPr>
        <p:txBody>
          <a:bodyPr wrap="square" rtlCol="0">
            <a:spAutoFit/>
          </a:bodyPr>
          <a:lstStyle/>
          <a:p>
            <a:r>
              <a:rPr lang="es-ES" sz="800" dirty="0" smtClean="0"/>
              <a:t>Temperatura suele mostrar mayor </a:t>
            </a:r>
            <a:r>
              <a:rPr lang="es-ES" sz="800" dirty="0" err="1" smtClean="0"/>
              <a:t>predecibilidad</a:t>
            </a:r>
            <a:r>
              <a:rPr lang="es-ES" sz="800" dirty="0" smtClean="0"/>
              <a:t> (aumenta la incertidumbre a partir del miércoles) </a:t>
            </a:r>
            <a:endParaRPr lang="en-GB" sz="800" dirty="0"/>
          </a:p>
        </p:txBody>
      </p:sp>
      <p:sp>
        <p:nvSpPr>
          <p:cNvPr id="19" name="CuadroTexto 18"/>
          <p:cNvSpPr txBox="1"/>
          <p:nvPr/>
        </p:nvSpPr>
        <p:spPr>
          <a:xfrm>
            <a:off x="9699927" y="2957900"/>
            <a:ext cx="1948733" cy="584775"/>
          </a:xfrm>
          <a:prstGeom prst="rect">
            <a:avLst/>
          </a:prstGeom>
          <a:noFill/>
        </p:spPr>
        <p:txBody>
          <a:bodyPr wrap="square" rtlCol="0">
            <a:spAutoFit/>
          </a:bodyPr>
          <a:lstStyle/>
          <a:p>
            <a:r>
              <a:rPr lang="es-ES" sz="800" dirty="0" smtClean="0"/>
              <a:t>Situación bastante predecible hasta el miércoles. HRES-IFS está por encima del máximo del ENS-IFS, y el miembro de control también está en la parte alta</a:t>
            </a:r>
            <a:endParaRPr lang="en-GB" sz="800" dirty="0"/>
          </a:p>
        </p:txBody>
      </p:sp>
      <p:sp>
        <p:nvSpPr>
          <p:cNvPr id="20" name="CuadroTexto 19"/>
          <p:cNvSpPr txBox="1"/>
          <p:nvPr/>
        </p:nvSpPr>
        <p:spPr>
          <a:xfrm>
            <a:off x="9699926" y="5479789"/>
            <a:ext cx="1948733" cy="584775"/>
          </a:xfrm>
          <a:prstGeom prst="rect">
            <a:avLst/>
          </a:prstGeom>
          <a:noFill/>
        </p:spPr>
        <p:txBody>
          <a:bodyPr wrap="square" rtlCol="0">
            <a:spAutoFit/>
          </a:bodyPr>
          <a:lstStyle/>
          <a:p>
            <a:r>
              <a:rPr lang="es-ES" sz="800" dirty="0" smtClean="0"/>
              <a:t>No es probable que haya precipitación, pero a partir del miércoles y, sobre todo, el jueves, algunos miembros sí que lo dan (podría ocurrir) -&gt; Seguimiento</a:t>
            </a:r>
            <a:endParaRPr lang="en-GB" sz="800" dirty="0"/>
          </a:p>
        </p:txBody>
      </p:sp>
    </p:spTree>
    <p:extLst>
      <p:ext uri="{BB962C8B-B14F-4D97-AF65-F5344CB8AC3E}">
        <p14:creationId xmlns:p14="http://schemas.microsoft.com/office/powerpoint/2010/main" val="3814649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EPS-gramas</a:t>
            </a:r>
            <a:endParaRPr lang="es-ES" dirty="0"/>
          </a:p>
        </p:txBody>
      </p:sp>
      <p:sp>
        <p:nvSpPr>
          <p:cNvPr id="3" name="Marcador de contenido 2"/>
          <p:cNvSpPr>
            <a:spLocks noGrp="1"/>
          </p:cNvSpPr>
          <p:nvPr>
            <p:ph idx="1"/>
          </p:nvPr>
        </p:nvSpPr>
        <p:spPr>
          <a:xfrm>
            <a:off x="631379" y="1562793"/>
            <a:ext cx="4094428" cy="5044741"/>
          </a:xfrm>
        </p:spPr>
        <p:txBody>
          <a:bodyPr>
            <a:normAutofit/>
          </a:bodyPr>
          <a:lstStyle/>
          <a:p>
            <a:r>
              <a:rPr lang="es-ES" sz="2000" dirty="0" smtClean="0">
                <a:solidFill>
                  <a:schemeClr val="tx2"/>
                </a:solidFill>
                <a:latin typeface="+mj-lt"/>
                <a:sym typeface="Wingdings" panose="05000000000000000000" pitchFamily="2" charset="2"/>
              </a:rPr>
              <a:t>EPS-gramas del EPS de rango extendido (hasta 15 días)</a:t>
            </a:r>
          </a:p>
          <a:p>
            <a:r>
              <a:rPr lang="es-ES" sz="2000" dirty="0" smtClean="0">
                <a:solidFill>
                  <a:schemeClr val="tx2"/>
                </a:solidFill>
                <a:latin typeface="+mj-lt"/>
                <a:sym typeface="Wingdings" panose="05000000000000000000" pitchFamily="2" charset="2"/>
              </a:rPr>
              <a:t>Incluye la distribución estadística de la climatología del modelo (mínimo, máximo y percentiles 10, 25, 50, 75 y 90)</a:t>
            </a:r>
          </a:p>
          <a:p>
            <a:r>
              <a:rPr lang="es-ES" sz="2000" dirty="0" smtClean="0">
                <a:solidFill>
                  <a:schemeClr val="tx2"/>
                </a:solidFill>
                <a:latin typeface="+mj-lt"/>
                <a:sym typeface="Wingdings" panose="05000000000000000000" pitchFamily="2" charset="2"/>
              </a:rPr>
              <a:t>Útiles para detectar la probabilidad de ocurrencia de eventos anómalos</a:t>
            </a:r>
          </a:p>
          <a:p>
            <a:pPr marL="0" indent="0">
              <a:buNone/>
            </a:pPr>
            <a:r>
              <a:rPr lang="es-ES" sz="2000" dirty="0" smtClean="0">
                <a:solidFill>
                  <a:schemeClr val="tx2"/>
                </a:solidFill>
                <a:latin typeface="+mj-lt"/>
                <a:sym typeface="Wingdings" panose="05000000000000000000" pitchFamily="2" charset="2"/>
              </a:rPr>
              <a:t> Hay que tener en cuenta que, en el largo plazo, los pronósticos del modelo tienden a la climatología</a:t>
            </a:r>
            <a:endParaRPr lang="es-ES" sz="1600" dirty="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13</a:t>
            </a:fld>
            <a:endParaRPr lang="es-ES">
              <a:solidFill>
                <a:srgbClr val="00338D">
                  <a:tint val="75000"/>
                </a:srgbClr>
              </a:solidFill>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145" y="4963946"/>
            <a:ext cx="1440000" cy="1894054"/>
          </a:xfrm>
          <a:prstGeom prst="rect">
            <a:avLst/>
          </a:prstGeom>
        </p:spPr>
      </p:pic>
      <p:sp>
        <p:nvSpPr>
          <p:cNvPr id="18" name="CuadroTexto 17"/>
          <p:cNvSpPr txBox="1"/>
          <p:nvPr/>
        </p:nvSpPr>
        <p:spPr>
          <a:xfrm>
            <a:off x="9405067" y="3496701"/>
            <a:ext cx="1948733" cy="461665"/>
          </a:xfrm>
          <a:prstGeom prst="rect">
            <a:avLst/>
          </a:prstGeom>
          <a:noFill/>
        </p:spPr>
        <p:txBody>
          <a:bodyPr wrap="square" rtlCol="0">
            <a:spAutoFit/>
          </a:bodyPr>
          <a:lstStyle/>
          <a:p>
            <a:r>
              <a:rPr lang="es-ES" sz="800" dirty="0" smtClean="0"/>
              <a:t>Probables temperaturas máximas y mínimas por encima de lo normal para la época del año</a:t>
            </a:r>
            <a:endParaRPr lang="en-GB" sz="800"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345" y="847534"/>
            <a:ext cx="3368255" cy="5760000"/>
          </a:xfrm>
          <a:prstGeom prst="rect">
            <a:avLst/>
          </a:prstGeom>
        </p:spPr>
      </p:pic>
      <p:sp>
        <p:nvSpPr>
          <p:cNvPr id="6" name="Rectángulo 5"/>
          <p:cNvSpPr/>
          <p:nvPr/>
        </p:nvSpPr>
        <p:spPr>
          <a:xfrm>
            <a:off x="7203882" y="1496291"/>
            <a:ext cx="1017767" cy="3643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ángulo 20"/>
          <p:cNvSpPr/>
          <p:nvPr/>
        </p:nvSpPr>
        <p:spPr>
          <a:xfrm>
            <a:off x="7203882" y="4686090"/>
            <a:ext cx="1017767" cy="3643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8551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Agrupamiento de miembros</a:t>
            </a:r>
            <a:endParaRPr lang="es-ES" dirty="0"/>
          </a:p>
        </p:txBody>
      </p:sp>
      <p:sp>
        <p:nvSpPr>
          <p:cNvPr id="3" name="Marcador de contenido 2"/>
          <p:cNvSpPr>
            <a:spLocks noGrp="1"/>
          </p:cNvSpPr>
          <p:nvPr>
            <p:ph idx="1"/>
          </p:nvPr>
        </p:nvSpPr>
        <p:spPr>
          <a:xfrm>
            <a:off x="631379" y="1562793"/>
            <a:ext cx="4094428" cy="5044741"/>
          </a:xfrm>
        </p:spPr>
        <p:txBody>
          <a:bodyPr>
            <a:normAutofit/>
          </a:bodyPr>
          <a:lstStyle/>
          <a:p>
            <a:r>
              <a:rPr lang="es-ES" sz="2000" dirty="0" smtClean="0">
                <a:solidFill>
                  <a:schemeClr val="tx2"/>
                </a:solidFill>
                <a:latin typeface="+mj-lt"/>
                <a:sym typeface="Wingdings" panose="05000000000000000000" pitchFamily="2" charset="2"/>
              </a:rPr>
              <a:t>Otra aproximación para visualizar los resultados de los EPS es agrupar los miembros que más se parecen y estudiarlos por separado</a:t>
            </a:r>
            <a:r>
              <a:rPr lang="es-ES" sz="1600" dirty="0" smtClean="0">
                <a:solidFill>
                  <a:schemeClr val="tx2"/>
                </a:solidFill>
                <a:latin typeface="+mj-lt"/>
                <a:sym typeface="Wingdings" panose="05000000000000000000" pitchFamily="2" charset="2"/>
              </a:rPr>
              <a:t>.</a:t>
            </a:r>
          </a:p>
          <a:p>
            <a:r>
              <a:rPr lang="es-ES" sz="2000" dirty="0" smtClean="0">
                <a:solidFill>
                  <a:schemeClr val="tx2"/>
                </a:solidFill>
                <a:latin typeface="+mj-lt"/>
                <a:sym typeface="Wingdings" panose="05000000000000000000" pitchFamily="2" charset="2"/>
              </a:rPr>
              <a:t>Esto nos permite estudiar los distintos escenarios posibles, disminuyendo la dispersión que se introduce al utilizar todo el EPS.</a:t>
            </a:r>
          </a:p>
          <a:p>
            <a:r>
              <a:rPr lang="es-ES" sz="2000" dirty="0" smtClean="0">
                <a:solidFill>
                  <a:schemeClr val="tx2"/>
                </a:solidFill>
                <a:latin typeface="+mj-lt"/>
                <a:sym typeface="Wingdings" panose="05000000000000000000" pitchFamily="2" charset="2"/>
              </a:rPr>
              <a:t>Su utilidad reside en la capacidad de sintetizar todos los miembros del EPS en unos pocos escenarios. Si tras agrupar se obtienen muchos escenarios  Señal de baja </a:t>
            </a:r>
            <a:r>
              <a:rPr lang="es-ES" sz="2000" dirty="0" err="1" smtClean="0">
                <a:solidFill>
                  <a:schemeClr val="tx2"/>
                </a:solidFill>
                <a:latin typeface="+mj-lt"/>
                <a:sym typeface="Wingdings" panose="05000000000000000000" pitchFamily="2" charset="2"/>
              </a:rPr>
              <a:t>predecibilidad</a:t>
            </a:r>
            <a:r>
              <a:rPr lang="es-ES" sz="2000" dirty="0" smtClean="0">
                <a:solidFill>
                  <a:schemeClr val="tx2"/>
                </a:solidFill>
                <a:latin typeface="+mj-lt"/>
                <a:sym typeface="Wingdings" panose="05000000000000000000" pitchFamily="2" charset="2"/>
              </a:rPr>
              <a:t>, no da mucho valor añadido.</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14</a:t>
            </a:fld>
            <a:endParaRPr lang="es-ES">
              <a:solidFill>
                <a:srgbClr val="00338D">
                  <a:tint val="75000"/>
                </a:srgb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787" y="1790490"/>
            <a:ext cx="4680000" cy="4720246"/>
          </a:xfrm>
          <a:prstGeom prst="rect">
            <a:avLst/>
          </a:prstGeom>
        </p:spPr>
      </p:pic>
      <p:sp>
        <p:nvSpPr>
          <p:cNvPr id="9" name="CuadroTexto 8"/>
          <p:cNvSpPr txBox="1"/>
          <p:nvPr/>
        </p:nvSpPr>
        <p:spPr>
          <a:xfrm>
            <a:off x="9950394" y="1963973"/>
            <a:ext cx="1897049" cy="230832"/>
          </a:xfrm>
          <a:prstGeom prst="rect">
            <a:avLst/>
          </a:prstGeom>
          <a:noFill/>
        </p:spPr>
        <p:txBody>
          <a:bodyPr wrap="square" rtlCol="0">
            <a:spAutoFit/>
          </a:bodyPr>
          <a:lstStyle/>
          <a:p>
            <a:r>
              <a:rPr lang="es-ES" sz="900" dirty="0" smtClean="0"/>
              <a:t>Proporción de miembros en el grupo</a:t>
            </a:r>
            <a:endParaRPr lang="en-GB" sz="900" dirty="0"/>
          </a:p>
        </p:txBody>
      </p:sp>
      <p:sp>
        <p:nvSpPr>
          <p:cNvPr id="12" name="CuadroTexto 11"/>
          <p:cNvSpPr txBox="1"/>
          <p:nvPr/>
        </p:nvSpPr>
        <p:spPr>
          <a:xfrm>
            <a:off x="9950393" y="2831991"/>
            <a:ext cx="1897049" cy="369332"/>
          </a:xfrm>
          <a:prstGeom prst="rect">
            <a:avLst/>
          </a:prstGeom>
          <a:noFill/>
        </p:spPr>
        <p:txBody>
          <a:bodyPr wrap="square" rtlCol="0">
            <a:spAutoFit/>
          </a:bodyPr>
          <a:lstStyle/>
          <a:p>
            <a:r>
              <a:rPr lang="es-ES" sz="900" dirty="0" smtClean="0"/>
              <a:t>Geopotencial y temperatura en 500 </a:t>
            </a:r>
            <a:r>
              <a:rPr lang="es-ES" sz="900" dirty="0" err="1" smtClean="0"/>
              <a:t>hPa</a:t>
            </a:r>
            <a:r>
              <a:rPr lang="es-ES" sz="900" dirty="0" smtClean="0"/>
              <a:t> del representante</a:t>
            </a:r>
            <a:endParaRPr lang="en-GB" sz="900" dirty="0"/>
          </a:p>
        </p:txBody>
      </p:sp>
      <p:sp>
        <p:nvSpPr>
          <p:cNvPr id="13" name="CuadroTexto 12"/>
          <p:cNvSpPr txBox="1"/>
          <p:nvPr/>
        </p:nvSpPr>
        <p:spPr>
          <a:xfrm>
            <a:off x="9950392" y="3519422"/>
            <a:ext cx="1897049" cy="369332"/>
          </a:xfrm>
          <a:prstGeom prst="rect">
            <a:avLst/>
          </a:prstGeom>
          <a:noFill/>
        </p:spPr>
        <p:txBody>
          <a:bodyPr wrap="square" rtlCol="0">
            <a:spAutoFit/>
          </a:bodyPr>
          <a:lstStyle/>
          <a:p>
            <a:r>
              <a:rPr lang="es-ES" sz="900" dirty="0" smtClean="0"/>
              <a:t>Geopotencial y temperatura en 850 </a:t>
            </a:r>
            <a:r>
              <a:rPr lang="es-ES" sz="900" dirty="0" err="1" smtClean="0"/>
              <a:t>hPa</a:t>
            </a:r>
            <a:r>
              <a:rPr lang="es-ES" sz="900" dirty="0" smtClean="0"/>
              <a:t> del representante</a:t>
            </a:r>
            <a:endParaRPr lang="en-GB" sz="900" dirty="0"/>
          </a:p>
        </p:txBody>
      </p:sp>
      <p:sp>
        <p:nvSpPr>
          <p:cNvPr id="16" name="CuadroTexto 15"/>
          <p:cNvSpPr txBox="1"/>
          <p:nvPr/>
        </p:nvSpPr>
        <p:spPr>
          <a:xfrm>
            <a:off x="9950392" y="4293069"/>
            <a:ext cx="1897049" cy="230832"/>
          </a:xfrm>
          <a:prstGeom prst="rect">
            <a:avLst/>
          </a:prstGeom>
          <a:noFill/>
        </p:spPr>
        <p:txBody>
          <a:bodyPr wrap="square" rtlCol="0">
            <a:spAutoFit/>
          </a:bodyPr>
          <a:lstStyle/>
          <a:p>
            <a:r>
              <a:rPr lang="es-ES" sz="900" dirty="0" smtClean="0"/>
              <a:t>Precipitación del representante</a:t>
            </a:r>
            <a:endParaRPr lang="en-GB" sz="900" dirty="0"/>
          </a:p>
        </p:txBody>
      </p:sp>
      <p:sp>
        <p:nvSpPr>
          <p:cNvPr id="17" name="CuadroTexto 16"/>
          <p:cNvSpPr txBox="1"/>
          <p:nvPr/>
        </p:nvSpPr>
        <p:spPr>
          <a:xfrm>
            <a:off x="9999336" y="5213371"/>
            <a:ext cx="1897049" cy="230832"/>
          </a:xfrm>
          <a:prstGeom prst="rect">
            <a:avLst/>
          </a:prstGeom>
          <a:noFill/>
        </p:spPr>
        <p:txBody>
          <a:bodyPr wrap="square" rtlCol="0">
            <a:spAutoFit/>
          </a:bodyPr>
          <a:lstStyle/>
          <a:p>
            <a:r>
              <a:rPr lang="es-ES" sz="900" dirty="0" smtClean="0"/>
              <a:t>Nieve del representante</a:t>
            </a:r>
            <a:endParaRPr lang="en-GB" sz="900" dirty="0"/>
          </a:p>
        </p:txBody>
      </p:sp>
      <p:sp>
        <p:nvSpPr>
          <p:cNvPr id="18" name="CuadroTexto 17"/>
          <p:cNvSpPr txBox="1"/>
          <p:nvPr/>
        </p:nvSpPr>
        <p:spPr>
          <a:xfrm>
            <a:off x="9999336" y="6018257"/>
            <a:ext cx="1897049" cy="369332"/>
          </a:xfrm>
          <a:prstGeom prst="rect">
            <a:avLst/>
          </a:prstGeom>
          <a:noFill/>
        </p:spPr>
        <p:txBody>
          <a:bodyPr wrap="square" rtlCol="0">
            <a:spAutoFit/>
          </a:bodyPr>
          <a:lstStyle/>
          <a:p>
            <a:r>
              <a:rPr lang="es-ES" sz="900" dirty="0" smtClean="0"/>
              <a:t>“Sellos” del geopotencial en 500 </a:t>
            </a:r>
            <a:r>
              <a:rPr lang="es-ES" sz="900" dirty="0" err="1" smtClean="0"/>
              <a:t>hPa</a:t>
            </a:r>
            <a:r>
              <a:rPr lang="es-ES" sz="900" dirty="0" smtClean="0"/>
              <a:t> de los miembros del grupo</a:t>
            </a:r>
            <a:endParaRPr lang="en-GB" sz="900" dirty="0"/>
          </a:p>
        </p:txBody>
      </p:sp>
      <p:sp>
        <p:nvSpPr>
          <p:cNvPr id="19" name="CuadroTexto 18"/>
          <p:cNvSpPr txBox="1"/>
          <p:nvPr/>
        </p:nvSpPr>
        <p:spPr>
          <a:xfrm>
            <a:off x="5308157" y="1559658"/>
            <a:ext cx="1132399" cy="230832"/>
          </a:xfrm>
          <a:prstGeom prst="rect">
            <a:avLst/>
          </a:prstGeom>
          <a:noFill/>
        </p:spPr>
        <p:txBody>
          <a:bodyPr wrap="square" rtlCol="0">
            <a:spAutoFit/>
          </a:bodyPr>
          <a:lstStyle/>
          <a:p>
            <a:r>
              <a:rPr lang="es-ES" sz="900" dirty="0" smtClean="0"/>
              <a:t>Miembro de control</a:t>
            </a:r>
            <a:endParaRPr lang="en-GB" sz="900" dirty="0"/>
          </a:p>
        </p:txBody>
      </p:sp>
      <p:sp>
        <p:nvSpPr>
          <p:cNvPr id="20" name="CuadroTexto 19"/>
          <p:cNvSpPr txBox="1"/>
          <p:nvPr/>
        </p:nvSpPr>
        <p:spPr>
          <a:xfrm>
            <a:off x="6845536" y="1553518"/>
            <a:ext cx="1132399" cy="230832"/>
          </a:xfrm>
          <a:prstGeom prst="rect">
            <a:avLst/>
          </a:prstGeom>
          <a:noFill/>
        </p:spPr>
        <p:txBody>
          <a:bodyPr wrap="square" rtlCol="0">
            <a:spAutoFit/>
          </a:bodyPr>
          <a:lstStyle/>
          <a:p>
            <a:pPr algn="ctr"/>
            <a:r>
              <a:rPr lang="es-ES" sz="900" dirty="0" smtClean="0"/>
              <a:t>Primer grupo</a:t>
            </a:r>
            <a:endParaRPr lang="en-GB" sz="900" dirty="0"/>
          </a:p>
        </p:txBody>
      </p:sp>
      <p:sp>
        <p:nvSpPr>
          <p:cNvPr id="21" name="CuadroTexto 20"/>
          <p:cNvSpPr txBox="1"/>
          <p:nvPr/>
        </p:nvSpPr>
        <p:spPr>
          <a:xfrm>
            <a:off x="8382915" y="1553518"/>
            <a:ext cx="1132399" cy="230832"/>
          </a:xfrm>
          <a:prstGeom prst="rect">
            <a:avLst/>
          </a:prstGeom>
          <a:noFill/>
        </p:spPr>
        <p:txBody>
          <a:bodyPr wrap="square" rtlCol="0">
            <a:spAutoFit/>
          </a:bodyPr>
          <a:lstStyle/>
          <a:p>
            <a:pPr algn="ctr"/>
            <a:r>
              <a:rPr lang="es-ES" sz="900" dirty="0" smtClean="0"/>
              <a:t>Segundo grupo</a:t>
            </a:r>
            <a:endParaRPr lang="en-GB" sz="900" dirty="0"/>
          </a:p>
        </p:txBody>
      </p:sp>
    </p:spTree>
    <p:extLst>
      <p:ext uri="{BB962C8B-B14F-4D97-AF65-F5344CB8AC3E}">
        <p14:creationId xmlns:p14="http://schemas.microsoft.com/office/powerpoint/2010/main" val="2050566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Agrupamiento de miembros</a:t>
            </a:r>
            <a:endParaRPr lang="es-ES" dirty="0"/>
          </a:p>
        </p:txBody>
      </p:sp>
      <p:sp>
        <p:nvSpPr>
          <p:cNvPr id="3" name="Marcador de contenido 2"/>
          <p:cNvSpPr>
            <a:spLocks noGrp="1"/>
          </p:cNvSpPr>
          <p:nvPr>
            <p:ph idx="1"/>
          </p:nvPr>
        </p:nvSpPr>
        <p:spPr>
          <a:xfrm>
            <a:off x="631379" y="1562793"/>
            <a:ext cx="4094428" cy="5044741"/>
          </a:xfrm>
        </p:spPr>
        <p:txBody>
          <a:bodyPr>
            <a:normAutofit/>
          </a:bodyPr>
          <a:lstStyle/>
          <a:p>
            <a:r>
              <a:rPr lang="es-ES" sz="2000" dirty="0" smtClean="0">
                <a:solidFill>
                  <a:schemeClr val="tx2"/>
                </a:solidFill>
                <a:latin typeface="+mj-lt"/>
                <a:sym typeface="Wingdings" panose="05000000000000000000" pitchFamily="2" charset="2"/>
              </a:rPr>
              <a:t>Otra aproximación para visualizar los resultados de los EPS es agrupar los miembros que más se parecen y estudiarlos por separado</a:t>
            </a:r>
            <a:r>
              <a:rPr lang="es-ES" sz="1600" dirty="0" smtClean="0">
                <a:solidFill>
                  <a:schemeClr val="tx2"/>
                </a:solidFill>
                <a:latin typeface="+mj-lt"/>
                <a:sym typeface="Wingdings" panose="05000000000000000000" pitchFamily="2" charset="2"/>
              </a:rPr>
              <a:t>.</a:t>
            </a:r>
          </a:p>
          <a:p>
            <a:r>
              <a:rPr lang="es-ES" sz="2000" dirty="0" smtClean="0">
                <a:solidFill>
                  <a:schemeClr val="tx2"/>
                </a:solidFill>
                <a:latin typeface="+mj-lt"/>
                <a:sym typeface="Wingdings" panose="05000000000000000000" pitchFamily="2" charset="2"/>
              </a:rPr>
              <a:t>Esto nos permite estudiar los distintos escenarios posibles, disminuyendo la dispersión que se introduce al utilizar todo el EPS.</a:t>
            </a:r>
          </a:p>
          <a:p>
            <a:r>
              <a:rPr lang="es-ES" sz="2000" dirty="0" smtClean="0">
                <a:solidFill>
                  <a:schemeClr val="tx2"/>
                </a:solidFill>
                <a:latin typeface="+mj-lt"/>
                <a:sym typeface="Wingdings" panose="05000000000000000000" pitchFamily="2" charset="2"/>
              </a:rPr>
              <a:t>Su utilidad reside en la capacidad de sintetizar todos los miembros del EPS en unos pocos escenarios. Si tras agrupar se obtienen muchos escenarios  Señal de baja </a:t>
            </a:r>
            <a:r>
              <a:rPr lang="es-ES" sz="2000" dirty="0" err="1" smtClean="0">
                <a:solidFill>
                  <a:schemeClr val="tx2"/>
                </a:solidFill>
                <a:latin typeface="+mj-lt"/>
                <a:sym typeface="Wingdings" panose="05000000000000000000" pitchFamily="2" charset="2"/>
              </a:rPr>
              <a:t>predecibilidad</a:t>
            </a:r>
            <a:r>
              <a:rPr lang="es-ES" sz="2000" dirty="0" smtClean="0">
                <a:solidFill>
                  <a:schemeClr val="tx2"/>
                </a:solidFill>
                <a:latin typeface="+mj-lt"/>
                <a:sym typeface="Wingdings" panose="05000000000000000000" pitchFamily="2" charset="2"/>
              </a:rPr>
              <a:t>, no da mucho valor añadido.</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15</a:t>
            </a:fld>
            <a:endParaRPr lang="es-ES">
              <a:solidFill>
                <a:srgbClr val="00338D">
                  <a:tint val="75000"/>
                </a:srgbClr>
              </a:solidFill>
            </a:endParaRPr>
          </a:p>
        </p:txBody>
      </p:sp>
      <p:sp>
        <p:nvSpPr>
          <p:cNvPr id="19" name="CuadroTexto 18"/>
          <p:cNvSpPr txBox="1"/>
          <p:nvPr/>
        </p:nvSpPr>
        <p:spPr>
          <a:xfrm>
            <a:off x="5690061" y="2314234"/>
            <a:ext cx="1132399" cy="230832"/>
          </a:xfrm>
          <a:prstGeom prst="rect">
            <a:avLst/>
          </a:prstGeom>
          <a:noFill/>
        </p:spPr>
        <p:txBody>
          <a:bodyPr wrap="square" rtlCol="0">
            <a:spAutoFit/>
          </a:bodyPr>
          <a:lstStyle/>
          <a:p>
            <a:r>
              <a:rPr lang="es-ES" sz="900" dirty="0" smtClean="0"/>
              <a:t>Todo el </a:t>
            </a:r>
            <a:r>
              <a:rPr lang="es-ES" sz="900" i="1" dirty="0" err="1" smtClean="0"/>
              <a:t>ensemble</a:t>
            </a:r>
            <a:endParaRPr lang="en-GB" sz="900" i="1" dirty="0"/>
          </a:p>
        </p:txBody>
      </p:sp>
      <p:sp>
        <p:nvSpPr>
          <p:cNvPr id="20" name="CuadroTexto 19"/>
          <p:cNvSpPr txBox="1"/>
          <p:nvPr/>
        </p:nvSpPr>
        <p:spPr>
          <a:xfrm>
            <a:off x="6248320" y="6356350"/>
            <a:ext cx="1132399" cy="230832"/>
          </a:xfrm>
          <a:prstGeom prst="rect">
            <a:avLst/>
          </a:prstGeom>
          <a:noFill/>
        </p:spPr>
        <p:txBody>
          <a:bodyPr wrap="square" rtlCol="0">
            <a:spAutoFit/>
          </a:bodyPr>
          <a:lstStyle/>
          <a:p>
            <a:pPr algn="ctr"/>
            <a:r>
              <a:rPr lang="es-ES" sz="900" dirty="0" smtClean="0"/>
              <a:t>Primer grupo</a:t>
            </a:r>
            <a:endParaRPr lang="en-GB" sz="900" dirty="0"/>
          </a:p>
        </p:txBody>
      </p:sp>
      <p:sp>
        <p:nvSpPr>
          <p:cNvPr id="21" name="CuadroTexto 20"/>
          <p:cNvSpPr txBox="1"/>
          <p:nvPr/>
        </p:nvSpPr>
        <p:spPr>
          <a:xfrm>
            <a:off x="9415999" y="6356350"/>
            <a:ext cx="1132399" cy="230832"/>
          </a:xfrm>
          <a:prstGeom prst="rect">
            <a:avLst/>
          </a:prstGeom>
          <a:noFill/>
        </p:spPr>
        <p:txBody>
          <a:bodyPr wrap="square" rtlCol="0">
            <a:spAutoFit/>
          </a:bodyPr>
          <a:lstStyle/>
          <a:p>
            <a:pPr algn="ctr"/>
            <a:r>
              <a:rPr lang="es-ES" sz="900" dirty="0" smtClean="0"/>
              <a:t>Segundo grupo</a:t>
            </a:r>
            <a:endParaRPr lang="en-GB" sz="900"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r="12867"/>
          <a:stretch/>
        </p:blipFill>
        <p:spPr>
          <a:xfrm>
            <a:off x="5246125" y="3815494"/>
            <a:ext cx="3136790" cy="2547000"/>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r="12396"/>
          <a:stretch/>
        </p:blipFill>
        <p:spPr>
          <a:xfrm>
            <a:off x="8405316" y="3815494"/>
            <a:ext cx="3153767" cy="2547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r="12416"/>
          <a:stretch/>
        </p:blipFill>
        <p:spPr>
          <a:xfrm>
            <a:off x="6729902" y="1271566"/>
            <a:ext cx="3153022" cy="2547000"/>
          </a:xfrm>
          <a:prstGeom prst="rect">
            <a:avLst/>
          </a:prstGeom>
        </p:spPr>
      </p:pic>
    </p:spTree>
    <p:extLst>
      <p:ext uri="{BB962C8B-B14F-4D97-AF65-F5344CB8AC3E}">
        <p14:creationId xmlns:p14="http://schemas.microsoft.com/office/powerpoint/2010/main" val="2698298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Agrupamiento de miembros</a:t>
            </a:r>
            <a:endParaRPr lang="es-ES" dirty="0"/>
          </a:p>
        </p:txBody>
      </p:sp>
      <p:sp>
        <p:nvSpPr>
          <p:cNvPr id="3" name="Marcador de contenido 2"/>
          <p:cNvSpPr>
            <a:spLocks noGrp="1"/>
          </p:cNvSpPr>
          <p:nvPr>
            <p:ph idx="1"/>
          </p:nvPr>
        </p:nvSpPr>
        <p:spPr>
          <a:xfrm>
            <a:off x="631379" y="1562793"/>
            <a:ext cx="4094428" cy="5044741"/>
          </a:xfrm>
        </p:spPr>
        <p:txBody>
          <a:bodyPr>
            <a:normAutofit/>
          </a:bodyPr>
          <a:lstStyle/>
          <a:p>
            <a:r>
              <a:rPr lang="es-ES" sz="2000" dirty="0" smtClean="0">
                <a:solidFill>
                  <a:schemeClr val="tx2"/>
                </a:solidFill>
                <a:latin typeface="+mj-lt"/>
                <a:sym typeface="Wingdings" panose="05000000000000000000" pitchFamily="2" charset="2"/>
              </a:rPr>
              <a:t>Otra aproximación para visualizar los resultados de los EPS es agrupar los miembros que más se parecen y estudiarlos por separado</a:t>
            </a:r>
            <a:r>
              <a:rPr lang="es-ES" sz="1600" dirty="0" smtClean="0">
                <a:solidFill>
                  <a:schemeClr val="tx2"/>
                </a:solidFill>
                <a:latin typeface="+mj-lt"/>
                <a:sym typeface="Wingdings" panose="05000000000000000000" pitchFamily="2" charset="2"/>
              </a:rPr>
              <a:t>.</a:t>
            </a:r>
          </a:p>
          <a:p>
            <a:r>
              <a:rPr lang="es-ES" sz="2000" dirty="0" smtClean="0">
                <a:solidFill>
                  <a:schemeClr val="tx2"/>
                </a:solidFill>
                <a:latin typeface="+mj-lt"/>
                <a:sym typeface="Wingdings" panose="05000000000000000000" pitchFamily="2" charset="2"/>
              </a:rPr>
              <a:t>Esto nos permite estudiar los distintos escenarios posibles, disminuyendo la dispersión que se introduce al utilizar todo el EPS.</a:t>
            </a:r>
          </a:p>
          <a:p>
            <a:r>
              <a:rPr lang="es-ES" sz="2000" dirty="0" smtClean="0">
                <a:solidFill>
                  <a:schemeClr val="tx2"/>
                </a:solidFill>
                <a:latin typeface="+mj-lt"/>
                <a:sym typeface="Wingdings" panose="05000000000000000000" pitchFamily="2" charset="2"/>
              </a:rPr>
              <a:t>Su utilidad reside en la capacidad de sintetizar todos los miembros del EPS en unos pocos escenarios. Si tras agrupar se obtienen muchos escenarios  Señal de baja </a:t>
            </a:r>
            <a:r>
              <a:rPr lang="es-ES" sz="2000" dirty="0" err="1" smtClean="0">
                <a:solidFill>
                  <a:schemeClr val="tx2"/>
                </a:solidFill>
                <a:latin typeface="+mj-lt"/>
                <a:sym typeface="Wingdings" panose="05000000000000000000" pitchFamily="2" charset="2"/>
              </a:rPr>
              <a:t>predecibilidad</a:t>
            </a:r>
            <a:r>
              <a:rPr lang="es-ES" sz="2000" dirty="0" smtClean="0">
                <a:solidFill>
                  <a:schemeClr val="tx2"/>
                </a:solidFill>
                <a:latin typeface="+mj-lt"/>
                <a:sym typeface="Wingdings" panose="05000000000000000000" pitchFamily="2" charset="2"/>
              </a:rPr>
              <a:t>, no da mucho valor añadido.</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16</a:t>
            </a:fld>
            <a:endParaRPr lang="es-ES">
              <a:solidFill>
                <a:srgbClr val="00338D">
                  <a:tint val="75000"/>
                </a:srgb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7861" y="1409739"/>
            <a:ext cx="5760000" cy="4946611"/>
          </a:xfrm>
          <a:prstGeom prst="rect">
            <a:avLst/>
          </a:prstGeom>
        </p:spPr>
      </p:pic>
    </p:spTree>
    <p:extLst>
      <p:ext uri="{BB962C8B-B14F-4D97-AF65-F5344CB8AC3E}">
        <p14:creationId xmlns:p14="http://schemas.microsoft.com/office/powerpoint/2010/main" val="3638384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Agrupamiento de miembros</a:t>
            </a:r>
            <a:endParaRPr lang="es-ES" dirty="0"/>
          </a:p>
        </p:txBody>
      </p:sp>
      <p:sp>
        <p:nvSpPr>
          <p:cNvPr id="3" name="Marcador de contenido 2"/>
          <p:cNvSpPr>
            <a:spLocks noGrp="1"/>
          </p:cNvSpPr>
          <p:nvPr>
            <p:ph idx="1"/>
          </p:nvPr>
        </p:nvSpPr>
        <p:spPr>
          <a:xfrm>
            <a:off x="631379" y="1562793"/>
            <a:ext cx="4094428" cy="5044741"/>
          </a:xfrm>
        </p:spPr>
        <p:txBody>
          <a:bodyPr>
            <a:normAutofit/>
          </a:bodyPr>
          <a:lstStyle/>
          <a:p>
            <a:r>
              <a:rPr lang="es-ES" sz="2000" dirty="0" smtClean="0">
                <a:solidFill>
                  <a:schemeClr val="tx2"/>
                </a:solidFill>
                <a:latin typeface="+mj-lt"/>
                <a:sym typeface="Wingdings" panose="05000000000000000000" pitchFamily="2" charset="2"/>
              </a:rPr>
              <a:t>¿Qué se puede decir de las rachas? ¿Serán inusuales? ¿Serán peligrosas*? ¿Son predecibles?</a:t>
            </a:r>
          </a:p>
          <a:p>
            <a:endParaRPr lang="es-ES" sz="2000" dirty="0">
              <a:solidFill>
                <a:schemeClr val="tx2"/>
              </a:solidFill>
              <a:latin typeface="+mj-lt"/>
              <a:sym typeface="Wingdings" panose="05000000000000000000" pitchFamily="2" charset="2"/>
            </a:endParaRPr>
          </a:p>
          <a:p>
            <a:pPr marL="0" indent="0">
              <a:buNone/>
            </a:pPr>
            <a:r>
              <a:rPr lang="es-ES" sz="2000" dirty="0" smtClean="0">
                <a:solidFill>
                  <a:schemeClr val="tx2"/>
                </a:solidFill>
                <a:latin typeface="+mj-lt"/>
                <a:sym typeface="Wingdings" panose="05000000000000000000" pitchFamily="2" charset="2"/>
              </a:rPr>
              <a:t>*Umbrales de rachas para aviso:</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17</a:t>
            </a:fld>
            <a:endParaRPr lang="es-ES">
              <a:solidFill>
                <a:srgbClr val="00338D">
                  <a:tint val="75000"/>
                </a:srgbClr>
              </a:solidFill>
            </a:endParaRP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3858" r="16628"/>
          <a:stretch/>
        </p:blipFill>
        <p:spPr>
          <a:xfrm>
            <a:off x="5989401" y="4073198"/>
            <a:ext cx="2289976" cy="2037600"/>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4171" r="16591"/>
          <a:stretch/>
        </p:blipFill>
        <p:spPr>
          <a:xfrm>
            <a:off x="4725807" y="2035598"/>
            <a:ext cx="2282024" cy="2037600"/>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4141" r="16623"/>
          <a:stretch/>
        </p:blipFill>
        <p:spPr>
          <a:xfrm>
            <a:off x="7007831" y="2035598"/>
            <a:ext cx="2282024" cy="2037600"/>
          </a:xfrm>
          <a:prstGeom prst="rect">
            <a:avLst/>
          </a:prstGeom>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l="4391" r="16647"/>
          <a:stretch/>
        </p:blipFill>
        <p:spPr>
          <a:xfrm>
            <a:off x="9289855" y="2035598"/>
            <a:ext cx="2274073" cy="2037600"/>
          </a:xfrm>
          <a:prstGeom prst="rect">
            <a:avLst/>
          </a:prstGeom>
        </p:spPr>
      </p:pic>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l="3874" r="16612"/>
          <a:stretch/>
        </p:blipFill>
        <p:spPr>
          <a:xfrm>
            <a:off x="8279377" y="4073198"/>
            <a:ext cx="2289975" cy="2037600"/>
          </a:xfrm>
          <a:prstGeom prst="rect">
            <a:avLst/>
          </a:prstGeom>
        </p:spPr>
      </p:pic>
      <p:pic>
        <p:nvPicPr>
          <p:cNvPr id="11" name="Imagen 10"/>
          <p:cNvPicPr>
            <a:picLocks noChangeAspect="1"/>
          </p:cNvPicPr>
          <p:nvPr/>
        </p:nvPicPr>
        <p:blipFill rotWithShape="1">
          <a:blip r:embed="rId7" cstate="print">
            <a:extLst>
              <a:ext uri="{28A0092B-C50C-407E-A947-70E740481C1C}">
                <a14:useLocalDpi xmlns:a14="http://schemas.microsoft.com/office/drawing/2010/main" val="0"/>
              </a:ext>
            </a:extLst>
          </a:blip>
          <a:srcRect l="4115" t="14219" r="2335" b="9680"/>
          <a:stretch/>
        </p:blipFill>
        <p:spPr>
          <a:xfrm>
            <a:off x="1041580" y="3435254"/>
            <a:ext cx="2880000" cy="1656744"/>
          </a:xfrm>
          <a:prstGeom prst="rect">
            <a:avLst/>
          </a:prstGeom>
          <a:ln>
            <a:solidFill>
              <a:schemeClr val="tx1"/>
            </a:solidFill>
          </a:ln>
        </p:spPr>
      </p:pic>
    </p:spTree>
    <p:extLst>
      <p:ext uri="{BB962C8B-B14F-4D97-AF65-F5344CB8AC3E}">
        <p14:creationId xmlns:p14="http://schemas.microsoft.com/office/powerpoint/2010/main" val="3274028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Advertencia</a:t>
            </a:r>
            <a:endParaRPr lang="es-ES" dirty="0"/>
          </a:p>
        </p:txBody>
      </p:sp>
      <p:sp>
        <p:nvSpPr>
          <p:cNvPr id="3" name="Marcador de contenido 2"/>
          <p:cNvSpPr>
            <a:spLocks noGrp="1"/>
          </p:cNvSpPr>
          <p:nvPr>
            <p:ph idx="1"/>
          </p:nvPr>
        </p:nvSpPr>
        <p:spPr>
          <a:xfrm>
            <a:off x="1266772" y="2107457"/>
            <a:ext cx="8846577" cy="3219916"/>
          </a:xfrm>
        </p:spPr>
        <p:txBody>
          <a:bodyPr>
            <a:normAutofit fontScale="92500" lnSpcReduction="20000"/>
          </a:bodyPr>
          <a:lstStyle/>
          <a:p>
            <a:r>
              <a:rPr lang="es-ES" sz="2000" dirty="0" smtClean="0">
                <a:solidFill>
                  <a:schemeClr val="tx2"/>
                </a:solidFill>
                <a:latin typeface="+mj-lt"/>
                <a:sym typeface="Wingdings" panose="05000000000000000000" pitchFamily="2" charset="2"/>
              </a:rPr>
              <a:t>La atmósfera es un sistema caótico en todas las escalas</a:t>
            </a:r>
          </a:p>
          <a:p>
            <a:r>
              <a:rPr lang="es-ES" sz="2000" dirty="0" smtClean="0">
                <a:solidFill>
                  <a:schemeClr val="tx2"/>
                </a:solidFill>
                <a:latin typeface="+mj-lt"/>
                <a:sym typeface="Wingdings" panose="05000000000000000000" pitchFamily="2" charset="2"/>
              </a:rPr>
              <a:t>Aunque la </a:t>
            </a:r>
            <a:r>
              <a:rPr lang="es-ES" sz="2000" dirty="0" err="1" smtClean="0">
                <a:solidFill>
                  <a:schemeClr val="tx2"/>
                </a:solidFill>
                <a:latin typeface="+mj-lt"/>
                <a:sym typeface="Wingdings" panose="05000000000000000000" pitchFamily="2" charset="2"/>
              </a:rPr>
              <a:t>predecibilidad</a:t>
            </a:r>
            <a:r>
              <a:rPr lang="es-ES" sz="2000" dirty="0" smtClean="0">
                <a:solidFill>
                  <a:schemeClr val="tx2"/>
                </a:solidFill>
                <a:latin typeface="+mj-lt"/>
                <a:sym typeface="Wingdings" panose="05000000000000000000" pitchFamily="2" charset="2"/>
              </a:rPr>
              <a:t> es función del alcance, nunca es del 100%</a:t>
            </a:r>
          </a:p>
          <a:p>
            <a:r>
              <a:rPr lang="es-ES" sz="2000" dirty="0" smtClean="0">
                <a:solidFill>
                  <a:schemeClr val="tx2"/>
                </a:solidFill>
                <a:latin typeface="+mj-lt"/>
                <a:sym typeface="Wingdings" panose="05000000000000000000" pitchFamily="2" charset="2"/>
              </a:rPr>
              <a:t>La predicción determinista </a:t>
            </a:r>
            <a:r>
              <a:rPr lang="es-ES" sz="2000" u="sng" dirty="0" smtClean="0">
                <a:solidFill>
                  <a:schemeClr val="tx2"/>
                </a:solidFill>
                <a:latin typeface="+mj-lt"/>
                <a:sym typeface="Wingdings" panose="05000000000000000000" pitchFamily="2" charset="2"/>
              </a:rPr>
              <a:t>nunca es correcta </a:t>
            </a:r>
            <a:r>
              <a:rPr lang="es-ES" sz="2000" dirty="0" smtClean="0">
                <a:solidFill>
                  <a:schemeClr val="tx2"/>
                </a:solidFill>
                <a:latin typeface="+mj-lt"/>
                <a:sym typeface="Wingdings" panose="05000000000000000000" pitchFamily="2" charset="2"/>
              </a:rPr>
              <a:t> Siempre debe ser probabilística</a:t>
            </a:r>
          </a:p>
          <a:p>
            <a:r>
              <a:rPr lang="es-ES" sz="2000" dirty="0" smtClean="0">
                <a:solidFill>
                  <a:schemeClr val="tx2"/>
                </a:solidFill>
                <a:latin typeface="+mj-lt"/>
                <a:sym typeface="Wingdings" panose="05000000000000000000" pitchFamily="2" charset="2"/>
              </a:rPr>
              <a:t>Se deben analizar las salidas de los EPS para </a:t>
            </a:r>
            <a:r>
              <a:rPr lang="es-ES" sz="2000" u="sng" dirty="0" smtClean="0">
                <a:solidFill>
                  <a:schemeClr val="tx2"/>
                </a:solidFill>
                <a:latin typeface="+mj-lt"/>
                <a:sym typeface="Wingdings" panose="05000000000000000000" pitchFamily="2" charset="2"/>
              </a:rPr>
              <a:t>cualquier alcance </a:t>
            </a:r>
            <a:r>
              <a:rPr lang="es-ES" sz="2000" dirty="0" smtClean="0">
                <a:solidFill>
                  <a:schemeClr val="tx2"/>
                </a:solidFill>
                <a:latin typeface="+mj-lt"/>
                <a:sym typeface="Wingdings" panose="05000000000000000000" pitchFamily="2" charset="2"/>
              </a:rPr>
              <a:t>de predicción, no solo el medio plazo. Especialmente si la situación atmosférica tiene baja </a:t>
            </a:r>
            <a:r>
              <a:rPr lang="es-ES" sz="2000" dirty="0" err="1" smtClean="0">
                <a:solidFill>
                  <a:schemeClr val="tx2"/>
                </a:solidFill>
                <a:latin typeface="+mj-lt"/>
                <a:sym typeface="Wingdings" panose="05000000000000000000" pitchFamily="2" charset="2"/>
              </a:rPr>
              <a:t>predecibilidad</a:t>
            </a:r>
            <a:r>
              <a:rPr lang="es-ES" sz="2000" dirty="0" smtClean="0">
                <a:solidFill>
                  <a:schemeClr val="tx2"/>
                </a:solidFill>
                <a:latin typeface="+mj-lt"/>
                <a:sym typeface="Wingdings" panose="05000000000000000000" pitchFamily="2" charset="2"/>
              </a:rPr>
              <a:t>.</a:t>
            </a:r>
          </a:p>
          <a:p>
            <a:r>
              <a:rPr lang="es-ES" sz="2000" dirty="0" smtClean="0">
                <a:solidFill>
                  <a:schemeClr val="tx2"/>
                </a:solidFill>
                <a:latin typeface="+mj-lt"/>
                <a:sym typeface="Wingdings" panose="05000000000000000000" pitchFamily="2" charset="2"/>
              </a:rPr>
              <a:t>En el medio plazo no debe focalizarse el pronóstico sobre área muy precisas, sino sobre áreas más extensas donde se identifique alta probabilidad de ocurrencia de los fenómenos, y la evolución más probable de los mismos.</a:t>
            </a:r>
          </a:p>
          <a:p>
            <a:r>
              <a:rPr lang="es-ES" sz="2000" dirty="0" smtClean="0">
                <a:solidFill>
                  <a:schemeClr val="tx2"/>
                </a:solidFill>
                <a:latin typeface="+mj-lt"/>
                <a:sym typeface="Wingdings" panose="05000000000000000000" pitchFamily="2" charset="2"/>
              </a:rPr>
              <a:t>En la clase de corto plazo veremos los SREPS (Short-</a:t>
            </a:r>
            <a:r>
              <a:rPr lang="es-ES" sz="2000" dirty="0" err="1" smtClean="0">
                <a:solidFill>
                  <a:schemeClr val="tx2"/>
                </a:solidFill>
                <a:latin typeface="+mj-lt"/>
                <a:sym typeface="Wingdings" panose="05000000000000000000" pitchFamily="2" charset="2"/>
              </a:rPr>
              <a:t>Range</a:t>
            </a:r>
            <a:r>
              <a:rPr lang="es-ES" sz="2000" dirty="0" smtClean="0">
                <a:solidFill>
                  <a:schemeClr val="tx2"/>
                </a:solidFill>
                <a:latin typeface="+mj-lt"/>
                <a:sym typeface="Wingdings" panose="05000000000000000000" pitchFamily="2" charset="2"/>
              </a:rPr>
              <a:t> EPS, EPS enfocados al corto plazo y a la </a:t>
            </a:r>
            <a:r>
              <a:rPr lang="es-ES" sz="2000" dirty="0" err="1" smtClean="0">
                <a:solidFill>
                  <a:schemeClr val="tx2"/>
                </a:solidFill>
                <a:latin typeface="+mj-lt"/>
                <a:sym typeface="Wingdings" panose="05000000000000000000" pitchFamily="2" charset="2"/>
              </a:rPr>
              <a:t>mesoscala</a:t>
            </a:r>
            <a:r>
              <a:rPr lang="es-ES" sz="2000" dirty="0" smtClean="0">
                <a:solidFill>
                  <a:schemeClr val="tx2"/>
                </a:solidFill>
                <a:latin typeface="+mj-lt"/>
                <a:sym typeface="Wingdings" panose="05000000000000000000" pitchFamily="2" charset="2"/>
              </a:rPr>
              <a:t>). También se están empezando a implementar los STEPS (Short-</a:t>
            </a:r>
            <a:r>
              <a:rPr lang="es-ES" sz="2000" dirty="0" err="1" smtClean="0">
                <a:solidFill>
                  <a:schemeClr val="tx2"/>
                </a:solidFill>
                <a:latin typeface="+mj-lt"/>
                <a:sym typeface="Wingdings" panose="05000000000000000000" pitchFamily="2" charset="2"/>
              </a:rPr>
              <a:t>Term</a:t>
            </a:r>
            <a:r>
              <a:rPr lang="es-ES" sz="2000" dirty="0" smtClean="0">
                <a:solidFill>
                  <a:schemeClr val="tx2"/>
                </a:solidFill>
                <a:latin typeface="+mj-lt"/>
                <a:sym typeface="Wingdings" panose="05000000000000000000" pitchFamily="2" charset="2"/>
              </a:rPr>
              <a:t> EPS), enfocados al </a:t>
            </a:r>
            <a:r>
              <a:rPr lang="es-ES" sz="2000" i="1" dirty="0" err="1" smtClean="0">
                <a:solidFill>
                  <a:schemeClr val="tx2"/>
                </a:solidFill>
                <a:latin typeface="+mj-lt"/>
                <a:sym typeface="Wingdings" panose="05000000000000000000" pitchFamily="2" charset="2"/>
              </a:rPr>
              <a:t>nowcasting</a:t>
            </a:r>
            <a:r>
              <a:rPr lang="es-ES" sz="2000" i="1" dirty="0" smtClean="0">
                <a:solidFill>
                  <a:schemeClr val="tx2"/>
                </a:solidFill>
                <a:latin typeface="+mj-lt"/>
                <a:sym typeface="Wingdings" panose="05000000000000000000" pitchFamily="2" charset="2"/>
              </a:rPr>
              <a:t>.</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18</a:t>
            </a:fld>
            <a:endParaRPr lang="es-ES">
              <a:solidFill>
                <a:srgbClr val="00338D">
                  <a:tint val="75000"/>
                </a:srgbClr>
              </a:solidFill>
            </a:endParaRPr>
          </a:p>
        </p:txBody>
      </p:sp>
    </p:spTree>
    <p:extLst>
      <p:ext uri="{BB962C8B-B14F-4D97-AF65-F5344CB8AC3E}">
        <p14:creationId xmlns:p14="http://schemas.microsoft.com/office/powerpoint/2010/main" val="1649002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latin typeface="Symbol" panose="05050102010706020507" pitchFamily="18" charset="2"/>
              </a:rPr>
              <a:t>g-</a:t>
            </a:r>
            <a:r>
              <a:rPr lang="es-ES" dirty="0" smtClean="0"/>
              <a:t>SREPS</a:t>
            </a:r>
            <a:endParaRPr lang="es-ES" dirty="0"/>
          </a:p>
        </p:txBody>
      </p:sp>
      <p:sp>
        <p:nvSpPr>
          <p:cNvPr id="3" name="Marcador de contenido 2"/>
          <p:cNvSpPr>
            <a:spLocks noGrp="1"/>
          </p:cNvSpPr>
          <p:nvPr>
            <p:ph idx="1"/>
          </p:nvPr>
        </p:nvSpPr>
        <p:spPr>
          <a:xfrm>
            <a:off x="631379" y="1415333"/>
            <a:ext cx="4094428" cy="5192202"/>
          </a:xfrm>
        </p:spPr>
        <p:txBody>
          <a:bodyPr>
            <a:normAutofit/>
          </a:bodyPr>
          <a:lstStyle/>
          <a:p>
            <a:r>
              <a:rPr lang="es-ES" sz="2000" dirty="0" smtClean="0">
                <a:solidFill>
                  <a:schemeClr val="tx2"/>
                </a:solidFill>
                <a:latin typeface="+mj-lt"/>
                <a:sym typeface="Wingdings" panose="05000000000000000000" pitchFamily="2" charset="2"/>
              </a:rPr>
              <a:t>El sistema de predicción por conjuntos de corto plazo (y alta resolución) de AEMET.</a:t>
            </a:r>
          </a:p>
          <a:p>
            <a:r>
              <a:rPr lang="es-ES" sz="2000" dirty="0" smtClean="0">
                <a:solidFill>
                  <a:schemeClr val="tx2"/>
                </a:solidFill>
                <a:latin typeface="+mj-lt"/>
                <a:sym typeface="Wingdings" panose="05000000000000000000" pitchFamily="2" charset="2"/>
              </a:rPr>
              <a:t>Centrado en los fenómenos de escala meso-</a:t>
            </a:r>
            <a:r>
              <a:rPr lang="es-ES" sz="2000" dirty="0" smtClean="0">
                <a:solidFill>
                  <a:schemeClr val="tx2"/>
                </a:solidFill>
                <a:latin typeface="Symbol" panose="05050102010706020507" pitchFamily="18" charset="2"/>
                <a:sym typeface="Wingdings" panose="05000000000000000000" pitchFamily="2" charset="2"/>
              </a:rPr>
              <a:t>g </a:t>
            </a:r>
            <a:r>
              <a:rPr lang="es-ES" sz="2000" dirty="0" smtClean="0">
                <a:solidFill>
                  <a:schemeClr val="tx2"/>
                </a:solidFill>
                <a:latin typeface="+mj-lt"/>
                <a:sym typeface="Wingdings" panose="05000000000000000000" pitchFamily="2" charset="2"/>
              </a:rPr>
              <a:t>(2-20 km)</a:t>
            </a:r>
          </a:p>
          <a:p>
            <a:r>
              <a:rPr lang="es-ES" sz="2000" dirty="0" smtClean="0">
                <a:solidFill>
                  <a:schemeClr val="tx2"/>
                </a:solidFill>
                <a:latin typeface="+mj-lt"/>
                <a:sym typeface="Wingdings" panose="05000000000000000000" pitchFamily="2" charset="2"/>
              </a:rPr>
              <a:t>Se utilizan modelos de área limitada (alta resolución, bajo alcance, necesitan condiciones de contorno)</a:t>
            </a:r>
          </a:p>
          <a:p>
            <a:r>
              <a:rPr lang="es-ES" sz="2000" dirty="0" smtClean="0">
                <a:solidFill>
                  <a:schemeClr val="tx2"/>
                </a:solidFill>
                <a:latin typeface="+mj-lt"/>
                <a:sym typeface="Wingdings" panose="05000000000000000000" pitchFamily="2" charset="2"/>
              </a:rPr>
              <a:t>Es un </a:t>
            </a:r>
            <a:r>
              <a:rPr lang="es-ES" sz="2000" dirty="0" err="1" smtClean="0">
                <a:solidFill>
                  <a:schemeClr val="tx2"/>
                </a:solidFill>
                <a:latin typeface="+mj-lt"/>
                <a:sym typeface="Wingdings" panose="05000000000000000000" pitchFamily="2" charset="2"/>
              </a:rPr>
              <a:t>ensemble</a:t>
            </a:r>
            <a:r>
              <a:rPr lang="es-ES" sz="2000" dirty="0" smtClean="0">
                <a:solidFill>
                  <a:schemeClr val="tx2"/>
                </a:solidFill>
                <a:latin typeface="+mj-lt"/>
                <a:sym typeface="Wingdings" panose="05000000000000000000" pitchFamily="2" charset="2"/>
              </a:rPr>
              <a:t> </a:t>
            </a:r>
            <a:r>
              <a:rPr lang="es-ES" sz="2000" dirty="0" err="1" smtClean="0">
                <a:solidFill>
                  <a:schemeClr val="tx2"/>
                </a:solidFill>
                <a:latin typeface="+mj-lt"/>
                <a:sym typeface="Wingdings" panose="05000000000000000000" pitchFamily="2" charset="2"/>
              </a:rPr>
              <a:t>multisistema</a:t>
            </a:r>
            <a:r>
              <a:rPr lang="es-ES" sz="2000" dirty="0" smtClean="0">
                <a:solidFill>
                  <a:schemeClr val="tx2"/>
                </a:solidFill>
                <a:latin typeface="+mj-lt"/>
                <a:sym typeface="Wingdings" panose="05000000000000000000" pitchFamily="2" charset="2"/>
              </a:rPr>
              <a:t> y </a:t>
            </a:r>
            <a:r>
              <a:rPr lang="es-ES" sz="2000" dirty="0" err="1" smtClean="0">
                <a:solidFill>
                  <a:schemeClr val="tx2"/>
                </a:solidFill>
                <a:latin typeface="+mj-lt"/>
                <a:sym typeface="Wingdings" panose="05000000000000000000" pitchFamily="2" charset="2"/>
              </a:rPr>
              <a:t>multicondiciones</a:t>
            </a:r>
            <a:r>
              <a:rPr lang="es-ES" sz="2000" dirty="0" smtClean="0">
                <a:solidFill>
                  <a:schemeClr val="tx2"/>
                </a:solidFill>
                <a:latin typeface="+mj-lt"/>
                <a:sym typeface="Wingdings" panose="05000000000000000000" pitchFamily="2" charset="2"/>
              </a:rPr>
              <a:t> de contorno:</a:t>
            </a:r>
          </a:p>
          <a:p>
            <a:pPr lvl="1">
              <a:buFont typeface="Wingdings" panose="05000000000000000000" pitchFamily="2" charset="2"/>
              <a:buChar char="Ø"/>
            </a:pPr>
            <a:r>
              <a:rPr lang="es-ES" sz="1600" dirty="0" smtClean="0">
                <a:solidFill>
                  <a:schemeClr val="tx2"/>
                </a:solidFill>
                <a:latin typeface="+mj-lt"/>
                <a:sym typeface="Wingdings" panose="05000000000000000000" pitchFamily="2" charset="2"/>
              </a:rPr>
              <a:t>Al usar varios modelos se introduce la incertidumbre asociada a la propia formulación del modelo (física del modelo).</a:t>
            </a:r>
          </a:p>
          <a:p>
            <a:pPr lvl="1">
              <a:buFont typeface="Wingdings" panose="05000000000000000000" pitchFamily="2" charset="2"/>
              <a:buChar char="Ø"/>
            </a:pPr>
            <a:r>
              <a:rPr lang="es-ES" sz="1600" dirty="0" smtClean="0">
                <a:solidFill>
                  <a:schemeClr val="tx2"/>
                </a:solidFill>
                <a:latin typeface="+mj-lt"/>
                <a:sym typeface="Wingdings" panose="05000000000000000000" pitchFamily="2" charset="2"/>
              </a:rPr>
              <a:t>Al usar varias condiciones de contorno se introduce la incertidumbre asociada a las condiciones iniciales (física del sistema atmosférico)</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19</a:t>
            </a:fld>
            <a:endParaRPr lang="es-ES">
              <a:solidFill>
                <a:srgbClr val="00338D">
                  <a:tint val="75000"/>
                </a:srgbClr>
              </a:solidFill>
            </a:endParaRPr>
          </a:p>
        </p:txBody>
      </p:sp>
      <p:pic>
        <p:nvPicPr>
          <p:cNvPr id="12" name="Imagen 11"/>
          <p:cNvPicPr>
            <a:picLocks noChangeAspect="1"/>
          </p:cNvPicPr>
          <p:nvPr/>
        </p:nvPicPr>
        <p:blipFill>
          <a:blip r:embed="rId2"/>
          <a:stretch>
            <a:fillRect/>
          </a:stretch>
        </p:blipFill>
        <p:spPr>
          <a:xfrm>
            <a:off x="5232861" y="1415333"/>
            <a:ext cx="5715000" cy="4867275"/>
          </a:xfrm>
          <a:prstGeom prst="rect">
            <a:avLst/>
          </a:prstGeom>
        </p:spPr>
      </p:pic>
    </p:spTree>
    <p:extLst>
      <p:ext uri="{BB962C8B-B14F-4D97-AF65-F5344CB8AC3E}">
        <p14:creationId xmlns:p14="http://schemas.microsoft.com/office/powerpoint/2010/main" val="4113291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Índice</a:t>
            </a:r>
            <a:endParaRPr lang="es-ES" dirty="0"/>
          </a:p>
        </p:txBody>
      </p:sp>
      <p:sp>
        <p:nvSpPr>
          <p:cNvPr id="3" name="Marcador de contenido 2"/>
          <p:cNvSpPr>
            <a:spLocks noGrp="1"/>
          </p:cNvSpPr>
          <p:nvPr>
            <p:ph idx="1"/>
          </p:nvPr>
        </p:nvSpPr>
        <p:spPr>
          <a:xfrm>
            <a:off x="888351" y="1987826"/>
            <a:ext cx="10415299" cy="3101009"/>
          </a:xfrm>
        </p:spPr>
        <p:txBody>
          <a:bodyPr/>
          <a:lstStyle/>
          <a:p>
            <a:pPr algn="just"/>
            <a:r>
              <a:rPr lang="es-ES" sz="2400" dirty="0" smtClean="0">
                <a:solidFill>
                  <a:schemeClr val="tx2"/>
                </a:solidFill>
                <a:latin typeface="+mj-lt"/>
              </a:rPr>
              <a:t>Atmósfera y caos</a:t>
            </a:r>
          </a:p>
          <a:p>
            <a:pPr algn="just"/>
            <a:r>
              <a:rPr lang="es-ES" sz="2400" dirty="0" smtClean="0">
                <a:solidFill>
                  <a:schemeClr val="tx2"/>
                </a:solidFill>
                <a:latin typeface="+mj-lt"/>
              </a:rPr>
              <a:t>Sistemas de predicción por conjuntos</a:t>
            </a:r>
          </a:p>
          <a:p>
            <a:pPr algn="just"/>
            <a:r>
              <a:rPr lang="es-ES" sz="2400" dirty="0" smtClean="0">
                <a:solidFill>
                  <a:schemeClr val="tx2"/>
                </a:solidFill>
                <a:latin typeface="+mj-lt"/>
              </a:rPr>
              <a:t>ENS-IFS</a:t>
            </a:r>
          </a:p>
          <a:p>
            <a:pPr algn="just"/>
            <a:r>
              <a:rPr lang="es-ES" sz="2400" dirty="0" smtClean="0">
                <a:solidFill>
                  <a:schemeClr val="tx2"/>
                </a:solidFill>
                <a:latin typeface="+mj-lt"/>
              </a:rPr>
              <a:t>EPS-gramas</a:t>
            </a:r>
            <a:endParaRPr lang="es-ES" sz="2400" dirty="0">
              <a:solidFill>
                <a:schemeClr val="tx2"/>
              </a:solidFill>
              <a:latin typeface="+mj-lt"/>
            </a:endParaRPr>
          </a:p>
          <a:p>
            <a:pPr algn="just"/>
            <a:r>
              <a:rPr lang="es-ES" sz="2400" dirty="0" smtClean="0">
                <a:solidFill>
                  <a:schemeClr val="tx2"/>
                </a:solidFill>
                <a:latin typeface="+mj-lt"/>
              </a:rPr>
              <a:t>Agrupamiento de miembros</a:t>
            </a:r>
          </a:p>
          <a:p>
            <a:pPr algn="just"/>
            <a:r>
              <a:rPr lang="es-ES" sz="2400" dirty="0" smtClean="0">
                <a:solidFill>
                  <a:schemeClr val="tx2"/>
                </a:solidFill>
                <a:latin typeface="+mj-lt"/>
              </a:rPr>
              <a:t>Advertencia</a:t>
            </a:r>
          </a:p>
          <a:p>
            <a:pPr lvl="1" algn="just">
              <a:buFont typeface="Courier New" panose="02070309020205020404" pitchFamily="49" charset="0"/>
              <a:buChar char="o"/>
            </a:pPr>
            <a:endParaRPr lang="es-ES" sz="2800" dirty="0">
              <a:solidFill>
                <a:schemeClr val="tx2"/>
              </a:solidFill>
              <a:latin typeface="+mj-lt"/>
            </a:endParaRPr>
          </a:p>
        </p:txBody>
      </p:sp>
      <p:sp>
        <p:nvSpPr>
          <p:cNvPr id="4" name="Marcador de número de diapositiva 3"/>
          <p:cNvSpPr>
            <a:spLocks noGrp="1"/>
          </p:cNvSpPr>
          <p:nvPr>
            <p:ph type="sldNum" sz="quarter" idx="12"/>
          </p:nvPr>
        </p:nvSpPr>
        <p:spPr/>
        <p:txBody>
          <a:bodyPr/>
          <a:lstStyle/>
          <a:p>
            <a:fld id="{82D3226F-4A3C-452B-B231-00FC51DA00AF}" type="slidenum">
              <a:rPr lang="es-ES" smtClean="0">
                <a:solidFill>
                  <a:srgbClr val="00338D">
                    <a:tint val="75000"/>
                  </a:srgbClr>
                </a:solidFill>
              </a:rPr>
              <a:t>2</a:t>
            </a:fld>
            <a:endParaRPr lang="es-ES" dirty="0">
              <a:solidFill>
                <a:srgbClr val="00338D">
                  <a:tint val="75000"/>
                </a:srgbClr>
              </a:solidFill>
            </a:endParaRPr>
          </a:p>
        </p:txBody>
      </p:sp>
    </p:spTree>
    <p:extLst>
      <p:ext uri="{BB962C8B-B14F-4D97-AF65-F5344CB8AC3E}">
        <p14:creationId xmlns:p14="http://schemas.microsoft.com/office/powerpoint/2010/main" val="4193999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latin typeface="Symbol" panose="05050102010706020507" pitchFamily="18" charset="2"/>
              </a:rPr>
              <a:t>g-</a:t>
            </a:r>
            <a:r>
              <a:rPr lang="es-ES" dirty="0" smtClean="0"/>
              <a:t>SREPS</a:t>
            </a:r>
            <a:endParaRPr lang="es-ES" dirty="0"/>
          </a:p>
        </p:txBody>
      </p:sp>
      <p:sp>
        <p:nvSpPr>
          <p:cNvPr id="3" name="Marcador de contenido 2"/>
          <p:cNvSpPr>
            <a:spLocks noGrp="1"/>
          </p:cNvSpPr>
          <p:nvPr>
            <p:ph idx="1"/>
          </p:nvPr>
        </p:nvSpPr>
        <p:spPr>
          <a:xfrm>
            <a:off x="599574" y="1865120"/>
            <a:ext cx="4094428" cy="3967700"/>
          </a:xfrm>
        </p:spPr>
        <p:txBody>
          <a:bodyPr>
            <a:normAutofit/>
          </a:bodyPr>
          <a:lstStyle/>
          <a:p>
            <a:r>
              <a:rPr lang="es-ES" sz="2000" dirty="0" smtClean="0">
                <a:solidFill>
                  <a:schemeClr val="tx2"/>
                </a:solidFill>
                <a:latin typeface="+mj-lt"/>
                <a:sym typeface="Wingdings" panose="05000000000000000000" pitchFamily="2" charset="2"/>
              </a:rPr>
              <a:t>Ofrece productos hasta el H+60 cada 3 h (prevista extensión hasta H+72)</a:t>
            </a:r>
          </a:p>
          <a:p>
            <a:r>
              <a:rPr lang="es-ES" sz="2000" dirty="0" smtClean="0">
                <a:solidFill>
                  <a:schemeClr val="tx2"/>
                </a:solidFill>
                <a:latin typeface="+mj-lt"/>
                <a:sym typeface="Wingdings" panose="05000000000000000000" pitchFamily="2" charset="2"/>
              </a:rPr>
              <a:t>Permite realizar predicciones probabilísticas de corto y medio plazo cercano (¡La incertidumbre siempre está presente!  En todos los alcances es imprescindible hacer uso de los EPS)</a:t>
            </a:r>
          </a:p>
          <a:p>
            <a:r>
              <a:rPr lang="es-ES" sz="2000" dirty="0" smtClean="0">
                <a:solidFill>
                  <a:schemeClr val="tx2"/>
                </a:solidFill>
                <a:latin typeface="+mj-lt"/>
                <a:sym typeface="Wingdings" panose="05000000000000000000" pitchFamily="2" charset="2"/>
              </a:rPr>
              <a:t>Muy útiles para estimar precipitaciones convectivas / rachas, temperaturas máximas y mínimas en valles…</a:t>
            </a:r>
            <a:endParaRPr lang="es-ES" sz="16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20</a:t>
            </a:fld>
            <a:endParaRPr lang="es-ES">
              <a:solidFill>
                <a:srgbClr val="00338D">
                  <a:tint val="75000"/>
                </a:srgb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584" y="1108920"/>
            <a:ext cx="3600000" cy="25470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584" y="3694843"/>
            <a:ext cx="3600000" cy="27000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4451" y="2043644"/>
            <a:ext cx="2880000" cy="2304000"/>
          </a:xfrm>
          <a:prstGeom prst="rect">
            <a:avLst/>
          </a:prstGeom>
        </p:spPr>
      </p:pic>
      <p:sp>
        <p:nvSpPr>
          <p:cNvPr id="8" name="Rectángulo 7"/>
          <p:cNvSpPr/>
          <p:nvPr/>
        </p:nvSpPr>
        <p:spPr>
          <a:xfrm>
            <a:off x="7386761" y="1818596"/>
            <a:ext cx="381663" cy="225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9"/>
          <p:cNvSpPr/>
          <p:nvPr/>
        </p:nvSpPr>
        <p:spPr>
          <a:xfrm>
            <a:off x="7506031" y="4506278"/>
            <a:ext cx="453225" cy="2486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ángulo 10"/>
          <p:cNvSpPr/>
          <p:nvPr/>
        </p:nvSpPr>
        <p:spPr>
          <a:xfrm>
            <a:off x="6074797" y="1632542"/>
            <a:ext cx="469126" cy="2325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ángulo 12"/>
          <p:cNvSpPr/>
          <p:nvPr/>
        </p:nvSpPr>
        <p:spPr>
          <a:xfrm>
            <a:off x="6249572" y="4273700"/>
            <a:ext cx="469126" cy="2325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05197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latin typeface="Symbol" panose="05050102010706020507" pitchFamily="18" charset="2"/>
              </a:rPr>
              <a:t>g-</a:t>
            </a:r>
            <a:r>
              <a:rPr lang="es-ES" dirty="0" smtClean="0"/>
              <a:t>SREPS</a:t>
            </a:r>
            <a:endParaRPr lang="es-ES" dirty="0"/>
          </a:p>
        </p:txBody>
      </p:sp>
      <p:sp>
        <p:nvSpPr>
          <p:cNvPr id="3" name="Marcador de contenido 2"/>
          <p:cNvSpPr>
            <a:spLocks noGrp="1"/>
          </p:cNvSpPr>
          <p:nvPr>
            <p:ph idx="1"/>
          </p:nvPr>
        </p:nvSpPr>
        <p:spPr>
          <a:xfrm>
            <a:off x="599574" y="1865120"/>
            <a:ext cx="4094428" cy="3967700"/>
          </a:xfrm>
        </p:spPr>
        <p:txBody>
          <a:bodyPr>
            <a:normAutofit/>
          </a:bodyPr>
          <a:lstStyle/>
          <a:p>
            <a:r>
              <a:rPr lang="es-ES" sz="2000" dirty="0" smtClean="0">
                <a:solidFill>
                  <a:schemeClr val="tx2"/>
                </a:solidFill>
                <a:latin typeface="+mj-lt"/>
                <a:sym typeface="Wingdings" panose="05000000000000000000" pitchFamily="2" charset="2"/>
              </a:rPr>
              <a:t>Ofrece productos hasta el H+60 cada 3 h (prevista extensión hasta H+72)</a:t>
            </a:r>
          </a:p>
          <a:p>
            <a:r>
              <a:rPr lang="es-ES" sz="2000" dirty="0" smtClean="0">
                <a:solidFill>
                  <a:schemeClr val="tx2"/>
                </a:solidFill>
                <a:latin typeface="+mj-lt"/>
                <a:sym typeface="Wingdings" panose="05000000000000000000" pitchFamily="2" charset="2"/>
              </a:rPr>
              <a:t>Permite realizar predicciones probabilísticas de corto y medio plazo cercano (¡La incertidumbre siempre está presente!  En todos los alcances es imprescindible hacer uso de los EPS)</a:t>
            </a:r>
          </a:p>
          <a:p>
            <a:r>
              <a:rPr lang="es-ES" sz="2000" dirty="0" smtClean="0">
                <a:solidFill>
                  <a:schemeClr val="tx2"/>
                </a:solidFill>
                <a:latin typeface="+mj-lt"/>
                <a:sym typeface="Wingdings" panose="05000000000000000000" pitchFamily="2" charset="2"/>
              </a:rPr>
              <a:t>Muy útiles para estimar precipitaciones convectivas / rachas, temperaturas máximas y mínimas en valles…</a:t>
            </a:r>
            <a:endParaRPr lang="es-ES" sz="1600" dirty="0" smtClean="0">
              <a:solidFill>
                <a:schemeClr val="tx2"/>
              </a:solidFill>
              <a:latin typeface="+mj-lt"/>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21</a:t>
            </a:fld>
            <a:endParaRPr lang="es-ES">
              <a:solidFill>
                <a:srgbClr val="00338D">
                  <a:tint val="75000"/>
                </a:srgbClr>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0061" y="1811370"/>
            <a:ext cx="2880000" cy="2037600"/>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339" y="1766320"/>
            <a:ext cx="2880000" cy="2160000"/>
          </a:xfrm>
          <a:prstGeom prst="rect">
            <a:avLst/>
          </a:prstGeom>
        </p:spPr>
      </p:pic>
      <p:sp>
        <p:nvSpPr>
          <p:cNvPr id="11" name="Rectángulo 10"/>
          <p:cNvSpPr/>
          <p:nvPr/>
        </p:nvSpPr>
        <p:spPr>
          <a:xfrm>
            <a:off x="6848154" y="2420202"/>
            <a:ext cx="469126" cy="2325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ángulo 7"/>
          <p:cNvSpPr/>
          <p:nvPr/>
        </p:nvSpPr>
        <p:spPr>
          <a:xfrm>
            <a:off x="9600537" y="2427732"/>
            <a:ext cx="381663" cy="2250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811" y="3997135"/>
            <a:ext cx="2880000" cy="2359215"/>
          </a:xfrm>
          <a:prstGeom prst="rect">
            <a:avLst/>
          </a:prstGeom>
        </p:spPr>
      </p:pic>
    </p:spTree>
    <p:extLst>
      <p:ext uri="{BB962C8B-B14F-4D97-AF65-F5344CB8AC3E}">
        <p14:creationId xmlns:p14="http://schemas.microsoft.com/office/powerpoint/2010/main" val="34097444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Productos para medio plazo en AEMET</a:t>
            </a:r>
            <a:endParaRPr lang="es-ES" dirty="0"/>
          </a:p>
        </p:txBody>
      </p:sp>
      <p:sp>
        <p:nvSpPr>
          <p:cNvPr id="3" name="Marcador de contenido 2"/>
          <p:cNvSpPr>
            <a:spLocks noGrp="1"/>
          </p:cNvSpPr>
          <p:nvPr>
            <p:ph idx="1"/>
          </p:nvPr>
        </p:nvSpPr>
        <p:spPr>
          <a:xfrm>
            <a:off x="599573" y="1865120"/>
            <a:ext cx="3407161" cy="3967700"/>
          </a:xfrm>
        </p:spPr>
        <p:txBody>
          <a:bodyPr anchor="ctr">
            <a:normAutofit/>
          </a:bodyPr>
          <a:lstStyle/>
          <a:p>
            <a:r>
              <a:rPr lang="es-ES" sz="2000" dirty="0" smtClean="0">
                <a:solidFill>
                  <a:schemeClr val="tx2"/>
                </a:solidFill>
                <a:latin typeface="+mj-lt"/>
                <a:sym typeface="Wingdings" panose="05000000000000000000" pitchFamily="2" charset="2"/>
              </a:rPr>
              <a:t>Medio plazo: D+3 a D+9</a:t>
            </a:r>
          </a:p>
          <a:p>
            <a:pPr lvl="1">
              <a:buFont typeface="Wingdings" panose="05000000000000000000" pitchFamily="2" charset="2"/>
              <a:buChar char="Ø"/>
            </a:pPr>
            <a:r>
              <a:rPr lang="es-ES" sz="2000" dirty="0" smtClean="0">
                <a:solidFill>
                  <a:schemeClr val="tx2"/>
                </a:solidFill>
                <a:latin typeface="+mj-lt"/>
                <a:sym typeface="Wingdings" panose="05000000000000000000" pitchFamily="2" charset="2"/>
              </a:rPr>
              <a:t>Boletines de predicción general de medio plazo (nacionales y autonómicos).</a:t>
            </a:r>
          </a:p>
          <a:p>
            <a:pPr lvl="1">
              <a:buFont typeface="Wingdings" panose="05000000000000000000" pitchFamily="2" charset="2"/>
              <a:buChar char="Ø"/>
            </a:pPr>
            <a:r>
              <a:rPr lang="es-ES" sz="2000" dirty="0" smtClean="0">
                <a:solidFill>
                  <a:schemeClr val="tx2"/>
                </a:solidFill>
                <a:latin typeface="+mj-lt"/>
                <a:sym typeface="Wingdings" panose="05000000000000000000" pitchFamily="2" charset="2"/>
              </a:rPr>
              <a:t>Boletines de predicción de montaña</a:t>
            </a:r>
          </a:p>
          <a:p>
            <a:pPr lvl="1">
              <a:buFont typeface="Wingdings" panose="05000000000000000000" pitchFamily="2" charset="2"/>
              <a:buChar char="Ø"/>
            </a:pPr>
            <a:r>
              <a:rPr lang="es-ES" sz="2000" dirty="0" smtClean="0">
                <a:solidFill>
                  <a:schemeClr val="tx2"/>
                </a:solidFill>
                <a:latin typeface="+mj-lt"/>
                <a:sym typeface="Wingdings" panose="05000000000000000000" pitchFamily="2" charset="2"/>
              </a:rPr>
              <a:t>Avance de avisos</a:t>
            </a:r>
          </a:p>
          <a:p>
            <a:pPr lvl="1">
              <a:buFont typeface="Wingdings" panose="05000000000000000000" pitchFamily="2" charset="2"/>
              <a:buChar char="Ø"/>
            </a:pPr>
            <a:r>
              <a:rPr lang="es-ES" sz="2000" dirty="0" smtClean="0">
                <a:solidFill>
                  <a:schemeClr val="tx2"/>
                </a:solidFill>
                <a:latin typeface="+mj-lt"/>
                <a:sym typeface="Wingdings" panose="05000000000000000000" pitchFamily="2" charset="2"/>
              </a:rPr>
              <a:t>Predicción mensual</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22</a:t>
            </a:fld>
            <a:endParaRPr lang="es-ES">
              <a:solidFill>
                <a:srgbClr val="00338D">
                  <a:tint val="75000"/>
                </a:srgbClr>
              </a:solidFill>
            </a:endParaRP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10921" t="4930" r="10048" b="6708"/>
          <a:stretch/>
        </p:blipFill>
        <p:spPr>
          <a:xfrm>
            <a:off x="4480561" y="1561348"/>
            <a:ext cx="3308465" cy="4771505"/>
          </a:xfrm>
          <a:prstGeom prst="rect">
            <a:avLst/>
          </a:prstGeom>
          <a:ln>
            <a:solidFill>
              <a:schemeClr val="accent1"/>
            </a:solidFill>
          </a:ln>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11785" t="4622" r="11452" b="1628"/>
          <a:stretch/>
        </p:blipFill>
        <p:spPr>
          <a:xfrm>
            <a:off x="7845830" y="1415874"/>
            <a:ext cx="3441469" cy="5062451"/>
          </a:xfrm>
          <a:prstGeom prst="rect">
            <a:avLst/>
          </a:prstGeom>
        </p:spPr>
      </p:pic>
    </p:spTree>
    <p:extLst>
      <p:ext uri="{BB962C8B-B14F-4D97-AF65-F5344CB8AC3E}">
        <p14:creationId xmlns:p14="http://schemas.microsoft.com/office/powerpoint/2010/main" val="976412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Bibliografía</a:t>
            </a:r>
            <a:endParaRPr lang="es-ES" dirty="0"/>
          </a:p>
        </p:txBody>
      </p:sp>
      <p:sp>
        <p:nvSpPr>
          <p:cNvPr id="3" name="Marcador de contenido 2"/>
          <p:cNvSpPr>
            <a:spLocks noGrp="1"/>
          </p:cNvSpPr>
          <p:nvPr>
            <p:ph idx="1"/>
          </p:nvPr>
        </p:nvSpPr>
        <p:spPr>
          <a:xfrm>
            <a:off x="440447" y="1496291"/>
            <a:ext cx="11172433" cy="4828026"/>
          </a:xfrm>
        </p:spPr>
        <p:txBody>
          <a:bodyPr anchor="ctr">
            <a:noAutofit/>
          </a:bodyPr>
          <a:lstStyle/>
          <a:p>
            <a:r>
              <a:rPr lang="es-ES" sz="1900" dirty="0" err="1" smtClean="0">
                <a:solidFill>
                  <a:schemeClr val="tx2"/>
                </a:solidFill>
                <a:latin typeface="+mj-lt"/>
                <a:hlinkClick r:id="rId2"/>
              </a:rPr>
              <a:t>Forecaster</a:t>
            </a:r>
            <a:r>
              <a:rPr lang="es-ES" sz="1900" dirty="0" smtClean="0">
                <a:solidFill>
                  <a:schemeClr val="tx2"/>
                </a:solidFill>
                <a:latin typeface="+mj-lt"/>
                <a:hlinkClick r:id="rId2"/>
              </a:rPr>
              <a:t> </a:t>
            </a:r>
            <a:r>
              <a:rPr lang="es-ES" sz="1900" dirty="0" err="1" smtClean="0">
                <a:solidFill>
                  <a:schemeClr val="tx2"/>
                </a:solidFill>
                <a:latin typeface="+mj-lt"/>
                <a:hlinkClick r:id="rId2"/>
              </a:rPr>
              <a:t>User’s</a:t>
            </a:r>
            <a:r>
              <a:rPr lang="es-ES" sz="1900" dirty="0" smtClean="0">
                <a:solidFill>
                  <a:schemeClr val="tx2"/>
                </a:solidFill>
                <a:latin typeface="+mj-lt"/>
                <a:hlinkClick r:id="rId2"/>
              </a:rPr>
              <a:t> </a:t>
            </a:r>
            <a:r>
              <a:rPr lang="es-ES" sz="1900" dirty="0" err="1" smtClean="0">
                <a:solidFill>
                  <a:schemeClr val="tx2"/>
                </a:solidFill>
                <a:latin typeface="+mj-lt"/>
                <a:hlinkClick r:id="rId2"/>
              </a:rPr>
              <a:t>Guide</a:t>
            </a:r>
            <a:r>
              <a:rPr lang="es-ES" sz="1900" dirty="0" smtClean="0">
                <a:solidFill>
                  <a:schemeClr val="tx2"/>
                </a:solidFill>
                <a:latin typeface="+mj-lt"/>
              </a:rPr>
              <a:t> del ECMWF</a:t>
            </a:r>
          </a:p>
          <a:p>
            <a:r>
              <a:rPr lang="es-ES" sz="1900" dirty="0" smtClean="0">
                <a:solidFill>
                  <a:schemeClr val="tx2"/>
                </a:solidFill>
                <a:latin typeface="+mj-lt"/>
              </a:rPr>
              <a:t>Santos Burguete </a:t>
            </a:r>
            <a:r>
              <a:rPr lang="es-ES" sz="1900" i="1" dirty="0" smtClean="0">
                <a:solidFill>
                  <a:schemeClr val="tx2"/>
                </a:solidFill>
                <a:latin typeface="+mj-lt"/>
              </a:rPr>
              <a:t>et al</a:t>
            </a:r>
            <a:r>
              <a:rPr lang="es-ES" sz="1900" dirty="0" smtClean="0">
                <a:solidFill>
                  <a:schemeClr val="tx2"/>
                </a:solidFill>
                <a:latin typeface="+mj-lt"/>
              </a:rPr>
              <a:t>.: Física del caos en la predicción meteorológica. Agencia Estatal </a:t>
            </a:r>
            <a:r>
              <a:rPr lang="es-ES" sz="1900" smtClean="0">
                <a:solidFill>
                  <a:schemeClr val="tx2"/>
                </a:solidFill>
                <a:latin typeface="+mj-lt"/>
              </a:rPr>
              <a:t>de Meteorología.</a:t>
            </a:r>
            <a:endParaRPr lang="es-ES" sz="1900" dirty="0" smtClean="0">
              <a:solidFill>
                <a:schemeClr val="tx2"/>
              </a:solidFill>
              <a:latin typeface="+mj-lt"/>
            </a:endParaRPr>
          </a:p>
          <a:p>
            <a:r>
              <a:rPr lang="es-ES" sz="1900" dirty="0" smtClean="0">
                <a:solidFill>
                  <a:schemeClr val="tx2"/>
                </a:solidFill>
                <a:latin typeface="+mj-lt"/>
                <a:hlinkClick r:id="rId3"/>
              </a:rPr>
              <a:t>SNP-PRO-1020</a:t>
            </a:r>
            <a:r>
              <a:rPr lang="es-ES" sz="1900" dirty="0" smtClean="0">
                <a:solidFill>
                  <a:schemeClr val="tx2"/>
                </a:solidFill>
                <a:latin typeface="+mj-lt"/>
              </a:rPr>
              <a:t>: Procedimiento sobre actividades de corto y medio plazo del Sistema Nacional de predicción</a:t>
            </a:r>
            <a:endParaRPr lang="es-ES" sz="1900" dirty="0">
              <a:solidFill>
                <a:schemeClr val="tx2"/>
              </a:solidFill>
              <a:latin typeface="+mj-lt"/>
            </a:endParaRPr>
          </a:p>
        </p:txBody>
      </p:sp>
      <p:sp>
        <p:nvSpPr>
          <p:cNvPr id="5" name="Marcador de número de diapositiva 4"/>
          <p:cNvSpPr>
            <a:spLocks noGrp="1"/>
          </p:cNvSpPr>
          <p:nvPr>
            <p:ph type="sldNum" sz="quarter" idx="12"/>
          </p:nvPr>
        </p:nvSpPr>
        <p:spPr/>
        <p:txBody>
          <a:bodyPr/>
          <a:lstStyle/>
          <a:p>
            <a:fld id="{CABCD2E1-4E08-49D7-95B0-CC3980D685A6}" type="slidenum">
              <a:rPr lang="es-ES" smtClean="0">
                <a:solidFill>
                  <a:srgbClr val="00338D">
                    <a:tint val="75000"/>
                  </a:srgbClr>
                </a:solidFill>
              </a:rPr>
              <a:pPr/>
              <a:t>23</a:t>
            </a:fld>
            <a:endParaRPr lang="es-ES">
              <a:solidFill>
                <a:srgbClr val="00338D">
                  <a:tint val="75000"/>
                </a:srgbClr>
              </a:solidFill>
            </a:endParaRPr>
          </a:p>
        </p:txBody>
      </p:sp>
    </p:spTree>
    <p:extLst>
      <p:ext uri="{BB962C8B-B14F-4D97-AF65-F5344CB8AC3E}">
        <p14:creationId xmlns:p14="http://schemas.microsoft.com/office/powerpoint/2010/main" val="921640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03665" y="3029531"/>
            <a:ext cx="6184670" cy="798938"/>
          </a:xfrm>
        </p:spPr>
        <p:txBody>
          <a:bodyPr/>
          <a:lstStyle/>
          <a:p>
            <a:pPr algn="ctr"/>
            <a:r>
              <a:rPr lang="es-ES" dirty="0" smtClean="0"/>
              <a:t>¿Preguntas?</a:t>
            </a:r>
            <a:endParaRPr lang="es-ES" dirty="0"/>
          </a:p>
        </p:txBody>
      </p:sp>
      <p:sp>
        <p:nvSpPr>
          <p:cNvPr id="7" name="Marcador de número de diapositiva 6"/>
          <p:cNvSpPr>
            <a:spLocks noGrp="1"/>
          </p:cNvSpPr>
          <p:nvPr>
            <p:ph type="sldNum" sz="quarter" idx="12"/>
          </p:nvPr>
        </p:nvSpPr>
        <p:spPr/>
        <p:txBody>
          <a:bodyPr/>
          <a:lstStyle/>
          <a:p>
            <a:fld id="{CABCD2E1-4E08-49D7-95B0-CC3980D685A6}" type="slidenum">
              <a:rPr lang="es-ES" smtClean="0">
                <a:solidFill>
                  <a:srgbClr val="00338D">
                    <a:tint val="75000"/>
                  </a:srgbClr>
                </a:solidFill>
              </a:rPr>
              <a:pPr/>
              <a:t>24</a:t>
            </a:fld>
            <a:endParaRPr lang="es-ES">
              <a:solidFill>
                <a:srgbClr val="00338D">
                  <a:tint val="75000"/>
                </a:srgbClr>
              </a:solidFill>
            </a:endParaRPr>
          </a:p>
        </p:txBody>
      </p:sp>
    </p:spTree>
    <p:extLst>
      <p:ext uri="{BB962C8B-B14F-4D97-AF65-F5344CB8AC3E}">
        <p14:creationId xmlns:p14="http://schemas.microsoft.com/office/powerpoint/2010/main" val="3610806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Atmósfera y caos</a:t>
            </a:r>
            <a:endParaRPr lang="es-ES" dirty="0"/>
          </a:p>
        </p:txBody>
      </p:sp>
      <p:sp>
        <p:nvSpPr>
          <p:cNvPr id="3" name="Marcador de contenido 2"/>
          <p:cNvSpPr>
            <a:spLocks noGrp="1"/>
          </p:cNvSpPr>
          <p:nvPr>
            <p:ph idx="1"/>
          </p:nvPr>
        </p:nvSpPr>
        <p:spPr>
          <a:xfrm>
            <a:off x="830162" y="1731760"/>
            <a:ext cx="4319936" cy="4389120"/>
          </a:xfrm>
        </p:spPr>
        <p:txBody>
          <a:bodyPr>
            <a:normAutofit/>
          </a:bodyPr>
          <a:lstStyle/>
          <a:p>
            <a:pPr algn="just"/>
            <a:r>
              <a:rPr lang="es-ES" sz="2000" dirty="0" smtClean="0">
                <a:solidFill>
                  <a:schemeClr val="tx2"/>
                </a:solidFill>
                <a:latin typeface="+mj-lt"/>
              </a:rPr>
              <a:t>Ecuaciones </a:t>
            </a:r>
            <a:r>
              <a:rPr lang="es-ES" sz="2000" dirty="0" err="1" smtClean="0">
                <a:solidFill>
                  <a:schemeClr val="tx2"/>
                </a:solidFill>
                <a:latin typeface="+mj-lt"/>
              </a:rPr>
              <a:t>Navier</a:t>
            </a:r>
            <a:r>
              <a:rPr lang="es-ES" sz="2000" dirty="0" smtClean="0">
                <a:solidFill>
                  <a:schemeClr val="tx2"/>
                </a:solidFill>
                <a:latin typeface="+mj-lt"/>
              </a:rPr>
              <a:t>-Stokes </a:t>
            </a:r>
            <a:r>
              <a:rPr lang="es-ES" sz="2000" dirty="0" smtClean="0">
                <a:solidFill>
                  <a:schemeClr val="tx2"/>
                </a:solidFill>
                <a:latin typeface="+mj-lt"/>
                <a:sym typeface="Wingdings" panose="05000000000000000000" pitchFamily="2" charset="2"/>
              </a:rPr>
              <a:t> EDP no lineales</a:t>
            </a:r>
          </a:p>
          <a:p>
            <a:pPr algn="just"/>
            <a:r>
              <a:rPr lang="es-ES" sz="2000" dirty="0" smtClean="0">
                <a:solidFill>
                  <a:schemeClr val="tx2"/>
                </a:solidFill>
                <a:latin typeface="+mj-lt"/>
                <a:sym typeface="Wingdings" panose="05000000000000000000" pitchFamily="2" charset="2"/>
              </a:rPr>
              <a:t>Definen un sistema dinámico caótico: la evolución del sistema es muy sensible a las condiciones iniciales: </a:t>
            </a:r>
          </a:p>
          <a:p>
            <a:pPr lvl="1">
              <a:buFont typeface="Wingdings" panose="05000000000000000000" pitchFamily="2" charset="2"/>
              <a:buChar char="è"/>
            </a:pPr>
            <a:r>
              <a:rPr lang="es-ES" sz="1600" dirty="0" smtClean="0">
                <a:solidFill>
                  <a:schemeClr val="tx2"/>
                </a:solidFill>
                <a:latin typeface="+mj-lt"/>
                <a:sym typeface="Wingdings" panose="05000000000000000000" pitchFamily="2" charset="2"/>
              </a:rPr>
              <a:t>Dos estados con condiciones iniciales mínimamente diferentes pueden conducir a estados futuros totalmente diferentes</a:t>
            </a:r>
          </a:p>
          <a:p>
            <a:pPr lvl="1">
              <a:buFont typeface="Wingdings" panose="05000000000000000000" pitchFamily="2" charset="2"/>
              <a:buChar char="è"/>
            </a:pPr>
            <a:r>
              <a:rPr lang="es-ES" sz="1600" dirty="0" smtClean="0">
                <a:solidFill>
                  <a:schemeClr val="tx2"/>
                </a:solidFill>
                <a:latin typeface="+mj-lt"/>
                <a:sym typeface="Wingdings" panose="05000000000000000000" pitchFamily="2" charset="2"/>
              </a:rPr>
              <a:t>Pero, la distancia se mantiene acotada (</a:t>
            </a:r>
            <a:r>
              <a:rPr lang="es-ES" sz="1600" dirty="0" err="1" smtClean="0">
                <a:solidFill>
                  <a:schemeClr val="tx2"/>
                </a:solidFill>
                <a:latin typeface="+mj-lt"/>
                <a:sym typeface="Wingdings" panose="05000000000000000000" pitchFamily="2" charset="2"/>
              </a:rPr>
              <a:t>atractores</a:t>
            </a:r>
            <a:r>
              <a:rPr lang="es-ES" sz="1600" dirty="0" smtClean="0">
                <a:solidFill>
                  <a:schemeClr val="tx2"/>
                </a:solidFill>
                <a:latin typeface="+mj-lt"/>
                <a:sym typeface="Wingdings" panose="05000000000000000000" pitchFamily="2" charset="2"/>
              </a:rPr>
              <a:t> extraños)</a:t>
            </a:r>
            <a:endParaRPr lang="es-ES" sz="1600" dirty="0">
              <a:solidFill>
                <a:schemeClr val="tx2"/>
              </a:solidFill>
              <a:latin typeface="+mj-lt"/>
              <a:sym typeface="Wingdings" panose="05000000000000000000" pitchFamily="2" charset="2"/>
            </a:endParaRPr>
          </a:p>
          <a:p>
            <a:r>
              <a:rPr lang="es-ES" sz="2000" dirty="0" smtClean="0">
                <a:solidFill>
                  <a:schemeClr val="tx2"/>
                </a:solidFill>
                <a:latin typeface="+mj-lt"/>
                <a:sym typeface="Wingdings" panose="05000000000000000000" pitchFamily="2" charset="2"/>
              </a:rPr>
              <a:t>Un sistema caótico es determinista, pero tan sensible a las condiciones iniciales que resulta imposible hacer una predicción perfecta a partir de un cierto alcance</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3</a:t>
            </a:fld>
            <a:endParaRPr lang="es-ES">
              <a:solidFill>
                <a:srgbClr val="00338D">
                  <a:tint val="75000"/>
                </a:srgb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061" y="1760681"/>
            <a:ext cx="5038725" cy="4248150"/>
          </a:xfrm>
          <a:prstGeom prst="rect">
            <a:avLst/>
          </a:prstGeom>
        </p:spPr>
      </p:pic>
    </p:spTree>
    <p:extLst>
      <p:ext uri="{BB962C8B-B14F-4D97-AF65-F5344CB8AC3E}">
        <p14:creationId xmlns:p14="http://schemas.microsoft.com/office/powerpoint/2010/main" val="2559662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Sistemas de predicción por conjuntos</a:t>
            </a:r>
            <a:endParaRPr lang="es-ES" dirty="0"/>
          </a:p>
        </p:txBody>
      </p:sp>
      <p:sp>
        <p:nvSpPr>
          <p:cNvPr id="3" name="Marcador de contenido 2"/>
          <p:cNvSpPr>
            <a:spLocks noGrp="1"/>
          </p:cNvSpPr>
          <p:nvPr>
            <p:ph idx="1"/>
          </p:nvPr>
        </p:nvSpPr>
        <p:spPr>
          <a:xfrm>
            <a:off x="830162" y="1562793"/>
            <a:ext cx="4448420" cy="4558087"/>
          </a:xfrm>
        </p:spPr>
        <p:txBody>
          <a:bodyPr>
            <a:normAutofit lnSpcReduction="10000"/>
          </a:bodyPr>
          <a:lstStyle/>
          <a:p>
            <a:r>
              <a:rPr lang="es-ES" sz="2000" dirty="0" smtClean="0">
                <a:solidFill>
                  <a:schemeClr val="tx2"/>
                </a:solidFill>
                <a:latin typeface="+mj-lt"/>
              </a:rPr>
              <a:t>Se trata de hacer un muestreo del espacio del espacio de soluciones con la esperanza de encontrar los posibles estados futuros que se obtienen variando (perturbando) las condiciones iniciales.</a:t>
            </a:r>
          </a:p>
          <a:p>
            <a:r>
              <a:rPr lang="es-ES" sz="2000" dirty="0" smtClean="0">
                <a:solidFill>
                  <a:schemeClr val="tx2"/>
                </a:solidFill>
                <a:latin typeface="+mj-lt"/>
                <a:sym typeface="Wingdings" panose="05000000000000000000" pitchFamily="2" charset="2"/>
              </a:rPr>
              <a:t>Se ejecuta el modelo con una serie de condiciones iniciales ligeramente diferentes de las obtenidas en el análisis y se obtienen las predicciones de cada uno de los miembros.</a:t>
            </a:r>
          </a:p>
          <a:p>
            <a:r>
              <a:rPr lang="es-ES" sz="2000" dirty="0" smtClean="0">
                <a:solidFill>
                  <a:schemeClr val="tx2"/>
                </a:solidFill>
                <a:latin typeface="+mj-lt"/>
                <a:sym typeface="Wingdings" panose="05000000000000000000" pitchFamily="2" charset="2"/>
              </a:rPr>
              <a:t>Como el modelo tiene su propio error (por su formulación de los procesos sub-</a:t>
            </a:r>
            <a:r>
              <a:rPr lang="es-ES" sz="2000" dirty="0" err="1" smtClean="0">
                <a:solidFill>
                  <a:schemeClr val="tx2"/>
                </a:solidFill>
                <a:latin typeface="+mj-lt"/>
                <a:sym typeface="Wingdings" panose="05000000000000000000" pitchFamily="2" charset="2"/>
              </a:rPr>
              <a:t>grid</a:t>
            </a:r>
            <a:r>
              <a:rPr lang="es-ES" sz="2000" dirty="0" smtClean="0">
                <a:solidFill>
                  <a:schemeClr val="tx2"/>
                </a:solidFill>
                <a:latin typeface="+mj-lt"/>
                <a:sym typeface="Wingdings" panose="05000000000000000000" pitchFamily="2" charset="2"/>
              </a:rPr>
              <a:t>, parametrizaciones, etc.), se perturba también la evolución de cada miembro para introducir esta incertidumbre</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4</a:t>
            </a:fld>
            <a:endParaRPr lang="es-ES">
              <a:solidFill>
                <a:srgbClr val="00338D">
                  <a:tint val="75000"/>
                </a:srgbClr>
              </a:solidFill>
            </a:endParaRPr>
          </a:p>
        </p:txBody>
      </p:sp>
      <p:pic>
        <p:nvPicPr>
          <p:cNvPr id="6" name="Imagen 5"/>
          <p:cNvPicPr>
            <a:picLocks noChangeAspect="1"/>
          </p:cNvPicPr>
          <p:nvPr/>
        </p:nvPicPr>
        <p:blipFill>
          <a:blip r:embed="rId2"/>
          <a:stretch>
            <a:fillRect/>
          </a:stretch>
        </p:blipFill>
        <p:spPr>
          <a:xfrm>
            <a:off x="5690061" y="2298411"/>
            <a:ext cx="5724525" cy="2590800"/>
          </a:xfrm>
          <a:prstGeom prst="rect">
            <a:avLst/>
          </a:prstGeom>
        </p:spPr>
      </p:pic>
      <p:sp>
        <p:nvSpPr>
          <p:cNvPr id="7" name="Rectángulo 6"/>
          <p:cNvSpPr/>
          <p:nvPr/>
        </p:nvSpPr>
        <p:spPr>
          <a:xfrm>
            <a:off x="10365971" y="2310938"/>
            <a:ext cx="987829" cy="255200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ángulo 7"/>
          <p:cNvSpPr/>
          <p:nvPr/>
        </p:nvSpPr>
        <p:spPr>
          <a:xfrm>
            <a:off x="5852160" y="3593811"/>
            <a:ext cx="498764" cy="7529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p:cNvSpPr txBox="1"/>
          <p:nvPr/>
        </p:nvSpPr>
        <p:spPr>
          <a:xfrm>
            <a:off x="5521729" y="5414332"/>
            <a:ext cx="1562792" cy="553998"/>
          </a:xfrm>
          <a:prstGeom prst="rect">
            <a:avLst/>
          </a:prstGeom>
          <a:noFill/>
        </p:spPr>
        <p:txBody>
          <a:bodyPr wrap="square" rtlCol="0">
            <a:spAutoFit/>
          </a:bodyPr>
          <a:lstStyle/>
          <a:p>
            <a:r>
              <a:rPr lang="es-ES" sz="1000" dirty="0" smtClean="0"/>
              <a:t>Distribución estadística de condiciones iniciales (análisis + perturbaciones) </a:t>
            </a:r>
            <a:endParaRPr lang="en-GB" sz="1000" dirty="0"/>
          </a:p>
        </p:txBody>
      </p:sp>
      <p:cxnSp>
        <p:nvCxnSpPr>
          <p:cNvPr id="11" name="Conector recto 10"/>
          <p:cNvCxnSpPr>
            <a:stCxn id="9" idx="0"/>
            <a:endCxn id="8" idx="2"/>
          </p:cNvCxnSpPr>
          <p:nvPr/>
        </p:nvCxnSpPr>
        <p:spPr>
          <a:xfrm flipH="1" flipV="1">
            <a:off x="6101542" y="4346777"/>
            <a:ext cx="201583" cy="10675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9385068" y="5600786"/>
            <a:ext cx="1637607" cy="400110"/>
          </a:xfrm>
          <a:prstGeom prst="rect">
            <a:avLst/>
          </a:prstGeom>
          <a:noFill/>
        </p:spPr>
        <p:txBody>
          <a:bodyPr wrap="square" rtlCol="0">
            <a:spAutoFit/>
          </a:bodyPr>
          <a:lstStyle/>
          <a:p>
            <a:r>
              <a:rPr lang="es-ES" sz="1000" dirty="0" smtClean="0"/>
              <a:t>Distribución estadística de las soluciones en un alcance</a:t>
            </a:r>
            <a:endParaRPr lang="en-GB" sz="1000" dirty="0"/>
          </a:p>
        </p:txBody>
      </p:sp>
      <p:cxnSp>
        <p:nvCxnSpPr>
          <p:cNvPr id="14" name="Conector recto 13"/>
          <p:cNvCxnSpPr>
            <a:stCxn id="13" idx="0"/>
          </p:cNvCxnSpPr>
          <p:nvPr/>
        </p:nvCxnSpPr>
        <p:spPr>
          <a:xfrm flipV="1">
            <a:off x="10203872" y="4862946"/>
            <a:ext cx="594361" cy="7378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585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Sistemas de predicción por conjuntos</a:t>
            </a:r>
            <a:endParaRPr lang="es-ES" dirty="0"/>
          </a:p>
        </p:txBody>
      </p:sp>
      <p:sp>
        <p:nvSpPr>
          <p:cNvPr id="3" name="Marcador de contenido 2"/>
          <p:cNvSpPr>
            <a:spLocks noGrp="1"/>
          </p:cNvSpPr>
          <p:nvPr>
            <p:ph idx="1"/>
          </p:nvPr>
        </p:nvSpPr>
        <p:spPr>
          <a:xfrm>
            <a:off x="830162" y="1562793"/>
            <a:ext cx="4448420" cy="4558087"/>
          </a:xfrm>
        </p:spPr>
        <p:txBody>
          <a:bodyPr>
            <a:normAutofit lnSpcReduction="10000"/>
          </a:bodyPr>
          <a:lstStyle/>
          <a:p>
            <a:r>
              <a:rPr lang="es-ES" sz="2000" dirty="0" smtClean="0">
                <a:solidFill>
                  <a:schemeClr val="tx2"/>
                </a:solidFill>
                <a:latin typeface="+mj-lt"/>
              </a:rPr>
              <a:t>Se trata de hacer un muestreo del espacio del espacio de soluciones con la esperanza de encontrar los posibles estados futuros que se obtienen variando (perturbando) las condiciones iniciales.</a:t>
            </a:r>
          </a:p>
          <a:p>
            <a:r>
              <a:rPr lang="es-ES" sz="2000" dirty="0" smtClean="0">
                <a:solidFill>
                  <a:schemeClr val="tx2"/>
                </a:solidFill>
                <a:latin typeface="+mj-lt"/>
                <a:sym typeface="Wingdings" panose="05000000000000000000" pitchFamily="2" charset="2"/>
              </a:rPr>
              <a:t>Se ejecuta el modelo con una serie de condiciones iniciales ligeramente diferentes de las obtenidas en el análisis y se obtienen las predicciones de cada uno de los miembros.</a:t>
            </a:r>
          </a:p>
          <a:p>
            <a:r>
              <a:rPr lang="es-ES" sz="2000" dirty="0" smtClean="0">
                <a:solidFill>
                  <a:schemeClr val="tx2"/>
                </a:solidFill>
                <a:latin typeface="+mj-lt"/>
                <a:sym typeface="Wingdings" panose="05000000000000000000" pitchFamily="2" charset="2"/>
              </a:rPr>
              <a:t>Como el modelo tiene su propio error (por su formulación de los procesos sub-</a:t>
            </a:r>
            <a:r>
              <a:rPr lang="es-ES" sz="2000" dirty="0" err="1" smtClean="0">
                <a:solidFill>
                  <a:schemeClr val="tx2"/>
                </a:solidFill>
                <a:latin typeface="+mj-lt"/>
                <a:sym typeface="Wingdings" panose="05000000000000000000" pitchFamily="2" charset="2"/>
              </a:rPr>
              <a:t>grid</a:t>
            </a:r>
            <a:r>
              <a:rPr lang="es-ES" sz="2000" dirty="0" smtClean="0">
                <a:solidFill>
                  <a:schemeClr val="tx2"/>
                </a:solidFill>
                <a:latin typeface="+mj-lt"/>
                <a:sym typeface="Wingdings" panose="05000000000000000000" pitchFamily="2" charset="2"/>
              </a:rPr>
              <a:t>, parametrizaciones, etc.), se perturba también la evolución de cada miembro para introducir esta incertidumbre</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5</a:t>
            </a:fld>
            <a:endParaRPr lang="es-ES">
              <a:solidFill>
                <a:srgbClr val="00338D">
                  <a:tint val="75000"/>
                </a:srgbClr>
              </a:solidFill>
            </a:endParaRPr>
          </a:p>
        </p:txBody>
      </p:sp>
      <p:pic>
        <p:nvPicPr>
          <p:cNvPr id="6" name="Imagen 5"/>
          <p:cNvPicPr>
            <a:picLocks noChangeAspect="1"/>
          </p:cNvPicPr>
          <p:nvPr/>
        </p:nvPicPr>
        <p:blipFill>
          <a:blip r:embed="rId2"/>
          <a:stretch>
            <a:fillRect/>
          </a:stretch>
        </p:blipFill>
        <p:spPr>
          <a:xfrm>
            <a:off x="5690061" y="2298411"/>
            <a:ext cx="5724525" cy="2590800"/>
          </a:xfrm>
          <a:prstGeom prst="rect">
            <a:avLst/>
          </a:prstGeom>
        </p:spPr>
      </p:pic>
      <p:sp>
        <p:nvSpPr>
          <p:cNvPr id="7" name="Rectángulo 6"/>
          <p:cNvSpPr/>
          <p:nvPr/>
        </p:nvSpPr>
        <p:spPr>
          <a:xfrm>
            <a:off x="10365971" y="2310938"/>
            <a:ext cx="987829" cy="255200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ángulo 7"/>
          <p:cNvSpPr/>
          <p:nvPr/>
        </p:nvSpPr>
        <p:spPr>
          <a:xfrm>
            <a:off x="5852160" y="3593811"/>
            <a:ext cx="498764" cy="7529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p:cNvSpPr txBox="1"/>
          <p:nvPr/>
        </p:nvSpPr>
        <p:spPr>
          <a:xfrm>
            <a:off x="5521729" y="5414332"/>
            <a:ext cx="1562792" cy="553998"/>
          </a:xfrm>
          <a:prstGeom prst="rect">
            <a:avLst/>
          </a:prstGeom>
          <a:noFill/>
        </p:spPr>
        <p:txBody>
          <a:bodyPr wrap="square" rtlCol="0">
            <a:spAutoFit/>
          </a:bodyPr>
          <a:lstStyle/>
          <a:p>
            <a:r>
              <a:rPr lang="es-ES" sz="1000" dirty="0" smtClean="0"/>
              <a:t>Distribución estadística de condiciones iniciales (análisis + perturbaciones) </a:t>
            </a:r>
            <a:endParaRPr lang="en-GB" sz="1000" dirty="0"/>
          </a:p>
        </p:txBody>
      </p:sp>
      <p:cxnSp>
        <p:nvCxnSpPr>
          <p:cNvPr id="11" name="Conector recto 10"/>
          <p:cNvCxnSpPr>
            <a:stCxn id="9" idx="0"/>
            <a:endCxn id="8" idx="2"/>
          </p:cNvCxnSpPr>
          <p:nvPr/>
        </p:nvCxnSpPr>
        <p:spPr>
          <a:xfrm flipH="1" flipV="1">
            <a:off x="6101542" y="4346777"/>
            <a:ext cx="201583" cy="10675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9385068" y="5600786"/>
            <a:ext cx="1637607" cy="400110"/>
          </a:xfrm>
          <a:prstGeom prst="rect">
            <a:avLst/>
          </a:prstGeom>
          <a:noFill/>
        </p:spPr>
        <p:txBody>
          <a:bodyPr wrap="square" rtlCol="0">
            <a:spAutoFit/>
          </a:bodyPr>
          <a:lstStyle/>
          <a:p>
            <a:r>
              <a:rPr lang="es-ES" sz="1000" dirty="0" smtClean="0"/>
              <a:t>Distribución estadística de las soluciones en un alcance</a:t>
            </a:r>
            <a:endParaRPr lang="en-GB" sz="1000" dirty="0"/>
          </a:p>
        </p:txBody>
      </p:sp>
      <p:cxnSp>
        <p:nvCxnSpPr>
          <p:cNvPr id="14" name="Conector recto 13"/>
          <p:cNvCxnSpPr>
            <a:stCxn id="13" idx="0"/>
          </p:cNvCxnSpPr>
          <p:nvPr/>
        </p:nvCxnSpPr>
        <p:spPr>
          <a:xfrm flipV="1">
            <a:off x="10203872" y="4862946"/>
            <a:ext cx="594361" cy="7378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Imagen 11">
            <a:hlinkClick r:id="rId3"/>
          </p:cNvPr>
          <p:cNvPicPr>
            <a:picLocks noChangeAspect="1"/>
          </p:cNvPicPr>
          <p:nvPr/>
        </p:nvPicPr>
        <p:blipFill>
          <a:blip r:embed="rId4"/>
          <a:stretch>
            <a:fillRect/>
          </a:stretch>
        </p:blipFill>
        <p:spPr>
          <a:xfrm>
            <a:off x="4429125" y="1762125"/>
            <a:ext cx="3333750" cy="3333750"/>
          </a:xfrm>
          <a:prstGeom prst="rect">
            <a:avLst/>
          </a:prstGeom>
        </p:spPr>
      </p:pic>
    </p:spTree>
    <p:extLst>
      <p:ext uri="{BB962C8B-B14F-4D97-AF65-F5344CB8AC3E}">
        <p14:creationId xmlns:p14="http://schemas.microsoft.com/office/powerpoint/2010/main" val="1150049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ENS-IFS</a:t>
            </a:r>
            <a:endParaRPr lang="es-ES" dirty="0"/>
          </a:p>
        </p:txBody>
      </p:sp>
      <p:sp>
        <p:nvSpPr>
          <p:cNvPr id="3" name="Marcador de contenido 2"/>
          <p:cNvSpPr>
            <a:spLocks noGrp="1"/>
          </p:cNvSpPr>
          <p:nvPr>
            <p:ph idx="1"/>
          </p:nvPr>
        </p:nvSpPr>
        <p:spPr>
          <a:xfrm>
            <a:off x="830162" y="1562793"/>
            <a:ext cx="4448420" cy="4793557"/>
          </a:xfrm>
        </p:spPr>
        <p:txBody>
          <a:bodyPr>
            <a:normAutofit lnSpcReduction="10000"/>
          </a:bodyPr>
          <a:lstStyle/>
          <a:p>
            <a:r>
              <a:rPr lang="es-ES" sz="2000" dirty="0" smtClean="0">
                <a:solidFill>
                  <a:schemeClr val="tx2"/>
                </a:solidFill>
                <a:latin typeface="+mj-lt"/>
              </a:rPr>
              <a:t>Consiste en un </a:t>
            </a:r>
            <a:r>
              <a:rPr lang="es-ES" sz="2000" i="1" dirty="0" err="1" smtClean="0">
                <a:solidFill>
                  <a:schemeClr val="tx2"/>
                </a:solidFill>
                <a:latin typeface="+mj-lt"/>
              </a:rPr>
              <a:t>ensemble</a:t>
            </a:r>
            <a:r>
              <a:rPr lang="es-ES" sz="2000" dirty="0" smtClean="0">
                <a:solidFill>
                  <a:schemeClr val="tx2"/>
                </a:solidFill>
                <a:latin typeface="+mj-lt"/>
              </a:rPr>
              <a:t> de 50 miembros más uno no perturbado (control)</a:t>
            </a:r>
          </a:p>
          <a:p>
            <a:r>
              <a:rPr lang="es-ES" sz="2000" dirty="0" smtClean="0">
                <a:solidFill>
                  <a:schemeClr val="tx2"/>
                </a:solidFill>
                <a:latin typeface="+mj-lt"/>
                <a:sym typeface="Wingdings" panose="05000000000000000000" pitchFamily="2" charset="2"/>
              </a:rPr>
              <a:t>Su resolución es menor que la del modelo determinista HRES-IFS, ~18 km</a:t>
            </a:r>
          </a:p>
          <a:p>
            <a:r>
              <a:rPr lang="es-ES" sz="2000" dirty="0" smtClean="0">
                <a:solidFill>
                  <a:schemeClr val="tx2"/>
                </a:solidFill>
                <a:latin typeface="+mj-lt"/>
                <a:sym typeface="Wingdings" panose="05000000000000000000" pitchFamily="2" charset="2"/>
              </a:rPr>
              <a:t>Su alcance temporal es mayor: hasta 15 días</a:t>
            </a:r>
          </a:p>
          <a:p>
            <a:r>
              <a:rPr lang="es-ES" sz="2000" dirty="0" smtClean="0">
                <a:solidFill>
                  <a:schemeClr val="tx2"/>
                </a:solidFill>
                <a:latin typeface="+mj-lt"/>
                <a:sym typeface="Wingdings" panose="05000000000000000000" pitchFamily="2" charset="2"/>
              </a:rPr>
              <a:t>Existe una versión extendida (hasta 6 semanas de alcance, dos veces en semana, valores medios y anomalías respecto a la climatología del modelo)</a:t>
            </a:r>
            <a:endParaRPr lang="es-ES" sz="2000" dirty="0">
              <a:solidFill>
                <a:schemeClr val="tx2"/>
              </a:solidFill>
              <a:latin typeface="+mj-lt"/>
              <a:sym typeface="Wingdings" panose="05000000000000000000" pitchFamily="2" charset="2"/>
            </a:endParaRPr>
          </a:p>
          <a:p>
            <a:r>
              <a:rPr lang="es-ES" sz="2000" dirty="0" smtClean="0">
                <a:solidFill>
                  <a:schemeClr val="tx2"/>
                </a:solidFill>
                <a:latin typeface="+mj-lt"/>
                <a:sym typeface="Wingdings" panose="05000000000000000000" pitchFamily="2" charset="2"/>
              </a:rPr>
              <a:t>Trabajar sobre 51 pronósticos es complejo, por lo que se suele utilizar la distribución estadística: media, mediana, rango </a:t>
            </a:r>
            <a:r>
              <a:rPr lang="es-ES" sz="2000" dirty="0" err="1" smtClean="0">
                <a:solidFill>
                  <a:schemeClr val="tx2"/>
                </a:solidFill>
                <a:latin typeface="+mj-lt"/>
                <a:sym typeface="Wingdings" panose="05000000000000000000" pitchFamily="2" charset="2"/>
              </a:rPr>
              <a:t>intercuartílico</a:t>
            </a:r>
            <a:r>
              <a:rPr lang="es-ES" sz="2000" dirty="0" smtClean="0">
                <a:solidFill>
                  <a:schemeClr val="tx2"/>
                </a:solidFill>
                <a:latin typeface="+mj-lt"/>
                <a:sym typeface="Wingdings" panose="05000000000000000000" pitchFamily="2" charset="2"/>
              </a:rPr>
              <a:t>, percentiles, probabilidad de superación de umbrales, ocurrencia de extremos…</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6</a:t>
            </a:fld>
            <a:endParaRPr lang="es-ES">
              <a:solidFill>
                <a:srgbClr val="00338D">
                  <a:tint val="75000"/>
                </a:srgbClr>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061" y="1194289"/>
            <a:ext cx="5400000" cy="2389546"/>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061" y="3711491"/>
            <a:ext cx="5400000" cy="2389546"/>
          </a:xfrm>
          <a:prstGeom prst="rect">
            <a:avLst/>
          </a:prstGeom>
        </p:spPr>
      </p:pic>
      <p:sp>
        <p:nvSpPr>
          <p:cNvPr id="15" name="Rectángulo 14"/>
          <p:cNvSpPr/>
          <p:nvPr/>
        </p:nvSpPr>
        <p:spPr>
          <a:xfrm>
            <a:off x="6076604" y="2227811"/>
            <a:ext cx="881149" cy="94765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ángulo 15"/>
          <p:cNvSpPr/>
          <p:nvPr/>
        </p:nvSpPr>
        <p:spPr>
          <a:xfrm>
            <a:off x="8905703" y="2162358"/>
            <a:ext cx="881149" cy="94765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ángulo 16"/>
          <p:cNvSpPr/>
          <p:nvPr/>
        </p:nvSpPr>
        <p:spPr>
          <a:xfrm>
            <a:off x="6093230" y="4716087"/>
            <a:ext cx="881149" cy="94765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ángulo 17"/>
          <p:cNvSpPr/>
          <p:nvPr/>
        </p:nvSpPr>
        <p:spPr>
          <a:xfrm>
            <a:off x="8905702" y="4716086"/>
            <a:ext cx="881149" cy="94765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adroTexto 18"/>
          <p:cNvSpPr txBox="1"/>
          <p:nvPr/>
        </p:nvSpPr>
        <p:spPr>
          <a:xfrm>
            <a:off x="5681751" y="6228693"/>
            <a:ext cx="2597725" cy="246221"/>
          </a:xfrm>
          <a:prstGeom prst="rect">
            <a:avLst/>
          </a:prstGeom>
          <a:noFill/>
        </p:spPr>
        <p:txBody>
          <a:bodyPr wrap="square" rtlCol="0">
            <a:spAutoFit/>
          </a:bodyPr>
          <a:lstStyle/>
          <a:p>
            <a:pPr algn="ctr"/>
            <a:r>
              <a:rPr lang="es-ES" sz="1000" dirty="0" smtClean="0"/>
              <a:t>Mucha más incertidumbre de lo “normal”</a:t>
            </a:r>
            <a:endParaRPr lang="en-GB" sz="1000" dirty="0"/>
          </a:p>
        </p:txBody>
      </p:sp>
      <p:sp>
        <p:nvSpPr>
          <p:cNvPr id="20" name="CuadroTexto 19"/>
          <p:cNvSpPr txBox="1"/>
          <p:nvPr/>
        </p:nvSpPr>
        <p:spPr>
          <a:xfrm>
            <a:off x="8610600" y="6132047"/>
            <a:ext cx="2597725" cy="246221"/>
          </a:xfrm>
          <a:prstGeom prst="rect">
            <a:avLst/>
          </a:prstGeom>
          <a:noFill/>
        </p:spPr>
        <p:txBody>
          <a:bodyPr wrap="square" rtlCol="0">
            <a:spAutoFit/>
          </a:bodyPr>
          <a:lstStyle/>
          <a:p>
            <a:pPr algn="ctr"/>
            <a:r>
              <a:rPr lang="es-ES" sz="1000" dirty="0" smtClean="0"/>
              <a:t>Mucha incertidumbre</a:t>
            </a:r>
            <a:endParaRPr lang="en-GB" sz="1000" dirty="0"/>
          </a:p>
        </p:txBody>
      </p:sp>
    </p:spTree>
    <p:extLst>
      <p:ext uri="{BB962C8B-B14F-4D97-AF65-F5344CB8AC3E}">
        <p14:creationId xmlns:p14="http://schemas.microsoft.com/office/powerpoint/2010/main" val="22531383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751" y="1332116"/>
            <a:ext cx="5400000" cy="2389547"/>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751" y="3776076"/>
            <a:ext cx="5400000" cy="2389547"/>
          </a:xfrm>
          <a:prstGeom prst="rect">
            <a:avLst/>
          </a:prstGeom>
        </p:spPr>
      </p:pic>
      <p:sp>
        <p:nvSpPr>
          <p:cNvPr id="2" name="Título 1"/>
          <p:cNvSpPr>
            <a:spLocks noGrp="1"/>
          </p:cNvSpPr>
          <p:nvPr>
            <p:ph type="title"/>
          </p:nvPr>
        </p:nvSpPr>
        <p:spPr>
          <a:xfrm>
            <a:off x="432261" y="697353"/>
            <a:ext cx="10515600" cy="798938"/>
          </a:xfrm>
        </p:spPr>
        <p:txBody>
          <a:bodyPr/>
          <a:lstStyle/>
          <a:p>
            <a:r>
              <a:rPr lang="es-ES" dirty="0" smtClean="0"/>
              <a:t>ENS-IFS</a:t>
            </a:r>
            <a:endParaRPr lang="es-ES" dirty="0"/>
          </a:p>
        </p:txBody>
      </p:sp>
      <p:sp>
        <p:nvSpPr>
          <p:cNvPr id="3" name="Marcador de contenido 2"/>
          <p:cNvSpPr>
            <a:spLocks noGrp="1"/>
          </p:cNvSpPr>
          <p:nvPr>
            <p:ph idx="1"/>
          </p:nvPr>
        </p:nvSpPr>
        <p:spPr>
          <a:xfrm>
            <a:off x="830162" y="1562793"/>
            <a:ext cx="4448420" cy="4793557"/>
          </a:xfrm>
        </p:spPr>
        <p:txBody>
          <a:bodyPr>
            <a:normAutofit lnSpcReduction="10000"/>
          </a:bodyPr>
          <a:lstStyle/>
          <a:p>
            <a:r>
              <a:rPr lang="es-ES" sz="2000" dirty="0" smtClean="0">
                <a:solidFill>
                  <a:schemeClr val="tx2"/>
                </a:solidFill>
                <a:latin typeface="+mj-lt"/>
              </a:rPr>
              <a:t>Consiste en un </a:t>
            </a:r>
            <a:r>
              <a:rPr lang="es-ES" sz="2000" i="1" dirty="0" err="1" smtClean="0">
                <a:solidFill>
                  <a:schemeClr val="tx2"/>
                </a:solidFill>
                <a:latin typeface="+mj-lt"/>
              </a:rPr>
              <a:t>ensemble</a:t>
            </a:r>
            <a:r>
              <a:rPr lang="es-ES" sz="2000" dirty="0" smtClean="0">
                <a:solidFill>
                  <a:schemeClr val="tx2"/>
                </a:solidFill>
                <a:latin typeface="+mj-lt"/>
              </a:rPr>
              <a:t> de 50 miembros más uno no perturbado (control)</a:t>
            </a:r>
          </a:p>
          <a:p>
            <a:r>
              <a:rPr lang="es-ES" sz="2000" dirty="0" smtClean="0">
                <a:solidFill>
                  <a:schemeClr val="tx2"/>
                </a:solidFill>
                <a:latin typeface="+mj-lt"/>
                <a:sym typeface="Wingdings" panose="05000000000000000000" pitchFamily="2" charset="2"/>
              </a:rPr>
              <a:t>Su resolución es menor que la del modelo determinista HRES-IFS, ~18 km</a:t>
            </a:r>
          </a:p>
          <a:p>
            <a:r>
              <a:rPr lang="es-ES" sz="2000" dirty="0" smtClean="0">
                <a:solidFill>
                  <a:schemeClr val="tx2"/>
                </a:solidFill>
                <a:latin typeface="+mj-lt"/>
                <a:sym typeface="Wingdings" panose="05000000000000000000" pitchFamily="2" charset="2"/>
              </a:rPr>
              <a:t>Su alcance temporal es mayor: hasta 15 días</a:t>
            </a:r>
          </a:p>
          <a:p>
            <a:r>
              <a:rPr lang="es-ES" sz="2000" dirty="0" smtClean="0">
                <a:solidFill>
                  <a:schemeClr val="tx2"/>
                </a:solidFill>
                <a:latin typeface="+mj-lt"/>
                <a:sym typeface="Wingdings" panose="05000000000000000000" pitchFamily="2" charset="2"/>
              </a:rPr>
              <a:t>Existe una versión extendida (hasta 6 semanas de alcance, dos veces en semana, valores medios y anomalías respecto a la climatología del modelo)</a:t>
            </a:r>
            <a:endParaRPr lang="es-ES" sz="2000" dirty="0">
              <a:solidFill>
                <a:schemeClr val="tx2"/>
              </a:solidFill>
              <a:latin typeface="+mj-lt"/>
              <a:sym typeface="Wingdings" panose="05000000000000000000" pitchFamily="2" charset="2"/>
            </a:endParaRPr>
          </a:p>
          <a:p>
            <a:r>
              <a:rPr lang="es-ES" sz="2000" dirty="0" smtClean="0">
                <a:solidFill>
                  <a:schemeClr val="tx2"/>
                </a:solidFill>
                <a:latin typeface="+mj-lt"/>
                <a:sym typeface="Wingdings" panose="05000000000000000000" pitchFamily="2" charset="2"/>
              </a:rPr>
              <a:t>Trabajar sobre 51 pronósticos es complejo, por lo que se suele utilizar la distribución estadística: media, mediana, rango </a:t>
            </a:r>
            <a:r>
              <a:rPr lang="es-ES" sz="2000" dirty="0" err="1" smtClean="0">
                <a:solidFill>
                  <a:schemeClr val="tx2"/>
                </a:solidFill>
                <a:latin typeface="+mj-lt"/>
                <a:sym typeface="Wingdings" panose="05000000000000000000" pitchFamily="2" charset="2"/>
              </a:rPr>
              <a:t>intercuartílico</a:t>
            </a:r>
            <a:r>
              <a:rPr lang="es-ES" sz="2000" dirty="0" smtClean="0">
                <a:solidFill>
                  <a:schemeClr val="tx2"/>
                </a:solidFill>
                <a:latin typeface="+mj-lt"/>
                <a:sym typeface="Wingdings" panose="05000000000000000000" pitchFamily="2" charset="2"/>
              </a:rPr>
              <a:t>, percentiles, probabilidad de superación de umbrales, ocurrencia de extremos…</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7</a:t>
            </a:fld>
            <a:endParaRPr lang="es-ES">
              <a:solidFill>
                <a:srgbClr val="00338D">
                  <a:tint val="75000"/>
                </a:srgbClr>
              </a:solidFill>
            </a:endParaRPr>
          </a:p>
        </p:txBody>
      </p:sp>
      <p:sp>
        <p:nvSpPr>
          <p:cNvPr id="15" name="Rectángulo 14"/>
          <p:cNvSpPr/>
          <p:nvPr/>
        </p:nvSpPr>
        <p:spPr>
          <a:xfrm>
            <a:off x="5773689" y="2162358"/>
            <a:ext cx="652049" cy="62240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ángulo 15"/>
          <p:cNvSpPr/>
          <p:nvPr/>
        </p:nvSpPr>
        <p:spPr>
          <a:xfrm>
            <a:off x="8551025" y="2162357"/>
            <a:ext cx="634539" cy="62240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ángulo 16"/>
          <p:cNvSpPr/>
          <p:nvPr/>
        </p:nvSpPr>
        <p:spPr>
          <a:xfrm>
            <a:off x="5773689" y="4600449"/>
            <a:ext cx="652049" cy="71969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ángulo 17"/>
          <p:cNvSpPr/>
          <p:nvPr/>
        </p:nvSpPr>
        <p:spPr>
          <a:xfrm>
            <a:off x="8551025" y="4605991"/>
            <a:ext cx="634539" cy="71415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adroTexto 18"/>
          <p:cNvSpPr txBox="1"/>
          <p:nvPr/>
        </p:nvSpPr>
        <p:spPr>
          <a:xfrm>
            <a:off x="5681751" y="6144519"/>
            <a:ext cx="2597725" cy="707886"/>
          </a:xfrm>
          <a:prstGeom prst="rect">
            <a:avLst/>
          </a:prstGeom>
          <a:noFill/>
        </p:spPr>
        <p:txBody>
          <a:bodyPr wrap="square" rtlCol="0">
            <a:spAutoFit/>
          </a:bodyPr>
          <a:lstStyle/>
          <a:p>
            <a:pPr algn="ctr"/>
            <a:r>
              <a:rPr lang="es-ES" sz="1000" dirty="0" smtClean="0"/>
              <a:t>La media de los </a:t>
            </a:r>
            <a:r>
              <a:rPr lang="es-ES" sz="1000" i="1" dirty="0" err="1" smtClean="0"/>
              <a:t>ensembles</a:t>
            </a:r>
            <a:r>
              <a:rPr lang="es-ES" sz="1000" dirty="0" smtClean="0"/>
              <a:t> no “ve” una depresión profunda aquí, aunque hay más incertidumbre de lo habitual (hay miembros que sí la ven)</a:t>
            </a:r>
            <a:endParaRPr lang="en-GB" sz="1000" dirty="0"/>
          </a:p>
        </p:txBody>
      </p:sp>
      <p:sp>
        <p:nvSpPr>
          <p:cNvPr id="20" name="CuadroTexto 19"/>
          <p:cNvSpPr txBox="1"/>
          <p:nvPr/>
        </p:nvSpPr>
        <p:spPr>
          <a:xfrm>
            <a:off x="8415887" y="6144519"/>
            <a:ext cx="2597725" cy="553998"/>
          </a:xfrm>
          <a:prstGeom prst="rect">
            <a:avLst/>
          </a:prstGeom>
          <a:noFill/>
        </p:spPr>
        <p:txBody>
          <a:bodyPr wrap="square" rtlCol="0">
            <a:spAutoFit/>
          </a:bodyPr>
          <a:lstStyle/>
          <a:p>
            <a:pPr algn="ctr"/>
            <a:r>
              <a:rPr lang="es-ES" sz="1000" dirty="0" smtClean="0"/>
              <a:t>El determinista “ve” una depresión profunda, pero se observa que hay bastante dispersión en el </a:t>
            </a:r>
            <a:r>
              <a:rPr lang="es-ES" sz="1000" i="1" dirty="0" err="1" smtClean="0"/>
              <a:t>ensemble</a:t>
            </a:r>
            <a:endParaRPr lang="en-GB" sz="1000" i="1" dirty="0"/>
          </a:p>
        </p:txBody>
      </p:sp>
    </p:spTree>
    <p:extLst>
      <p:ext uri="{BB962C8B-B14F-4D97-AF65-F5344CB8AC3E}">
        <p14:creationId xmlns:p14="http://schemas.microsoft.com/office/powerpoint/2010/main" val="2508650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ENS-IFS</a:t>
            </a:r>
            <a:endParaRPr lang="es-ES" dirty="0"/>
          </a:p>
        </p:txBody>
      </p:sp>
      <p:sp>
        <p:nvSpPr>
          <p:cNvPr id="3" name="Marcador de contenido 2"/>
          <p:cNvSpPr>
            <a:spLocks noGrp="1"/>
          </p:cNvSpPr>
          <p:nvPr>
            <p:ph idx="1"/>
          </p:nvPr>
        </p:nvSpPr>
        <p:spPr>
          <a:xfrm>
            <a:off x="631379" y="1562793"/>
            <a:ext cx="4094428" cy="4793557"/>
          </a:xfrm>
        </p:spPr>
        <p:txBody>
          <a:bodyPr>
            <a:normAutofit lnSpcReduction="10000"/>
          </a:bodyPr>
          <a:lstStyle/>
          <a:p>
            <a:r>
              <a:rPr lang="es-ES" sz="2000" dirty="0" smtClean="0">
                <a:solidFill>
                  <a:schemeClr val="tx2"/>
                </a:solidFill>
                <a:latin typeface="+mj-lt"/>
                <a:sym typeface="Wingdings" panose="05000000000000000000" pitchFamily="2" charset="2"/>
              </a:rPr>
              <a:t>¡Ojo! Aunque la media pueda ser lo más probable, no es un escenario que tenga sentido físico (combinación de varios escenarios, especialmente en el caso de la precipitación).</a:t>
            </a:r>
          </a:p>
          <a:p>
            <a:r>
              <a:rPr lang="es-ES" sz="2000" dirty="0" smtClean="0">
                <a:solidFill>
                  <a:schemeClr val="tx2"/>
                </a:solidFill>
                <a:latin typeface="+mj-lt"/>
                <a:sym typeface="Wingdings" panose="05000000000000000000" pitchFamily="2" charset="2"/>
              </a:rPr>
              <a:t>La mediana es útil para variables que no tienden a comportarse de forma normal (como la precipitación)</a:t>
            </a:r>
          </a:p>
          <a:p>
            <a:r>
              <a:rPr lang="es-ES" sz="2000" dirty="0" smtClean="0">
                <a:solidFill>
                  <a:schemeClr val="tx2"/>
                </a:solidFill>
                <a:latin typeface="+mj-lt"/>
                <a:sym typeface="Wingdings" panose="05000000000000000000" pitchFamily="2" charset="2"/>
              </a:rPr>
              <a:t>El rango </a:t>
            </a:r>
            <a:r>
              <a:rPr lang="es-ES" sz="2000" dirty="0" err="1" smtClean="0">
                <a:solidFill>
                  <a:schemeClr val="tx2"/>
                </a:solidFill>
                <a:latin typeface="+mj-lt"/>
                <a:sym typeface="Wingdings" panose="05000000000000000000" pitchFamily="2" charset="2"/>
              </a:rPr>
              <a:t>intercuartílico</a:t>
            </a:r>
            <a:r>
              <a:rPr lang="es-ES" sz="2000" dirty="0" smtClean="0">
                <a:solidFill>
                  <a:schemeClr val="tx2"/>
                </a:solidFill>
                <a:latin typeface="+mj-lt"/>
                <a:sym typeface="Wingdings" panose="05000000000000000000" pitchFamily="2" charset="2"/>
              </a:rPr>
              <a:t> siempre es útil para estudiar las áreas con más incertidumbre</a:t>
            </a:r>
          </a:p>
          <a:p>
            <a:r>
              <a:rPr lang="es-ES" sz="2000" dirty="0" smtClean="0">
                <a:solidFill>
                  <a:schemeClr val="tx2"/>
                </a:solidFill>
                <a:latin typeface="+mj-lt"/>
                <a:sym typeface="Wingdings" panose="05000000000000000000" pitchFamily="2" charset="2"/>
              </a:rPr>
              <a:t>El máximo del </a:t>
            </a:r>
            <a:r>
              <a:rPr lang="es-ES" sz="2000" i="1" dirty="0" err="1" smtClean="0">
                <a:solidFill>
                  <a:schemeClr val="tx2"/>
                </a:solidFill>
                <a:latin typeface="+mj-lt"/>
                <a:sym typeface="Wingdings" panose="05000000000000000000" pitchFamily="2" charset="2"/>
              </a:rPr>
              <a:t>ensemble</a:t>
            </a:r>
            <a:r>
              <a:rPr lang="es-ES" sz="2000" dirty="0" smtClean="0">
                <a:solidFill>
                  <a:schemeClr val="tx2"/>
                </a:solidFill>
                <a:latin typeface="+mj-lt"/>
                <a:sym typeface="Wingdings" panose="05000000000000000000" pitchFamily="2" charset="2"/>
              </a:rPr>
              <a:t> no tiene sentido físico, pero nos da una idea del peor escenario en cada zona.</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8</a:t>
            </a:fld>
            <a:endParaRPr lang="es-ES">
              <a:solidFill>
                <a:srgbClr val="00338D">
                  <a:tint val="75000"/>
                </a:srgbClr>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754" y="2740779"/>
            <a:ext cx="2520000" cy="178290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4424" y="3639105"/>
            <a:ext cx="2520000" cy="17829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3094" y="3639105"/>
            <a:ext cx="2520000" cy="1782900"/>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4424" y="1782827"/>
            <a:ext cx="2520000" cy="1782900"/>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3094" y="1782827"/>
            <a:ext cx="2520000" cy="1782900"/>
          </a:xfrm>
          <a:prstGeom prst="rect">
            <a:avLst/>
          </a:prstGeom>
        </p:spPr>
      </p:pic>
    </p:spTree>
    <p:extLst>
      <p:ext uri="{BB962C8B-B14F-4D97-AF65-F5344CB8AC3E}">
        <p14:creationId xmlns:p14="http://schemas.microsoft.com/office/powerpoint/2010/main" val="4043893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261" y="697353"/>
            <a:ext cx="10515600" cy="798938"/>
          </a:xfrm>
        </p:spPr>
        <p:txBody>
          <a:bodyPr/>
          <a:lstStyle/>
          <a:p>
            <a:r>
              <a:rPr lang="es-ES" dirty="0" smtClean="0"/>
              <a:t>ENS-IFS</a:t>
            </a:r>
            <a:endParaRPr lang="es-ES" dirty="0"/>
          </a:p>
        </p:txBody>
      </p:sp>
      <p:sp>
        <p:nvSpPr>
          <p:cNvPr id="3" name="Marcador de contenido 2"/>
          <p:cNvSpPr>
            <a:spLocks noGrp="1"/>
          </p:cNvSpPr>
          <p:nvPr>
            <p:ph idx="1"/>
          </p:nvPr>
        </p:nvSpPr>
        <p:spPr>
          <a:xfrm>
            <a:off x="631379" y="1562793"/>
            <a:ext cx="4094428" cy="4793557"/>
          </a:xfrm>
        </p:spPr>
        <p:txBody>
          <a:bodyPr>
            <a:normAutofit/>
          </a:bodyPr>
          <a:lstStyle/>
          <a:p>
            <a:r>
              <a:rPr lang="es-ES" sz="2000" dirty="0" smtClean="0">
                <a:solidFill>
                  <a:schemeClr val="tx2"/>
                </a:solidFill>
                <a:latin typeface="+mj-lt"/>
                <a:sym typeface="Wingdings" panose="05000000000000000000" pitchFamily="2" charset="2"/>
              </a:rPr>
              <a:t>Los productos probabilísticos son especialmente útiles para estimar cuantitativamente los valores previstos de los parámetros y su evolución.</a:t>
            </a:r>
          </a:p>
          <a:p>
            <a:r>
              <a:rPr lang="es-ES" sz="2000" dirty="0" smtClean="0">
                <a:solidFill>
                  <a:schemeClr val="tx2"/>
                </a:solidFill>
                <a:latin typeface="+mj-lt"/>
                <a:sym typeface="Wingdings" panose="05000000000000000000" pitchFamily="2" charset="2"/>
              </a:rPr>
              <a:t>Siempre se debe recordar que todos los miembros del </a:t>
            </a:r>
            <a:r>
              <a:rPr lang="es-ES" sz="2000" dirty="0" err="1" smtClean="0">
                <a:solidFill>
                  <a:schemeClr val="tx2"/>
                </a:solidFill>
                <a:latin typeface="+mj-lt"/>
                <a:sym typeface="Wingdings" panose="05000000000000000000" pitchFamily="2" charset="2"/>
              </a:rPr>
              <a:t>ensemble</a:t>
            </a:r>
            <a:r>
              <a:rPr lang="es-ES" sz="2000" dirty="0" smtClean="0">
                <a:solidFill>
                  <a:schemeClr val="tx2"/>
                </a:solidFill>
                <a:latin typeface="+mj-lt"/>
                <a:sym typeface="Wingdings" panose="05000000000000000000" pitchFamily="2" charset="2"/>
              </a:rPr>
              <a:t> tienen la misma probabilidad y, por tanto, no siempre ocurre lo más probable.</a:t>
            </a:r>
          </a:p>
          <a:p>
            <a:r>
              <a:rPr lang="es-ES" sz="2000" dirty="0" smtClean="0">
                <a:solidFill>
                  <a:schemeClr val="tx2"/>
                </a:solidFill>
                <a:latin typeface="+mj-lt"/>
                <a:sym typeface="Wingdings" panose="05000000000000000000" pitchFamily="2" charset="2"/>
              </a:rPr>
              <a:t>En particular, probabilidades no nulas de superación de umbrales altos deben ser una llamada de atención para su vigilancia en las siguientes pasadas (¡pueden ocurrir!)</a:t>
            </a:r>
          </a:p>
        </p:txBody>
      </p:sp>
      <p:sp>
        <p:nvSpPr>
          <p:cNvPr id="4" name="Marcador de número de diapositiva 3"/>
          <p:cNvSpPr>
            <a:spLocks noGrp="1"/>
          </p:cNvSpPr>
          <p:nvPr>
            <p:ph type="sldNum" sz="quarter" idx="12"/>
          </p:nvPr>
        </p:nvSpPr>
        <p:spPr/>
        <p:txBody>
          <a:bodyPr/>
          <a:lstStyle/>
          <a:p>
            <a:fld id="{CABCD2E1-4E08-49D7-95B0-CC3980D685A6}" type="slidenum">
              <a:rPr lang="es-ES" smtClean="0">
                <a:solidFill>
                  <a:srgbClr val="00338D">
                    <a:tint val="75000"/>
                  </a:srgbClr>
                </a:solidFill>
              </a:rPr>
              <a:pPr/>
              <a:t>9</a:t>
            </a:fld>
            <a:endParaRPr lang="es-ES">
              <a:solidFill>
                <a:srgbClr val="00338D">
                  <a:tint val="75000"/>
                </a:srgbClr>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9320" y="1750597"/>
            <a:ext cx="2880000" cy="2037600"/>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8789" y="1752225"/>
            <a:ext cx="2880000" cy="2037600"/>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0061" y="3791453"/>
            <a:ext cx="2880000" cy="2037600"/>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8789" y="3791453"/>
            <a:ext cx="2880000" cy="2037600"/>
          </a:xfrm>
          <a:prstGeom prst="rect">
            <a:avLst/>
          </a:prstGeom>
        </p:spPr>
      </p:pic>
      <p:sp>
        <p:nvSpPr>
          <p:cNvPr id="14" name="Rectángulo 13"/>
          <p:cNvSpPr/>
          <p:nvPr/>
        </p:nvSpPr>
        <p:spPr>
          <a:xfrm>
            <a:off x="8444285" y="4158532"/>
            <a:ext cx="349858" cy="57249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p:cNvSpPr txBox="1"/>
          <p:nvPr/>
        </p:nvSpPr>
        <p:spPr>
          <a:xfrm>
            <a:off x="6859926" y="5829053"/>
            <a:ext cx="2597725" cy="553998"/>
          </a:xfrm>
          <a:prstGeom prst="rect">
            <a:avLst/>
          </a:prstGeom>
          <a:noFill/>
        </p:spPr>
        <p:txBody>
          <a:bodyPr wrap="square" rtlCol="0">
            <a:spAutoFit/>
          </a:bodyPr>
          <a:lstStyle/>
          <a:p>
            <a:pPr algn="ctr"/>
            <a:r>
              <a:rPr lang="es-ES" sz="1000" dirty="0" smtClean="0"/>
              <a:t>Es bastante probable que se acumulen más de 10 mm/24h en las </a:t>
            </a:r>
            <a:r>
              <a:rPr lang="es-ES" sz="1000" dirty="0" err="1" smtClean="0"/>
              <a:t>Rias</a:t>
            </a:r>
            <a:r>
              <a:rPr lang="es-ES" sz="1000" dirty="0" smtClean="0"/>
              <a:t> </a:t>
            </a:r>
            <a:r>
              <a:rPr lang="es-ES" sz="1000" dirty="0" err="1" smtClean="0"/>
              <a:t>Baixas</a:t>
            </a:r>
            <a:r>
              <a:rPr lang="es-ES" sz="1000" dirty="0" smtClean="0"/>
              <a:t>. No se descarta que puedan ser más de 20 </a:t>
            </a:r>
            <a:r>
              <a:rPr lang="es-ES" sz="1000" dirty="0" err="1" smtClean="0"/>
              <a:t>mm.</a:t>
            </a:r>
            <a:endParaRPr lang="en-GB" sz="1000" i="1" dirty="0"/>
          </a:p>
        </p:txBody>
      </p:sp>
    </p:spTree>
    <p:extLst>
      <p:ext uri="{BB962C8B-B14F-4D97-AF65-F5344CB8AC3E}">
        <p14:creationId xmlns:p14="http://schemas.microsoft.com/office/powerpoint/2010/main" val="307834858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AEMET">
      <a:dk1>
        <a:srgbClr val="00338D"/>
      </a:dk1>
      <a:lt1>
        <a:srgbClr val="BD3632"/>
      </a:lt1>
      <a:dk2>
        <a:srgbClr val="4C74B5"/>
      </a:dk2>
      <a:lt2>
        <a:srgbClr val="F7D117"/>
      </a:lt2>
      <a:accent1>
        <a:srgbClr val="B3C3E0"/>
      </a:accent1>
      <a:accent2>
        <a:srgbClr val="70AD47"/>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AEMET">
      <a:dk1>
        <a:srgbClr val="00338D"/>
      </a:dk1>
      <a:lt1>
        <a:srgbClr val="BD3632"/>
      </a:lt1>
      <a:dk2>
        <a:srgbClr val="4C74B5"/>
      </a:dk2>
      <a:lt2>
        <a:srgbClr val="F7D117"/>
      </a:lt2>
      <a:accent1>
        <a:srgbClr val="B3C3E0"/>
      </a:accent1>
      <a:accent2>
        <a:srgbClr val="70AD47"/>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4116</TotalTime>
  <Words>2215</Words>
  <Application>Microsoft Office PowerPoint</Application>
  <PresentationFormat>Panorámica</PresentationFormat>
  <Paragraphs>172</Paragraphs>
  <Slides>24</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24</vt:i4>
      </vt:variant>
    </vt:vector>
  </HeadingPairs>
  <TitlesOfParts>
    <vt:vector size="32" baseType="lpstr">
      <vt:lpstr>Arial</vt:lpstr>
      <vt:lpstr>Calibri</vt:lpstr>
      <vt:lpstr>Calibri Light</vt:lpstr>
      <vt:lpstr>Courier New</vt:lpstr>
      <vt:lpstr>Symbol</vt:lpstr>
      <vt:lpstr>Wingdings</vt:lpstr>
      <vt:lpstr>1_Tema de Office</vt:lpstr>
      <vt:lpstr>Diseño personalizado</vt:lpstr>
      <vt:lpstr>Técnicas de predicción a medio plazo: ensembles y evaluación de la incertidumbre</vt:lpstr>
      <vt:lpstr>Índice</vt:lpstr>
      <vt:lpstr>Atmósfera y caos</vt:lpstr>
      <vt:lpstr>Sistemas de predicción por conjuntos</vt:lpstr>
      <vt:lpstr>Sistemas de predicción por conjuntos</vt:lpstr>
      <vt:lpstr>ENS-IFS</vt:lpstr>
      <vt:lpstr>ENS-IFS</vt:lpstr>
      <vt:lpstr>ENS-IFS</vt:lpstr>
      <vt:lpstr>ENS-IFS</vt:lpstr>
      <vt:lpstr>ENS-IFS</vt:lpstr>
      <vt:lpstr>ENS-IFS</vt:lpstr>
      <vt:lpstr>EPS-gramas</vt:lpstr>
      <vt:lpstr>EPS-gramas</vt:lpstr>
      <vt:lpstr>Agrupamiento de miembros</vt:lpstr>
      <vt:lpstr>Agrupamiento de miembros</vt:lpstr>
      <vt:lpstr>Agrupamiento de miembros</vt:lpstr>
      <vt:lpstr>Agrupamiento de miembros</vt:lpstr>
      <vt:lpstr>Advertencia</vt:lpstr>
      <vt:lpstr>g-SREPS</vt:lpstr>
      <vt:lpstr>g-SREPS</vt:lpstr>
      <vt:lpstr>g-SREPS</vt:lpstr>
      <vt:lpstr>Productos para medio plazo en AEMET</vt:lpstr>
      <vt:lpstr>Bibliografía</vt:lpstr>
      <vt:lpstr>¿Preguntas?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Una breve introducción a la observación y predicción operativas</dc:title>
  <dc:creator>Jesús Barroso</dc:creator>
  <cp:lastModifiedBy>Jesús Barroso</cp:lastModifiedBy>
  <cp:revision>92</cp:revision>
  <dcterms:created xsi:type="dcterms:W3CDTF">2022-08-22T11:21:36Z</dcterms:created>
  <dcterms:modified xsi:type="dcterms:W3CDTF">2022-09-05T15:45:53Z</dcterms:modified>
</cp:coreProperties>
</file>