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38"/>
  </p:notesMasterIdLst>
  <p:sldIdLst>
    <p:sldId id="257" r:id="rId4"/>
    <p:sldId id="258" r:id="rId5"/>
    <p:sldId id="293" r:id="rId6"/>
    <p:sldId id="302" r:id="rId7"/>
    <p:sldId id="303" r:id="rId8"/>
    <p:sldId id="304" r:id="rId9"/>
    <p:sldId id="305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8" r:id="rId18"/>
    <p:sldId id="314" r:id="rId19"/>
    <p:sldId id="315" r:id="rId20"/>
    <p:sldId id="316" r:id="rId21"/>
    <p:sldId id="317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276" r:id="rId36"/>
    <p:sldId id="2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5353"/>
    <a:srgbClr val="FFD653"/>
    <a:srgbClr val="FFFF7D"/>
    <a:srgbClr val="B7ECFF"/>
    <a:srgbClr val="8FE2FF"/>
    <a:srgbClr val="FFB871"/>
    <a:srgbClr val="FF972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E4344-EFAA-442E-90BA-DA24A42E83A9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14232-B01C-4B11-A52B-1EB92BC6AA8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52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14232-B01C-4B11-A52B-1EB92BC6AA8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77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6A24-049D-4E16-99E3-10ED5BA37BB0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7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CE775-0B6D-46A6-B175-678302244B33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8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8FFE-3F8D-49EE-B453-96140C22FA41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0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8725-9FFF-4812-8136-56C892AF3833}" type="datetime1">
              <a:rPr lang="es-ES" smtClean="0"/>
              <a:t>02/09/2022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9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D17F-D900-40A6-98B3-7EB0E7777DB3}" type="datetime1">
              <a:rPr lang="es-ES" smtClean="0"/>
              <a:t>02/09/2022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61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EFD-4D60-4446-9254-D292C94B1072}" type="datetime1">
              <a:rPr lang="es-ES" smtClean="0"/>
              <a:t>02/09/2022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342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DB1F0-0054-4EF2-9196-CD773546E34A}" type="datetime1">
              <a:rPr lang="es-ES" smtClean="0"/>
              <a:t>02/09/2022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940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E9B1-E446-4BE1-9FD8-224B88929296}" type="datetime1">
              <a:rPr lang="es-ES" smtClean="0"/>
              <a:t>02/09/2022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20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EC581-15CC-47F7-BC30-74A6D40C78A4}" type="datetime1">
              <a:rPr lang="es-ES" smtClean="0"/>
              <a:t>02/09/2022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95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47FA-AE99-44B1-8BA2-C2DE07E35510}" type="datetime1">
              <a:rPr lang="es-ES" smtClean="0"/>
              <a:t>02/09/2022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276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A6872-0F7A-42A6-A2D7-0C349AD153EA}" type="datetime1">
              <a:rPr lang="es-ES" smtClean="0"/>
              <a:t>02/09/2022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30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915E-6756-4178-82DB-6813A2EDC74E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98" y="5125"/>
            <a:ext cx="598180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95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9856-5FC9-43E6-9265-A008C19DA6E8}" type="datetime1">
              <a:rPr lang="es-ES" smtClean="0"/>
              <a:t>02/09/2022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611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A9BD-6A30-4E08-B363-C68DBE8CD9E6}" type="datetime1">
              <a:rPr lang="es-ES" smtClean="0"/>
              <a:t>02/09/2022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991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A382-138B-4963-8A92-D795915530DA}" type="datetime1">
              <a:rPr lang="es-ES" smtClean="0"/>
              <a:t>02/09/2022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111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31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96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4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05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05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3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3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414-236C-4097-9DC1-8CEB657926CB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88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01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12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94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9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E65-CC70-4211-BD0D-DA49EF770D0F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7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FC2F-8ACB-4EDC-AE63-6A6035B8D999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944D-0A4B-43B5-9157-2E7256066063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4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557-A6CB-4B29-A2C3-D9BAE316AFC0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7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52D6-9DAE-4E6A-8DBB-103E57750940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0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FE99-2CBF-4D99-A937-3D47D9C97ED4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8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DC51-22BB-4FBC-B1A5-2177712605EA}" type="datetime1">
              <a:rPr lang="es-ES" smtClean="0">
                <a:solidFill>
                  <a:srgbClr val="00338D">
                    <a:tint val="75000"/>
                  </a:srgbClr>
                </a:solidFill>
              </a:rPr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8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GB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2E81A-A8C8-4AE8-AB32-17CE763D2BAC}" type="datetime1">
              <a:rPr lang="es-ES" smtClean="0"/>
              <a:t>02/09/2022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8E20F-9441-4183-BC2B-2F850C25EC18}" type="slidenum">
              <a:rPr lang="en-GB" smtClean="0"/>
              <a:t>‹Nº›</a:t>
            </a:fld>
            <a:endParaRPr lang="en-GB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00" y="96087"/>
            <a:ext cx="4320000" cy="6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F10A-9BEF-4E0F-BBBB-6CBCB1CDA4AA}" type="datetimeFigureOut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02/09/2022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://www0.aemet.es/wwj/stapwww/postproceso/nuevasTemperaturas/mapas/00/P/panel.html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sureste.aemet.es:81/webtools/temp/src/index.html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sureste.aemet.es:81/webtools/nieve/src/index.html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brisa.aemet.es/webtools/visor/prod/src/index.html?news=no" TargetMode="Externa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0.aemet.es/web/siga_x/iniciosiga.php" TargetMode="Externa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nfluence.ecmwf.int/display/FUG/Grid+point+Resolution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bigdata.aemet.es/bigdata/inicio" TargetMode="Externa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0.aemet.es/wwh/productos/ver_fa/SNP-INS-1020.pdf" TargetMode="External"/><Relationship Id="rId3" Type="http://schemas.openxmlformats.org/officeDocument/2006/relationships/hyperlink" Target="http://www0.aemet.es/wwi/Web_Servicio/" TargetMode="External"/><Relationship Id="rId7" Type="http://schemas.openxmlformats.org/officeDocument/2006/relationships/hyperlink" Target="http://brisa.aemet.es/webtools/panel/prod/doc/build/html/index.html" TargetMode="External"/><Relationship Id="rId2" Type="http://schemas.openxmlformats.org/officeDocument/2006/relationships/hyperlink" Target="https://confluence.ecmwf.int/display/FUG/Forecast+User+Gui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risa.aemet.es/webtools/visor/prod/docs/build/html/usu.html" TargetMode="External"/><Relationship Id="rId5" Type="http://schemas.openxmlformats.org/officeDocument/2006/relationships/hyperlink" Target="http://sureste.aemet.es:81/webtools/nieve/src/Nivograv.pdf" TargetMode="External"/><Relationship Id="rId4" Type="http://schemas.openxmlformats.org/officeDocument/2006/relationships/hyperlink" Target="http://www0.aemet.es/wwj/stapwww/postproceso/nuevasTemperaturas/apoyo/NuevoPostprocesoDeTemperaturas.pdf" TargetMode="External"/><Relationship Id="rId9" Type="http://schemas.openxmlformats.org/officeDocument/2006/relationships/hyperlink" Target="http://www0.aemet.es/wwr/instrucciones/SIGA/siga.ht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pps.ecmwf.int/webapps/opencharts/products/medium-orography?base_time=202205080000&amp;forecast=hres&amp;projection=opencharts_south_west_europe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5469" y="1649254"/>
            <a:ext cx="9881062" cy="2387600"/>
          </a:xfrm>
        </p:spPr>
        <p:txBody>
          <a:bodyPr>
            <a:noAutofit/>
          </a:bodyPr>
          <a:lstStyle/>
          <a:p>
            <a:r>
              <a:rPr lang="es-ES" sz="4800" dirty="0" smtClean="0"/>
              <a:t>Modelos numéricos, </a:t>
            </a:r>
            <a:r>
              <a:rPr lang="es-ES" sz="4800" dirty="0" err="1" smtClean="0"/>
              <a:t>posprocesos</a:t>
            </a:r>
            <a:r>
              <a:rPr lang="es-ES" sz="4800" dirty="0" smtClean="0"/>
              <a:t> y herramientas de uso operativo en AEMET</a:t>
            </a:r>
            <a:endParaRPr lang="es-ES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51560" y="4150679"/>
            <a:ext cx="10088880" cy="1335722"/>
          </a:xfrm>
        </p:spPr>
        <p:txBody>
          <a:bodyPr anchor="ctr"/>
          <a:lstStyle/>
          <a:p>
            <a:r>
              <a:rPr lang="es-ES" dirty="0" smtClean="0">
                <a:solidFill>
                  <a:schemeClr val="tx2"/>
                </a:solidFill>
                <a:latin typeface="+mj-lt"/>
              </a:rPr>
              <a:t>Paquete de Instrucción Básica para Meteorólogos (PIB-M), 3ª ed. Fase presencial</a:t>
            </a:r>
          </a:p>
          <a:p>
            <a:r>
              <a:rPr lang="es-ES" dirty="0" smtClean="0">
                <a:solidFill>
                  <a:schemeClr val="tx2"/>
                </a:solidFill>
                <a:latin typeface="+mj-lt"/>
              </a:rPr>
              <a:t>Predicción operativa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574280" y="5486401"/>
            <a:ext cx="3566160" cy="77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s-ES" sz="1600">
                <a:solidFill>
                  <a:srgbClr val="4C74B5"/>
                </a:solidFill>
                <a:latin typeface="Calibri Light" panose="020F0302020204030204"/>
              </a:rPr>
              <a:t>Jesús Á. Barroso Pellico</a:t>
            </a:r>
            <a:endParaRPr lang="es-ES" sz="2000">
              <a:solidFill>
                <a:srgbClr val="4C74B5"/>
              </a:solidFill>
              <a:latin typeface="Calibri Light" panose="020F0302020204030204"/>
            </a:endParaRPr>
          </a:p>
          <a:p>
            <a:pPr lvl="0" algn="r">
              <a:lnSpc>
                <a:spcPct val="90000"/>
              </a:lnSpc>
            </a:pPr>
            <a:r>
              <a:rPr lang="es-ES" sz="1600">
                <a:solidFill>
                  <a:srgbClr val="4C74B5"/>
                </a:solidFill>
                <a:latin typeface="Calibri Light" panose="020F0302020204030204"/>
              </a:rPr>
              <a:t>Jefe de turno de predicción</a:t>
            </a:r>
          </a:p>
          <a:p>
            <a:pPr lvl="0" algn="r">
              <a:lnSpc>
                <a:spcPct val="90000"/>
              </a:lnSpc>
            </a:pPr>
            <a:r>
              <a:rPr lang="es-ES" sz="1600">
                <a:solidFill>
                  <a:srgbClr val="4C74B5"/>
                </a:solidFill>
                <a:latin typeface="Calibri Light" panose="020F0302020204030204"/>
              </a:rPr>
              <a:t>jbarrosop@aemet.es</a:t>
            </a:r>
            <a:endParaRPr lang="es-ES" sz="1600" dirty="0">
              <a:solidFill>
                <a:srgbClr val="4C74B5"/>
              </a:solidFill>
              <a:latin typeface="Calibri Light" panose="020F0302020204030204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" y="222363"/>
            <a:ext cx="4517649" cy="72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88" y="222363"/>
            <a:ext cx="1575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6994" y="2229662"/>
            <a:ext cx="4970599" cy="3876959"/>
          </a:xfrm>
        </p:spPr>
        <p:txBody>
          <a:bodyPr anchor="ctr">
            <a:spAutoFit/>
          </a:bodyPr>
          <a:lstStyle/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Mejor resolución de orografía abrupta  Mejor desempeño para las interacciones con la misma (vientos en superficie, precipitaciones con realce orográfico, temperaturas, brisas…)</a:t>
            </a:r>
          </a:p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Resuelve explícitamente la convección  En general, funciona mejor para precipitaciones convectivas (aun así, baja </a:t>
            </a:r>
            <a:r>
              <a:rPr lang="es-ES" sz="24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predecibilidad</a:t>
            </a:r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)</a:t>
            </a:r>
            <a:endParaRPr lang="es-ES" sz="24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de área limitada: HARMONIE-AROME</a:t>
            </a:r>
            <a:endParaRPr lang="es-ES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93" y="2055182"/>
            <a:ext cx="2880000" cy="216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69" y="2097018"/>
            <a:ext cx="2880000" cy="2037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345" y="4168141"/>
            <a:ext cx="2880000" cy="2304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5" y="4168141"/>
            <a:ext cx="2880000" cy="2304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17" y="3002800"/>
            <a:ext cx="2880000" cy="2037600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35946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6994" y="2830341"/>
            <a:ext cx="9118650" cy="2675604"/>
          </a:xfrm>
        </p:spPr>
        <p:txBody>
          <a:bodyPr wrap="square" anchor="ctr">
            <a:spAutoFit/>
          </a:bodyPr>
          <a:lstStyle/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Sobreestima las rachas producidas por convección (error común a todos los modelos </a:t>
            </a:r>
            <a:r>
              <a:rPr lang="es-ES" sz="2400" i="1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convection-permitting</a:t>
            </a:r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)</a:t>
            </a:r>
          </a:p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Cuidado con la precipitación </a:t>
            </a:r>
            <a:r>
              <a:rPr lang="es-ES" sz="24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convectiva</a:t>
            </a:r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: a pesar del aspecto “realista”, la convección tiene una incertidumbre alta. Analizar cuidadosamente la inestabilidad, convergencias en superficie, campos de humedad…, para determinar las zonas más probables (¡y los EPS!)</a:t>
            </a:r>
          </a:p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Algunos problemas de persistencia con las nieblas </a:t>
            </a:r>
            <a:endParaRPr lang="es-ES" sz="24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de área limitada: HARMONIE-AROME</a:t>
            </a:r>
            <a:endParaRPr lang="es-ES" sz="28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21910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47499"/>
            <a:ext cx="3406650" cy="41159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temperaturas extremas diarias (máxima y mínima) ofrecido por el modelo HRES-IFS, corrigiéndolas a partir de los errores detectados en los días anteriores y a la orografía real.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Corrección de observación: a partir de los datos registrados en las estaciones de observación los días anteriores, se calcula el error del modelo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Corrección de altitud: a partir del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grad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. vertical de temperatura cerca de la superficie dado por el modelo y las alturas del modelo digital de altitudes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temperaturas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17202"/>
          <a:stretch/>
        </p:blipFill>
        <p:spPr>
          <a:xfrm>
            <a:off x="3964013" y="2456926"/>
            <a:ext cx="1920240" cy="1782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r="17217"/>
          <a:stretch/>
        </p:blipFill>
        <p:spPr>
          <a:xfrm>
            <a:off x="5909188" y="2484725"/>
            <a:ext cx="1911928" cy="1782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19"/>
          <a:stretch/>
        </p:blipFill>
        <p:spPr>
          <a:xfrm>
            <a:off x="7829430" y="2456926"/>
            <a:ext cx="2136371" cy="1780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7734"/>
          <a:stretch/>
        </p:blipFill>
        <p:spPr>
          <a:xfrm>
            <a:off x="9999053" y="2456926"/>
            <a:ext cx="2161309" cy="1780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r="16272"/>
          <a:stretch/>
        </p:blipFill>
        <p:spPr>
          <a:xfrm>
            <a:off x="3972327" y="4223470"/>
            <a:ext cx="1945178" cy="1782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r="16946"/>
          <a:stretch/>
        </p:blipFill>
        <p:spPr>
          <a:xfrm>
            <a:off x="5917505" y="4215649"/>
            <a:ext cx="1928553" cy="1782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r="7309"/>
          <a:stretch/>
        </p:blipFill>
        <p:spPr>
          <a:xfrm>
            <a:off x="7829431" y="4223470"/>
            <a:ext cx="2169622" cy="1780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r="7323"/>
          <a:stretch/>
        </p:blipFill>
        <p:spPr>
          <a:xfrm>
            <a:off x="9999053" y="4223470"/>
            <a:ext cx="2169623" cy="17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47499"/>
            <a:ext cx="3406650" cy="41159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temperaturas extremas diarias (máxima y mínima) ofrecido por el modelo HRES-IFS, corrigiéndolas a partir de los errores detectados en los días anteriores y a la orografía real.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Corrección de observación: a partir de los datos registrados en las estaciones de observación los días anteriores, se calcula el error del modelo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Corrección de altitud: a partir del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grad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. vertical de temperatura cerca de la superficie dado por el modelo y las alturas del modelo digital de altitudes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temperaturas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19954"/>
          <a:stretch/>
        </p:blipFill>
        <p:spPr>
          <a:xfrm>
            <a:off x="4813069" y="2152996"/>
            <a:ext cx="3418880" cy="203877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10810" r="5989" b="10768"/>
          <a:stretch/>
        </p:blipFill>
        <p:spPr>
          <a:xfrm>
            <a:off x="8269218" y="2277684"/>
            <a:ext cx="3312000" cy="20754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b="10457"/>
          <a:stretch/>
        </p:blipFill>
        <p:spPr>
          <a:xfrm>
            <a:off x="6225465" y="4433109"/>
            <a:ext cx="3600000" cy="20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47499"/>
            <a:ext cx="3406650" cy="41159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temperaturas extremas diarias (máxima y mínima) ofrecido por el modelo HRES-IFS, corrigiéndolas a partir de los errores detectados en los días anteriores y a la orografía real.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Corrección de observación: a partir de los datos registrados en las estaciones de observación los días anteriores, se calcula el error del modelo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Corrección de altitud: a partir del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grad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. vertical de temperatura cerca de la superficie dado por el modelo y las alturas del modelo digital de altitudes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temperaturas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78" y="2031120"/>
            <a:ext cx="2880000" cy="20420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81" y="3265514"/>
            <a:ext cx="5040000" cy="3212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8161029" y="2249986"/>
            <a:ext cx="33832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+mj-lt"/>
              </a:rPr>
              <a:t>Herramienta para la visualización de superación de umbrales de aviso en población y estaciones automáticas a partir de las temperaturas del </a:t>
            </a:r>
            <a:r>
              <a:rPr lang="es-ES" sz="1100" dirty="0" err="1" smtClean="0">
                <a:latin typeface="+mj-lt"/>
              </a:rPr>
              <a:t>posproceso</a:t>
            </a:r>
            <a:endParaRPr lang="en-GB" sz="1100" dirty="0">
              <a:latin typeface="+mj-lt"/>
            </a:endParaRPr>
          </a:p>
        </p:txBody>
      </p:sp>
      <p:cxnSp>
        <p:nvCxnSpPr>
          <p:cNvPr id="7" name="Conector recto de flecha 6"/>
          <p:cNvCxnSpPr>
            <a:stCxn id="5" idx="1"/>
          </p:cNvCxnSpPr>
          <p:nvPr/>
        </p:nvCxnSpPr>
        <p:spPr>
          <a:xfrm flipH="1" flipV="1">
            <a:off x="7506678" y="2527069"/>
            <a:ext cx="6543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4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7300" y="2856399"/>
            <a:ext cx="9301892" cy="2093907"/>
          </a:xfrm>
        </p:spPr>
        <p:txBody>
          <a:bodyPr wrap="square" anchor="ctr">
            <a:spAutoFit/>
          </a:bodyPr>
          <a:lstStyle/>
          <a:p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Dado que se utilizan las temperaturas observadas en días anteriores, el </a:t>
            </a:r>
            <a:r>
              <a:rPr lang="es-ES" sz="18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posproceso</a:t>
            </a:r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de las temperaturas introduce una cierta “inercia”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Ante cambios de tiempo bruscos puede introducir errores</a:t>
            </a:r>
          </a:p>
          <a:p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Si el pronóstico del modelo es erróneo (</a:t>
            </a:r>
            <a:r>
              <a:rPr lang="es-ES" sz="18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p.e</a:t>
            </a:r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., prevé una subida en lugar de una bajada), el </a:t>
            </a:r>
            <a:r>
              <a:rPr lang="es-ES" sz="18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posproceso</a:t>
            </a:r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también es muy posible que sea erróneo.</a:t>
            </a:r>
          </a:p>
          <a:p>
            <a:pPr marL="457200" lvl="1" indent="0">
              <a:buNone/>
            </a:pPr>
            <a:r>
              <a:rPr lang="es-ES" sz="18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 Atención a los casos comentados de estabilidad en invierno para las temperaturas mínimas.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temperaturas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6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019265"/>
            <a:ext cx="3406650" cy="437247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nevada con una formulación más sofisticada que la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 partir de la ecuación de fusión del copo y la distribución de tamaños, se calcula el potencial de nieve: probabilidad de que la nieve llegue a una altura (por ejemplo, al suelo)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Cota de nieve: altura a la que el potencial de nieve es 50%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Tiene en cuenta tanto el perfil de temperatura como la intensidad de la nevada a la hora de estimar el potencial de nieve</a:t>
            </a:r>
            <a:endParaRPr lang="es-ES" sz="16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Nieve del potencial: proporción de nieve que llega al suelo (si la cota de nieve está por debajo)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nieve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16721"/>
          <a:stretch/>
        </p:blipFill>
        <p:spPr>
          <a:xfrm>
            <a:off x="5008480" y="2459415"/>
            <a:ext cx="2743200" cy="2542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6388"/>
          <a:stretch/>
        </p:blipFill>
        <p:spPr>
          <a:xfrm>
            <a:off x="7755772" y="2459415"/>
            <a:ext cx="2759827" cy="25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019265"/>
            <a:ext cx="3406650" cy="437247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nevada con una formulación más sofisticada que la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 partir de la ecuación de fusión del copo y la distribución de tamaños, se calcula el potencial de nieve: probabilidad de que la nieve llegue a una altura (por ejemplo, al suelo)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Cota de nieve: altura a la que el potencial de nieve es 50%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Tiene en cuenta tanto el perfil de temperatura como la intensidad de la nevada a la hora de estimar el potencial de nieve</a:t>
            </a:r>
            <a:endParaRPr lang="es-ES" sz="16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Nieve del potencial: proporción de nieve que llega al suelo (si la cota de nieve está por debajo)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nieve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2026" r="16642" b="4139"/>
          <a:stretch/>
        </p:blipFill>
        <p:spPr>
          <a:xfrm>
            <a:off x="7751618" y="4123114"/>
            <a:ext cx="2751513" cy="2385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2339" r="16653" b="3826"/>
          <a:stretch/>
        </p:blipFill>
        <p:spPr>
          <a:xfrm>
            <a:off x="4987637" y="4123114"/>
            <a:ext cx="2743200" cy="23857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3305" r="16894" b="3514"/>
          <a:stretch/>
        </p:blipFill>
        <p:spPr>
          <a:xfrm>
            <a:off x="6200837" y="1496291"/>
            <a:ext cx="3060000" cy="2618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9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019265"/>
            <a:ext cx="3406650" cy="437247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nevada con una formulación más sofisticada que la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 partir de la ecuación de fusión del copo y la distribución de tamaños, se calcula el potencial de nieve: probabilidad de que la nieve llegue a una altura (por ejemplo, al suelo)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Cota de nieve: altura a la que el potencial de nieve es 50%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Tiene en cuenta tanto el perfil de temperatura como la intensidad de la nevada a la hora de estimar el potencial de nieve</a:t>
            </a:r>
            <a:endParaRPr lang="es-ES" sz="16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Nieve del potencial: proporción de nieve que llega al suelo (si la cota de nieve está por debajo)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nieve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en AEMET</a:t>
            </a:r>
            <a:endParaRPr lang="es-ES" dirty="0"/>
          </a:p>
        </p:txBody>
      </p:sp>
      <p:pic>
        <p:nvPicPr>
          <p:cNvPr id="6" name="Imagen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64" y="1496291"/>
            <a:ext cx="5400000" cy="25892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85505"/>
            <a:ext cx="5400000" cy="266634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78163" y="2472856"/>
            <a:ext cx="2997642" cy="222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/>
          <p:cNvSpPr txBox="1"/>
          <p:nvPr/>
        </p:nvSpPr>
        <p:spPr>
          <a:xfrm>
            <a:off x="9697680" y="2057357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HRES-IFS prevé una nevada de hasta 5 cm, con una parte de la precipitación en forma de nieve, por lo que se ha iniciado ya la fusión de los copos. </a:t>
            </a:r>
          </a:p>
          <a:p>
            <a:pPr algn="just"/>
            <a:r>
              <a:rPr lang="es-ES" sz="800" dirty="0" smtClean="0">
                <a:latin typeface="+mj-lt"/>
              </a:rPr>
              <a:t>El </a:t>
            </a:r>
            <a:r>
              <a:rPr lang="es-ES" sz="800" dirty="0" err="1" smtClean="0">
                <a:latin typeface="+mj-lt"/>
              </a:rPr>
              <a:t>posproceso</a:t>
            </a:r>
            <a:r>
              <a:rPr lang="es-ES" sz="800" dirty="0" smtClean="0">
                <a:latin typeface="+mj-lt"/>
              </a:rPr>
              <a:t> pronostica, por el contrario, que no llegará nieve al suelo (correctamente)</a:t>
            </a:r>
            <a:endParaRPr lang="en-GB" sz="800" dirty="0">
              <a:latin typeface="+mj-lt"/>
            </a:endParaRPr>
          </a:p>
        </p:txBody>
      </p:sp>
      <p:cxnSp>
        <p:nvCxnSpPr>
          <p:cNvPr id="14" name="Conector recto 13"/>
          <p:cNvCxnSpPr>
            <a:stCxn id="10" idx="1"/>
          </p:cNvCxnSpPr>
          <p:nvPr/>
        </p:nvCxnSpPr>
        <p:spPr>
          <a:xfrm flipH="1">
            <a:off x="9175806" y="2411300"/>
            <a:ext cx="521874" cy="180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977517" y="1496291"/>
            <a:ext cx="1033669" cy="70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9697679" y="1165355"/>
            <a:ext cx="237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altitud real está muy por debajo de la que tiene el punto en la orografía del modelo</a:t>
            </a:r>
            <a:endParaRPr lang="en-GB" sz="800" dirty="0">
              <a:latin typeface="+mj-lt"/>
            </a:endParaRPr>
          </a:p>
        </p:txBody>
      </p:sp>
      <p:cxnSp>
        <p:nvCxnSpPr>
          <p:cNvPr id="17" name="Conector recto 16"/>
          <p:cNvCxnSpPr>
            <a:stCxn id="16" idx="1"/>
            <a:endCxn id="15" idx="3"/>
          </p:cNvCxnSpPr>
          <p:nvPr/>
        </p:nvCxnSpPr>
        <p:spPr>
          <a:xfrm flipH="1">
            <a:off x="6011186" y="1334632"/>
            <a:ext cx="3686493" cy="1967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4619708" y="3593990"/>
            <a:ext cx="4556097" cy="2941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adroTexto 19"/>
          <p:cNvSpPr txBox="1"/>
          <p:nvPr/>
        </p:nvSpPr>
        <p:spPr>
          <a:xfrm>
            <a:off x="9697679" y="3306745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cota de nieve está por encima de la altitud del modelo (mucho más que la altitud real). Esto quiere decir que el potencial de nieve está por debajo del 50% (no llega nieve al suelo o llega en muy poca proporción</a:t>
            </a:r>
            <a:endParaRPr lang="en-GB" sz="800" dirty="0">
              <a:latin typeface="+mj-lt"/>
            </a:endParaRPr>
          </a:p>
        </p:txBody>
      </p:sp>
      <p:cxnSp>
        <p:nvCxnSpPr>
          <p:cNvPr id="22" name="Conector recto 21"/>
          <p:cNvCxnSpPr>
            <a:stCxn id="19" idx="3"/>
            <a:endCxn id="20" idx="1"/>
          </p:cNvCxnSpPr>
          <p:nvPr/>
        </p:nvCxnSpPr>
        <p:spPr>
          <a:xfrm flipV="1">
            <a:off x="9175805" y="3660688"/>
            <a:ext cx="521874" cy="80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6766560" y="4723075"/>
            <a:ext cx="302150" cy="3260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adroTexto 23"/>
          <p:cNvSpPr txBox="1"/>
          <p:nvPr/>
        </p:nvSpPr>
        <p:spPr>
          <a:xfrm>
            <a:off x="4078162" y="5187843"/>
            <a:ext cx="1408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El tipo de precipitación mayoritario del modelo es lluvia</a:t>
            </a:r>
            <a:endParaRPr lang="en-GB" sz="800" dirty="0">
              <a:latin typeface="+mj-lt"/>
            </a:endParaRPr>
          </a:p>
        </p:txBody>
      </p:sp>
      <p:cxnSp>
        <p:nvCxnSpPr>
          <p:cNvPr id="26" name="Conector recto 25"/>
          <p:cNvCxnSpPr>
            <a:stCxn id="24" idx="3"/>
            <a:endCxn id="23" idx="1"/>
          </p:cNvCxnSpPr>
          <p:nvPr/>
        </p:nvCxnSpPr>
        <p:spPr>
          <a:xfrm flipV="1">
            <a:off x="5486400" y="4886077"/>
            <a:ext cx="1280160" cy="532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9436742" y="4757133"/>
            <a:ext cx="302150" cy="3260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uadroTexto 27"/>
          <p:cNvSpPr txBox="1"/>
          <p:nvPr/>
        </p:nvSpPr>
        <p:spPr>
          <a:xfrm>
            <a:off x="10886399" y="4876402"/>
            <a:ext cx="1095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mayoría de los escenarios del EPS pronostican lluvia, no nieve, aunque algunos “ven” también aguanieve o nieve húmeda (parcialmente fundida)</a:t>
            </a:r>
            <a:endParaRPr lang="en-GB" sz="800" dirty="0">
              <a:latin typeface="+mj-lt"/>
            </a:endParaRPr>
          </a:p>
        </p:txBody>
      </p:sp>
      <p:cxnSp>
        <p:nvCxnSpPr>
          <p:cNvPr id="30" name="Conector recto 29"/>
          <p:cNvCxnSpPr>
            <a:stCxn id="27" idx="3"/>
            <a:endCxn id="28" idx="1"/>
          </p:cNvCxnSpPr>
          <p:nvPr/>
        </p:nvCxnSpPr>
        <p:spPr>
          <a:xfrm>
            <a:off x="9738892" y="4920135"/>
            <a:ext cx="1147507" cy="5564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stCxn id="28" idx="1"/>
            <a:endCxn id="33" idx="3"/>
          </p:cNvCxnSpPr>
          <p:nvPr/>
        </p:nvCxnSpPr>
        <p:spPr>
          <a:xfrm flipH="1">
            <a:off x="8237550" y="5476567"/>
            <a:ext cx="2648849" cy="9690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7688911" y="6178163"/>
            <a:ext cx="548639" cy="534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019265"/>
            <a:ext cx="3406650" cy="437247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 objetivo es mejorar el pronóstico de nevada con una formulación más sofisticada que la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 partir de la ecuación de fusión del copo y la distribución de tamaños, se calcula el potencial de nieve: probabilidad de que la nieve llegue a una altura (por ejemplo, al suelo)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Cota de nieve: altura a la que el potencial de nieve es 50%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Tiene en cuenta tanto el perfil de temperatura como la intensidad de la nevada a la hora de estimar el potencial de nieve</a:t>
            </a:r>
            <a:endParaRPr lang="es-ES" sz="16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Nieve del potencial: proporción de nieve que llega al suelo (si la cota de nieve está por debajo)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/>
              <a:t>Posproceso</a:t>
            </a:r>
            <a:r>
              <a:rPr lang="es-ES" sz="2800" dirty="0" smtClean="0"/>
              <a:t> de nieve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Posprocesos</a:t>
            </a:r>
            <a:r>
              <a:rPr lang="es-ES" dirty="0" smtClean="0"/>
              <a:t> </a:t>
            </a:r>
            <a:r>
              <a:rPr lang="es-ES" dirty="0" smtClean="0"/>
              <a:t>en AEMET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64" y="1496291"/>
            <a:ext cx="5400000" cy="25892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85505"/>
            <a:ext cx="5400000" cy="266634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78163" y="2472856"/>
            <a:ext cx="2997642" cy="222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/>
          <p:cNvSpPr txBox="1"/>
          <p:nvPr/>
        </p:nvSpPr>
        <p:spPr>
          <a:xfrm>
            <a:off x="9697680" y="205735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HRES-IFS prevé una nevada de hasta 5 cm, con una parte de la precipitación en forma de nieve, por lo que se ha iniciado ya la fusión de los copos. La intensidad de precipitación es bastante baja.</a:t>
            </a:r>
          </a:p>
          <a:p>
            <a:r>
              <a:rPr lang="es-ES" sz="800" dirty="0" smtClean="0">
                <a:latin typeface="+mj-lt"/>
              </a:rPr>
              <a:t>El </a:t>
            </a:r>
            <a:r>
              <a:rPr lang="es-ES" sz="800" dirty="0" err="1" smtClean="0">
                <a:latin typeface="+mj-lt"/>
              </a:rPr>
              <a:t>posproceso</a:t>
            </a:r>
            <a:r>
              <a:rPr lang="es-ES" sz="800" dirty="0" smtClean="0">
                <a:latin typeface="+mj-lt"/>
              </a:rPr>
              <a:t> pronostica, por el contrario, que no llegará nieve al suelo (correctamente)</a:t>
            </a:r>
            <a:endParaRPr lang="en-GB" sz="800" dirty="0">
              <a:latin typeface="+mj-lt"/>
            </a:endParaRPr>
          </a:p>
        </p:txBody>
      </p:sp>
      <p:cxnSp>
        <p:nvCxnSpPr>
          <p:cNvPr id="14" name="Conector recto 13"/>
          <p:cNvCxnSpPr>
            <a:stCxn id="10" idx="1"/>
          </p:cNvCxnSpPr>
          <p:nvPr/>
        </p:nvCxnSpPr>
        <p:spPr>
          <a:xfrm flipH="1">
            <a:off x="9175805" y="2472856"/>
            <a:ext cx="521875" cy="1193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977517" y="1496291"/>
            <a:ext cx="1033669" cy="70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9697679" y="1165355"/>
            <a:ext cx="237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altitud real está muy por debajo de la que tiene el punto en la orografía del modelo</a:t>
            </a:r>
            <a:endParaRPr lang="en-GB" sz="800" dirty="0">
              <a:latin typeface="+mj-lt"/>
            </a:endParaRPr>
          </a:p>
        </p:txBody>
      </p:sp>
      <p:cxnSp>
        <p:nvCxnSpPr>
          <p:cNvPr id="17" name="Conector recto 16"/>
          <p:cNvCxnSpPr>
            <a:stCxn id="16" idx="1"/>
            <a:endCxn id="15" idx="3"/>
          </p:cNvCxnSpPr>
          <p:nvPr/>
        </p:nvCxnSpPr>
        <p:spPr>
          <a:xfrm flipH="1">
            <a:off x="6011186" y="1334632"/>
            <a:ext cx="3686493" cy="1967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4619708" y="3593990"/>
            <a:ext cx="4556097" cy="2941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adroTexto 19"/>
          <p:cNvSpPr txBox="1"/>
          <p:nvPr/>
        </p:nvSpPr>
        <p:spPr>
          <a:xfrm>
            <a:off x="9697679" y="3306745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cota de nieve está por encima de la altitud del modelo (mucho más que la altitud real). Esto quiere decir que el potencial de nieve está por debajo del 50% (no llega nieve al suelo o llega en muy poca proporción</a:t>
            </a:r>
            <a:endParaRPr lang="en-GB" sz="800" dirty="0">
              <a:latin typeface="+mj-lt"/>
            </a:endParaRPr>
          </a:p>
        </p:txBody>
      </p:sp>
      <p:cxnSp>
        <p:nvCxnSpPr>
          <p:cNvPr id="22" name="Conector recto 21"/>
          <p:cNvCxnSpPr>
            <a:stCxn id="19" idx="3"/>
            <a:endCxn id="20" idx="1"/>
          </p:cNvCxnSpPr>
          <p:nvPr/>
        </p:nvCxnSpPr>
        <p:spPr>
          <a:xfrm flipV="1">
            <a:off x="9175805" y="3660688"/>
            <a:ext cx="521874" cy="80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6766560" y="4723075"/>
            <a:ext cx="302150" cy="3260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adroTexto 23"/>
          <p:cNvSpPr txBox="1"/>
          <p:nvPr/>
        </p:nvSpPr>
        <p:spPr>
          <a:xfrm>
            <a:off x="4078162" y="5187843"/>
            <a:ext cx="1408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El tipo de precipitación mayoritario del modelo es lluvia</a:t>
            </a:r>
            <a:endParaRPr lang="en-GB" sz="800" dirty="0">
              <a:latin typeface="+mj-lt"/>
            </a:endParaRPr>
          </a:p>
        </p:txBody>
      </p:sp>
      <p:cxnSp>
        <p:nvCxnSpPr>
          <p:cNvPr id="26" name="Conector recto 25"/>
          <p:cNvCxnSpPr>
            <a:stCxn id="24" idx="3"/>
            <a:endCxn id="23" idx="1"/>
          </p:cNvCxnSpPr>
          <p:nvPr/>
        </p:nvCxnSpPr>
        <p:spPr>
          <a:xfrm flipV="1">
            <a:off x="5486400" y="4886077"/>
            <a:ext cx="1280160" cy="532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9436742" y="4757133"/>
            <a:ext cx="302150" cy="3260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uadroTexto 27"/>
          <p:cNvSpPr txBox="1"/>
          <p:nvPr/>
        </p:nvSpPr>
        <p:spPr>
          <a:xfrm>
            <a:off x="10886399" y="4876402"/>
            <a:ext cx="1095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mayoría de los escenarios del EPS pronostican lluvia, no nieve</a:t>
            </a:r>
            <a:endParaRPr lang="en-GB" sz="800" dirty="0">
              <a:latin typeface="+mj-lt"/>
            </a:endParaRPr>
          </a:p>
        </p:txBody>
      </p:sp>
      <p:cxnSp>
        <p:nvCxnSpPr>
          <p:cNvPr id="30" name="Conector recto 29"/>
          <p:cNvCxnSpPr>
            <a:stCxn id="27" idx="3"/>
            <a:endCxn id="28" idx="1"/>
          </p:cNvCxnSpPr>
          <p:nvPr/>
        </p:nvCxnSpPr>
        <p:spPr>
          <a:xfrm>
            <a:off x="9738892" y="4920135"/>
            <a:ext cx="1147507" cy="248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78" y="858112"/>
            <a:ext cx="7772415" cy="5303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4163964" y="5526157"/>
            <a:ext cx="972579" cy="413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adroTexto 24"/>
          <p:cNvSpPr txBox="1"/>
          <p:nvPr/>
        </p:nvSpPr>
        <p:spPr>
          <a:xfrm>
            <a:off x="4201465" y="3583899"/>
            <a:ext cx="2377440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Capa más cálida (T&gt;0 </a:t>
            </a:r>
            <a:r>
              <a:rPr lang="es-ES" sz="800" dirty="0" err="1" smtClean="0">
                <a:latin typeface="+mj-lt"/>
              </a:rPr>
              <a:t>ºC</a:t>
            </a:r>
            <a:r>
              <a:rPr lang="es-ES" sz="800" dirty="0" smtClean="0">
                <a:latin typeface="+mj-lt"/>
              </a:rPr>
              <a:t>) cerca del suelo. Fusión de los copos (probable error del HRES-IFS en la acumulación de nieve en el suelo)</a:t>
            </a:r>
            <a:endParaRPr lang="en-GB" sz="800" dirty="0">
              <a:latin typeface="+mj-lt"/>
            </a:endParaRPr>
          </a:p>
        </p:txBody>
      </p:sp>
      <p:cxnSp>
        <p:nvCxnSpPr>
          <p:cNvPr id="7" name="Conector recto 6"/>
          <p:cNvCxnSpPr>
            <a:endCxn id="4" idx="0"/>
          </p:cNvCxnSpPr>
          <p:nvPr/>
        </p:nvCxnSpPr>
        <p:spPr>
          <a:xfrm flipH="1">
            <a:off x="4650254" y="4055655"/>
            <a:ext cx="774622" cy="14705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2261" y="697353"/>
            <a:ext cx="10515600" cy="798938"/>
          </a:xfrm>
        </p:spPr>
        <p:txBody>
          <a:bodyPr/>
          <a:lstStyle/>
          <a:p>
            <a:r>
              <a:rPr lang="es-ES" dirty="0" smtClean="0"/>
              <a:t>Índice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8351" y="1496291"/>
            <a:ext cx="10415299" cy="5243379"/>
          </a:xfrm>
        </p:spPr>
        <p:txBody>
          <a:bodyPr/>
          <a:lstStyle/>
          <a:p>
            <a:pPr algn="just"/>
            <a:r>
              <a:rPr lang="es-ES" sz="2000" dirty="0" smtClean="0">
                <a:solidFill>
                  <a:schemeClr val="tx2"/>
                </a:solidFill>
                <a:latin typeface="+mj-lt"/>
              </a:rPr>
              <a:t>Modelos numéricos deterministas usados en AEMET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 Modelo global: HRES-IFS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 Modelo de área limitada: HARMONIE-AROME</a:t>
            </a:r>
          </a:p>
          <a:p>
            <a:pPr algn="just"/>
            <a:r>
              <a:rPr lang="es-ES" sz="2000" dirty="0" err="1" smtClean="0">
                <a:solidFill>
                  <a:schemeClr val="tx2"/>
                </a:solidFill>
                <a:latin typeface="+mj-lt"/>
              </a:rPr>
              <a:t>Posprocesos</a:t>
            </a:r>
            <a:endParaRPr lang="es-ES" sz="2000" dirty="0" smtClean="0">
              <a:solidFill>
                <a:schemeClr val="tx2"/>
              </a:solidFill>
              <a:latin typeface="+mj-lt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2000" dirty="0" err="1" smtClean="0">
                <a:solidFill>
                  <a:schemeClr val="tx2"/>
                </a:solidFill>
                <a:latin typeface="+mj-lt"/>
              </a:rPr>
              <a:t>Posproceso</a:t>
            </a: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 de temperaturas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2000" dirty="0" err="1" smtClean="0">
                <a:solidFill>
                  <a:schemeClr val="tx2"/>
                </a:solidFill>
                <a:latin typeface="+mj-lt"/>
              </a:rPr>
              <a:t>Posproceso</a:t>
            </a: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 de nieve</a:t>
            </a:r>
          </a:p>
          <a:p>
            <a:pPr algn="just"/>
            <a:r>
              <a:rPr lang="es-ES" sz="2000" dirty="0" smtClean="0">
                <a:solidFill>
                  <a:schemeClr val="tx2"/>
                </a:solidFill>
                <a:latin typeface="+mj-lt"/>
              </a:rPr>
              <a:t>Herramientas operativas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1800" dirty="0" smtClean="0">
                <a:solidFill>
                  <a:schemeClr val="tx2"/>
                </a:solidFill>
                <a:latin typeface="+mj-lt"/>
              </a:rPr>
              <a:t>VISOR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1800" dirty="0" smtClean="0">
                <a:solidFill>
                  <a:schemeClr val="tx2"/>
                </a:solidFill>
                <a:latin typeface="+mj-lt"/>
              </a:rPr>
              <a:t>PANEL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1800" dirty="0" smtClean="0">
                <a:solidFill>
                  <a:schemeClr val="tx2"/>
                </a:solidFill>
                <a:latin typeface="+mj-lt"/>
              </a:rPr>
              <a:t>SIGA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1800" dirty="0" smtClean="0">
                <a:solidFill>
                  <a:schemeClr val="tx2"/>
                </a:solidFill>
                <a:latin typeface="+mj-lt"/>
              </a:rPr>
              <a:t>Editor de predicciones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s-ES" sz="2800" dirty="0" smtClean="0">
              <a:solidFill>
                <a:schemeClr val="tx2"/>
              </a:solidFill>
              <a:latin typeface="+mj-lt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endParaRPr lang="es-ES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3226F-4A3C-452B-B231-00FC51DA00AF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t>2</a:t>
            </a:fld>
            <a:endParaRPr lang="es-ES" dirty="0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592183"/>
            <a:ext cx="3406650" cy="3101362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Integra datos de observaciones (redes propias, de otras instituciones y de aficionados), teledetección (radar, satélite, descargas) en formato georreferenciado. Además, se pueden cargar capas de avisos en vigor,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wecams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, límites administrativos o de interés aeronáutico, relieve…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Herramienta fundamental en la vigilancia: permite conocer la situación en tiempo casi real.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VISOR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pic>
        <p:nvPicPr>
          <p:cNvPr id="11" name="Imagen 10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17" y="2142295"/>
            <a:ext cx="7200000" cy="355125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126728" y="4333461"/>
            <a:ext cx="1208598" cy="1065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ángulo 28"/>
          <p:cNvSpPr/>
          <p:nvPr/>
        </p:nvSpPr>
        <p:spPr>
          <a:xfrm>
            <a:off x="5335326" y="4038852"/>
            <a:ext cx="826936" cy="564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ángulo 30"/>
          <p:cNvSpPr/>
          <p:nvPr/>
        </p:nvSpPr>
        <p:spPr>
          <a:xfrm>
            <a:off x="7403990" y="3062167"/>
            <a:ext cx="826936" cy="564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ángulo 31"/>
          <p:cNvSpPr/>
          <p:nvPr/>
        </p:nvSpPr>
        <p:spPr>
          <a:xfrm>
            <a:off x="9671437" y="2176819"/>
            <a:ext cx="826936" cy="564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uadroTexto 32"/>
          <p:cNvSpPr txBox="1"/>
          <p:nvPr/>
        </p:nvSpPr>
        <p:spPr>
          <a:xfrm>
            <a:off x="9309653" y="1191342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Tormenta muy desarrollada, con un gran yunque de cirros alrededor de un </a:t>
            </a:r>
            <a:r>
              <a:rPr lang="es-ES" sz="800" dirty="0" err="1" smtClean="0">
                <a:latin typeface="+mj-lt"/>
              </a:rPr>
              <a:t>overshooting</a:t>
            </a:r>
            <a:r>
              <a:rPr lang="es-ES" sz="800" dirty="0" smtClean="0">
                <a:latin typeface="+mj-lt"/>
              </a:rPr>
              <a:t> en su parte SE (Tb~-60ºC). Estructura en “V fría”</a:t>
            </a:r>
            <a:endParaRPr lang="en-GB" sz="800" dirty="0">
              <a:latin typeface="+mj-lt"/>
            </a:endParaRPr>
          </a:p>
        </p:txBody>
      </p:sp>
      <p:cxnSp>
        <p:nvCxnSpPr>
          <p:cNvPr id="34" name="Conector recto 33"/>
          <p:cNvCxnSpPr>
            <a:stCxn id="33" idx="2"/>
            <a:endCxn id="32" idx="0"/>
          </p:cNvCxnSpPr>
          <p:nvPr/>
        </p:nvCxnSpPr>
        <p:spPr>
          <a:xfrm flipH="1">
            <a:off x="10084905" y="1653007"/>
            <a:ext cx="413468" cy="5238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6725479" y="1495439"/>
            <a:ext cx="237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Tormentas unicelulares con menos desarrollo (topes ~ -50ºC), que están produciendo chubascos y rayos</a:t>
            </a:r>
            <a:endParaRPr lang="en-GB" sz="800" dirty="0">
              <a:latin typeface="+mj-lt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8676199" y="3473898"/>
            <a:ext cx="826936" cy="564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Conector recto 37"/>
          <p:cNvCxnSpPr>
            <a:stCxn id="35" idx="2"/>
            <a:endCxn id="31" idx="0"/>
          </p:cNvCxnSpPr>
          <p:nvPr/>
        </p:nvCxnSpPr>
        <p:spPr>
          <a:xfrm flipH="1">
            <a:off x="7817458" y="1833993"/>
            <a:ext cx="96741" cy="1228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>
            <a:stCxn id="35" idx="2"/>
            <a:endCxn id="36" idx="0"/>
          </p:cNvCxnSpPr>
          <p:nvPr/>
        </p:nvCxnSpPr>
        <p:spPr>
          <a:xfrm>
            <a:off x="7914199" y="1833993"/>
            <a:ext cx="1175468" cy="16399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6305385" y="5754908"/>
            <a:ext cx="237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Nubosidad de evolución </a:t>
            </a:r>
            <a:r>
              <a:rPr lang="es-ES" sz="800" dirty="0" err="1" smtClean="0">
                <a:latin typeface="+mj-lt"/>
              </a:rPr>
              <a:t>cumuliforme</a:t>
            </a:r>
            <a:r>
              <a:rPr lang="es-ES" sz="800" dirty="0" smtClean="0">
                <a:latin typeface="+mj-lt"/>
              </a:rPr>
              <a:t> (Cu), por forzamiento orográfico</a:t>
            </a:r>
            <a:endParaRPr lang="en-GB" sz="800" dirty="0">
              <a:latin typeface="+mj-lt"/>
            </a:endParaRPr>
          </a:p>
        </p:txBody>
      </p:sp>
      <p:cxnSp>
        <p:nvCxnSpPr>
          <p:cNvPr id="43" name="Conector recto 42"/>
          <p:cNvCxnSpPr>
            <a:stCxn id="29" idx="2"/>
            <a:endCxn id="41" idx="0"/>
          </p:cNvCxnSpPr>
          <p:nvPr/>
        </p:nvCxnSpPr>
        <p:spPr>
          <a:xfrm>
            <a:off x="5748794" y="4603806"/>
            <a:ext cx="1745311" cy="11511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/>
          <p:cNvSpPr txBox="1"/>
          <p:nvPr/>
        </p:nvSpPr>
        <p:spPr>
          <a:xfrm>
            <a:off x="3784822" y="6036341"/>
            <a:ext cx="2377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Nubosidad media y alta (Ci, </a:t>
            </a:r>
            <a:r>
              <a:rPr lang="es-ES" sz="800" dirty="0" err="1" smtClean="0">
                <a:latin typeface="+mj-lt"/>
              </a:rPr>
              <a:t>Cc</a:t>
            </a:r>
            <a:r>
              <a:rPr lang="es-ES" sz="800" dirty="0" smtClean="0">
                <a:latin typeface="+mj-lt"/>
              </a:rPr>
              <a:t>, Ac, As…)</a:t>
            </a:r>
            <a:endParaRPr lang="en-GB" sz="800" dirty="0">
              <a:latin typeface="+mj-lt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8482716" y="6144063"/>
            <a:ext cx="2609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Una estación ha registrado 15 mm/h (nivel amarillo de P1)</a:t>
            </a:r>
            <a:endParaRPr lang="en-GB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9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67" y="2133696"/>
            <a:ext cx="7200000" cy="355125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592183"/>
            <a:ext cx="3406650" cy="3101362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Integra datos de observaciones (redes propias, de otras instituciones y de aficionados), teledetección (radar, satélite, descargas) en formato georreferenciado. Además, se pueden cargar capas de avisos en vigor,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wecams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, límites administrativos o de interés aeronáutico, relieve…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Herramienta fundamental en la vigilancia: permite conocer la situación en tiempo casi real.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VISOR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31" name="Rectángulo 30"/>
          <p:cNvSpPr/>
          <p:nvPr/>
        </p:nvSpPr>
        <p:spPr>
          <a:xfrm>
            <a:off x="7403990" y="3062167"/>
            <a:ext cx="826936" cy="564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uadroTexto 34"/>
          <p:cNvSpPr txBox="1"/>
          <p:nvPr/>
        </p:nvSpPr>
        <p:spPr>
          <a:xfrm>
            <a:off x="6725479" y="1425810"/>
            <a:ext cx="260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La </a:t>
            </a:r>
            <a:r>
              <a:rPr lang="es-ES" sz="800" dirty="0" err="1" smtClean="0">
                <a:latin typeface="+mj-lt"/>
              </a:rPr>
              <a:t>reflectividad</a:t>
            </a:r>
            <a:r>
              <a:rPr lang="es-ES" sz="800" dirty="0" smtClean="0">
                <a:latin typeface="+mj-lt"/>
              </a:rPr>
              <a:t> radar nos muestra las áreas donde están produciendo precipitación. El producto YRADAR3D nos indica células con granizo y no demasiado elevadas aún (ECHOTOP ~ 10 km) (adversidad baja). Aún no han alcanzado la madurez a estas horas</a:t>
            </a:r>
            <a:endParaRPr lang="en-GB" sz="800" dirty="0">
              <a:latin typeface="+mj-lt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8507943" y="3473898"/>
            <a:ext cx="826936" cy="564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Conector recto 37"/>
          <p:cNvCxnSpPr>
            <a:stCxn id="35" idx="2"/>
            <a:endCxn id="31" idx="0"/>
          </p:cNvCxnSpPr>
          <p:nvPr/>
        </p:nvCxnSpPr>
        <p:spPr>
          <a:xfrm flipH="1">
            <a:off x="7817458" y="2133696"/>
            <a:ext cx="212721" cy="928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>
            <a:stCxn id="35" idx="2"/>
            <a:endCxn id="36" idx="0"/>
          </p:cNvCxnSpPr>
          <p:nvPr/>
        </p:nvCxnSpPr>
        <p:spPr>
          <a:xfrm>
            <a:off x="8030179" y="2133696"/>
            <a:ext cx="891232" cy="1340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7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1845832"/>
            <a:ext cx="3406650" cy="4594078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crear paneles de trabajo con todo tipo de imágenes de observación y predicción.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Se pueden crear paneles integrando campos relacionados para poder verlos a la vez.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Una serie de controles permiten avanzar en el alcance de predicción, escoger diferentes áreas, modelos, pasadas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integrar elementos de fuentes externas (los controles funcionarán si la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url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tiene valores de fecha/alcance)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integrar campos georreferenciados y superponer capas diferentes (de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eccharts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o de otras fuentes compatibles)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PANEL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176819"/>
            <a:ext cx="7200000" cy="35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1845832"/>
            <a:ext cx="3406650" cy="4594078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crear paneles de trabajo con todo tipo de imágenes de observación y predicción.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Se pueden crear paneles integrando campos relacionados para poder verlos a la vez.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Una serie de controles permiten avanzar en el alcance de predicción, escoger diferentes áreas, modelos, pasadas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integrar elementos de fuentes externas (los controles funcionarán si la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url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tiene valores de fecha/alcance)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integrar campos georreferenciados y superponer capas diferentes (de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eccharts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o de otras fuentes compatibles)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PANEL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176819"/>
            <a:ext cx="7200000" cy="353802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175035"/>
            <a:ext cx="7200000" cy="353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1845832"/>
            <a:ext cx="3406650" cy="4594078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crear paneles de trabajo con todo tipo de imágenes de observación y predicción.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Se pueden crear paneles integrando campos relacionados para poder verlos a la vez.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Una serie de controles permiten avanzar en el alcance de predicción, escoger diferentes áreas, modelos, pasadas del modelo.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integrar elementos de fuentes externas (los controles funcionarán si la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url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tiene valores de fecha/alcance)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integrar campos georreferenciados y superponer capas diferentes (de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eccharts</a:t>
            </a:r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o de otras fuentes compatibles)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PANEL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176819"/>
            <a:ext cx="7200000" cy="353802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175035"/>
            <a:ext cx="7200000" cy="35398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173185"/>
            <a:ext cx="7200000" cy="354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95678"/>
            <a:ext cx="3406650" cy="38943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avisos de FMA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Para cada usuario de grupo FMA permite: escoger la zona, el tipo de FMA, el valor que alcanzará el parámetro que define el FMA (si lo hay; si no, el nivel), si es previsto u observado, las horas de comienzo y fin, la probabilidad y los comentarios.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Los usuarios tipo “GPV” solo pueden confirmar los avisos de corto plazo (hoy u hoy y mañana). Los de medio plazo (D+2) y avance (D+3) solo los puede confirmar el usuario tipo “CNP”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SIGA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6" y="1826768"/>
            <a:ext cx="5400000" cy="41987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254656" y="2195678"/>
            <a:ext cx="5400000" cy="1885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ángulo 6"/>
          <p:cNvSpPr/>
          <p:nvPr/>
        </p:nvSpPr>
        <p:spPr>
          <a:xfrm>
            <a:off x="4254656" y="4081549"/>
            <a:ext cx="5400000" cy="1885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9654656" y="3030891"/>
            <a:ext cx="756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Parte editable</a:t>
            </a:r>
            <a:endParaRPr lang="en-GB" sz="800" dirty="0"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54656" y="4916762"/>
            <a:ext cx="90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Parte informativa</a:t>
            </a:r>
            <a:endParaRPr lang="en-GB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2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0" y="1988301"/>
            <a:ext cx="6480000" cy="384912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95678"/>
            <a:ext cx="3406650" cy="38943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avisos de FMA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Para cada usuario de grupo FMA permite: escoger la zona, el tipo de FMA, el valor que alcanzará el parámetro que define el FMA (si lo hay; si no, el nivel), si es previsto u observado, las horas de comienzo y fin, la probabilidad y los comentarios.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Los usuarios tipo “GPV” solo pueden confirmar los avisos de corto plazo (hoy u hoy y mañana). Los de medio plazo (D+2) y avance (D+3) solo los puede confirmar el usuario tipo “CNP”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SIGA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168140" y="2942705"/>
            <a:ext cx="5486516" cy="2992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10843953" y="2903411"/>
            <a:ext cx="10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Área para escoger la zona de aviso</a:t>
            </a:r>
            <a:endParaRPr lang="en-GB" sz="800" dirty="0">
              <a:latin typeface="+mj-lt"/>
            </a:endParaRPr>
          </a:p>
        </p:txBody>
      </p:sp>
      <p:cxnSp>
        <p:nvCxnSpPr>
          <p:cNvPr id="10" name="Conector recto 9"/>
          <p:cNvCxnSpPr>
            <a:stCxn id="4" idx="3"/>
            <a:endCxn id="8" idx="1"/>
          </p:cNvCxnSpPr>
          <p:nvPr/>
        </p:nvCxnSpPr>
        <p:spPr>
          <a:xfrm flipV="1">
            <a:off x="9654656" y="3072688"/>
            <a:ext cx="1189297" cy="196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2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18" y="1746269"/>
            <a:ext cx="6480000" cy="434380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95678"/>
            <a:ext cx="3406650" cy="38943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avisos de FMA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Para cada usuario de grupo FMA permite: escoger la zona, el tipo de FMA, el valor que alcanzará el parámetro que define el FMA (si lo hay; si no, el nivel), si es previsto u observado, las horas de comienzo y fin, la probabilidad y los comentarios.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Los usuarios tipo “GPV” solo pueden confirmar los avisos de corto plazo (hoy u hoy y mañana). Los de medio plazo (D+2) y avance (D+3) solo los puede confirmar el usuario tipo “CNP”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SIGA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390014" y="5287764"/>
            <a:ext cx="6254808" cy="7856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10860578" y="4524393"/>
            <a:ext cx="10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Área para la edición del aviso</a:t>
            </a:r>
            <a:endParaRPr lang="en-GB" sz="800" dirty="0">
              <a:latin typeface="+mj-lt"/>
            </a:endParaRPr>
          </a:p>
        </p:txBody>
      </p:sp>
      <p:cxnSp>
        <p:nvCxnSpPr>
          <p:cNvPr id="10" name="Conector recto 9"/>
          <p:cNvCxnSpPr>
            <a:stCxn id="4" idx="3"/>
            <a:endCxn id="8" idx="1"/>
          </p:cNvCxnSpPr>
          <p:nvPr/>
        </p:nvCxnSpPr>
        <p:spPr>
          <a:xfrm flipV="1">
            <a:off x="10644822" y="4693670"/>
            <a:ext cx="215756" cy="9869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0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80" y="1529541"/>
            <a:ext cx="6480000" cy="510072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95678"/>
            <a:ext cx="3406650" cy="38943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avisos de FMA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Para cada usuario de grupo FMA permite: escoger la zona, el tipo de FMA, el valor que alcanzará el parámetro que define el FMA (si lo hay; si no, el nivel), si es previsto u observado, las horas de comienzo y fin, la probabilidad y los comentarios.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Los usuarios tipo “GPV” solo pueden confirmar los avisos de corto plazo (hoy u hoy y mañana). Los de medio plazo (D+2) y avance (D+3) solo los puede confirmar el usuario tipo “CNP”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SIGA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516605" y="3568669"/>
            <a:ext cx="3007308" cy="28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10698480" y="4358139"/>
            <a:ext cx="1280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Área para la introducción de comentarios</a:t>
            </a:r>
            <a:endParaRPr lang="en-GB" sz="800" dirty="0">
              <a:latin typeface="+mj-lt"/>
            </a:endParaRPr>
          </a:p>
        </p:txBody>
      </p:sp>
      <p:cxnSp>
        <p:nvCxnSpPr>
          <p:cNvPr id="10" name="Conector recto 9"/>
          <p:cNvCxnSpPr>
            <a:stCxn id="4" idx="3"/>
            <a:endCxn id="8" idx="1"/>
          </p:cNvCxnSpPr>
          <p:nvPr/>
        </p:nvCxnSpPr>
        <p:spPr>
          <a:xfrm>
            <a:off x="10523913" y="3712132"/>
            <a:ext cx="174567" cy="8152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13" y="1590976"/>
            <a:ext cx="6480000" cy="449910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195678"/>
            <a:ext cx="3406650" cy="3894399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avisos de FMA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Para cada usuario de grupo FMA permite: escoger la zona, el tipo de FMA, el valor que alcanzará el parámetro que define el FMA (si lo hay; si no, el nivel), si es previsto u observado, las horas de comienzo y fin, la probabilidad y los comentarios.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Los usuarios tipo “GPV” solo pueden confirmar los avisos de corto plazo (hoy u hoy y mañana). Los de medio plazo (D+2) y avance (D+3) solo los puede confirmar el usuario tipo “CNP”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SIGA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583680" y="3547797"/>
            <a:ext cx="1105593" cy="28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10698480" y="4358139"/>
            <a:ext cx="12801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Boletines emitidos</a:t>
            </a:r>
            <a:endParaRPr lang="en-GB" sz="800" dirty="0">
              <a:latin typeface="+mj-lt"/>
            </a:endParaRPr>
          </a:p>
        </p:txBody>
      </p:sp>
      <p:cxnSp>
        <p:nvCxnSpPr>
          <p:cNvPr id="10" name="Conector recto 9"/>
          <p:cNvCxnSpPr>
            <a:stCxn id="4" idx="3"/>
            <a:endCxn id="8" idx="1"/>
          </p:cNvCxnSpPr>
          <p:nvPr/>
        </p:nvCxnSpPr>
        <p:spPr>
          <a:xfrm>
            <a:off x="7689273" y="3691260"/>
            <a:ext cx="3009207" cy="7746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6594892" y="5315476"/>
            <a:ext cx="1105593" cy="28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 recto 14"/>
          <p:cNvCxnSpPr>
            <a:stCxn id="14" idx="3"/>
            <a:endCxn id="8" idx="1"/>
          </p:cNvCxnSpPr>
          <p:nvPr/>
        </p:nvCxnSpPr>
        <p:spPr>
          <a:xfrm flipV="1">
            <a:off x="7700485" y="4465861"/>
            <a:ext cx="2997995" cy="9930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6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6512" y="1911655"/>
            <a:ext cx="10421983" cy="1953763"/>
          </a:xfrm>
        </p:spPr>
        <p:txBody>
          <a:bodyPr anchor="ctr"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 Resuelve las ecuaciones de la dinámica a escala global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 Menor resolución, pero no tienen “bordes” (condiciones de contorno)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 Convección parametrizada debido a la resolución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 Mayor alcance temporal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global: HRES-IFS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  <p:pic>
        <p:nvPicPr>
          <p:cNvPr id="14" name="Imagen 1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54" y="3625624"/>
            <a:ext cx="2520000" cy="3081972"/>
          </a:xfrm>
          <a:prstGeom prst="rect">
            <a:avLst/>
          </a:prstGeom>
        </p:spPr>
      </p:pic>
      <p:pic>
        <p:nvPicPr>
          <p:cNvPr id="15" name="Imagen 14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45" y="3625624"/>
            <a:ext cx="2153578" cy="3081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89" y="3625624"/>
            <a:ext cx="4320000" cy="17942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753302" y="4206240"/>
            <a:ext cx="216131" cy="1330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>
            <a:off x="8969432" y="5579387"/>
            <a:ext cx="118040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Hasta D+9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6" name="Conector recto 15"/>
          <p:cNvCxnSpPr>
            <a:stCxn id="5" idx="2"/>
            <a:endCxn id="6" idx="0"/>
          </p:cNvCxnSpPr>
          <p:nvPr/>
        </p:nvCxnSpPr>
        <p:spPr>
          <a:xfrm>
            <a:off x="8861368" y="4339244"/>
            <a:ext cx="698268" cy="12401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4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463961"/>
            <a:ext cx="3406650" cy="3357842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boletines de predicción general.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la escritura y envío de los boletines de predicción general para cada ámbito, según el tipo de usuario (nacionales, autonómicas y provinciales).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conocer el estado de envío de las predicciones y si se está en plazo.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Revisión de las temperaturas máximas y mínimas dadas por el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posproceso</a:t>
            </a:r>
            <a:endParaRPr lang="es-ES" sz="16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Editor de predicciones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90" y="1911655"/>
            <a:ext cx="6480000" cy="420466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90790" y="2734887"/>
            <a:ext cx="2724410" cy="5902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5312915" y="1644768"/>
            <a:ext cx="12801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Boletines emitidos en hora</a:t>
            </a:r>
            <a:endParaRPr lang="en-GB" sz="800" dirty="0">
              <a:latin typeface="+mj-lt"/>
            </a:endParaRPr>
          </a:p>
        </p:txBody>
      </p:sp>
      <p:cxnSp>
        <p:nvCxnSpPr>
          <p:cNvPr id="17" name="Conector recto 16"/>
          <p:cNvCxnSpPr>
            <a:stCxn id="16" idx="2"/>
            <a:endCxn id="6" idx="0"/>
          </p:cNvCxnSpPr>
          <p:nvPr/>
        </p:nvCxnSpPr>
        <p:spPr>
          <a:xfrm>
            <a:off x="5952995" y="1860212"/>
            <a:ext cx="0" cy="874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4590789" y="5902035"/>
            <a:ext cx="2724410" cy="2142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uadroTexto 18"/>
          <p:cNvSpPr txBox="1"/>
          <p:nvPr/>
        </p:nvSpPr>
        <p:spPr>
          <a:xfrm>
            <a:off x="5238099" y="6316244"/>
            <a:ext cx="1669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Área para escoger el tipo de boletín</a:t>
            </a:r>
            <a:endParaRPr lang="en-GB" sz="800" dirty="0">
              <a:latin typeface="+mj-lt"/>
            </a:endParaRPr>
          </a:p>
        </p:txBody>
      </p:sp>
      <p:cxnSp>
        <p:nvCxnSpPr>
          <p:cNvPr id="22" name="Conector recto 21"/>
          <p:cNvCxnSpPr>
            <a:stCxn id="19" idx="0"/>
            <a:endCxn id="18" idx="2"/>
          </p:cNvCxnSpPr>
          <p:nvPr/>
        </p:nvCxnSpPr>
        <p:spPr>
          <a:xfrm flipH="1" flipV="1">
            <a:off x="5952994" y="6116324"/>
            <a:ext cx="119994" cy="199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7394949" y="2538968"/>
            <a:ext cx="3561097" cy="3082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adroTexto 23"/>
          <p:cNvSpPr txBox="1"/>
          <p:nvPr/>
        </p:nvSpPr>
        <p:spPr>
          <a:xfrm>
            <a:off x="8761979" y="6316244"/>
            <a:ext cx="827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Editor del texto</a:t>
            </a:r>
            <a:endParaRPr lang="en-GB" sz="800" dirty="0">
              <a:latin typeface="+mj-lt"/>
            </a:endParaRPr>
          </a:p>
        </p:txBody>
      </p:sp>
      <p:cxnSp>
        <p:nvCxnSpPr>
          <p:cNvPr id="25" name="Conector recto 24"/>
          <p:cNvCxnSpPr>
            <a:stCxn id="24" idx="0"/>
            <a:endCxn id="23" idx="2"/>
          </p:cNvCxnSpPr>
          <p:nvPr/>
        </p:nvCxnSpPr>
        <p:spPr>
          <a:xfrm flipV="1">
            <a:off x="9175497" y="5621884"/>
            <a:ext cx="1" cy="6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6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90" y="1860212"/>
            <a:ext cx="6480000" cy="423760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463961"/>
            <a:ext cx="3406650" cy="3357842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boletines de predicción general.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la escritura y envío de los boletines de predicción general para cada ámbito, según el tipo de usuario (nacionales, autonómicas y provinciales).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conocer el estado de envío de las predicciones y si se está en plazo.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Revisión de las temperaturas máximas y mínimas dadas por el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posproceso</a:t>
            </a:r>
            <a:endParaRPr lang="es-ES" sz="16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Editor de predicciones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4590790" y="2592183"/>
            <a:ext cx="2724410" cy="15974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5312915" y="1644768"/>
            <a:ext cx="12801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Boletines emitidos en hora</a:t>
            </a:r>
            <a:endParaRPr lang="en-GB" sz="800" dirty="0">
              <a:latin typeface="+mj-lt"/>
            </a:endParaRPr>
          </a:p>
        </p:txBody>
      </p:sp>
      <p:cxnSp>
        <p:nvCxnSpPr>
          <p:cNvPr id="17" name="Conector recto 16"/>
          <p:cNvCxnSpPr>
            <a:stCxn id="16" idx="2"/>
            <a:endCxn id="6" idx="0"/>
          </p:cNvCxnSpPr>
          <p:nvPr/>
        </p:nvCxnSpPr>
        <p:spPr>
          <a:xfrm>
            <a:off x="5952995" y="1860212"/>
            <a:ext cx="0" cy="7319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5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90" y="1860212"/>
            <a:ext cx="6480000" cy="422226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677" y="2463961"/>
            <a:ext cx="3406650" cy="3357842"/>
          </a:xfrm>
        </p:spPr>
        <p:txBody>
          <a:bodyPr wrap="square" anchor="ctr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Aplicación para la gestión y emisión de boletines de predicción general.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la escritura y envío de los boletines de predicción general para cada ámbito, según el tipo de usuario (nacionales, autonómicas y provinciales).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Permite conocer el estado de envío de las predicciones y si se está en plazo.</a:t>
            </a:r>
          </a:p>
          <a:p>
            <a:r>
              <a:rPr lang="es-ES" sz="1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Revisión de las temperaturas máximas y mínimas dadas por el </a:t>
            </a:r>
            <a:r>
              <a:rPr lang="es-ES" sz="1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posproceso</a:t>
            </a:r>
            <a:endParaRPr lang="es-ES" sz="16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Editor de predicciones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Herramientas operativas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4590790" y="2734887"/>
            <a:ext cx="2724410" cy="11305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5242798" y="1644768"/>
            <a:ext cx="142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Cronograma de generación de boletines provinciales</a:t>
            </a:r>
            <a:endParaRPr lang="en-GB" sz="800" dirty="0">
              <a:latin typeface="+mj-lt"/>
            </a:endParaRPr>
          </a:p>
        </p:txBody>
      </p:sp>
      <p:cxnSp>
        <p:nvCxnSpPr>
          <p:cNvPr id="17" name="Conector recto 16"/>
          <p:cNvCxnSpPr>
            <a:stCxn id="16" idx="2"/>
            <a:endCxn id="6" idx="0"/>
          </p:cNvCxnSpPr>
          <p:nvPr/>
        </p:nvCxnSpPr>
        <p:spPr>
          <a:xfrm>
            <a:off x="5952995" y="1983322"/>
            <a:ext cx="0" cy="7515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7339273" y="2592183"/>
            <a:ext cx="3608588" cy="11305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adroTexto 14"/>
          <p:cNvSpPr txBox="1"/>
          <p:nvPr/>
        </p:nvSpPr>
        <p:spPr>
          <a:xfrm>
            <a:off x="8183181" y="1475491"/>
            <a:ext cx="1881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 smtClean="0">
                <a:latin typeface="+mj-lt"/>
              </a:rPr>
              <a:t>Editor de texto</a:t>
            </a:r>
            <a:endParaRPr lang="en-GB" sz="800" dirty="0">
              <a:latin typeface="+mj-lt"/>
            </a:endParaRPr>
          </a:p>
        </p:txBody>
      </p:sp>
      <p:cxnSp>
        <p:nvCxnSpPr>
          <p:cNvPr id="18" name="Conector recto 17"/>
          <p:cNvCxnSpPr>
            <a:stCxn id="15" idx="2"/>
            <a:endCxn id="14" idx="0"/>
          </p:cNvCxnSpPr>
          <p:nvPr/>
        </p:nvCxnSpPr>
        <p:spPr>
          <a:xfrm>
            <a:off x="9123865" y="1690935"/>
            <a:ext cx="19702" cy="901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7339271" y="3722714"/>
            <a:ext cx="3608589" cy="11305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adroTexto 19"/>
          <p:cNvSpPr txBox="1"/>
          <p:nvPr/>
        </p:nvSpPr>
        <p:spPr>
          <a:xfrm>
            <a:off x="8153460" y="6144029"/>
            <a:ext cx="1980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 smtClean="0">
                <a:latin typeface="+mj-lt"/>
              </a:rPr>
              <a:t>Editor de temperaturas máximas y mínimas</a:t>
            </a:r>
            <a:endParaRPr lang="en-GB" sz="800" dirty="0">
              <a:latin typeface="+mj-lt"/>
            </a:endParaRPr>
          </a:p>
        </p:txBody>
      </p:sp>
      <p:cxnSp>
        <p:nvCxnSpPr>
          <p:cNvPr id="21" name="Conector recto 20"/>
          <p:cNvCxnSpPr>
            <a:stCxn id="20" idx="0"/>
            <a:endCxn id="19" idx="2"/>
          </p:cNvCxnSpPr>
          <p:nvPr/>
        </p:nvCxnSpPr>
        <p:spPr>
          <a:xfrm flipV="1">
            <a:off x="9143565" y="4853245"/>
            <a:ext cx="1" cy="12907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2261" y="697353"/>
            <a:ext cx="10515600" cy="798938"/>
          </a:xfrm>
        </p:spPr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447" y="1496291"/>
            <a:ext cx="11172433" cy="4828026"/>
          </a:xfrm>
        </p:spPr>
        <p:txBody>
          <a:bodyPr anchor="ctr">
            <a:noAutofit/>
          </a:bodyPr>
          <a:lstStyle/>
          <a:p>
            <a:r>
              <a:rPr lang="es-ES" sz="1900" dirty="0" err="1" smtClean="0">
                <a:solidFill>
                  <a:schemeClr val="tx2"/>
                </a:solidFill>
                <a:latin typeface="+mj-lt"/>
                <a:hlinkClick r:id="rId2"/>
              </a:rPr>
              <a:t>Forecaster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2"/>
              </a:rPr>
              <a:t> </a:t>
            </a:r>
            <a:r>
              <a:rPr lang="es-ES" sz="1900" dirty="0" err="1" smtClean="0">
                <a:solidFill>
                  <a:schemeClr val="tx2"/>
                </a:solidFill>
                <a:latin typeface="+mj-lt"/>
                <a:hlinkClick r:id="rId2"/>
              </a:rPr>
              <a:t>User’s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2"/>
              </a:rPr>
              <a:t> </a:t>
            </a:r>
            <a:r>
              <a:rPr lang="es-ES" sz="1900" dirty="0" err="1" smtClean="0">
                <a:solidFill>
                  <a:schemeClr val="tx2"/>
                </a:solidFill>
                <a:latin typeface="+mj-lt"/>
                <a:hlinkClick r:id="rId2"/>
              </a:rPr>
              <a:t>Guide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2"/>
              </a:rPr>
              <a:t> </a:t>
            </a:r>
            <a:r>
              <a:rPr lang="es-ES" sz="1900" dirty="0" smtClean="0">
                <a:solidFill>
                  <a:schemeClr val="tx2"/>
                </a:solidFill>
                <a:latin typeface="+mj-lt"/>
              </a:rPr>
              <a:t>del ECMWF.</a:t>
            </a: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</a:rPr>
              <a:t>Intranet del 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3"/>
              </a:rPr>
              <a:t>Área de modelización</a:t>
            </a:r>
            <a:endParaRPr lang="es-ES" sz="1900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</a:rPr>
              <a:t>Documentación de </a:t>
            </a:r>
            <a:r>
              <a:rPr lang="es-ES" sz="1900" dirty="0" err="1" smtClean="0">
                <a:solidFill>
                  <a:schemeClr val="tx2"/>
                </a:solidFill>
                <a:latin typeface="+mj-lt"/>
                <a:hlinkClick r:id="rId4"/>
              </a:rPr>
              <a:t>Posproceso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4"/>
              </a:rPr>
              <a:t> de temperaturas</a:t>
            </a:r>
            <a:endParaRPr lang="es-ES" sz="1900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</a:rPr>
              <a:t>Documentación del </a:t>
            </a:r>
            <a:r>
              <a:rPr lang="es-ES" sz="1900" dirty="0" err="1" smtClean="0">
                <a:solidFill>
                  <a:schemeClr val="tx2"/>
                </a:solidFill>
                <a:latin typeface="+mj-lt"/>
                <a:hlinkClick r:id="rId5"/>
              </a:rPr>
              <a:t>posproceso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5"/>
              </a:rPr>
              <a:t> de nieve </a:t>
            </a:r>
            <a:r>
              <a:rPr lang="es-ES" sz="1900" dirty="0" smtClean="0">
                <a:solidFill>
                  <a:schemeClr val="tx2"/>
                </a:solidFill>
                <a:latin typeface="+mj-lt"/>
              </a:rPr>
              <a:t>y de la aplicación de visualización</a:t>
            </a: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</a:rPr>
              <a:t>Documentación de 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6"/>
              </a:rPr>
              <a:t>VISOR</a:t>
            </a:r>
            <a:endParaRPr lang="es-ES" sz="1900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</a:rPr>
              <a:t>Documentación de 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7"/>
              </a:rPr>
              <a:t>PANEL</a:t>
            </a:r>
            <a:endParaRPr lang="es-ES" sz="1900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  <a:hlinkClick r:id="rId8"/>
              </a:rPr>
              <a:t>SNP-INS-1020</a:t>
            </a:r>
            <a:r>
              <a:rPr lang="es-ES" sz="1900" dirty="0" smtClean="0">
                <a:solidFill>
                  <a:schemeClr val="tx2"/>
                </a:solidFill>
                <a:latin typeface="+mj-lt"/>
              </a:rPr>
              <a:t>: Instrucciones para la gestión de avisos del Plan </a:t>
            </a:r>
            <a:r>
              <a:rPr lang="es-ES" sz="1900" dirty="0" err="1" smtClean="0">
                <a:solidFill>
                  <a:schemeClr val="tx2"/>
                </a:solidFill>
                <a:latin typeface="+mj-lt"/>
              </a:rPr>
              <a:t>Meteoalerta</a:t>
            </a:r>
            <a:endParaRPr lang="es-ES" sz="1900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1900" dirty="0" smtClean="0">
                <a:solidFill>
                  <a:schemeClr val="tx2"/>
                </a:solidFill>
                <a:latin typeface="+mj-lt"/>
              </a:rPr>
              <a:t>Manual operativo de la aplicación </a:t>
            </a:r>
            <a:r>
              <a:rPr lang="es-ES" sz="1900" dirty="0" smtClean="0">
                <a:solidFill>
                  <a:schemeClr val="tx2"/>
                </a:solidFill>
                <a:latin typeface="+mj-lt"/>
                <a:hlinkClick r:id="rId9"/>
              </a:rPr>
              <a:t>SIGA</a:t>
            </a:r>
            <a:endParaRPr lang="es-ES" sz="1900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33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3665" y="3029531"/>
            <a:ext cx="6184670" cy="798938"/>
          </a:xfrm>
        </p:spPr>
        <p:txBody>
          <a:bodyPr/>
          <a:lstStyle/>
          <a:p>
            <a:pPr algn="ctr"/>
            <a:r>
              <a:rPr lang="es-ES" dirty="0" smtClean="0"/>
              <a:t>¿Preguntas?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D2E1-4E08-49D7-95B0-CC3980D685A6}" type="slidenum">
              <a:rPr lang="es-ES" smtClean="0">
                <a:solidFill>
                  <a:srgbClr val="00338D">
                    <a:tint val="75000"/>
                  </a:srgbClr>
                </a:solidFill>
              </a:rPr>
              <a:pPr/>
              <a:t>34</a:t>
            </a:fld>
            <a:endParaRPr lang="es-ES">
              <a:solidFill>
                <a:srgbClr val="0033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0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8076" y="2592183"/>
            <a:ext cx="4723015" cy="3251664"/>
          </a:xfrm>
        </p:spPr>
        <p:txBody>
          <a:bodyPr anchor="ctr">
            <a:normAutofit fontScale="92500" lnSpcReduction="10000"/>
          </a:bodyPr>
          <a:lstStyle/>
          <a:p>
            <a:r>
              <a:rPr lang="es-ES" sz="2600" dirty="0" smtClean="0">
                <a:solidFill>
                  <a:schemeClr val="tx2"/>
                </a:solidFill>
                <a:latin typeface="+mj-lt"/>
              </a:rPr>
              <a:t>El mejor modelo global atendiendo a la verificación de sus salidas</a:t>
            </a:r>
          </a:p>
          <a:p>
            <a:r>
              <a:rPr lang="es-ES" sz="2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s-ES" sz="2600" dirty="0" smtClean="0">
                <a:solidFill>
                  <a:schemeClr val="tx2"/>
                </a:solidFill>
                <a:latin typeface="+mj-lt"/>
              </a:rPr>
              <a:t>En el corto y medio plazo (hasta D+3) es muy fiable</a:t>
            </a:r>
          </a:p>
          <a:p>
            <a:r>
              <a:rPr lang="es-ES" sz="2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s-ES" sz="2600" dirty="0" smtClean="0">
                <a:solidFill>
                  <a:schemeClr val="tx2"/>
                </a:solidFill>
                <a:latin typeface="+mj-lt"/>
              </a:rPr>
              <a:t>Para los alcances mayores los errores son mayores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s-ES" sz="17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¡Ojo! Ningún modelo es perfecto y la atmósfera es un sistema caótico</a:t>
            </a:r>
            <a:endParaRPr lang="es-ES" sz="17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è"/>
            </a:pPr>
            <a:r>
              <a:rPr lang="es-ES" sz="17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Estadísticas globales: dependiendo de las zonas y la </a:t>
            </a:r>
            <a:r>
              <a:rPr lang="es-ES" sz="17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predecibilidad</a:t>
            </a:r>
            <a:r>
              <a:rPr lang="es-ES" sz="17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de las situaciones, los errores serán mayores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global: HRES-IFS</a:t>
            </a:r>
            <a:endParaRPr lang="es-ES" sz="28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46" y="2235008"/>
            <a:ext cx="5400000" cy="34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4702" y="2496922"/>
            <a:ext cx="4723015" cy="3251664"/>
          </a:xfrm>
        </p:spPr>
        <p:txBody>
          <a:bodyPr anchor="ctr">
            <a:normAutofit/>
          </a:bodyPr>
          <a:lstStyle/>
          <a:p>
            <a:r>
              <a:rPr lang="es-ES" sz="2600" dirty="0" smtClean="0">
                <a:solidFill>
                  <a:schemeClr val="tx2"/>
                </a:solidFill>
                <a:latin typeface="+mj-lt"/>
              </a:rPr>
              <a:t>Resolución bastante alta (y se incrementará próximamente): ~9 km</a:t>
            </a:r>
          </a:p>
          <a:p>
            <a:r>
              <a:rPr lang="es-ES" sz="2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Cuidado con las interacciones con orografías abruptas (</a:t>
            </a:r>
            <a:r>
              <a:rPr lang="es-ES" sz="2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ej</a:t>
            </a:r>
            <a:r>
              <a:rPr lang="es-ES" sz="2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: ¡islas Canarias!)</a:t>
            </a:r>
            <a:endParaRPr lang="es-ES" sz="17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global: HRES-IFS</a:t>
            </a:r>
            <a:endParaRPr lang="es-ES" sz="2800" dirty="0"/>
          </a:p>
        </p:txBody>
      </p:sp>
      <p:pic>
        <p:nvPicPr>
          <p:cNvPr id="6" name="Imagen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2438" t="27257" r="37162"/>
          <a:stretch/>
        </p:blipFill>
        <p:spPr>
          <a:xfrm>
            <a:off x="6028112" y="2506623"/>
            <a:ext cx="4320000" cy="31175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268" y="5068763"/>
            <a:ext cx="2160000" cy="44614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38026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152" y="2409490"/>
            <a:ext cx="4723015" cy="3716990"/>
          </a:xfrm>
        </p:spPr>
        <p:txBody>
          <a:bodyPr anchor="ctr">
            <a:noAutofit/>
          </a:bodyPr>
          <a:lstStyle/>
          <a:p>
            <a:r>
              <a:rPr lang="es-ES" sz="20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Es menos fiable para los procesos </a:t>
            </a:r>
            <a:r>
              <a:rPr lang="es-ES" sz="20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convectivos</a:t>
            </a:r>
            <a:r>
              <a:rPr lang="es-ES" sz="20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(especialmente los de células aisladas)  Atención a máximos puntuales de precipitación</a:t>
            </a:r>
          </a:p>
          <a:p>
            <a:r>
              <a:rPr lang="es-ES" sz="20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Cuidado con la precipitación de células convectivas provenientes del mar  Entran más en tierra de lo pronosticado</a:t>
            </a:r>
          </a:p>
          <a:p>
            <a:r>
              <a:rPr lang="es-ES" sz="20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Cuando hay una mezcla de precipitación en forma líquida y en forma sólida, acumula en el suelo toda la precipitación en forma de nieve  Cuidado con la acumulación de nieve en el suelo con temperaturas ~0 </a:t>
            </a:r>
            <a:r>
              <a:rPr lang="es-ES" sz="20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ºC</a:t>
            </a:r>
            <a:endParaRPr lang="es-ES" sz="20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global: HRES-IFS</a:t>
            </a:r>
            <a:endParaRPr lang="es-E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67" y="1644768"/>
            <a:ext cx="3240000" cy="2292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53" y="1621698"/>
            <a:ext cx="2880000" cy="2304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63" y="4085545"/>
            <a:ext cx="3240000" cy="2592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27752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62958" y="2592183"/>
            <a:ext cx="8694701" cy="3251664"/>
          </a:xfrm>
        </p:spPr>
        <p:txBody>
          <a:bodyPr anchor="ctr">
            <a:normAutofit/>
          </a:bodyPr>
          <a:lstStyle/>
          <a:p>
            <a:r>
              <a:rPr lang="es-ES" sz="2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Subestima temperaturas en ciudades (islas térmicas)</a:t>
            </a:r>
          </a:p>
          <a:p>
            <a:r>
              <a:rPr lang="es-ES" sz="2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Sobreestima temperaturas mínimas en invierno con situaciones de alta estabilidad</a:t>
            </a:r>
          </a:p>
          <a:p>
            <a:r>
              <a:rPr lang="es-ES" sz="2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Errores con las temperaturas de valles y zonas altas (factores orográficos)</a:t>
            </a:r>
            <a:endParaRPr lang="es-ES" sz="17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global: HRES-IFS</a:t>
            </a:r>
            <a:endParaRPr lang="es-ES" sz="28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25955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6994" y="2101419"/>
            <a:ext cx="4970599" cy="4133439"/>
          </a:xfrm>
        </p:spPr>
        <p:txBody>
          <a:bodyPr anchor="ctr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Resuelven las ecuaciones de la dinámica a escala regional</a:t>
            </a:r>
          </a:p>
          <a:p>
            <a:r>
              <a:rPr lang="es-ES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Mayor resolución, pero tienen “bordes” (necesitan condiciones de contorno, generalmente de algún modelo global)</a:t>
            </a:r>
          </a:p>
          <a:p>
            <a:r>
              <a:rPr lang="es-ES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Debido a su escala regional, asumible modelizar la convección en lugar de parametrizar (</a:t>
            </a:r>
            <a:r>
              <a:rPr lang="es-ES" sz="2400" dirty="0" err="1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convection-permitting</a:t>
            </a:r>
            <a:r>
              <a:rPr lang="es-ES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)</a:t>
            </a:r>
          </a:p>
          <a:p>
            <a:r>
              <a:rPr lang="es-ES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Alcance temporal limitado (48 – 72 h)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de área limitada: HARMONIE-AROME</a:t>
            </a:r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8" y="2354100"/>
            <a:ext cx="4320000" cy="342857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37371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6994" y="2229662"/>
            <a:ext cx="4970599" cy="3876959"/>
          </a:xfrm>
        </p:spPr>
        <p:txBody>
          <a:bodyPr anchor="ctr">
            <a:spAutoFit/>
          </a:bodyPr>
          <a:lstStyle/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Mejor resolución de orografía abrupta  Mejor desempeño para las interacciones con la misma (vientos en superficie, precipitaciones con realce orográfico, temperaturas, brisas…)</a:t>
            </a:r>
          </a:p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Resuelve explícitamente la convección  En general, funciona mejor para precipitaciones convectivas (aun así, baja </a:t>
            </a:r>
            <a:r>
              <a:rPr lang="es-ES" sz="24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predecibilidad</a:t>
            </a:r>
            <a:r>
              <a:rPr lang="es-ES" sz="24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)</a:t>
            </a:r>
            <a:endParaRPr lang="es-ES" sz="24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40446" y="1377881"/>
            <a:ext cx="10515600" cy="53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/>
              <a:t>Modelo de área limitada: HARMONIE-AROME</a:t>
            </a:r>
            <a:endParaRPr lang="es-ES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93" y="2055182"/>
            <a:ext cx="2880000" cy="216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69" y="2097018"/>
            <a:ext cx="2880000" cy="2037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345" y="4168141"/>
            <a:ext cx="2880000" cy="2304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5" y="4168141"/>
            <a:ext cx="2880000" cy="2304000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32261" y="697353"/>
            <a:ext cx="10515600" cy="7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numéricos </a:t>
            </a:r>
            <a:r>
              <a:rPr lang="es-ES" dirty="0" smtClean="0"/>
              <a:t>deterministas usados </a:t>
            </a:r>
            <a:r>
              <a:rPr lang="es-ES" dirty="0"/>
              <a:t>en AEMET</a:t>
            </a:r>
          </a:p>
        </p:txBody>
      </p:sp>
    </p:spTree>
    <p:extLst>
      <p:ext uri="{BB962C8B-B14F-4D97-AF65-F5344CB8AC3E}">
        <p14:creationId xmlns:p14="http://schemas.microsoft.com/office/powerpoint/2010/main" val="11815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AEMET">
      <a:dk1>
        <a:srgbClr val="00338D"/>
      </a:dk1>
      <a:lt1>
        <a:srgbClr val="BD3632"/>
      </a:lt1>
      <a:dk2>
        <a:srgbClr val="4C74B5"/>
      </a:dk2>
      <a:lt2>
        <a:srgbClr val="F7D117"/>
      </a:lt2>
      <a:accent1>
        <a:srgbClr val="B3C3E0"/>
      </a:accent1>
      <a:accent2>
        <a:srgbClr val="70AD4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AEMET">
      <a:dk1>
        <a:srgbClr val="00338D"/>
      </a:dk1>
      <a:lt1>
        <a:srgbClr val="BD3632"/>
      </a:lt1>
      <a:dk2>
        <a:srgbClr val="4C74B5"/>
      </a:dk2>
      <a:lt2>
        <a:srgbClr val="F7D117"/>
      </a:lt2>
      <a:accent1>
        <a:srgbClr val="B3C3E0"/>
      </a:accent1>
      <a:accent2>
        <a:srgbClr val="70AD4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AEMET">
      <a:dk1>
        <a:srgbClr val="00338D"/>
      </a:dk1>
      <a:lt1>
        <a:srgbClr val="BD3632"/>
      </a:lt1>
      <a:dk2>
        <a:srgbClr val="4C74B5"/>
      </a:dk2>
      <a:lt2>
        <a:srgbClr val="F7D117"/>
      </a:lt2>
      <a:accent1>
        <a:srgbClr val="B3C3E0"/>
      </a:accent1>
      <a:accent2>
        <a:srgbClr val="70AD4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4300</TotalTime>
  <Words>3246</Words>
  <Application>Microsoft Office PowerPoint</Application>
  <PresentationFormat>Panorámica</PresentationFormat>
  <Paragraphs>233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Wingdings</vt:lpstr>
      <vt:lpstr>1_Tema de Office</vt:lpstr>
      <vt:lpstr>Diseño personalizado</vt:lpstr>
      <vt:lpstr>Tema de Office</vt:lpstr>
      <vt:lpstr>Modelos numéricos, posprocesos y herramientas de uso operativo en AEMET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</vt:lpstr>
      <vt:lpstr>¿Preguntas?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breve introducción a la observación y predicción operativas</dc:title>
  <dc:creator>Jesús Barroso</dc:creator>
  <cp:lastModifiedBy>Jesús Barroso</cp:lastModifiedBy>
  <cp:revision>108</cp:revision>
  <dcterms:created xsi:type="dcterms:W3CDTF">2022-08-22T11:21:36Z</dcterms:created>
  <dcterms:modified xsi:type="dcterms:W3CDTF">2022-09-02T16:02:24Z</dcterms:modified>
</cp:coreProperties>
</file>