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38"/>
  </p:notesMasterIdLst>
  <p:sldIdLst>
    <p:sldId id="257" r:id="rId3"/>
    <p:sldId id="258" r:id="rId4"/>
    <p:sldId id="271" r:id="rId5"/>
    <p:sldId id="275" r:id="rId6"/>
    <p:sldId id="276" r:id="rId7"/>
    <p:sldId id="277" r:id="rId8"/>
    <p:sldId id="280" r:id="rId9"/>
    <p:sldId id="278" r:id="rId10"/>
    <p:sldId id="279"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6" r:id="rId25"/>
    <p:sldId id="295" r:id="rId26"/>
    <p:sldId id="297" r:id="rId27"/>
    <p:sldId id="298" r:id="rId28"/>
    <p:sldId id="299" r:id="rId29"/>
    <p:sldId id="301" r:id="rId30"/>
    <p:sldId id="302" r:id="rId31"/>
    <p:sldId id="303" r:id="rId32"/>
    <p:sldId id="305" r:id="rId33"/>
    <p:sldId id="306" r:id="rId34"/>
    <p:sldId id="307" r:id="rId35"/>
    <p:sldId id="308" r:id="rId36"/>
    <p:sldId id="2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7ECFF"/>
    <a:srgbClr val="8FE2FF"/>
    <a:srgbClr val="FFB871"/>
    <a:srgbClr val="FF972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9" autoAdjust="0"/>
    <p:restoredTop sz="94660"/>
  </p:normalViewPr>
  <p:slideViewPr>
    <p:cSldViewPr snapToGrid="0">
      <p:cViewPr varScale="1">
        <p:scale>
          <a:sx n="115" d="100"/>
          <a:sy n="115" d="100"/>
        </p:scale>
        <p:origin x="4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2E4344-EFAA-442E-90BA-DA24A42E83A9}" type="datetimeFigureOut">
              <a:rPr lang="en-GB" smtClean="0"/>
              <a:t>02/09/2022</a:t>
            </a:fld>
            <a:endParaRPr lang="en-GB"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914232-B01C-4B11-A52B-1EB92BC6AA8F}" type="slidenum">
              <a:rPr lang="en-GB" smtClean="0"/>
              <a:t>‹Nº›</a:t>
            </a:fld>
            <a:endParaRPr lang="en-GB" dirty="0"/>
          </a:p>
        </p:txBody>
      </p:sp>
    </p:spTree>
    <p:extLst>
      <p:ext uri="{BB962C8B-B14F-4D97-AF65-F5344CB8AC3E}">
        <p14:creationId xmlns:p14="http://schemas.microsoft.com/office/powerpoint/2010/main" val="192352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37914232-B01C-4B11-A52B-1EB92BC6AA8F}" type="slidenum">
              <a:rPr lang="en-GB" smtClean="0"/>
              <a:t>2</a:t>
            </a:fld>
            <a:endParaRPr lang="en-GB" dirty="0"/>
          </a:p>
        </p:txBody>
      </p:sp>
    </p:spTree>
    <p:extLst>
      <p:ext uri="{BB962C8B-B14F-4D97-AF65-F5344CB8AC3E}">
        <p14:creationId xmlns:p14="http://schemas.microsoft.com/office/powerpoint/2010/main" val="276077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0C9D6A24-049D-4E16-99E3-10ED5BA37BB0}" type="datetime1">
              <a:rPr lang="es-ES" smtClean="0">
                <a:solidFill>
                  <a:srgbClr val="00338D">
                    <a:tint val="75000"/>
                  </a:srgbClr>
                </a:solidFill>
              </a:rPr>
              <a:t>02/09/2022</a:t>
            </a:fld>
            <a:endParaRPr lang="es-ES" dirty="0">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dirty="0">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140667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34CE775-0B6D-46A6-B175-678302244B33}" type="datetime1">
              <a:rPr lang="es-ES" smtClean="0">
                <a:solidFill>
                  <a:srgbClr val="00338D">
                    <a:tint val="75000"/>
                  </a:srgbClr>
                </a:solidFill>
              </a:rPr>
              <a:t>02/09/2022</a:t>
            </a:fld>
            <a:endParaRPr lang="es-ES" dirty="0">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dirty="0">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60738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06668FFE-3F8D-49EE-B453-96140C22FA41}" type="datetime1">
              <a:rPr lang="es-ES" smtClean="0">
                <a:solidFill>
                  <a:srgbClr val="00338D">
                    <a:tint val="75000"/>
                  </a:srgbClr>
                </a:solidFill>
              </a:rPr>
              <a:t>02/09/2022</a:t>
            </a:fld>
            <a:endParaRPr lang="es-ES" dirty="0">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dirty="0">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302450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GB"/>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GB"/>
          </a:p>
        </p:txBody>
      </p:sp>
      <p:sp>
        <p:nvSpPr>
          <p:cNvPr id="4" name="Marcador de fecha 3"/>
          <p:cNvSpPr>
            <a:spLocks noGrp="1"/>
          </p:cNvSpPr>
          <p:nvPr>
            <p:ph type="dt" sz="half" idx="10"/>
          </p:nvPr>
        </p:nvSpPr>
        <p:spPr/>
        <p:txBody>
          <a:bodyPr/>
          <a:lstStyle/>
          <a:p>
            <a:fld id="{B7568725-9FFF-4812-8136-56C892AF3833}" type="datetime1">
              <a:rPr lang="es-ES" smtClean="0"/>
              <a:t>02/09/2022</a:t>
            </a:fld>
            <a:endParaRPr lang="en-GB" dirty="0"/>
          </a:p>
        </p:txBody>
      </p:sp>
      <p:sp>
        <p:nvSpPr>
          <p:cNvPr id="5" name="Marcador de pie de página 4"/>
          <p:cNvSpPr>
            <a:spLocks noGrp="1"/>
          </p:cNvSpPr>
          <p:nvPr>
            <p:ph type="ftr" sz="quarter" idx="11"/>
          </p:nvPr>
        </p:nvSpPr>
        <p:spPr/>
        <p:txBody>
          <a:bodyPr/>
          <a:lstStyle/>
          <a:p>
            <a:endParaRPr lang="en-GB" dirty="0"/>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130429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F4FED17F-D900-40A6-98B3-7EB0E7777DB3}" type="datetime1">
              <a:rPr lang="es-ES" smtClean="0"/>
              <a:t>02/09/2022</a:t>
            </a:fld>
            <a:endParaRPr lang="en-GB" dirty="0"/>
          </a:p>
        </p:txBody>
      </p:sp>
      <p:sp>
        <p:nvSpPr>
          <p:cNvPr id="5" name="Marcador de pie de página 4"/>
          <p:cNvSpPr>
            <a:spLocks noGrp="1"/>
          </p:cNvSpPr>
          <p:nvPr>
            <p:ph type="ftr" sz="quarter" idx="11"/>
          </p:nvPr>
        </p:nvSpPr>
        <p:spPr/>
        <p:txBody>
          <a:bodyPr/>
          <a:lstStyle/>
          <a:p>
            <a:endParaRPr lang="en-GB" dirty="0"/>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108156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GB"/>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6582EFD-4D60-4446-9254-D292C94B1072}" type="datetime1">
              <a:rPr lang="es-ES" smtClean="0"/>
              <a:t>02/09/2022</a:t>
            </a:fld>
            <a:endParaRPr lang="en-GB" dirty="0"/>
          </a:p>
        </p:txBody>
      </p:sp>
      <p:sp>
        <p:nvSpPr>
          <p:cNvPr id="5" name="Marcador de pie de página 4"/>
          <p:cNvSpPr>
            <a:spLocks noGrp="1"/>
          </p:cNvSpPr>
          <p:nvPr>
            <p:ph type="ftr" sz="quarter" idx="11"/>
          </p:nvPr>
        </p:nvSpPr>
        <p:spPr/>
        <p:txBody>
          <a:bodyPr/>
          <a:lstStyle/>
          <a:p>
            <a:endParaRPr lang="en-GB" dirty="0"/>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169934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Marcador de fecha 4"/>
          <p:cNvSpPr>
            <a:spLocks noGrp="1"/>
          </p:cNvSpPr>
          <p:nvPr>
            <p:ph type="dt" sz="half" idx="10"/>
          </p:nvPr>
        </p:nvSpPr>
        <p:spPr/>
        <p:txBody>
          <a:bodyPr/>
          <a:lstStyle/>
          <a:p>
            <a:fld id="{B71DB1F0-0054-4EF2-9196-CD773546E34A}" type="datetime1">
              <a:rPr lang="es-ES" smtClean="0"/>
              <a:t>02/09/2022</a:t>
            </a:fld>
            <a:endParaRPr lang="en-GB" dirty="0"/>
          </a:p>
        </p:txBody>
      </p:sp>
      <p:sp>
        <p:nvSpPr>
          <p:cNvPr id="6" name="Marcador de pie de página 5"/>
          <p:cNvSpPr>
            <a:spLocks noGrp="1"/>
          </p:cNvSpPr>
          <p:nvPr>
            <p:ph type="ftr" sz="quarter" idx="11"/>
          </p:nvPr>
        </p:nvSpPr>
        <p:spPr/>
        <p:txBody>
          <a:bodyPr/>
          <a:lstStyle/>
          <a:p>
            <a:endParaRPr lang="en-GB" dirty="0"/>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1110940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GB"/>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Marcador de fecha 6"/>
          <p:cNvSpPr>
            <a:spLocks noGrp="1"/>
          </p:cNvSpPr>
          <p:nvPr>
            <p:ph type="dt" sz="half" idx="10"/>
          </p:nvPr>
        </p:nvSpPr>
        <p:spPr/>
        <p:txBody>
          <a:bodyPr/>
          <a:lstStyle/>
          <a:p>
            <a:fld id="{72A5E9B1-E446-4BE1-9FD8-224B88929296}" type="datetime1">
              <a:rPr lang="es-ES" smtClean="0"/>
              <a:t>02/09/2022</a:t>
            </a:fld>
            <a:endParaRPr lang="en-GB" dirty="0"/>
          </a:p>
        </p:txBody>
      </p:sp>
      <p:sp>
        <p:nvSpPr>
          <p:cNvPr id="8" name="Marcador de pie de página 7"/>
          <p:cNvSpPr>
            <a:spLocks noGrp="1"/>
          </p:cNvSpPr>
          <p:nvPr>
            <p:ph type="ftr" sz="quarter" idx="11"/>
          </p:nvPr>
        </p:nvSpPr>
        <p:spPr/>
        <p:txBody>
          <a:bodyPr/>
          <a:lstStyle/>
          <a:p>
            <a:endParaRPr lang="en-GB" dirty="0"/>
          </a:p>
        </p:txBody>
      </p:sp>
      <p:sp>
        <p:nvSpPr>
          <p:cNvPr id="9" name="Marcador de número de diapositiva 8"/>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4154205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fecha 2"/>
          <p:cNvSpPr>
            <a:spLocks noGrp="1"/>
          </p:cNvSpPr>
          <p:nvPr>
            <p:ph type="dt" sz="half" idx="10"/>
          </p:nvPr>
        </p:nvSpPr>
        <p:spPr/>
        <p:txBody>
          <a:bodyPr/>
          <a:lstStyle/>
          <a:p>
            <a:fld id="{68BEC581-15CC-47F7-BC30-74A6D40C78A4}" type="datetime1">
              <a:rPr lang="es-ES" smtClean="0"/>
              <a:t>02/09/2022</a:t>
            </a:fld>
            <a:endParaRPr lang="en-GB" dirty="0"/>
          </a:p>
        </p:txBody>
      </p:sp>
      <p:sp>
        <p:nvSpPr>
          <p:cNvPr id="4" name="Marcador de pie de página 3"/>
          <p:cNvSpPr>
            <a:spLocks noGrp="1"/>
          </p:cNvSpPr>
          <p:nvPr>
            <p:ph type="ftr" sz="quarter" idx="11"/>
          </p:nvPr>
        </p:nvSpPr>
        <p:spPr/>
        <p:txBody>
          <a:bodyPr/>
          <a:lstStyle/>
          <a:p>
            <a:endParaRPr lang="en-GB" dirty="0"/>
          </a:p>
        </p:txBody>
      </p:sp>
      <p:sp>
        <p:nvSpPr>
          <p:cNvPr id="5" name="Marcador de número de diapositiva 4"/>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312795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8547FA-AE99-44B1-8BA2-C2DE07E35510}" type="datetime1">
              <a:rPr lang="es-ES" smtClean="0"/>
              <a:t>02/09/2022</a:t>
            </a:fld>
            <a:endParaRPr lang="en-GB" dirty="0"/>
          </a:p>
        </p:txBody>
      </p:sp>
      <p:sp>
        <p:nvSpPr>
          <p:cNvPr id="3" name="Marcador de pie de página 2"/>
          <p:cNvSpPr>
            <a:spLocks noGrp="1"/>
          </p:cNvSpPr>
          <p:nvPr>
            <p:ph type="ftr" sz="quarter" idx="11"/>
          </p:nvPr>
        </p:nvSpPr>
        <p:spPr/>
        <p:txBody>
          <a:bodyPr/>
          <a:lstStyle/>
          <a:p>
            <a:endParaRPr lang="en-GB" dirty="0"/>
          </a:p>
        </p:txBody>
      </p:sp>
      <p:sp>
        <p:nvSpPr>
          <p:cNvPr id="4" name="Marcador de número de diapositiva 3"/>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119027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GB"/>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7EA6872-0F7A-42A6-A2D7-0C349AD153EA}" type="datetime1">
              <a:rPr lang="es-ES" smtClean="0"/>
              <a:t>02/09/2022</a:t>
            </a:fld>
            <a:endParaRPr lang="en-GB" dirty="0"/>
          </a:p>
        </p:txBody>
      </p:sp>
      <p:sp>
        <p:nvSpPr>
          <p:cNvPr id="6" name="Marcador de pie de página 5"/>
          <p:cNvSpPr>
            <a:spLocks noGrp="1"/>
          </p:cNvSpPr>
          <p:nvPr>
            <p:ph type="ftr" sz="quarter" idx="11"/>
          </p:nvPr>
        </p:nvSpPr>
        <p:spPr/>
        <p:txBody>
          <a:bodyPr/>
          <a:lstStyle/>
          <a:p>
            <a:endParaRPr lang="en-GB" dirty="0"/>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298030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CE2915E-6756-4178-82DB-6813A2EDC74E}" type="datetime1">
              <a:rPr lang="es-ES" smtClean="0">
                <a:solidFill>
                  <a:srgbClr val="00338D">
                    <a:tint val="75000"/>
                  </a:srgbClr>
                </a:solidFill>
              </a:rPr>
              <a:t>02/09/2022</a:t>
            </a:fld>
            <a:endParaRPr lang="es-ES" dirty="0">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dirty="0">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0198" y="5125"/>
            <a:ext cx="5981802" cy="720000"/>
          </a:xfrm>
          <a:prstGeom prst="rect">
            <a:avLst/>
          </a:prstGeom>
        </p:spPr>
      </p:pic>
    </p:spTree>
    <p:extLst>
      <p:ext uri="{BB962C8B-B14F-4D97-AF65-F5344CB8AC3E}">
        <p14:creationId xmlns:p14="http://schemas.microsoft.com/office/powerpoint/2010/main" val="949695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GB"/>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F149856-5FC9-43E6-9265-A008C19DA6E8}" type="datetime1">
              <a:rPr lang="es-ES" smtClean="0"/>
              <a:t>02/09/2022</a:t>
            </a:fld>
            <a:endParaRPr lang="en-GB" dirty="0"/>
          </a:p>
        </p:txBody>
      </p:sp>
      <p:sp>
        <p:nvSpPr>
          <p:cNvPr id="6" name="Marcador de pie de página 5"/>
          <p:cNvSpPr>
            <a:spLocks noGrp="1"/>
          </p:cNvSpPr>
          <p:nvPr>
            <p:ph type="ftr" sz="quarter" idx="11"/>
          </p:nvPr>
        </p:nvSpPr>
        <p:spPr/>
        <p:txBody>
          <a:bodyPr/>
          <a:lstStyle/>
          <a:p>
            <a:endParaRPr lang="en-GB" dirty="0"/>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3321611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223DA9BD-6A30-4E08-B363-C68DBE8CD9E6}" type="datetime1">
              <a:rPr lang="es-ES" smtClean="0"/>
              <a:t>02/09/2022</a:t>
            </a:fld>
            <a:endParaRPr lang="en-GB" dirty="0"/>
          </a:p>
        </p:txBody>
      </p:sp>
      <p:sp>
        <p:nvSpPr>
          <p:cNvPr id="5" name="Marcador de pie de página 4"/>
          <p:cNvSpPr>
            <a:spLocks noGrp="1"/>
          </p:cNvSpPr>
          <p:nvPr>
            <p:ph type="ftr" sz="quarter" idx="11"/>
          </p:nvPr>
        </p:nvSpPr>
        <p:spPr/>
        <p:txBody>
          <a:bodyPr/>
          <a:lstStyle/>
          <a:p>
            <a:endParaRPr lang="en-GB" dirty="0"/>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1506991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GB"/>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C7C9A382-138B-4963-8A92-D795915530DA}" type="datetime1">
              <a:rPr lang="es-ES" smtClean="0"/>
              <a:t>02/09/2022</a:t>
            </a:fld>
            <a:endParaRPr lang="en-GB" dirty="0"/>
          </a:p>
        </p:txBody>
      </p:sp>
      <p:sp>
        <p:nvSpPr>
          <p:cNvPr id="5" name="Marcador de pie de página 4"/>
          <p:cNvSpPr>
            <a:spLocks noGrp="1"/>
          </p:cNvSpPr>
          <p:nvPr>
            <p:ph type="ftr" sz="quarter" idx="11"/>
          </p:nvPr>
        </p:nvSpPr>
        <p:spPr/>
        <p:txBody>
          <a:bodyPr/>
          <a:lstStyle/>
          <a:p>
            <a:endParaRPr lang="en-GB" dirty="0"/>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dirty="0"/>
          </a:p>
        </p:txBody>
      </p:sp>
    </p:spTree>
    <p:extLst>
      <p:ext uri="{BB962C8B-B14F-4D97-AF65-F5344CB8AC3E}">
        <p14:creationId xmlns:p14="http://schemas.microsoft.com/office/powerpoint/2010/main" val="399811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F53F414-236C-4097-9DC1-8CEB657926CB}" type="datetime1">
              <a:rPr lang="es-ES" smtClean="0">
                <a:solidFill>
                  <a:srgbClr val="00338D">
                    <a:tint val="75000"/>
                  </a:srgbClr>
                </a:solidFill>
              </a:rPr>
              <a:t>02/09/2022</a:t>
            </a:fld>
            <a:endParaRPr lang="es-ES" dirty="0">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dirty="0">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1158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6FAB1E65-CC70-4211-BD0D-DA49EF770D0F}" type="datetime1">
              <a:rPr lang="es-ES" smtClean="0">
                <a:solidFill>
                  <a:srgbClr val="00338D">
                    <a:tint val="75000"/>
                  </a:srgbClr>
                </a:solidFill>
              </a:rPr>
              <a:t>02/09/2022</a:t>
            </a:fld>
            <a:endParaRPr lang="es-ES" dirty="0">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dirty="0">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2132177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EF93FC2F-8ACB-4EDC-AE63-6A6035B8D999}" type="datetime1">
              <a:rPr lang="es-ES" smtClean="0">
                <a:solidFill>
                  <a:srgbClr val="00338D">
                    <a:tint val="75000"/>
                  </a:srgbClr>
                </a:solidFill>
              </a:rPr>
              <a:t>02/09/2022</a:t>
            </a:fld>
            <a:endParaRPr lang="es-ES" dirty="0">
              <a:solidFill>
                <a:srgbClr val="00338D">
                  <a:tint val="75000"/>
                </a:srgbClr>
              </a:solidFill>
            </a:endParaRPr>
          </a:p>
        </p:txBody>
      </p:sp>
      <p:sp>
        <p:nvSpPr>
          <p:cNvPr id="8" name="Marcador de pie de página 7"/>
          <p:cNvSpPr>
            <a:spLocks noGrp="1"/>
          </p:cNvSpPr>
          <p:nvPr>
            <p:ph type="ftr" sz="quarter" idx="11"/>
          </p:nvPr>
        </p:nvSpPr>
        <p:spPr/>
        <p:txBody>
          <a:bodyPr/>
          <a:lstStyle/>
          <a:p>
            <a:endParaRPr lang="es-ES" dirty="0">
              <a:solidFill>
                <a:srgbClr val="00338D">
                  <a:tint val="75000"/>
                </a:srgbClr>
              </a:solidFill>
            </a:endParaRPr>
          </a:p>
        </p:txBody>
      </p:sp>
      <p:sp>
        <p:nvSpPr>
          <p:cNvPr id="9" name="Marcador de número de diapositiva 8"/>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95713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173E944D-0A4B-43B5-9157-2E7256066063}" type="datetime1">
              <a:rPr lang="es-ES" smtClean="0">
                <a:solidFill>
                  <a:srgbClr val="00338D">
                    <a:tint val="75000"/>
                  </a:srgbClr>
                </a:solidFill>
              </a:rPr>
              <a:t>02/09/2022</a:t>
            </a:fld>
            <a:endParaRPr lang="es-ES" dirty="0">
              <a:solidFill>
                <a:srgbClr val="00338D">
                  <a:tint val="75000"/>
                </a:srgbClr>
              </a:solidFill>
            </a:endParaRPr>
          </a:p>
        </p:txBody>
      </p:sp>
      <p:sp>
        <p:nvSpPr>
          <p:cNvPr id="4" name="Marcador de pie de página 3"/>
          <p:cNvSpPr>
            <a:spLocks noGrp="1"/>
          </p:cNvSpPr>
          <p:nvPr>
            <p:ph type="ftr" sz="quarter" idx="11"/>
          </p:nvPr>
        </p:nvSpPr>
        <p:spPr/>
        <p:txBody>
          <a:bodyPr/>
          <a:lstStyle/>
          <a:p>
            <a:endParaRPr lang="es-ES" dirty="0">
              <a:solidFill>
                <a:srgbClr val="00338D">
                  <a:tint val="75000"/>
                </a:srgbClr>
              </a:solidFill>
            </a:endParaRPr>
          </a:p>
        </p:txBody>
      </p:sp>
      <p:sp>
        <p:nvSpPr>
          <p:cNvPr id="5" name="Marcador de número de diapositiva 4"/>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43464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093F557-A6CB-4B29-A2C3-D9BAE316AFC0}" type="datetime1">
              <a:rPr lang="es-ES" smtClean="0">
                <a:solidFill>
                  <a:srgbClr val="00338D">
                    <a:tint val="75000"/>
                  </a:srgbClr>
                </a:solidFill>
              </a:rPr>
              <a:t>02/09/2022</a:t>
            </a:fld>
            <a:endParaRPr lang="es-ES" dirty="0">
              <a:solidFill>
                <a:srgbClr val="00338D">
                  <a:tint val="75000"/>
                </a:srgbClr>
              </a:solidFill>
            </a:endParaRPr>
          </a:p>
        </p:txBody>
      </p:sp>
      <p:sp>
        <p:nvSpPr>
          <p:cNvPr id="3" name="Marcador de pie de página 2"/>
          <p:cNvSpPr>
            <a:spLocks noGrp="1"/>
          </p:cNvSpPr>
          <p:nvPr>
            <p:ph type="ftr" sz="quarter" idx="11"/>
          </p:nvPr>
        </p:nvSpPr>
        <p:spPr/>
        <p:txBody>
          <a:bodyPr/>
          <a:lstStyle/>
          <a:p>
            <a:endParaRPr lang="es-ES" dirty="0">
              <a:solidFill>
                <a:srgbClr val="00338D">
                  <a:tint val="75000"/>
                </a:srgbClr>
              </a:solidFill>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129067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1E652D6-9DAE-4E6A-8DBB-103E57750940}" type="datetime1">
              <a:rPr lang="es-ES" smtClean="0">
                <a:solidFill>
                  <a:srgbClr val="00338D">
                    <a:tint val="75000"/>
                  </a:srgbClr>
                </a:solidFill>
              </a:rPr>
              <a:t>02/09/2022</a:t>
            </a:fld>
            <a:endParaRPr lang="es-ES" dirty="0">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dirty="0">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159230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27CFE99-2CBF-4D99-A937-3D47D9C97ED4}" type="datetime1">
              <a:rPr lang="es-ES" smtClean="0">
                <a:solidFill>
                  <a:srgbClr val="00338D">
                    <a:tint val="75000"/>
                  </a:srgbClr>
                </a:solidFill>
              </a:rPr>
              <a:t>02/09/2022</a:t>
            </a:fld>
            <a:endParaRPr lang="es-ES" dirty="0">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dirty="0">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137848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5DC51-22BB-4FBC-B1A5-2177712605EA}" type="datetime1">
              <a:rPr lang="es-ES" smtClean="0">
                <a:solidFill>
                  <a:srgbClr val="00338D">
                    <a:tint val="75000"/>
                  </a:srgbClr>
                </a:solidFill>
              </a:rPr>
              <a:t>02/09/2022</a:t>
            </a:fld>
            <a:endParaRPr lang="es-ES" dirty="0">
              <a:solidFill>
                <a:srgbClr val="00338D">
                  <a:tint val="75000"/>
                </a:srgb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solidFill>
                <a:srgbClr val="00338D">
                  <a:tint val="75000"/>
                </a:srgb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CD2E1-4E08-49D7-95B0-CC3980D685A6}" type="slidenum">
              <a:rPr lang="es-ES" smtClean="0">
                <a:solidFill>
                  <a:srgbClr val="00338D">
                    <a:tint val="75000"/>
                  </a:srgbClr>
                </a:solidFill>
              </a:rPr>
              <a:pPr/>
              <a:t>‹Nº›</a:t>
            </a:fld>
            <a:endParaRPr lang="es-ES" dirty="0">
              <a:solidFill>
                <a:srgbClr val="00338D">
                  <a:tint val="75000"/>
                </a:srgbClr>
              </a:solidFill>
            </a:endParaRPr>
          </a:p>
        </p:txBody>
      </p:sp>
    </p:spTree>
    <p:extLst>
      <p:ext uri="{BB962C8B-B14F-4D97-AF65-F5344CB8AC3E}">
        <p14:creationId xmlns:p14="http://schemas.microsoft.com/office/powerpoint/2010/main" val="2532086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GB"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2E81A-A8C8-4AE8-AB32-17CE763D2BAC}" type="datetime1">
              <a:rPr lang="es-ES" smtClean="0"/>
              <a:t>02/09/2022</a:t>
            </a:fld>
            <a:endParaRPr lang="en-GB"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8E20F-9441-4183-BC2B-2F850C25EC18}" type="slidenum">
              <a:rPr lang="en-GB" smtClean="0"/>
              <a:t>‹Nº›</a:t>
            </a:fld>
            <a:endParaRPr lang="en-GB" dirty="0"/>
          </a:p>
        </p:txBody>
      </p:sp>
      <p:pic>
        <p:nvPicPr>
          <p:cNvPr id="7" name="Imagen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2200" y="96087"/>
            <a:ext cx="4320000" cy="688500"/>
          </a:xfrm>
          <a:prstGeom prst="rect">
            <a:avLst/>
          </a:prstGeom>
        </p:spPr>
      </p:pic>
    </p:spTree>
    <p:extLst>
      <p:ext uri="{BB962C8B-B14F-4D97-AF65-F5344CB8AC3E}">
        <p14:creationId xmlns:p14="http://schemas.microsoft.com/office/powerpoint/2010/main" val="1071412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32.gif"/><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aemet.es/es/conocermas/montana/detalles/escala_peligro_alude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0.aemet.es/wwh/productos/montana/SNP-ANX-PRO-1041a.pdf" TargetMode="External"/><Relationship Id="rId3" Type="http://schemas.openxmlformats.org/officeDocument/2006/relationships/hyperlink" Target="http://www0.aemet.es/wwh/productos/ver_fa/meteoalerta.pdf" TargetMode="External"/><Relationship Id="rId7" Type="http://schemas.openxmlformats.org/officeDocument/2006/relationships/hyperlink" Target="http://www0.aemet.es/wwh/productos/maritima/SNP-PRO-1042.pdf" TargetMode="External"/><Relationship Id="rId2" Type="http://schemas.openxmlformats.org/officeDocument/2006/relationships/hyperlink" Target="http://www0.aemet.es/wwh/productos/SNP-GUI-1101.pdf" TargetMode="External"/><Relationship Id="rId1" Type="http://schemas.openxmlformats.org/officeDocument/2006/relationships/slideLayout" Target="../slideLayouts/slideLayout2.xml"/><Relationship Id="rId6" Type="http://schemas.openxmlformats.org/officeDocument/2006/relationships/hyperlink" Target="http://www.aemet.es/documentos/es/conocermas/maritima/guiamaritima.pdf" TargetMode="External"/><Relationship Id="rId11" Type="http://schemas.openxmlformats.org/officeDocument/2006/relationships/hyperlink" Target="http://www0.aemet.es/wwh/productos/montana/SNP-ANX-PRO-1044b.pdf" TargetMode="External"/><Relationship Id="rId5" Type="http://schemas.openxmlformats.org/officeDocument/2006/relationships/hyperlink" Target="http://www0.aemet.es/wwh/normativa/Manualdeterminosmeteorologicos.pdf" TargetMode="External"/><Relationship Id="rId10" Type="http://schemas.openxmlformats.org/officeDocument/2006/relationships/hyperlink" Target="http://www0.aemet.es/wwh/productos/montana/SNP-ANX-PRO-1044a.pdf" TargetMode="External"/><Relationship Id="rId4" Type="http://schemas.openxmlformats.org/officeDocument/2006/relationships/hyperlink" Target="http://www0.aemet.es/wwh/productos/predgeneral/SNP-INS-1040.pdf" TargetMode="External"/><Relationship Id="rId9" Type="http://schemas.openxmlformats.org/officeDocument/2006/relationships/hyperlink" Target="http://www0.aemet.es/wwh/productos/montana/SNP-PRO-1044.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49254"/>
            <a:ext cx="9144000" cy="2387600"/>
          </a:xfrm>
        </p:spPr>
        <p:txBody>
          <a:bodyPr>
            <a:normAutofit/>
          </a:bodyPr>
          <a:lstStyle/>
          <a:p>
            <a:r>
              <a:rPr lang="es-ES" dirty="0" smtClean="0"/>
              <a:t>Productos de predicción en AEMET</a:t>
            </a:r>
            <a:endParaRPr lang="es-ES" dirty="0"/>
          </a:p>
        </p:txBody>
      </p:sp>
      <p:sp>
        <p:nvSpPr>
          <p:cNvPr id="3" name="Subtítulo 2"/>
          <p:cNvSpPr>
            <a:spLocks noGrp="1"/>
          </p:cNvSpPr>
          <p:nvPr>
            <p:ph type="subTitle" idx="1"/>
          </p:nvPr>
        </p:nvSpPr>
        <p:spPr>
          <a:xfrm>
            <a:off x="1051560" y="4150679"/>
            <a:ext cx="10088880" cy="1335722"/>
          </a:xfrm>
        </p:spPr>
        <p:txBody>
          <a:bodyPr anchor="ctr"/>
          <a:lstStyle/>
          <a:p>
            <a:r>
              <a:rPr lang="es-ES" dirty="0" smtClean="0">
                <a:solidFill>
                  <a:schemeClr val="tx2"/>
                </a:solidFill>
                <a:latin typeface="+mj-lt"/>
              </a:rPr>
              <a:t>Paquete de Instrucción Básica para Meteorólogos (PIB-M), 3ª ed. Fase presencial</a:t>
            </a:r>
          </a:p>
          <a:p>
            <a:r>
              <a:rPr lang="es-ES" dirty="0" smtClean="0">
                <a:solidFill>
                  <a:schemeClr val="tx2"/>
                </a:solidFill>
                <a:latin typeface="+mj-lt"/>
              </a:rPr>
              <a:t>Predicción operativa</a:t>
            </a:r>
          </a:p>
        </p:txBody>
      </p:sp>
      <p:sp>
        <p:nvSpPr>
          <p:cNvPr id="4" name="CuadroTexto 3"/>
          <p:cNvSpPr txBox="1"/>
          <p:nvPr/>
        </p:nvSpPr>
        <p:spPr>
          <a:xfrm>
            <a:off x="7574280" y="5486401"/>
            <a:ext cx="3566160" cy="773083"/>
          </a:xfrm>
          <a:prstGeom prst="rect">
            <a:avLst/>
          </a:prstGeom>
          <a:noFill/>
        </p:spPr>
        <p:txBody>
          <a:bodyPr wrap="square" rtlCol="0">
            <a:spAutoFit/>
          </a:bodyPr>
          <a:lstStyle/>
          <a:p>
            <a:pPr lvl="0" algn="r">
              <a:lnSpc>
                <a:spcPct val="90000"/>
              </a:lnSpc>
            </a:pPr>
            <a:r>
              <a:rPr lang="es-ES" sz="1600" dirty="0">
                <a:solidFill>
                  <a:srgbClr val="4C74B5"/>
                </a:solidFill>
                <a:latin typeface="Calibri Light" panose="020F0302020204030204"/>
              </a:rPr>
              <a:t>Jesús Á. Barroso Pellico</a:t>
            </a:r>
            <a:endParaRPr lang="es-ES" sz="2000" dirty="0">
              <a:solidFill>
                <a:srgbClr val="4C74B5"/>
              </a:solidFill>
              <a:latin typeface="Calibri Light" panose="020F0302020204030204"/>
            </a:endParaRPr>
          </a:p>
          <a:p>
            <a:pPr lvl="0" algn="r">
              <a:lnSpc>
                <a:spcPct val="90000"/>
              </a:lnSpc>
            </a:pPr>
            <a:r>
              <a:rPr lang="es-ES" sz="1600" dirty="0">
                <a:solidFill>
                  <a:srgbClr val="4C74B5"/>
                </a:solidFill>
                <a:latin typeface="Calibri Light" panose="020F0302020204030204"/>
              </a:rPr>
              <a:t>Jefe de turno de predicción</a:t>
            </a:r>
          </a:p>
          <a:p>
            <a:pPr lvl="0" algn="r">
              <a:lnSpc>
                <a:spcPct val="90000"/>
              </a:lnSpc>
            </a:pPr>
            <a:r>
              <a:rPr lang="es-ES" sz="1600" dirty="0">
                <a:solidFill>
                  <a:srgbClr val="4C74B5"/>
                </a:solidFill>
                <a:latin typeface="Calibri Light" panose="020F0302020204030204"/>
              </a:rPr>
              <a:t>jbarrosop@aemet.es</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 y="222363"/>
            <a:ext cx="4517649" cy="7200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288" y="222363"/>
            <a:ext cx="1575212" cy="720000"/>
          </a:xfrm>
          <a:prstGeom prst="rect">
            <a:avLst/>
          </a:prstGeom>
        </p:spPr>
      </p:pic>
    </p:spTree>
    <p:extLst>
      <p:ext uri="{BB962C8B-B14F-4D97-AF65-F5344CB8AC3E}">
        <p14:creationId xmlns:p14="http://schemas.microsoft.com/office/powerpoint/2010/main" val="2319073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predicción a corto plazo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10</a:t>
            </a:fld>
            <a:endParaRPr lang="es-ES" dirty="0">
              <a:solidFill>
                <a:srgbClr val="00338D">
                  <a:tint val="75000"/>
                </a:srgbClr>
              </a:solidFill>
            </a:endParaRPr>
          </a:p>
        </p:txBody>
      </p:sp>
      <p:sp>
        <p:nvSpPr>
          <p:cNvPr id="11" name="Marcador de contenido 2"/>
          <p:cNvSpPr txBox="1">
            <a:spLocks/>
          </p:cNvSpPr>
          <p:nvPr/>
        </p:nvSpPr>
        <p:spPr>
          <a:xfrm>
            <a:off x="440446" y="1496291"/>
            <a:ext cx="10913353" cy="48280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a:solidFill>
                  <a:schemeClr val="tx2"/>
                </a:solidFill>
                <a:latin typeface="+mj-lt"/>
              </a:rPr>
              <a:t>Referencia básica de la evolución de la atmósfera (escala sinóptica y meso-a) en las siguientes horas</a:t>
            </a:r>
            <a:r>
              <a:rPr lang="es-ES" sz="1900" dirty="0" smtClean="0">
                <a:solidFill>
                  <a:schemeClr val="tx2"/>
                </a:solidFill>
                <a:latin typeface="+mj-lt"/>
              </a:rPr>
              <a:t>.</a:t>
            </a:r>
          </a:p>
          <a:p>
            <a:r>
              <a:rPr lang="es-ES" sz="1900" dirty="0" smtClean="0">
                <a:solidFill>
                  <a:schemeClr val="tx2"/>
                </a:solidFill>
                <a:latin typeface="+mj-lt"/>
              </a:rPr>
              <a:t>Tres partes: discusión técnica, mapas previstos de superficie y guías gráficas.</a:t>
            </a:r>
          </a:p>
          <a:p>
            <a:pPr lvl="1">
              <a:buFont typeface="Wingdings" panose="05000000000000000000" pitchFamily="2" charset="2"/>
              <a:buChar char="§"/>
            </a:pPr>
            <a:r>
              <a:rPr lang="es-ES" sz="1900" dirty="0" smtClean="0">
                <a:solidFill>
                  <a:schemeClr val="tx2"/>
                </a:solidFill>
                <a:latin typeface="+mj-lt"/>
              </a:rPr>
              <a:t>Parte 1: Discusión técnica, en formato texto</a:t>
            </a:r>
          </a:p>
          <a:p>
            <a:pPr lvl="2">
              <a:buFont typeface="Wingdings" panose="05000000000000000000" pitchFamily="2" charset="2"/>
              <a:buChar char="Ø"/>
            </a:pPr>
            <a:r>
              <a:rPr lang="es-ES" sz="1500" dirty="0" smtClean="0">
                <a:solidFill>
                  <a:schemeClr val="tx2"/>
                </a:solidFill>
                <a:latin typeface="+mj-lt"/>
              </a:rPr>
              <a:t>Análisis de los niveles medios y altos</a:t>
            </a:r>
          </a:p>
          <a:p>
            <a:pPr lvl="2">
              <a:buFont typeface="Wingdings" panose="05000000000000000000" pitchFamily="2" charset="2"/>
              <a:buChar char="Ø"/>
            </a:pPr>
            <a:r>
              <a:rPr lang="es-ES" sz="1500" dirty="0" smtClean="0">
                <a:solidFill>
                  <a:schemeClr val="tx2"/>
                </a:solidFill>
                <a:latin typeface="+mj-lt"/>
              </a:rPr>
              <a:t>Análisis de niveles bajos</a:t>
            </a:r>
          </a:p>
          <a:p>
            <a:pPr lvl="2">
              <a:buFont typeface="Wingdings" panose="05000000000000000000" pitchFamily="2" charset="2"/>
              <a:buChar char="Ø"/>
            </a:pPr>
            <a:r>
              <a:rPr lang="es-ES" sz="1500" dirty="0" smtClean="0">
                <a:solidFill>
                  <a:schemeClr val="tx2"/>
                </a:solidFill>
                <a:latin typeface="+mj-lt"/>
              </a:rPr>
              <a:t>Evolución más probable de la atmósfera</a:t>
            </a:r>
          </a:p>
          <a:p>
            <a:pPr marL="914400" lvl="2" indent="0">
              <a:buNone/>
            </a:pPr>
            <a:r>
              <a:rPr lang="es-ES" sz="1500" dirty="0" smtClean="0">
                <a:solidFill>
                  <a:schemeClr val="tx2"/>
                </a:solidFill>
                <a:latin typeface="+mj-lt"/>
              </a:rPr>
              <a:t>en las siguientes 24-36 h</a:t>
            </a:r>
          </a:p>
          <a:p>
            <a:pPr lvl="2">
              <a:buFont typeface="Wingdings" panose="05000000000000000000" pitchFamily="2" charset="2"/>
              <a:buChar char="Ø"/>
            </a:pPr>
            <a:r>
              <a:rPr lang="es-ES" sz="1500" dirty="0" smtClean="0">
                <a:solidFill>
                  <a:schemeClr val="tx2"/>
                </a:solidFill>
                <a:latin typeface="+mj-lt"/>
              </a:rPr>
              <a:t>Inconsistencias entre los modelos e</a:t>
            </a:r>
          </a:p>
          <a:p>
            <a:pPr marL="914400" lvl="2" indent="0">
              <a:buNone/>
            </a:pPr>
            <a:r>
              <a:rPr lang="es-ES" sz="1500" dirty="0" smtClean="0">
                <a:solidFill>
                  <a:schemeClr val="tx2"/>
                </a:solidFill>
                <a:latin typeface="+mj-lt"/>
              </a:rPr>
              <a:t>incertidumbres</a:t>
            </a:r>
          </a:p>
          <a:p>
            <a:pPr lvl="2">
              <a:buFont typeface="Wingdings" panose="05000000000000000000" pitchFamily="2" charset="2"/>
              <a:buChar char="Ø"/>
            </a:pPr>
            <a:r>
              <a:rPr lang="es-ES" sz="1500" dirty="0" smtClean="0">
                <a:solidFill>
                  <a:schemeClr val="tx2"/>
                </a:solidFill>
                <a:latin typeface="+mj-lt"/>
              </a:rPr>
              <a:t>Fenómenos adversos previstos y ocurridos</a:t>
            </a:r>
          </a:p>
          <a:p>
            <a:pPr marL="914400" lvl="2" indent="0">
              <a:buNone/>
            </a:pPr>
            <a:r>
              <a:rPr lang="es-ES" sz="1500" dirty="0" smtClean="0">
                <a:solidFill>
                  <a:schemeClr val="tx2"/>
                </a:solidFill>
                <a:latin typeface="+mj-lt"/>
              </a:rPr>
              <a:t>en las últimas horas</a:t>
            </a:r>
          </a:p>
          <a:p>
            <a:pPr lvl="2">
              <a:buFont typeface="Wingdings" panose="05000000000000000000" pitchFamily="2" charset="2"/>
              <a:buChar char="Ø"/>
            </a:pPr>
            <a:r>
              <a:rPr lang="es-ES" sz="1500" dirty="0" smtClean="0">
                <a:solidFill>
                  <a:schemeClr val="tx2"/>
                </a:solidFill>
                <a:latin typeface="+mj-lt"/>
              </a:rPr>
              <a:t>Dos veces al día (00 y 12 UTC), elaborada</a:t>
            </a:r>
          </a:p>
          <a:p>
            <a:pPr marL="914400" lvl="2" indent="0">
              <a:buNone/>
            </a:pPr>
            <a:r>
              <a:rPr lang="es-ES" sz="1500" dirty="0">
                <a:solidFill>
                  <a:schemeClr val="tx2"/>
                </a:solidFill>
                <a:latin typeface="+mj-lt"/>
              </a:rPr>
              <a:t>p</a:t>
            </a:r>
            <a:r>
              <a:rPr lang="es-ES" sz="1500" dirty="0" smtClean="0">
                <a:solidFill>
                  <a:schemeClr val="tx2"/>
                </a:solidFill>
                <a:latin typeface="+mj-lt"/>
              </a:rPr>
              <a:t>or el Jefe de turno </a:t>
            </a: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7" name="CuadroTexto 6"/>
          <p:cNvSpPr txBox="1"/>
          <p:nvPr/>
        </p:nvSpPr>
        <p:spPr>
          <a:xfrm>
            <a:off x="5690061" y="2320270"/>
            <a:ext cx="5403272" cy="4401205"/>
          </a:xfrm>
          <a:prstGeom prst="rect">
            <a:avLst/>
          </a:prstGeom>
          <a:solidFill>
            <a:schemeClr val="accent1">
              <a:lumMod val="40000"/>
              <a:lumOff val="60000"/>
            </a:schemeClr>
          </a:solidFill>
        </p:spPr>
        <p:txBody>
          <a:bodyPr wrap="square" rtlCol="0">
            <a:spAutoFit/>
          </a:bodyPr>
          <a:lstStyle/>
          <a:p>
            <a:r>
              <a:rPr lang="es-ES" sz="800" dirty="0"/>
              <a:t>FPSP90 LEMM 291200</a:t>
            </a:r>
          </a:p>
          <a:p>
            <a:endParaRPr lang="es-ES" sz="800" dirty="0"/>
          </a:p>
          <a:p>
            <a:r>
              <a:rPr lang="es-ES" sz="800" dirty="0"/>
              <a:t>AGENCIA ESTATAL DE METEOROLOGÍA</a:t>
            </a:r>
          </a:p>
          <a:p>
            <a:endParaRPr lang="es-ES" sz="800" dirty="0"/>
          </a:p>
          <a:p>
            <a:r>
              <a:rPr lang="es-ES" sz="800" dirty="0"/>
              <a:t>CENTRO NACIONAL DE PREDICCIÓN</a:t>
            </a:r>
          </a:p>
          <a:p>
            <a:endParaRPr lang="es-ES" sz="800" dirty="0"/>
          </a:p>
          <a:p>
            <a:r>
              <a:rPr lang="es-ES" sz="800" dirty="0"/>
              <a:t>GUÍA TÉCNICA DE PREDICCIÓN DE CORTO PLAZO DE 12 UTC. PARTE 1</a:t>
            </a:r>
          </a:p>
          <a:p>
            <a:endParaRPr lang="es-ES" sz="800" dirty="0"/>
          </a:p>
          <a:p>
            <a:r>
              <a:rPr lang="es-ES" sz="800" dirty="0"/>
              <a:t>DÍA 29 DE AGOSTO DE 2022 A LAS 14:30 HORA OFICIAL</a:t>
            </a:r>
          </a:p>
          <a:p>
            <a:endParaRPr lang="es-ES" sz="800" dirty="0"/>
          </a:p>
          <a:p>
            <a:r>
              <a:rPr lang="es-ES" sz="800" dirty="0"/>
              <a:t>SITUACIÓN ACTUAL Y EVOLUCIÓN PROBABLE A CORTO PLAZO</a:t>
            </a:r>
          </a:p>
          <a:p>
            <a:endParaRPr lang="es-ES" sz="800" dirty="0"/>
          </a:p>
          <a:p>
            <a:r>
              <a:rPr lang="es-ES" sz="800" dirty="0"/>
              <a:t>NIVELES MEDIOS Y ALTOS: Circulación polar poco intensa con </a:t>
            </a:r>
            <a:r>
              <a:rPr lang="es-ES" sz="800" dirty="0" smtClean="0"/>
              <a:t>múltiples vórtices </a:t>
            </a:r>
            <a:r>
              <a:rPr lang="es-ES" sz="800" dirty="0"/>
              <a:t>y pequeñas dorsales y vaguadas. Dorsal desde sur de </a:t>
            </a:r>
            <a:r>
              <a:rPr lang="es-ES" sz="800" dirty="0" smtClean="0"/>
              <a:t>Francia hasta </a:t>
            </a:r>
            <a:r>
              <a:rPr lang="es-ES" sz="800" dirty="0"/>
              <a:t>norte de Argelia. Corriente arriba, vórtice V1 sobre </a:t>
            </a:r>
            <a:r>
              <a:rPr lang="es-ES" sz="800" dirty="0" smtClean="0"/>
              <a:t>la cornisa </a:t>
            </a:r>
            <a:r>
              <a:rPr lang="es-ES" sz="800" dirty="0"/>
              <a:t>cantábrica. Otro vórtice V2 sobre Madeira con vaguada </a:t>
            </a:r>
            <a:r>
              <a:rPr lang="es-ES" sz="800" dirty="0" smtClean="0"/>
              <a:t>que discurre </a:t>
            </a:r>
            <a:r>
              <a:rPr lang="es-ES" sz="800" dirty="0"/>
              <a:t>al oeste de Canarias y entre ambos vórtices una línea </a:t>
            </a:r>
            <a:r>
              <a:rPr lang="es-ES" sz="800" dirty="0" smtClean="0"/>
              <a:t>de deformación </a:t>
            </a:r>
            <a:r>
              <a:rPr lang="es-ES" sz="800" dirty="0"/>
              <a:t>que separa el flujo polar del subtropical. En </a:t>
            </a:r>
            <a:r>
              <a:rPr lang="es-ES" sz="800" dirty="0" smtClean="0"/>
              <a:t>conclusión flujo </a:t>
            </a:r>
            <a:r>
              <a:rPr lang="es-ES" sz="800" dirty="0"/>
              <a:t>inestable por delante del vórtice del Cantábrico y estable </a:t>
            </a:r>
            <a:r>
              <a:rPr lang="es-ES" sz="800" dirty="0" smtClean="0"/>
              <a:t>en el </a:t>
            </a:r>
            <a:r>
              <a:rPr lang="es-ES" sz="800" dirty="0"/>
              <a:t>resto de la Península y en Baleares. En Canarias, flujo seco </a:t>
            </a:r>
            <a:r>
              <a:rPr lang="es-ES" sz="800" dirty="0" smtClean="0"/>
              <a:t>del</a:t>
            </a:r>
            <a:endParaRPr lang="es-ES" sz="800" dirty="0"/>
          </a:p>
          <a:p>
            <a:r>
              <a:rPr lang="es-ES" sz="800" dirty="0"/>
              <a:t>SW corriente abajo de la vaguada.</a:t>
            </a:r>
          </a:p>
          <a:p>
            <a:endParaRPr lang="es-ES" sz="800" dirty="0"/>
          </a:p>
          <a:p>
            <a:r>
              <a:rPr lang="es-ES" sz="800" dirty="0"/>
              <a:t>NIVELES BAJOS: Anticiclón atlántico desplazado hacia el W de </a:t>
            </a:r>
            <a:r>
              <a:rPr lang="es-ES" sz="800" dirty="0" smtClean="0"/>
              <a:t>su posición </a:t>
            </a:r>
            <a:r>
              <a:rPr lang="es-ES" sz="800" dirty="0"/>
              <a:t>habitual. Un segundo anticiclón se sitúa al E de Islandia </a:t>
            </a:r>
            <a:r>
              <a:rPr lang="es-ES" sz="800" dirty="0" smtClean="0"/>
              <a:t>y extiende </a:t>
            </a:r>
            <a:r>
              <a:rPr lang="es-ES" sz="800" dirty="0"/>
              <a:t>altas presiones sobre las Islas Británicas, </a:t>
            </a:r>
            <a:r>
              <a:rPr lang="es-ES" sz="800" dirty="0" smtClean="0"/>
              <a:t>Europa occidental</a:t>
            </a:r>
            <a:r>
              <a:rPr lang="es-ES" sz="800" dirty="0"/>
              <a:t>, zona mediterránea y N de África. Bajas </a:t>
            </a:r>
            <a:r>
              <a:rPr lang="es-ES" sz="800" dirty="0" smtClean="0"/>
              <a:t>presiones relativas </a:t>
            </a:r>
            <a:r>
              <a:rPr lang="es-ES" sz="800" dirty="0"/>
              <a:t>en el N y NW peninsulares y mar de Alborán, y </a:t>
            </a:r>
            <a:r>
              <a:rPr lang="es-ES" sz="800" dirty="0" smtClean="0"/>
              <a:t>altas presiones </a:t>
            </a:r>
            <a:r>
              <a:rPr lang="es-ES" sz="800" dirty="0"/>
              <a:t>relativas en la mitad E peninsular. La </a:t>
            </a:r>
            <a:r>
              <a:rPr lang="es-ES" sz="800" dirty="0" smtClean="0"/>
              <a:t>inestabilidad asociada </a:t>
            </a:r>
            <a:r>
              <a:rPr lang="es-ES" sz="800" dirty="0"/>
              <a:t>al vórtice V1 está produciendo tormentas desde </a:t>
            </a:r>
            <a:r>
              <a:rPr lang="es-ES" sz="800" dirty="0" smtClean="0"/>
              <a:t>primeras horas </a:t>
            </a:r>
            <a:r>
              <a:rPr lang="es-ES" sz="800" dirty="0"/>
              <a:t>del día que están afectado a amplias zonas de Castilla y León</a:t>
            </a:r>
            <a:r>
              <a:rPr lang="es-ES" sz="800" dirty="0" smtClean="0"/>
              <a:t>, con </a:t>
            </a:r>
            <a:r>
              <a:rPr lang="es-ES" sz="800" dirty="0"/>
              <a:t>chubascos fuertes y granizo severo y que ya están </a:t>
            </a:r>
            <a:r>
              <a:rPr lang="es-ES" sz="800" dirty="0" smtClean="0"/>
              <a:t>afectando también </a:t>
            </a:r>
            <a:r>
              <a:rPr lang="es-ES" sz="800" dirty="0"/>
              <a:t>a la cornisa cantábrica. También se han estado </a:t>
            </a:r>
            <a:r>
              <a:rPr lang="es-ES" sz="800" dirty="0" smtClean="0"/>
              <a:t>produciendo desde </a:t>
            </a:r>
            <a:r>
              <a:rPr lang="es-ES" sz="800" dirty="0"/>
              <a:t>primeras horas tormentas fuertes en las sierras del sur </a:t>
            </a:r>
            <a:r>
              <a:rPr lang="es-ES" sz="800" dirty="0" smtClean="0"/>
              <a:t>de Aragón </a:t>
            </a:r>
            <a:r>
              <a:rPr lang="es-ES" sz="800" dirty="0"/>
              <a:t>y Cataluña y, ya con carácter débil o moderado, en punto </a:t>
            </a:r>
            <a:r>
              <a:rPr lang="es-ES" sz="800" dirty="0" smtClean="0"/>
              <a:t>de Andalucía </a:t>
            </a:r>
            <a:r>
              <a:rPr lang="es-ES" sz="800" dirty="0"/>
              <a:t>oriental. En Canarias, situación de alisios moderados </a:t>
            </a:r>
            <a:r>
              <a:rPr lang="es-ES" sz="800" dirty="0" smtClean="0"/>
              <a:t>y temperaturas </a:t>
            </a:r>
            <a:r>
              <a:rPr lang="es-ES" sz="800" dirty="0"/>
              <a:t>con pocos cambios</a:t>
            </a:r>
            <a:r>
              <a:rPr lang="es-ES" sz="800" dirty="0" smtClean="0"/>
              <a:t>.</a:t>
            </a:r>
            <a:endParaRPr lang="es-ES" sz="800" dirty="0"/>
          </a:p>
          <a:p>
            <a:endParaRPr lang="es-ES" sz="800" dirty="0"/>
          </a:p>
          <a:p>
            <a:r>
              <a:rPr lang="es-ES" sz="800" dirty="0"/>
              <a:t>EVOLUCIÓN PROBABLE EN EL CORTO PLAZO (próximas 36 h): En </a:t>
            </a:r>
            <a:r>
              <a:rPr lang="es-ES" sz="800" dirty="0" smtClean="0"/>
              <a:t>niveles medios </a:t>
            </a:r>
            <a:r>
              <a:rPr lang="es-ES" sz="800" dirty="0"/>
              <a:t>y altos, el </a:t>
            </a:r>
            <a:r>
              <a:rPr lang="es-ES" sz="800" dirty="0" smtClean="0"/>
              <a:t>vórtice V1 </a:t>
            </a:r>
            <a:r>
              <a:rPr lang="es-ES" sz="800" dirty="0"/>
              <a:t>se mueve hacia el nordeste. </a:t>
            </a:r>
            <a:r>
              <a:rPr lang="es-ES" sz="800" dirty="0" smtClean="0"/>
              <a:t>Las tormentas </a:t>
            </a:r>
            <a:r>
              <a:rPr lang="es-ES" sz="800" dirty="0"/>
              <a:t>irán desplazándose hacia el NE peninsular pudiendo </a:t>
            </a:r>
            <a:r>
              <a:rPr lang="es-ES" sz="800" dirty="0" smtClean="0"/>
              <a:t>ser fuertes </a:t>
            </a:r>
            <a:r>
              <a:rPr lang="es-ES" sz="800" dirty="0"/>
              <a:t>en Navarra, Aragón y Cataluña. Irán debilitándose al </a:t>
            </a:r>
            <a:r>
              <a:rPr lang="es-ES" sz="800" dirty="0" smtClean="0"/>
              <a:t>final del </a:t>
            </a:r>
            <a:r>
              <a:rPr lang="es-ES" sz="800" dirty="0"/>
              <a:t>día y cesarán en las primeras horas de la próxima </a:t>
            </a:r>
            <a:r>
              <a:rPr lang="es-ES" sz="800" dirty="0" smtClean="0"/>
              <a:t>madrugada. También </a:t>
            </a:r>
            <a:r>
              <a:rPr lang="es-ES" sz="800" dirty="0"/>
              <a:t>son probables algunos chubascos en sierras del este </a:t>
            </a:r>
            <a:r>
              <a:rPr lang="es-ES" sz="800" dirty="0" smtClean="0"/>
              <a:t>de Andalucía</a:t>
            </a:r>
            <a:r>
              <a:rPr lang="es-ES" sz="800" dirty="0"/>
              <a:t>. El desplazamiento del vórtice cantábrico dará paso a </a:t>
            </a:r>
            <a:r>
              <a:rPr lang="es-ES" sz="800" dirty="0" smtClean="0"/>
              <a:t>una situación </a:t>
            </a:r>
            <a:r>
              <a:rPr lang="es-ES" sz="800" dirty="0"/>
              <a:t>de estabilidad en todas las zonas. Durante esta tarde </a:t>
            </a:r>
            <a:r>
              <a:rPr lang="es-ES" sz="800" dirty="0" smtClean="0"/>
              <a:t>las temperaturas </a:t>
            </a:r>
            <a:r>
              <a:rPr lang="es-ES" sz="800" dirty="0"/>
              <a:t>descenderán de forma generalizada, excepto en el </a:t>
            </a:r>
            <a:r>
              <a:rPr lang="es-ES" sz="800" dirty="0" smtClean="0"/>
              <a:t>área mediterránea </a:t>
            </a:r>
            <a:r>
              <a:rPr lang="es-ES" sz="800" dirty="0"/>
              <a:t>donde apenas cambian, para remontar nuevamente </a:t>
            </a:r>
            <a:r>
              <a:rPr lang="es-ES" sz="800" dirty="0" smtClean="0"/>
              <a:t>mañana. En </a:t>
            </a:r>
            <a:r>
              <a:rPr lang="es-ES" sz="800" dirty="0"/>
              <a:t>Canarias, régimen de alisios, con rachas fuertes en </a:t>
            </a:r>
            <a:r>
              <a:rPr lang="es-ES" sz="800" dirty="0" smtClean="0"/>
              <a:t>zonas</a:t>
            </a:r>
            <a:endParaRPr lang="es-ES" sz="800" dirty="0"/>
          </a:p>
          <a:p>
            <a:r>
              <a:rPr lang="es-ES" sz="800" dirty="0"/>
              <a:t>expuestas, posibilidad de lluvias débiles y temperaturas en ascenso.</a:t>
            </a:r>
            <a:endParaRPr lang="en-GB" sz="800" dirty="0"/>
          </a:p>
        </p:txBody>
      </p:sp>
    </p:spTree>
    <p:extLst>
      <p:ext uri="{BB962C8B-B14F-4D97-AF65-F5344CB8AC3E}">
        <p14:creationId xmlns:p14="http://schemas.microsoft.com/office/powerpoint/2010/main" val="1353945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predicción a corto plazo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11</a:t>
            </a:fld>
            <a:endParaRPr lang="es-ES" dirty="0">
              <a:solidFill>
                <a:srgbClr val="00338D">
                  <a:tint val="75000"/>
                </a:srgbClr>
              </a:solidFill>
            </a:endParaRPr>
          </a:p>
        </p:txBody>
      </p:sp>
      <p:sp>
        <p:nvSpPr>
          <p:cNvPr id="11" name="Marcador de contenido 2"/>
          <p:cNvSpPr txBox="1">
            <a:spLocks/>
          </p:cNvSpPr>
          <p:nvPr/>
        </p:nvSpPr>
        <p:spPr>
          <a:xfrm>
            <a:off x="440446" y="1496291"/>
            <a:ext cx="10913353" cy="48280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a:solidFill>
                  <a:schemeClr val="tx2"/>
                </a:solidFill>
                <a:latin typeface="+mj-lt"/>
              </a:rPr>
              <a:t>Referencia básica de la evolución de la atmósfera (escala sinóptica y meso-a) en las siguientes horas</a:t>
            </a:r>
            <a:r>
              <a:rPr lang="es-ES" sz="1900" dirty="0" smtClean="0">
                <a:solidFill>
                  <a:schemeClr val="tx2"/>
                </a:solidFill>
                <a:latin typeface="+mj-lt"/>
              </a:rPr>
              <a:t>.</a:t>
            </a:r>
          </a:p>
          <a:p>
            <a:r>
              <a:rPr lang="es-ES" sz="1900" dirty="0" smtClean="0">
                <a:solidFill>
                  <a:schemeClr val="tx2"/>
                </a:solidFill>
                <a:latin typeface="+mj-lt"/>
              </a:rPr>
              <a:t>Tres partes: discusión técnica, mapas previstos de superficie y guías gráficas.</a:t>
            </a:r>
          </a:p>
          <a:p>
            <a:pPr lvl="1">
              <a:buFont typeface="Wingdings" panose="05000000000000000000" pitchFamily="2" charset="2"/>
              <a:buChar char="§"/>
            </a:pPr>
            <a:r>
              <a:rPr lang="es-ES" sz="1900" dirty="0" smtClean="0">
                <a:solidFill>
                  <a:schemeClr val="tx2"/>
                </a:solidFill>
                <a:latin typeface="+mj-lt"/>
              </a:rPr>
              <a:t>Parte 2: Mapas previstos de superficie</a:t>
            </a:r>
          </a:p>
          <a:p>
            <a:pPr lvl="2">
              <a:buFont typeface="Wingdings" panose="05000000000000000000" pitchFamily="2" charset="2"/>
              <a:buChar char="Ø"/>
            </a:pPr>
            <a:r>
              <a:rPr lang="es-ES" sz="1500" dirty="0" smtClean="0">
                <a:solidFill>
                  <a:schemeClr val="tx2"/>
                </a:solidFill>
                <a:latin typeface="+mj-lt"/>
              </a:rPr>
              <a:t>Incluyen: configuración de la </a:t>
            </a:r>
          </a:p>
          <a:p>
            <a:pPr marL="914400" lvl="2" indent="0">
              <a:buNone/>
            </a:pPr>
            <a:r>
              <a:rPr lang="es-ES" sz="1500" dirty="0" smtClean="0">
                <a:solidFill>
                  <a:schemeClr val="tx2"/>
                </a:solidFill>
                <a:latin typeface="+mj-lt"/>
              </a:rPr>
              <a:t>presión en superficie y frentes</a:t>
            </a:r>
          </a:p>
          <a:p>
            <a:pPr lvl="2">
              <a:buFont typeface="Wingdings" panose="05000000000000000000" pitchFamily="2" charset="2"/>
              <a:buChar char="Ø"/>
            </a:pPr>
            <a:r>
              <a:rPr lang="es-ES" sz="1500" dirty="0" smtClean="0">
                <a:solidFill>
                  <a:schemeClr val="tx2"/>
                </a:solidFill>
                <a:latin typeface="+mj-lt"/>
              </a:rPr>
              <a:t>Cada 12 horas, hasta H+72.</a:t>
            </a:r>
          </a:p>
          <a:p>
            <a:pPr lvl="2">
              <a:buFont typeface="Wingdings" panose="05000000000000000000" pitchFamily="2" charset="2"/>
              <a:buChar char="Ø"/>
            </a:pPr>
            <a:r>
              <a:rPr lang="es-ES" sz="1500" dirty="0" smtClean="0">
                <a:solidFill>
                  <a:schemeClr val="tx2"/>
                </a:solidFill>
                <a:latin typeface="+mj-lt"/>
              </a:rPr>
              <a:t>Una vez al día (12 UTC), </a:t>
            </a:r>
          </a:p>
          <a:p>
            <a:pPr marL="914400" lvl="2" indent="0">
              <a:buNone/>
            </a:pPr>
            <a:r>
              <a:rPr lang="es-ES" sz="1500" dirty="0">
                <a:solidFill>
                  <a:schemeClr val="tx2"/>
                </a:solidFill>
                <a:latin typeface="+mj-lt"/>
              </a:rPr>
              <a:t>e</a:t>
            </a:r>
            <a:r>
              <a:rPr lang="es-ES" sz="1500" dirty="0" smtClean="0">
                <a:solidFill>
                  <a:schemeClr val="tx2"/>
                </a:solidFill>
                <a:latin typeface="+mj-lt"/>
              </a:rPr>
              <a:t>laborados por el Jefe de turno.</a:t>
            </a: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5199" y="2535370"/>
            <a:ext cx="2520000" cy="1764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9139" y="2535370"/>
            <a:ext cx="2520000" cy="1764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3231" y="2535370"/>
            <a:ext cx="2520000" cy="176400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5199" y="4230215"/>
            <a:ext cx="2520000" cy="1764000"/>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231" y="4234314"/>
            <a:ext cx="2520000" cy="176400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7323" y="4266347"/>
            <a:ext cx="2520000" cy="1764000"/>
          </a:xfrm>
          <a:prstGeom prst="rect">
            <a:avLst/>
          </a:prstGeom>
        </p:spPr>
      </p:pic>
    </p:spTree>
    <p:extLst>
      <p:ext uri="{BB962C8B-B14F-4D97-AF65-F5344CB8AC3E}">
        <p14:creationId xmlns:p14="http://schemas.microsoft.com/office/powerpoint/2010/main" val="2792385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predicción a corto plazo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12</a:t>
            </a:fld>
            <a:endParaRPr lang="es-ES" dirty="0">
              <a:solidFill>
                <a:srgbClr val="00338D">
                  <a:tint val="75000"/>
                </a:srgbClr>
              </a:solidFill>
            </a:endParaRPr>
          </a:p>
        </p:txBody>
      </p:sp>
      <p:sp>
        <p:nvSpPr>
          <p:cNvPr id="11" name="Marcador de contenido 2"/>
          <p:cNvSpPr txBox="1">
            <a:spLocks/>
          </p:cNvSpPr>
          <p:nvPr/>
        </p:nvSpPr>
        <p:spPr>
          <a:xfrm>
            <a:off x="440446" y="1496291"/>
            <a:ext cx="10913353" cy="48280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a:solidFill>
                  <a:schemeClr val="tx2"/>
                </a:solidFill>
                <a:latin typeface="+mj-lt"/>
              </a:rPr>
              <a:t>Referencia básica de la evolución de la atmósfera (escala sinóptica y meso-a) en las siguientes horas</a:t>
            </a:r>
            <a:r>
              <a:rPr lang="es-ES" sz="1900" dirty="0" smtClean="0">
                <a:solidFill>
                  <a:schemeClr val="tx2"/>
                </a:solidFill>
                <a:latin typeface="+mj-lt"/>
              </a:rPr>
              <a:t>.</a:t>
            </a:r>
          </a:p>
          <a:p>
            <a:r>
              <a:rPr lang="es-ES" sz="1900" dirty="0" smtClean="0">
                <a:solidFill>
                  <a:schemeClr val="tx2"/>
                </a:solidFill>
                <a:latin typeface="+mj-lt"/>
              </a:rPr>
              <a:t>Tres partes: discusión técnica, mapas previstos de superficie y guías gráficas.</a:t>
            </a:r>
          </a:p>
          <a:p>
            <a:pPr lvl="1">
              <a:buFont typeface="Wingdings" panose="05000000000000000000" pitchFamily="2" charset="2"/>
              <a:buChar char="§"/>
            </a:pPr>
            <a:r>
              <a:rPr lang="es-ES" sz="1900" dirty="0" smtClean="0">
                <a:solidFill>
                  <a:schemeClr val="tx2"/>
                </a:solidFill>
                <a:latin typeface="+mj-lt"/>
              </a:rPr>
              <a:t>Parte 3: Guías gráficas de corto plazo</a:t>
            </a:r>
          </a:p>
          <a:p>
            <a:pPr lvl="2">
              <a:buFont typeface="Wingdings" panose="05000000000000000000" pitchFamily="2" charset="2"/>
              <a:buChar char="Ø"/>
            </a:pPr>
            <a:r>
              <a:rPr lang="es-ES" sz="1500" dirty="0" smtClean="0">
                <a:solidFill>
                  <a:schemeClr val="tx2"/>
                </a:solidFill>
                <a:latin typeface="+mj-lt"/>
              </a:rPr>
              <a:t>Predicción básica de los parámetros que definen</a:t>
            </a:r>
          </a:p>
          <a:p>
            <a:pPr marL="914400" lvl="2" indent="0">
              <a:buNone/>
            </a:pPr>
            <a:r>
              <a:rPr lang="es-ES" sz="1500" dirty="0" smtClean="0">
                <a:solidFill>
                  <a:schemeClr val="tx2"/>
                </a:solidFill>
                <a:latin typeface="+mj-lt"/>
              </a:rPr>
              <a:t>el tiempo sensible: estado del cielo, precipitaciones,</a:t>
            </a:r>
          </a:p>
          <a:p>
            <a:pPr marL="914400" lvl="2" indent="0">
              <a:buNone/>
            </a:pPr>
            <a:r>
              <a:rPr lang="es-ES" sz="1500" dirty="0" smtClean="0">
                <a:solidFill>
                  <a:schemeClr val="tx2"/>
                </a:solidFill>
                <a:latin typeface="+mj-lt"/>
              </a:rPr>
              <a:t>temperaturas máximas y mínimas y vientos.</a:t>
            </a:r>
          </a:p>
          <a:p>
            <a:pPr lvl="2">
              <a:buFont typeface="Wingdings" panose="05000000000000000000" pitchFamily="2" charset="2"/>
              <a:buChar char="Ø"/>
            </a:pPr>
            <a:r>
              <a:rPr lang="es-ES" sz="1500" dirty="0" smtClean="0">
                <a:solidFill>
                  <a:schemeClr val="tx2"/>
                </a:solidFill>
                <a:latin typeface="+mj-lt"/>
              </a:rPr>
              <a:t>Además: visibilidad (nieblas/calimas), cota de </a:t>
            </a:r>
          </a:p>
          <a:p>
            <a:pPr marL="914400" lvl="2" indent="0">
              <a:buNone/>
            </a:pPr>
            <a:r>
              <a:rPr lang="es-ES" sz="1500" dirty="0" smtClean="0">
                <a:solidFill>
                  <a:schemeClr val="tx2"/>
                </a:solidFill>
                <a:latin typeface="+mj-lt"/>
              </a:rPr>
              <a:t>nieve y heladas (en su caso).</a:t>
            </a:r>
          </a:p>
          <a:p>
            <a:pPr lvl="2">
              <a:buFont typeface="Wingdings" panose="05000000000000000000" pitchFamily="2" charset="2"/>
              <a:buChar char="Ø"/>
            </a:pPr>
            <a:r>
              <a:rPr lang="es-ES" sz="1500" dirty="0" smtClean="0">
                <a:solidFill>
                  <a:schemeClr val="tx2"/>
                </a:solidFill>
                <a:latin typeface="+mj-lt"/>
              </a:rPr>
              <a:t>Permite incluir comentarios sobre aspectos</a:t>
            </a:r>
          </a:p>
          <a:p>
            <a:pPr marL="914400" lvl="2" indent="0">
              <a:buNone/>
            </a:pPr>
            <a:r>
              <a:rPr lang="es-ES" sz="1500" dirty="0" smtClean="0">
                <a:solidFill>
                  <a:schemeClr val="tx2"/>
                </a:solidFill>
                <a:latin typeface="+mj-lt"/>
              </a:rPr>
              <a:t>relevantes.</a:t>
            </a:r>
          </a:p>
          <a:p>
            <a:pPr lvl="2">
              <a:buFont typeface="Wingdings" panose="05000000000000000000" pitchFamily="2" charset="2"/>
              <a:buChar char="Ø"/>
            </a:pPr>
            <a:r>
              <a:rPr lang="es-ES" sz="1500" dirty="0" smtClean="0">
                <a:solidFill>
                  <a:schemeClr val="tx2"/>
                </a:solidFill>
                <a:latin typeface="+mj-lt"/>
              </a:rPr>
              <a:t>Elaborada una vez al día por el meteorólogo de</a:t>
            </a:r>
          </a:p>
          <a:p>
            <a:pPr marL="914400" lvl="2" indent="0">
              <a:buNone/>
            </a:pPr>
            <a:r>
              <a:rPr lang="es-ES" sz="1500" dirty="0" smtClean="0">
                <a:solidFill>
                  <a:schemeClr val="tx2"/>
                </a:solidFill>
                <a:latin typeface="+mj-lt"/>
              </a:rPr>
              <a:t>referencia (PREF).</a:t>
            </a:r>
          </a:p>
          <a:p>
            <a:pPr marL="914400" lvl="2" indent="0">
              <a:buNone/>
            </a:pPr>
            <a:endParaRPr lang="es-ES" sz="1500" dirty="0">
              <a:solidFill>
                <a:schemeClr val="tx2"/>
              </a:solidFill>
              <a:latin typeface="+mj-lt"/>
            </a:endParaRPr>
          </a:p>
          <a:p>
            <a:pPr lvl="2">
              <a:buFont typeface="Symbol" panose="05050102010706020507" pitchFamily="18" charset="2"/>
              <a:buChar char="Þ"/>
            </a:pPr>
            <a:r>
              <a:rPr lang="es-ES" sz="1500" dirty="0" smtClean="0">
                <a:solidFill>
                  <a:schemeClr val="tx2"/>
                </a:solidFill>
                <a:latin typeface="+mj-lt"/>
              </a:rPr>
              <a:t>Incluye las probabilidades de ocurrencia </a:t>
            </a:r>
          </a:p>
          <a:p>
            <a:pPr marL="914400" lvl="2" indent="0">
              <a:buNone/>
            </a:pPr>
            <a:r>
              <a:rPr lang="es-ES" sz="1500" dirty="0" smtClean="0">
                <a:solidFill>
                  <a:schemeClr val="tx2"/>
                </a:solidFill>
                <a:latin typeface="+mj-lt"/>
              </a:rPr>
              <a:t>(da una idea de la predecibilidad de la situación)</a:t>
            </a:r>
          </a:p>
          <a:p>
            <a:pPr marL="914400" lvl="2" indent="0">
              <a:buNone/>
            </a:pP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276" y="4314476"/>
            <a:ext cx="2880000" cy="2002139"/>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276" y="4314477"/>
            <a:ext cx="2880000" cy="2009840"/>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276" y="2295229"/>
            <a:ext cx="2880000" cy="2025241"/>
          </a:xfrm>
          <a:prstGeom prst="rect">
            <a:avLst/>
          </a:prstGeom>
        </p:spPr>
      </p:pic>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276" y="2312336"/>
            <a:ext cx="2880000" cy="2002139"/>
          </a:xfrm>
          <a:prstGeom prst="rect">
            <a:avLst/>
          </a:prstGeom>
        </p:spPr>
      </p:pic>
    </p:spTree>
    <p:extLst>
      <p:ext uri="{BB962C8B-B14F-4D97-AF65-F5344CB8AC3E}">
        <p14:creationId xmlns:p14="http://schemas.microsoft.com/office/powerpoint/2010/main" val="3280930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predicción de medio plazo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13</a:t>
            </a:fld>
            <a:endParaRPr lang="es-ES" dirty="0">
              <a:solidFill>
                <a:srgbClr val="00338D">
                  <a:tint val="75000"/>
                </a:srgbClr>
              </a:solidFill>
            </a:endParaRPr>
          </a:p>
        </p:txBody>
      </p:sp>
      <p:sp>
        <p:nvSpPr>
          <p:cNvPr id="11" name="Marcador de contenido 2"/>
          <p:cNvSpPr txBox="1">
            <a:spLocks/>
          </p:cNvSpPr>
          <p:nvPr/>
        </p:nvSpPr>
        <p:spPr>
          <a:xfrm>
            <a:off x="440446" y="1496291"/>
            <a:ext cx="10913353" cy="48280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a:solidFill>
                  <a:schemeClr val="tx2"/>
                </a:solidFill>
                <a:latin typeface="+mj-lt"/>
              </a:rPr>
              <a:t>Referencia básica de la evolución de </a:t>
            </a:r>
            <a:r>
              <a:rPr lang="es-ES" sz="1900" dirty="0" smtClean="0">
                <a:solidFill>
                  <a:schemeClr val="tx2"/>
                </a:solidFill>
                <a:latin typeface="+mj-lt"/>
              </a:rPr>
              <a:t>los parámetros de tiempo sensible (mesoescala) en el medio plazo (D+3, D+4)</a:t>
            </a:r>
          </a:p>
          <a:p>
            <a:r>
              <a:rPr lang="es-ES" sz="1900" dirty="0" smtClean="0">
                <a:solidFill>
                  <a:schemeClr val="tx2"/>
                </a:solidFill>
                <a:latin typeface="+mj-lt"/>
              </a:rPr>
              <a:t>Guías gráficas de medio plazo</a:t>
            </a:r>
          </a:p>
          <a:p>
            <a:pPr lvl="2">
              <a:buFont typeface="Wingdings" panose="05000000000000000000" pitchFamily="2" charset="2"/>
              <a:buChar char="Ø"/>
            </a:pPr>
            <a:r>
              <a:rPr lang="es-ES" sz="1500" dirty="0" smtClean="0">
                <a:solidFill>
                  <a:schemeClr val="tx2"/>
                </a:solidFill>
                <a:latin typeface="+mj-lt"/>
              </a:rPr>
              <a:t>Predicción básica de los parámetros que definen</a:t>
            </a:r>
          </a:p>
          <a:p>
            <a:pPr marL="914400" lvl="2" indent="0">
              <a:buNone/>
            </a:pPr>
            <a:r>
              <a:rPr lang="es-ES" sz="1500" dirty="0" smtClean="0">
                <a:solidFill>
                  <a:schemeClr val="tx2"/>
                </a:solidFill>
                <a:latin typeface="+mj-lt"/>
              </a:rPr>
              <a:t>el tiempo sensible: estado del cielo, precipitaciones,</a:t>
            </a:r>
          </a:p>
          <a:p>
            <a:pPr marL="914400" lvl="2" indent="0">
              <a:buNone/>
            </a:pPr>
            <a:r>
              <a:rPr lang="es-ES" sz="1500" dirty="0" smtClean="0">
                <a:solidFill>
                  <a:schemeClr val="tx2"/>
                </a:solidFill>
                <a:latin typeface="+mj-lt"/>
              </a:rPr>
              <a:t>temperaturas máximas y mínimas y vientos.</a:t>
            </a:r>
          </a:p>
          <a:p>
            <a:pPr lvl="2">
              <a:buFont typeface="Wingdings" panose="05000000000000000000" pitchFamily="2" charset="2"/>
              <a:buChar char="Ø"/>
            </a:pPr>
            <a:r>
              <a:rPr lang="es-ES" sz="1500" dirty="0" smtClean="0">
                <a:solidFill>
                  <a:schemeClr val="tx2"/>
                </a:solidFill>
                <a:latin typeface="+mj-lt"/>
              </a:rPr>
              <a:t>Además: visibilidad (nieblas/calimas), cota de </a:t>
            </a:r>
          </a:p>
          <a:p>
            <a:pPr marL="914400" lvl="2" indent="0">
              <a:buNone/>
            </a:pPr>
            <a:r>
              <a:rPr lang="es-ES" sz="1500" dirty="0" smtClean="0">
                <a:solidFill>
                  <a:schemeClr val="tx2"/>
                </a:solidFill>
                <a:latin typeface="+mj-lt"/>
              </a:rPr>
              <a:t>nieve y heladas (en su caso).</a:t>
            </a:r>
          </a:p>
          <a:p>
            <a:pPr lvl="2">
              <a:buFont typeface="Wingdings" panose="05000000000000000000" pitchFamily="2" charset="2"/>
              <a:buChar char="Ø"/>
            </a:pPr>
            <a:r>
              <a:rPr lang="es-ES" sz="1500" dirty="0" smtClean="0">
                <a:solidFill>
                  <a:schemeClr val="tx2"/>
                </a:solidFill>
                <a:latin typeface="+mj-lt"/>
              </a:rPr>
              <a:t>Permite incluir comentarios sobre aspectos</a:t>
            </a:r>
          </a:p>
          <a:p>
            <a:pPr marL="914400" lvl="2" indent="0">
              <a:buNone/>
            </a:pPr>
            <a:r>
              <a:rPr lang="es-ES" sz="1500" dirty="0" smtClean="0">
                <a:solidFill>
                  <a:schemeClr val="tx2"/>
                </a:solidFill>
                <a:latin typeface="+mj-lt"/>
              </a:rPr>
              <a:t>relevantes.</a:t>
            </a:r>
          </a:p>
          <a:p>
            <a:pPr lvl="2">
              <a:buFont typeface="Wingdings" panose="05000000000000000000" pitchFamily="2" charset="2"/>
              <a:buChar char="Ø"/>
            </a:pPr>
            <a:r>
              <a:rPr lang="es-ES" sz="1500" dirty="0" smtClean="0">
                <a:solidFill>
                  <a:schemeClr val="tx2"/>
                </a:solidFill>
                <a:latin typeface="+mj-lt"/>
              </a:rPr>
              <a:t>Elaborada una vez al día por el meteorólogo de</a:t>
            </a:r>
          </a:p>
          <a:p>
            <a:pPr marL="914400" lvl="2" indent="0">
              <a:buNone/>
            </a:pPr>
            <a:r>
              <a:rPr lang="es-ES" sz="1500" dirty="0" smtClean="0">
                <a:solidFill>
                  <a:schemeClr val="tx2"/>
                </a:solidFill>
                <a:latin typeface="+mj-lt"/>
              </a:rPr>
              <a:t>referencia (PREF).</a:t>
            </a:r>
          </a:p>
          <a:p>
            <a:pPr marL="914400" lvl="2" indent="0">
              <a:buNone/>
            </a:pPr>
            <a:endParaRPr lang="es-ES" sz="1500" dirty="0">
              <a:solidFill>
                <a:schemeClr val="tx2"/>
              </a:solidFill>
              <a:latin typeface="+mj-lt"/>
            </a:endParaRPr>
          </a:p>
          <a:p>
            <a:pPr lvl="2">
              <a:buFont typeface="Symbol" panose="05050102010706020507" pitchFamily="18" charset="2"/>
              <a:buChar char="Þ"/>
            </a:pPr>
            <a:r>
              <a:rPr lang="es-ES" sz="1500" dirty="0" smtClean="0">
                <a:solidFill>
                  <a:schemeClr val="tx2"/>
                </a:solidFill>
                <a:latin typeface="+mj-lt"/>
              </a:rPr>
              <a:t>Especial importancia las probabilidad, ya que la</a:t>
            </a:r>
          </a:p>
          <a:p>
            <a:pPr marL="914400" lvl="2" indent="0">
              <a:buNone/>
            </a:pPr>
            <a:r>
              <a:rPr lang="es-ES" sz="1500" dirty="0" smtClean="0">
                <a:solidFill>
                  <a:schemeClr val="tx2"/>
                </a:solidFill>
                <a:latin typeface="+mj-lt"/>
              </a:rPr>
              <a:t>Incertidumbre del pronóstico tiende a aumentar con</a:t>
            </a:r>
          </a:p>
          <a:p>
            <a:pPr marL="914400" lvl="2" indent="0">
              <a:buNone/>
            </a:pPr>
            <a:r>
              <a:rPr lang="es-ES" sz="1500" dirty="0" smtClean="0">
                <a:solidFill>
                  <a:schemeClr val="tx2"/>
                </a:solidFill>
                <a:latin typeface="+mj-lt"/>
              </a:rPr>
              <a:t>el alcance de la predicción.</a:t>
            </a:r>
          </a:p>
          <a:p>
            <a:pPr marL="914400" lvl="2" indent="0">
              <a:buNone/>
            </a:pP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0600" y="2297635"/>
            <a:ext cx="2880000" cy="2033695"/>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2295229"/>
            <a:ext cx="2880000" cy="203369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600" y="4290622"/>
            <a:ext cx="2880000" cy="2033695"/>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4322655"/>
            <a:ext cx="2880000" cy="2033695"/>
          </a:xfrm>
          <a:prstGeom prst="rect">
            <a:avLst/>
          </a:prstGeom>
        </p:spPr>
      </p:pic>
    </p:spTree>
    <p:extLst>
      <p:ext uri="{BB962C8B-B14F-4D97-AF65-F5344CB8AC3E}">
        <p14:creationId xmlns:p14="http://schemas.microsoft.com/office/powerpoint/2010/main" val="1728536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predicción de medio plazo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14</a:t>
            </a:fld>
            <a:endParaRPr lang="es-ES" dirty="0">
              <a:solidFill>
                <a:srgbClr val="00338D">
                  <a:tint val="75000"/>
                </a:srgbClr>
              </a:solidFill>
            </a:endParaRPr>
          </a:p>
        </p:txBody>
      </p:sp>
      <p:sp>
        <p:nvSpPr>
          <p:cNvPr id="11" name="Marcador de contenido 2"/>
          <p:cNvSpPr txBox="1">
            <a:spLocks/>
          </p:cNvSpPr>
          <p:nvPr/>
        </p:nvSpPr>
        <p:spPr>
          <a:xfrm>
            <a:off x="440446" y="1496291"/>
            <a:ext cx="10913353" cy="48280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a:solidFill>
                  <a:schemeClr val="tx2"/>
                </a:solidFill>
                <a:latin typeface="+mj-lt"/>
              </a:rPr>
              <a:t>Referencia básica de la evolución de </a:t>
            </a:r>
            <a:r>
              <a:rPr lang="es-ES" sz="1900" dirty="0" smtClean="0">
                <a:solidFill>
                  <a:schemeClr val="tx2"/>
                </a:solidFill>
                <a:latin typeface="+mj-lt"/>
              </a:rPr>
              <a:t>los parámetros de tiempo sensible (mesoescala) en el medio plazo (D+3, D+4)</a:t>
            </a:r>
          </a:p>
          <a:p>
            <a:r>
              <a:rPr lang="es-ES" sz="1900" dirty="0" smtClean="0">
                <a:solidFill>
                  <a:schemeClr val="tx2"/>
                </a:solidFill>
                <a:latin typeface="+mj-lt"/>
              </a:rPr>
              <a:t>Guías gráficas de medio plazo</a:t>
            </a:r>
          </a:p>
          <a:p>
            <a:pPr lvl="2">
              <a:buFont typeface="Wingdings" panose="05000000000000000000" pitchFamily="2" charset="2"/>
              <a:buChar char="Ø"/>
            </a:pPr>
            <a:r>
              <a:rPr lang="es-ES" sz="1500" dirty="0" smtClean="0">
                <a:solidFill>
                  <a:schemeClr val="tx2"/>
                </a:solidFill>
                <a:latin typeface="+mj-lt"/>
              </a:rPr>
              <a:t>Predicción básica de los parámetros que definen</a:t>
            </a:r>
          </a:p>
          <a:p>
            <a:pPr marL="914400" lvl="2" indent="0">
              <a:buNone/>
            </a:pPr>
            <a:r>
              <a:rPr lang="es-ES" sz="1500" dirty="0" smtClean="0">
                <a:solidFill>
                  <a:schemeClr val="tx2"/>
                </a:solidFill>
                <a:latin typeface="+mj-lt"/>
              </a:rPr>
              <a:t>el tiempo sensible: estado del cielo, precipitaciones,</a:t>
            </a:r>
          </a:p>
          <a:p>
            <a:pPr marL="914400" lvl="2" indent="0">
              <a:buNone/>
            </a:pPr>
            <a:r>
              <a:rPr lang="es-ES" sz="1500" dirty="0" smtClean="0">
                <a:solidFill>
                  <a:schemeClr val="tx2"/>
                </a:solidFill>
                <a:latin typeface="+mj-lt"/>
              </a:rPr>
              <a:t>temperaturas máximas y mínimas y vientos.</a:t>
            </a:r>
          </a:p>
          <a:p>
            <a:pPr lvl="2">
              <a:buFont typeface="Wingdings" panose="05000000000000000000" pitchFamily="2" charset="2"/>
              <a:buChar char="Ø"/>
            </a:pPr>
            <a:r>
              <a:rPr lang="es-ES" sz="1500" dirty="0" smtClean="0">
                <a:solidFill>
                  <a:schemeClr val="tx2"/>
                </a:solidFill>
                <a:latin typeface="+mj-lt"/>
              </a:rPr>
              <a:t>Además: visibilidad (nieblas/calimas), cota de </a:t>
            </a:r>
          </a:p>
          <a:p>
            <a:pPr marL="914400" lvl="2" indent="0">
              <a:buNone/>
            </a:pPr>
            <a:r>
              <a:rPr lang="es-ES" sz="1500" dirty="0" smtClean="0">
                <a:solidFill>
                  <a:schemeClr val="tx2"/>
                </a:solidFill>
                <a:latin typeface="+mj-lt"/>
              </a:rPr>
              <a:t>nieve y heladas (en su caso).</a:t>
            </a:r>
          </a:p>
          <a:p>
            <a:pPr lvl="2">
              <a:buFont typeface="Wingdings" panose="05000000000000000000" pitchFamily="2" charset="2"/>
              <a:buChar char="Ø"/>
            </a:pPr>
            <a:r>
              <a:rPr lang="es-ES" sz="1500" dirty="0" smtClean="0">
                <a:solidFill>
                  <a:schemeClr val="tx2"/>
                </a:solidFill>
                <a:latin typeface="+mj-lt"/>
              </a:rPr>
              <a:t>Permite incluir comentarios sobre aspectos</a:t>
            </a:r>
          </a:p>
          <a:p>
            <a:pPr marL="914400" lvl="2" indent="0">
              <a:buNone/>
            </a:pPr>
            <a:r>
              <a:rPr lang="es-ES" sz="1500" dirty="0" smtClean="0">
                <a:solidFill>
                  <a:schemeClr val="tx2"/>
                </a:solidFill>
                <a:latin typeface="+mj-lt"/>
              </a:rPr>
              <a:t>relevantes.</a:t>
            </a:r>
          </a:p>
          <a:p>
            <a:pPr lvl="2">
              <a:buFont typeface="Wingdings" panose="05000000000000000000" pitchFamily="2" charset="2"/>
              <a:buChar char="Ø"/>
            </a:pPr>
            <a:r>
              <a:rPr lang="es-ES" sz="1500" dirty="0" smtClean="0">
                <a:solidFill>
                  <a:schemeClr val="tx2"/>
                </a:solidFill>
                <a:latin typeface="+mj-lt"/>
              </a:rPr>
              <a:t>Elaborada una vez al día por el meteorólogo de</a:t>
            </a:r>
          </a:p>
          <a:p>
            <a:pPr marL="914400" lvl="2" indent="0">
              <a:buNone/>
            </a:pPr>
            <a:r>
              <a:rPr lang="es-ES" sz="1500" dirty="0" smtClean="0">
                <a:solidFill>
                  <a:schemeClr val="tx2"/>
                </a:solidFill>
                <a:latin typeface="+mj-lt"/>
              </a:rPr>
              <a:t>referencia (PREF).</a:t>
            </a:r>
          </a:p>
          <a:p>
            <a:pPr marL="914400" lvl="2" indent="0">
              <a:buNone/>
            </a:pPr>
            <a:endParaRPr lang="es-ES" sz="1500" dirty="0">
              <a:solidFill>
                <a:schemeClr val="tx2"/>
              </a:solidFill>
              <a:latin typeface="+mj-lt"/>
            </a:endParaRPr>
          </a:p>
          <a:p>
            <a:pPr lvl="2">
              <a:buFont typeface="Symbol" panose="05050102010706020507" pitchFamily="18" charset="2"/>
              <a:buChar char="Þ"/>
            </a:pPr>
            <a:r>
              <a:rPr lang="es-ES" sz="1500" dirty="0" smtClean="0">
                <a:solidFill>
                  <a:schemeClr val="tx2"/>
                </a:solidFill>
                <a:latin typeface="+mj-lt"/>
              </a:rPr>
              <a:t>Especial importancia las probabilidades, ya que la</a:t>
            </a:r>
          </a:p>
          <a:p>
            <a:pPr marL="914400" lvl="2" indent="0">
              <a:buNone/>
            </a:pPr>
            <a:r>
              <a:rPr lang="es-ES" sz="1500" dirty="0" smtClean="0">
                <a:solidFill>
                  <a:schemeClr val="tx2"/>
                </a:solidFill>
                <a:latin typeface="+mj-lt"/>
              </a:rPr>
              <a:t>Incertidumbre del pronóstico tiende a aumentar con</a:t>
            </a:r>
          </a:p>
          <a:p>
            <a:pPr marL="914400" lvl="2" indent="0">
              <a:buNone/>
            </a:pPr>
            <a:r>
              <a:rPr lang="es-ES" sz="1500" dirty="0" smtClean="0">
                <a:solidFill>
                  <a:schemeClr val="tx2"/>
                </a:solidFill>
                <a:latin typeface="+mj-lt"/>
              </a:rPr>
              <a:t>el alcance de la predicción.</a:t>
            </a:r>
          </a:p>
          <a:p>
            <a:pPr marL="914400" lvl="2" indent="0">
              <a:buNone/>
            </a:pP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0600" y="2297635"/>
            <a:ext cx="2880000" cy="2033695"/>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2295229"/>
            <a:ext cx="2880000" cy="203369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600" y="4290622"/>
            <a:ext cx="2880000" cy="2033695"/>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4322655"/>
            <a:ext cx="2880000" cy="2033695"/>
          </a:xfrm>
          <a:prstGeom prst="rect">
            <a:avLst/>
          </a:prstGeom>
        </p:spPr>
      </p:pic>
    </p:spTree>
    <p:extLst>
      <p:ext uri="{BB962C8B-B14F-4D97-AF65-F5344CB8AC3E}">
        <p14:creationId xmlns:p14="http://schemas.microsoft.com/office/powerpoint/2010/main" val="1006968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15</a:t>
            </a:fld>
            <a:endParaRPr lang="es-ES" dirty="0">
              <a:solidFill>
                <a:srgbClr val="00338D">
                  <a:tint val="75000"/>
                </a:srgbClr>
              </a:solidFill>
            </a:endParaRPr>
          </a:p>
        </p:txBody>
      </p:sp>
      <p:sp>
        <p:nvSpPr>
          <p:cNvPr id="11" name="Marcador de contenido 2"/>
          <p:cNvSpPr txBox="1">
            <a:spLocks/>
          </p:cNvSpPr>
          <p:nvPr/>
        </p:nvSpPr>
        <p:spPr>
          <a:xfrm>
            <a:off x="440447" y="1911655"/>
            <a:ext cx="5584093"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Predicción de fenómenos meteorológicos adversos (FMA) en escala semafórica por nivel de peligro.</a:t>
            </a:r>
          </a:p>
          <a:p>
            <a:r>
              <a:rPr lang="es-ES" sz="1900" dirty="0" smtClean="0">
                <a:solidFill>
                  <a:schemeClr val="tx2"/>
                </a:solidFill>
                <a:latin typeface="+mj-lt"/>
              </a:rPr>
              <a:t>El objetivo es advertir a la población de la posible ocurrencia de fenómenos meteorológicos que pueden causar daños a personas y bienes, a través de un mensaje simple del nivel de peligro.</a:t>
            </a:r>
          </a:p>
          <a:p>
            <a:r>
              <a:rPr lang="es-ES" sz="1900" dirty="0" smtClean="0">
                <a:solidFill>
                  <a:schemeClr val="tx2"/>
                </a:solidFill>
                <a:latin typeface="+mj-lt"/>
              </a:rPr>
              <a:t>Los FMA para los que se emiten avisos, los umbrales, horas de elaboración y zonas para las que se emiten se definen en un documento al efecto: el Plan Nacional de prevención y vigilancia de fenómenos meteorológicos adversos (Plan Meteoalerta) (lo analizaremos en detalle en la próxima clase).</a:t>
            </a:r>
          </a:p>
          <a:p>
            <a:r>
              <a:rPr lang="es-ES" sz="1900" dirty="0" smtClean="0">
                <a:solidFill>
                  <a:schemeClr val="tx2"/>
                </a:solidFill>
                <a:latin typeface="+mj-lt"/>
              </a:rPr>
              <a:t>Hay una serie de periodos de preferencia para su elaboración (avisos previstos), aunque se pueden emitir en cualquier momento (avisos de </a:t>
            </a:r>
            <a:r>
              <a:rPr lang="es-ES" sz="1900" i="1" dirty="0" smtClean="0">
                <a:solidFill>
                  <a:schemeClr val="tx2"/>
                </a:solidFill>
                <a:latin typeface="+mj-lt"/>
              </a:rPr>
              <a:t>nowcasting</a:t>
            </a:r>
            <a:r>
              <a:rPr lang="es-ES" sz="1900" dirty="0" smtClean="0">
                <a:solidFill>
                  <a:schemeClr val="tx2"/>
                </a:solidFill>
                <a:latin typeface="+mj-lt"/>
              </a:rPr>
              <a:t> u observados).</a:t>
            </a: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Avisos de FMA</a:t>
            </a:r>
            <a:endParaRPr lang="es-ES" sz="2800" dirty="0"/>
          </a:p>
        </p:txBody>
      </p:sp>
      <p:pic>
        <p:nvPicPr>
          <p:cNvPr id="12" name="Imagen 11"/>
          <p:cNvPicPr>
            <a:picLocks noChangeAspect="1"/>
          </p:cNvPicPr>
          <p:nvPr/>
        </p:nvPicPr>
        <p:blipFill rotWithShape="1">
          <a:blip r:embed="rId2" cstate="print">
            <a:extLst>
              <a:ext uri="{28A0092B-C50C-407E-A947-70E740481C1C}">
                <a14:useLocalDpi xmlns:a14="http://schemas.microsoft.com/office/drawing/2010/main" val="0"/>
              </a:ext>
            </a:extLst>
          </a:blip>
          <a:srcRect r="15288"/>
          <a:stretch/>
        </p:blipFill>
        <p:spPr>
          <a:xfrm>
            <a:off x="5851178" y="3151418"/>
            <a:ext cx="2160000" cy="1803993"/>
          </a:xfrm>
          <a:prstGeom prst="rect">
            <a:avLst/>
          </a:prstGeom>
        </p:spPr>
      </p:pic>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r="16535"/>
          <a:stretch/>
        </p:blipFill>
        <p:spPr>
          <a:xfrm>
            <a:off x="8011178" y="4890538"/>
            <a:ext cx="2160000" cy="1830937"/>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632" y="5024745"/>
            <a:ext cx="2160000" cy="16200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8807" y="1496291"/>
            <a:ext cx="2160000" cy="1625015"/>
          </a:xfrm>
          <a:prstGeom prst="rect">
            <a:avLst/>
          </a:prstGeom>
        </p:spPr>
      </p:pic>
      <p:pic>
        <p:nvPicPr>
          <p:cNvPr id="13" name="Imagen 12"/>
          <p:cNvPicPr>
            <a:picLocks noChangeAspect="1"/>
          </p:cNvPicPr>
          <p:nvPr/>
        </p:nvPicPr>
        <p:blipFill rotWithShape="1">
          <a:blip r:embed="rId6" cstate="print">
            <a:extLst>
              <a:ext uri="{28A0092B-C50C-407E-A947-70E740481C1C}">
                <a14:useLocalDpi xmlns:a14="http://schemas.microsoft.com/office/drawing/2010/main" val="0"/>
              </a:ext>
            </a:extLst>
          </a:blip>
          <a:srcRect r="15249"/>
          <a:stretch/>
        </p:blipFill>
        <p:spPr>
          <a:xfrm>
            <a:off x="7998807" y="3148545"/>
            <a:ext cx="2160000" cy="1803168"/>
          </a:xfrm>
          <a:prstGeom prst="rect">
            <a:avLst/>
          </a:prstGeom>
        </p:spPr>
      </p:pic>
      <p:pic>
        <p:nvPicPr>
          <p:cNvPr id="10" name="Imagen 9"/>
          <p:cNvPicPr>
            <a:picLocks noChangeAspect="1"/>
          </p:cNvPicPr>
          <p:nvPr/>
        </p:nvPicPr>
        <p:blipFill rotWithShape="1">
          <a:blip r:embed="rId7" cstate="print">
            <a:extLst>
              <a:ext uri="{28A0092B-C50C-407E-A947-70E740481C1C}">
                <a14:useLocalDpi xmlns:a14="http://schemas.microsoft.com/office/drawing/2010/main" val="0"/>
              </a:ext>
            </a:extLst>
          </a:blip>
          <a:srcRect r="16090"/>
          <a:stretch/>
        </p:blipFill>
        <p:spPr>
          <a:xfrm>
            <a:off x="7905940" y="1323593"/>
            <a:ext cx="2160000" cy="1821254"/>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3073" y="2256189"/>
            <a:ext cx="2340000" cy="1755000"/>
          </a:xfrm>
          <a:prstGeom prst="rect">
            <a:avLst/>
          </a:prstGeom>
        </p:spPr>
      </p:pic>
    </p:spTree>
    <p:extLst>
      <p:ext uri="{BB962C8B-B14F-4D97-AF65-F5344CB8AC3E}">
        <p14:creationId xmlns:p14="http://schemas.microsoft.com/office/powerpoint/2010/main" val="2352696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16</a:t>
            </a:fld>
            <a:endParaRPr lang="es-ES" dirty="0">
              <a:solidFill>
                <a:srgbClr val="00338D">
                  <a:tint val="75000"/>
                </a:srgbClr>
              </a:solidFill>
            </a:endParaRPr>
          </a:p>
        </p:txBody>
      </p:sp>
      <p:sp>
        <p:nvSpPr>
          <p:cNvPr id="11" name="Marcador de contenido 2"/>
          <p:cNvSpPr txBox="1">
            <a:spLocks/>
          </p:cNvSpPr>
          <p:nvPr/>
        </p:nvSpPr>
        <p:spPr>
          <a:xfrm>
            <a:off x="440448" y="1911655"/>
            <a:ext cx="5491226"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Predicción de fenómenos meteorológicos adversos (FMA) en escala semafórica por nivel de peligro.</a:t>
            </a:r>
          </a:p>
          <a:p>
            <a:r>
              <a:rPr lang="es-ES" sz="1900" dirty="0" smtClean="0">
                <a:solidFill>
                  <a:schemeClr val="tx2"/>
                </a:solidFill>
                <a:latin typeface="+mj-lt"/>
              </a:rPr>
              <a:t>El objetivo es advertir a la población de la posible ocurrencia de fenómenos meteorológicos que pueden causar daños a personas y bienes, a través de un mensaje simple del nivel de peligro.</a:t>
            </a:r>
          </a:p>
          <a:p>
            <a:r>
              <a:rPr lang="es-ES" sz="1900" dirty="0" smtClean="0">
                <a:solidFill>
                  <a:schemeClr val="tx2"/>
                </a:solidFill>
                <a:latin typeface="+mj-lt"/>
              </a:rPr>
              <a:t>Los FMA para los que se emiten avisos, los formatos, horas de elaboración y zonas para las que se emiten se definen en un documento al efecto: el Plan Nacional de prevención y vigilancia de fenómenos meteorológicos adversos (Plan Meteoalerta) (lo analizaremos en detalle en la próxima clase).</a:t>
            </a:r>
          </a:p>
          <a:p>
            <a:r>
              <a:rPr lang="es-ES" sz="1900" dirty="0" smtClean="0">
                <a:solidFill>
                  <a:schemeClr val="tx2"/>
                </a:solidFill>
                <a:latin typeface="+mj-lt"/>
              </a:rPr>
              <a:t>Hay una serie de periodos de preferencia para su elaboración (avisos previstos), aunque se pueden emitir en cualquier momento (avisos de </a:t>
            </a:r>
            <a:r>
              <a:rPr lang="es-ES" sz="1900" i="1" dirty="0" smtClean="0">
                <a:solidFill>
                  <a:schemeClr val="tx2"/>
                </a:solidFill>
                <a:latin typeface="+mj-lt"/>
              </a:rPr>
              <a:t>nowcasting</a:t>
            </a:r>
            <a:r>
              <a:rPr lang="es-ES" sz="1900" dirty="0" smtClean="0">
                <a:solidFill>
                  <a:schemeClr val="tx2"/>
                </a:solidFill>
                <a:latin typeface="+mj-lt"/>
              </a:rPr>
              <a:t> u observados).</a:t>
            </a: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Avisos de FMA</a:t>
            </a:r>
            <a:endParaRPr lang="es-ES" sz="2800" dirty="0"/>
          </a:p>
        </p:txBody>
      </p:sp>
      <p:pic>
        <p:nvPicPr>
          <p:cNvPr id="12" name="Imagen 11"/>
          <p:cNvPicPr>
            <a:picLocks noChangeAspect="1"/>
          </p:cNvPicPr>
          <p:nvPr/>
        </p:nvPicPr>
        <p:blipFill rotWithShape="1">
          <a:blip r:embed="rId2" cstate="print">
            <a:extLst>
              <a:ext uri="{28A0092B-C50C-407E-A947-70E740481C1C}">
                <a14:useLocalDpi xmlns:a14="http://schemas.microsoft.com/office/drawing/2010/main" val="0"/>
              </a:ext>
            </a:extLst>
          </a:blip>
          <a:srcRect r="15288"/>
          <a:stretch/>
        </p:blipFill>
        <p:spPr>
          <a:xfrm>
            <a:off x="5851178" y="3151418"/>
            <a:ext cx="2160000" cy="1803993"/>
          </a:xfrm>
          <a:prstGeom prst="rect">
            <a:avLst/>
          </a:prstGeom>
        </p:spPr>
      </p:pic>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r="16535"/>
          <a:stretch/>
        </p:blipFill>
        <p:spPr>
          <a:xfrm>
            <a:off x="8011178" y="4890538"/>
            <a:ext cx="2160000" cy="1830937"/>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632" y="5024745"/>
            <a:ext cx="2160000" cy="16200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8807" y="1496291"/>
            <a:ext cx="2160000" cy="1625015"/>
          </a:xfrm>
          <a:prstGeom prst="rect">
            <a:avLst/>
          </a:prstGeom>
        </p:spPr>
      </p:pic>
      <p:pic>
        <p:nvPicPr>
          <p:cNvPr id="13" name="Imagen 12"/>
          <p:cNvPicPr>
            <a:picLocks noChangeAspect="1"/>
          </p:cNvPicPr>
          <p:nvPr/>
        </p:nvPicPr>
        <p:blipFill rotWithShape="1">
          <a:blip r:embed="rId6" cstate="print">
            <a:extLst>
              <a:ext uri="{28A0092B-C50C-407E-A947-70E740481C1C}">
                <a14:useLocalDpi xmlns:a14="http://schemas.microsoft.com/office/drawing/2010/main" val="0"/>
              </a:ext>
            </a:extLst>
          </a:blip>
          <a:srcRect r="15249"/>
          <a:stretch/>
        </p:blipFill>
        <p:spPr>
          <a:xfrm>
            <a:off x="7998807" y="3148545"/>
            <a:ext cx="2160000" cy="1803168"/>
          </a:xfrm>
          <a:prstGeom prst="rect">
            <a:avLst/>
          </a:prstGeom>
        </p:spPr>
      </p:pic>
      <p:pic>
        <p:nvPicPr>
          <p:cNvPr id="10" name="Imagen 9"/>
          <p:cNvPicPr>
            <a:picLocks noChangeAspect="1"/>
          </p:cNvPicPr>
          <p:nvPr/>
        </p:nvPicPr>
        <p:blipFill rotWithShape="1">
          <a:blip r:embed="rId7" cstate="print">
            <a:extLst>
              <a:ext uri="{28A0092B-C50C-407E-A947-70E740481C1C}">
                <a14:useLocalDpi xmlns:a14="http://schemas.microsoft.com/office/drawing/2010/main" val="0"/>
              </a:ext>
            </a:extLst>
          </a:blip>
          <a:srcRect r="16090"/>
          <a:stretch/>
        </p:blipFill>
        <p:spPr>
          <a:xfrm>
            <a:off x="7905940" y="1323593"/>
            <a:ext cx="2160000" cy="1821254"/>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3073" y="2256189"/>
            <a:ext cx="2340000" cy="1755000"/>
          </a:xfrm>
          <a:prstGeom prst="rect">
            <a:avLst/>
          </a:prstGeom>
        </p:spPr>
      </p:pic>
      <p:pic>
        <p:nvPicPr>
          <p:cNvPr id="3"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41" y="2030065"/>
            <a:ext cx="5400000" cy="3602887"/>
          </a:xfrm>
          <a:prstGeom prst="rect">
            <a:avLst/>
          </a:prstGeom>
        </p:spPr>
      </p:pic>
    </p:spTree>
    <p:extLst>
      <p:ext uri="{BB962C8B-B14F-4D97-AF65-F5344CB8AC3E}">
        <p14:creationId xmlns:p14="http://schemas.microsoft.com/office/powerpoint/2010/main" val="4031970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17</a:t>
            </a:fld>
            <a:endParaRPr lang="es-ES" dirty="0">
              <a:solidFill>
                <a:srgbClr val="00338D">
                  <a:tint val="75000"/>
                </a:srgbClr>
              </a:solidFill>
            </a:endParaRPr>
          </a:p>
        </p:txBody>
      </p:sp>
      <p:sp>
        <p:nvSpPr>
          <p:cNvPr id="11" name="Marcador de contenido 2"/>
          <p:cNvSpPr txBox="1">
            <a:spLocks/>
          </p:cNvSpPr>
          <p:nvPr/>
        </p:nvSpPr>
        <p:spPr>
          <a:xfrm>
            <a:off x="440448" y="1911655"/>
            <a:ext cx="5491226"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Se emiten avisos para el día en curso, D; D+1 y D+2</a:t>
            </a:r>
          </a:p>
          <a:p>
            <a:r>
              <a:rPr lang="es-ES" sz="1900" dirty="0" smtClean="0">
                <a:solidFill>
                  <a:schemeClr val="tx2"/>
                </a:solidFill>
                <a:latin typeface="+mj-lt"/>
              </a:rPr>
              <a:t>Elaboración: grupos FMA, para su ámbito geográfico (por la noche: desde el CNP –vigilancia-).</a:t>
            </a:r>
          </a:p>
          <a:p>
            <a:pPr marL="0" indent="0">
              <a:buNone/>
            </a:pP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Avisos de FMA</a:t>
            </a:r>
            <a:endParaRPr lang="es-ES" sz="28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210" y="2933040"/>
            <a:ext cx="3600000" cy="240192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903" y="2933040"/>
            <a:ext cx="3600000" cy="240192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8596" y="2933040"/>
            <a:ext cx="3600000" cy="2401925"/>
          </a:xfrm>
          <a:prstGeom prst="rect">
            <a:avLst/>
          </a:prstGeom>
        </p:spPr>
      </p:pic>
    </p:spTree>
    <p:extLst>
      <p:ext uri="{BB962C8B-B14F-4D97-AF65-F5344CB8AC3E}">
        <p14:creationId xmlns:p14="http://schemas.microsoft.com/office/powerpoint/2010/main" val="1836473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18</a:t>
            </a:fld>
            <a:endParaRPr lang="es-ES" dirty="0">
              <a:solidFill>
                <a:srgbClr val="00338D">
                  <a:tint val="75000"/>
                </a:srgbClr>
              </a:solidFill>
            </a:endParaRPr>
          </a:p>
        </p:txBody>
      </p:sp>
      <p:sp>
        <p:nvSpPr>
          <p:cNvPr id="11" name="Marcador de contenido 2"/>
          <p:cNvSpPr txBox="1">
            <a:spLocks/>
          </p:cNvSpPr>
          <p:nvPr/>
        </p:nvSpPr>
        <p:spPr>
          <a:xfrm>
            <a:off x="440448" y="1911655"/>
            <a:ext cx="5491226"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Boletines en formato texto que contienen la predicción de los parámetros de tiempo sensible (estado del cielo, precipitaciones, temperaturas máximas y mínimas, fenómenos que reducen la visibilidad (en su caso), cota de nieve y heladas (en su caso) y viento.</a:t>
            </a:r>
          </a:p>
          <a:p>
            <a:r>
              <a:rPr lang="es-ES" sz="1900" dirty="0" smtClean="0">
                <a:solidFill>
                  <a:schemeClr val="tx2"/>
                </a:solidFill>
                <a:latin typeface="+mj-lt"/>
              </a:rPr>
              <a:t>Para un ámbito geográfico y un alcance temporal (en días).</a:t>
            </a:r>
          </a:p>
          <a:p>
            <a:r>
              <a:rPr lang="es-ES" sz="1900" dirty="0" smtClean="0">
                <a:solidFill>
                  <a:schemeClr val="tx2"/>
                </a:solidFill>
                <a:latin typeface="+mj-lt"/>
              </a:rPr>
              <a:t>De acuerdo con las indicaciones del Manual de uso de los términos meteorológicos (intensidad de los fenómenos, probabilidad de ocurrencia, evolución temporal, etc.)</a:t>
            </a:r>
          </a:p>
          <a:p>
            <a:r>
              <a:rPr lang="es-ES" sz="1900" dirty="0" smtClean="0">
                <a:solidFill>
                  <a:schemeClr val="tx2"/>
                </a:solidFill>
                <a:latin typeface="+mj-lt"/>
              </a:rPr>
              <a:t>Se elaboran una vez al día (se admiten enmiendas o correcciones al texto)</a:t>
            </a:r>
          </a:p>
          <a:p>
            <a:pPr marL="0" indent="0">
              <a:buNone/>
            </a:pP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a:t>
            </a:r>
            <a:endParaRPr lang="es-ES" sz="2800" dirty="0"/>
          </a:p>
        </p:txBody>
      </p:sp>
      <p:sp>
        <p:nvSpPr>
          <p:cNvPr id="3" name="CuadroTexto 2"/>
          <p:cNvSpPr txBox="1"/>
          <p:nvPr/>
        </p:nvSpPr>
        <p:spPr>
          <a:xfrm>
            <a:off x="5788549" y="1552777"/>
            <a:ext cx="5764696" cy="4770537"/>
          </a:xfrm>
          <a:prstGeom prst="rect">
            <a:avLst/>
          </a:prstGeom>
          <a:solidFill>
            <a:schemeClr val="accent1">
              <a:lumMod val="40000"/>
              <a:lumOff val="60000"/>
            </a:schemeClr>
          </a:solidFill>
        </p:spPr>
        <p:txBody>
          <a:bodyPr wrap="square" rtlCol="0" anchor="ctr">
            <a:spAutoFit/>
          </a:bodyPr>
          <a:lstStyle/>
          <a:p>
            <a:r>
              <a:rPr lang="es-ES" sz="800" dirty="0" smtClean="0"/>
              <a:t>Estado del cielo</a:t>
            </a:r>
            <a:endParaRPr lang="en-GB" sz="800" dirty="0" smtClean="0"/>
          </a:p>
          <a:p>
            <a:pPr marL="501750" indent="-285750">
              <a:buFont typeface="Arial" panose="020B0604020202020204" pitchFamily="34" charset="0"/>
              <a:buChar char="•"/>
            </a:pPr>
            <a:r>
              <a:rPr lang="es-ES" sz="800" dirty="0" smtClean="0"/>
              <a:t>Tipos de nubes (altas, medias, bajas, de evolución, de retención).</a:t>
            </a:r>
          </a:p>
          <a:p>
            <a:pPr marL="501750" indent="-285750">
              <a:buFont typeface="Arial" panose="020B0604020202020204" pitchFamily="34" charset="0"/>
              <a:buChar char="•"/>
            </a:pPr>
            <a:r>
              <a:rPr lang="es-ES" sz="800" dirty="0" smtClean="0"/>
              <a:t>Adjetivación (despejado [1/8], poco nuboso [2,3/8], nuboso [4,5,6/8], cubierto [7,8/8]</a:t>
            </a:r>
          </a:p>
          <a:p>
            <a:pPr marL="501750" indent="-285750">
              <a:buFont typeface="Arial" panose="020B0604020202020204" pitchFamily="34" charset="0"/>
              <a:buChar char="•"/>
            </a:pPr>
            <a:r>
              <a:rPr lang="es-ES" sz="800" dirty="0" smtClean="0"/>
              <a:t>Zona espacial y evolución temporal.</a:t>
            </a:r>
            <a:endParaRPr lang="es-ES" sz="800" dirty="0"/>
          </a:p>
          <a:p>
            <a:r>
              <a:rPr lang="es-ES" sz="800" dirty="0" smtClean="0"/>
              <a:t>Precipitaciones</a:t>
            </a:r>
          </a:p>
          <a:p>
            <a:pPr marL="501750" indent="-285750">
              <a:buFont typeface="Arial" panose="020B0604020202020204" pitchFamily="34" charset="0"/>
              <a:buChar char="•"/>
            </a:pPr>
            <a:r>
              <a:rPr lang="es-ES" sz="800" dirty="0" smtClean="0"/>
              <a:t>Tipo de precipitación (llovizna, lluvia, lluvia engelante, chubasco, nieve, granizo)</a:t>
            </a:r>
          </a:p>
          <a:p>
            <a:pPr marL="501750" indent="-285750">
              <a:buFont typeface="Arial" panose="020B0604020202020204" pitchFamily="34" charset="0"/>
              <a:buChar char="•"/>
            </a:pPr>
            <a:r>
              <a:rPr lang="es-ES" sz="800" dirty="0" smtClean="0"/>
              <a:t>Intensidad: lluvias: débiles (&lt;15mm/h), fuertes (15-30 mm/h), muy fuertes (30-60mm/h), torrenciales (&gt;60 mm/h), chubascos (débiles, fuertes, muy fuertes, torrenciales); nevadas: débiles (&lt;0,5cm/h), fuertes (&gt;4 cm/h, visibilidad reducida).</a:t>
            </a:r>
          </a:p>
          <a:p>
            <a:pPr marL="501750" indent="-285750">
              <a:buFont typeface="Arial" panose="020B0604020202020204" pitchFamily="34" charset="0"/>
              <a:buChar char="•"/>
            </a:pPr>
            <a:r>
              <a:rPr lang="es-ES" sz="800" dirty="0" smtClean="0"/>
              <a:t>Probabilidad (baja, no descarta [10-40%], probables [40-70%])</a:t>
            </a:r>
          </a:p>
          <a:p>
            <a:pPr marL="501750" indent="-285750">
              <a:buFont typeface="Arial" panose="020B0604020202020204" pitchFamily="34" charset="0"/>
              <a:buChar char="•"/>
            </a:pPr>
            <a:r>
              <a:rPr lang="es-ES" sz="800" dirty="0" smtClean="0"/>
              <a:t>Distribución espacial (aisladas [&lt;30% del territorio], generalizadas [&gt;60% del territorio])</a:t>
            </a:r>
          </a:p>
          <a:p>
            <a:pPr marL="501750" indent="-285750">
              <a:buFont typeface="Arial" panose="020B0604020202020204" pitchFamily="34" charset="0"/>
              <a:buChar char="•"/>
            </a:pPr>
            <a:r>
              <a:rPr lang="es-ES" sz="800" dirty="0" smtClean="0"/>
              <a:t>Distribución temporal (ocasionales [&lt;30% periodo], persistentes [&gt;60% del periodo], intermitentes [cortos intervalos durante &gt;50% periodo]</a:t>
            </a:r>
          </a:p>
          <a:p>
            <a:r>
              <a:rPr lang="es-ES" sz="800" dirty="0" smtClean="0"/>
              <a:t>Tormentas</a:t>
            </a:r>
          </a:p>
          <a:p>
            <a:pPr marL="387450" indent="-171450">
              <a:buFont typeface="Arial" panose="020B0604020202020204" pitchFamily="34" charset="0"/>
              <a:buChar char="•"/>
            </a:pPr>
            <a:r>
              <a:rPr lang="es-ES" sz="800" dirty="0" smtClean="0"/>
              <a:t>Intensidad (fuertes [precipitaciones fuertes o muy fuertes, rachas de viento fuertes o muy fuertes, granizo &gt;1 cm, gran aparato eléctrico]).</a:t>
            </a:r>
          </a:p>
          <a:p>
            <a:pPr marL="387450" indent="-171450">
              <a:buFont typeface="Arial" panose="020B0604020202020204" pitchFamily="34" charset="0"/>
              <a:buChar char="•"/>
            </a:pPr>
            <a:r>
              <a:rPr lang="es-ES" sz="800" dirty="0" smtClean="0">
                <a:solidFill>
                  <a:srgbClr val="00338D"/>
                </a:solidFill>
              </a:rPr>
              <a:t>Probabilidad </a:t>
            </a:r>
            <a:r>
              <a:rPr lang="es-ES" sz="800" dirty="0">
                <a:solidFill>
                  <a:srgbClr val="00338D"/>
                </a:solidFill>
              </a:rPr>
              <a:t>(baja, no descarta [10-40%], probables [40-70</a:t>
            </a:r>
            <a:r>
              <a:rPr lang="es-ES" sz="800" dirty="0" smtClean="0">
                <a:solidFill>
                  <a:srgbClr val="00338D"/>
                </a:solidFill>
              </a:rPr>
              <a:t>%])</a:t>
            </a:r>
          </a:p>
          <a:p>
            <a:pPr marL="387450" indent="-171450">
              <a:buFont typeface="Arial" panose="020B0604020202020204" pitchFamily="34" charset="0"/>
              <a:buChar char="•"/>
            </a:pPr>
            <a:r>
              <a:rPr lang="es-ES" sz="800" dirty="0" smtClean="0">
                <a:solidFill>
                  <a:srgbClr val="00338D"/>
                </a:solidFill>
              </a:rPr>
              <a:t>Distribución </a:t>
            </a:r>
            <a:r>
              <a:rPr lang="es-ES" sz="800" dirty="0">
                <a:solidFill>
                  <a:srgbClr val="00338D"/>
                </a:solidFill>
              </a:rPr>
              <a:t>espacial (aisladas [&lt;30% del territorio], generalizadas [&gt;60% del territorio])</a:t>
            </a:r>
          </a:p>
          <a:p>
            <a:pPr marL="387450" indent="-171450">
              <a:buFont typeface="Arial" panose="020B0604020202020204" pitchFamily="34" charset="0"/>
              <a:buChar char="•"/>
            </a:pPr>
            <a:r>
              <a:rPr lang="es-ES" sz="800" dirty="0" smtClean="0"/>
              <a:t>Distribución temporal (ocasionales, frecuentes).</a:t>
            </a:r>
          </a:p>
          <a:p>
            <a:r>
              <a:rPr lang="es-ES" sz="800" dirty="0" smtClean="0"/>
              <a:t>Temperaturas (evolución máximas y mínimas) y heladas</a:t>
            </a:r>
          </a:p>
          <a:p>
            <a:pPr marL="387450" indent="-171450">
              <a:buFont typeface="Arial" panose="020B0604020202020204" pitchFamily="34" charset="0"/>
              <a:buChar char="•"/>
            </a:pPr>
            <a:r>
              <a:rPr lang="es-ES" sz="800" dirty="0" smtClean="0"/>
              <a:t>Intensidad (pocos cambios [</a:t>
            </a:r>
            <a:r>
              <a:rPr lang="es-ES" sz="800" dirty="0" smtClean="0">
                <a:latin typeface="Symbol" panose="05050102010706020507" pitchFamily="18" charset="2"/>
              </a:rPr>
              <a:t>D</a:t>
            </a:r>
            <a:r>
              <a:rPr lang="es-ES" sz="800" dirty="0" smtClean="0">
                <a:latin typeface="+mj-lt"/>
              </a:rPr>
              <a:t>T&lt; 2ºC], aumento/descenso </a:t>
            </a:r>
            <a:r>
              <a:rPr lang="es-ES" sz="800" dirty="0"/>
              <a:t>[</a:t>
            </a:r>
            <a:r>
              <a:rPr lang="es-ES" sz="800" dirty="0">
                <a:latin typeface="Symbol" panose="05050102010706020507" pitchFamily="18" charset="2"/>
              </a:rPr>
              <a:t>D</a:t>
            </a:r>
            <a:r>
              <a:rPr lang="es-ES" sz="800" dirty="0"/>
              <a:t>T&lt; </a:t>
            </a:r>
            <a:r>
              <a:rPr lang="es-ES" sz="800" dirty="0" smtClean="0"/>
              <a:t>3-5ºC], aumento/descenso notable </a:t>
            </a:r>
            <a:r>
              <a:rPr lang="es-ES" sz="800" dirty="0"/>
              <a:t>[</a:t>
            </a:r>
            <a:r>
              <a:rPr lang="es-ES" sz="800" dirty="0">
                <a:latin typeface="Symbol" panose="05050102010706020507" pitchFamily="18" charset="2"/>
              </a:rPr>
              <a:t>D</a:t>
            </a:r>
            <a:r>
              <a:rPr lang="es-ES" sz="800" dirty="0"/>
              <a:t>T&lt; </a:t>
            </a:r>
            <a:r>
              <a:rPr lang="es-ES" sz="800" dirty="0" smtClean="0"/>
              <a:t>3-6ºC], aumento/descenso extraordinario </a:t>
            </a:r>
            <a:r>
              <a:rPr lang="es-ES" sz="800" dirty="0"/>
              <a:t>[</a:t>
            </a:r>
            <a:r>
              <a:rPr lang="es-ES" sz="800" dirty="0">
                <a:latin typeface="Symbol" panose="05050102010706020507" pitchFamily="18" charset="2"/>
              </a:rPr>
              <a:t>D</a:t>
            </a:r>
            <a:r>
              <a:rPr lang="es-ES" sz="800" dirty="0"/>
              <a:t>T&lt; </a:t>
            </a:r>
            <a:r>
              <a:rPr lang="es-ES" sz="800" dirty="0" smtClean="0"/>
              <a:t>6-10ºC]. Para heladas: débiles (0 a -4ºC), fuertes (&lt;-8ºC).</a:t>
            </a:r>
          </a:p>
          <a:p>
            <a:pPr marL="387450" indent="-171450">
              <a:buFont typeface="Arial" panose="020B0604020202020204" pitchFamily="34" charset="0"/>
              <a:buChar char="•"/>
            </a:pPr>
            <a:r>
              <a:rPr lang="es-ES" sz="800" dirty="0" smtClean="0"/>
              <a:t>Zona espacial y evolución temporal (si los extremos se producen de forma diferente al ciclo diurno)</a:t>
            </a:r>
          </a:p>
          <a:p>
            <a:r>
              <a:rPr lang="es-ES" sz="800" dirty="0" smtClean="0"/>
              <a:t>Viento</a:t>
            </a:r>
          </a:p>
          <a:p>
            <a:pPr marL="387450" indent="-171450">
              <a:buFont typeface="Arial" panose="020B0604020202020204" pitchFamily="34" charset="0"/>
              <a:buChar char="•"/>
            </a:pPr>
            <a:r>
              <a:rPr lang="es-ES" sz="800" dirty="0" smtClean="0"/>
              <a:t>Dirección (Norte [337,5-22,5º], Noreste [22,5-67,5º], Este [67,5-112,5º], Sureste [112,5-157,5º], Sur [157,5-202,5º], Suroeste [202,5-247,5º], Oeste [247,5-292,5º], Noroeste [292,5-337,5º]). Si oscilación &gt;45º, se hablará de componente (norte, este, sur, oeste). Si oscilación frecuente &gt;90º, se hablará de variable.</a:t>
            </a:r>
          </a:p>
          <a:p>
            <a:pPr marL="387450" indent="-171450">
              <a:buFont typeface="Arial" panose="020B0604020202020204" pitchFamily="34" charset="0"/>
              <a:buChar char="•"/>
            </a:pPr>
            <a:r>
              <a:rPr lang="es-ES" sz="800" dirty="0" smtClean="0"/>
              <a:t>Velocidad: media (calma [&lt;5 km/h], flojo [6-20 km/h], fuertes [41-70 km/h], muy fuertes [71-120 km/h], huracanados [&gt;120 km/h]) y rachas (muy fuertes [&gt;70 km/h], huracanadas [&gt;120 km/h].</a:t>
            </a:r>
          </a:p>
          <a:p>
            <a:pPr marL="387450" indent="-171450">
              <a:buFont typeface="Arial" panose="020B0604020202020204" pitchFamily="34" charset="0"/>
              <a:buChar char="•"/>
            </a:pPr>
            <a:r>
              <a:rPr lang="es-ES" sz="800" dirty="0" smtClean="0"/>
              <a:t>Zona espacial y evolución temporal (role, aumentar/arreciar, disminuir/amainar).</a:t>
            </a:r>
          </a:p>
          <a:p>
            <a:pPr marL="387450" indent="-171450">
              <a:buFont typeface="Arial" panose="020B0604020202020204" pitchFamily="34" charset="0"/>
              <a:buChar char="•"/>
            </a:pPr>
            <a:r>
              <a:rPr lang="es-ES" sz="800" dirty="0" smtClean="0"/>
              <a:t>Variaciones cortas (rachas [instantáneas y significativas], ocasionalmente [durante &lt;10% periodo], intervalos [durante 20% periodo]).</a:t>
            </a:r>
          </a:p>
          <a:p>
            <a:r>
              <a:rPr lang="es-ES" sz="800" dirty="0" smtClean="0"/>
              <a:t>Fenómenos que reducen la visibilidad</a:t>
            </a:r>
          </a:p>
          <a:p>
            <a:pPr marL="387450" indent="-171450">
              <a:buFont typeface="Arial" panose="020B0604020202020204" pitchFamily="34" charset="0"/>
              <a:buChar char="•"/>
            </a:pPr>
            <a:r>
              <a:rPr lang="es-ES" sz="800" dirty="0" smtClean="0"/>
              <a:t>Tipo (calima/polvo en suspensión [si vis&lt;5km], bruma [vis&lt;5km, HR&gt;70%], niebla [vis&lt;1km], niebla espesa [vis&lt;200m], banco de niebla [sobre áreas pequeñas], niebla engelante.</a:t>
            </a:r>
          </a:p>
          <a:p>
            <a:pPr marL="387450" indent="-171450">
              <a:buFont typeface="Arial" panose="020B0604020202020204" pitchFamily="34" charset="0"/>
              <a:buChar char="•"/>
            </a:pPr>
            <a:r>
              <a:rPr lang="es-ES" sz="800" dirty="0" smtClean="0"/>
              <a:t>Probabilidad </a:t>
            </a:r>
            <a:r>
              <a:rPr lang="es-ES" sz="800" dirty="0">
                <a:solidFill>
                  <a:srgbClr val="00338D"/>
                </a:solidFill>
              </a:rPr>
              <a:t>(baja, no descarta [10-40%], probables [40-70%])</a:t>
            </a:r>
          </a:p>
          <a:p>
            <a:pPr marL="387450" indent="-171450">
              <a:buFont typeface="Arial" panose="020B0604020202020204" pitchFamily="34" charset="0"/>
              <a:buChar char="•"/>
            </a:pPr>
            <a:r>
              <a:rPr lang="es-ES" sz="800" dirty="0" smtClean="0"/>
              <a:t>Distribución espacial (generalizadas, &gt;60% territorio]), evolución temporal (espesándose, disipándose, persistentes)</a:t>
            </a:r>
          </a:p>
        </p:txBody>
      </p:sp>
    </p:spTree>
    <p:extLst>
      <p:ext uri="{BB962C8B-B14F-4D97-AF65-F5344CB8AC3E}">
        <p14:creationId xmlns:p14="http://schemas.microsoft.com/office/powerpoint/2010/main" val="1459320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19</a:t>
            </a:fld>
            <a:endParaRPr lang="es-ES" dirty="0">
              <a:solidFill>
                <a:srgbClr val="00338D">
                  <a:tint val="75000"/>
                </a:srgbClr>
              </a:solidFill>
            </a:endParaRPr>
          </a:p>
        </p:txBody>
      </p:sp>
      <p:sp>
        <p:nvSpPr>
          <p:cNvPr id="11" name="Marcador de contenido 2"/>
          <p:cNvSpPr txBox="1">
            <a:spLocks/>
          </p:cNvSpPr>
          <p:nvPr/>
        </p:nvSpPr>
        <p:spPr>
          <a:xfrm>
            <a:off x="440448" y="1911655"/>
            <a:ext cx="3097882"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Ámbito: España (Península, Baleares y Canarias)</a:t>
            </a:r>
          </a:p>
          <a:p>
            <a:r>
              <a:rPr lang="es-ES" sz="1900" dirty="0" smtClean="0">
                <a:solidFill>
                  <a:schemeClr val="tx2"/>
                </a:solidFill>
                <a:latin typeface="+mj-lt"/>
              </a:rPr>
              <a:t>Alcances: D, D+1, D+2 (corto plazo), D+3/D+4 (medio plazo), D+5 a D+9 (tendencia)</a:t>
            </a:r>
          </a:p>
          <a:p>
            <a:r>
              <a:rPr lang="es-ES" sz="1900" dirty="0" smtClean="0">
                <a:solidFill>
                  <a:schemeClr val="tx2"/>
                </a:solidFill>
                <a:latin typeface="+mj-lt"/>
              </a:rPr>
              <a:t>Elaboración: PREF</a:t>
            </a: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 nacionales</a:t>
            </a:r>
            <a:endParaRPr lang="es-ES" sz="2800" dirty="0"/>
          </a:p>
        </p:txBody>
      </p:sp>
      <p:sp>
        <p:nvSpPr>
          <p:cNvPr id="4" name="CuadroTexto 3"/>
          <p:cNvSpPr txBox="1"/>
          <p:nvPr/>
        </p:nvSpPr>
        <p:spPr>
          <a:xfrm>
            <a:off x="4222142" y="1925077"/>
            <a:ext cx="3848431" cy="4524315"/>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FPSP75 LEMM 290600</a:t>
            </a:r>
          </a:p>
          <a:p>
            <a:r>
              <a:rPr lang="es-ES" sz="900" dirty="0" smtClean="0"/>
              <a:t>AGENCIA </a:t>
            </a:r>
            <a:r>
              <a:rPr lang="es-ES" sz="900" dirty="0"/>
              <a:t>ESTATAL DE METEOROLOGÍA</a:t>
            </a:r>
          </a:p>
          <a:p>
            <a:r>
              <a:rPr lang="es-ES" sz="900" dirty="0" smtClean="0"/>
              <a:t>PREDICCIÓN </a:t>
            </a:r>
            <a:r>
              <a:rPr lang="es-ES" sz="900" dirty="0"/>
              <a:t>GENERAL PARA ESPAÑA</a:t>
            </a:r>
          </a:p>
          <a:p>
            <a:r>
              <a:rPr lang="es-ES" sz="900" dirty="0" smtClean="0"/>
              <a:t>DÍA </a:t>
            </a:r>
            <a:r>
              <a:rPr lang="es-ES" sz="900" dirty="0"/>
              <a:t>29 DE AGOSTO DE 2022 A LAS 09:28 HORA OFICIAL</a:t>
            </a:r>
          </a:p>
          <a:p>
            <a:r>
              <a:rPr lang="es-ES" sz="900" dirty="0" smtClean="0"/>
              <a:t>PREDICCIÓN </a:t>
            </a:r>
            <a:r>
              <a:rPr lang="es-ES" sz="900" dirty="0"/>
              <a:t>VÁLIDA PARA EL MARTES </a:t>
            </a:r>
            <a:r>
              <a:rPr lang="es-ES" sz="900" dirty="0" smtClean="0"/>
              <a:t>30</a:t>
            </a:r>
          </a:p>
          <a:p>
            <a:endParaRPr lang="es-ES" sz="900" dirty="0"/>
          </a:p>
          <a:p>
            <a:r>
              <a:rPr lang="es-ES" sz="900" dirty="0" smtClean="0"/>
              <a:t>A</a:t>
            </a:r>
            <a:r>
              <a:rPr lang="es-ES" sz="900" dirty="0"/>
              <a:t>.- FENÓMENOS SIGNIFICATIVOS</a:t>
            </a:r>
          </a:p>
          <a:p>
            <a:r>
              <a:rPr lang="es-ES" sz="900" dirty="0" smtClean="0"/>
              <a:t>Temperaturas </a:t>
            </a:r>
            <a:r>
              <a:rPr lang="es-ES" sz="900" dirty="0"/>
              <a:t>máximas altas en el Guadalquivir, Ebro, Mallorca </a:t>
            </a:r>
            <a:r>
              <a:rPr lang="es-ES" sz="900" dirty="0" smtClean="0"/>
              <a:t>y áreas </a:t>
            </a:r>
            <a:r>
              <a:rPr lang="es-ES" sz="900" dirty="0"/>
              <a:t>interiores de Murcia y de Andalucía oriental.</a:t>
            </a:r>
          </a:p>
          <a:p>
            <a:endParaRPr lang="es-ES" sz="900" dirty="0"/>
          </a:p>
          <a:p>
            <a:r>
              <a:rPr lang="es-ES" sz="900" dirty="0"/>
              <a:t>B.- PREDICCIÓN</a:t>
            </a:r>
          </a:p>
          <a:p>
            <a:r>
              <a:rPr lang="es-ES" sz="900" dirty="0" smtClean="0"/>
              <a:t>En </a:t>
            </a:r>
            <a:r>
              <a:rPr lang="es-ES" sz="900" dirty="0"/>
              <a:t>el oeste de Galicia abundante nubosidad baja, sin </a:t>
            </a:r>
            <a:r>
              <a:rPr lang="es-ES" sz="900" dirty="0" smtClean="0"/>
              <a:t>descartar algunas </a:t>
            </a:r>
            <a:r>
              <a:rPr lang="es-ES" sz="900" dirty="0"/>
              <a:t>lluvias débiles. A lo largo del día la nubosidad se </a:t>
            </a:r>
            <a:r>
              <a:rPr lang="es-ES" sz="900" dirty="0" smtClean="0"/>
              <a:t>irá extendiendo </a:t>
            </a:r>
            <a:r>
              <a:rPr lang="es-ES" sz="900" dirty="0"/>
              <a:t>al área cantábrica y el alto Ebro y podría </a:t>
            </a:r>
            <a:r>
              <a:rPr lang="es-ES" sz="900" dirty="0" smtClean="0"/>
              <a:t>llover débilmente </a:t>
            </a:r>
            <a:r>
              <a:rPr lang="es-ES" sz="900" dirty="0"/>
              <a:t>en Asturias. También se esperan nubes bajas en </a:t>
            </a:r>
            <a:r>
              <a:rPr lang="es-ES" sz="900" dirty="0" smtClean="0"/>
              <a:t>el área </a:t>
            </a:r>
            <a:r>
              <a:rPr lang="es-ES" sz="900" dirty="0"/>
              <a:t>del Estrecho. Predominio de cielos poco nubosos en </a:t>
            </a:r>
            <a:r>
              <a:rPr lang="es-ES" sz="900" dirty="0" smtClean="0"/>
              <a:t>Baleares y </a:t>
            </a:r>
            <a:r>
              <a:rPr lang="es-ES" sz="900" dirty="0"/>
              <a:t>el resto de la Península, aunque en su tercio oriental </a:t>
            </a:r>
            <a:r>
              <a:rPr lang="es-ES" sz="900" dirty="0" smtClean="0"/>
              <a:t>habrá nubosidad </a:t>
            </a:r>
            <a:r>
              <a:rPr lang="es-ES" sz="900" dirty="0"/>
              <a:t>de evolución que puede dejar chubascos y tormentas, </a:t>
            </a:r>
            <a:r>
              <a:rPr lang="es-ES" sz="900" dirty="0" smtClean="0"/>
              <a:t>en principio </a:t>
            </a:r>
            <a:r>
              <a:rPr lang="es-ES" sz="900" dirty="0"/>
              <a:t>poco intensas, más probables en el Pirineo </a:t>
            </a:r>
            <a:r>
              <a:rPr lang="es-ES" sz="900" dirty="0" smtClean="0"/>
              <a:t>catalán</a:t>
            </a:r>
            <a:r>
              <a:rPr lang="es-ES" sz="900" dirty="0"/>
              <a:t>, </a:t>
            </a:r>
            <a:r>
              <a:rPr lang="es-ES" sz="900" dirty="0" smtClean="0"/>
              <a:t>la Ibérica </a:t>
            </a:r>
            <a:r>
              <a:rPr lang="es-ES" sz="900" dirty="0"/>
              <a:t>oriental y las montañas del sureste. En Canarias, </a:t>
            </a:r>
            <a:r>
              <a:rPr lang="es-ES" sz="900" dirty="0" smtClean="0"/>
              <a:t>poco nuboso </a:t>
            </a:r>
            <a:r>
              <a:rPr lang="es-ES" sz="900" dirty="0"/>
              <a:t>con intervalos de nubes medias y altas, sin </a:t>
            </a:r>
            <a:r>
              <a:rPr lang="es-ES" sz="900" dirty="0" smtClean="0"/>
              <a:t>descartar chubascos </a:t>
            </a:r>
            <a:r>
              <a:rPr lang="es-ES" sz="900" dirty="0"/>
              <a:t>y quizá alguna tormenta en el interior de las </a:t>
            </a:r>
            <a:r>
              <a:rPr lang="es-ES" sz="900" dirty="0" smtClean="0"/>
              <a:t>islas centrales.</a:t>
            </a:r>
            <a:endParaRPr lang="es-ES" sz="900" dirty="0"/>
          </a:p>
          <a:p>
            <a:r>
              <a:rPr lang="es-ES" sz="900" dirty="0"/>
              <a:t>No se descartan nieblas costeras en el oeste de Galicia y </a:t>
            </a:r>
            <a:r>
              <a:rPr lang="es-ES" sz="900" dirty="0" smtClean="0"/>
              <a:t>el litoral </a:t>
            </a:r>
            <a:r>
              <a:rPr lang="es-ES" sz="900" dirty="0"/>
              <a:t>mediterráneo andaluz. También puede haber algo de </a:t>
            </a:r>
            <a:r>
              <a:rPr lang="es-ES" sz="900" dirty="0" smtClean="0"/>
              <a:t>calima en </a:t>
            </a:r>
            <a:r>
              <a:rPr lang="es-ES" sz="900" dirty="0"/>
              <a:t>el tercio sureste peninsular, Baleares y Canarias</a:t>
            </a:r>
            <a:r>
              <a:rPr lang="es-ES" sz="900" dirty="0" smtClean="0"/>
              <a:t>.</a:t>
            </a:r>
            <a:endParaRPr lang="es-ES" sz="900" dirty="0"/>
          </a:p>
          <a:p>
            <a:r>
              <a:rPr lang="es-ES" sz="900" dirty="0"/>
              <a:t>Las temperaturas máximas bajarán en Galicia, el </a:t>
            </a:r>
            <a:r>
              <a:rPr lang="es-ES" sz="900" dirty="0" smtClean="0"/>
              <a:t>área cantábrica </a:t>
            </a:r>
            <a:r>
              <a:rPr lang="es-ES" sz="900" dirty="0"/>
              <a:t>y el extremo noreste de Cataluña y en </a:t>
            </a:r>
            <a:r>
              <a:rPr lang="es-ES" sz="900" dirty="0" smtClean="0"/>
              <a:t>general tenderán </a:t>
            </a:r>
            <a:r>
              <a:rPr lang="es-ES" sz="900" dirty="0"/>
              <a:t>a subir en el resto del país. Podrán superar los </a:t>
            </a:r>
            <a:r>
              <a:rPr lang="es-ES" sz="900" dirty="0" smtClean="0"/>
              <a:t>35 grados </a:t>
            </a:r>
            <a:r>
              <a:rPr lang="es-ES" sz="900" dirty="0"/>
              <a:t>en el Guadalquivir, Mallorca y áreas de la meseta Sur </a:t>
            </a:r>
            <a:r>
              <a:rPr lang="es-ES" sz="900" dirty="0" smtClean="0"/>
              <a:t>y del </a:t>
            </a:r>
            <a:r>
              <a:rPr lang="es-ES" sz="900" dirty="0"/>
              <a:t>interior del tercio oriental peninsular. Las mínimas </a:t>
            </a:r>
            <a:r>
              <a:rPr lang="es-ES" sz="900" dirty="0" smtClean="0"/>
              <a:t>subirán en </a:t>
            </a:r>
            <a:r>
              <a:rPr lang="es-ES" sz="900" dirty="0"/>
              <a:t>Canarias y bajarán en la meseta Norte y el oeste </a:t>
            </a:r>
            <a:r>
              <a:rPr lang="es-ES" sz="900" dirty="0" smtClean="0"/>
              <a:t>de Extremadura </a:t>
            </a:r>
            <a:r>
              <a:rPr lang="es-ES" sz="900" dirty="0"/>
              <a:t>y de Andalucía, con pocos cambios en el </a:t>
            </a:r>
            <a:r>
              <a:rPr lang="es-ES" sz="900" dirty="0" smtClean="0"/>
              <a:t>resto. </a:t>
            </a:r>
          </a:p>
          <a:p>
            <a:r>
              <a:rPr lang="es-ES" sz="900" dirty="0" smtClean="0"/>
              <a:t>Alisio </a:t>
            </a:r>
            <a:r>
              <a:rPr lang="es-ES" sz="900" dirty="0"/>
              <a:t>en Canarias y </a:t>
            </a:r>
            <a:r>
              <a:rPr lang="es-ES" sz="900" dirty="0" smtClean="0"/>
              <a:t>predominio </a:t>
            </a:r>
            <a:r>
              <a:rPr lang="es-ES" sz="900" dirty="0"/>
              <a:t>de viento del oeste en el </a:t>
            </a:r>
            <a:r>
              <a:rPr lang="es-ES" sz="900" dirty="0" smtClean="0"/>
              <a:t>Estrecho y </a:t>
            </a:r>
            <a:r>
              <a:rPr lang="es-ES" sz="900" dirty="0"/>
              <a:t>Galicia. Viento flojo en general en el resto del país.</a:t>
            </a:r>
            <a:endParaRPr lang="en-GB" sz="900" dirty="0"/>
          </a:p>
        </p:txBody>
      </p:sp>
      <p:sp>
        <p:nvSpPr>
          <p:cNvPr id="5" name="Rectángulo 4"/>
          <p:cNvSpPr/>
          <p:nvPr/>
        </p:nvSpPr>
        <p:spPr>
          <a:xfrm>
            <a:off x="4222142" y="1925077"/>
            <a:ext cx="1224501" cy="182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CuadroTexto 5"/>
          <p:cNvSpPr txBox="1"/>
          <p:nvPr/>
        </p:nvSpPr>
        <p:spPr>
          <a:xfrm>
            <a:off x="8657126" y="1420683"/>
            <a:ext cx="1773803" cy="276999"/>
          </a:xfrm>
          <a:prstGeom prst="rect">
            <a:avLst/>
          </a:prstGeom>
          <a:noFill/>
        </p:spPr>
        <p:txBody>
          <a:bodyPr wrap="square" rtlCol="0">
            <a:spAutoFit/>
          </a:bodyPr>
          <a:lstStyle/>
          <a:p>
            <a:r>
              <a:rPr lang="es-ES" sz="1200" dirty="0" smtClean="0">
                <a:solidFill>
                  <a:srgbClr val="000000"/>
                </a:solidFill>
              </a:rPr>
              <a:t>Cabecera para su difusión</a:t>
            </a:r>
            <a:endParaRPr lang="en-GB" sz="1200" dirty="0">
              <a:solidFill>
                <a:srgbClr val="000000"/>
              </a:solidFill>
            </a:endParaRPr>
          </a:p>
        </p:txBody>
      </p:sp>
      <p:cxnSp>
        <p:nvCxnSpPr>
          <p:cNvPr id="10" name="Conector recto 9"/>
          <p:cNvCxnSpPr>
            <a:stCxn id="6" idx="1"/>
            <a:endCxn id="5" idx="3"/>
          </p:cNvCxnSpPr>
          <p:nvPr/>
        </p:nvCxnSpPr>
        <p:spPr>
          <a:xfrm flipH="1">
            <a:off x="5446643" y="1559183"/>
            <a:ext cx="3210483" cy="4569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4222142" y="2250670"/>
            <a:ext cx="1948070" cy="1347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uadroTexto 12"/>
          <p:cNvSpPr txBox="1"/>
          <p:nvPr/>
        </p:nvSpPr>
        <p:spPr>
          <a:xfrm>
            <a:off x="8669999" y="1704305"/>
            <a:ext cx="2453874" cy="276999"/>
          </a:xfrm>
          <a:prstGeom prst="rect">
            <a:avLst/>
          </a:prstGeom>
          <a:noFill/>
        </p:spPr>
        <p:txBody>
          <a:bodyPr wrap="square" rtlCol="0">
            <a:spAutoFit/>
          </a:bodyPr>
          <a:lstStyle/>
          <a:p>
            <a:r>
              <a:rPr lang="es-ES" sz="1200" dirty="0" smtClean="0">
                <a:solidFill>
                  <a:srgbClr val="000000"/>
                </a:solidFill>
              </a:rPr>
              <a:t>Identificación del ámbito del boletín</a:t>
            </a:r>
            <a:endParaRPr lang="en-GB" sz="1200" dirty="0">
              <a:solidFill>
                <a:srgbClr val="000000"/>
              </a:solidFill>
            </a:endParaRPr>
          </a:p>
        </p:txBody>
      </p:sp>
      <p:cxnSp>
        <p:nvCxnSpPr>
          <p:cNvPr id="14" name="Conector recto 13"/>
          <p:cNvCxnSpPr>
            <a:stCxn id="13" idx="1"/>
            <a:endCxn id="12" idx="3"/>
          </p:cNvCxnSpPr>
          <p:nvPr/>
        </p:nvCxnSpPr>
        <p:spPr>
          <a:xfrm flipH="1">
            <a:off x="6170212" y="1842805"/>
            <a:ext cx="2499787" cy="475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222141" y="2386941"/>
            <a:ext cx="2711395" cy="1435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uadroTexto 20"/>
          <p:cNvSpPr txBox="1"/>
          <p:nvPr/>
        </p:nvSpPr>
        <p:spPr>
          <a:xfrm>
            <a:off x="8669998" y="1983303"/>
            <a:ext cx="2683801" cy="276999"/>
          </a:xfrm>
          <a:prstGeom prst="rect">
            <a:avLst/>
          </a:prstGeom>
          <a:noFill/>
        </p:spPr>
        <p:txBody>
          <a:bodyPr wrap="square" rtlCol="0">
            <a:spAutoFit/>
          </a:bodyPr>
          <a:lstStyle/>
          <a:p>
            <a:r>
              <a:rPr lang="es-ES" sz="1200" dirty="0" smtClean="0">
                <a:solidFill>
                  <a:srgbClr val="000000"/>
                </a:solidFill>
              </a:rPr>
              <a:t>Fecha y hora de difusión del boletín</a:t>
            </a:r>
            <a:endParaRPr lang="en-GB" sz="1200" dirty="0">
              <a:solidFill>
                <a:srgbClr val="000000"/>
              </a:solidFill>
            </a:endParaRPr>
          </a:p>
        </p:txBody>
      </p:sp>
      <p:cxnSp>
        <p:nvCxnSpPr>
          <p:cNvPr id="22" name="Conector recto 21"/>
          <p:cNvCxnSpPr>
            <a:stCxn id="21" idx="1"/>
            <a:endCxn id="20" idx="3"/>
          </p:cNvCxnSpPr>
          <p:nvPr/>
        </p:nvCxnSpPr>
        <p:spPr>
          <a:xfrm flipH="1">
            <a:off x="6933536" y="2121803"/>
            <a:ext cx="1736462" cy="33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4222141" y="2530515"/>
            <a:ext cx="2035535" cy="13472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uadroTexto 25"/>
          <p:cNvSpPr txBox="1"/>
          <p:nvPr/>
        </p:nvSpPr>
        <p:spPr>
          <a:xfrm>
            <a:off x="8700175" y="2290265"/>
            <a:ext cx="2564049" cy="276999"/>
          </a:xfrm>
          <a:prstGeom prst="rect">
            <a:avLst/>
          </a:prstGeom>
          <a:noFill/>
        </p:spPr>
        <p:txBody>
          <a:bodyPr wrap="square" rtlCol="0">
            <a:spAutoFit/>
          </a:bodyPr>
          <a:lstStyle/>
          <a:p>
            <a:r>
              <a:rPr lang="es-ES" sz="1200" dirty="0" smtClean="0">
                <a:solidFill>
                  <a:srgbClr val="000000"/>
                </a:solidFill>
              </a:rPr>
              <a:t>Validez de la predicción</a:t>
            </a:r>
            <a:endParaRPr lang="en-GB" sz="1200" dirty="0">
              <a:solidFill>
                <a:srgbClr val="000000"/>
              </a:solidFill>
            </a:endParaRPr>
          </a:p>
        </p:txBody>
      </p:sp>
      <p:cxnSp>
        <p:nvCxnSpPr>
          <p:cNvPr id="27" name="Conector recto 26"/>
          <p:cNvCxnSpPr>
            <a:stCxn id="26" idx="1"/>
            <a:endCxn id="25" idx="3"/>
          </p:cNvCxnSpPr>
          <p:nvPr/>
        </p:nvCxnSpPr>
        <p:spPr>
          <a:xfrm flipH="1">
            <a:off x="6257676" y="2428765"/>
            <a:ext cx="2442499" cy="1691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ángulo 28"/>
          <p:cNvSpPr/>
          <p:nvPr/>
        </p:nvSpPr>
        <p:spPr>
          <a:xfrm>
            <a:off x="4218255" y="2774266"/>
            <a:ext cx="3427013" cy="46923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uadroTexto 29"/>
          <p:cNvSpPr txBox="1"/>
          <p:nvPr/>
        </p:nvSpPr>
        <p:spPr>
          <a:xfrm>
            <a:off x="8669997" y="2527340"/>
            <a:ext cx="3050225" cy="1077218"/>
          </a:xfrm>
          <a:prstGeom prst="rect">
            <a:avLst/>
          </a:prstGeom>
          <a:noFill/>
        </p:spPr>
        <p:txBody>
          <a:bodyPr wrap="square" rtlCol="0">
            <a:spAutoFit/>
          </a:bodyPr>
          <a:lstStyle/>
          <a:p>
            <a:r>
              <a:rPr lang="es-ES" sz="1200" dirty="0" smtClean="0">
                <a:solidFill>
                  <a:srgbClr val="000000"/>
                </a:solidFill>
              </a:rPr>
              <a:t>Apartado A - Fenómenos significativos (solo corto plazo)</a:t>
            </a:r>
          </a:p>
          <a:p>
            <a:pPr algn="just"/>
            <a:r>
              <a:rPr lang="es-ES" sz="800" dirty="0" smtClean="0">
                <a:solidFill>
                  <a:srgbClr val="000000"/>
                </a:solidFill>
              </a:rPr>
              <a:t>Fenómeno </a:t>
            </a:r>
            <a:r>
              <a:rPr lang="es-ES" sz="800" dirty="0">
                <a:solidFill>
                  <a:srgbClr val="000000"/>
                </a:solidFill>
              </a:rPr>
              <a:t>meteorológico </a:t>
            </a:r>
            <a:r>
              <a:rPr lang="es-ES" sz="800" dirty="0" smtClean="0">
                <a:solidFill>
                  <a:srgbClr val="000000"/>
                </a:solidFill>
              </a:rPr>
              <a:t>que se destacan por su impacto: debido a su propia  ocurrencia, por </a:t>
            </a:r>
            <a:r>
              <a:rPr lang="es-ES" sz="800" dirty="0">
                <a:solidFill>
                  <a:srgbClr val="000000"/>
                </a:solidFill>
              </a:rPr>
              <a:t>los valores absolutos o de </a:t>
            </a:r>
            <a:r>
              <a:rPr lang="es-ES" sz="800" dirty="0" smtClean="0">
                <a:solidFill>
                  <a:srgbClr val="000000"/>
                </a:solidFill>
              </a:rPr>
              <a:t>intensidad </a:t>
            </a:r>
            <a:r>
              <a:rPr lang="es-ES" sz="800" dirty="0">
                <a:solidFill>
                  <a:srgbClr val="000000"/>
                </a:solidFill>
              </a:rPr>
              <a:t>que </a:t>
            </a:r>
            <a:r>
              <a:rPr lang="es-ES" sz="800" dirty="0" smtClean="0">
                <a:solidFill>
                  <a:srgbClr val="000000"/>
                </a:solidFill>
              </a:rPr>
              <a:t>tome, </a:t>
            </a:r>
            <a:r>
              <a:rPr lang="es-ES" sz="800" dirty="0">
                <a:solidFill>
                  <a:srgbClr val="000000"/>
                </a:solidFill>
              </a:rPr>
              <a:t>por su </a:t>
            </a:r>
            <a:r>
              <a:rPr lang="es-ES" sz="800" dirty="0" smtClean="0">
                <a:solidFill>
                  <a:srgbClr val="000000"/>
                </a:solidFill>
              </a:rPr>
              <a:t>extensión, </a:t>
            </a:r>
            <a:r>
              <a:rPr lang="es-ES" sz="800" dirty="0">
                <a:solidFill>
                  <a:srgbClr val="000000"/>
                </a:solidFill>
              </a:rPr>
              <a:t>por su </a:t>
            </a:r>
            <a:r>
              <a:rPr lang="es-ES" sz="800" dirty="0" smtClean="0">
                <a:solidFill>
                  <a:srgbClr val="000000"/>
                </a:solidFill>
              </a:rPr>
              <a:t>duración, </a:t>
            </a:r>
            <a:r>
              <a:rPr lang="es-ES" sz="800" dirty="0">
                <a:solidFill>
                  <a:srgbClr val="000000"/>
                </a:solidFill>
              </a:rPr>
              <a:t>por su variación </a:t>
            </a:r>
            <a:r>
              <a:rPr lang="es-ES" sz="800" dirty="0" smtClean="0">
                <a:solidFill>
                  <a:srgbClr val="000000"/>
                </a:solidFill>
              </a:rPr>
              <a:t>temporal, por su </a:t>
            </a:r>
            <a:r>
              <a:rPr lang="es-ES" sz="800" dirty="0">
                <a:solidFill>
                  <a:srgbClr val="000000"/>
                </a:solidFill>
              </a:rPr>
              <a:t>oportunidad en el </a:t>
            </a:r>
            <a:r>
              <a:rPr lang="es-ES" sz="800" dirty="0" smtClean="0">
                <a:solidFill>
                  <a:srgbClr val="000000"/>
                </a:solidFill>
              </a:rPr>
              <a:t>tiempo y en </a:t>
            </a:r>
            <a:r>
              <a:rPr lang="es-ES" sz="800" dirty="0">
                <a:solidFill>
                  <a:srgbClr val="000000"/>
                </a:solidFill>
              </a:rPr>
              <a:t>el </a:t>
            </a:r>
            <a:r>
              <a:rPr lang="es-ES" sz="800" dirty="0" smtClean="0">
                <a:solidFill>
                  <a:srgbClr val="000000"/>
                </a:solidFill>
              </a:rPr>
              <a:t>espacio. </a:t>
            </a:r>
            <a:r>
              <a:rPr lang="es-ES" sz="800" dirty="0">
                <a:solidFill>
                  <a:srgbClr val="000000"/>
                </a:solidFill>
              </a:rPr>
              <a:t>Igualmente lo puede ser por una combinación </a:t>
            </a:r>
            <a:r>
              <a:rPr lang="es-ES" sz="800" dirty="0" smtClean="0">
                <a:solidFill>
                  <a:srgbClr val="000000"/>
                </a:solidFill>
              </a:rPr>
              <a:t>de estos elementos (ej: FMA).</a:t>
            </a:r>
            <a:endParaRPr lang="en-GB" sz="800" dirty="0">
              <a:solidFill>
                <a:srgbClr val="000000"/>
              </a:solidFill>
            </a:endParaRPr>
          </a:p>
        </p:txBody>
      </p:sp>
      <p:cxnSp>
        <p:nvCxnSpPr>
          <p:cNvPr id="31" name="Conector recto 30"/>
          <p:cNvCxnSpPr>
            <a:stCxn id="30" idx="1"/>
            <a:endCxn id="29" idx="3"/>
          </p:cNvCxnSpPr>
          <p:nvPr/>
        </p:nvCxnSpPr>
        <p:spPr>
          <a:xfrm flipH="1" flipV="1">
            <a:off x="7645268" y="3008884"/>
            <a:ext cx="1024729" cy="57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ángulo 36"/>
          <p:cNvSpPr/>
          <p:nvPr/>
        </p:nvSpPr>
        <p:spPr>
          <a:xfrm>
            <a:off x="4222141" y="3307917"/>
            <a:ext cx="3848432" cy="31202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CuadroTexto 37"/>
          <p:cNvSpPr txBox="1"/>
          <p:nvPr/>
        </p:nvSpPr>
        <p:spPr>
          <a:xfrm>
            <a:off x="8694191" y="3583598"/>
            <a:ext cx="3050225" cy="276999"/>
          </a:xfrm>
          <a:prstGeom prst="rect">
            <a:avLst/>
          </a:prstGeom>
          <a:noFill/>
        </p:spPr>
        <p:txBody>
          <a:bodyPr wrap="square" rtlCol="0">
            <a:spAutoFit/>
          </a:bodyPr>
          <a:lstStyle/>
          <a:p>
            <a:r>
              <a:rPr lang="es-ES" sz="1200" dirty="0" smtClean="0">
                <a:solidFill>
                  <a:srgbClr val="000000"/>
                </a:solidFill>
              </a:rPr>
              <a:t>Apartado B - Predicción</a:t>
            </a:r>
          </a:p>
        </p:txBody>
      </p:sp>
      <p:cxnSp>
        <p:nvCxnSpPr>
          <p:cNvPr id="39" name="Conector recto 38"/>
          <p:cNvCxnSpPr>
            <a:stCxn id="38" idx="1"/>
          </p:cNvCxnSpPr>
          <p:nvPr/>
        </p:nvCxnSpPr>
        <p:spPr>
          <a:xfrm flipH="1" flipV="1">
            <a:off x="8074460" y="3433065"/>
            <a:ext cx="619731" cy="2890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ángulo 50"/>
          <p:cNvSpPr/>
          <p:nvPr/>
        </p:nvSpPr>
        <p:spPr>
          <a:xfrm>
            <a:off x="4261899" y="3490620"/>
            <a:ext cx="3753036" cy="96210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CuadroTexto 51"/>
          <p:cNvSpPr txBox="1"/>
          <p:nvPr/>
        </p:nvSpPr>
        <p:spPr>
          <a:xfrm>
            <a:off x="8754382" y="3991889"/>
            <a:ext cx="3050225" cy="400110"/>
          </a:xfrm>
          <a:prstGeom prst="rect">
            <a:avLst/>
          </a:prstGeom>
          <a:noFill/>
        </p:spPr>
        <p:txBody>
          <a:bodyPr wrap="square" rtlCol="0">
            <a:spAutoFit/>
          </a:bodyPr>
          <a:lstStyle/>
          <a:p>
            <a:r>
              <a:rPr lang="es-ES" sz="1000" dirty="0" smtClean="0">
                <a:solidFill>
                  <a:srgbClr val="000000"/>
                </a:solidFill>
              </a:rPr>
              <a:t>Estado del cielo (nubosidad) y precipitaciones (Península y Baleares).</a:t>
            </a:r>
          </a:p>
        </p:txBody>
      </p:sp>
      <p:cxnSp>
        <p:nvCxnSpPr>
          <p:cNvPr id="54" name="Conector recto 53"/>
          <p:cNvCxnSpPr>
            <a:stCxn id="52" idx="1"/>
            <a:endCxn id="51" idx="3"/>
          </p:cNvCxnSpPr>
          <p:nvPr/>
        </p:nvCxnSpPr>
        <p:spPr>
          <a:xfrm flipH="1" flipV="1">
            <a:off x="8014935" y="3971674"/>
            <a:ext cx="739447" cy="2202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ángulo 54"/>
          <p:cNvSpPr/>
          <p:nvPr/>
        </p:nvSpPr>
        <p:spPr>
          <a:xfrm>
            <a:off x="4262475" y="4453899"/>
            <a:ext cx="3753036" cy="40434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CuadroTexto 55"/>
          <p:cNvSpPr txBox="1"/>
          <p:nvPr/>
        </p:nvSpPr>
        <p:spPr>
          <a:xfrm>
            <a:off x="8754383" y="4438468"/>
            <a:ext cx="3050225" cy="400110"/>
          </a:xfrm>
          <a:prstGeom prst="rect">
            <a:avLst/>
          </a:prstGeom>
          <a:noFill/>
        </p:spPr>
        <p:txBody>
          <a:bodyPr wrap="square" rtlCol="0">
            <a:spAutoFit/>
          </a:bodyPr>
          <a:lstStyle/>
          <a:p>
            <a:r>
              <a:rPr lang="es-ES" sz="1000" dirty="0" smtClean="0">
                <a:solidFill>
                  <a:srgbClr val="000000"/>
                </a:solidFill>
              </a:rPr>
              <a:t>Estado del cielo (nubosidad) y precipitaciones (Canarias).</a:t>
            </a:r>
          </a:p>
        </p:txBody>
      </p:sp>
      <p:cxnSp>
        <p:nvCxnSpPr>
          <p:cNvPr id="57" name="Conector recto 56"/>
          <p:cNvCxnSpPr>
            <a:stCxn id="56" idx="1"/>
            <a:endCxn id="55" idx="3"/>
          </p:cNvCxnSpPr>
          <p:nvPr/>
        </p:nvCxnSpPr>
        <p:spPr>
          <a:xfrm flipH="1">
            <a:off x="8015511" y="4638523"/>
            <a:ext cx="738872" cy="175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Rectángulo 59"/>
          <p:cNvSpPr/>
          <p:nvPr/>
        </p:nvSpPr>
        <p:spPr>
          <a:xfrm>
            <a:off x="4261899" y="4856125"/>
            <a:ext cx="3753036" cy="39968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CuadroTexto 60"/>
          <p:cNvSpPr txBox="1"/>
          <p:nvPr/>
        </p:nvSpPr>
        <p:spPr>
          <a:xfrm>
            <a:off x="8754382" y="4861235"/>
            <a:ext cx="3050225" cy="246221"/>
          </a:xfrm>
          <a:prstGeom prst="rect">
            <a:avLst/>
          </a:prstGeom>
          <a:noFill/>
        </p:spPr>
        <p:txBody>
          <a:bodyPr wrap="square" rtlCol="0">
            <a:spAutoFit/>
          </a:bodyPr>
          <a:lstStyle/>
          <a:p>
            <a:r>
              <a:rPr lang="es-ES" sz="1000" dirty="0" smtClean="0">
                <a:solidFill>
                  <a:srgbClr val="000000"/>
                </a:solidFill>
              </a:rPr>
              <a:t>Fenómenos que reducen la visibilidad</a:t>
            </a:r>
          </a:p>
        </p:txBody>
      </p:sp>
      <p:cxnSp>
        <p:nvCxnSpPr>
          <p:cNvPr id="62" name="Conector recto 61"/>
          <p:cNvCxnSpPr>
            <a:stCxn id="61" idx="1"/>
            <a:endCxn id="60" idx="3"/>
          </p:cNvCxnSpPr>
          <p:nvPr/>
        </p:nvCxnSpPr>
        <p:spPr>
          <a:xfrm flipH="1">
            <a:off x="8014935" y="4984346"/>
            <a:ext cx="739447" cy="716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ángulo 63"/>
          <p:cNvSpPr/>
          <p:nvPr/>
        </p:nvSpPr>
        <p:spPr>
          <a:xfrm>
            <a:off x="4261898" y="5255807"/>
            <a:ext cx="3753036" cy="8348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CuadroTexto 64"/>
          <p:cNvSpPr txBox="1"/>
          <p:nvPr/>
        </p:nvSpPr>
        <p:spPr>
          <a:xfrm>
            <a:off x="8754382" y="5177683"/>
            <a:ext cx="3050225" cy="246221"/>
          </a:xfrm>
          <a:prstGeom prst="rect">
            <a:avLst/>
          </a:prstGeom>
          <a:noFill/>
        </p:spPr>
        <p:txBody>
          <a:bodyPr wrap="square" rtlCol="0">
            <a:spAutoFit/>
          </a:bodyPr>
          <a:lstStyle/>
          <a:p>
            <a:r>
              <a:rPr lang="es-ES" sz="1000" dirty="0" smtClean="0">
                <a:solidFill>
                  <a:srgbClr val="000000"/>
                </a:solidFill>
              </a:rPr>
              <a:t>Temperaturas máximas y mínimas</a:t>
            </a:r>
          </a:p>
        </p:txBody>
      </p:sp>
      <p:cxnSp>
        <p:nvCxnSpPr>
          <p:cNvPr id="66" name="Conector recto 65"/>
          <p:cNvCxnSpPr>
            <a:stCxn id="65" idx="1"/>
            <a:endCxn id="64" idx="3"/>
          </p:cNvCxnSpPr>
          <p:nvPr/>
        </p:nvCxnSpPr>
        <p:spPr>
          <a:xfrm flipH="1">
            <a:off x="8014934" y="5300794"/>
            <a:ext cx="739448" cy="3724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Rectángulo 68"/>
          <p:cNvSpPr/>
          <p:nvPr/>
        </p:nvSpPr>
        <p:spPr>
          <a:xfrm>
            <a:off x="4261898" y="6100190"/>
            <a:ext cx="3753036" cy="27770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CuadroTexto 69"/>
          <p:cNvSpPr txBox="1"/>
          <p:nvPr/>
        </p:nvSpPr>
        <p:spPr>
          <a:xfrm>
            <a:off x="8754382" y="5521677"/>
            <a:ext cx="3050225" cy="246221"/>
          </a:xfrm>
          <a:prstGeom prst="rect">
            <a:avLst/>
          </a:prstGeom>
          <a:noFill/>
        </p:spPr>
        <p:txBody>
          <a:bodyPr wrap="square" rtlCol="0">
            <a:spAutoFit/>
          </a:bodyPr>
          <a:lstStyle/>
          <a:p>
            <a:r>
              <a:rPr lang="es-ES" sz="1000" dirty="0" smtClean="0">
                <a:solidFill>
                  <a:srgbClr val="000000"/>
                </a:solidFill>
              </a:rPr>
              <a:t>Viento</a:t>
            </a:r>
          </a:p>
        </p:txBody>
      </p:sp>
      <p:cxnSp>
        <p:nvCxnSpPr>
          <p:cNvPr id="71" name="Conector recto 70"/>
          <p:cNvCxnSpPr>
            <a:stCxn id="70" idx="1"/>
            <a:endCxn id="69" idx="3"/>
          </p:cNvCxnSpPr>
          <p:nvPr/>
        </p:nvCxnSpPr>
        <p:spPr>
          <a:xfrm flipH="1">
            <a:off x="8014934" y="5644788"/>
            <a:ext cx="739448" cy="5942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Rectángulo 75"/>
          <p:cNvSpPr/>
          <p:nvPr/>
        </p:nvSpPr>
        <p:spPr>
          <a:xfrm>
            <a:off x="6619459" y="3497429"/>
            <a:ext cx="628153" cy="12039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Rectángulo 76"/>
          <p:cNvSpPr/>
          <p:nvPr/>
        </p:nvSpPr>
        <p:spPr>
          <a:xfrm>
            <a:off x="4297374" y="4326798"/>
            <a:ext cx="735802" cy="11760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ángulo 77"/>
          <p:cNvSpPr/>
          <p:nvPr/>
        </p:nvSpPr>
        <p:spPr>
          <a:xfrm>
            <a:off x="4297102" y="4875380"/>
            <a:ext cx="736074" cy="1561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0" name="Conector recto 79"/>
          <p:cNvCxnSpPr>
            <a:endCxn id="85" idx="3"/>
          </p:cNvCxnSpPr>
          <p:nvPr/>
        </p:nvCxnSpPr>
        <p:spPr>
          <a:xfrm flipH="1">
            <a:off x="3324740" y="3564122"/>
            <a:ext cx="3294720" cy="9005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Conector recto 81"/>
          <p:cNvCxnSpPr>
            <a:stCxn id="77" idx="1"/>
            <a:endCxn id="85" idx="3"/>
          </p:cNvCxnSpPr>
          <p:nvPr/>
        </p:nvCxnSpPr>
        <p:spPr>
          <a:xfrm flipH="1">
            <a:off x="3324740" y="4385601"/>
            <a:ext cx="972634" cy="7910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Conector recto 83"/>
          <p:cNvCxnSpPr>
            <a:stCxn id="78" idx="1"/>
          </p:cNvCxnSpPr>
          <p:nvPr/>
        </p:nvCxnSpPr>
        <p:spPr>
          <a:xfrm flipH="1" flipV="1">
            <a:off x="3331597" y="4476584"/>
            <a:ext cx="965505" cy="4768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5" name="CuadroTexto 84"/>
          <p:cNvSpPr txBox="1"/>
          <p:nvPr/>
        </p:nvSpPr>
        <p:spPr>
          <a:xfrm>
            <a:off x="1494845" y="4337744"/>
            <a:ext cx="1829895" cy="253916"/>
          </a:xfrm>
          <a:prstGeom prst="rect">
            <a:avLst/>
          </a:prstGeom>
          <a:noFill/>
        </p:spPr>
        <p:txBody>
          <a:bodyPr wrap="square" rtlCol="0">
            <a:spAutoFit/>
          </a:bodyPr>
          <a:lstStyle/>
          <a:p>
            <a:r>
              <a:rPr lang="es-ES" sz="1050" dirty="0" smtClean="0">
                <a:solidFill>
                  <a:schemeClr val="bg2"/>
                </a:solidFill>
              </a:rPr>
              <a:t>¡Expresiones de probabilidad!</a:t>
            </a:r>
            <a:endParaRPr lang="en-GB" sz="1050" dirty="0">
              <a:solidFill>
                <a:schemeClr val="bg2"/>
              </a:solidFill>
            </a:endParaRPr>
          </a:p>
        </p:txBody>
      </p:sp>
    </p:spTree>
    <p:extLst>
      <p:ext uri="{BB962C8B-B14F-4D97-AF65-F5344CB8AC3E}">
        <p14:creationId xmlns:p14="http://schemas.microsoft.com/office/powerpoint/2010/main" val="4194242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Índice</a:t>
            </a:r>
            <a:endParaRPr lang="es-ES" dirty="0"/>
          </a:p>
        </p:txBody>
      </p:sp>
      <p:sp>
        <p:nvSpPr>
          <p:cNvPr id="3" name="Marcador de contenido 2"/>
          <p:cNvSpPr>
            <a:spLocks noGrp="1"/>
          </p:cNvSpPr>
          <p:nvPr>
            <p:ph idx="1"/>
          </p:nvPr>
        </p:nvSpPr>
        <p:spPr>
          <a:xfrm>
            <a:off x="888351" y="1496291"/>
            <a:ext cx="10415299" cy="5243379"/>
          </a:xfrm>
        </p:spPr>
        <p:txBody>
          <a:bodyPr>
            <a:normAutofit/>
          </a:bodyPr>
          <a:lstStyle/>
          <a:p>
            <a:pPr algn="just"/>
            <a:r>
              <a:rPr lang="es-ES" sz="1400" dirty="0" smtClean="0">
                <a:solidFill>
                  <a:schemeClr val="tx2"/>
                </a:solidFill>
                <a:latin typeface="+mj-lt"/>
              </a:rPr>
              <a:t>Guías técnicas de diagnóstico y predicción</a:t>
            </a:r>
          </a:p>
          <a:p>
            <a:pPr lvl="1" algn="just">
              <a:buFont typeface="Courier New" panose="02070309020205020404" pitchFamily="49" charset="0"/>
              <a:buChar char="o"/>
            </a:pPr>
            <a:r>
              <a:rPr lang="es-ES" sz="1400" dirty="0" smtClean="0">
                <a:solidFill>
                  <a:schemeClr val="tx2"/>
                </a:solidFill>
                <a:latin typeface="+mj-lt"/>
              </a:rPr>
              <a:t> Guías técnicas de diagnóstico</a:t>
            </a:r>
          </a:p>
          <a:p>
            <a:pPr lvl="1" algn="just">
              <a:buFont typeface="Courier New" panose="02070309020205020404" pitchFamily="49" charset="0"/>
              <a:buChar char="o"/>
            </a:pPr>
            <a:r>
              <a:rPr lang="es-ES" sz="1400" dirty="0">
                <a:solidFill>
                  <a:schemeClr val="tx2"/>
                </a:solidFill>
                <a:latin typeface="+mj-lt"/>
              </a:rPr>
              <a:t> </a:t>
            </a:r>
            <a:r>
              <a:rPr lang="es-ES" sz="1400" dirty="0" smtClean="0">
                <a:solidFill>
                  <a:schemeClr val="tx2"/>
                </a:solidFill>
                <a:latin typeface="+mj-lt"/>
              </a:rPr>
              <a:t>Guía técnica de predicción a corto plazo: Discusión técnica</a:t>
            </a:r>
          </a:p>
          <a:p>
            <a:pPr lvl="1" algn="just">
              <a:buFont typeface="Courier New" panose="02070309020205020404" pitchFamily="49" charset="0"/>
              <a:buChar char="o"/>
            </a:pPr>
            <a:r>
              <a:rPr lang="es-ES" sz="1400" dirty="0" smtClean="0">
                <a:solidFill>
                  <a:schemeClr val="tx2"/>
                </a:solidFill>
                <a:latin typeface="+mj-lt"/>
              </a:rPr>
              <a:t>Guía técnica de predicción a corto plazo: Mapas previstos</a:t>
            </a:r>
          </a:p>
          <a:p>
            <a:pPr lvl="1" algn="just">
              <a:buFont typeface="Courier New" panose="02070309020205020404" pitchFamily="49" charset="0"/>
              <a:buChar char="o"/>
            </a:pPr>
            <a:r>
              <a:rPr lang="es-ES" sz="1400" dirty="0" smtClean="0">
                <a:solidFill>
                  <a:schemeClr val="tx2"/>
                </a:solidFill>
                <a:latin typeface="+mj-lt"/>
              </a:rPr>
              <a:t>Guía técnica de predicción a corto plazo: Guías gráficas</a:t>
            </a:r>
          </a:p>
          <a:p>
            <a:pPr algn="just"/>
            <a:r>
              <a:rPr lang="es-ES" sz="1400" dirty="0" smtClean="0">
                <a:solidFill>
                  <a:schemeClr val="tx2"/>
                </a:solidFill>
                <a:latin typeface="+mj-lt"/>
              </a:rPr>
              <a:t>Guías técnicas de predicción a medio plazo</a:t>
            </a:r>
          </a:p>
          <a:p>
            <a:pPr algn="just"/>
            <a:r>
              <a:rPr lang="es-ES" sz="1400" dirty="0" smtClean="0">
                <a:solidFill>
                  <a:schemeClr val="tx2"/>
                </a:solidFill>
                <a:latin typeface="+mj-lt"/>
              </a:rPr>
              <a:t>Productos de predicción general</a:t>
            </a:r>
          </a:p>
          <a:p>
            <a:pPr lvl="1" algn="just">
              <a:buFont typeface="Courier New" panose="02070309020205020404" pitchFamily="49" charset="0"/>
              <a:buChar char="o"/>
            </a:pPr>
            <a:r>
              <a:rPr lang="es-ES" sz="1400" dirty="0">
                <a:solidFill>
                  <a:schemeClr val="tx2"/>
                </a:solidFill>
                <a:latin typeface="+mj-lt"/>
              </a:rPr>
              <a:t> </a:t>
            </a:r>
            <a:r>
              <a:rPr lang="es-ES" sz="1400" dirty="0" smtClean="0">
                <a:solidFill>
                  <a:schemeClr val="tx2"/>
                </a:solidFill>
                <a:latin typeface="+mj-lt"/>
              </a:rPr>
              <a:t>Avisos de fenómenos meteorológicos adversos</a:t>
            </a:r>
          </a:p>
          <a:p>
            <a:pPr lvl="1" algn="just">
              <a:buFont typeface="Courier New" panose="02070309020205020404" pitchFamily="49" charset="0"/>
              <a:buChar char="o"/>
            </a:pPr>
            <a:r>
              <a:rPr lang="es-ES" sz="1400" dirty="0" smtClean="0">
                <a:solidFill>
                  <a:schemeClr val="tx2"/>
                </a:solidFill>
                <a:latin typeface="+mj-lt"/>
              </a:rPr>
              <a:t>Boletines de predicción general </a:t>
            </a:r>
          </a:p>
          <a:p>
            <a:pPr lvl="2" algn="just">
              <a:buFont typeface="Wingdings" panose="05000000000000000000" pitchFamily="2" charset="2"/>
              <a:buChar char="Ø"/>
            </a:pPr>
            <a:r>
              <a:rPr lang="es-ES" sz="1400" dirty="0">
                <a:solidFill>
                  <a:schemeClr val="tx2"/>
                </a:solidFill>
                <a:latin typeface="+mj-lt"/>
              </a:rPr>
              <a:t>Boletines de predicción general nacional</a:t>
            </a:r>
          </a:p>
          <a:p>
            <a:pPr lvl="2" algn="just">
              <a:buFont typeface="Wingdings" panose="05000000000000000000" pitchFamily="2" charset="2"/>
              <a:buChar char="Ø"/>
            </a:pPr>
            <a:r>
              <a:rPr lang="es-ES" sz="1400" dirty="0" smtClean="0">
                <a:solidFill>
                  <a:schemeClr val="tx2"/>
                </a:solidFill>
                <a:latin typeface="+mj-lt"/>
              </a:rPr>
              <a:t>Boletines de predicción general autonómicos</a:t>
            </a:r>
          </a:p>
          <a:p>
            <a:pPr lvl="2" algn="just">
              <a:buFont typeface="Wingdings" panose="05000000000000000000" pitchFamily="2" charset="2"/>
              <a:buChar char="Ø"/>
            </a:pPr>
            <a:r>
              <a:rPr lang="es-ES" sz="1400" dirty="0" smtClean="0">
                <a:solidFill>
                  <a:schemeClr val="tx2"/>
                </a:solidFill>
                <a:latin typeface="+mj-lt"/>
              </a:rPr>
              <a:t>Boletines de predicción general provinciales</a:t>
            </a:r>
            <a:endParaRPr lang="es-ES" sz="1400" dirty="0" smtClean="0">
              <a:solidFill>
                <a:schemeClr val="tx2"/>
              </a:solidFill>
              <a:latin typeface="+mj-lt"/>
            </a:endParaRPr>
          </a:p>
          <a:p>
            <a:pPr algn="just"/>
            <a:r>
              <a:rPr lang="es-ES" sz="1400" dirty="0" smtClean="0">
                <a:solidFill>
                  <a:schemeClr val="tx2"/>
                </a:solidFill>
                <a:latin typeface="+mj-lt"/>
              </a:rPr>
              <a:t>Productos de predicción marítima</a:t>
            </a:r>
          </a:p>
          <a:p>
            <a:pPr lvl="1" algn="just">
              <a:buFont typeface="Courier New" panose="02070309020205020404" pitchFamily="49" charset="0"/>
              <a:buChar char="o"/>
            </a:pPr>
            <a:r>
              <a:rPr lang="es-ES" sz="1400" dirty="0" smtClean="0">
                <a:solidFill>
                  <a:schemeClr val="tx2"/>
                </a:solidFill>
                <a:latin typeface="+mj-lt"/>
              </a:rPr>
              <a:t>Boletines de alta mar</a:t>
            </a:r>
          </a:p>
          <a:p>
            <a:pPr lvl="1" algn="just">
              <a:buFont typeface="Courier New" panose="02070309020205020404" pitchFamily="49" charset="0"/>
              <a:buChar char="o"/>
            </a:pPr>
            <a:r>
              <a:rPr lang="es-ES" sz="1400" dirty="0" smtClean="0">
                <a:solidFill>
                  <a:schemeClr val="tx2"/>
                </a:solidFill>
                <a:latin typeface="+mj-lt"/>
              </a:rPr>
              <a:t>Boletines de aviso de alta mar</a:t>
            </a:r>
          </a:p>
          <a:p>
            <a:pPr lvl="1" algn="just">
              <a:buFont typeface="Courier New" panose="02070309020205020404" pitchFamily="49" charset="0"/>
              <a:buChar char="o"/>
            </a:pPr>
            <a:r>
              <a:rPr lang="es-ES" sz="1400" dirty="0" smtClean="0">
                <a:solidFill>
                  <a:schemeClr val="tx2"/>
                </a:solidFill>
                <a:latin typeface="+mj-lt"/>
              </a:rPr>
              <a:t>Boletines para zonas costeras</a:t>
            </a:r>
            <a:endParaRPr lang="es-ES" sz="1400" dirty="0" smtClean="0">
              <a:solidFill>
                <a:schemeClr val="tx2"/>
              </a:solidFill>
              <a:latin typeface="+mj-lt"/>
            </a:endParaRPr>
          </a:p>
          <a:p>
            <a:pPr algn="just"/>
            <a:r>
              <a:rPr lang="es-ES" sz="1400" dirty="0" smtClean="0">
                <a:solidFill>
                  <a:schemeClr val="tx2"/>
                </a:solidFill>
                <a:latin typeface="+mj-lt"/>
              </a:rPr>
              <a:t>Productos de predicción de montaña</a:t>
            </a:r>
          </a:p>
          <a:p>
            <a:pPr lvl="1" algn="just">
              <a:buFont typeface="Courier New" panose="02070309020205020404" pitchFamily="49" charset="0"/>
              <a:buChar char="o"/>
            </a:pPr>
            <a:r>
              <a:rPr lang="es-ES" sz="1400" dirty="0" smtClean="0">
                <a:solidFill>
                  <a:schemeClr val="tx2"/>
                </a:solidFill>
                <a:latin typeface="+mj-lt"/>
              </a:rPr>
              <a:t>Boletines de montaña</a:t>
            </a:r>
          </a:p>
          <a:p>
            <a:pPr lvl="1" algn="just">
              <a:buFont typeface="Courier New" panose="02070309020205020404" pitchFamily="49" charset="0"/>
              <a:buChar char="o"/>
            </a:pPr>
            <a:r>
              <a:rPr lang="es-ES" sz="1400" dirty="0" smtClean="0">
                <a:solidFill>
                  <a:schemeClr val="tx2"/>
                </a:solidFill>
                <a:latin typeface="+mj-lt"/>
              </a:rPr>
              <a:t>Boletines de peligro de aludes</a:t>
            </a:r>
            <a:endParaRPr lang="es-ES" sz="1400" dirty="0">
              <a:solidFill>
                <a:schemeClr val="tx2"/>
              </a:solidFill>
              <a:latin typeface="+mj-lt"/>
            </a:endParaRPr>
          </a:p>
        </p:txBody>
      </p:sp>
      <p:sp>
        <p:nvSpPr>
          <p:cNvPr id="4" name="Marcador de número de diapositiva 3"/>
          <p:cNvSpPr>
            <a:spLocks noGrp="1"/>
          </p:cNvSpPr>
          <p:nvPr>
            <p:ph type="sldNum" sz="quarter" idx="12"/>
          </p:nvPr>
        </p:nvSpPr>
        <p:spPr/>
        <p:txBody>
          <a:bodyPr/>
          <a:lstStyle/>
          <a:p>
            <a:fld id="{82D3226F-4A3C-452B-B231-00FC51DA00AF}" type="slidenum">
              <a:rPr lang="es-ES" smtClean="0">
                <a:solidFill>
                  <a:srgbClr val="00338D">
                    <a:tint val="75000"/>
                  </a:srgbClr>
                </a:solidFill>
              </a:rPr>
              <a:t>2</a:t>
            </a:fld>
            <a:endParaRPr lang="es-ES" dirty="0">
              <a:solidFill>
                <a:srgbClr val="00338D">
                  <a:tint val="75000"/>
                </a:srgbClr>
              </a:solidFill>
            </a:endParaRPr>
          </a:p>
        </p:txBody>
      </p:sp>
    </p:spTree>
    <p:extLst>
      <p:ext uri="{BB962C8B-B14F-4D97-AF65-F5344CB8AC3E}">
        <p14:creationId xmlns:p14="http://schemas.microsoft.com/office/powerpoint/2010/main" val="4193999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20</a:t>
            </a:fld>
            <a:endParaRPr lang="es-ES" dirty="0">
              <a:solidFill>
                <a:srgbClr val="00338D">
                  <a:tint val="75000"/>
                </a:srgbClr>
              </a:solidFill>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 nacionales</a:t>
            </a:r>
            <a:endParaRPr lang="es-ES" sz="2800" dirty="0"/>
          </a:p>
        </p:txBody>
      </p:sp>
      <p:sp>
        <p:nvSpPr>
          <p:cNvPr id="4" name="CuadroTexto 3"/>
          <p:cNvSpPr txBox="1"/>
          <p:nvPr/>
        </p:nvSpPr>
        <p:spPr>
          <a:xfrm>
            <a:off x="1637969" y="1950021"/>
            <a:ext cx="3848431" cy="4524315"/>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FPSP75 LEMM 290600</a:t>
            </a:r>
          </a:p>
          <a:p>
            <a:r>
              <a:rPr lang="es-ES" sz="900" dirty="0" smtClean="0"/>
              <a:t>AGENCIA </a:t>
            </a:r>
            <a:r>
              <a:rPr lang="es-ES" sz="900" dirty="0"/>
              <a:t>ESTATAL DE METEOROLOGÍA</a:t>
            </a:r>
          </a:p>
          <a:p>
            <a:r>
              <a:rPr lang="es-ES" sz="900" dirty="0" smtClean="0"/>
              <a:t>PREDICCIÓN </a:t>
            </a:r>
            <a:r>
              <a:rPr lang="es-ES" sz="900" dirty="0"/>
              <a:t>GENERAL PARA ESPAÑA</a:t>
            </a:r>
          </a:p>
          <a:p>
            <a:r>
              <a:rPr lang="es-ES" sz="900" dirty="0" smtClean="0"/>
              <a:t>DÍA </a:t>
            </a:r>
            <a:r>
              <a:rPr lang="es-ES" sz="900" dirty="0"/>
              <a:t>29 DE AGOSTO DE 2022 A LAS 09:28 HORA OFICIAL</a:t>
            </a:r>
          </a:p>
          <a:p>
            <a:r>
              <a:rPr lang="es-ES" sz="900" dirty="0" smtClean="0"/>
              <a:t>PREDICCIÓN </a:t>
            </a:r>
            <a:r>
              <a:rPr lang="es-ES" sz="900" dirty="0"/>
              <a:t>VÁLIDA PARA EL MARTES 30</a:t>
            </a:r>
          </a:p>
          <a:p>
            <a:endParaRPr lang="es-ES" sz="900" dirty="0" smtClean="0"/>
          </a:p>
          <a:p>
            <a:r>
              <a:rPr lang="es-ES" sz="900" dirty="0" smtClean="0"/>
              <a:t>A</a:t>
            </a:r>
            <a:r>
              <a:rPr lang="es-ES" sz="900" dirty="0"/>
              <a:t>.- FENÓMENOS SIGNIFICATIVOS</a:t>
            </a:r>
          </a:p>
          <a:p>
            <a:r>
              <a:rPr lang="es-ES" sz="900" dirty="0" smtClean="0"/>
              <a:t>Temperaturas </a:t>
            </a:r>
            <a:r>
              <a:rPr lang="es-ES" sz="900" dirty="0"/>
              <a:t>máximas altas en el Guadalquivir, Ebro, Mallorca </a:t>
            </a:r>
            <a:r>
              <a:rPr lang="es-ES" sz="900" dirty="0" smtClean="0"/>
              <a:t>y áreas </a:t>
            </a:r>
            <a:r>
              <a:rPr lang="es-ES" sz="900" dirty="0"/>
              <a:t>interiores de Murcia y de Andalucía oriental.</a:t>
            </a:r>
          </a:p>
          <a:p>
            <a:endParaRPr lang="es-ES" sz="900" dirty="0"/>
          </a:p>
          <a:p>
            <a:r>
              <a:rPr lang="es-ES" sz="900" dirty="0"/>
              <a:t>B.- PREDICCIÓN</a:t>
            </a:r>
          </a:p>
          <a:p>
            <a:r>
              <a:rPr lang="es-ES" sz="900" dirty="0" smtClean="0"/>
              <a:t>En </a:t>
            </a:r>
            <a:r>
              <a:rPr lang="es-ES" sz="900" dirty="0"/>
              <a:t>el oeste de Galicia abundante nubosidad baja, sin </a:t>
            </a:r>
            <a:r>
              <a:rPr lang="es-ES" sz="900" dirty="0" smtClean="0"/>
              <a:t>descartar algunas </a:t>
            </a:r>
            <a:r>
              <a:rPr lang="es-ES" sz="900" dirty="0"/>
              <a:t>lluvias débiles. A lo largo del día la nubosidad se </a:t>
            </a:r>
            <a:r>
              <a:rPr lang="es-ES" sz="900" dirty="0" smtClean="0"/>
              <a:t>irá extendiendo </a:t>
            </a:r>
            <a:r>
              <a:rPr lang="es-ES" sz="900" dirty="0"/>
              <a:t>al área cantábrica y el alto Ebro y podría </a:t>
            </a:r>
            <a:r>
              <a:rPr lang="es-ES" sz="900" dirty="0" smtClean="0"/>
              <a:t>llover débilmente </a:t>
            </a:r>
            <a:r>
              <a:rPr lang="es-ES" sz="900" dirty="0"/>
              <a:t>en Asturias. También se esperan nubes bajas en </a:t>
            </a:r>
            <a:r>
              <a:rPr lang="es-ES" sz="900" dirty="0" smtClean="0"/>
              <a:t>el área </a:t>
            </a:r>
            <a:r>
              <a:rPr lang="es-ES" sz="900" dirty="0"/>
              <a:t>del Estrecho. Predominio de cielos poco nubosos en </a:t>
            </a:r>
            <a:r>
              <a:rPr lang="es-ES" sz="900" dirty="0" smtClean="0"/>
              <a:t>Baleares y </a:t>
            </a:r>
            <a:r>
              <a:rPr lang="es-ES" sz="900" dirty="0"/>
              <a:t>el resto de la Península, aunque en su tercio oriental </a:t>
            </a:r>
            <a:r>
              <a:rPr lang="es-ES" sz="900" dirty="0" smtClean="0"/>
              <a:t>habrá nubosidad </a:t>
            </a:r>
            <a:r>
              <a:rPr lang="es-ES" sz="900" dirty="0"/>
              <a:t>de evolución que puede dejar chubascos y tormentas, </a:t>
            </a:r>
            <a:r>
              <a:rPr lang="es-ES" sz="900" dirty="0" smtClean="0"/>
              <a:t>en principio </a:t>
            </a:r>
            <a:r>
              <a:rPr lang="es-ES" sz="900" dirty="0"/>
              <a:t>poco intensas, más probables en el Pirineo </a:t>
            </a:r>
            <a:r>
              <a:rPr lang="es-ES" sz="900" dirty="0" smtClean="0"/>
              <a:t>catalán</a:t>
            </a:r>
            <a:r>
              <a:rPr lang="es-ES" sz="900" dirty="0"/>
              <a:t>, </a:t>
            </a:r>
            <a:r>
              <a:rPr lang="es-ES" sz="900" dirty="0" smtClean="0"/>
              <a:t>la Ibérica </a:t>
            </a:r>
            <a:r>
              <a:rPr lang="es-ES" sz="900" dirty="0"/>
              <a:t>oriental y las montañas del sureste. En Canarias, </a:t>
            </a:r>
            <a:r>
              <a:rPr lang="es-ES" sz="900" dirty="0" smtClean="0"/>
              <a:t>poco nuboso </a:t>
            </a:r>
            <a:r>
              <a:rPr lang="es-ES" sz="900" dirty="0"/>
              <a:t>con intervalos de nubes medias y altas, sin </a:t>
            </a:r>
            <a:r>
              <a:rPr lang="es-ES" sz="900" dirty="0" smtClean="0"/>
              <a:t>descartar chubascos </a:t>
            </a:r>
            <a:r>
              <a:rPr lang="es-ES" sz="900" dirty="0"/>
              <a:t>y quizá alguna tormenta en el interior de las </a:t>
            </a:r>
            <a:r>
              <a:rPr lang="es-ES" sz="900" dirty="0" smtClean="0"/>
              <a:t>islas centrales.</a:t>
            </a:r>
            <a:endParaRPr lang="es-ES" sz="900" dirty="0"/>
          </a:p>
          <a:p>
            <a:r>
              <a:rPr lang="es-ES" sz="900" dirty="0"/>
              <a:t>No se descartan nieblas costeras en el oeste de Galicia y </a:t>
            </a:r>
            <a:r>
              <a:rPr lang="es-ES" sz="900" dirty="0" smtClean="0"/>
              <a:t>el litoral </a:t>
            </a:r>
            <a:r>
              <a:rPr lang="es-ES" sz="900" dirty="0"/>
              <a:t>mediterráneo andaluz. También puede haber algo de </a:t>
            </a:r>
            <a:r>
              <a:rPr lang="es-ES" sz="900" dirty="0" smtClean="0"/>
              <a:t>calima en </a:t>
            </a:r>
            <a:r>
              <a:rPr lang="es-ES" sz="900" dirty="0"/>
              <a:t>el tercio sureste peninsular, Baleares y Canarias</a:t>
            </a:r>
            <a:r>
              <a:rPr lang="es-ES" sz="900" dirty="0" smtClean="0"/>
              <a:t>.</a:t>
            </a:r>
            <a:endParaRPr lang="es-ES" sz="900" dirty="0"/>
          </a:p>
          <a:p>
            <a:r>
              <a:rPr lang="es-ES" sz="900" dirty="0"/>
              <a:t>Las temperaturas máximas bajarán en Galicia, el </a:t>
            </a:r>
            <a:r>
              <a:rPr lang="es-ES" sz="900" dirty="0" smtClean="0"/>
              <a:t>área cantábrica </a:t>
            </a:r>
            <a:r>
              <a:rPr lang="es-ES" sz="900" dirty="0"/>
              <a:t>y el extremo noreste de Cataluña y en </a:t>
            </a:r>
            <a:r>
              <a:rPr lang="es-ES" sz="900" dirty="0" smtClean="0"/>
              <a:t>general tenderán </a:t>
            </a:r>
            <a:r>
              <a:rPr lang="es-ES" sz="900" dirty="0"/>
              <a:t>a subir en el resto del país. Podrán superar los </a:t>
            </a:r>
            <a:r>
              <a:rPr lang="es-ES" sz="900" dirty="0" smtClean="0"/>
              <a:t>35 grados </a:t>
            </a:r>
            <a:r>
              <a:rPr lang="es-ES" sz="900" dirty="0"/>
              <a:t>en el Guadalquivir, Mallorca y áreas de la meseta Sur </a:t>
            </a:r>
            <a:r>
              <a:rPr lang="es-ES" sz="900" dirty="0" smtClean="0"/>
              <a:t>y del </a:t>
            </a:r>
            <a:r>
              <a:rPr lang="es-ES" sz="900" dirty="0"/>
              <a:t>interior del tercio oriental peninsular. Las mínimas </a:t>
            </a:r>
            <a:r>
              <a:rPr lang="es-ES" sz="900" dirty="0" smtClean="0"/>
              <a:t>subirán en </a:t>
            </a:r>
            <a:r>
              <a:rPr lang="es-ES" sz="900" dirty="0"/>
              <a:t>Canarias y bajarán en la meseta Norte y el oeste </a:t>
            </a:r>
            <a:r>
              <a:rPr lang="es-ES" sz="900" dirty="0" smtClean="0"/>
              <a:t>de Extremadura </a:t>
            </a:r>
            <a:r>
              <a:rPr lang="es-ES" sz="900" dirty="0"/>
              <a:t>y de Andalucía, con pocos cambios en el </a:t>
            </a:r>
            <a:r>
              <a:rPr lang="es-ES" sz="900" dirty="0" smtClean="0"/>
              <a:t>resto. </a:t>
            </a:r>
          </a:p>
          <a:p>
            <a:r>
              <a:rPr lang="es-ES" sz="900" dirty="0" smtClean="0"/>
              <a:t>Alisio </a:t>
            </a:r>
            <a:r>
              <a:rPr lang="es-ES" sz="900" dirty="0"/>
              <a:t>en Canarias y </a:t>
            </a:r>
            <a:r>
              <a:rPr lang="es-ES" sz="900" dirty="0" smtClean="0"/>
              <a:t>predominio </a:t>
            </a:r>
            <a:r>
              <a:rPr lang="es-ES" sz="900" dirty="0"/>
              <a:t>de viento del oeste en el </a:t>
            </a:r>
            <a:r>
              <a:rPr lang="es-ES" sz="900" dirty="0" smtClean="0"/>
              <a:t>Estrecho y </a:t>
            </a:r>
            <a:r>
              <a:rPr lang="es-ES" sz="900" dirty="0"/>
              <a:t>Galicia. Viento flojo en general en el resto del país.</a:t>
            </a:r>
            <a:endParaRPr lang="en-GB" sz="900" dirty="0"/>
          </a:p>
        </p:txBody>
      </p:sp>
      <p:sp>
        <p:nvSpPr>
          <p:cNvPr id="40" name="CuadroTexto 39"/>
          <p:cNvSpPr txBox="1"/>
          <p:nvPr/>
        </p:nvSpPr>
        <p:spPr>
          <a:xfrm>
            <a:off x="6686384" y="1951972"/>
            <a:ext cx="3848431" cy="4247317"/>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FPSP76 LEMM 290600</a:t>
            </a:r>
          </a:p>
          <a:p>
            <a:r>
              <a:rPr lang="es-ES" sz="900" dirty="0" smtClean="0"/>
              <a:t>AGENCIA </a:t>
            </a:r>
            <a:r>
              <a:rPr lang="es-ES" sz="900" dirty="0"/>
              <a:t>ESTATAL DE METEOROLOGÍA</a:t>
            </a:r>
          </a:p>
          <a:p>
            <a:r>
              <a:rPr lang="es-ES" sz="900" dirty="0" smtClean="0"/>
              <a:t>PREDICCIÓN </a:t>
            </a:r>
            <a:r>
              <a:rPr lang="es-ES" sz="900" dirty="0"/>
              <a:t>GENERAL PARA ESPAÑA</a:t>
            </a:r>
          </a:p>
          <a:p>
            <a:r>
              <a:rPr lang="es-ES" sz="900" dirty="0" smtClean="0"/>
              <a:t>DÍA </a:t>
            </a:r>
            <a:r>
              <a:rPr lang="es-ES" sz="900" dirty="0"/>
              <a:t>29 DE AGOSTO DE 2022 A LAS 09:29 HORA OFICIAL</a:t>
            </a:r>
          </a:p>
          <a:p>
            <a:r>
              <a:rPr lang="es-ES" sz="900" dirty="0" smtClean="0"/>
              <a:t>PREDICCIÓN </a:t>
            </a:r>
            <a:r>
              <a:rPr lang="es-ES" sz="900" dirty="0"/>
              <a:t>VÁLIDA PARA EL MIÉRCOLES 31</a:t>
            </a:r>
          </a:p>
          <a:p>
            <a:endParaRPr lang="es-ES" sz="900" dirty="0"/>
          </a:p>
          <a:p>
            <a:r>
              <a:rPr lang="es-ES" sz="900" dirty="0"/>
              <a:t>A.- FENÓMENOS SIGNIFICATIVOS</a:t>
            </a:r>
          </a:p>
          <a:p>
            <a:r>
              <a:rPr lang="es-ES" sz="900" dirty="0" smtClean="0"/>
              <a:t>No </a:t>
            </a:r>
            <a:r>
              <a:rPr lang="es-ES" sz="900" dirty="0"/>
              <a:t>se descartan precipitaciones localmente fuertes en puntos </a:t>
            </a:r>
            <a:r>
              <a:rPr lang="es-ES" sz="900" dirty="0" smtClean="0"/>
              <a:t>del Pirineo </a:t>
            </a:r>
            <a:r>
              <a:rPr lang="es-ES" sz="900" dirty="0"/>
              <a:t>y en el oeste de Canarias</a:t>
            </a:r>
            <a:r>
              <a:rPr lang="es-ES" sz="900" dirty="0" smtClean="0"/>
              <a:t>.</a:t>
            </a:r>
            <a:endParaRPr lang="es-ES" sz="900" dirty="0"/>
          </a:p>
          <a:p>
            <a:endParaRPr lang="es-ES" sz="900" dirty="0"/>
          </a:p>
          <a:p>
            <a:r>
              <a:rPr lang="es-ES" sz="900" dirty="0"/>
              <a:t>B.- PREDICCIÓN</a:t>
            </a:r>
          </a:p>
          <a:p>
            <a:r>
              <a:rPr lang="es-ES" sz="900" dirty="0" smtClean="0"/>
              <a:t>En </a:t>
            </a:r>
            <a:r>
              <a:rPr lang="es-ES" sz="900" dirty="0"/>
              <a:t>Galicia, área cantábrica y alto Ebro, cielos nubosos </a:t>
            </a:r>
            <a:r>
              <a:rPr lang="es-ES" sz="900" dirty="0" smtClean="0"/>
              <a:t>y lluvias </a:t>
            </a:r>
            <a:r>
              <a:rPr lang="es-ES" sz="900" dirty="0"/>
              <a:t>débiles.  En la mitad oriental peninsular y </a:t>
            </a:r>
            <a:r>
              <a:rPr lang="es-ES" sz="900" dirty="0" smtClean="0"/>
              <a:t>Baleares, poco </a:t>
            </a:r>
            <a:r>
              <a:rPr lang="es-ES" sz="900" dirty="0"/>
              <a:t>nuboso e intervalos nubosos de tipo medio y alto, así </a:t>
            </a:r>
            <a:r>
              <a:rPr lang="es-ES" sz="900" dirty="0" smtClean="0"/>
              <a:t>como nubosidad </a:t>
            </a:r>
            <a:r>
              <a:rPr lang="es-ES" sz="900" dirty="0"/>
              <a:t>de evolución, con chubascos y </a:t>
            </a:r>
            <a:r>
              <a:rPr lang="es-ES" sz="900" dirty="0" smtClean="0"/>
              <a:t>tormentas principalmente por </a:t>
            </a:r>
            <a:r>
              <a:rPr lang="es-ES" sz="900" dirty="0"/>
              <a:t>la tarde. Son más probables en la Ibérica oriental, </a:t>
            </a:r>
            <a:r>
              <a:rPr lang="es-ES" sz="900" dirty="0" smtClean="0"/>
              <a:t>las montañas </a:t>
            </a:r>
            <a:r>
              <a:rPr lang="es-ES" sz="900" dirty="0"/>
              <a:t>del sureste y, alcanzando mayor intensidad, en </a:t>
            </a:r>
            <a:r>
              <a:rPr lang="es-ES" sz="900" dirty="0" smtClean="0"/>
              <a:t>el entorno </a:t>
            </a:r>
            <a:r>
              <a:rPr lang="es-ES" sz="900" dirty="0"/>
              <a:t>del Pirineo, donde podrían llegar ser localmente </a:t>
            </a:r>
            <a:r>
              <a:rPr lang="es-ES" sz="900" dirty="0" smtClean="0"/>
              <a:t>fuertes. En </a:t>
            </a:r>
            <a:r>
              <a:rPr lang="es-ES" sz="900" dirty="0"/>
              <a:t>el resto del área son menos probables y tendrán un </a:t>
            </a:r>
            <a:r>
              <a:rPr lang="es-ES" sz="900" dirty="0" smtClean="0"/>
              <a:t>carácter débil </a:t>
            </a:r>
            <a:r>
              <a:rPr lang="es-ES" sz="900" dirty="0"/>
              <a:t>y disperso. En el resto de la Península, predominio </a:t>
            </a:r>
            <a:r>
              <a:rPr lang="es-ES" sz="900" dirty="0" smtClean="0"/>
              <a:t>de cielos </a:t>
            </a:r>
            <a:r>
              <a:rPr lang="es-ES" sz="900" dirty="0"/>
              <a:t>poco  nubosos. En Canarias, cielos nubosos, con </a:t>
            </a:r>
            <a:r>
              <a:rPr lang="es-ES" sz="900" dirty="0" smtClean="0"/>
              <a:t>probables precipitaciones </a:t>
            </a:r>
            <a:r>
              <a:rPr lang="es-ES" sz="900" dirty="0"/>
              <a:t>en las islas occidentales que podrían </a:t>
            </a:r>
            <a:r>
              <a:rPr lang="es-ES" sz="900" dirty="0" smtClean="0"/>
              <a:t>ir</a:t>
            </a:r>
            <a:endParaRPr lang="es-ES" sz="900" dirty="0"/>
          </a:p>
          <a:p>
            <a:r>
              <a:rPr lang="es-ES" sz="900" dirty="0"/>
              <a:t>acompañadas de tormenta y alcanzar cierta intensidad</a:t>
            </a:r>
            <a:r>
              <a:rPr lang="es-ES" sz="900" dirty="0" smtClean="0"/>
              <a:t>.</a:t>
            </a:r>
            <a:endParaRPr lang="es-ES" sz="900" dirty="0"/>
          </a:p>
          <a:p>
            <a:r>
              <a:rPr lang="es-ES" sz="900" dirty="0"/>
              <a:t>No se descartan calimas en el Estrecho, el sureste peninsular </a:t>
            </a:r>
            <a:r>
              <a:rPr lang="es-ES" sz="900" dirty="0" smtClean="0"/>
              <a:t>y los </a:t>
            </a:r>
            <a:r>
              <a:rPr lang="es-ES" sz="900" dirty="0"/>
              <a:t>dos archipiélagos. También puede haber nieblas costeras </a:t>
            </a:r>
            <a:r>
              <a:rPr lang="es-ES" sz="900" dirty="0" smtClean="0"/>
              <a:t>en el </a:t>
            </a:r>
            <a:r>
              <a:rPr lang="es-ES" sz="900" dirty="0"/>
              <a:t>oeste de Galicia y bancos de niebla matinales en el </a:t>
            </a:r>
            <a:r>
              <a:rPr lang="es-ES" sz="900" dirty="0" smtClean="0"/>
              <a:t>interior del </a:t>
            </a:r>
            <a:r>
              <a:rPr lang="es-ES" sz="900" dirty="0"/>
              <a:t>área cantábrica</a:t>
            </a:r>
            <a:r>
              <a:rPr lang="es-ES" sz="900" dirty="0" smtClean="0"/>
              <a:t>.</a:t>
            </a:r>
            <a:endParaRPr lang="es-ES" sz="900" dirty="0"/>
          </a:p>
          <a:p>
            <a:r>
              <a:rPr lang="es-ES" sz="900" dirty="0"/>
              <a:t>Las temperaturas tenderán a descender, sobre todo en el </a:t>
            </a:r>
            <a:r>
              <a:rPr lang="es-ES" sz="900" dirty="0" smtClean="0"/>
              <a:t>interior peninsular</a:t>
            </a:r>
            <a:r>
              <a:rPr lang="es-ES" sz="900" dirty="0"/>
              <a:t>. En Canarias tenderán a subir, aunque podría darse </a:t>
            </a:r>
            <a:r>
              <a:rPr lang="es-ES" sz="900" dirty="0" smtClean="0"/>
              <a:t>un descenso </a:t>
            </a:r>
            <a:r>
              <a:rPr lang="es-ES" sz="900" dirty="0"/>
              <a:t>de las máximas en su mitad occidental</a:t>
            </a:r>
            <a:r>
              <a:rPr lang="es-ES" sz="900" dirty="0" smtClean="0"/>
              <a:t>.</a:t>
            </a:r>
            <a:endParaRPr lang="es-ES" sz="900" dirty="0"/>
          </a:p>
          <a:p>
            <a:r>
              <a:rPr lang="es-ES" sz="900" dirty="0"/>
              <a:t>Alisio en Canarias y viento del oeste en el Cantábrico, </a:t>
            </a:r>
            <a:r>
              <a:rPr lang="es-ES" sz="900" dirty="0" smtClean="0"/>
              <a:t>Estrecho y </a:t>
            </a:r>
            <a:r>
              <a:rPr lang="es-ES" sz="900" dirty="0"/>
              <a:t>Alborán. Viento flojo en general en el resto, con predominio </a:t>
            </a:r>
            <a:r>
              <a:rPr lang="es-ES" sz="900" dirty="0" smtClean="0"/>
              <a:t>de la </a:t>
            </a:r>
            <a:r>
              <a:rPr lang="es-ES" sz="900" dirty="0"/>
              <a:t>componente oeste.</a:t>
            </a:r>
            <a:endParaRPr lang="en-GB" sz="900" dirty="0"/>
          </a:p>
        </p:txBody>
      </p:sp>
      <p:sp>
        <p:nvSpPr>
          <p:cNvPr id="3" name="CuadroTexto 2"/>
          <p:cNvSpPr txBox="1"/>
          <p:nvPr/>
        </p:nvSpPr>
        <p:spPr>
          <a:xfrm>
            <a:off x="4905954" y="1950021"/>
            <a:ext cx="580445" cy="369332"/>
          </a:xfrm>
          <a:prstGeom prst="rect">
            <a:avLst/>
          </a:prstGeom>
          <a:noFill/>
        </p:spPr>
        <p:txBody>
          <a:bodyPr wrap="square" rtlCol="0">
            <a:spAutoFit/>
          </a:bodyPr>
          <a:lstStyle/>
          <a:p>
            <a:pPr algn="ctr"/>
            <a:r>
              <a:rPr lang="es-ES" dirty="0" smtClean="0"/>
              <a:t>D+1</a:t>
            </a:r>
            <a:endParaRPr lang="en-GB" dirty="0"/>
          </a:p>
        </p:txBody>
      </p:sp>
      <p:sp>
        <p:nvSpPr>
          <p:cNvPr id="42" name="CuadroTexto 41"/>
          <p:cNvSpPr txBox="1"/>
          <p:nvPr/>
        </p:nvSpPr>
        <p:spPr>
          <a:xfrm>
            <a:off x="9954370" y="1951972"/>
            <a:ext cx="580445" cy="369332"/>
          </a:xfrm>
          <a:prstGeom prst="rect">
            <a:avLst/>
          </a:prstGeom>
          <a:noFill/>
        </p:spPr>
        <p:txBody>
          <a:bodyPr wrap="square" rtlCol="0">
            <a:spAutoFit/>
          </a:bodyPr>
          <a:lstStyle/>
          <a:p>
            <a:pPr algn="ctr"/>
            <a:r>
              <a:rPr lang="es-ES" dirty="0" smtClean="0"/>
              <a:t>D+2</a:t>
            </a:r>
            <a:endParaRPr lang="en-GB" dirty="0"/>
          </a:p>
        </p:txBody>
      </p:sp>
    </p:spTree>
    <p:extLst>
      <p:ext uri="{BB962C8B-B14F-4D97-AF65-F5344CB8AC3E}">
        <p14:creationId xmlns:p14="http://schemas.microsoft.com/office/powerpoint/2010/main" val="834133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21</a:t>
            </a:fld>
            <a:endParaRPr lang="es-ES" dirty="0">
              <a:solidFill>
                <a:srgbClr val="00338D">
                  <a:tint val="75000"/>
                </a:srgbClr>
              </a:solidFill>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 nacionales</a:t>
            </a:r>
            <a:endParaRPr lang="es-ES" sz="2800" dirty="0"/>
          </a:p>
        </p:txBody>
      </p:sp>
      <p:sp>
        <p:nvSpPr>
          <p:cNvPr id="4" name="CuadroTexto 3"/>
          <p:cNvSpPr txBox="1"/>
          <p:nvPr/>
        </p:nvSpPr>
        <p:spPr>
          <a:xfrm>
            <a:off x="2193475" y="1911655"/>
            <a:ext cx="3848431" cy="4524315"/>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FPSP46 LEMM 290700</a:t>
            </a:r>
          </a:p>
          <a:p>
            <a:r>
              <a:rPr lang="es-ES" sz="900" dirty="0" smtClean="0"/>
              <a:t>AGENCIA </a:t>
            </a:r>
            <a:r>
              <a:rPr lang="es-ES" sz="900" dirty="0"/>
              <a:t>ESTATAL DE METEOROLOGÍA</a:t>
            </a:r>
          </a:p>
          <a:p>
            <a:r>
              <a:rPr lang="es-ES" sz="900" dirty="0" smtClean="0"/>
              <a:t>PREDICCIÓN </a:t>
            </a:r>
            <a:r>
              <a:rPr lang="es-ES" sz="900" dirty="0"/>
              <a:t>GENERAL DE MEDIO PLAZO PARA ESPAÑA</a:t>
            </a:r>
          </a:p>
          <a:p>
            <a:r>
              <a:rPr lang="es-ES" sz="900" dirty="0" smtClean="0"/>
              <a:t>DÍA </a:t>
            </a:r>
            <a:r>
              <a:rPr lang="es-ES" sz="900" dirty="0"/>
              <a:t>29 DE AGOSTO DE 2022 A LAS 14:33 HORA OFICIAL</a:t>
            </a:r>
          </a:p>
          <a:p>
            <a:r>
              <a:rPr lang="es-ES" sz="900" dirty="0" smtClean="0"/>
              <a:t>PREDICCIÓN </a:t>
            </a:r>
            <a:r>
              <a:rPr lang="es-ES" sz="900" dirty="0"/>
              <a:t>VÁLIDA PARA LOS DÍAS 1 Y 2 DE SEPTIEMBRE DE 2022</a:t>
            </a:r>
          </a:p>
          <a:p>
            <a:endParaRPr lang="es-ES" sz="900" dirty="0"/>
          </a:p>
          <a:p>
            <a:r>
              <a:rPr lang="es-ES" sz="900" dirty="0"/>
              <a:t>DÍA 01 (JUEVES)</a:t>
            </a:r>
          </a:p>
          <a:p>
            <a:r>
              <a:rPr lang="es-ES" sz="900" dirty="0" smtClean="0"/>
              <a:t>Se </a:t>
            </a:r>
            <a:r>
              <a:rPr lang="es-ES" sz="900" dirty="0"/>
              <a:t>esperan cielos nubosos en el tercio noroeste, </a:t>
            </a:r>
            <a:r>
              <a:rPr lang="es-ES" sz="900" dirty="0" smtClean="0"/>
              <a:t>con precipitaciones </a:t>
            </a:r>
            <a:r>
              <a:rPr lang="es-ES" sz="900" dirty="0"/>
              <a:t>que se irán extendiendo de oeste a este en </a:t>
            </a:r>
            <a:r>
              <a:rPr lang="es-ES" sz="900" dirty="0" smtClean="0"/>
              <a:t>el norte </a:t>
            </a:r>
            <a:r>
              <a:rPr lang="es-ES" sz="900" dirty="0"/>
              <a:t>de Galicia y área cantábrica occidental, y que </a:t>
            </a:r>
            <a:r>
              <a:rPr lang="es-ES" sz="900" dirty="0" smtClean="0"/>
              <a:t>serán probables </a:t>
            </a:r>
            <a:r>
              <a:rPr lang="es-ES" sz="900" dirty="0"/>
              <a:t>también en el sur de Galicia, área </a:t>
            </a:r>
            <a:r>
              <a:rPr lang="es-ES" sz="900" dirty="0" smtClean="0"/>
              <a:t>cantábrica</a:t>
            </a:r>
            <a:endParaRPr lang="es-ES" sz="900" dirty="0"/>
          </a:p>
          <a:p>
            <a:r>
              <a:rPr lang="es-ES" sz="900" dirty="0"/>
              <a:t>oriental y alto Ebro. Es probable que durante la madrugada </a:t>
            </a:r>
            <a:r>
              <a:rPr lang="es-ES" sz="900" dirty="0" smtClean="0"/>
              <a:t>se formen </a:t>
            </a:r>
            <a:r>
              <a:rPr lang="es-ES" sz="900" dirty="0"/>
              <a:t>chubascos y tormentas en el Mediterráneo norte que </a:t>
            </a:r>
            <a:r>
              <a:rPr lang="es-ES" sz="900" dirty="0" smtClean="0"/>
              <a:t>puedan afectar </a:t>
            </a:r>
            <a:r>
              <a:rPr lang="es-ES" sz="900" dirty="0"/>
              <a:t>a Baleares y litorales de Cataluña, tendiendo a </a:t>
            </a:r>
            <a:r>
              <a:rPr lang="es-ES" sz="900" dirty="0" smtClean="0"/>
              <a:t>remitir. No </a:t>
            </a:r>
            <a:r>
              <a:rPr lang="es-ES" sz="900" dirty="0"/>
              <a:t>se descarta que sean localmente fuertes en Baleares. En </a:t>
            </a:r>
            <a:r>
              <a:rPr lang="es-ES" sz="900" dirty="0" smtClean="0"/>
              <a:t>el nordeste </a:t>
            </a:r>
            <a:r>
              <a:rPr lang="es-ES" sz="900" dirty="0"/>
              <a:t>peninsular, por la tarde, se formará nubosidad </a:t>
            </a:r>
            <a:r>
              <a:rPr lang="es-ES" sz="900" dirty="0" smtClean="0"/>
              <a:t>de evolución</a:t>
            </a:r>
            <a:r>
              <a:rPr lang="es-ES" sz="900" dirty="0"/>
              <a:t>, que dará lugar a probables chubascos y tormentas </a:t>
            </a:r>
            <a:r>
              <a:rPr lang="es-ES" sz="900" dirty="0" smtClean="0"/>
              <a:t>en Pirineos</a:t>
            </a:r>
            <a:r>
              <a:rPr lang="es-ES" sz="900" dirty="0"/>
              <a:t>, norte de Aragón e interior de Cataluña, </a:t>
            </a:r>
            <a:r>
              <a:rPr lang="es-ES" sz="900" dirty="0" smtClean="0"/>
              <a:t>sin descartarlos </a:t>
            </a:r>
            <a:r>
              <a:rPr lang="es-ES" sz="900" dirty="0"/>
              <a:t>en la Ibérica oriental. En la mitad sur </a:t>
            </a:r>
            <a:r>
              <a:rPr lang="es-ES" sz="900" dirty="0" smtClean="0"/>
              <a:t>peninsular los </a:t>
            </a:r>
            <a:r>
              <a:rPr lang="es-ES" sz="900" dirty="0"/>
              <a:t>cielos estarán poco nubosos, con intervalos de nubes medias </a:t>
            </a:r>
            <a:r>
              <a:rPr lang="es-ES" sz="900" dirty="0" smtClean="0"/>
              <a:t>y altas</a:t>
            </a:r>
            <a:r>
              <a:rPr lang="es-ES" sz="900" dirty="0"/>
              <a:t>, y podría darse algún chubasco aislado en las sierras </a:t>
            </a:r>
            <a:r>
              <a:rPr lang="es-ES" sz="900" dirty="0" smtClean="0"/>
              <a:t>del sudeste</a:t>
            </a:r>
            <a:r>
              <a:rPr lang="es-ES" sz="900" dirty="0"/>
              <a:t>. En Canarias, cielos nubosos y probabilidad de </a:t>
            </a:r>
            <a:r>
              <a:rPr lang="es-ES" sz="900" dirty="0" smtClean="0"/>
              <a:t>chubascos en </a:t>
            </a:r>
            <a:r>
              <a:rPr lang="es-ES" sz="900" dirty="0"/>
              <a:t>las islas occidentales</a:t>
            </a:r>
            <a:r>
              <a:rPr lang="es-ES" sz="900" dirty="0" smtClean="0"/>
              <a:t>.</a:t>
            </a:r>
            <a:endParaRPr lang="es-ES" sz="900" dirty="0"/>
          </a:p>
          <a:p>
            <a:r>
              <a:rPr lang="es-ES" sz="900" dirty="0"/>
              <a:t>Posibilidad de calimas en el extremo sureste y Canarias, así </a:t>
            </a:r>
            <a:r>
              <a:rPr lang="es-ES" sz="900" dirty="0" smtClean="0"/>
              <a:t>como de </a:t>
            </a:r>
            <a:r>
              <a:rPr lang="es-ES" sz="900" dirty="0"/>
              <a:t>brumas y bancos de niebla en el alto Ebro, e interior sur </a:t>
            </a:r>
            <a:r>
              <a:rPr lang="es-ES" sz="900" dirty="0" smtClean="0"/>
              <a:t>y litoral </a:t>
            </a:r>
            <a:r>
              <a:rPr lang="es-ES" sz="900" dirty="0"/>
              <a:t>oeste de Galicia</a:t>
            </a:r>
            <a:r>
              <a:rPr lang="es-ES" sz="900" dirty="0" smtClean="0"/>
              <a:t>.</a:t>
            </a:r>
            <a:endParaRPr lang="es-ES" sz="900" dirty="0"/>
          </a:p>
          <a:p>
            <a:r>
              <a:rPr lang="es-ES" sz="900" dirty="0"/>
              <a:t>Las temperaturas descenderán en la mitad oriental peninsular y </a:t>
            </a:r>
            <a:r>
              <a:rPr lang="es-ES" sz="900" dirty="0" smtClean="0"/>
              <a:t>en los </a:t>
            </a:r>
            <a:r>
              <a:rPr lang="es-ES" sz="900" dirty="0"/>
              <a:t>archipiélagos. En el resto, pocos cambios significativos. </a:t>
            </a:r>
            <a:r>
              <a:rPr lang="es-ES" sz="900" dirty="0" smtClean="0"/>
              <a:t>Se podrán </a:t>
            </a:r>
            <a:r>
              <a:rPr lang="es-ES" sz="900" dirty="0"/>
              <a:t>superar los 35 grados en el interior sureste</a:t>
            </a:r>
            <a:r>
              <a:rPr lang="es-ES" sz="900" dirty="0" smtClean="0"/>
              <a:t>.</a:t>
            </a:r>
            <a:endParaRPr lang="es-ES" sz="900" dirty="0"/>
          </a:p>
          <a:p>
            <a:r>
              <a:rPr lang="es-ES" sz="900" dirty="0"/>
              <a:t>Predominarán vientos de componentes oeste y sur en la </a:t>
            </a:r>
            <a:r>
              <a:rPr lang="es-ES" sz="900" dirty="0" smtClean="0"/>
              <a:t>vertiente atlántica</a:t>
            </a:r>
            <a:r>
              <a:rPr lang="es-ES" sz="900" dirty="0"/>
              <a:t>, sur del área mediterránea y Baleares. </a:t>
            </a:r>
            <a:r>
              <a:rPr lang="es-ES" sz="900" dirty="0" smtClean="0"/>
              <a:t>Soplará poniente </a:t>
            </a:r>
            <a:r>
              <a:rPr lang="es-ES" sz="900" dirty="0"/>
              <a:t>en el Estrecho y, con intervalos de fuerte, en </a:t>
            </a:r>
            <a:r>
              <a:rPr lang="es-ES" sz="900" dirty="0" smtClean="0"/>
              <a:t>Alborán. Aunque </a:t>
            </a:r>
            <a:r>
              <a:rPr lang="es-ES" sz="900" dirty="0"/>
              <a:t>es poco probable, no se descartan rachas muy fuertes </a:t>
            </a:r>
            <a:r>
              <a:rPr lang="es-ES" sz="900" dirty="0" smtClean="0"/>
              <a:t>en litorales </a:t>
            </a:r>
            <a:r>
              <a:rPr lang="es-ES" sz="900" dirty="0"/>
              <a:t>de Granada y Almería. En el norte del </a:t>
            </a:r>
            <a:r>
              <a:rPr lang="es-ES" sz="900" dirty="0" smtClean="0"/>
              <a:t>área mediterránea</a:t>
            </a:r>
            <a:r>
              <a:rPr lang="es-ES" sz="900" dirty="0"/>
              <a:t>, vientos de componente norte, rolando a surestes. </a:t>
            </a:r>
            <a:r>
              <a:rPr lang="es-ES" sz="900" dirty="0" smtClean="0"/>
              <a:t>En el </a:t>
            </a:r>
            <a:r>
              <a:rPr lang="es-ES" sz="900" dirty="0"/>
              <a:t>Cantábrico y alto Ebro, vientos del noroeste. Alisios </a:t>
            </a:r>
            <a:r>
              <a:rPr lang="es-ES" sz="900" dirty="0" smtClean="0"/>
              <a:t>en Canarias.</a:t>
            </a:r>
            <a:endParaRPr lang="es-ES" sz="900" dirty="0"/>
          </a:p>
        </p:txBody>
      </p:sp>
      <p:sp>
        <p:nvSpPr>
          <p:cNvPr id="40" name="CuadroTexto 39"/>
          <p:cNvSpPr txBox="1"/>
          <p:nvPr/>
        </p:nvSpPr>
        <p:spPr>
          <a:xfrm>
            <a:off x="6041905" y="1911655"/>
            <a:ext cx="3848431" cy="2585323"/>
          </a:xfrm>
          <a:prstGeom prst="rect">
            <a:avLst/>
          </a:prstGeom>
          <a:solidFill>
            <a:schemeClr val="accent1">
              <a:lumMod val="20000"/>
              <a:lumOff val="80000"/>
            </a:schemeClr>
          </a:solidFill>
          <a:ln>
            <a:solidFill>
              <a:schemeClr val="accent1"/>
            </a:solidFill>
          </a:ln>
        </p:spPr>
        <p:txBody>
          <a:bodyPr wrap="square" rtlCol="0">
            <a:spAutoFit/>
          </a:bodyPr>
          <a:lstStyle/>
          <a:p>
            <a:pPr lvl="0"/>
            <a:r>
              <a:rPr lang="es-ES" sz="900" dirty="0">
                <a:solidFill>
                  <a:srgbClr val="00338D"/>
                </a:solidFill>
              </a:rPr>
              <a:t>DÍA 02 (VIERNES)</a:t>
            </a:r>
          </a:p>
          <a:p>
            <a:pPr lvl="0"/>
            <a:r>
              <a:rPr lang="es-ES" sz="900" dirty="0">
                <a:solidFill>
                  <a:srgbClr val="00338D"/>
                </a:solidFill>
              </a:rPr>
              <a:t>Se esperan cielos nubosos en el tercio noroeste, con precipitaciones débiles en el norte de Galicia y área cantábrica, siendo también probables en el sur de Galicia y norte del sistema Ibérico. Se desarrollará nubosidad de evolución en zonas del norte de la Meseta Norte y nordeste. En el nordeste peninsular se darán chubascos y tormentas, siendo probable que se den ya durante la madrugada. Con baja probabilidad, pueden darse también en las Baleares, con intensidad localmente fuerte. En la Ibérica oriental son probables chubascos vespertinos.  En el resto de la Península, cielos poco nubosos o con intervalos de nubes medias y altas. En Canarias, cielos nubosos, sin precipitaciones.</a:t>
            </a:r>
          </a:p>
          <a:p>
            <a:pPr lvl="0"/>
            <a:r>
              <a:rPr lang="es-ES" sz="900" dirty="0">
                <a:solidFill>
                  <a:srgbClr val="00338D"/>
                </a:solidFill>
              </a:rPr>
              <a:t>Posibilidad de calimas en Canarias, tendiendo a remitir.</a:t>
            </a:r>
          </a:p>
          <a:p>
            <a:pPr lvl="0"/>
            <a:r>
              <a:rPr lang="es-ES" sz="900" dirty="0">
                <a:solidFill>
                  <a:srgbClr val="00338D"/>
                </a:solidFill>
              </a:rPr>
              <a:t>Las temperaturas descenderán en la Península y Canarias. Se darán pocos cambios en Baleares. No se descarta que se alcancen los 35 grados en el interior sureste.</a:t>
            </a:r>
          </a:p>
          <a:p>
            <a:pPr lvl="0"/>
            <a:r>
              <a:rPr lang="es-ES" sz="900" dirty="0">
                <a:solidFill>
                  <a:srgbClr val="00338D"/>
                </a:solidFill>
              </a:rPr>
              <a:t>Predominarán vientos de componentes oeste y sur en la vertiente atlántica, sur del área mediterránea y Baleares. Soplará poniente en el Estrecho y Alborán. En el norte del área mediterránea, vientos de componente norte. En el Cantábrico y alto Ebro, vientos del noroeste. Alisios en Canarias.</a:t>
            </a:r>
            <a:endParaRPr lang="en-GB" sz="900" dirty="0">
              <a:solidFill>
                <a:srgbClr val="00338D"/>
              </a:solidFill>
            </a:endParaRPr>
          </a:p>
        </p:txBody>
      </p:sp>
      <p:sp>
        <p:nvSpPr>
          <p:cNvPr id="3" name="CuadroTexto 2"/>
          <p:cNvSpPr txBox="1"/>
          <p:nvPr/>
        </p:nvSpPr>
        <p:spPr>
          <a:xfrm>
            <a:off x="9890336" y="1873289"/>
            <a:ext cx="1057525" cy="369332"/>
          </a:xfrm>
          <a:prstGeom prst="rect">
            <a:avLst/>
          </a:prstGeom>
          <a:noFill/>
        </p:spPr>
        <p:txBody>
          <a:bodyPr wrap="square" rtlCol="0">
            <a:spAutoFit/>
          </a:bodyPr>
          <a:lstStyle/>
          <a:p>
            <a:pPr algn="ctr"/>
            <a:r>
              <a:rPr lang="es-ES" dirty="0" smtClean="0"/>
              <a:t>D+3, D+4</a:t>
            </a:r>
            <a:endParaRPr lang="en-GB" dirty="0"/>
          </a:p>
        </p:txBody>
      </p:sp>
    </p:spTree>
    <p:extLst>
      <p:ext uri="{BB962C8B-B14F-4D97-AF65-F5344CB8AC3E}">
        <p14:creationId xmlns:p14="http://schemas.microsoft.com/office/powerpoint/2010/main" val="229588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22</a:t>
            </a:fld>
            <a:endParaRPr lang="es-ES" dirty="0">
              <a:solidFill>
                <a:srgbClr val="00338D">
                  <a:tint val="75000"/>
                </a:srgbClr>
              </a:solidFill>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 nacionales</a:t>
            </a:r>
            <a:endParaRPr lang="es-ES" sz="2800" dirty="0"/>
          </a:p>
        </p:txBody>
      </p:sp>
      <p:sp>
        <p:nvSpPr>
          <p:cNvPr id="4" name="CuadroTexto 3"/>
          <p:cNvSpPr txBox="1"/>
          <p:nvPr/>
        </p:nvSpPr>
        <p:spPr>
          <a:xfrm>
            <a:off x="2113962" y="2428490"/>
            <a:ext cx="3848431" cy="2723823"/>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FESP40 LEMM 291500</a:t>
            </a:r>
          </a:p>
          <a:p>
            <a:r>
              <a:rPr lang="es-ES" sz="900" dirty="0" smtClean="0"/>
              <a:t>AGENCIA </a:t>
            </a:r>
            <a:r>
              <a:rPr lang="es-ES" sz="900" dirty="0"/>
              <a:t>ESTATAL DE METEOROLOGÍA</a:t>
            </a:r>
          </a:p>
          <a:p>
            <a:r>
              <a:rPr lang="es-ES" sz="900" dirty="0" smtClean="0"/>
              <a:t>TENDENCIA </a:t>
            </a:r>
            <a:r>
              <a:rPr lang="es-ES" sz="900" dirty="0"/>
              <a:t>DE LA PREDICCIÓN PARA ESPAÑA</a:t>
            </a:r>
          </a:p>
          <a:p>
            <a:r>
              <a:rPr lang="es-ES" sz="900" dirty="0" smtClean="0"/>
              <a:t>DÍA </a:t>
            </a:r>
            <a:r>
              <a:rPr lang="es-ES" sz="900" dirty="0"/>
              <a:t>29 DE AGOSTO DE 2022 A LAS 17:50 HORA OFICIAL</a:t>
            </a:r>
          </a:p>
          <a:p>
            <a:r>
              <a:rPr lang="es-ES" sz="900" dirty="0" smtClean="0"/>
              <a:t>PREDICCIÓN </a:t>
            </a:r>
            <a:r>
              <a:rPr lang="es-ES" sz="900" dirty="0"/>
              <a:t>VÁLIDA PARA LOS DÍAS 3 AL 7 DE SEPTIEMBRE DE 2022</a:t>
            </a:r>
          </a:p>
          <a:p>
            <a:endParaRPr lang="es-ES" sz="900" dirty="0"/>
          </a:p>
          <a:p>
            <a:r>
              <a:rPr lang="es-ES" sz="900" dirty="0"/>
              <a:t>DÍA 03 (SÁBADO)</a:t>
            </a:r>
          </a:p>
          <a:p>
            <a:r>
              <a:rPr lang="es-ES" sz="900" dirty="0" smtClean="0"/>
              <a:t>En </a:t>
            </a:r>
            <a:r>
              <a:rPr lang="es-ES" sz="900" dirty="0"/>
              <a:t>el nordeste y Baleares continuará una situación </a:t>
            </a:r>
            <a:r>
              <a:rPr lang="es-ES" sz="900" dirty="0" smtClean="0"/>
              <a:t>inestable, con </a:t>
            </a:r>
            <a:r>
              <a:rPr lang="es-ES" sz="900" dirty="0"/>
              <a:t>probables chubascos y tormentas. No se descarta que se </a:t>
            </a:r>
            <a:r>
              <a:rPr lang="es-ES" sz="900" dirty="0" smtClean="0"/>
              <a:t>den también </a:t>
            </a:r>
            <a:r>
              <a:rPr lang="es-ES" sz="900" dirty="0"/>
              <a:t>chubascos y tormentas en el sistema Ibérico y alto </a:t>
            </a:r>
            <a:r>
              <a:rPr lang="es-ES" sz="900" dirty="0" smtClean="0"/>
              <a:t>Ebro. Cielos </a:t>
            </a:r>
            <a:r>
              <a:rPr lang="es-ES" sz="900" dirty="0"/>
              <a:t>nubosos en el tercio noroeste, con precipitaciones en </a:t>
            </a:r>
            <a:r>
              <a:rPr lang="es-ES" sz="900" dirty="0" smtClean="0"/>
              <a:t>el oeste </a:t>
            </a:r>
            <a:r>
              <a:rPr lang="es-ES" sz="900" dirty="0"/>
              <a:t>y norte de Galicia y en el área cantábrica. En el </a:t>
            </a:r>
            <a:r>
              <a:rPr lang="es-ES" sz="900" dirty="0" smtClean="0"/>
              <a:t>resto del </a:t>
            </a:r>
            <a:r>
              <a:rPr lang="es-ES" sz="900" dirty="0"/>
              <a:t>tercio oeste se darán intervalos de nubes y nubosidad </a:t>
            </a:r>
            <a:r>
              <a:rPr lang="es-ES" sz="900" dirty="0" smtClean="0"/>
              <a:t>de evolución</a:t>
            </a:r>
            <a:r>
              <a:rPr lang="es-ES" sz="900" dirty="0"/>
              <a:t>, aunque no se esperan precipitaciones o son muy </a:t>
            </a:r>
            <a:r>
              <a:rPr lang="es-ES" sz="900" dirty="0" smtClean="0"/>
              <a:t>poco probables</a:t>
            </a:r>
            <a:r>
              <a:rPr lang="es-ES" sz="900" dirty="0"/>
              <a:t>. En Canarias, intervalos de nubes en el </a:t>
            </a:r>
            <a:r>
              <a:rPr lang="es-ES" sz="900" dirty="0" smtClean="0"/>
              <a:t>norte.</a:t>
            </a:r>
          </a:p>
          <a:p>
            <a:r>
              <a:rPr lang="es-ES" sz="900" dirty="0" smtClean="0"/>
              <a:t>Las </a:t>
            </a:r>
            <a:r>
              <a:rPr lang="es-ES" sz="900" dirty="0"/>
              <a:t>temperaturas tenderán a descender en casi todo el país, </a:t>
            </a:r>
            <a:r>
              <a:rPr lang="es-ES" sz="900" dirty="0" smtClean="0"/>
              <a:t>con la </a:t>
            </a:r>
            <a:r>
              <a:rPr lang="es-ES" sz="900" dirty="0"/>
              <a:t>excepción del área cantábrica, donde no se esperan </a:t>
            </a:r>
            <a:r>
              <a:rPr lang="es-ES" sz="900" dirty="0" smtClean="0"/>
              <a:t>cambios significativos</a:t>
            </a:r>
            <a:r>
              <a:rPr lang="es-ES" sz="900" dirty="0"/>
              <a:t>.</a:t>
            </a:r>
          </a:p>
          <a:p>
            <a:r>
              <a:rPr lang="es-ES" sz="900" dirty="0" smtClean="0"/>
              <a:t>Predominarán </a:t>
            </a:r>
            <a:r>
              <a:rPr lang="es-ES" sz="900" dirty="0"/>
              <a:t>vientos de componente oeste en la Península </a:t>
            </a:r>
            <a:r>
              <a:rPr lang="es-ES" sz="900" dirty="0" smtClean="0"/>
              <a:t>y Baleares</a:t>
            </a:r>
            <a:r>
              <a:rPr lang="es-ES" sz="900" dirty="0"/>
              <a:t>, con intervalos de poniente fuerte en el Estrecho </a:t>
            </a:r>
            <a:r>
              <a:rPr lang="es-ES" sz="900" dirty="0" smtClean="0"/>
              <a:t>y Alborán</a:t>
            </a:r>
            <a:r>
              <a:rPr lang="es-ES" sz="900" dirty="0"/>
              <a:t>, e intervalos de suroeste fuerte en litorales del </a:t>
            </a:r>
            <a:r>
              <a:rPr lang="es-ES" sz="900" dirty="0" smtClean="0"/>
              <a:t>sureste peninsular</a:t>
            </a:r>
            <a:r>
              <a:rPr lang="es-ES" sz="900" dirty="0"/>
              <a:t>. Alisios en Canarias</a:t>
            </a:r>
            <a:r>
              <a:rPr lang="es-ES" sz="900" dirty="0" smtClean="0"/>
              <a:t>.</a:t>
            </a:r>
            <a:endParaRPr lang="es-ES" sz="900" dirty="0"/>
          </a:p>
        </p:txBody>
      </p:sp>
      <p:sp>
        <p:nvSpPr>
          <p:cNvPr id="40" name="CuadroTexto 39"/>
          <p:cNvSpPr txBox="1"/>
          <p:nvPr/>
        </p:nvSpPr>
        <p:spPr>
          <a:xfrm>
            <a:off x="5962392" y="2428490"/>
            <a:ext cx="3848431" cy="3000821"/>
          </a:xfrm>
          <a:prstGeom prst="rect">
            <a:avLst/>
          </a:prstGeom>
          <a:solidFill>
            <a:schemeClr val="accent1">
              <a:lumMod val="20000"/>
              <a:lumOff val="80000"/>
            </a:schemeClr>
          </a:solidFill>
          <a:ln>
            <a:solidFill>
              <a:schemeClr val="accent1"/>
            </a:solidFill>
          </a:ln>
        </p:spPr>
        <p:txBody>
          <a:bodyPr wrap="square" rtlCol="0">
            <a:spAutoFit/>
          </a:bodyPr>
          <a:lstStyle/>
          <a:p>
            <a:pPr lvl="0"/>
            <a:r>
              <a:rPr lang="es-ES" sz="900" dirty="0">
                <a:solidFill>
                  <a:srgbClr val="00338D"/>
                </a:solidFill>
              </a:rPr>
              <a:t>DÍAS 04, 05, 06 Y 07 (DOMINGO, LUNES, MARTES Y MIÉRCOLES)</a:t>
            </a:r>
          </a:p>
          <a:p>
            <a:pPr lvl="0"/>
            <a:r>
              <a:rPr lang="es-ES" sz="900" dirty="0">
                <a:solidFill>
                  <a:srgbClr val="00338D"/>
                </a:solidFill>
              </a:rPr>
              <a:t>Con un grado de incertidumbre, es probable que en el nordeste peninsular y Baleares la situación tienda a estabilizarse, aunque no se descartan precipitaciones débiles y alguna tormenta ocasional. En el tercio noroeste será probable el paso de sucesivos frentes, con cielos muy nubosos y precipitaciones, que serán persistentes y podrán ser localmente fuertes en el oeste e interior de Galicia, dando lugar a grandes acumulaciones. Los frentes podrán afectar al oeste de ambas mesetas, con cielos nubosos y probables precipitaciones, que podrán ser localmente persistentes. Con baja probabilidad, podrían extenderse las precipitaciones por el resto de la meseta Norte y oeste de Andalucía. En el tercio sureste, cielos poco nubosos, sin precipitaciones. El domingo aumentarán las temperaturas en el área mediterránea y disminuirán en el resto. A partir del lunes, se esperan pocos cambios o ligeros descensos. Predominarán vientos de componente oeste, con suroestes fuertes en Galicia, y probabilidad de que sean fuertes también en zonas altas de la cordillera Cantábrica. </a:t>
            </a:r>
          </a:p>
          <a:p>
            <a:pPr lvl="0"/>
            <a:r>
              <a:rPr lang="es-ES" sz="900" dirty="0">
                <a:solidFill>
                  <a:srgbClr val="00338D"/>
                </a:solidFill>
              </a:rPr>
              <a:t>En Canarias continuará el régimen de alisios, menos intenso que en días anteriores. Se darán intervalos de nubes al norte de las islas, con precipitaciones débiles en las de mayor relieve el martes y el miércoles. El domingo tenderán a descender las temperaturas, y evolucionarán con pocos cambios el resto del periodo.</a:t>
            </a:r>
          </a:p>
        </p:txBody>
      </p:sp>
      <p:sp>
        <p:nvSpPr>
          <p:cNvPr id="3" name="CuadroTexto 2"/>
          <p:cNvSpPr txBox="1"/>
          <p:nvPr/>
        </p:nvSpPr>
        <p:spPr>
          <a:xfrm>
            <a:off x="9810823" y="2390124"/>
            <a:ext cx="1257393" cy="369332"/>
          </a:xfrm>
          <a:prstGeom prst="rect">
            <a:avLst/>
          </a:prstGeom>
          <a:noFill/>
        </p:spPr>
        <p:txBody>
          <a:bodyPr wrap="square" rtlCol="0">
            <a:spAutoFit/>
          </a:bodyPr>
          <a:lstStyle/>
          <a:p>
            <a:pPr algn="ctr"/>
            <a:r>
              <a:rPr lang="es-ES" dirty="0" smtClean="0"/>
              <a:t>D+5 a  D+9</a:t>
            </a:r>
            <a:endParaRPr lang="en-GB" dirty="0"/>
          </a:p>
        </p:txBody>
      </p:sp>
      <p:sp>
        <p:nvSpPr>
          <p:cNvPr id="6" name="CuadroTexto 5"/>
          <p:cNvSpPr txBox="1"/>
          <p:nvPr/>
        </p:nvSpPr>
        <p:spPr>
          <a:xfrm>
            <a:off x="5962392" y="5669148"/>
            <a:ext cx="3848431" cy="954107"/>
          </a:xfrm>
          <a:prstGeom prst="rect">
            <a:avLst/>
          </a:prstGeom>
          <a:noFill/>
        </p:spPr>
        <p:txBody>
          <a:bodyPr wrap="square" rtlCol="0">
            <a:spAutoFit/>
          </a:bodyPr>
          <a:lstStyle/>
          <a:p>
            <a:pPr marL="285750" indent="-285750">
              <a:buFont typeface="Arial" panose="020B0604020202020204" pitchFamily="34" charset="0"/>
              <a:buChar char="•"/>
            </a:pPr>
            <a:r>
              <a:rPr lang="es-ES" sz="1400" dirty="0" smtClean="0">
                <a:solidFill>
                  <a:schemeClr val="tx2"/>
                </a:solidFill>
                <a:latin typeface="+mj-lt"/>
              </a:rPr>
              <a:t>Énfasis en la incertidumbre y diferentes escenarios posibles</a:t>
            </a:r>
          </a:p>
          <a:p>
            <a:pPr marL="285750" indent="-285750">
              <a:buFont typeface="Arial" panose="020B0604020202020204" pitchFamily="34" charset="0"/>
              <a:buChar char="•"/>
            </a:pPr>
            <a:r>
              <a:rPr lang="es-ES" sz="1400" dirty="0" smtClean="0">
                <a:solidFill>
                  <a:schemeClr val="tx2"/>
                </a:solidFill>
                <a:latin typeface="+mj-lt"/>
              </a:rPr>
              <a:t>Formato de texto no cerrado (depende de la situación) -&gt; Síntesis</a:t>
            </a:r>
            <a:endParaRPr lang="en-GB" sz="1400" dirty="0">
              <a:solidFill>
                <a:schemeClr val="tx2"/>
              </a:solidFill>
              <a:latin typeface="+mj-lt"/>
            </a:endParaRPr>
          </a:p>
        </p:txBody>
      </p:sp>
      <p:sp>
        <p:nvSpPr>
          <p:cNvPr id="7" name="Flecha arriba 6"/>
          <p:cNvSpPr/>
          <p:nvPr/>
        </p:nvSpPr>
        <p:spPr>
          <a:xfrm>
            <a:off x="7601447" y="5429311"/>
            <a:ext cx="222636" cy="239837"/>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71856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23</a:t>
            </a:fld>
            <a:endParaRPr lang="es-ES" dirty="0">
              <a:solidFill>
                <a:srgbClr val="00338D">
                  <a:tint val="75000"/>
                </a:srgbClr>
              </a:solidFill>
            </a:endParaRPr>
          </a:p>
        </p:txBody>
      </p:sp>
      <p:sp>
        <p:nvSpPr>
          <p:cNvPr id="11" name="Marcador de contenido 2"/>
          <p:cNvSpPr txBox="1">
            <a:spLocks/>
          </p:cNvSpPr>
          <p:nvPr/>
        </p:nvSpPr>
        <p:spPr>
          <a:xfrm>
            <a:off x="440448" y="1911655"/>
            <a:ext cx="3097882"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Ámbito: Cada una de las 17 Comunidades autónomas de España -&gt; Mayor detalle</a:t>
            </a:r>
          </a:p>
          <a:p>
            <a:r>
              <a:rPr lang="es-ES" sz="1900" dirty="0" smtClean="0">
                <a:solidFill>
                  <a:schemeClr val="tx2"/>
                </a:solidFill>
                <a:latin typeface="+mj-lt"/>
              </a:rPr>
              <a:t>Alcances: D, D+1, D+2 (corto plazo), D+3/D+4 (medio plazo)</a:t>
            </a:r>
          </a:p>
          <a:p>
            <a:r>
              <a:rPr lang="es-ES" sz="1900" dirty="0" smtClean="0">
                <a:solidFill>
                  <a:schemeClr val="tx2"/>
                </a:solidFill>
                <a:latin typeface="+mj-lt"/>
              </a:rPr>
              <a:t>Elaboración: Grupos FMA (para las CC AA de su zona de responsabilidad)</a:t>
            </a: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 autonómicos</a:t>
            </a:r>
            <a:endParaRPr lang="es-ES" sz="2800" dirty="0"/>
          </a:p>
        </p:txBody>
      </p:sp>
      <p:sp>
        <p:nvSpPr>
          <p:cNvPr id="47" name="CuadroTexto 46"/>
          <p:cNvSpPr txBox="1"/>
          <p:nvPr/>
        </p:nvSpPr>
        <p:spPr>
          <a:xfrm>
            <a:off x="3630907" y="2428490"/>
            <a:ext cx="3848431" cy="3000821"/>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FPSP75 LEBN 290600</a:t>
            </a:r>
          </a:p>
          <a:p>
            <a:r>
              <a:rPr lang="es-ES" sz="900" dirty="0" smtClean="0"/>
              <a:t>AGENCIA </a:t>
            </a:r>
            <a:r>
              <a:rPr lang="es-ES" sz="900" dirty="0"/>
              <a:t>ESTATAL DE METEOROLOGÍA</a:t>
            </a:r>
          </a:p>
          <a:p>
            <a:r>
              <a:rPr lang="es-ES" sz="900" dirty="0" smtClean="0"/>
              <a:t>PREDICCIÓN </a:t>
            </a:r>
            <a:r>
              <a:rPr lang="es-ES" sz="900" dirty="0"/>
              <a:t>GENERAL PARA LA COMUNIDAD DE CATALUÑA</a:t>
            </a:r>
          </a:p>
          <a:p>
            <a:r>
              <a:rPr lang="es-ES" sz="900" dirty="0" smtClean="0"/>
              <a:t>DÍA </a:t>
            </a:r>
            <a:r>
              <a:rPr lang="es-ES" sz="900" dirty="0"/>
              <a:t>29 DE AGOSTO DE 2022 A LAS 13:08 HORA OFICIAL</a:t>
            </a:r>
          </a:p>
          <a:p>
            <a:r>
              <a:rPr lang="es-ES" sz="900" dirty="0" smtClean="0"/>
              <a:t>PREDICCIÓN </a:t>
            </a:r>
            <a:r>
              <a:rPr lang="es-ES" sz="900" dirty="0"/>
              <a:t>VÁLIDA PARA EL MARTES 30</a:t>
            </a:r>
          </a:p>
          <a:p>
            <a:endParaRPr lang="es-ES" sz="900" dirty="0"/>
          </a:p>
          <a:p>
            <a:r>
              <a:rPr lang="es-ES" sz="900" dirty="0"/>
              <a:t>A.- FENÓMENOS SIGNIFICATIVOS</a:t>
            </a:r>
          </a:p>
          <a:p>
            <a:r>
              <a:rPr lang="es-ES" sz="900" dirty="0" smtClean="0"/>
              <a:t>Temperaturas </a:t>
            </a:r>
            <a:r>
              <a:rPr lang="es-ES" sz="900" dirty="0"/>
              <a:t>máximas significativamente altas en la </a:t>
            </a:r>
            <a:r>
              <a:rPr lang="es-ES" sz="900" dirty="0" smtClean="0"/>
              <a:t>depresión central </a:t>
            </a:r>
            <a:r>
              <a:rPr lang="es-ES" sz="900" dirty="0"/>
              <a:t>de Lleida.</a:t>
            </a:r>
          </a:p>
          <a:p>
            <a:endParaRPr lang="es-ES" sz="900" dirty="0"/>
          </a:p>
          <a:p>
            <a:r>
              <a:rPr lang="es-ES" sz="900" dirty="0"/>
              <a:t>B.- PREDICCIÓN</a:t>
            </a:r>
          </a:p>
          <a:p>
            <a:r>
              <a:rPr lang="es-ES" sz="900" dirty="0" smtClean="0"/>
              <a:t>Predominio </a:t>
            </a:r>
            <a:r>
              <a:rPr lang="es-ES" sz="900" dirty="0"/>
              <a:t>de cielo poco nuboso. Nubosidad de evolución </a:t>
            </a:r>
            <a:r>
              <a:rPr lang="es-ES" sz="900" dirty="0" smtClean="0"/>
              <a:t>diurna, preferentemente </a:t>
            </a:r>
            <a:r>
              <a:rPr lang="es-ES" sz="900" dirty="0"/>
              <a:t>en zonas de montaña, a partir de mediodía, </a:t>
            </a:r>
            <a:r>
              <a:rPr lang="es-ES" sz="900" dirty="0" smtClean="0"/>
              <a:t>que podrá </a:t>
            </a:r>
            <a:r>
              <a:rPr lang="es-ES" sz="900" dirty="0"/>
              <a:t>dejar chubascos acompañados de tormenta en el Pirineo y </a:t>
            </a:r>
            <a:r>
              <a:rPr lang="es-ES" sz="900" dirty="0" smtClean="0"/>
              <a:t>el interior </a:t>
            </a:r>
            <a:r>
              <a:rPr lang="es-ES" sz="900" dirty="0"/>
              <a:t>sur de Tarragona; y sin descartar que puedan </a:t>
            </a:r>
            <a:r>
              <a:rPr lang="es-ES" sz="900" dirty="0" smtClean="0"/>
              <a:t>extenderse de </a:t>
            </a:r>
            <a:r>
              <a:rPr lang="es-ES" sz="900" dirty="0"/>
              <a:t>forma dispersa a zonas del nordeste del territorio</a:t>
            </a:r>
            <a:r>
              <a:rPr lang="es-ES" sz="900" dirty="0" smtClean="0"/>
              <a:t>.</a:t>
            </a:r>
            <a:endParaRPr lang="es-ES" sz="900" dirty="0"/>
          </a:p>
          <a:p>
            <a:r>
              <a:rPr lang="es-ES" sz="900" dirty="0"/>
              <a:t>Temperaturas mínimas sin cambios significativos; máximas </a:t>
            </a:r>
            <a:r>
              <a:rPr lang="es-ES" sz="900" dirty="0" smtClean="0"/>
              <a:t>en ligero </a:t>
            </a:r>
            <a:r>
              <a:rPr lang="es-ES" sz="900" dirty="0"/>
              <a:t>descenso en la mitad oriental de Girona, en ligero </a:t>
            </a:r>
            <a:r>
              <a:rPr lang="es-ES" sz="900" dirty="0" smtClean="0"/>
              <a:t>ascenso en </a:t>
            </a:r>
            <a:r>
              <a:rPr lang="es-ES" sz="900" dirty="0"/>
              <a:t>el interior sur y sin cambios en el resto. </a:t>
            </a:r>
            <a:endParaRPr lang="es-ES" sz="900" dirty="0" smtClean="0"/>
          </a:p>
          <a:p>
            <a:r>
              <a:rPr lang="es-ES" sz="900" dirty="0" smtClean="0"/>
              <a:t>Viento flojo variable</a:t>
            </a:r>
            <a:r>
              <a:rPr lang="es-ES" sz="900" dirty="0"/>
              <a:t>, tendiendo a componente sur por la tarde, reforzado </a:t>
            </a:r>
            <a:r>
              <a:rPr lang="es-ES" sz="900" dirty="0" smtClean="0"/>
              <a:t>en zonas </a:t>
            </a:r>
            <a:r>
              <a:rPr lang="es-ES" sz="900" dirty="0"/>
              <a:t>litorales.</a:t>
            </a:r>
            <a:endParaRPr lang="en-GB" sz="900" dirty="0"/>
          </a:p>
        </p:txBody>
      </p:sp>
      <p:sp>
        <p:nvSpPr>
          <p:cNvPr id="48" name="CuadroTexto 47"/>
          <p:cNvSpPr txBox="1"/>
          <p:nvPr/>
        </p:nvSpPr>
        <p:spPr>
          <a:xfrm>
            <a:off x="7571915" y="2428490"/>
            <a:ext cx="3848431" cy="3277820"/>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FPSP85 LEBN 290600</a:t>
            </a:r>
          </a:p>
          <a:p>
            <a:r>
              <a:rPr lang="es-ES" sz="900" dirty="0" smtClean="0"/>
              <a:t>AGENCIA </a:t>
            </a:r>
            <a:r>
              <a:rPr lang="es-ES" sz="900" dirty="0"/>
              <a:t>ESTATAL DE METEOROLOGÍA</a:t>
            </a:r>
          </a:p>
          <a:p>
            <a:r>
              <a:rPr lang="es-ES" sz="900" dirty="0" smtClean="0"/>
              <a:t>PREDICCIÓN </a:t>
            </a:r>
            <a:r>
              <a:rPr lang="es-ES" sz="900" dirty="0"/>
              <a:t>GENERAL PARA LA COMUNIDAD DE CATALUÑA</a:t>
            </a:r>
          </a:p>
          <a:p>
            <a:r>
              <a:rPr lang="es-ES" sz="900" dirty="0" smtClean="0"/>
              <a:t>DÍA </a:t>
            </a:r>
            <a:r>
              <a:rPr lang="es-ES" sz="900" dirty="0"/>
              <a:t>29 DE AGOSTO DE 2022 A LAS 13:08 HORA OFICIAL</a:t>
            </a:r>
          </a:p>
          <a:p>
            <a:r>
              <a:rPr lang="es-ES" sz="900" dirty="0" smtClean="0"/>
              <a:t>PREDICCIÓN </a:t>
            </a:r>
            <a:r>
              <a:rPr lang="es-ES" sz="900" dirty="0"/>
              <a:t>VÁLIDA PARA EL MIÉRCOLES 31</a:t>
            </a:r>
          </a:p>
          <a:p>
            <a:endParaRPr lang="es-ES" sz="900" dirty="0"/>
          </a:p>
          <a:p>
            <a:r>
              <a:rPr lang="es-ES" sz="900" dirty="0"/>
              <a:t>A.- FENÓMENOS SIGNIFICATIVOS</a:t>
            </a:r>
          </a:p>
          <a:p>
            <a:r>
              <a:rPr lang="es-ES" sz="900" dirty="0" smtClean="0"/>
              <a:t>Chubascos </a:t>
            </a:r>
            <a:r>
              <a:rPr lang="es-ES" sz="900" dirty="0"/>
              <a:t>y tormentas en el interior septentrional por la </a:t>
            </a:r>
            <a:r>
              <a:rPr lang="es-ES" sz="900" dirty="0" smtClean="0"/>
              <a:t>tarde, que </a:t>
            </a:r>
            <a:r>
              <a:rPr lang="es-ES" sz="900" dirty="0"/>
              <a:t>podrán ser localmente fuertes en el interior nordeste y </a:t>
            </a:r>
            <a:r>
              <a:rPr lang="es-ES" sz="900" dirty="0" smtClean="0"/>
              <a:t>sin descartar </a:t>
            </a:r>
            <a:r>
              <a:rPr lang="es-ES" sz="900" dirty="0"/>
              <a:t>en el resto del Pirineo. Temperaturas </a:t>
            </a:r>
            <a:r>
              <a:rPr lang="es-ES" sz="900" dirty="0" smtClean="0"/>
              <a:t>máximas significativamente </a:t>
            </a:r>
            <a:r>
              <a:rPr lang="es-ES" sz="900" dirty="0"/>
              <a:t>altas en la depresión central de Lleida.</a:t>
            </a:r>
          </a:p>
          <a:p>
            <a:endParaRPr lang="es-ES" sz="900" dirty="0"/>
          </a:p>
          <a:p>
            <a:r>
              <a:rPr lang="es-ES" sz="900" dirty="0"/>
              <a:t>B.- PREDICCIÓN</a:t>
            </a:r>
          </a:p>
          <a:p>
            <a:r>
              <a:rPr lang="es-ES" sz="900" dirty="0" smtClean="0"/>
              <a:t>Predominio </a:t>
            </a:r>
            <a:r>
              <a:rPr lang="es-ES" sz="900" dirty="0"/>
              <a:t>de cielo nuboso por la mañana, tendiendo a </a:t>
            </a:r>
            <a:r>
              <a:rPr lang="es-ES" sz="900" dirty="0" smtClean="0"/>
              <a:t>intervalos nubosos</a:t>
            </a:r>
            <a:r>
              <a:rPr lang="es-ES" sz="900" dirty="0"/>
              <a:t>. Nubosidad baja matinal en zonas litorales. </a:t>
            </a:r>
            <a:r>
              <a:rPr lang="es-ES" sz="900" dirty="0" smtClean="0"/>
              <a:t>Probables chubascos </a:t>
            </a:r>
            <a:r>
              <a:rPr lang="es-ES" sz="900" dirty="0"/>
              <a:t>y tormentas por la mañana en zonas litorales </a:t>
            </a:r>
            <a:r>
              <a:rPr lang="es-ES" sz="900" dirty="0" smtClean="0"/>
              <a:t>y prelitorales</a:t>
            </a:r>
            <a:r>
              <a:rPr lang="es-ES" sz="900" dirty="0"/>
              <a:t>; por la tarde se esperan en el interior </a:t>
            </a:r>
            <a:r>
              <a:rPr lang="es-ES" sz="900" dirty="0" smtClean="0"/>
              <a:t>septentrional y </a:t>
            </a:r>
            <a:r>
              <a:rPr lang="es-ES" sz="900" dirty="0"/>
              <a:t>el interior sur de Tarragona, y sin descartar de forma </a:t>
            </a:r>
            <a:r>
              <a:rPr lang="es-ES" sz="900" dirty="0" smtClean="0"/>
              <a:t>dispersa en </a:t>
            </a:r>
            <a:r>
              <a:rPr lang="es-ES" sz="900" dirty="0"/>
              <a:t>el resto del territorio; podrán ser localmente fuertes por </a:t>
            </a:r>
            <a:r>
              <a:rPr lang="es-ES" sz="900" dirty="0" smtClean="0"/>
              <a:t>la tarde </a:t>
            </a:r>
            <a:r>
              <a:rPr lang="es-ES" sz="900" dirty="0"/>
              <a:t>en el interior nordeste y sin descartar en el resto </a:t>
            </a:r>
            <a:r>
              <a:rPr lang="es-ES" sz="900" dirty="0" smtClean="0"/>
              <a:t>del Pirineo</a:t>
            </a:r>
            <a:r>
              <a:rPr lang="es-ES" sz="900" dirty="0"/>
              <a:t>. </a:t>
            </a:r>
            <a:endParaRPr lang="es-ES" sz="900" dirty="0" smtClean="0"/>
          </a:p>
          <a:p>
            <a:r>
              <a:rPr lang="es-ES" sz="900" dirty="0" smtClean="0"/>
              <a:t>Temperaturas </a:t>
            </a:r>
            <a:r>
              <a:rPr lang="es-ES" sz="900" dirty="0"/>
              <a:t>mínimas sin cambios o en ligero </a:t>
            </a:r>
            <a:r>
              <a:rPr lang="es-ES" sz="900" dirty="0" smtClean="0"/>
              <a:t>ascenso; máximas </a:t>
            </a:r>
            <a:r>
              <a:rPr lang="es-ES" sz="900" dirty="0"/>
              <a:t>en descenso en Pirineo y el interior nordeste, y </a:t>
            </a:r>
            <a:r>
              <a:rPr lang="es-ES" sz="900" dirty="0" smtClean="0"/>
              <a:t>con pocos </a:t>
            </a:r>
            <a:r>
              <a:rPr lang="es-ES" sz="900" dirty="0"/>
              <a:t>cambios en el resto. </a:t>
            </a:r>
            <a:endParaRPr lang="es-ES" sz="900" dirty="0" smtClean="0"/>
          </a:p>
          <a:p>
            <a:r>
              <a:rPr lang="es-ES" sz="900" dirty="0" smtClean="0"/>
              <a:t>Viento </a:t>
            </a:r>
            <a:r>
              <a:rPr lang="es-ES" sz="900" dirty="0"/>
              <a:t>flojo variable, con </a:t>
            </a:r>
            <a:r>
              <a:rPr lang="es-ES" sz="900" dirty="0" smtClean="0"/>
              <a:t>predominio de </a:t>
            </a:r>
            <a:r>
              <a:rPr lang="es-ES" sz="900" dirty="0"/>
              <a:t>la componente sur por la tarde; y con viento de </a:t>
            </a:r>
            <a:r>
              <a:rPr lang="es-ES" sz="900" dirty="0" smtClean="0"/>
              <a:t>componente norte </a:t>
            </a:r>
            <a:r>
              <a:rPr lang="es-ES" sz="900" dirty="0"/>
              <a:t>moderado al final del día en zonas litorales.</a:t>
            </a:r>
            <a:endParaRPr lang="en-GB" sz="900" dirty="0"/>
          </a:p>
        </p:txBody>
      </p:sp>
      <p:sp>
        <p:nvSpPr>
          <p:cNvPr id="49" name="CuadroTexto 48"/>
          <p:cNvSpPr txBox="1"/>
          <p:nvPr/>
        </p:nvSpPr>
        <p:spPr>
          <a:xfrm>
            <a:off x="4926426" y="2059158"/>
            <a:ext cx="1257393" cy="369332"/>
          </a:xfrm>
          <a:prstGeom prst="rect">
            <a:avLst/>
          </a:prstGeom>
          <a:noFill/>
        </p:spPr>
        <p:txBody>
          <a:bodyPr wrap="square" rtlCol="0">
            <a:spAutoFit/>
          </a:bodyPr>
          <a:lstStyle/>
          <a:p>
            <a:pPr algn="ctr"/>
            <a:r>
              <a:rPr lang="es-ES" dirty="0" smtClean="0"/>
              <a:t>D+1</a:t>
            </a:r>
            <a:endParaRPr lang="en-GB" dirty="0"/>
          </a:p>
        </p:txBody>
      </p:sp>
      <p:sp>
        <p:nvSpPr>
          <p:cNvPr id="50" name="CuadroTexto 49"/>
          <p:cNvSpPr txBox="1"/>
          <p:nvPr/>
        </p:nvSpPr>
        <p:spPr>
          <a:xfrm>
            <a:off x="8867433" y="2059158"/>
            <a:ext cx="1257393" cy="369332"/>
          </a:xfrm>
          <a:prstGeom prst="rect">
            <a:avLst/>
          </a:prstGeom>
          <a:noFill/>
        </p:spPr>
        <p:txBody>
          <a:bodyPr wrap="square" rtlCol="0">
            <a:spAutoFit/>
          </a:bodyPr>
          <a:lstStyle/>
          <a:p>
            <a:pPr algn="ctr"/>
            <a:r>
              <a:rPr lang="es-ES" dirty="0" smtClean="0"/>
              <a:t>D+2</a:t>
            </a:r>
            <a:endParaRPr lang="en-GB" dirty="0"/>
          </a:p>
        </p:txBody>
      </p:sp>
    </p:spTree>
    <p:extLst>
      <p:ext uri="{BB962C8B-B14F-4D97-AF65-F5344CB8AC3E}">
        <p14:creationId xmlns:p14="http://schemas.microsoft.com/office/powerpoint/2010/main" val="3711401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24</a:t>
            </a:fld>
            <a:endParaRPr lang="es-ES" dirty="0">
              <a:solidFill>
                <a:srgbClr val="00338D">
                  <a:tint val="75000"/>
                </a:srgbClr>
              </a:solidFill>
            </a:endParaRPr>
          </a:p>
        </p:txBody>
      </p:sp>
      <p:sp>
        <p:nvSpPr>
          <p:cNvPr id="11" name="Marcador de contenido 2"/>
          <p:cNvSpPr txBox="1">
            <a:spLocks/>
          </p:cNvSpPr>
          <p:nvPr/>
        </p:nvSpPr>
        <p:spPr>
          <a:xfrm>
            <a:off x="440448" y="1911655"/>
            <a:ext cx="3097882"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Ámbito: Cada una de las 17 Comunidades autónomas de España -&gt; Mayor detalle</a:t>
            </a:r>
          </a:p>
          <a:p>
            <a:r>
              <a:rPr lang="es-ES" sz="1900" dirty="0" smtClean="0">
                <a:solidFill>
                  <a:schemeClr val="tx2"/>
                </a:solidFill>
                <a:latin typeface="+mj-lt"/>
              </a:rPr>
              <a:t>Alcances: D+1, D+2 (corto plazo), D+3/D+4 (medio plazo)</a:t>
            </a:r>
          </a:p>
          <a:p>
            <a:r>
              <a:rPr lang="es-ES" sz="1900" dirty="0" smtClean="0">
                <a:solidFill>
                  <a:schemeClr val="tx2"/>
                </a:solidFill>
                <a:latin typeface="+mj-lt"/>
              </a:rPr>
              <a:t>Elaboración: Grupos FMA (para las CC AA de su zona de responsabilidad)</a:t>
            </a: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 autonómicos</a:t>
            </a:r>
            <a:endParaRPr lang="es-ES" sz="2800" dirty="0"/>
          </a:p>
        </p:txBody>
      </p:sp>
      <p:sp>
        <p:nvSpPr>
          <p:cNvPr id="47" name="CuadroTexto 46"/>
          <p:cNvSpPr txBox="1"/>
          <p:nvPr/>
        </p:nvSpPr>
        <p:spPr>
          <a:xfrm>
            <a:off x="5523318" y="2372830"/>
            <a:ext cx="3848431" cy="3277820"/>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FPSP80 LEBN 290700</a:t>
            </a:r>
          </a:p>
          <a:p>
            <a:r>
              <a:rPr lang="es-ES" sz="900" dirty="0" smtClean="0"/>
              <a:t>AGENCIA </a:t>
            </a:r>
            <a:r>
              <a:rPr lang="es-ES" sz="900" dirty="0"/>
              <a:t>ESTATAL DE METEOROLOGÍA</a:t>
            </a:r>
          </a:p>
          <a:p>
            <a:r>
              <a:rPr lang="es-ES" sz="900" dirty="0" smtClean="0"/>
              <a:t>PREDICCIÓN </a:t>
            </a:r>
            <a:r>
              <a:rPr lang="es-ES" sz="900" dirty="0"/>
              <a:t>GENERAL DE MEDIO PLAZO PARA LA COMUNIDAD DE CATALUÑA</a:t>
            </a:r>
          </a:p>
          <a:p>
            <a:r>
              <a:rPr lang="es-ES" sz="900" dirty="0" smtClean="0"/>
              <a:t>DÍA </a:t>
            </a:r>
            <a:r>
              <a:rPr lang="es-ES" sz="900" dirty="0"/>
              <a:t>29 DE AGOSTO DE 2022 A LAS 15:16 HORA OFICIAL</a:t>
            </a:r>
          </a:p>
          <a:p>
            <a:r>
              <a:rPr lang="es-ES" sz="900" dirty="0" smtClean="0"/>
              <a:t>PREDICCIÓN </a:t>
            </a:r>
            <a:r>
              <a:rPr lang="es-ES" sz="900" dirty="0"/>
              <a:t>VÁLIDA PARA LOS DÍAS 1 Y 2 DE SEPTIEMBRE</a:t>
            </a:r>
          </a:p>
          <a:p>
            <a:endParaRPr lang="es-ES" sz="900" dirty="0"/>
          </a:p>
          <a:p>
            <a:r>
              <a:rPr lang="es-ES" sz="900" dirty="0" smtClean="0"/>
              <a:t>DÍA </a:t>
            </a:r>
            <a:r>
              <a:rPr lang="es-ES" sz="900" dirty="0"/>
              <a:t>1 (JUEVES):</a:t>
            </a:r>
          </a:p>
          <a:p>
            <a:r>
              <a:rPr lang="es-ES" sz="900" dirty="0" smtClean="0"/>
              <a:t>Intervalos </a:t>
            </a:r>
            <a:r>
              <a:rPr lang="es-ES" sz="900" dirty="0"/>
              <a:t>nubosos en el resto, más abundantes en el interior </a:t>
            </a:r>
            <a:r>
              <a:rPr lang="es-ES" sz="900" dirty="0" smtClean="0"/>
              <a:t>del tercio </a:t>
            </a:r>
            <a:r>
              <a:rPr lang="es-ES" sz="900" dirty="0"/>
              <a:t>norte y el sur de Tarragona. Nubosidad baja matinal </a:t>
            </a:r>
            <a:r>
              <a:rPr lang="es-ES" sz="900" dirty="0" smtClean="0"/>
              <a:t>en zonas </a:t>
            </a:r>
            <a:r>
              <a:rPr lang="es-ES" sz="900" dirty="0"/>
              <a:t>litorales y el interior del tercio sur; y nubosidad </a:t>
            </a:r>
            <a:r>
              <a:rPr lang="es-ES" sz="900" dirty="0" smtClean="0"/>
              <a:t>de evolución </a:t>
            </a:r>
            <a:r>
              <a:rPr lang="es-ES" sz="900" dirty="0"/>
              <a:t>diurna a partir de mediodía en zonas del interior. </a:t>
            </a:r>
            <a:r>
              <a:rPr lang="es-ES" sz="900" dirty="0" smtClean="0"/>
              <a:t>Se esperan </a:t>
            </a:r>
            <a:r>
              <a:rPr lang="es-ES" sz="900" dirty="0"/>
              <a:t>chubascos y tormentas en zonas litorales por la mañana </a:t>
            </a:r>
            <a:r>
              <a:rPr lang="es-ES" sz="900" dirty="0" smtClean="0"/>
              <a:t>y en </a:t>
            </a:r>
            <a:r>
              <a:rPr lang="es-ES" sz="900" dirty="0"/>
              <a:t>el interior del tercio norte por la tarde, sin descartar en </a:t>
            </a:r>
            <a:r>
              <a:rPr lang="es-ES" sz="900" dirty="0" smtClean="0"/>
              <a:t>el resto </a:t>
            </a:r>
            <a:r>
              <a:rPr lang="es-ES" sz="900" dirty="0"/>
              <a:t>del territorio de forma dispersa. Temperaturas en </a:t>
            </a:r>
            <a:r>
              <a:rPr lang="es-ES" sz="900" dirty="0" smtClean="0"/>
              <a:t>ligero descenso</a:t>
            </a:r>
            <a:r>
              <a:rPr lang="es-ES" sz="900" dirty="0"/>
              <a:t>, salvo descensos de las máximas en el tercio </a:t>
            </a:r>
            <a:r>
              <a:rPr lang="es-ES" sz="900" dirty="0" smtClean="0"/>
              <a:t>occidental. En </a:t>
            </a:r>
            <a:r>
              <a:rPr lang="es-ES" sz="900" dirty="0"/>
              <a:t>el litoral, viento flojo a moderado de componente norte </a:t>
            </a:r>
            <a:r>
              <a:rPr lang="es-ES" sz="900" dirty="0" smtClean="0"/>
              <a:t>girando por </a:t>
            </a:r>
            <a:r>
              <a:rPr lang="es-ES" sz="900" dirty="0"/>
              <a:t>la tarde a flojo de componente este; en el interior, </a:t>
            </a:r>
            <a:r>
              <a:rPr lang="es-ES" sz="900" dirty="0" smtClean="0"/>
              <a:t>variable flojo</a:t>
            </a:r>
            <a:r>
              <a:rPr lang="es-ES" sz="900" dirty="0"/>
              <a:t>.</a:t>
            </a:r>
          </a:p>
          <a:p>
            <a:endParaRPr lang="es-ES" sz="900" dirty="0"/>
          </a:p>
          <a:p>
            <a:r>
              <a:rPr lang="es-ES" sz="900" dirty="0"/>
              <a:t>DÍA 2 (VIERNES):</a:t>
            </a:r>
          </a:p>
          <a:p>
            <a:r>
              <a:rPr lang="es-ES" sz="900" dirty="0" smtClean="0"/>
              <a:t>Predominio </a:t>
            </a:r>
            <a:r>
              <a:rPr lang="es-ES" sz="900" dirty="0"/>
              <a:t>de cielo nuboso. Probables chubascos y </a:t>
            </a:r>
            <a:r>
              <a:rPr lang="es-ES" sz="900" dirty="0" smtClean="0"/>
              <a:t>tormentas generalizados </a:t>
            </a:r>
            <a:r>
              <a:rPr lang="es-ES" sz="900" dirty="0"/>
              <a:t>durante toda la jornada, más intensos a </a:t>
            </a:r>
            <a:r>
              <a:rPr lang="es-ES" sz="900" dirty="0" smtClean="0"/>
              <a:t>primeras horas </a:t>
            </a:r>
            <a:r>
              <a:rPr lang="es-ES" sz="900" dirty="0"/>
              <a:t>y por la tarde. Temperaturas sin cambios o en </a:t>
            </a:r>
            <a:r>
              <a:rPr lang="es-ES" sz="900" dirty="0" smtClean="0"/>
              <a:t>ligero descenso</a:t>
            </a:r>
            <a:r>
              <a:rPr lang="es-ES" sz="900" dirty="0"/>
              <a:t>. Viento flojo variable, con viento flojo a moderado </a:t>
            </a:r>
            <a:r>
              <a:rPr lang="es-ES" sz="900" dirty="0" smtClean="0"/>
              <a:t>de componente </a:t>
            </a:r>
            <a:r>
              <a:rPr lang="es-ES" sz="900" dirty="0"/>
              <a:t>norte en el Ampurdán por la mañana y predominando </a:t>
            </a:r>
            <a:r>
              <a:rPr lang="es-ES" sz="900" dirty="0" smtClean="0"/>
              <a:t>la componente </a:t>
            </a:r>
            <a:r>
              <a:rPr lang="es-ES" sz="900" dirty="0"/>
              <a:t>sur por la tarde.</a:t>
            </a:r>
            <a:endParaRPr lang="en-GB" sz="900" dirty="0"/>
          </a:p>
        </p:txBody>
      </p:sp>
      <p:sp>
        <p:nvSpPr>
          <p:cNvPr id="49" name="CuadroTexto 48"/>
          <p:cNvSpPr txBox="1"/>
          <p:nvPr/>
        </p:nvSpPr>
        <p:spPr>
          <a:xfrm>
            <a:off x="6818836" y="2003498"/>
            <a:ext cx="1257393" cy="369332"/>
          </a:xfrm>
          <a:prstGeom prst="rect">
            <a:avLst/>
          </a:prstGeom>
          <a:noFill/>
        </p:spPr>
        <p:txBody>
          <a:bodyPr wrap="square" rtlCol="0">
            <a:spAutoFit/>
          </a:bodyPr>
          <a:lstStyle/>
          <a:p>
            <a:pPr algn="ctr"/>
            <a:r>
              <a:rPr lang="es-ES" dirty="0" smtClean="0"/>
              <a:t>D+3, D+4</a:t>
            </a:r>
            <a:endParaRPr lang="en-GB" dirty="0"/>
          </a:p>
        </p:txBody>
      </p:sp>
    </p:spTree>
    <p:extLst>
      <p:ext uri="{BB962C8B-B14F-4D97-AF65-F5344CB8AC3E}">
        <p14:creationId xmlns:p14="http://schemas.microsoft.com/office/powerpoint/2010/main" val="3237272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general</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25</a:t>
            </a:fld>
            <a:endParaRPr lang="es-ES" dirty="0">
              <a:solidFill>
                <a:srgbClr val="00338D">
                  <a:tint val="75000"/>
                </a:srgbClr>
              </a:solidFill>
            </a:endParaRPr>
          </a:p>
        </p:txBody>
      </p:sp>
      <p:sp>
        <p:nvSpPr>
          <p:cNvPr id="11" name="Marcador de contenido 2"/>
          <p:cNvSpPr txBox="1">
            <a:spLocks/>
          </p:cNvSpPr>
          <p:nvPr/>
        </p:nvSpPr>
        <p:spPr>
          <a:xfrm>
            <a:off x="440448" y="1911655"/>
            <a:ext cx="3097882"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Ámbito: Cada una de las 52 provincias -&gt; Mayor detalle</a:t>
            </a:r>
          </a:p>
          <a:p>
            <a:r>
              <a:rPr lang="es-ES" sz="1900" dirty="0" smtClean="0">
                <a:solidFill>
                  <a:schemeClr val="tx2"/>
                </a:solidFill>
                <a:latin typeface="+mj-lt"/>
              </a:rPr>
              <a:t>Se agrupan en 24 boletines</a:t>
            </a:r>
          </a:p>
          <a:p>
            <a:r>
              <a:rPr lang="es-ES" sz="1900" dirty="0" smtClean="0">
                <a:solidFill>
                  <a:schemeClr val="tx2"/>
                </a:solidFill>
                <a:latin typeface="+mj-lt"/>
              </a:rPr>
              <a:t>Alcances: D,D+1, D+2 (corto plazo)</a:t>
            </a:r>
          </a:p>
          <a:p>
            <a:r>
              <a:rPr lang="es-ES" sz="1900" dirty="0" smtClean="0">
                <a:solidFill>
                  <a:schemeClr val="tx2"/>
                </a:solidFill>
                <a:latin typeface="+mj-lt"/>
              </a:rPr>
              <a:t>Elaboración: Grupos FMA (para las provincias de su zona de responsabilidad)</a:t>
            </a:r>
          </a:p>
          <a:p>
            <a:r>
              <a:rPr lang="es-ES" sz="1900" dirty="0" smtClean="0">
                <a:solidFill>
                  <a:schemeClr val="tx2"/>
                </a:solidFill>
                <a:latin typeface="+mj-lt"/>
              </a:rPr>
              <a:t>Incluye una tabla de temperaturas máximas y mínimas de las principales poblaciones de la provincia</a:t>
            </a: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general provinciales</a:t>
            </a:r>
            <a:endParaRPr lang="es-ES" sz="2800" dirty="0"/>
          </a:p>
        </p:txBody>
      </p:sp>
      <p:sp>
        <p:nvSpPr>
          <p:cNvPr id="47" name="CuadroTexto 46"/>
          <p:cNvSpPr txBox="1"/>
          <p:nvPr/>
        </p:nvSpPr>
        <p:spPr>
          <a:xfrm>
            <a:off x="3719391" y="1855996"/>
            <a:ext cx="3848431" cy="4662815"/>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FPSP65 LEBN 290600</a:t>
            </a:r>
          </a:p>
          <a:p>
            <a:r>
              <a:rPr lang="es-ES" sz="900" dirty="0" smtClean="0"/>
              <a:t>AGENCIA </a:t>
            </a:r>
            <a:r>
              <a:rPr lang="es-ES" sz="900" dirty="0"/>
              <a:t>ESTATAL DE METEOROLOGÍA</a:t>
            </a:r>
          </a:p>
          <a:p>
            <a:r>
              <a:rPr lang="es-ES" sz="900" dirty="0" smtClean="0"/>
              <a:t>PREDICCIÓN </a:t>
            </a:r>
            <a:r>
              <a:rPr lang="es-ES" sz="900" dirty="0"/>
              <a:t>POR PROVINCIAS PARA CATALUÑA</a:t>
            </a:r>
          </a:p>
          <a:p>
            <a:r>
              <a:rPr lang="es-ES" sz="900" dirty="0" smtClean="0"/>
              <a:t>DÍA </a:t>
            </a:r>
            <a:r>
              <a:rPr lang="es-ES" sz="900" dirty="0"/>
              <a:t>29 DE AGOSTO DE 2022 A LAS 14:00 HORA OFICIAL</a:t>
            </a:r>
          </a:p>
          <a:p>
            <a:r>
              <a:rPr lang="es-ES" sz="900" dirty="0" smtClean="0"/>
              <a:t>PREDICCIÓN </a:t>
            </a:r>
            <a:r>
              <a:rPr lang="es-ES" sz="900" dirty="0"/>
              <a:t>VÁLIDA PARA EL MARTES 30</a:t>
            </a:r>
          </a:p>
          <a:p>
            <a:endParaRPr lang="es-ES" sz="900" dirty="0"/>
          </a:p>
          <a:p>
            <a:r>
              <a:rPr lang="es-ES" sz="900" dirty="0"/>
              <a:t>LLEIDA</a:t>
            </a:r>
          </a:p>
          <a:p>
            <a:r>
              <a:rPr lang="es-ES" sz="900" dirty="0" smtClean="0"/>
              <a:t>Predominio </a:t>
            </a:r>
            <a:r>
              <a:rPr lang="es-ES" sz="900" dirty="0"/>
              <a:t>de cielo poco nuboso. Nubosidad de evolución </a:t>
            </a:r>
            <a:r>
              <a:rPr lang="es-ES" sz="900" dirty="0" smtClean="0"/>
              <a:t>diurna, preferentemente </a:t>
            </a:r>
            <a:r>
              <a:rPr lang="es-ES" sz="900" dirty="0"/>
              <a:t>en zonas de montaña, a partir de mediodía, </a:t>
            </a:r>
            <a:r>
              <a:rPr lang="es-ES" sz="900" dirty="0" smtClean="0"/>
              <a:t>que podrá </a:t>
            </a:r>
            <a:r>
              <a:rPr lang="es-ES" sz="900" dirty="0"/>
              <a:t>dejar chubascos acompañados de tormenta en el </a:t>
            </a:r>
            <a:r>
              <a:rPr lang="es-ES" sz="900" dirty="0" smtClean="0"/>
              <a:t>Pirineo. Temperaturas </a:t>
            </a:r>
            <a:r>
              <a:rPr lang="es-ES" sz="900" dirty="0"/>
              <a:t>sin cambios significativos, salvo ascensos locales </a:t>
            </a:r>
            <a:r>
              <a:rPr lang="es-ES" sz="900" dirty="0" smtClean="0"/>
              <a:t>de las </a:t>
            </a:r>
            <a:r>
              <a:rPr lang="es-ES" sz="900" dirty="0"/>
              <a:t>máximas en el sur. Viento flojo variable, tendiendo </a:t>
            </a:r>
            <a:r>
              <a:rPr lang="es-ES" sz="900" dirty="0" smtClean="0"/>
              <a:t>a componente </a:t>
            </a:r>
            <a:r>
              <a:rPr lang="es-ES" sz="900" dirty="0"/>
              <a:t>sur por la tarde.</a:t>
            </a:r>
          </a:p>
          <a:p>
            <a:r>
              <a:rPr lang="es-ES" sz="900" dirty="0" smtClean="0"/>
              <a:t>TEMPERATURAS </a:t>
            </a:r>
            <a:r>
              <a:rPr lang="es-ES" sz="900" dirty="0"/>
              <a:t>MÍNIMAS Y MÁXIMAS PREVISTAS (°C):</a:t>
            </a:r>
          </a:p>
          <a:p>
            <a:r>
              <a:rPr lang="es-ES" sz="900" dirty="0" smtClean="0"/>
              <a:t>Balaguer                       20  </a:t>
            </a:r>
            <a:r>
              <a:rPr lang="es-ES" sz="900" dirty="0"/>
              <a:t>36</a:t>
            </a:r>
          </a:p>
          <a:p>
            <a:r>
              <a:rPr lang="es-ES" sz="900" dirty="0" smtClean="0"/>
              <a:t>Tàrrega                         </a:t>
            </a:r>
            <a:r>
              <a:rPr lang="es-ES" sz="900" dirty="0"/>
              <a:t>19  36</a:t>
            </a:r>
          </a:p>
          <a:p>
            <a:r>
              <a:rPr lang="es-ES" sz="900" dirty="0" smtClean="0"/>
              <a:t>La </a:t>
            </a:r>
            <a:r>
              <a:rPr lang="es-ES" sz="900" dirty="0"/>
              <a:t>Seu d'Urgell            </a:t>
            </a:r>
            <a:r>
              <a:rPr lang="es-ES" sz="900" dirty="0" smtClean="0"/>
              <a:t>14  </a:t>
            </a:r>
            <a:r>
              <a:rPr lang="es-ES" sz="900" dirty="0"/>
              <a:t>32</a:t>
            </a:r>
          </a:p>
          <a:p>
            <a:r>
              <a:rPr lang="es-ES" sz="900" dirty="0" smtClean="0"/>
              <a:t>Vielha </a:t>
            </a:r>
            <a:r>
              <a:rPr lang="es-ES" sz="900" dirty="0"/>
              <a:t>e Mijaran         </a:t>
            </a:r>
            <a:r>
              <a:rPr lang="es-ES" sz="900" dirty="0" smtClean="0"/>
              <a:t>13  </a:t>
            </a:r>
            <a:r>
              <a:rPr lang="es-ES" sz="900" dirty="0"/>
              <a:t>30</a:t>
            </a:r>
          </a:p>
          <a:p>
            <a:r>
              <a:rPr lang="es-ES" sz="900" dirty="0" smtClean="0"/>
              <a:t>Lleida                            20  </a:t>
            </a:r>
            <a:r>
              <a:rPr lang="es-ES" sz="900" dirty="0"/>
              <a:t>37</a:t>
            </a:r>
          </a:p>
          <a:p>
            <a:endParaRPr lang="es-ES" sz="900" dirty="0"/>
          </a:p>
          <a:p>
            <a:r>
              <a:rPr lang="es-ES" sz="900" dirty="0"/>
              <a:t>GIRONA</a:t>
            </a:r>
          </a:p>
          <a:p>
            <a:r>
              <a:rPr lang="es-ES" sz="900" dirty="0" smtClean="0"/>
              <a:t>Predominio </a:t>
            </a:r>
            <a:r>
              <a:rPr lang="es-ES" sz="900" dirty="0"/>
              <a:t>de cielo poco nuboso. Nubosidad de evolución diurna</a:t>
            </a:r>
            <a:r>
              <a:rPr lang="es-ES" sz="900" dirty="0" smtClean="0"/>
              <a:t>, preferentemente </a:t>
            </a:r>
            <a:r>
              <a:rPr lang="es-ES" sz="900" dirty="0"/>
              <a:t>en zonas de montaña, a partir de mediodía, </a:t>
            </a:r>
            <a:r>
              <a:rPr lang="es-ES" sz="900" dirty="0" smtClean="0"/>
              <a:t>que podrá </a:t>
            </a:r>
            <a:r>
              <a:rPr lang="es-ES" sz="900" dirty="0"/>
              <a:t>dejar chubascos acompañados de tormenta en el Pirineo; </a:t>
            </a:r>
            <a:r>
              <a:rPr lang="es-ES" sz="900" dirty="0" smtClean="0"/>
              <a:t>y sin </a:t>
            </a:r>
            <a:r>
              <a:rPr lang="es-ES" sz="900" dirty="0"/>
              <a:t>descartar que puedan extenderse de forma dispersa a </a:t>
            </a:r>
            <a:r>
              <a:rPr lang="es-ES" sz="900" dirty="0" smtClean="0"/>
              <a:t>otras zonas</a:t>
            </a:r>
            <a:r>
              <a:rPr lang="es-ES" sz="900" dirty="0"/>
              <a:t>. Temperaturas sin cambios significativos, salvo descensos </a:t>
            </a:r>
            <a:r>
              <a:rPr lang="es-ES" sz="900" dirty="0" smtClean="0"/>
              <a:t>de las </a:t>
            </a:r>
            <a:r>
              <a:rPr lang="es-ES" sz="900" dirty="0"/>
              <a:t>máximas en la mitad oriental. Viento flojo </a:t>
            </a:r>
            <a:r>
              <a:rPr lang="es-ES" sz="900" dirty="0" smtClean="0"/>
              <a:t>variable, tendiendo </a:t>
            </a:r>
            <a:r>
              <a:rPr lang="es-ES" sz="900" dirty="0"/>
              <a:t>a componente sur por la tarde, reforzado en </a:t>
            </a:r>
            <a:r>
              <a:rPr lang="es-ES" sz="900" dirty="0" smtClean="0"/>
              <a:t>zonas litorales</a:t>
            </a:r>
            <a:r>
              <a:rPr lang="es-ES" sz="900" dirty="0"/>
              <a:t>.</a:t>
            </a:r>
          </a:p>
          <a:p>
            <a:r>
              <a:rPr lang="es-ES" sz="900" dirty="0" smtClean="0"/>
              <a:t>TEMPERATURAS </a:t>
            </a:r>
            <a:r>
              <a:rPr lang="es-ES" sz="900" dirty="0"/>
              <a:t>MÍNIMAS Y MÁXIMAS PREVISTAS (°C):</a:t>
            </a:r>
          </a:p>
          <a:p>
            <a:r>
              <a:rPr lang="es-ES" sz="900" dirty="0" smtClean="0"/>
              <a:t>Ripoll                           16  </a:t>
            </a:r>
            <a:r>
              <a:rPr lang="es-ES" sz="900" dirty="0"/>
              <a:t>32</a:t>
            </a:r>
          </a:p>
          <a:p>
            <a:r>
              <a:rPr lang="es-ES" sz="900" dirty="0" smtClean="0"/>
              <a:t>Olot                              16  </a:t>
            </a:r>
            <a:r>
              <a:rPr lang="es-ES" sz="900" dirty="0"/>
              <a:t>34</a:t>
            </a:r>
          </a:p>
          <a:p>
            <a:r>
              <a:rPr lang="es-ES" sz="900" dirty="0" smtClean="0"/>
              <a:t>Blanes                          </a:t>
            </a:r>
            <a:r>
              <a:rPr lang="es-ES" sz="900" dirty="0"/>
              <a:t>24  32</a:t>
            </a:r>
          </a:p>
          <a:p>
            <a:r>
              <a:rPr lang="es-ES" sz="900" dirty="0" smtClean="0"/>
              <a:t>Figueres                      </a:t>
            </a:r>
            <a:r>
              <a:rPr lang="es-ES" sz="900" dirty="0"/>
              <a:t>21  31</a:t>
            </a:r>
          </a:p>
          <a:p>
            <a:r>
              <a:rPr lang="es-ES" sz="900" dirty="0" smtClean="0"/>
              <a:t>Girona                         19  36 </a:t>
            </a:r>
            <a:endParaRPr lang="en-GB" sz="900" dirty="0"/>
          </a:p>
        </p:txBody>
      </p:sp>
      <p:sp>
        <p:nvSpPr>
          <p:cNvPr id="49" name="CuadroTexto 48"/>
          <p:cNvSpPr txBox="1"/>
          <p:nvPr/>
        </p:nvSpPr>
        <p:spPr>
          <a:xfrm>
            <a:off x="6990383" y="1835023"/>
            <a:ext cx="577439" cy="369332"/>
          </a:xfrm>
          <a:prstGeom prst="rect">
            <a:avLst/>
          </a:prstGeom>
          <a:noFill/>
        </p:spPr>
        <p:txBody>
          <a:bodyPr wrap="square" rtlCol="0">
            <a:spAutoFit/>
          </a:bodyPr>
          <a:lstStyle/>
          <a:p>
            <a:pPr algn="ctr"/>
            <a:r>
              <a:rPr lang="es-ES" dirty="0" smtClean="0"/>
              <a:t>D+1</a:t>
            </a:r>
            <a:endParaRPr lang="en-GB" dirty="0"/>
          </a:p>
        </p:txBody>
      </p:sp>
      <p:sp>
        <p:nvSpPr>
          <p:cNvPr id="10" name="CuadroTexto 9"/>
          <p:cNvSpPr txBox="1"/>
          <p:nvPr/>
        </p:nvSpPr>
        <p:spPr>
          <a:xfrm>
            <a:off x="7629004" y="1679419"/>
            <a:ext cx="3848431" cy="5078313"/>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FPSP66 LEBN 290600</a:t>
            </a:r>
          </a:p>
          <a:p>
            <a:r>
              <a:rPr lang="es-ES" sz="900" dirty="0" smtClean="0"/>
              <a:t>AGENCIA </a:t>
            </a:r>
            <a:r>
              <a:rPr lang="es-ES" sz="900" dirty="0"/>
              <a:t>ESTATAL DE METEOROLOGÍA</a:t>
            </a:r>
          </a:p>
          <a:p>
            <a:r>
              <a:rPr lang="es-ES" sz="900" dirty="0" smtClean="0"/>
              <a:t>PREDICCIÓN </a:t>
            </a:r>
            <a:r>
              <a:rPr lang="es-ES" sz="900" dirty="0"/>
              <a:t>POR PROVINCIAS PARA CATALUÑA</a:t>
            </a:r>
          </a:p>
          <a:p>
            <a:r>
              <a:rPr lang="es-ES" sz="900" dirty="0" smtClean="0"/>
              <a:t>DÍA </a:t>
            </a:r>
            <a:r>
              <a:rPr lang="es-ES" sz="900" dirty="0"/>
              <a:t>29 DE AGOSTO DE 2022 A LAS 14:00 HORA OFICIAL</a:t>
            </a:r>
          </a:p>
          <a:p>
            <a:r>
              <a:rPr lang="es-ES" sz="900" dirty="0" smtClean="0"/>
              <a:t>PREDICCIÓN </a:t>
            </a:r>
            <a:r>
              <a:rPr lang="es-ES" sz="900" dirty="0"/>
              <a:t>VÁLIDA PARA EL MARTES 30</a:t>
            </a:r>
          </a:p>
          <a:p>
            <a:endParaRPr lang="es-ES" sz="900" dirty="0" smtClean="0"/>
          </a:p>
          <a:p>
            <a:r>
              <a:rPr lang="es-ES" sz="900" dirty="0" smtClean="0"/>
              <a:t>BARCELONA</a:t>
            </a:r>
            <a:endParaRPr lang="es-ES" sz="900" dirty="0"/>
          </a:p>
          <a:p>
            <a:r>
              <a:rPr lang="es-ES" sz="900" dirty="0" smtClean="0"/>
              <a:t>Predominio </a:t>
            </a:r>
            <a:r>
              <a:rPr lang="es-ES" sz="900" dirty="0"/>
              <a:t>de cielo poco nuboso. Nubosidad de evolución </a:t>
            </a:r>
            <a:r>
              <a:rPr lang="es-ES" sz="900" dirty="0" smtClean="0"/>
              <a:t>diurna, preferentemente </a:t>
            </a:r>
            <a:r>
              <a:rPr lang="es-ES" sz="900" dirty="0"/>
              <a:t>en zonas de montaña, a partir de mediodía, </a:t>
            </a:r>
            <a:r>
              <a:rPr lang="es-ES" sz="900" dirty="0" smtClean="0"/>
              <a:t>que podrá </a:t>
            </a:r>
            <a:r>
              <a:rPr lang="es-ES" sz="900" dirty="0"/>
              <a:t>dejar chubascos acompañados de tormenta en el </a:t>
            </a:r>
            <a:r>
              <a:rPr lang="es-ES" sz="900" dirty="0" smtClean="0"/>
              <a:t>Prepirineo; y </a:t>
            </a:r>
            <a:r>
              <a:rPr lang="es-ES" sz="900" dirty="0"/>
              <a:t>sin descartar que puedan extenderse de forma dispersa a </a:t>
            </a:r>
            <a:r>
              <a:rPr lang="es-ES" sz="900" dirty="0" smtClean="0"/>
              <a:t>zonas cercanas</a:t>
            </a:r>
            <a:r>
              <a:rPr lang="es-ES" sz="900" dirty="0"/>
              <a:t>. Temperaturas sin cambios significativos. Viento </a:t>
            </a:r>
            <a:r>
              <a:rPr lang="es-ES" sz="900" dirty="0" smtClean="0"/>
              <a:t>flojo variable</a:t>
            </a:r>
            <a:r>
              <a:rPr lang="es-ES" sz="900" dirty="0"/>
              <a:t>, tendiendo a componente sur por la tarde, reforzado </a:t>
            </a:r>
            <a:r>
              <a:rPr lang="es-ES" sz="900" dirty="0" smtClean="0"/>
              <a:t>en zonas </a:t>
            </a:r>
            <a:r>
              <a:rPr lang="es-ES" sz="900" dirty="0"/>
              <a:t>litorales.</a:t>
            </a:r>
          </a:p>
          <a:p>
            <a:r>
              <a:rPr lang="es-ES" sz="900" dirty="0" smtClean="0"/>
              <a:t>TEMPERATURAS </a:t>
            </a:r>
            <a:r>
              <a:rPr lang="es-ES" sz="900" dirty="0"/>
              <a:t>MÍNIMAS Y MÁXIMAS PREVISTAS (°C):</a:t>
            </a:r>
          </a:p>
          <a:p>
            <a:r>
              <a:rPr lang="es-ES" sz="900" dirty="0" smtClean="0"/>
              <a:t>Vic                           </a:t>
            </a:r>
            <a:r>
              <a:rPr lang="es-ES" sz="900" dirty="0"/>
              <a:t>16  33</a:t>
            </a:r>
          </a:p>
          <a:p>
            <a:r>
              <a:rPr lang="es-ES" sz="900" dirty="0" smtClean="0"/>
              <a:t>Mataró                        </a:t>
            </a:r>
            <a:r>
              <a:rPr lang="es-ES" sz="900" dirty="0"/>
              <a:t>23  32</a:t>
            </a:r>
          </a:p>
          <a:p>
            <a:r>
              <a:rPr lang="es-ES" sz="900" dirty="0" smtClean="0"/>
              <a:t>Igualada                      </a:t>
            </a:r>
            <a:r>
              <a:rPr lang="es-ES" sz="900" dirty="0"/>
              <a:t>19  34</a:t>
            </a:r>
          </a:p>
          <a:p>
            <a:r>
              <a:rPr lang="es-ES" sz="900" dirty="0" err="1" smtClean="0"/>
              <a:t>Vilanova</a:t>
            </a:r>
            <a:r>
              <a:rPr lang="es-ES" sz="900" dirty="0" smtClean="0"/>
              <a:t> </a:t>
            </a:r>
            <a:r>
              <a:rPr lang="es-ES" sz="900" dirty="0"/>
              <a:t>i la </a:t>
            </a:r>
            <a:r>
              <a:rPr lang="es-ES" sz="900" dirty="0" err="1"/>
              <a:t>Geltrú</a:t>
            </a:r>
            <a:r>
              <a:rPr lang="es-ES" sz="900" dirty="0"/>
              <a:t>          23  31</a:t>
            </a:r>
          </a:p>
          <a:p>
            <a:r>
              <a:rPr lang="es-ES" sz="900" dirty="0" smtClean="0"/>
              <a:t>Manresa                       </a:t>
            </a:r>
            <a:r>
              <a:rPr lang="es-ES" sz="900" dirty="0"/>
              <a:t>17  35</a:t>
            </a:r>
          </a:p>
          <a:p>
            <a:r>
              <a:rPr lang="es-ES" sz="900" dirty="0" smtClean="0"/>
              <a:t>Sabadell                      </a:t>
            </a:r>
            <a:r>
              <a:rPr lang="es-ES" sz="900" dirty="0"/>
              <a:t>20  34</a:t>
            </a:r>
          </a:p>
          <a:p>
            <a:r>
              <a:rPr lang="es-ES" sz="900" dirty="0" smtClean="0"/>
              <a:t>Barcelona                     </a:t>
            </a:r>
            <a:r>
              <a:rPr lang="es-ES" sz="900" dirty="0"/>
              <a:t>24  32</a:t>
            </a:r>
          </a:p>
          <a:p>
            <a:endParaRPr lang="es-ES" sz="900" dirty="0" smtClean="0"/>
          </a:p>
          <a:p>
            <a:r>
              <a:rPr lang="es-ES" sz="900" dirty="0" smtClean="0"/>
              <a:t>TARRAGONA</a:t>
            </a:r>
            <a:endParaRPr lang="es-ES" sz="900" dirty="0"/>
          </a:p>
          <a:p>
            <a:r>
              <a:rPr lang="es-ES" sz="900" dirty="0" smtClean="0"/>
              <a:t>Predominio </a:t>
            </a:r>
            <a:r>
              <a:rPr lang="es-ES" sz="900" dirty="0"/>
              <a:t>de cielo poco nuboso. Nubosidad de evolución </a:t>
            </a:r>
            <a:r>
              <a:rPr lang="es-ES" sz="900" dirty="0" smtClean="0"/>
              <a:t>diurna, preferentemente </a:t>
            </a:r>
            <a:r>
              <a:rPr lang="es-ES" sz="900" dirty="0"/>
              <a:t>en zonas de montaña, a partir de mediodía, </a:t>
            </a:r>
            <a:r>
              <a:rPr lang="es-ES" sz="900" dirty="0" smtClean="0"/>
              <a:t>que podrá </a:t>
            </a:r>
            <a:r>
              <a:rPr lang="es-ES" sz="900" dirty="0"/>
              <a:t>dejar chubascos acompañados de tormenta en el </a:t>
            </a:r>
            <a:r>
              <a:rPr lang="es-ES" sz="900" dirty="0" smtClean="0"/>
              <a:t>interior sur</a:t>
            </a:r>
            <a:r>
              <a:rPr lang="es-ES" sz="900" dirty="0"/>
              <a:t>; y sin descartar que puedan extenderse de forma dispersa </a:t>
            </a:r>
            <a:r>
              <a:rPr lang="es-ES" sz="900" dirty="0" smtClean="0"/>
              <a:t>a zonas </a:t>
            </a:r>
            <a:r>
              <a:rPr lang="es-ES" sz="900" dirty="0"/>
              <a:t>cercanas. Temperaturas sin cambios significativos, </a:t>
            </a:r>
            <a:r>
              <a:rPr lang="es-ES" sz="900" dirty="0" smtClean="0"/>
              <a:t>salvo ascensos </a:t>
            </a:r>
            <a:r>
              <a:rPr lang="es-ES" sz="900" dirty="0"/>
              <a:t>locales de las máximas en el interior. Viento </a:t>
            </a:r>
            <a:r>
              <a:rPr lang="es-ES" sz="900" dirty="0" smtClean="0"/>
              <a:t>flojo variable</a:t>
            </a:r>
            <a:r>
              <a:rPr lang="es-ES" sz="900" dirty="0"/>
              <a:t>, tendiendo a componente sur por la tarde, reforzado </a:t>
            </a:r>
            <a:r>
              <a:rPr lang="es-ES" sz="900" dirty="0" smtClean="0"/>
              <a:t>en zonas </a:t>
            </a:r>
            <a:r>
              <a:rPr lang="es-ES" sz="900" dirty="0"/>
              <a:t>litorales.</a:t>
            </a:r>
          </a:p>
          <a:p>
            <a:r>
              <a:rPr lang="es-ES" sz="900" dirty="0" smtClean="0"/>
              <a:t>TEMPERATURAS </a:t>
            </a:r>
            <a:r>
              <a:rPr lang="es-ES" sz="900" dirty="0"/>
              <a:t>MÍNIMAS Y MÁXIMAS PREVISTAS (°C):</a:t>
            </a:r>
          </a:p>
          <a:p>
            <a:r>
              <a:rPr lang="es-ES" sz="900" dirty="0" smtClean="0"/>
              <a:t>Vendrell</a:t>
            </a:r>
            <a:r>
              <a:rPr lang="es-ES" sz="900" dirty="0"/>
              <a:t>, El                  22  32</a:t>
            </a:r>
          </a:p>
          <a:p>
            <a:r>
              <a:rPr lang="es-ES" sz="900" dirty="0" err="1" smtClean="0"/>
              <a:t>Gandesa</a:t>
            </a:r>
            <a:r>
              <a:rPr lang="es-ES" sz="900" dirty="0" smtClean="0"/>
              <a:t>                       </a:t>
            </a:r>
            <a:r>
              <a:rPr lang="es-ES" sz="900" dirty="0"/>
              <a:t>20  35</a:t>
            </a:r>
          </a:p>
          <a:p>
            <a:r>
              <a:rPr lang="es-ES" sz="900" dirty="0" smtClean="0"/>
              <a:t>Tortosa                       </a:t>
            </a:r>
            <a:r>
              <a:rPr lang="es-ES" sz="900" dirty="0"/>
              <a:t>21  36</a:t>
            </a:r>
          </a:p>
          <a:p>
            <a:r>
              <a:rPr lang="es-ES" sz="900" dirty="0" smtClean="0"/>
              <a:t>Tarragona                     </a:t>
            </a:r>
            <a:r>
              <a:rPr lang="es-ES" sz="900" dirty="0"/>
              <a:t>22  31</a:t>
            </a:r>
          </a:p>
          <a:p>
            <a:r>
              <a:rPr lang="es-ES" sz="900" dirty="0" smtClean="0"/>
              <a:t>Reus                          </a:t>
            </a:r>
            <a:r>
              <a:rPr lang="es-ES" sz="900" dirty="0"/>
              <a:t>21  33</a:t>
            </a:r>
            <a:endParaRPr lang="en-GB" sz="900" dirty="0"/>
          </a:p>
        </p:txBody>
      </p:sp>
      <p:sp>
        <p:nvSpPr>
          <p:cNvPr id="12" name="CuadroTexto 11"/>
          <p:cNvSpPr txBox="1"/>
          <p:nvPr/>
        </p:nvSpPr>
        <p:spPr>
          <a:xfrm>
            <a:off x="10899996" y="1685642"/>
            <a:ext cx="577439" cy="369332"/>
          </a:xfrm>
          <a:prstGeom prst="rect">
            <a:avLst/>
          </a:prstGeom>
          <a:noFill/>
        </p:spPr>
        <p:txBody>
          <a:bodyPr wrap="square" rtlCol="0">
            <a:spAutoFit/>
          </a:bodyPr>
          <a:lstStyle/>
          <a:p>
            <a:pPr algn="ctr"/>
            <a:r>
              <a:rPr lang="es-ES" dirty="0" smtClean="0"/>
              <a:t>D+1</a:t>
            </a:r>
            <a:endParaRPr lang="en-GB" dirty="0"/>
          </a:p>
        </p:txBody>
      </p:sp>
    </p:spTree>
    <p:extLst>
      <p:ext uri="{BB962C8B-B14F-4D97-AF65-F5344CB8AC3E}">
        <p14:creationId xmlns:p14="http://schemas.microsoft.com/office/powerpoint/2010/main" val="3140227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26</a:t>
            </a:fld>
            <a:endParaRPr lang="es-ES">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smtClean="0">
                <a:solidFill>
                  <a:schemeClr val="tx2"/>
                </a:solidFill>
                <a:latin typeface="+mj-lt"/>
              </a:rPr>
              <a:t>Ámbito: 18 zonas en el Atlántico al norte de 30 N, 9 zonas en el Atlántico al sur de 35 N (3 zonas comunes) y 12 zonas en el Mediterráneo </a:t>
            </a:r>
          </a:p>
          <a:p>
            <a:r>
              <a:rPr lang="es-ES" sz="1600" dirty="0" smtClean="0">
                <a:solidFill>
                  <a:schemeClr val="tx2"/>
                </a:solidFill>
                <a:latin typeface="+mj-lt"/>
              </a:rPr>
              <a:t>Se agrupan en 3 boletines (Atlántico al norte de 30 N, Atlántico al sur de 35 N y Mediterráneo)</a:t>
            </a:r>
          </a:p>
          <a:p>
            <a:r>
              <a:rPr lang="es-ES" sz="1600" dirty="0" smtClean="0">
                <a:solidFill>
                  <a:schemeClr val="tx2"/>
                </a:solidFill>
                <a:latin typeface="+mj-lt"/>
              </a:rPr>
              <a:t>Alcances: 24 h + tendencia para las siguientes 24 h.</a:t>
            </a:r>
          </a:p>
          <a:p>
            <a:r>
              <a:rPr lang="es-ES" sz="1600" dirty="0" smtClean="0">
                <a:solidFill>
                  <a:schemeClr val="tx2"/>
                </a:solidFill>
                <a:latin typeface="+mj-lt"/>
              </a:rPr>
              <a:t>Elaboración: Grupos MAR (para las zonas de responsabilidad), dos veces al día (8 y 20 UTC)</a:t>
            </a:r>
          </a:p>
          <a:p>
            <a:r>
              <a:rPr lang="es-ES" sz="1600" dirty="0">
                <a:solidFill>
                  <a:schemeClr val="tx2"/>
                </a:solidFill>
                <a:latin typeface="+mj-lt"/>
              </a:rPr>
              <a:t>Además, se emite una versión adaptada para ser radiodifundida por los centros NAVTEX, tanto en inglés como en castellano (boletines para los centros </a:t>
            </a:r>
            <a:r>
              <a:rPr lang="es-ES" sz="1600" dirty="0" err="1">
                <a:solidFill>
                  <a:schemeClr val="tx2"/>
                </a:solidFill>
                <a:latin typeface="+mj-lt"/>
              </a:rPr>
              <a:t>Navtex</a:t>
            </a:r>
            <a:r>
              <a:rPr lang="es-ES" sz="1600" dirty="0">
                <a:solidFill>
                  <a:schemeClr val="tx2"/>
                </a:solidFill>
                <a:latin typeface="+mj-lt"/>
              </a:rPr>
              <a:t> de Coruña, Las Palmas, Cabo La Nao y Tarifa</a:t>
            </a:r>
            <a:r>
              <a:rPr lang="es-ES" sz="1600" dirty="0" smtClean="0">
                <a:solidFill>
                  <a:schemeClr val="tx2"/>
                </a:solidFill>
                <a:latin typeface="+mj-lt"/>
              </a:rPr>
              <a:t>)</a:t>
            </a:r>
            <a:endParaRPr lang="es-ES" sz="18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de alta mar</a:t>
            </a:r>
            <a:endParaRPr lang="es-ES" sz="2800" dirty="0"/>
          </a:p>
        </p:txBody>
      </p:sp>
      <p:sp>
        <p:nvSpPr>
          <p:cNvPr id="13" name="CuadroTexto 12"/>
          <p:cNvSpPr txBox="1"/>
          <p:nvPr/>
        </p:nvSpPr>
        <p:spPr>
          <a:xfrm>
            <a:off x="4363446" y="1837628"/>
            <a:ext cx="3848431" cy="4939814"/>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FQNT42 LEMM 290600</a:t>
            </a:r>
          </a:p>
          <a:p>
            <a:r>
              <a:rPr lang="es-ES" sz="900" dirty="0" smtClean="0"/>
              <a:t>AGENCIA </a:t>
            </a:r>
            <a:r>
              <a:rPr lang="es-ES" sz="900" dirty="0"/>
              <a:t>ESTATAL DE METEOROLOGIA DE ESPANA</a:t>
            </a:r>
          </a:p>
          <a:p>
            <a:r>
              <a:rPr lang="es-ES" sz="900" dirty="0" smtClean="0"/>
              <a:t>ZONAS </a:t>
            </a:r>
            <a:r>
              <a:rPr lang="es-ES" sz="900" dirty="0"/>
              <a:t>DEL ATLANTICO AL NORTE DE 30N</a:t>
            </a:r>
          </a:p>
          <a:p>
            <a:r>
              <a:rPr lang="es-ES" sz="900" dirty="0" smtClean="0"/>
              <a:t>EMITIDO </a:t>
            </a:r>
            <a:r>
              <a:rPr lang="es-ES" sz="900" dirty="0"/>
              <a:t>A LAS 08:00 UTC DEL LUNES 29 DE AGOSTO DE 2022</a:t>
            </a:r>
          </a:p>
          <a:p>
            <a:r>
              <a:rPr lang="es-ES" sz="900" dirty="0" smtClean="0"/>
              <a:t>ALCANZA </a:t>
            </a:r>
            <a:r>
              <a:rPr lang="es-ES" sz="900" dirty="0"/>
              <a:t>HASTA LAS 08:00 UTC DEL MIERCOLES 31 DE AGOSTO</a:t>
            </a:r>
          </a:p>
          <a:p>
            <a:endParaRPr lang="es-ES" sz="900" dirty="0" smtClean="0"/>
          </a:p>
          <a:p>
            <a:r>
              <a:rPr lang="es-ES" sz="900" dirty="0" smtClean="0"/>
              <a:t>AVISOS</a:t>
            </a:r>
            <a:r>
              <a:rPr lang="es-ES" sz="900" dirty="0"/>
              <a:t>: NO HAY AVISO.</a:t>
            </a:r>
          </a:p>
          <a:p>
            <a:endParaRPr lang="es-ES" sz="900" dirty="0"/>
          </a:p>
          <a:p>
            <a:r>
              <a:rPr lang="es-ES" sz="900" dirty="0" smtClean="0"/>
              <a:t>SITUACION </a:t>
            </a:r>
            <a:r>
              <a:rPr lang="es-ES" sz="900" dirty="0"/>
              <a:t>GENERAL A LAS 00 UTC DEL LUNES 29 Y EVOLUCION.</a:t>
            </a:r>
          </a:p>
          <a:p>
            <a:r>
              <a:rPr lang="es-ES" sz="900" dirty="0" smtClean="0"/>
              <a:t>BAJA </a:t>
            </a:r>
            <a:r>
              <a:rPr lang="es-ES" sz="900" dirty="0"/>
              <a:t>SOBRE W PENINSULA IBERICA 1010, EXTENDIENDOSE A PORTO </a:t>
            </a:r>
            <a:r>
              <a:rPr lang="es-ES" sz="900" dirty="0" smtClean="0"/>
              <a:t>Y </a:t>
            </a:r>
            <a:endParaRPr lang="es-ES" sz="900" dirty="0"/>
          </a:p>
          <a:p>
            <a:r>
              <a:rPr lang="es-ES" sz="900" dirty="0"/>
              <a:t>FISTERRA, AL GOLFO DE VIZCAYA Y PAZENN MAS TARDE RELLENANDOSE </a:t>
            </a:r>
            <a:r>
              <a:rPr lang="es-ES" sz="900" dirty="0" smtClean="0"/>
              <a:t>A</a:t>
            </a:r>
            <a:endParaRPr lang="es-ES" sz="900" dirty="0"/>
          </a:p>
          <a:p>
            <a:r>
              <a:rPr lang="es-ES" sz="900" dirty="0"/>
              <a:t>1016. BAJA N ALTAIR 1008 EL 290900 UTC, MOVIENDOSE AL </a:t>
            </a:r>
            <a:r>
              <a:rPr lang="es-ES" sz="900" dirty="0" smtClean="0"/>
              <a:t>ESTE</a:t>
            </a:r>
            <a:endParaRPr lang="es-ES" sz="900" dirty="0"/>
          </a:p>
          <a:p>
            <a:r>
              <a:rPr lang="es-ES" sz="900" dirty="0"/>
              <a:t>RELLENANDOSE 1012. BAJA RELATIVA E AZORES 1013. BAJA 49N </a:t>
            </a:r>
            <a:r>
              <a:rPr lang="es-ES" sz="900" dirty="0" smtClean="0"/>
              <a:t>32W</a:t>
            </a:r>
            <a:endParaRPr lang="es-ES" sz="900" dirty="0"/>
          </a:p>
          <a:p>
            <a:r>
              <a:rPr lang="es-ES" sz="900" dirty="0"/>
              <a:t>1009, MOVIENDOSE SE ALTAIR 1010. ALTA AL E ISLANDIA 1030</a:t>
            </a:r>
            <a:r>
              <a:rPr lang="es-ES" sz="900" dirty="0" smtClean="0"/>
              <a:t>,</a:t>
            </a:r>
            <a:endParaRPr lang="es-ES" sz="900" dirty="0"/>
          </a:p>
          <a:p>
            <a:r>
              <a:rPr lang="es-ES" sz="900" dirty="0"/>
              <a:t>EXTENDIENDOSE A N GRAN SOL 1020. ALTA N MADEIRA 1017 EL 291800</a:t>
            </a:r>
          </a:p>
          <a:p>
            <a:r>
              <a:rPr lang="es-ES" sz="900" dirty="0" smtClean="0"/>
              <a:t>UTC</a:t>
            </a:r>
            <a:r>
              <a:rPr lang="es-ES" sz="900" dirty="0"/>
              <a:t>.</a:t>
            </a:r>
          </a:p>
          <a:p>
            <a:endParaRPr lang="es-ES" sz="900" dirty="0"/>
          </a:p>
          <a:p>
            <a:r>
              <a:rPr lang="es-ES" sz="900" dirty="0"/>
              <a:t>PREDICCION VALIDA HASTA LAS 08:00 UTC DEL MARTES 30 DE AGOSTO.</a:t>
            </a:r>
          </a:p>
          <a:p>
            <a:endParaRPr lang="es-ES" sz="900" dirty="0"/>
          </a:p>
          <a:p>
            <a:r>
              <a:rPr lang="es-ES" sz="900" dirty="0"/>
              <a:t>GRAN SOL: COMPONENTE E 4 O 5, ARRECIANDO A 5 O 6 EN EL SURESTE DE</a:t>
            </a:r>
          </a:p>
          <a:p>
            <a:r>
              <a:rPr lang="es-ES" sz="900" dirty="0" smtClean="0"/>
              <a:t>MADRUGADA</a:t>
            </a:r>
            <a:r>
              <a:rPr lang="es-ES" sz="900" dirty="0"/>
              <a:t>. MAREJADA O FUERTE MAREJADA</a:t>
            </a:r>
          </a:p>
          <a:p>
            <a:endParaRPr lang="es-ES" sz="900" dirty="0"/>
          </a:p>
          <a:p>
            <a:r>
              <a:rPr lang="es-ES" sz="900" dirty="0"/>
              <a:t>PAZENN: -EN EL EXTREMO NORTE: E O NE 4 O 5. MAREJADA O </a:t>
            </a:r>
            <a:r>
              <a:rPr lang="es-ES" sz="900" dirty="0" smtClean="0"/>
              <a:t>FUERTE MAREJADA</a:t>
            </a:r>
            <a:r>
              <a:rPr lang="es-ES" sz="900" dirty="0"/>
              <a:t>. -E 3 A 5 EN EL SUROESTE Y 4 O 5 EN EL RESTO, AMAINANDO</a:t>
            </a:r>
          </a:p>
          <a:p>
            <a:r>
              <a:rPr lang="es-ES" sz="900" dirty="0" smtClean="0"/>
              <a:t>HASTA </a:t>
            </a:r>
            <a:r>
              <a:rPr lang="es-ES" sz="900" dirty="0"/>
              <a:t>VARIABLE 2 A 4. MAREJADA O FUERTE MAREJADA, DISMINUYENDO A</a:t>
            </a:r>
          </a:p>
          <a:p>
            <a:r>
              <a:rPr lang="es-ES" sz="900" dirty="0" smtClean="0"/>
              <a:t>MAREJADILLA</a:t>
            </a:r>
            <a:r>
              <a:rPr lang="es-ES" sz="900" dirty="0"/>
              <a:t>. -ALGUN AGUACERO</a:t>
            </a:r>
          </a:p>
          <a:p>
            <a:endParaRPr lang="es-ES" sz="900" dirty="0"/>
          </a:p>
          <a:p>
            <a:r>
              <a:rPr lang="es-ES" sz="900" dirty="0" smtClean="0"/>
              <a:t>…</a:t>
            </a:r>
            <a:endParaRPr lang="es-ES" sz="900" dirty="0"/>
          </a:p>
          <a:p>
            <a:endParaRPr lang="es-ES" sz="900" dirty="0"/>
          </a:p>
          <a:p>
            <a:r>
              <a:rPr lang="es-ES" sz="900" dirty="0"/>
              <a:t>FINISTERRE: VARIABLE 1 A 4, ARRECIANDO A W O SW 3 A 5 EN </a:t>
            </a:r>
            <a:r>
              <a:rPr lang="es-ES" sz="900" dirty="0" smtClean="0"/>
              <a:t>EL NORDESTE</a:t>
            </a:r>
            <a:r>
              <a:rPr lang="es-ES" sz="900" dirty="0"/>
              <a:t>. MAREJADILLA, AREAS DE MAREJADA EN EL NORDESTE. </a:t>
            </a:r>
            <a:r>
              <a:rPr lang="es-ES" sz="900" dirty="0" smtClean="0"/>
              <a:t>NIEBLA. AREAS </a:t>
            </a:r>
            <a:r>
              <a:rPr lang="es-ES" sz="900" dirty="0"/>
              <a:t>DE MALA.</a:t>
            </a:r>
          </a:p>
          <a:p>
            <a:endParaRPr lang="es-ES" sz="900" dirty="0"/>
          </a:p>
          <a:p>
            <a:r>
              <a:rPr lang="es-ES" sz="900" dirty="0"/>
              <a:t>TENDENCIA DE LOS AVISOS PARA LAS SIGUIENTES 24 HORAS</a:t>
            </a:r>
            <a:r>
              <a:rPr lang="es-ES" sz="900" dirty="0" smtClean="0"/>
              <a:t>.</a:t>
            </a:r>
            <a:endParaRPr lang="es-ES" sz="900" dirty="0"/>
          </a:p>
          <a:p>
            <a:r>
              <a:rPr lang="es-ES" sz="900" dirty="0"/>
              <a:t>NO SE ESPERAN CONDICIONES DE AVISO EN NINGUNA ZONA.</a:t>
            </a:r>
            <a:endParaRPr lang="en-GB" sz="900" dirty="0"/>
          </a:p>
        </p:txBody>
      </p:sp>
      <p:sp>
        <p:nvSpPr>
          <p:cNvPr id="14" name="Rectángulo 13"/>
          <p:cNvSpPr/>
          <p:nvPr/>
        </p:nvSpPr>
        <p:spPr>
          <a:xfrm>
            <a:off x="4363446" y="1865161"/>
            <a:ext cx="1224501" cy="182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8766625" y="1177564"/>
            <a:ext cx="1773803" cy="276999"/>
          </a:xfrm>
          <a:prstGeom prst="rect">
            <a:avLst/>
          </a:prstGeom>
          <a:noFill/>
        </p:spPr>
        <p:txBody>
          <a:bodyPr wrap="square" rtlCol="0">
            <a:spAutoFit/>
          </a:bodyPr>
          <a:lstStyle/>
          <a:p>
            <a:r>
              <a:rPr lang="es-ES" sz="1200" dirty="0" smtClean="0">
                <a:solidFill>
                  <a:srgbClr val="000000"/>
                </a:solidFill>
              </a:rPr>
              <a:t>Cabecera para su difusión</a:t>
            </a:r>
            <a:endParaRPr lang="en-GB" sz="1200" dirty="0">
              <a:solidFill>
                <a:srgbClr val="000000"/>
              </a:solidFill>
            </a:endParaRPr>
          </a:p>
        </p:txBody>
      </p:sp>
      <p:cxnSp>
        <p:nvCxnSpPr>
          <p:cNvPr id="16" name="Conector recto 15"/>
          <p:cNvCxnSpPr>
            <a:stCxn id="15" idx="1"/>
            <a:endCxn id="14" idx="3"/>
          </p:cNvCxnSpPr>
          <p:nvPr/>
        </p:nvCxnSpPr>
        <p:spPr>
          <a:xfrm flipH="1">
            <a:off x="5587947" y="1316064"/>
            <a:ext cx="3178678" cy="6401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4363446" y="2176819"/>
            <a:ext cx="2037354" cy="1243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8779498" y="1458192"/>
            <a:ext cx="2566340" cy="276999"/>
          </a:xfrm>
          <a:prstGeom prst="rect">
            <a:avLst/>
          </a:prstGeom>
          <a:noFill/>
        </p:spPr>
        <p:txBody>
          <a:bodyPr wrap="square" rtlCol="0">
            <a:spAutoFit/>
          </a:bodyPr>
          <a:lstStyle/>
          <a:p>
            <a:r>
              <a:rPr lang="es-ES" sz="1200" dirty="0" smtClean="0">
                <a:solidFill>
                  <a:srgbClr val="000000"/>
                </a:solidFill>
              </a:rPr>
              <a:t>Identificación del ámbito del boletín</a:t>
            </a:r>
            <a:endParaRPr lang="en-GB" sz="1200" dirty="0">
              <a:solidFill>
                <a:srgbClr val="000000"/>
              </a:solidFill>
            </a:endParaRPr>
          </a:p>
        </p:txBody>
      </p:sp>
      <p:cxnSp>
        <p:nvCxnSpPr>
          <p:cNvPr id="19" name="Conector recto 18"/>
          <p:cNvCxnSpPr>
            <a:stCxn id="18" idx="1"/>
            <a:endCxn id="17" idx="3"/>
          </p:cNvCxnSpPr>
          <p:nvPr/>
        </p:nvCxnSpPr>
        <p:spPr>
          <a:xfrm flipH="1">
            <a:off x="6400800" y="1596692"/>
            <a:ext cx="2378698" cy="6423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363445" y="2301180"/>
            <a:ext cx="2959706" cy="1451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adroTexto 20"/>
          <p:cNvSpPr txBox="1"/>
          <p:nvPr/>
        </p:nvSpPr>
        <p:spPr>
          <a:xfrm>
            <a:off x="8779497" y="1737190"/>
            <a:ext cx="2806805" cy="276999"/>
          </a:xfrm>
          <a:prstGeom prst="rect">
            <a:avLst/>
          </a:prstGeom>
          <a:noFill/>
        </p:spPr>
        <p:txBody>
          <a:bodyPr wrap="square" rtlCol="0">
            <a:spAutoFit/>
          </a:bodyPr>
          <a:lstStyle/>
          <a:p>
            <a:r>
              <a:rPr lang="es-ES" sz="1200" dirty="0" smtClean="0">
                <a:solidFill>
                  <a:srgbClr val="000000"/>
                </a:solidFill>
              </a:rPr>
              <a:t>Fecha y hora de difusión del boletín</a:t>
            </a:r>
            <a:endParaRPr lang="en-GB" sz="1200" dirty="0">
              <a:solidFill>
                <a:srgbClr val="000000"/>
              </a:solidFill>
            </a:endParaRPr>
          </a:p>
        </p:txBody>
      </p:sp>
      <p:cxnSp>
        <p:nvCxnSpPr>
          <p:cNvPr id="22" name="Conector recto 21"/>
          <p:cNvCxnSpPr>
            <a:stCxn id="21" idx="1"/>
            <a:endCxn id="20" idx="3"/>
          </p:cNvCxnSpPr>
          <p:nvPr/>
        </p:nvCxnSpPr>
        <p:spPr>
          <a:xfrm flipH="1">
            <a:off x="7323151" y="1875690"/>
            <a:ext cx="1456346" cy="4980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ángulo 22"/>
          <p:cNvSpPr/>
          <p:nvPr/>
        </p:nvSpPr>
        <p:spPr>
          <a:xfrm>
            <a:off x="4363444" y="2456664"/>
            <a:ext cx="3063073" cy="1339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adroTexto 23"/>
          <p:cNvSpPr txBox="1"/>
          <p:nvPr/>
        </p:nvSpPr>
        <p:spPr>
          <a:xfrm>
            <a:off x="8779496" y="2044420"/>
            <a:ext cx="2681565" cy="276999"/>
          </a:xfrm>
          <a:prstGeom prst="rect">
            <a:avLst/>
          </a:prstGeom>
          <a:noFill/>
        </p:spPr>
        <p:txBody>
          <a:bodyPr wrap="square" rtlCol="0">
            <a:spAutoFit/>
          </a:bodyPr>
          <a:lstStyle/>
          <a:p>
            <a:r>
              <a:rPr lang="es-ES" sz="1200" dirty="0" smtClean="0">
                <a:solidFill>
                  <a:srgbClr val="000000"/>
                </a:solidFill>
              </a:rPr>
              <a:t>Validez de la predicción</a:t>
            </a:r>
            <a:endParaRPr lang="en-GB" sz="1200" dirty="0">
              <a:solidFill>
                <a:srgbClr val="000000"/>
              </a:solidFill>
            </a:endParaRPr>
          </a:p>
        </p:txBody>
      </p:sp>
      <p:cxnSp>
        <p:nvCxnSpPr>
          <p:cNvPr id="25" name="Conector recto 24"/>
          <p:cNvCxnSpPr>
            <a:stCxn id="24" idx="1"/>
            <a:endCxn id="23" idx="3"/>
          </p:cNvCxnSpPr>
          <p:nvPr/>
        </p:nvCxnSpPr>
        <p:spPr>
          <a:xfrm flipH="1">
            <a:off x="7426517" y="2182920"/>
            <a:ext cx="1352979" cy="3407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4363444" y="2672378"/>
            <a:ext cx="3584080" cy="2463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p:cNvSpPr txBox="1"/>
          <p:nvPr/>
        </p:nvSpPr>
        <p:spPr>
          <a:xfrm>
            <a:off x="8779496" y="2342764"/>
            <a:ext cx="3190023" cy="276999"/>
          </a:xfrm>
          <a:prstGeom prst="rect">
            <a:avLst/>
          </a:prstGeom>
          <a:noFill/>
        </p:spPr>
        <p:txBody>
          <a:bodyPr wrap="square" rtlCol="0">
            <a:spAutoFit/>
          </a:bodyPr>
          <a:lstStyle/>
          <a:p>
            <a:r>
              <a:rPr lang="es-ES" sz="1200" dirty="0" smtClean="0">
                <a:solidFill>
                  <a:srgbClr val="000000"/>
                </a:solidFill>
              </a:rPr>
              <a:t>Apartado avisos</a:t>
            </a:r>
            <a:endParaRPr lang="en-GB" sz="800" dirty="0">
              <a:solidFill>
                <a:srgbClr val="000000"/>
              </a:solidFill>
            </a:endParaRPr>
          </a:p>
        </p:txBody>
      </p:sp>
      <p:cxnSp>
        <p:nvCxnSpPr>
          <p:cNvPr id="28" name="Conector recto 27"/>
          <p:cNvCxnSpPr>
            <a:stCxn id="27" idx="1"/>
            <a:endCxn id="26" idx="3"/>
          </p:cNvCxnSpPr>
          <p:nvPr/>
        </p:nvCxnSpPr>
        <p:spPr>
          <a:xfrm flipH="1">
            <a:off x="7947524" y="2481264"/>
            <a:ext cx="831972" cy="314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4363444" y="2976484"/>
            <a:ext cx="3584080" cy="11104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8779496" y="2646870"/>
            <a:ext cx="3190023" cy="646331"/>
          </a:xfrm>
          <a:prstGeom prst="rect">
            <a:avLst/>
          </a:prstGeom>
          <a:noFill/>
        </p:spPr>
        <p:txBody>
          <a:bodyPr wrap="square" rtlCol="0">
            <a:spAutoFit/>
          </a:bodyPr>
          <a:lstStyle/>
          <a:p>
            <a:r>
              <a:rPr lang="es-ES" sz="1200" dirty="0" smtClean="0">
                <a:solidFill>
                  <a:srgbClr val="000000"/>
                </a:solidFill>
              </a:rPr>
              <a:t>Apartado de situación general y evolución</a:t>
            </a:r>
          </a:p>
          <a:p>
            <a:r>
              <a:rPr lang="es-ES" sz="800" dirty="0" smtClean="0">
                <a:solidFill>
                  <a:srgbClr val="000000"/>
                </a:solidFill>
              </a:rPr>
              <a:t>Descripción </a:t>
            </a:r>
            <a:r>
              <a:rPr lang="es-ES" sz="800" dirty="0">
                <a:solidFill>
                  <a:srgbClr val="000000"/>
                </a:solidFill>
              </a:rPr>
              <a:t>breve y clara de la situación sinóptica en superficie a </a:t>
            </a:r>
            <a:r>
              <a:rPr lang="es-ES" sz="800" dirty="0" smtClean="0">
                <a:solidFill>
                  <a:srgbClr val="000000"/>
                </a:solidFill>
              </a:rPr>
              <a:t>las 00/12 </a:t>
            </a:r>
            <a:r>
              <a:rPr lang="es-ES" sz="800" dirty="0">
                <a:solidFill>
                  <a:srgbClr val="000000"/>
                </a:solidFill>
              </a:rPr>
              <a:t>UTC del día D. Se </a:t>
            </a:r>
            <a:r>
              <a:rPr lang="es-ES" sz="800" dirty="0" smtClean="0">
                <a:solidFill>
                  <a:srgbClr val="000000"/>
                </a:solidFill>
              </a:rPr>
              <a:t>indican </a:t>
            </a:r>
            <a:r>
              <a:rPr lang="es-ES" sz="800" dirty="0">
                <a:solidFill>
                  <a:srgbClr val="000000"/>
                </a:solidFill>
              </a:rPr>
              <a:t>sus principales características, así como </a:t>
            </a:r>
            <a:r>
              <a:rPr lang="es-ES" sz="800" dirty="0" smtClean="0">
                <a:solidFill>
                  <a:srgbClr val="000000"/>
                </a:solidFill>
              </a:rPr>
              <a:t>su evolución </a:t>
            </a:r>
            <a:r>
              <a:rPr lang="es-ES" sz="800" dirty="0">
                <a:solidFill>
                  <a:srgbClr val="000000"/>
                </a:solidFill>
              </a:rPr>
              <a:t>hasta el final del periodo de validez del boletín</a:t>
            </a:r>
            <a:endParaRPr lang="en-GB" sz="800" dirty="0">
              <a:solidFill>
                <a:srgbClr val="000000"/>
              </a:solidFill>
            </a:endParaRPr>
          </a:p>
        </p:txBody>
      </p:sp>
      <p:cxnSp>
        <p:nvCxnSpPr>
          <p:cNvPr id="35" name="Conector recto 34"/>
          <p:cNvCxnSpPr>
            <a:stCxn id="34" idx="1"/>
            <a:endCxn id="33" idx="3"/>
          </p:cNvCxnSpPr>
          <p:nvPr/>
        </p:nvCxnSpPr>
        <p:spPr>
          <a:xfrm flipH="1">
            <a:off x="7947524" y="2970036"/>
            <a:ext cx="831972" cy="5616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4363444" y="4175892"/>
            <a:ext cx="3584080" cy="2463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adroTexto 36"/>
          <p:cNvSpPr txBox="1"/>
          <p:nvPr/>
        </p:nvSpPr>
        <p:spPr>
          <a:xfrm>
            <a:off x="8779496" y="3343263"/>
            <a:ext cx="3190023" cy="276999"/>
          </a:xfrm>
          <a:prstGeom prst="rect">
            <a:avLst/>
          </a:prstGeom>
          <a:noFill/>
        </p:spPr>
        <p:txBody>
          <a:bodyPr wrap="square" rtlCol="0">
            <a:spAutoFit/>
          </a:bodyPr>
          <a:lstStyle/>
          <a:p>
            <a:r>
              <a:rPr lang="es-ES" sz="1200" dirty="0" smtClean="0">
                <a:solidFill>
                  <a:srgbClr val="000000"/>
                </a:solidFill>
              </a:rPr>
              <a:t>Comienzo del apartado de predicción por zonas</a:t>
            </a:r>
            <a:endParaRPr lang="en-GB" sz="800" dirty="0">
              <a:solidFill>
                <a:srgbClr val="000000"/>
              </a:solidFill>
            </a:endParaRPr>
          </a:p>
        </p:txBody>
      </p:sp>
      <p:cxnSp>
        <p:nvCxnSpPr>
          <p:cNvPr id="38" name="Conector recto 37"/>
          <p:cNvCxnSpPr>
            <a:stCxn id="37" idx="1"/>
            <a:endCxn id="36" idx="3"/>
          </p:cNvCxnSpPr>
          <p:nvPr/>
        </p:nvCxnSpPr>
        <p:spPr>
          <a:xfrm flipH="1">
            <a:off x="7947524" y="3481763"/>
            <a:ext cx="831972" cy="817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ángulo 38"/>
          <p:cNvSpPr/>
          <p:nvPr/>
        </p:nvSpPr>
        <p:spPr>
          <a:xfrm>
            <a:off x="4363444" y="4460802"/>
            <a:ext cx="3584080" cy="2998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adroTexto 39"/>
          <p:cNvSpPr txBox="1"/>
          <p:nvPr/>
        </p:nvSpPr>
        <p:spPr>
          <a:xfrm>
            <a:off x="8779496" y="3562716"/>
            <a:ext cx="3190023" cy="2246769"/>
          </a:xfrm>
          <a:prstGeom prst="rect">
            <a:avLst/>
          </a:prstGeom>
          <a:noFill/>
        </p:spPr>
        <p:txBody>
          <a:bodyPr wrap="square" rtlCol="0">
            <a:spAutoFit/>
          </a:bodyPr>
          <a:lstStyle/>
          <a:p>
            <a:r>
              <a:rPr lang="es-ES" sz="1200" dirty="0" smtClean="0">
                <a:solidFill>
                  <a:srgbClr val="000000"/>
                </a:solidFill>
              </a:rPr>
              <a:t>Predicción por zonas</a:t>
            </a:r>
          </a:p>
          <a:p>
            <a:r>
              <a:rPr lang="es-ES" sz="800" dirty="0" smtClean="0">
                <a:solidFill>
                  <a:srgbClr val="000000"/>
                </a:solidFill>
              </a:rPr>
              <a:t>El </a:t>
            </a:r>
            <a:r>
              <a:rPr lang="es-ES" sz="800" dirty="0">
                <a:solidFill>
                  <a:srgbClr val="000000"/>
                </a:solidFill>
              </a:rPr>
              <a:t>orden de las distintas </a:t>
            </a:r>
            <a:r>
              <a:rPr lang="es-ES" sz="800" dirty="0" smtClean="0">
                <a:solidFill>
                  <a:srgbClr val="000000"/>
                </a:solidFill>
              </a:rPr>
              <a:t>variables es: </a:t>
            </a:r>
            <a:r>
              <a:rPr lang="es-ES" sz="800" dirty="0">
                <a:solidFill>
                  <a:srgbClr val="000000"/>
                </a:solidFill>
              </a:rPr>
              <a:t>viento, oleaje, meteoros significativos y visibilidad. Cada una de estas </a:t>
            </a:r>
            <a:r>
              <a:rPr lang="es-ES" sz="800" dirty="0" smtClean="0">
                <a:solidFill>
                  <a:srgbClr val="000000"/>
                </a:solidFill>
              </a:rPr>
              <a:t>variables están </a:t>
            </a:r>
            <a:r>
              <a:rPr lang="es-ES" sz="800" dirty="0">
                <a:solidFill>
                  <a:srgbClr val="000000"/>
                </a:solidFill>
              </a:rPr>
              <a:t>separadas por un punto</a:t>
            </a:r>
            <a:r>
              <a:rPr lang="es-ES" sz="800" dirty="0" smtClean="0">
                <a:solidFill>
                  <a:srgbClr val="000000"/>
                </a:solidFill>
              </a:rPr>
              <a:t>. </a:t>
            </a:r>
          </a:p>
          <a:p>
            <a:pPr marL="171450" indent="-171450">
              <a:buFont typeface="Arial" panose="020B0604020202020204" pitchFamily="34" charset="0"/>
              <a:buChar char="•"/>
            </a:pPr>
            <a:r>
              <a:rPr lang="es-ES" sz="800" b="1" dirty="0" smtClean="0">
                <a:solidFill>
                  <a:srgbClr val="000000"/>
                </a:solidFill>
              </a:rPr>
              <a:t>Oleaje</a:t>
            </a:r>
            <a:r>
              <a:rPr lang="es-ES" sz="800" dirty="0" smtClean="0">
                <a:solidFill>
                  <a:srgbClr val="000000"/>
                </a:solidFill>
              </a:rPr>
              <a:t>: primero </a:t>
            </a:r>
            <a:r>
              <a:rPr lang="es-ES" sz="800" dirty="0">
                <a:solidFill>
                  <a:srgbClr val="000000"/>
                </a:solidFill>
              </a:rPr>
              <a:t>la mar de viento y después, si procede, </a:t>
            </a:r>
            <a:r>
              <a:rPr lang="es-ES" sz="800" dirty="0" smtClean="0">
                <a:solidFill>
                  <a:srgbClr val="000000"/>
                </a:solidFill>
              </a:rPr>
              <a:t>la mar </a:t>
            </a:r>
            <a:r>
              <a:rPr lang="es-ES" sz="800" dirty="0">
                <a:solidFill>
                  <a:srgbClr val="000000"/>
                </a:solidFill>
              </a:rPr>
              <a:t>de fondo.</a:t>
            </a:r>
          </a:p>
          <a:p>
            <a:pPr marL="171450" indent="-171450">
              <a:buFont typeface="Arial" panose="020B0604020202020204" pitchFamily="34" charset="0"/>
              <a:buChar char="•"/>
            </a:pPr>
            <a:r>
              <a:rPr lang="es-ES" sz="800" b="1" dirty="0" smtClean="0">
                <a:solidFill>
                  <a:srgbClr val="000000"/>
                </a:solidFill>
              </a:rPr>
              <a:t>Viento </a:t>
            </a:r>
            <a:r>
              <a:rPr lang="es-ES" sz="800" b="1" dirty="0">
                <a:solidFill>
                  <a:srgbClr val="000000"/>
                </a:solidFill>
              </a:rPr>
              <a:t>y </a:t>
            </a:r>
            <a:r>
              <a:rPr lang="es-ES" sz="800" b="1" dirty="0" smtClean="0">
                <a:solidFill>
                  <a:srgbClr val="000000"/>
                </a:solidFill>
              </a:rPr>
              <a:t>mar </a:t>
            </a:r>
            <a:r>
              <a:rPr lang="es-ES" sz="800" b="1" dirty="0">
                <a:solidFill>
                  <a:srgbClr val="000000"/>
                </a:solidFill>
              </a:rPr>
              <a:t>de </a:t>
            </a:r>
            <a:r>
              <a:rPr lang="es-ES" sz="800" b="1" dirty="0" smtClean="0">
                <a:solidFill>
                  <a:srgbClr val="000000"/>
                </a:solidFill>
              </a:rPr>
              <a:t>viento</a:t>
            </a:r>
            <a:r>
              <a:rPr lang="es-ES" sz="800" dirty="0" smtClean="0">
                <a:solidFill>
                  <a:srgbClr val="000000"/>
                </a:solidFill>
              </a:rPr>
              <a:t>: </a:t>
            </a:r>
            <a:r>
              <a:rPr lang="es-ES" sz="800" dirty="0">
                <a:solidFill>
                  <a:srgbClr val="000000"/>
                </a:solidFill>
              </a:rPr>
              <a:t>se </a:t>
            </a:r>
            <a:r>
              <a:rPr lang="es-ES" sz="800" dirty="0" smtClean="0">
                <a:solidFill>
                  <a:srgbClr val="000000"/>
                </a:solidFill>
              </a:rPr>
              <a:t>citan </a:t>
            </a:r>
            <a:r>
              <a:rPr lang="es-ES" sz="800" dirty="0">
                <a:solidFill>
                  <a:srgbClr val="000000"/>
                </a:solidFill>
              </a:rPr>
              <a:t>siempre en la predicción de cada zona, </a:t>
            </a:r>
            <a:r>
              <a:rPr lang="es-ES" sz="800" dirty="0" smtClean="0">
                <a:solidFill>
                  <a:srgbClr val="000000"/>
                </a:solidFill>
              </a:rPr>
              <a:t>mientras que </a:t>
            </a:r>
            <a:r>
              <a:rPr lang="es-ES" sz="800" dirty="0">
                <a:solidFill>
                  <a:srgbClr val="000000"/>
                </a:solidFill>
              </a:rPr>
              <a:t>la mar de fondo sólo a partir de determinados umbrales</a:t>
            </a:r>
            <a:r>
              <a:rPr lang="es-ES" sz="800" dirty="0" smtClean="0">
                <a:solidFill>
                  <a:srgbClr val="000000"/>
                </a:solidFill>
              </a:rPr>
              <a:t>. Primero la dirección y luego la magnitud (escala </a:t>
            </a:r>
            <a:r>
              <a:rPr lang="es-ES" sz="800" dirty="0" err="1" smtClean="0">
                <a:solidFill>
                  <a:srgbClr val="000000"/>
                </a:solidFill>
              </a:rPr>
              <a:t>Beaufort</a:t>
            </a:r>
            <a:r>
              <a:rPr lang="es-ES" sz="800" dirty="0" smtClean="0">
                <a:solidFill>
                  <a:srgbClr val="000000"/>
                </a:solidFill>
              </a:rPr>
              <a:t> viento, Douglas para oleaje)</a:t>
            </a:r>
          </a:p>
          <a:p>
            <a:pPr marL="171450" indent="-171450">
              <a:buFont typeface="Arial" panose="020B0604020202020204" pitchFamily="34" charset="0"/>
              <a:buChar char="•"/>
            </a:pPr>
            <a:r>
              <a:rPr lang="es-ES" sz="800" b="1" dirty="0" smtClean="0">
                <a:solidFill>
                  <a:srgbClr val="000000"/>
                </a:solidFill>
              </a:rPr>
              <a:t>Meteoros</a:t>
            </a:r>
            <a:r>
              <a:rPr lang="es-ES" sz="800" dirty="0" smtClean="0">
                <a:solidFill>
                  <a:srgbClr val="000000"/>
                </a:solidFill>
              </a:rPr>
              <a:t>: sólo si </a:t>
            </a:r>
            <a:r>
              <a:rPr lang="es-ES" sz="800" dirty="0">
                <a:solidFill>
                  <a:srgbClr val="000000"/>
                </a:solidFill>
              </a:rPr>
              <a:t>son significativos y la visibilidad si es inferior a «buena</a:t>
            </a:r>
            <a:r>
              <a:rPr lang="es-ES" sz="800" dirty="0" smtClean="0">
                <a:solidFill>
                  <a:srgbClr val="000000"/>
                </a:solidFill>
              </a:rPr>
              <a:t>».</a:t>
            </a:r>
          </a:p>
          <a:p>
            <a:r>
              <a:rPr lang="es-ES" sz="800" dirty="0" smtClean="0">
                <a:solidFill>
                  <a:srgbClr val="000000"/>
                </a:solidFill>
              </a:rPr>
              <a:t>Pueden citarse términos de distribución </a:t>
            </a:r>
            <a:r>
              <a:rPr lang="es-ES" sz="800" dirty="0">
                <a:solidFill>
                  <a:srgbClr val="000000"/>
                </a:solidFill>
              </a:rPr>
              <a:t>espacial y evolución temporal </a:t>
            </a:r>
            <a:endParaRPr lang="es-ES" sz="800" dirty="0" smtClean="0">
              <a:solidFill>
                <a:srgbClr val="000000"/>
              </a:solidFill>
            </a:endParaRPr>
          </a:p>
          <a:p>
            <a:r>
              <a:rPr lang="es-ES" sz="800" dirty="0" smtClean="0">
                <a:solidFill>
                  <a:srgbClr val="000000"/>
                </a:solidFill>
              </a:rPr>
              <a:t>Las </a:t>
            </a:r>
            <a:r>
              <a:rPr lang="es-ES" sz="800" dirty="0">
                <a:solidFill>
                  <a:srgbClr val="000000"/>
                </a:solidFill>
              </a:rPr>
              <a:t>áreas geográficas se </a:t>
            </a:r>
            <a:r>
              <a:rPr lang="es-ES" sz="800" dirty="0" smtClean="0">
                <a:solidFill>
                  <a:srgbClr val="000000"/>
                </a:solidFill>
              </a:rPr>
              <a:t>escriben </a:t>
            </a:r>
            <a:r>
              <a:rPr lang="es-ES" sz="800" dirty="0">
                <a:solidFill>
                  <a:srgbClr val="000000"/>
                </a:solidFill>
              </a:rPr>
              <a:t>con todas las letras y en minúsculas: </a:t>
            </a:r>
            <a:r>
              <a:rPr lang="es-ES" sz="800" dirty="0" smtClean="0">
                <a:solidFill>
                  <a:srgbClr val="000000"/>
                </a:solidFill>
              </a:rPr>
              <a:t>norte, nordeste</a:t>
            </a:r>
            <a:r>
              <a:rPr lang="es-ES" sz="800" dirty="0">
                <a:solidFill>
                  <a:srgbClr val="000000"/>
                </a:solidFill>
              </a:rPr>
              <a:t>, este, </a:t>
            </a:r>
            <a:r>
              <a:rPr lang="es-ES" sz="800" dirty="0" smtClean="0">
                <a:solidFill>
                  <a:srgbClr val="000000"/>
                </a:solidFill>
              </a:rPr>
              <a:t>etc. Las </a:t>
            </a:r>
            <a:r>
              <a:rPr lang="es-ES" sz="800" dirty="0">
                <a:solidFill>
                  <a:srgbClr val="000000"/>
                </a:solidFill>
              </a:rPr>
              <a:t>direcciones del viento, mar de fondo y de desplazamiento de los sistemas </a:t>
            </a:r>
            <a:r>
              <a:rPr lang="es-ES" sz="800" dirty="0" smtClean="0">
                <a:solidFill>
                  <a:srgbClr val="000000"/>
                </a:solidFill>
              </a:rPr>
              <a:t>de presión, con </a:t>
            </a:r>
            <a:r>
              <a:rPr lang="es-ES" sz="800" dirty="0">
                <a:solidFill>
                  <a:srgbClr val="000000"/>
                </a:solidFill>
              </a:rPr>
              <a:t>abreviaturas y con mayúsculas, es decir: N, NE, NW…</a:t>
            </a:r>
            <a:endParaRPr lang="en-GB" sz="800" dirty="0">
              <a:solidFill>
                <a:srgbClr val="000000"/>
              </a:solidFill>
            </a:endParaRPr>
          </a:p>
        </p:txBody>
      </p:sp>
      <p:cxnSp>
        <p:nvCxnSpPr>
          <p:cNvPr id="41" name="Conector recto 40"/>
          <p:cNvCxnSpPr>
            <a:stCxn id="40" idx="1"/>
            <a:endCxn id="39" idx="3"/>
          </p:cNvCxnSpPr>
          <p:nvPr/>
        </p:nvCxnSpPr>
        <p:spPr>
          <a:xfrm flipH="1" flipV="1">
            <a:off x="7947524" y="4610714"/>
            <a:ext cx="831972" cy="75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Rectángulo 53"/>
          <p:cNvSpPr/>
          <p:nvPr/>
        </p:nvSpPr>
        <p:spPr>
          <a:xfrm>
            <a:off x="4852144" y="4910064"/>
            <a:ext cx="1182895" cy="1440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Conector recto 54"/>
          <p:cNvCxnSpPr>
            <a:stCxn id="54" idx="1"/>
            <a:endCxn id="56" idx="3"/>
          </p:cNvCxnSpPr>
          <p:nvPr/>
        </p:nvCxnSpPr>
        <p:spPr>
          <a:xfrm flipH="1">
            <a:off x="4295622" y="4982064"/>
            <a:ext cx="556522" cy="141834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6" name="CuadroTexto 55"/>
          <p:cNvSpPr txBox="1"/>
          <p:nvPr/>
        </p:nvSpPr>
        <p:spPr>
          <a:xfrm>
            <a:off x="2346457" y="6284996"/>
            <a:ext cx="1949165" cy="230832"/>
          </a:xfrm>
          <a:prstGeom prst="rect">
            <a:avLst/>
          </a:prstGeom>
          <a:noFill/>
        </p:spPr>
        <p:txBody>
          <a:bodyPr wrap="square" rtlCol="0">
            <a:spAutoFit/>
          </a:bodyPr>
          <a:lstStyle/>
          <a:p>
            <a:pPr algn="r"/>
            <a:r>
              <a:rPr lang="es-ES" sz="900" dirty="0" smtClean="0">
                <a:solidFill>
                  <a:schemeClr val="bg2"/>
                </a:solidFill>
              </a:rPr>
              <a:t>Término de distribución espacial</a:t>
            </a:r>
            <a:endParaRPr lang="en-GB" sz="900" dirty="0">
              <a:solidFill>
                <a:schemeClr val="bg2"/>
              </a:solidFill>
            </a:endParaRPr>
          </a:p>
        </p:txBody>
      </p:sp>
      <p:sp>
        <p:nvSpPr>
          <p:cNvPr id="63" name="Rectángulo 62"/>
          <p:cNvSpPr/>
          <p:nvPr/>
        </p:nvSpPr>
        <p:spPr>
          <a:xfrm>
            <a:off x="5809352" y="5843753"/>
            <a:ext cx="1182895" cy="1440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Conector recto 63"/>
          <p:cNvCxnSpPr>
            <a:stCxn id="63" idx="1"/>
            <a:endCxn id="65" idx="3"/>
          </p:cNvCxnSpPr>
          <p:nvPr/>
        </p:nvCxnSpPr>
        <p:spPr>
          <a:xfrm flipH="1">
            <a:off x="4334845" y="5915753"/>
            <a:ext cx="1474507" cy="6773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5" name="CuadroTexto 64"/>
          <p:cNvSpPr txBox="1"/>
          <p:nvPr/>
        </p:nvSpPr>
        <p:spPr>
          <a:xfrm>
            <a:off x="2283587" y="6477695"/>
            <a:ext cx="2051258" cy="230832"/>
          </a:xfrm>
          <a:prstGeom prst="rect">
            <a:avLst/>
          </a:prstGeom>
          <a:noFill/>
        </p:spPr>
        <p:txBody>
          <a:bodyPr wrap="square" rtlCol="0">
            <a:spAutoFit/>
          </a:bodyPr>
          <a:lstStyle/>
          <a:p>
            <a:pPr algn="r"/>
            <a:r>
              <a:rPr lang="es-ES" sz="900" dirty="0" smtClean="0">
                <a:solidFill>
                  <a:schemeClr val="bg2"/>
                </a:solidFill>
              </a:rPr>
              <a:t>Término de distribución temporal</a:t>
            </a:r>
            <a:endParaRPr lang="en-GB" sz="900" dirty="0">
              <a:solidFill>
                <a:schemeClr val="bg2"/>
              </a:solidFill>
            </a:endParaRPr>
          </a:p>
        </p:txBody>
      </p:sp>
      <p:sp>
        <p:nvSpPr>
          <p:cNvPr id="68" name="Rectángulo 67"/>
          <p:cNvSpPr/>
          <p:nvPr/>
        </p:nvSpPr>
        <p:spPr>
          <a:xfrm>
            <a:off x="6035039" y="4910064"/>
            <a:ext cx="644057" cy="1440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Conector recto 68"/>
          <p:cNvCxnSpPr>
            <a:endCxn id="70" idx="1"/>
          </p:cNvCxnSpPr>
          <p:nvPr/>
        </p:nvCxnSpPr>
        <p:spPr>
          <a:xfrm>
            <a:off x="6598243" y="5033658"/>
            <a:ext cx="2102332" cy="82156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0" name="CuadroTexto 69"/>
          <p:cNvSpPr txBox="1"/>
          <p:nvPr/>
        </p:nvSpPr>
        <p:spPr>
          <a:xfrm>
            <a:off x="8700575" y="5739810"/>
            <a:ext cx="1759000" cy="230832"/>
          </a:xfrm>
          <a:prstGeom prst="rect">
            <a:avLst/>
          </a:prstGeom>
          <a:noFill/>
        </p:spPr>
        <p:txBody>
          <a:bodyPr wrap="square" rtlCol="0">
            <a:spAutoFit/>
          </a:bodyPr>
          <a:lstStyle/>
          <a:p>
            <a:r>
              <a:rPr lang="es-ES" sz="900" dirty="0" smtClean="0">
                <a:solidFill>
                  <a:schemeClr val="bg2"/>
                </a:solidFill>
              </a:rPr>
              <a:t>Dirección y velocidad del viento</a:t>
            </a:r>
            <a:endParaRPr lang="en-GB" sz="900" dirty="0">
              <a:solidFill>
                <a:schemeClr val="bg2"/>
              </a:solidFill>
            </a:endParaRPr>
          </a:p>
        </p:txBody>
      </p:sp>
      <p:sp>
        <p:nvSpPr>
          <p:cNvPr id="75" name="Rectángulo 74"/>
          <p:cNvSpPr/>
          <p:nvPr/>
        </p:nvSpPr>
        <p:spPr>
          <a:xfrm>
            <a:off x="6992247" y="5998400"/>
            <a:ext cx="434270" cy="12402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Conector recto 75"/>
          <p:cNvCxnSpPr>
            <a:stCxn id="75" idx="3"/>
            <a:endCxn id="77" idx="1"/>
          </p:cNvCxnSpPr>
          <p:nvPr/>
        </p:nvCxnSpPr>
        <p:spPr>
          <a:xfrm flipV="1">
            <a:off x="7426517" y="6010676"/>
            <a:ext cx="2892744" cy="497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7" name="CuadroTexto 76"/>
          <p:cNvSpPr txBox="1"/>
          <p:nvPr/>
        </p:nvSpPr>
        <p:spPr>
          <a:xfrm>
            <a:off x="10319261" y="5895260"/>
            <a:ext cx="1650258" cy="230832"/>
          </a:xfrm>
          <a:prstGeom prst="rect">
            <a:avLst/>
          </a:prstGeom>
          <a:noFill/>
        </p:spPr>
        <p:txBody>
          <a:bodyPr wrap="square" rtlCol="0">
            <a:spAutoFit/>
          </a:bodyPr>
          <a:lstStyle/>
          <a:p>
            <a:r>
              <a:rPr lang="es-ES" sz="900" dirty="0" smtClean="0">
                <a:solidFill>
                  <a:schemeClr val="bg2"/>
                </a:solidFill>
              </a:rPr>
              <a:t>Meteoro (visibilidad reducida)</a:t>
            </a:r>
            <a:endParaRPr lang="en-GB" sz="900" dirty="0">
              <a:solidFill>
                <a:schemeClr val="bg2"/>
              </a:solidFill>
            </a:endParaRPr>
          </a:p>
        </p:txBody>
      </p:sp>
      <p:sp>
        <p:nvSpPr>
          <p:cNvPr id="85" name="Rectángulo 84"/>
          <p:cNvSpPr/>
          <p:nvPr/>
        </p:nvSpPr>
        <p:spPr>
          <a:xfrm>
            <a:off x="5515924" y="5171764"/>
            <a:ext cx="1616396" cy="17162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Conector recto 85"/>
          <p:cNvCxnSpPr>
            <a:stCxn id="85" idx="3"/>
            <a:endCxn id="87" idx="0"/>
          </p:cNvCxnSpPr>
          <p:nvPr/>
        </p:nvCxnSpPr>
        <p:spPr>
          <a:xfrm>
            <a:off x="7132320" y="5257575"/>
            <a:ext cx="315820" cy="29333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7" name="CuadroTexto 86"/>
          <p:cNvSpPr txBox="1"/>
          <p:nvPr/>
        </p:nvSpPr>
        <p:spPr>
          <a:xfrm>
            <a:off x="6992247" y="5550907"/>
            <a:ext cx="911786" cy="230832"/>
          </a:xfrm>
          <a:prstGeom prst="rect">
            <a:avLst/>
          </a:prstGeom>
          <a:noFill/>
        </p:spPr>
        <p:txBody>
          <a:bodyPr wrap="square" rtlCol="0">
            <a:spAutoFit/>
          </a:bodyPr>
          <a:lstStyle/>
          <a:p>
            <a:r>
              <a:rPr lang="es-ES" sz="900" dirty="0" smtClean="0">
                <a:solidFill>
                  <a:schemeClr val="bg2"/>
                </a:solidFill>
              </a:rPr>
              <a:t>Mar de viento</a:t>
            </a:r>
            <a:endParaRPr lang="en-GB" sz="900" dirty="0">
              <a:solidFill>
                <a:schemeClr val="bg2"/>
              </a:solidFill>
            </a:endParaRPr>
          </a:p>
        </p:txBody>
      </p:sp>
      <p:sp>
        <p:nvSpPr>
          <p:cNvPr id="94" name="Rectángulo 93"/>
          <p:cNvSpPr/>
          <p:nvPr/>
        </p:nvSpPr>
        <p:spPr>
          <a:xfrm>
            <a:off x="4363444" y="6364614"/>
            <a:ext cx="3584080" cy="3308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CuadroTexto 94"/>
          <p:cNvSpPr txBox="1"/>
          <p:nvPr/>
        </p:nvSpPr>
        <p:spPr>
          <a:xfrm>
            <a:off x="8779496" y="6400412"/>
            <a:ext cx="3190023" cy="276999"/>
          </a:xfrm>
          <a:prstGeom prst="rect">
            <a:avLst/>
          </a:prstGeom>
          <a:noFill/>
        </p:spPr>
        <p:txBody>
          <a:bodyPr wrap="square" rtlCol="0">
            <a:spAutoFit/>
          </a:bodyPr>
          <a:lstStyle/>
          <a:p>
            <a:r>
              <a:rPr lang="es-ES" sz="1200" dirty="0" smtClean="0">
                <a:solidFill>
                  <a:srgbClr val="000000"/>
                </a:solidFill>
              </a:rPr>
              <a:t>Tendencia de los avisos</a:t>
            </a:r>
            <a:endParaRPr lang="en-GB" sz="800" dirty="0">
              <a:solidFill>
                <a:srgbClr val="000000"/>
              </a:solidFill>
            </a:endParaRPr>
          </a:p>
        </p:txBody>
      </p:sp>
      <p:cxnSp>
        <p:nvCxnSpPr>
          <p:cNvPr id="96" name="Conector recto 95"/>
          <p:cNvCxnSpPr>
            <a:stCxn id="95" idx="1"/>
            <a:endCxn id="94" idx="3"/>
          </p:cNvCxnSpPr>
          <p:nvPr/>
        </p:nvCxnSpPr>
        <p:spPr>
          <a:xfrm flipH="1" flipV="1">
            <a:off x="7947524" y="6530023"/>
            <a:ext cx="831972" cy="88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5344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27</a:t>
            </a:fld>
            <a:endParaRPr lang="es-ES" dirty="0">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smtClean="0">
                <a:solidFill>
                  <a:schemeClr val="tx2"/>
                </a:solidFill>
                <a:latin typeface="+mj-lt"/>
              </a:rPr>
              <a:t>Mismas zonas y elaboración que los boletines de alta mar (que los incluyen)</a:t>
            </a:r>
          </a:p>
          <a:p>
            <a:r>
              <a:rPr lang="es-ES" sz="1900" dirty="0" smtClean="0">
                <a:solidFill>
                  <a:schemeClr val="tx2"/>
                </a:solidFill>
                <a:latin typeface="+mj-lt"/>
              </a:rPr>
              <a:t>Condiciones para avisos: </a:t>
            </a:r>
          </a:p>
          <a:p>
            <a:pPr lvl="1">
              <a:buFont typeface="Wingdings" panose="05000000000000000000" pitchFamily="2" charset="2"/>
              <a:buChar char="Ø"/>
            </a:pPr>
            <a:r>
              <a:rPr lang="es-ES" sz="1500" dirty="0" smtClean="0">
                <a:solidFill>
                  <a:schemeClr val="tx2"/>
                </a:solidFill>
                <a:latin typeface="+mj-lt"/>
              </a:rPr>
              <a:t>ZONAS </a:t>
            </a:r>
            <a:r>
              <a:rPr lang="es-ES" sz="1500" dirty="0">
                <a:solidFill>
                  <a:schemeClr val="tx2"/>
                </a:solidFill>
                <a:latin typeface="+mj-lt"/>
              </a:rPr>
              <a:t>ATLÁNTICAS (incluido el Estrecho): Velocidad del viento ≥ 8</a:t>
            </a:r>
          </a:p>
          <a:p>
            <a:pPr lvl="1">
              <a:buFont typeface="Wingdings" panose="05000000000000000000" pitchFamily="2" charset="2"/>
              <a:buChar char="Ø"/>
            </a:pPr>
            <a:r>
              <a:rPr lang="es-ES" sz="1500" dirty="0" smtClean="0">
                <a:solidFill>
                  <a:schemeClr val="tx2"/>
                </a:solidFill>
                <a:latin typeface="+mj-lt"/>
              </a:rPr>
              <a:t>ZONAS </a:t>
            </a:r>
            <a:r>
              <a:rPr lang="es-ES" sz="1500" dirty="0">
                <a:solidFill>
                  <a:schemeClr val="tx2"/>
                </a:solidFill>
                <a:latin typeface="+mj-lt"/>
              </a:rPr>
              <a:t>MEDITERRÁNEAS: Velocidad del viento ≥ 7 </a:t>
            </a:r>
            <a:endParaRPr lang="es-ES" sz="1500" dirty="0" smtClean="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aviso de alta mar</a:t>
            </a:r>
            <a:endParaRPr lang="es-ES" sz="2800" dirty="0"/>
          </a:p>
        </p:txBody>
      </p:sp>
      <p:sp>
        <p:nvSpPr>
          <p:cNvPr id="13" name="CuadroTexto 12"/>
          <p:cNvSpPr txBox="1"/>
          <p:nvPr/>
        </p:nvSpPr>
        <p:spPr>
          <a:xfrm>
            <a:off x="5023405" y="2643233"/>
            <a:ext cx="3848431" cy="2446824"/>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WOMQ40 LEMM 191600</a:t>
            </a:r>
          </a:p>
          <a:p>
            <a:r>
              <a:rPr lang="es-ES" sz="900" dirty="0" smtClean="0"/>
              <a:t>AGENCIA </a:t>
            </a:r>
            <a:r>
              <a:rPr lang="es-ES" sz="900" dirty="0"/>
              <a:t>ESTATAL DE METEOROLOGIA DE ESPANA</a:t>
            </a:r>
          </a:p>
          <a:p>
            <a:r>
              <a:rPr lang="es-ES" sz="900" dirty="0" smtClean="0"/>
              <a:t>AVISO </a:t>
            </a:r>
            <a:r>
              <a:rPr lang="es-ES" sz="900" dirty="0"/>
              <a:t>NUMERO 300 PARA ALTA MAR</a:t>
            </a:r>
          </a:p>
          <a:p>
            <a:r>
              <a:rPr lang="es-ES" sz="900" dirty="0" smtClean="0"/>
              <a:t>ZONAS </a:t>
            </a:r>
            <a:r>
              <a:rPr lang="es-ES" sz="900" dirty="0"/>
              <a:t>DEL MEDITERRANEO</a:t>
            </a:r>
          </a:p>
          <a:p>
            <a:r>
              <a:rPr lang="es-ES" sz="900" dirty="0" smtClean="0"/>
              <a:t>EMITIDO </a:t>
            </a:r>
            <a:r>
              <a:rPr lang="es-ES" sz="900" dirty="0"/>
              <a:t>EL VIERNES 19 DE AGOSTO DE 2022 A LAS 20:00 UTC</a:t>
            </a:r>
          </a:p>
          <a:p>
            <a:r>
              <a:rPr lang="es-ES" sz="900" dirty="0" smtClean="0"/>
              <a:t>ALCANZA </a:t>
            </a:r>
            <a:r>
              <a:rPr lang="es-ES" sz="900" dirty="0"/>
              <a:t>HASTA EL DOMINGO 21 A LAS 20:00 UTC</a:t>
            </a:r>
          </a:p>
          <a:p>
            <a:r>
              <a:rPr lang="es-ES" sz="900" dirty="0" smtClean="0"/>
              <a:t>(</a:t>
            </a:r>
            <a:r>
              <a:rPr lang="es-ES" sz="900" dirty="0"/>
              <a:t>ANULA Y REEMPLAZA AL NUMERO 299</a:t>
            </a:r>
            <a:r>
              <a:rPr lang="es-ES" sz="900" dirty="0" smtClean="0"/>
              <a:t>)</a:t>
            </a:r>
          </a:p>
          <a:p>
            <a:endParaRPr lang="es-ES" sz="900" dirty="0"/>
          </a:p>
          <a:p>
            <a:r>
              <a:rPr lang="es-ES" sz="900" dirty="0" smtClean="0"/>
              <a:t>AVISOS</a:t>
            </a:r>
            <a:r>
              <a:rPr lang="es-ES" sz="900" dirty="0"/>
              <a:t>: MENORCA, LEON, PROVENZA, </a:t>
            </a:r>
            <a:r>
              <a:rPr lang="es-ES" sz="900" dirty="0" smtClean="0"/>
              <a:t>CERDENA</a:t>
            </a:r>
          </a:p>
          <a:p>
            <a:endParaRPr lang="es-ES" sz="900" dirty="0"/>
          </a:p>
          <a:p>
            <a:r>
              <a:rPr lang="es-ES" sz="900" dirty="0" smtClean="0"/>
              <a:t>MENORCA</a:t>
            </a:r>
            <a:r>
              <a:rPr lang="es-ES" sz="900" dirty="0"/>
              <a:t>: EN EL NORDESTE, NW 7 DESDE 192000 UTC HASTA 192300 UTC</a:t>
            </a:r>
            <a:r>
              <a:rPr lang="es-ES" sz="900" dirty="0" smtClean="0"/>
              <a:t>.</a:t>
            </a:r>
          </a:p>
          <a:p>
            <a:endParaRPr lang="es-ES" sz="900" dirty="0"/>
          </a:p>
          <a:p>
            <a:r>
              <a:rPr lang="es-ES" sz="900" dirty="0" smtClean="0"/>
              <a:t>LEON</a:t>
            </a:r>
            <a:r>
              <a:rPr lang="es-ES" sz="900" dirty="0"/>
              <a:t>: NW 7 DESDE 192000 UTC HASTA 200500 UTC</a:t>
            </a:r>
            <a:r>
              <a:rPr lang="es-ES" sz="900" dirty="0" smtClean="0"/>
              <a:t>.</a:t>
            </a:r>
          </a:p>
          <a:p>
            <a:endParaRPr lang="es-ES" sz="900" dirty="0"/>
          </a:p>
          <a:p>
            <a:r>
              <a:rPr lang="es-ES" sz="900" dirty="0" smtClean="0"/>
              <a:t>PROVENZA</a:t>
            </a:r>
            <a:r>
              <a:rPr lang="es-ES" sz="900" dirty="0"/>
              <a:t>: NW 7 DESDE 192000 UTC HASTA 201700 UTC</a:t>
            </a:r>
            <a:r>
              <a:rPr lang="es-ES" sz="900" dirty="0" smtClean="0"/>
              <a:t>.</a:t>
            </a:r>
          </a:p>
          <a:p>
            <a:endParaRPr lang="es-ES" sz="900" dirty="0"/>
          </a:p>
          <a:p>
            <a:r>
              <a:rPr lang="es-ES" sz="900" dirty="0" smtClean="0"/>
              <a:t>CERDENA</a:t>
            </a:r>
            <a:r>
              <a:rPr lang="es-ES" sz="900" dirty="0"/>
              <a:t>: EN EL NORTE, NW 7 DESDE 192000 UTC HASTA 201600 UTC.</a:t>
            </a:r>
            <a:endParaRPr lang="en-GB" sz="900" dirty="0"/>
          </a:p>
        </p:txBody>
      </p:sp>
    </p:spTree>
    <p:extLst>
      <p:ext uri="{BB962C8B-B14F-4D97-AF65-F5344CB8AC3E}">
        <p14:creationId xmlns:p14="http://schemas.microsoft.com/office/powerpoint/2010/main" val="4145639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28</a:t>
            </a:fld>
            <a:endParaRPr lang="es-ES">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chemeClr val="tx2"/>
                </a:solidFill>
                <a:latin typeface="+mj-lt"/>
              </a:rPr>
              <a:t>Ámbito: </a:t>
            </a:r>
            <a:r>
              <a:rPr lang="es-ES" sz="1600" dirty="0" smtClean="0">
                <a:solidFill>
                  <a:schemeClr val="tx2"/>
                </a:solidFill>
                <a:latin typeface="+mj-lt"/>
              </a:rPr>
              <a:t>36 zonas </a:t>
            </a:r>
            <a:r>
              <a:rPr lang="es-ES" sz="1600" dirty="0">
                <a:solidFill>
                  <a:schemeClr val="tx2"/>
                </a:solidFill>
                <a:latin typeface="+mj-lt"/>
              </a:rPr>
              <a:t>costeras de la Península, Baleares y Canarias</a:t>
            </a:r>
          </a:p>
          <a:p>
            <a:r>
              <a:rPr lang="es-ES" sz="1600" dirty="0">
                <a:solidFill>
                  <a:schemeClr val="tx2"/>
                </a:solidFill>
                <a:latin typeface="+mj-lt"/>
              </a:rPr>
              <a:t>Se agrupan en 8 boletines </a:t>
            </a:r>
          </a:p>
          <a:p>
            <a:r>
              <a:rPr lang="es-ES" sz="1600" dirty="0">
                <a:solidFill>
                  <a:schemeClr val="tx2"/>
                </a:solidFill>
                <a:latin typeface="+mj-lt"/>
              </a:rPr>
              <a:t>Alcances: 24 h + tendencia para las siguientes 24 h.</a:t>
            </a:r>
          </a:p>
          <a:p>
            <a:r>
              <a:rPr lang="es-ES" sz="1600" dirty="0">
                <a:solidFill>
                  <a:schemeClr val="tx2"/>
                </a:solidFill>
                <a:latin typeface="+mj-lt"/>
              </a:rPr>
              <a:t>Elaboración: Grupos MAR (para las zonas de responsabilidad), dos veces al día </a:t>
            </a:r>
            <a:r>
              <a:rPr lang="es-ES" sz="1600" dirty="0" smtClean="0">
                <a:solidFill>
                  <a:schemeClr val="tx2"/>
                </a:solidFill>
                <a:latin typeface="+mj-lt"/>
              </a:rPr>
              <a:t>(12 </a:t>
            </a:r>
            <a:r>
              <a:rPr lang="es-ES" sz="1600" dirty="0">
                <a:solidFill>
                  <a:schemeClr val="tx2"/>
                </a:solidFill>
                <a:latin typeface="+mj-lt"/>
              </a:rPr>
              <a:t>y 20 </a:t>
            </a:r>
            <a:r>
              <a:rPr lang="es-ES" sz="1600" dirty="0" err="1" smtClean="0">
                <a:solidFill>
                  <a:schemeClr val="tx2"/>
                </a:solidFill>
                <a:latin typeface="+mj-lt"/>
              </a:rPr>
              <a:t>h.l</a:t>
            </a:r>
            <a:r>
              <a:rPr lang="es-ES" sz="1600" dirty="0" smtClean="0">
                <a:solidFill>
                  <a:schemeClr val="tx2"/>
                </a:solidFill>
                <a:latin typeface="+mj-lt"/>
              </a:rPr>
              <a:t>.)</a:t>
            </a:r>
          </a:p>
          <a:p>
            <a:r>
              <a:rPr lang="es-ES" sz="1600" dirty="0" smtClean="0">
                <a:solidFill>
                  <a:schemeClr val="tx2"/>
                </a:solidFill>
                <a:latin typeface="+mj-lt"/>
              </a:rPr>
              <a:t>La predicción costera de Canarias se emite también en inglés.</a:t>
            </a:r>
            <a:endParaRPr lang="es-ES" sz="16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para zonas costeras</a:t>
            </a:r>
            <a:endParaRPr lang="es-ES" sz="2800" dirty="0"/>
          </a:p>
        </p:txBody>
      </p:sp>
      <p:sp>
        <p:nvSpPr>
          <p:cNvPr id="13" name="CuadroTexto 12"/>
          <p:cNvSpPr txBox="1"/>
          <p:nvPr/>
        </p:nvSpPr>
        <p:spPr>
          <a:xfrm>
            <a:off x="4363446" y="1837628"/>
            <a:ext cx="3848431" cy="4385816"/>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FQXX44 LEMM 290600</a:t>
            </a:r>
          </a:p>
          <a:p>
            <a:r>
              <a:rPr lang="es-ES" sz="900" dirty="0" smtClean="0"/>
              <a:t>AGENCIA </a:t>
            </a:r>
            <a:r>
              <a:rPr lang="es-ES" sz="900" dirty="0"/>
              <a:t>ESTATAL DE METEOROLOGIA DE ESPANA</a:t>
            </a:r>
          </a:p>
          <a:p>
            <a:r>
              <a:rPr lang="es-ES" sz="900" dirty="0" smtClean="0"/>
              <a:t>BOLETIN </a:t>
            </a:r>
            <a:r>
              <a:rPr lang="es-ES" sz="900" dirty="0"/>
              <a:t>METEOROLOGICO Y MARINO PARA LAS ZONAS COSTERAS DE LA</a:t>
            </a:r>
          </a:p>
          <a:p>
            <a:r>
              <a:rPr lang="es-ES" sz="900" dirty="0" smtClean="0"/>
              <a:t>COMUNIDAD </a:t>
            </a:r>
            <a:r>
              <a:rPr lang="es-ES" sz="900" dirty="0"/>
              <a:t>AUTONOMA DE ILLES BALEARS</a:t>
            </a:r>
          </a:p>
          <a:p>
            <a:r>
              <a:rPr lang="es-ES" sz="900" dirty="0" smtClean="0"/>
              <a:t>EMITIDO </a:t>
            </a:r>
            <a:r>
              <a:rPr lang="es-ES" sz="900" dirty="0"/>
              <a:t>A LAS 12:00 H.O. DEL LUNES 29 DE AGOSTO 2022</a:t>
            </a:r>
          </a:p>
          <a:p>
            <a:r>
              <a:rPr lang="es-ES" sz="900" dirty="0" smtClean="0"/>
              <a:t>AVISOS </a:t>
            </a:r>
            <a:r>
              <a:rPr lang="es-ES" sz="900" dirty="0"/>
              <a:t>VALIDOS PARA LAS PROXIMAS 24 HORAS:</a:t>
            </a:r>
          </a:p>
          <a:p>
            <a:r>
              <a:rPr lang="es-ES" sz="900" dirty="0" smtClean="0"/>
              <a:t>NO </a:t>
            </a:r>
            <a:r>
              <a:rPr lang="es-ES" sz="900" dirty="0"/>
              <a:t>HAY AVISO.</a:t>
            </a:r>
          </a:p>
          <a:p>
            <a:endParaRPr lang="es-ES" sz="900" dirty="0"/>
          </a:p>
          <a:p>
            <a:r>
              <a:rPr lang="es-ES" sz="900" dirty="0"/>
              <a:t>SITUACION GENERAL A LAS 00 UTC DEL LUNES 29 Y EVOLUCION.</a:t>
            </a:r>
          </a:p>
          <a:p>
            <a:r>
              <a:rPr lang="es-ES" sz="900" dirty="0" smtClean="0"/>
              <a:t>BAJAS </a:t>
            </a:r>
            <a:r>
              <a:rPr lang="es-ES" sz="900" dirty="0"/>
              <a:t>PRESIONES DE 1012 EN EL OESTE DE LA PENINSULA </a:t>
            </a:r>
            <a:r>
              <a:rPr lang="es-ES" sz="900" dirty="0" smtClean="0"/>
              <a:t>IBERICA RELLENANDOSE </a:t>
            </a:r>
            <a:r>
              <a:rPr lang="es-ES" sz="900" dirty="0"/>
              <a:t>Y ALTAS PRESIONES RELATIVAS DE 1016 EN </a:t>
            </a:r>
            <a:r>
              <a:rPr lang="es-ES" sz="900" dirty="0" smtClean="0"/>
              <a:t>EL MEDITERRANEO </a:t>
            </a:r>
            <a:r>
              <a:rPr lang="es-ES" sz="900" dirty="0"/>
              <a:t>OCCIDENTAL CON POCOS CAMBIOS.</a:t>
            </a:r>
          </a:p>
          <a:p>
            <a:endParaRPr lang="es-ES" sz="900" dirty="0" smtClean="0"/>
          </a:p>
          <a:p>
            <a:r>
              <a:rPr lang="es-ES" sz="900" dirty="0" smtClean="0"/>
              <a:t>PREDICCION </a:t>
            </a:r>
            <a:r>
              <a:rPr lang="es-ES" sz="900" dirty="0"/>
              <a:t>VALIDA PARA LAS PROXIMAS 24 HORAS:</a:t>
            </a:r>
          </a:p>
          <a:p>
            <a:r>
              <a:rPr lang="es-ES" sz="900" dirty="0" smtClean="0"/>
              <a:t>AGUAS </a:t>
            </a:r>
            <a:r>
              <a:rPr lang="es-ES" sz="900" dirty="0"/>
              <a:t>COSTERAS DE MENORCA:</a:t>
            </a:r>
          </a:p>
          <a:p>
            <a:r>
              <a:rPr lang="es-ES" sz="900" dirty="0" smtClean="0"/>
              <a:t>- </a:t>
            </a:r>
            <a:r>
              <a:rPr lang="es-ES" sz="900" dirty="0"/>
              <a:t>NORTE DE MENORCA: SE 3 A 4. MAREJADILLA.</a:t>
            </a:r>
          </a:p>
          <a:p>
            <a:r>
              <a:rPr lang="es-ES" sz="900" dirty="0" smtClean="0"/>
              <a:t>- </a:t>
            </a:r>
            <a:r>
              <a:rPr lang="es-ES" sz="900" dirty="0"/>
              <a:t>SUR DE MENORCA: SE 3 A 4. MAREJADILLA CON AREAS DE MAREJADA POR</a:t>
            </a:r>
          </a:p>
          <a:p>
            <a:r>
              <a:rPr lang="es-ES" sz="900" dirty="0" smtClean="0"/>
              <a:t>LA </a:t>
            </a:r>
            <a:r>
              <a:rPr lang="es-ES" sz="900" dirty="0"/>
              <a:t>TARDE.</a:t>
            </a:r>
          </a:p>
          <a:p>
            <a:endParaRPr lang="es-ES" sz="900" dirty="0" smtClean="0"/>
          </a:p>
          <a:p>
            <a:r>
              <a:rPr lang="es-ES" sz="900" dirty="0" smtClean="0"/>
              <a:t>CANAL </a:t>
            </a:r>
            <a:r>
              <a:rPr lang="es-ES" sz="900" dirty="0"/>
              <a:t>DE MENORCA:</a:t>
            </a:r>
          </a:p>
          <a:p>
            <a:r>
              <a:rPr lang="es-ES" sz="900" dirty="0" smtClean="0"/>
              <a:t>S </a:t>
            </a:r>
            <a:r>
              <a:rPr lang="es-ES" sz="900" dirty="0"/>
              <a:t>Y SE 3 A 4. MAREJADILLA A MAREJADA.</a:t>
            </a:r>
          </a:p>
          <a:p>
            <a:endParaRPr lang="es-ES" sz="900" dirty="0"/>
          </a:p>
          <a:p>
            <a:r>
              <a:rPr lang="es-ES" sz="900" dirty="0"/>
              <a:t>AGUAS COSTERAS DE MALLORCA:</a:t>
            </a:r>
          </a:p>
          <a:p>
            <a:r>
              <a:rPr lang="es-ES" sz="900" dirty="0" smtClean="0"/>
              <a:t>- </a:t>
            </a:r>
            <a:r>
              <a:rPr lang="es-ES" sz="900" dirty="0"/>
              <a:t>NOROESTE DE MALLORCA (DE DRAGONERA A FORMENTOR): VARIABLE 2 A</a:t>
            </a:r>
          </a:p>
          <a:p>
            <a:r>
              <a:rPr lang="es-ES" sz="900" dirty="0" smtClean="0"/>
              <a:t>3</a:t>
            </a:r>
            <a:r>
              <a:rPr lang="es-ES" sz="900" dirty="0"/>
              <a:t>, PERO S Y SE 3 A 4 EN LOS EXTREMOS. MAREJADILLA, LOCALMENTE</a:t>
            </a:r>
          </a:p>
          <a:p>
            <a:r>
              <a:rPr lang="es-ES" sz="900" dirty="0" smtClean="0"/>
              <a:t>MAREJADA </a:t>
            </a:r>
            <a:r>
              <a:rPr lang="es-ES" sz="900" dirty="0"/>
              <a:t>EN LOS EXTREMOS</a:t>
            </a:r>
            <a:r>
              <a:rPr lang="es-ES" sz="900" dirty="0" smtClean="0"/>
              <a:t>.</a:t>
            </a:r>
          </a:p>
          <a:p>
            <a:endParaRPr lang="es-ES" sz="900" dirty="0"/>
          </a:p>
          <a:p>
            <a:r>
              <a:rPr lang="es-ES" sz="900" dirty="0" smtClean="0"/>
              <a:t>…</a:t>
            </a:r>
            <a:endParaRPr lang="es-ES" sz="900" dirty="0"/>
          </a:p>
          <a:p>
            <a:endParaRPr lang="es-ES" sz="900" dirty="0" smtClean="0"/>
          </a:p>
          <a:p>
            <a:r>
              <a:rPr lang="es-ES" sz="900" dirty="0" smtClean="0"/>
              <a:t>TENDENCIA </a:t>
            </a:r>
            <a:r>
              <a:rPr lang="es-ES" sz="900" dirty="0"/>
              <a:t>DE LOS AVISOS PARA LAS SIGUIENTES 24 HORAS.</a:t>
            </a:r>
          </a:p>
          <a:p>
            <a:r>
              <a:rPr lang="es-ES" sz="900" dirty="0" smtClean="0"/>
              <a:t>NO </a:t>
            </a:r>
            <a:r>
              <a:rPr lang="es-ES" sz="900" dirty="0"/>
              <a:t>SE ESPERAN CONDICIONES DE AVISO EN NINGUNA ZONA.</a:t>
            </a:r>
            <a:endParaRPr lang="en-GB" sz="900" dirty="0"/>
          </a:p>
        </p:txBody>
      </p:sp>
      <p:sp>
        <p:nvSpPr>
          <p:cNvPr id="14" name="Rectángulo 13"/>
          <p:cNvSpPr/>
          <p:nvPr/>
        </p:nvSpPr>
        <p:spPr>
          <a:xfrm>
            <a:off x="4363446" y="1865161"/>
            <a:ext cx="1224501" cy="182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8766625" y="1177564"/>
            <a:ext cx="1773803" cy="276999"/>
          </a:xfrm>
          <a:prstGeom prst="rect">
            <a:avLst/>
          </a:prstGeom>
          <a:noFill/>
        </p:spPr>
        <p:txBody>
          <a:bodyPr wrap="square" rtlCol="0">
            <a:spAutoFit/>
          </a:bodyPr>
          <a:lstStyle/>
          <a:p>
            <a:r>
              <a:rPr lang="es-ES" sz="1200" dirty="0" smtClean="0">
                <a:solidFill>
                  <a:srgbClr val="000000"/>
                </a:solidFill>
              </a:rPr>
              <a:t>Cabecera para su difusión</a:t>
            </a:r>
            <a:endParaRPr lang="en-GB" sz="1200" dirty="0">
              <a:solidFill>
                <a:srgbClr val="000000"/>
              </a:solidFill>
            </a:endParaRPr>
          </a:p>
        </p:txBody>
      </p:sp>
      <p:cxnSp>
        <p:nvCxnSpPr>
          <p:cNvPr id="16" name="Conector recto 15"/>
          <p:cNvCxnSpPr>
            <a:stCxn id="15" idx="1"/>
            <a:endCxn id="14" idx="3"/>
          </p:cNvCxnSpPr>
          <p:nvPr/>
        </p:nvCxnSpPr>
        <p:spPr>
          <a:xfrm flipH="1">
            <a:off x="5587947" y="1316064"/>
            <a:ext cx="3178678" cy="6401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4363443" y="2295799"/>
            <a:ext cx="2234799" cy="1282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8779498" y="1458192"/>
            <a:ext cx="2566340" cy="276999"/>
          </a:xfrm>
          <a:prstGeom prst="rect">
            <a:avLst/>
          </a:prstGeom>
          <a:noFill/>
        </p:spPr>
        <p:txBody>
          <a:bodyPr wrap="square" rtlCol="0">
            <a:spAutoFit/>
          </a:bodyPr>
          <a:lstStyle/>
          <a:p>
            <a:r>
              <a:rPr lang="es-ES" sz="1200" dirty="0" smtClean="0">
                <a:solidFill>
                  <a:srgbClr val="000000"/>
                </a:solidFill>
              </a:rPr>
              <a:t>Identificación del ámbito del boletín</a:t>
            </a:r>
            <a:endParaRPr lang="en-GB" sz="1200" dirty="0">
              <a:solidFill>
                <a:srgbClr val="000000"/>
              </a:solidFill>
            </a:endParaRPr>
          </a:p>
        </p:txBody>
      </p:sp>
      <p:cxnSp>
        <p:nvCxnSpPr>
          <p:cNvPr id="19" name="Conector recto 18"/>
          <p:cNvCxnSpPr>
            <a:stCxn id="18" idx="1"/>
            <a:endCxn id="17" idx="3"/>
          </p:cNvCxnSpPr>
          <p:nvPr/>
        </p:nvCxnSpPr>
        <p:spPr>
          <a:xfrm flipH="1">
            <a:off x="6598242" y="1596692"/>
            <a:ext cx="2181256" cy="7632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363444" y="2423909"/>
            <a:ext cx="3686282" cy="1470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adroTexto 20"/>
          <p:cNvSpPr txBox="1"/>
          <p:nvPr/>
        </p:nvSpPr>
        <p:spPr>
          <a:xfrm>
            <a:off x="8779497" y="1737190"/>
            <a:ext cx="2806805" cy="276999"/>
          </a:xfrm>
          <a:prstGeom prst="rect">
            <a:avLst/>
          </a:prstGeom>
          <a:noFill/>
        </p:spPr>
        <p:txBody>
          <a:bodyPr wrap="square" rtlCol="0">
            <a:spAutoFit/>
          </a:bodyPr>
          <a:lstStyle/>
          <a:p>
            <a:r>
              <a:rPr lang="es-ES" sz="1200" dirty="0" smtClean="0">
                <a:solidFill>
                  <a:srgbClr val="000000"/>
                </a:solidFill>
              </a:rPr>
              <a:t>Fecha y hora de difusión del boletín</a:t>
            </a:r>
            <a:endParaRPr lang="en-GB" sz="1200" dirty="0">
              <a:solidFill>
                <a:srgbClr val="000000"/>
              </a:solidFill>
            </a:endParaRPr>
          </a:p>
        </p:txBody>
      </p:sp>
      <p:cxnSp>
        <p:nvCxnSpPr>
          <p:cNvPr id="22" name="Conector recto 21"/>
          <p:cNvCxnSpPr>
            <a:stCxn id="21" idx="1"/>
            <a:endCxn id="20" idx="3"/>
          </p:cNvCxnSpPr>
          <p:nvPr/>
        </p:nvCxnSpPr>
        <p:spPr>
          <a:xfrm flipH="1">
            <a:off x="8049726" y="1875690"/>
            <a:ext cx="729771" cy="62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4363444" y="2567442"/>
            <a:ext cx="3686282" cy="3513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p:cNvSpPr txBox="1"/>
          <p:nvPr/>
        </p:nvSpPr>
        <p:spPr>
          <a:xfrm>
            <a:off x="8779496" y="2342764"/>
            <a:ext cx="3190023" cy="784830"/>
          </a:xfrm>
          <a:prstGeom prst="rect">
            <a:avLst/>
          </a:prstGeom>
          <a:noFill/>
        </p:spPr>
        <p:txBody>
          <a:bodyPr wrap="square" rtlCol="0">
            <a:spAutoFit/>
          </a:bodyPr>
          <a:lstStyle/>
          <a:p>
            <a:r>
              <a:rPr lang="es-ES" sz="1200" dirty="0" smtClean="0">
                <a:solidFill>
                  <a:srgbClr val="000000"/>
                </a:solidFill>
              </a:rPr>
              <a:t>Apartado avisos</a:t>
            </a:r>
          </a:p>
          <a:p>
            <a:r>
              <a:rPr lang="es-ES" sz="900" dirty="0" smtClean="0">
                <a:solidFill>
                  <a:srgbClr val="000000"/>
                </a:solidFill>
              </a:rPr>
              <a:t>Criterios para la emisión de aviso costero:</a:t>
            </a:r>
          </a:p>
          <a:p>
            <a:r>
              <a:rPr lang="es-ES" sz="800" dirty="0">
                <a:solidFill>
                  <a:srgbClr val="000000"/>
                </a:solidFill>
              </a:rPr>
              <a:t>a) Viento y mar: según los umbrales recogidos en el Plan Meteoalerta.</a:t>
            </a:r>
          </a:p>
          <a:p>
            <a:r>
              <a:rPr lang="es-ES" sz="800" dirty="0">
                <a:solidFill>
                  <a:srgbClr val="000000"/>
                </a:solidFill>
              </a:rPr>
              <a:t>b) Tormentas o precipitaciones muy fuertes.</a:t>
            </a:r>
          </a:p>
          <a:p>
            <a:r>
              <a:rPr lang="es-ES" sz="800" dirty="0">
                <a:solidFill>
                  <a:srgbClr val="000000"/>
                </a:solidFill>
              </a:rPr>
              <a:t>c) Visibilidad inferior a 1 milla náutica (mala).</a:t>
            </a:r>
            <a:endParaRPr lang="en-GB" sz="800" dirty="0">
              <a:solidFill>
                <a:srgbClr val="000000"/>
              </a:solidFill>
            </a:endParaRPr>
          </a:p>
        </p:txBody>
      </p:sp>
      <p:cxnSp>
        <p:nvCxnSpPr>
          <p:cNvPr id="28" name="Conector recto 27"/>
          <p:cNvCxnSpPr>
            <a:stCxn id="27" idx="1"/>
            <a:endCxn id="26" idx="3"/>
          </p:cNvCxnSpPr>
          <p:nvPr/>
        </p:nvCxnSpPr>
        <p:spPr>
          <a:xfrm flipH="1">
            <a:off x="8049726" y="2735179"/>
            <a:ext cx="729770" cy="79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4363444" y="2976484"/>
            <a:ext cx="3686282" cy="5805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8783764" y="3300148"/>
            <a:ext cx="3190023" cy="276999"/>
          </a:xfrm>
          <a:prstGeom prst="rect">
            <a:avLst/>
          </a:prstGeom>
          <a:noFill/>
        </p:spPr>
        <p:txBody>
          <a:bodyPr wrap="square" rtlCol="0">
            <a:spAutoFit/>
          </a:bodyPr>
          <a:lstStyle/>
          <a:p>
            <a:r>
              <a:rPr lang="es-ES" sz="1200" dirty="0" smtClean="0">
                <a:solidFill>
                  <a:srgbClr val="000000"/>
                </a:solidFill>
              </a:rPr>
              <a:t>Apartado de situación general y evolución</a:t>
            </a:r>
          </a:p>
        </p:txBody>
      </p:sp>
      <p:cxnSp>
        <p:nvCxnSpPr>
          <p:cNvPr id="35" name="Conector recto 34"/>
          <p:cNvCxnSpPr>
            <a:stCxn id="34" idx="1"/>
            <a:endCxn id="33" idx="3"/>
          </p:cNvCxnSpPr>
          <p:nvPr/>
        </p:nvCxnSpPr>
        <p:spPr>
          <a:xfrm flipH="1" flipV="1">
            <a:off x="8049726" y="3266745"/>
            <a:ext cx="734038" cy="1719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4363444" y="3625717"/>
            <a:ext cx="3686282" cy="186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adroTexto 36"/>
          <p:cNvSpPr txBox="1"/>
          <p:nvPr/>
        </p:nvSpPr>
        <p:spPr>
          <a:xfrm>
            <a:off x="8779496" y="3616000"/>
            <a:ext cx="3190023" cy="276999"/>
          </a:xfrm>
          <a:prstGeom prst="rect">
            <a:avLst/>
          </a:prstGeom>
          <a:noFill/>
        </p:spPr>
        <p:txBody>
          <a:bodyPr wrap="square" rtlCol="0">
            <a:spAutoFit/>
          </a:bodyPr>
          <a:lstStyle/>
          <a:p>
            <a:r>
              <a:rPr lang="es-ES" sz="1200" dirty="0" smtClean="0">
                <a:solidFill>
                  <a:srgbClr val="000000"/>
                </a:solidFill>
              </a:rPr>
              <a:t>Comienzo del apartado de predicción por zonas</a:t>
            </a:r>
            <a:endParaRPr lang="en-GB" sz="800" dirty="0">
              <a:solidFill>
                <a:srgbClr val="000000"/>
              </a:solidFill>
            </a:endParaRPr>
          </a:p>
        </p:txBody>
      </p:sp>
      <p:cxnSp>
        <p:nvCxnSpPr>
          <p:cNvPr id="38" name="Conector recto 37"/>
          <p:cNvCxnSpPr>
            <a:stCxn id="37" idx="1"/>
            <a:endCxn id="36" idx="3"/>
          </p:cNvCxnSpPr>
          <p:nvPr/>
        </p:nvCxnSpPr>
        <p:spPr>
          <a:xfrm flipH="1" flipV="1">
            <a:off x="8049726" y="3718917"/>
            <a:ext cx="729770" cy="35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ángulo 38"/>
          <p:cNvSpPr/>
          <p:nvPr/>
        </p:nvSpPr>
        <p:spPr>
          <a:xfrm>
            <a:off x="4363444" y="3808280"/>
            <a:ext cx="3686282" cy="5564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adroTexto 39"/>
          <p:cNvSpPr txBox="1"/>
          <p:nvPr/>
        </p:nvSpPr>
        <p:spPr>
          <a:xfrm>
            <a:off x="8779496" y="3955009"/>
            <a:ext cx="3190023" cy="276999"/>
          </a:xfrm>
          <a:prstGeom prst="rect">
            <a:avLst/>
          </a:prstGeom>
          <a:noFill/>
        </p:spPr>
        <p:txBody>
          <a:bodyPr wrap="square" rtlCol="0">
            <a:spAutoFit/>
          </a:bodyPr>
          <a:lstStyle/>
          <a:p>
            <a:r>
              <a:rPr lang="es-ES" sz="1200" dirty="0" smtClean="0">
                <a:solidFill>
                  <a:srgbClr val="000000"/>
                </a:solidFill>
              </a:rPr>
              <a:t>Predicción por zonas</a:t>
            </a:r>
          </a:p>
        </p:txBody>
      </p:sp>
      <p:cxnSp>
        <p:nvCxnSpPr>
          <p:cNvPr id="41" name="Conector recto 40"/>
          <p:cNvCxnSpPr>
            <a:stCxn id="40" idx="1"/>
            <a:endCxn id="39" idx="3"/>
          </p:cNvCxnSpPr>
          <p:nvPr/>
        </p:nvCxnSpPr>
        <p:spPr>
          <a:xfrm flipH="1" flipV="1">
            <a:off x="8049726" y="4086486"/>
            <a:ext cx="729770" cy="70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Rectángulo 93"/>
          <p:cNvSpPr/>
          <p:nvPr/>
        </p:nvSpPr>
        <p:spPr>
          <a:xfrm>
            <a:off x="4363443" y="5846623"/>
            <a:ext cx="3584080" cy="3308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CuadroTexto 94"/>
          <p:cNvSpPr txBox="1"/>
          <p:nvPr/>
        </p:nvSpPr>
        <p:spPr>
          <a:xfrm>
            <a:off x="8766625" y="5873531"/>
            <a:ext cx="3190023" cy="276999"/>
          </a:xfrm>
          <a:prstGeom prst="rect">
            <a:avLst/>
          </a:prstGeom>
          <a:noFill/>
        </p:spPr>
        <p:txBody>
          <a:bodyPr wrap="square" rtlCol="0">
            <a:spAutoFit/>
          </a:bodyPr>
          <a:lstStyle/>
          <a:p>
            <a:r>
              <a:rPr lang="es-ES" sz="1200" dirty="0" smtClean="0">
                <a:solidFill>
                  <a:srgbClr val="000000"/>
                </a:solidFill>
              </a:rPr>
              <a:t>Tendencia de los avisos</a:t>
            </a:r>
            <a:endParaRPr lang="en-GB" sz="800" dirty="0">
              <a:solidFill>
                <a:srgbClr val="000000"/>
              </a:solidFill>
            </a:endParaRPr>
          </a:p>
        </p:txBody>
      </p:sp>
      <p:cxnSp>
        <p:nvCxnSpPr>
          <p:cNvPr id="96" name="Conector recto 95"/>
          <p:cNvCxnSpPr>
            <a:stCxn id="95" idx="1"/>
            <a:endCxn id="94" idx="3"/>
          </p:cNvCxnSpPr>
          <p:nvPr/>
        </p:nvCxnSpPr>
        <p:spPr>
          <a:xfrm flipH="1">
            <a:off x="7947523" y="6012031"/>
            <a:ext cx="819102"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2"/>
          <a:stretch>
            <a:fillRect/>
          </a:stretch>
        </p:blipFill>
        <p:spPr>
          <a:xfrm>
            <a:off x="843586" y="4704917"/>
            <a:ext cx="2880000" cy="1914037"/>
          </a:xfrm>
          <a:prstGeom prst="rect">
            <a:avLst/>
          </a:prstGeom>
        </p:spPr>
      </p:pic>
    </p:spTree>
    <p:extLst>
      <p:ext uri="{BB962C8B-B14F-4D97-AF65-F5344CB8AC3E}">
        <p14:creationId xmlns:p14="http://schemas.microsoft.com/office/powerpoint/2010/main" val="847379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29</a:t>
            </a:fld>
            <a:endParaRPr lang="es-ES">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chemeClr val="tx2"/>
                </a:solidFill>
                <a:latin typeface="+mj-lt"/>
              </a:rPr>
              <a:t>Ámbito: </a:t>
            </a:r>
            <a:r>
              <a:rPr lang="es-ES" sz="1600" dirty="0" smtClean="0">
                <a:solidFill>
                  <a:schemeClr val="tx2"/>
                </a:solidFill>
                <a:latin typeface="+mj-lt"/>
              </a:rPr>
              <a:t>12 sistemas montañosos de la Península y Canarias </a:t>
            </a:r>
          </a:p>
          <a:p>
            <a:r>
              <a:rPr lang="es-ES" sz="1600" dirty="0" smtClean="0">
                <a:solidFill>
                  <a:schemeClr val="tx2"/>
                </a:solidFill>
                <a:latin typeface="+mj-lt"/>
              </a:rPr>
              <a:t>Alcances</a:t>
            </a:r>
            <a:r>
              <a:rPr lang="es-ES" sz="1600" dirty="0">
                <a:solidFill>
                  <a:schemeClr val="tx2"/>
                </a:solidFill>
                <a:latin typeface="+mj-lt"/>
              </a:rPr>
              <a:t>: </a:t>
            </a:r>
            <a:r>
              <a:rPr lang="es-ES" sz="1600" dirty="0" smtClean="0">
                <a:solidFill>
                  <a:schemeClr val="tx2"/>
                </a:solidFill>
                <a:latin typeface="+mj-lt"/>
              </a:rPr>
              <a:t>D+1 a D+4.</a:t>
            </a:r>
            <a:endParaRPr lang="es-ES" sz="1600" dirty="0">
              <a:solidFill>
                <a:schemeClr val="tx2"/>
              </a:solidFill>
              <a:latin typeface="+mj-lt"/>
            </a:endParaRPr>
          </a:p>
          <a:p>
            <a:r>
              <a:rPr lang="es-ES" sz="1600" dirty="0">
                <a:solidFill>
                  <a:schemeClr val="tx2"/>
                </a:solidFill>
                <a:latin typeface="+mj-lt"/>
              </a:rPr>
              <a:t>Elaboración: </a:t>
            </a:r>
            <a:r>
              <a:rPr lang="es-ES" sz="1600" dirty="0" smtClean="0">
                <a:solidFill>
                  <a:schemeClr val="tx2"/>
                </a:solidFill>
                <a:latin typeface="+mj-lt"/>
              </a:rPr>
              <a:t>Grupo MON, una vez </a:t>
            </a:r>
            <a:r>
              <a:rPr lang="es-ES" sz="1600" dirty="0">
                <a:solidFill>
                  <a:schemeClr val="tx2"/>
                </a:solidFill>
                <a:latin typeface="+mj-lt"/>
              </a:rPr>
              <a:t>al </a:t>
            </a:r>
            <a:r>
              <a:rPr lang="es-ES" sz="1600" dirty="0" smtClean="0">
                <a:solidFill>
                  <a:schemeClr val="tx2"/>
                </a:solidFill>
                <a:latin typeface="+mj-lt"/>
              </a:rPr>
              <a:t>día</a:t>
            </a:r>
          </a:p>
          <a:p>
            <a:r>
              <a:rPr lang="es-ES" sz="1600" dirty="0" smtClean="0">
                <a:solidFill>
                  <a:schemeClr val="tx2"/>
                </a:solidFill>
                <a:latin typeface="+mj-lt"/>
              </a:rPr>
              <a:t>Tres boletines se elaboran solo en </a:t>
            </a:r>
            <a:r>
              <a:rPr lang="es-ES" sz="1600" dirty="0" err="1" smtClean="0">
                <a:solidFill>
                  <a:schemeClr val="tx2"/>
                </a:solidFill>
                <a:latin typeface="+mj-lt"/>
              </a:rPr>
              <a:t>pdf</a:t>
            </a:r>
            <a:r>
              <a:rPr lang="es-ES" sz="1600" dirty="0">
                <a:solidFill>
                  <a:schemeClr val="tx2"/>
                </a:solidFill>
                <a:latin typeface="+mj-lt"/>
              </a:rPr>
              <a:t>.</a:t>
            </a: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de montaña</a:t>
            </a:r>
            <a:endParaRPr lang="es-ES" sz="2800" dirty="0"/>
          </a:p>
        </p:txBody>
      </p:sp>
      <p:sp>
        <p:nvSpPr>
          <p:cNvPr id="13" name="CuadroTexto 12"/>
          <p:cNvSpPr txBox="1"/>
          <p:nvPr/>
        </p:nvSpPr>
        <p:spPr>
          <a:xfrm>
            <a:off x="4363446" y="1837628"/>
            <a:ext cx="3848431" cy="3139321"/>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FPSP68 LESD 291200</a:t>
            </a:r>
          </a:p>
          <a:p>
            <a:r>
              <a:rPr lang="es-ES" sz="900" dirty="0" smtClean="0"/>
              <a:t>Agencia </a:t>
            </a:r>
            <a:r>
              <a:rPr lang="es-ES" sz="900" dirty="0"/>
              <a:t>Estatal de Meteorología</a:t>
            </a:r>
          </a:p>
          <a:p>
            <a:r>
              <a:rPr lang="es-ES" sz="900" dirty="0" smtClean="0"/>
              <a:t>Predicción </a:t>
            </a:r>
            <a:r>
              <a:rPr lang="es-ES" sz="900" dirty="0"/>
              <a:t>para Picos de Europa</a:t>
            </a:r>
          </a:p>
          <a:p>
            <a:r>
              <a:rPr lang="es-ES" sz="900" dirty="0" smtClean="0"/>
              <a:t>Día </a:t>
            </a:r>
            <a:r>
              <a:rPr lang="es-ES" sz="900" dirty="0"/>
              <a:t>29 de agosto de 2022 a las 16:59 hora oficial</a:t>
            </a:r>
          </a:p>
          <a:p>
            <a:endParaRPr lang="es-ES" sz="900" dirty="0" smtClean="0"/>
          </a:p>
          <a:p>
            <a:r>
              <a:rPr lang="es-ES" sz="900" dirty="0" smtClean="0"/>
              <a:t>1</a:t>
            </a:r>
            <a:r>
              <a:rPr lang="es-ES" sz="900" dirty="0"/>
              <a:t>.- Tiempo pasado</a:t>
            </a:r>
          </a:p>
          <a:p>
            <a:r>
              <a:rPr lang="es-ES" sz="900" dirty="0" smtClean="0"/>
              <a:t>(</a:t>
            </a:r>
            <a:r>
              <a:rPr lang="es-ES" sz="900" dirty="0"/>
              <a:t>En las 24 horas previas a las 10:00 hora oficial del 29 </a:t>
            </a:r>
            <a:r>
              <a:rPr lang="es-ES" sz="900" dirty="0" smtClean="0"/>
              <a:t>de agosto </a:t>
            </a:r>
            <a:r>
              <a:rPr lang="es-ES" sz="900" dirty="0"/>
              <a:t>de 2022)</a:t>
            </a:r>
          </a:p>
          <a:p>
            <a:r>
              <a:rPr lang="es-ES" sz="900" dirty="0" smtClean="0"/>
              <a:t>Poco </a:t>
            </a:r>
            <a:r>
              <a:rPr lang="es-ES" sz="900" dirty="0"/>
              <a:t>nuboso por la mañana. A partir del mediodía se forman </a:t>
            </a:r>
            <a:r>
              <a:rPr lang="es-ES" sz="900" dirty="0" smtClean="0"/>
              <a:t>nubes de </a:t>
            </a:r>
            <a:r>
              <a:rPr lang="es-ES" sz="900" dirty="0"/>
              <a:t>evolución que por la tarde dejan chubascos, </a:t>
            </a:r>
            <a:r>
              <a:rPr lang="es-ES" sz="900" dirty="0" smtClean="0"/>
              <a:t>localmente acompañados </a:t>
            </a:r>
            <a:r>
              <a:rPr lang="es-ES" sz="900" dirty="0"/>
              <a:t>de tormenta. Se registran 5 l/m2 en Carreña </a:t>
            </a:r>
            <a:r>
              <a:rPr lang="es-ES" sz="900" dirty="0" smtClean="0"/>
              <a:t>de Cabrales</a:t>
            </a:r>
            <a:r>
              <a:rPr lang="es-ES" sz="900" dirty="0"/>
              <a:t>, 3 l/m2 en Fuente Dé, 2 l/m2 en Soto de </a:t>
            </a:r>
            <a:r>
              <a:rPr lang="es-ES" sz="900" dirty="0" err="1"/>
              <a:t>Valdeón</a:t>
            </a:r>
            <a:r>
              <a:rPr lang="es-ES" sz="900" dirty="0"/>
              <a:t>, 1 </a:t>
            </a:r>
            <a:r>
              <a:rPr lang="es-ES" sz="900" dirty="0" smtClean="0"/>
              <a:t>l/m2 en </a:t>
            </a:r>
            <a:r>
              <a:rPr lang="es-ES" sz="900" dirty="0" err="1"/>
              <a:t>Tresviso</a:t>
            </a:r>
            <a:r>
              <a:rPr lang="es-ES" sz="900" dirty="0"/>
              <a:t> y </a:t>
            </a:r>
            <a:r>
              <a:rPr lang="es-ES" sz="900" dirty="0" err="1"/>
              <a:t>Amieva</a:t>
            </a:r>
            <a:r>
              <a:rPr lang="es-ES" sz="900" dirty="0"/>
              <a:t>.</a:t>
            </a:r>
          </a:p>
          <a:p>
            <a:endParaRPr lang="es-ES" sz="900" dirty="0"/>
          </a:p>
          <a:p>
            <a:r>
              <a:rPr lang="es-ES" sz="900" dirty="0" smtClean="0"/>
              <a:t>TEMPERATURAS </a:t>
            </a:r>
            <a:r>
              <a:rPr lang="es-ES" sz="900" dirty="0"/>
              <a:t>MÍNIMAS:</a:t>
            </a:r>
          </a:p>
          <a:p>
            <a:r>
              <a:rPr lang="es-ES" sz="900" dirty="0" smtClean="0"/>
              <a:t>14ºC </a:t>
            </a:r>
            <a:r>
              <a:rPr lang="es-ES" sz="900" dirty="0"/>
              <a:t>en Fuente Dé, 15ºC en Soto De </a:t>
            </a:r>
            <a:r>
              <a:rPr lang="es-ES" sz="900" dirty="0" err="1"/>
              <a:t>Valdeón</a:t>
            </a:r>
            <a:r>
              <a:rPr lang="es-ES" sz="900" dirty="0"/>
              <a:t>, 16ºC en Tama </a:t>
            </a:r>
            <a:r>
              <a:rPr lang="es-ES" sz="900" dirty="0" smtClean="0"/>
              <a:t>y </a:t>
            </a:r>
            <a:r>
              <a:rPr lang="es-ES" sz="900" dirty="0" err="1" smtClean="0"/>
              <a:t>Amieva</a:t>
            </a:r>
            <a:r>
              <a:rPr lang="es-ES" sz="900" dirty="0"/>
              <a:t>, 17ºC en Carreña De Cabrales y 20ºC en </a:t>
            </a:r>
            <a:r>
              <a:rPr lang="es-ES" sz="900" dirty="0" err="1"/>
              <a:t>Tresviso</a:t>
            </a:r>
            <a:r>
              <a:rPr lang="es-ES" sz="900" dirty="0"/>
              <a:t>.</a:t>
            </a:r>
          </a:p>
          <a:p>
            <a:endParaRPr lang="es-ES" sz="900" dirty="0"/>
          </a:p>
          <a:p>
            <a:r>
              <a:rPr lang="es-ES" sz="900" dirty="0"/>
              <a:t>TEMPERATURAS MÁXIMAS:</a:t>
            </a:r>
          </a:p>
          <a:p>
            <a:r>
              <a:rPr lang="es-ES" sz="900" dirty="0" smtClean="0"/>
              <a:t>35ºC </a:t>
            </a:r>
            <a:r>
              <a:rPr lang="es-ES" sz="900" dirty="0"/>
              <a:t>en Tama, 32ºC en Carreña De Cabrales, 31ºC en </a:t>
            </a:r>
            <a:r>
              <a:rPr lang="es-ES" sz="900" dirty="0" err="1"/>
              <a:t>Amieva</a:t>
            </a:r>
            <a:r>
              <a:rPr lang="es-ES" sz="900" dirty="0"/>
              <a:t> </a:t>
            </a:r>
            <a:r>
              <a:rPr lang="es-ES" sz="900" dirty="0" smtClean="0"/>
              <a:t>y Fuente </a:t>
            </a:r>
            <a:r>
              <a:rPr lang="es-ES" sz="900" dirty="0"/>
              <a:t>Dé, 29ºC en Soto de </a:t>
            </a:r>
            <a:r>
              <a:rPr lang="es-ES" sz="900" dirty="0" err="1"/>
              <a:t>Valdeón</a:t>
            </a:r>
            <a:r>
              <a:rPr lang="es-ES" sz="900" dirty="0"/>
              <a:t> y 28ºC en </a:t>
            </a:r>
            <a:r>
              <a:rPr lang="es-ES" sz="900" dirty="0" err="1"/>
              <a:t>Tresviso</a:t>
            </a:r>
            <a:r>
              <a:rPr lang="es-ES" sz="900" dirty="0"/>
              <a:t>.</a:t>
            </a:r>
          </a:p>
          <a:p>
            <a:endParaRPr lang="es-ES" sz="900" dirty="0"/>
          </a:p>
          <a:p>
            <a:r>
              <a:rPr lang="es-ES" sz="900" dirty="0" smtClean="0"/>
              <a:t>VIENTO</a:t>
            </a:r>
            <a:r>
              <a:rPr lang="es-ES" sz="900" dirty="0"/>
              <a:t>: flojo variable, predominando las componentes sur y </a:t>
            </a:r>
            <a:r>
              <a:rPr lang="es-ES" sz="900" dirty="0" smtClean="0"/>
              <a:t>oeste en </a:t>
            </a:r>
            <a:r>
              <a:rPr lang="es-ES" sz="900" dirty="0"/>
              <a:t>cotas altas. En áreas de tormenta, más intenso y racheado </a:t>
            </a:r>
            <a:r>
              <a:rPr lang="es-ES" sz="900" dirty="0" smtClean="0"/>
              <a:t>de dirección </a:t>
            </a:r>
            <a:r>
              <a:rPr lang="es-ES" sz="900" dirty="0"/>
              <a:t>variable</a:t>
            </a:r>
            <a:r>
              <a:rPr lang="es-ES" sz="900" dirty="0" smtClean="0"/>
              <a:t>.</a:t>
            </a:r>
            <a:endParaRPr lang="es-ES" sz="900" dirty="0"/>
          </a:p>
        </p:txBody>
      </p:sp>
      <p:sp>
        <p:nvSpPr>
          <p:cNvPr id="14" name="Rectángulo 13"/>
          <p:cNvSpPr/>
          <p:nvPr/>
        </p:nvSpPr>
        <p:spPr>
          <a:xfrm>
            <a:off x="4363446" y="1865161"/>
            <a:ext cx="1224501" cy="182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8766625" y="1177564"/>
            <a:ext cx="1773803" cy="276999"/>
          </a:xfrm>
          <a:prstGeom prst="rect">
            <a:avLst/>
          </a:prstGeom>
          <a:noFill/>
        </p:spPr>
        <p:txBody>
          <a:bodyPr wrap="square" rtlCol="0">
            <a:spAutoFit/>
          </a:bodyPr>
          <a:lstStyle/>
          <a:p>
            <a:r>
              <a:rPr lang="es-ES" sz="1200" dirty="0" smtClean="0">
                <a:solidFill>
                  <a:srgbClr val="000000"/>
                </a:solidFill>
              </a:rPr>
              <a:t>Cabecera para su difusión</a:t>
            </a:r>
            <a:endParaRPr lang="en-GB" sz="1200" dirty="0">
              <a:solidFill>
                <a:srgbClr val="000000"/>
              </a:solidFill>
            </a:endParaRPr>
          </a:p>
        </p:txBody>
      </p:sp>
      <p:cxnSp>
        <p:nvCxnSpPr>
          <p:cNvPr id="16" name="Conector recto 15"/>
          <p:cNvCxnSpPr>
            <a:stCxn id="15" idx="1"/>
            <a:endCxn id="14" idx="3"/>
          </p:cNvCxnSpPr>
          <p:nvPr/>
        </p:nvCxnSpPr>
        <p:spPr>
          <a:xfrm flipH="1">
            <a:off x="5587947" y="1316064"/>
            <a:ext cx="3178678" cy="6401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4363443" y="2168337"/>
            <a:ext cx="2234799" cy="1282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8779498" y="1458192"/>
            <a:ext cx="2566340" cy="276999"/>
          </a:xfrm>
          <a:prstGeom prst="rect">
            <a:avLst/>
          </a:prstGeom>
          <a:noFill/>
        </p:spPr>
        <p:txBody>
          <a:bodyPr wrap="square" rtlCol="0">
            <a:spAutoFit/>
          </a:bodyPr>
          <a:lstStyle/>
          <a:p>
            <a:r>
              <a:rPr lang="es-ES" sz="1200" dirty="0" smtClean="0">
                <a:solidFill>
                  <a:srgbClr val="000000"/>
                </a:solidFill>
              </a:rPr>
              <a:t>Identificación del ámbito del boletín</a:t>
            </a:r>
            <a:endParaRPr lang="en-GB" sz="1200" dirty="0">
              <a:solidFill>
                <a:srgbClr val="000000"/>
              </a:solidFill>
            </a:endParaRPr>
          </a:p>
        </p:txBody>
      </p:sp>
      <p:cxnSp>
        <p:nvCxnSpPr>
          <p:cNvPr id="19" name="Conector recto 18"/>
          <p:cNvCxnSpPr>
            <a:stCxn id="18" idx="1"/>
            <a:endCxn id="17" idx="3"/>
          </p:cNvCxnSpPr>
          <p:nvPr/>
        </p:nvCxnSpPr>
        <p:spPr>
          <a:xfrm flipH="1">
            <a:off x="6598242" y="1596692"/>
            <a:ext cx="2181256" cy="6357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363444" y="2297028"/>
            <a:ext cx="2363359" cy="1475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adroTexto 20"/>
          <p:cNvSpPr txBox="1"/>
          <p:nvPr/>
        </p:nvSpPr>
        <p:spPr>
          <a:xfrm>
            <a:off x="8779497" y="1737190"/>
            <a:ext cx="2806805" cy="276999"/>
          </a:xfrm>
          <a:prstGeom prst="rect">
            <a:avLst/>
          </a:prstGeom>
          <a:noFill/>
        </p:spPr>
        <p:txBody>
          <a:bodyPr wrap="square" rtlCol="0">
            <a:spAutoFit/>
          </a:bodyPr>
          <a:lstStyle/>
          <a:p>
            <a:r>
              <a:rPr lang="es-ES" sz="1200" dirty="0" smtClean="0">
                <a:solidFill>
                  <a:srgbClr val="000000"/>
                </a:solidFill>
              </a:rPr>
              <a:t>Fecha y hora de difusión del boletín</a:t>
            </a:r>
            <a:endParaRPr lang="en-GB" sz="1200" dirty="0">
              <a:solidFill>
                <a:srgbClr val="000000"/>
              </a:solidFill>
            </a:endParaRPr>
          </a:p>
        </p:txBody>
      </p:sp>
      <p:cxnSp>
        <p:nvCxnSpPr>
          <p:cNvPr id="22" name="Conector recto 21"/>
          <p:cNvCxnSpPr>
            <a:stCxn id="21" idx="1"/>
            <a:endCxn id="20" idx="3"/>
          </p:cNvCxnSpPr>
          <p:nvPr/>
        </p:nvCxnSpPr>
        <p:spPr>
          <a:xfrm flipH="1">
            <a:off x="6726803" y="1875690"/>
            <a:ext cx="2052694" cy="495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4363444" y="2567441"/>
            <a:ext cx="3848434" cy="24095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p:cNvSpPr txBox="1"/>
          <p:nvPr/>
        </p:nvSpPr>
        <p:spPr>
          <a:xfrm>
            <a:off x="8779496" y="2342764"/>
            <a:ext cx="3190023" cy="415498"/>
          </a:xfrm>
          <a:prstGeom prst="rect">
            <a:avLst/>
          </a:prstGeom>
          <a:noFill/>
        </p:spPr>
        <p:txBody>
          <a:bodyPr wrap="square" rtlCol="0">
            <a:spAutoFit/>
          </a:bodyPr>
          <a:lstStyle/>
          <a:p>
            <a:r>
              <a:rPr lang="es-ES" sz="1200" dirty="0" smtClean="0">
                <a:solidFill>
                  <a:srgbClr val="000000"/>
                </a:solidFill>
              </a:rPr>
              <a:t>Apartado tiempo pasado </a:t>
            </a:r>
          </a:p>
          <a:p>
            <a:r>
              <a:rPr lang="es-ES" sz="800" dirty="0" smtClean="0">
                <a:solidFill>
                  <a:srgbClr val="000000"/>
                </a:solidFill>
              </a:rPr>
              <a:t>(observaciones de las últimas 24 h)</a:t>
            </a:r>
            <a:endParaRPr lang="en-GB" sz="800" dirty="0">
              <a:solidFill>
                <a:srgbClr val="000000"/>
              </a:solidFill>
            </a:endParaRPr>
          </a:p>
        </p:txBody>
      </p:sp>
      <p:cxnSp>
        <p:nvCxnSpPr>
          <p:cNvPr id="28" name="Conector recto 27"/>
          <p:cNvCxnSpPr>
            <a:stCxn id="27" idx="1"/>
          </p:cNvCxnSpPr>
          <p:nvPr/>
        </p:nvCxnSpPr>
        <p:spPr>
          <a:xfrm flipH="1">
            <a:off x="8211878" y="2550513"/>
            <a:ext cx="567618" cy="993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4436826" y="2858126"/>
            <a:ext cx="3612900" cy="58052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8766624" y="2936281"/>
            <a:ext cx="3190023" cy="415498"/>
          </a:xfrm>
          <a:prstGeom prst="rect">
            <a:avLst/>
          </a:prstGeom>
          <a:noFill/>
        </p:spPr>
        <p:txBody>
          <a:bodyPr wrap="square" rtlCol="0">
            <a:spAutoFit/>
          </a:bodyPr>
          <a:lstStyle/>
          <a:p>
            <a:r>
              <a:rPr lang="es-ES" sz="1200" dirty="0" smtClean="0">
                <a:solidFill>
                  <a:srgbClr val="000000"/>
                </a:solidFill>
              </a:rPr>
              <a:t>Situación general observada</a:t>
            </a:r>
          </a:p>
          <a:p>
            <a:r>
              <a:rPr lang="es-ES" sz="800" dirty="0" smtClean="0">
                <a:solidFill>
                  <a:srgbClr val="000000"/>
                </a:solidFill>
              </a:rPr>
              <a:t>Fenómenos con impacto en las actividades de montaña</a:t>
            </a:r>
          </a:p>
        </p:txBody>
      </p:sp>
      <p:cxnSp>
        <p:nvCxnSpPr>
          <p:cNvPr id="35" name="Conector recto 34"/>
          <p:cNvCxnSpPr>
            <a:stCxn id="34" idx="1"/>
            <a:endCxn id="33" idx="3"/>
          </p:cNvCxnSpPr>
          <p:nvPr/>
        </p:nvCxnSpPr>
        <p:spPr>
          <a:xfrm flipH="1">
            <a:off x="8049726" y="3144030"/>
            <a:ext cx="716898" cy="43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4436827" y="3522800"/>
            <a:ext cx="3681455" cy="99927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adroTexto 36"/>
          <p:cNvSpPr txBox="1"/>
          <p:nvPr/>
        </p:nvSpPr>
        <p:spPr>
          <a:xfrm>
            <a:off x="8779496" y="3883938"/>
            <a:ext cx="3190023" cy="276999"/>
          </a:xfrm>
          <a:prstGeom prst="rect">
            <a:avLst/>
          </a:prstGeom>
          <a:noFill/>
        </p:spPr>
        <p:txBody>
          <a:bodyPr wrap="square" rtlCol="0">
            <a:spAutoFit/>
          </a:bodyPr>
          <a:lstStyle/>
          <a:p>
            <a:r>
              <a:rPr lang="es-ES" sz="1200" dirty="0" smtClean="0">
                <a:solidFill>
                  <a:srgbClr val="000000"/>
                </a:solidFill>
              </a:rPr>
              <a:t>Temperaturas máximas y mínimas</a:t>
            </a:r>
            <a:endParaRPr lang="en-GB" sz="800" dirty="0">
              <a:solidFill>
                <a:srgbClr val="000000"/>
              </a:solidFill>
            </a:endParaRPr>
          </a:p>
        </p:txBody>
      </p:sp>
      <p:cxnSp>
        <p:nvCxnSpPr>
          <p:cNvPr id="38" name="Conector recto 37"/>
          <p:cNvCxnSpPr>
            <a:stCxn id="37" idx="1"/>
            <a:endCxn id="36" idx="3"/>
          </p:cNvCxnSpPr>
          <p:nvPr/>
        </p:nvCxnSpPr>
        <p:spPr>
          <a:xfrm flipH="1">
            <a:off x="8118282" y="4022438"/>
            <a:ext cx="66121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ángulo 38"/>
          <p:cNvSpPr/>
          <p:nvPr/>
        </p:nvSpPr>
        <p:spPr>
          <a:xfrm>
            <a:off x="4436827" y="4624174"/>
            <a:ext cx="3612899" cy="31447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adroTexto 39"/>
          <p:cNvSpPr txBox="1"/>
          <p:nvPr/>
        </p:nvSpPr>
        <p:spPr>
          <a:xfrm>
            <a:off x="8779496" y="4642912"/>
            <a:ext cx="3190023" cy="276999"/>
          </a:xfrm>
          <a:prstGeom prst="rect">
            <a:avLst/>
          </a:prstGeom>
          <a:noFill/>
        </p:spPr>
        <p:txBody>
          <a:bodyPr wrap="square" rtlCol="0">
            <a:spAutoFit/>
          </a:bodyPr>
          <a:lstStyle/>
          <a:p>
            <a:r>
              <a:rPr lang="es-ES" sz="1200" dirty="0" smtClean="0">
                <a:solidFill>
                  <a:srgbClr val="000000"/>
                </a:solidFill>
              </a:rPr>
              <a:t>Viento observado</a:t>
            </a:r>
          </a:p>
        </p:txBody>
      </p:sp>
      <p:cxnSp>
        <p:nvCxnSpPr>
          <p:cNvPr id="41" name="Conector recto 40"/>
          <p:cNvCxnSpPr>
            <a:stCxn id="40" idx="1"/>
            <a:endCxn id="39" idx="3"/>
          </p:cNvCxnSpPr>
          <p:nvPr/>
        </p:nvCxnSpPr>
        <p:spPr>
          <a:xfrm flipH="1">
            <a:off x="8049726" y="4781412"/>
            <a:ext cx="72977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400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Guías técnicas de diagnóstico y predicción</a:t>
            </a:r>
            <a:endParaRPr lang="es-ES" dirty="0"/>
          </a:p>
        </p:txBody>
      </p:sp>
      <p:sp>
        <p:nvSpPr>
          <p:cNvPr id="3" name="Marcador de contenido 2"/>
          <p:cNvSpPr>
            <a:spLocks noGrp="1"/>
          </p:cNvSpPr>
          <p:nvPr>
            <p:ph idx="1"/>
          </p:nvPr>
        </p:nvSpPr>
        <p:spPr>
          <a:xfrm>
            <a:off x="440447" y="1496291"/>
            <a:ext cx="4244763" cy="4828026"/>
          </a:xfrm>
        </p:spPr>
        <p:txBody>
          <a:bodyPr anchor="ctr">
            <a:noAutofit/>
          </a:bodyPr>
          <a:lstStyle/>
          <a:p>
            <a:r>
              <a:rPr lang="es-ES" sz="1900" dirty="0" smtClean="0">
                <a:solidFill>
                  <a:schemeClr val="tx2"/>
                </a:solidFill>
                <a:latin typeface="+mj-lt"/>
              </a:rPr>
              <a:t>Necesidad de especialización geográfica y por sectores obliga a mantener un esquema que garantice la coherencia de las predicciones y la coordinación entre los diferentes grupos de predicción.</a:t>
            </a:r>
          </a:p>
          <a:p>
            <a:r>
              <a:rPr lang="es-ES" sz="1900" dirty="0" smtClean="0">
                <a:solidFill>
                  <a:schemeClr val="tx2"/>
                </a:solidFill>
                <a:latin typeface="+mj-lt"/>
              </a:rPr>
              <a:t>Las guías técnicas tienen como objetivo establecer el marco sinóptico y mesoescalar de referencia para todos los grupos de predicción del SNP.</a:t>
            </a:r>
          </a:p>
          <a:p>
            <a:r>
              <a:rPr lang="es-ES" sz="1900" dirty="0" smtClean="0">
                <a:solidFill>
                  <a:schemeClr val="tx2"/>
                </a:solidFill>
                <a:latin typeface="+mj-lt"/>
              </a:rPr>
              <a:t>Son productos internos.</a:t>
            </a:r>
            <a:endParaRPr lang="es-ES" sz="1900" dirty="0">
              <a:solidFill>
                <a:schemeClr val="tx2"/>
              </a:solidFill>
              <a:latin typeface="+mj-lt"/>
            </a:endParaRPr>
          </a:p>
        </p:txBody>
      </p:sp>
      <p:sp>
        <p:nvSpPr>
          <p:cNvPr id="11" name="CuadroTexto 10"/>
          <p:cNvSpPr txBox="1"/>
          <p:nvPr/>
        </p:nvSpPr>
        <p:spPr>
          <a:xfrm>
            <a:off x="5609542" y="5650931"/>
            <a:ext cx="3213104" cy="276999"/>
          </a:xfrm>
          <a:prstGeom prst="rect">
            <a:avLst/>
          </a:prstGeom>
          <a:noFill/>
        </p:spPr>
        <p:txBody>
          <a:bodyPr wrap="square" rtlCol="0">
            <a:spAutoFit/>
          </a:bodyPr>
          <a:lstStyle/>
          <a:p>
            <a:pPr algn="ctr"/>
            <a:r>
              <a:rPr lang="es-ES" sz="1200" dirty="0" smtClean="0">
                <a:latin typeface="+mj-lt"/>
              </a:rPr>
              <a:t>Esquema operativo del SNP</a:t>
            </a:r>
            <a:endParaRPr lang="en-GB" sz="1200" dirty="0">
              <a:latin typeface="+mj-lt"/>
            </a:endParaRPr>
          </a:p>
        </p:txBody>
      </p:sp>
      <p:sp>
        <p:nvSpPr>
          <p:cNvPr id="4" name="Triángulo isósceles 3"/>
          <p:cNvSpPr/>
          <p:nvPr/>
        </p:nvSpPr>
        <p:spPr>
          <a:xfrm>
            <a:off x="6270785" y="2306699"/>
            <a:ext cx="1924830" cy="123338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uadroTexto 4"/>
          <p:cNvSpPr txBox="1"/>
          <p:nvPr/>
        </p:nvSpPr>
        <p:spPr>
          <a:xfrm>
            <a:off x="6906534" y="2900677"/>
            <a:ext cx="642051" cy="338554"/>
          </a:xfrm>
          <a:prstGeom prst="rect">
            <a:avLst/>
          </a:prstGeom>
          <a:noFill/>
        </p:spPr>
        <p:txBody>
          <a:bodyPr wrap="square" rtlCol="0">
            <a:spAutoFit/>
          </a:bodyPr>
          <a:lstStyle/>
          <a:p>
            <a:pPr algn="ctr"/>
            <a:r>
              <a:rPr lang="es-ES" sz="1600" dirty="0" smtClean="0">
                <a:solidFill>
                  <a:srgbClr val="FFFFFF"/>
                </a:solidFill>
              </a:rPr>
              <a:t>JTUR</a:t>
            </a:r>
            <a:endParaRPr lang="en-GB" sz="1600" dirty="0">
              <a:solidFill>
                <a:srgbClr val="FFFFFF"/>
              </a:solidFill>
            </a:endParaRPr>
          </a:p>
        </p:txBody>
      </p:sp>
      <p:sp>
        <p:nvSpPr>
          <p:cNvPr id="14" name="Trapecio 13"/>
          <p:cNvSpPr/>
          <p:nvPr/>
        </p:nvSpPr>
        <p:spPr>
          <a:xfrm>
            <a:off x="5029074" y="4116028"/>
            <a:ext cx="1929476" cy="1024466"/>
          </a:xfrm>
          <a:prstGeom prst="trapezoid">
            <a:avLst>
              <a:gd name="adj" fmla="val 77635"/>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CuadroTexto 16"/>
          <p:cNvSpPr txBox="1"/>
          <p:nvPr/>
        </p:nvSpPr>
        <p:spPr>
          <a:xfrm>
            <a:off x="5472827" y="4454049"/>
            <a:ext cx="642051" cy="338554"/>
          </a:xfrm>
          <a:prstGeom prst="rect">
            <a:avLst/>
          </a:prstGeom>
          <a:noFill/>
        </p:spPr>
        <p:txBody>
          <a:bodyPr wrap="square" rtlCol="0">
            <a:spAutoFit/>
          </a:bodyPr>
          <a:lstStyle/>
          <a:p>
            <a:pPr algn="ctr"/>
            <a:r>
              <a:rPr lang="es-ES" sz="1600" dirty="0" smtClean="0"/>
              <a:t>FMA</a:t>
            </a:r>
            <a:endParaRPr lang="en-GB" sz="1600" dirty="0"/>
          </a:p>
        </p:txBody>
      </p:sp>
      <p:sp>
        <p:nvSpPr>
          <p:cNvPr id="18" name="Trapecio 17"/>
          <p:cNvSpPr/>
          <p:nvPr/>
        </p:nvSpPr>
        <p:spPr>
          <a:xfrm>
            <a:off x="7498886" y="4116028"/>
            <a:ext cx="1929476" cy="1024466"/>
          </a:xfrm>
          <a:prstGeom prst="trapezoid">
            <a:avLst>
              <a:gd name="adj" fmla="val 76764"/>
            </a:avLst>
          </a:prstGeom>
          <a:solidFill>
            <a:srgbClr val="FFB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C6600"/>
              </a:solidFill>
            </a:endParaRPr>
          </a:p>
        </p:txBody>
      </p:sp>
      <p:sp>
        <p:nvSpPr>
          <p:cNvPr id="19" name="CuadroTexto 18"/>
          <p:cNvSpPr txBox="1"/>
          <p:nvPr/>
        </p:nvSpPr>
        <p:spPr>
          <a:xfrm>
            <a:off x="8368371" y="4454049"/>
            <a:ext cx="677332" cy="338554"/>
          </a:xfrm>
          <a:prstGeom prst="rect">
            <a:avLst/>
          </a:prstGeom>
          <a:noFill/>
        </p:spPr>
        <p:txBody>
          <a:bodyPr wrap="square" rtlCol="0">
            <a:spAutoFit/>
          </a:bodyPr>
          <a:lstStyle/>
          <a:p>
            <a:pPr algn="ctr"/>
            <a:r>
              <a:rPr lang="es-ES" sz="1600" dirty="0" smtClean="0"/>
              <a:t>MON</a:t>
            </a:r>
            <a:endParaRPr lang="en-GB" sz="1600" dirty="0"/>
          </a:p>
        </p:txBody>
      </p:sp>
      <p:sp>
        <p:nvSpPr>
          <p:cNvPr id="20" name="Rectángulo 19"/>
          <p:cNvSpPr/>
          <p:nvPr/>
        </p:nvSpPr>
        <p:spPr>
          <a:xfrm>
            <a:off x="6165032" y="4116028"/>
            <a:ext cx="720000" cy="1024466"/>
          </a:xfrm>
          <a:prstGeom prst="rect">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ángulo 22"/>
          <p:cNvSpPr/>
          <p:nvPr/>
        </p:nvSpPr>
        <p:spPr>
          <a:xfrm>
            <a:off x="6166978" y="4613065"/>
            <a:ext cx="720000" cy="522363"/>
          </a:xfrm>
          <a:prstGeom prst="rect">
            <a:avLst/>
          </a:prstGeom>
          <a:solidFill>
            <a:srgbClr val="B7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ángulo 20"/>
          <p:cNvSpPr/>
          <p:nvPr/>
        </p:nvSpPr>
        <p:spPr>
          <a:xfrm>
            <a:off x="6885032" y="4116028"/>
            <a:ext cx="720000" cy="102446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CuadroTexto 23"/>
          <p:cNvSpPr txBox="1"/>
          <p:nvPr/>
        </p:nvSpPr>
        <p:spPr>
          <a:xfrm>
            <a:off x="6194989" y="4225694"/>
            <a:ext cx="663978" cy="338554"/>
          </a:xfrm>
          <a:prstGeom prst="rect">
            <a:avLst/>
          </a:prstGeom>
          <a:noFill/>
        </p:spPr>
        <p:txBody>
          <a:bodyPr wrap="square" rtlCol="0">
            <a:spAutoFit/>
          </a:bodyPr>
          <a:lstStyle/>
          <a:p>
            <a:pPr algn="ctr"/>
            <a:r>
              <a:rPr lang="es-ES" sz="1600" dirty="0" smtClean="0"/>
              <a:t>OVM</a:t>
            </a:r>
            <a:endParaRPr lang="en-GB" sz="1600" dirty="0"/>
          </a:p>
        </p:txBody>
      </p:sp>
      <p:sp>
        <p:nvSpPr>
          <p:cNvPr id="25" name="CuadroTexto 24"/>
          <p:cNvSpPr txBox="1"/>
          <p:nvPr/>
        </p:nvSpPr>
        <p:spPr>
          <a:xfrm>
            <a:off x="6128593" y="4695502"/>
            <a:ext cx="798701" cy="338554"/>
          </a:xfrm>
          <a:prstGeom prst="rect">
            <a:avLst/>
          </a:prstGeom>
          <a:noFill/>
        </p:spPr>
        <p:txBody>
          <a:bodyPr wrap="square" rtlCol="0">
            <a:spAutoFit/>
          </a:bodyPr>
          <a:lstStyle/>
          <a:p>
            <a:pPr algn="ctr"/>
            <a:r>
              <a:rPr lang="es-ES" sz="1600" dirty="0" smtClean="0"/>
              <a:t>OMAe</a:t>
            </a:r>
            <a:endParaRPr lang="en-GB" sz="1600" dirty="0"/>
          </a:p>
        </p:txBody>
      </p:sp>
      <p:sp>
        <p:nvSpPr>
          <p:cNvPr id="26" name="CuadroTexto 25"/>
          <p:cNvSpPr txBox="1"/>
          <p:nvPr/>
        </p:nvSpPr>
        <p:spPr>
          <a:xfrm>
            <a:off x="6893213" y="4454049"/>
            <a:ext cx="663978" cy="338554"/>
          </a:xfrm>
          <a:prstGeom prst="rect">
            <a:avLst/>
          </a:prstGeom>
          <a:noFill/>
        </p:spPr>
        <p:txBody>
          <a:bodyPr wrap="square" rtlCol="0">
            <a:spAutoFit/>
          </a:bodyPr>
          <a:lstStyle/>
          <a:p>
            <a:pPr algn="ctr"/>
            <a:r>
              <a:rPr lang="es-ES" sz="1600" dirty="0" smtClean="0"/>
              <a:t>MAR</a:t>
            </a:r>
            <a:endParaRPr lang="en-GB" sz="1600" dirty="0"/>
          </a:p>
        </p:txBody>
      </p:sp>
      <p:pic>
        <p:nvPicPr>
          <p:cNvPr id="27" name="Imagen 26"/>
          <p:cNvPicPr>
            <a:picLocks noChangeAspect="1"/>
          </p:cNvPicPr>
          <p:nvPr/>
        </p:nvPicPr>
        <p:blipFill>
          <a:blip r:embed="rId2"/>
          <a:stretch>
            <a:fillRect/>
          </a:stretch>
        </p:blipFill>
        <p:spPr>
          <a:xfrm>
            <a:off x="7603086" y="4116028"/>
            <a:ext cx="719390" cy="1024217"/>
          </a:xfrm>
          <a:prstGeom prst="rect">
            <a:avLst/>
          </a:prstGeom>
        </p:spPr>
      </p:pic>
      <p:sp>
        <p:nvSpPr>
          <p:cNvPr id="7" name="Trapecio 6"/>
          <p:cNvSpPr/>
          <p:nvPr/>
        </p:nvSpPr>
        <p:spPr>
          <a:xfrm>
            <a:off x="5818175" y="3540085"/>
            <a:ext cx="2827949" cy="580800"/>
          </a:xfrm>
          <a:prstGeom prst="trapezoid">
            <a:avLst>
              <a:gd name="adj" fmla="val 7741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CuadroTexto 27"/>
          <p:cNvSpPr txBox="1"/>
          <p:nvPr/>
        </p:nvSpPr>
        <p:spPr>
          <a:xfrm>
            <a:off x="7617912" y="4454049"/>
            <a:ext cx="691684" cy="338554"/>
          </a:xfrm>
          <a:prstGeom prst="rect">
            <a:avLst/>
          </a:prstGeom>
          <a:noFill/>
        </p:spPr>
        <p:txBody>
          <a:bodyPr wrap="square" rtlCol="0">
            <a:spAutoFit/>
          </a:bodyPr>
          <a:lstStyle/>
          <a:p>
            <a:pPr algn="ctr"/>
            <a:r>
              <a:rPr lang="es-ES" sz="1600" dirty="0" smtClean="0"/>
              <a:t>CEMD</a:t>
            </a:r>
            <a:endParaRPr lang="en-GB" sz="1600" dirty="0"/>
          </a:p>
        </p:txBody>
      </p:sp>
      <p:sp>
        <p:nvSpPr>
          <p:cNvPr id="13" name="CuadroTexto 12"/>
          <p:cNvSpPr txBox="1"/>
          <p:nvPr/>
        </p:nvSpPr>
        <p:spPr>
          <a:xfrm>
            <a:off x="6899972" y="3684565"/>
            <a:ext cx="642051" cy="338554"/>
          </a:xfrm>
          <a:prstGeom prst="rect">
            <a:avLst/>
          </a:prstGeom>
          <a:noFill/>
        </p:spPr>
        <p:txBody>
          <a:bodyPr wrap="square" rtlCol="0">
            <a:spAutoFit/>
          </a:bodyPr>
          <a:lstStyle/>
          <a:p>
            <a:pPr algn="ctr"/>
            <a:r>
              <a:rPr lang="es-ES" sz="1600" dirty="0" smtClean="0"/>
              <a:t>PREF</a:t>
            </a:r>
            <a:endParaRPr lang="en-GB" sz="1600" dirty="0"/>
          </a:p>
        </p:txBody>
      </p:sp>
      <p:sp>
        <p:nvSpPr>
          <p:cNvPr id="30" name="Trapecio 29"/>
          <p:cNvSpPr/>
          <p:nvPr/>
        </p:nvSpPr>
        <p:spPr>
          <a:xfrm>
            <a:off x="4685210" y="5135428"/>
            <a:ext cx="5093877" cy="437510"/>
          </a:xfrm>
          <a:prstGeom prst="trapezoid">
            <a:avLst>
              <a:gd name="adj" fmla="val 80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CuadroTexto 30"/>
          <p:cNvSpPr txBox="1"/>
          <p:nvPr/>
        </p:nvSpPr>
        <p:spPr>
          <a:xfrm>
            <a:off x="6844668" y="5184906"/>
            <a:ext cx="742853" cy="338554"/>
          </a:xfrm>
          <a:prstGeom prst="rect">
            <a:avLst/>
          </a:prstGeom>
          <a:noFill/>
        </p:spPr>
        <p:txBody>
          <a:bodyPr wrap="square" rtlCol="0">
            <a:spAutoFit/>
          </a:bodyPr>
          <a:lstStyle/>
          <a:p>
            <a:pPr algn="ctr"/>
            <a:r>
              <a:rPr lang="es-ES" sz="1600" dirty="0" smtClean="0"/>
              <a:t>RCOM</a:t>
            </a:r>
            <a:endParaRPr lang="en-GB" sz="1600" dirty="0"/>
          </a:p>
        </p:txBody>
      </p:sp>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9399" y="2462486"/>
            <a:ext cx="1080000" cy="756000"/>
          </a:xfrm>
          <a:prstGeom prst="rect">
            <a:avLst/>
          </a:prstGeom>
          <a:ln>
            <a:solidFill>
              <a:schemeClr val="accent1"/>
            </a:solidFill>
          </a:ln>
        </p:spPr>
      </p:pic>
      <p:pic>
        <p:nvPicPr>
          <p:cNvPr id="33" name="Imagen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630" y="2462486"/>
            <a:ext cx="1080000" cy="756000"/>
          </a:xfrm>
          <a:prstGeom prst="rect">
            <a:avLst/>
          </a:prstGeom>
          <a:ln>
            <a:solidFill>
              <a:schemeClr val="accent1"/>
            </a:solidFill>
          </a:ln>
        </p:spPr>
      </p:pic>
      <p:pic>
        <p:nvPicPr>
          <p:cNvPr id="34" name="Imagen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7861" y="2462486"/>
            <a:ext cx="1080000" cy="756000"/>
          </a:xfrm>
          <a:prstGeom prst="rect">
            <a:avLst/>
          </a:prstGeom>
          <a:ln>
            <a:solidFill>
              <a:schemeClr val="accent1"/>
            </a:solidFill>
          </a:ln>
        </p:spPr>
      </p:pic>
      <p:pic>
        <p:nvPicPr>
          <p:cNvPr id="35" name="Imagen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5951" y="3443421"/>
            <a:ext cx="1080000" cy="764278"/>
          </a:xfrm>
          <a:prstGeom prst="rect">
            <a:avLst/>
          </a:prstGeom>
          <a:ln>
            <a:solidFill>
              <a:schemeClr val="accent1"/>
            </a:solidFill>
          </a:ln>
        </p:spPr>
      </p:pic>
      <p:pic>
        <p:nvPicPr>
          <p:cNvPr id="36" name="Imagen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1837" y="3443421"/>
            <a:ext cx="1080000" cy="764278"/>
          </a:xfrm>
          <a:prstGeom prst="rect">
            <a:avLst/>
          </a:prstGeom>
          <a:ln>
            <a:solidFill>
              <a:schemeClr val="accent1"/>
            </a:solidFill>
          </a:ln>
        </p:spPr>
      </p:pic>
      <p:pic>
        <p:nvPicPr>
          <p:cNvPr id="37" name="Imagen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7723" y="3443421"/>
            <a:ext cx="1080000" cy="764278"/>
          </a:xfrm>
          <a:prstGeom prst="rect">
            <a:avLst/>
          </a:prstGeom>
          <a:ln>
            <a:solidFill>
              <a:schemeClr val="accent1"/>
            </a:solidFill>
          </a:ln>
        </p:spPr>
      </p:pic>
      <p:sp>
        <p:nvSpPr>
          <p:cNvPr id="38" name="CuadroTexto 37"/>
          <p:cNvSpPr txBox="1"/>
          <p:nvPr/>
        </p:nvSpPr>
        <p:spPr>
          <a:xfrm>
            <a:off x="9229399" y="4460571"/>
            <a:ext cx="2031961" cy="338554"/>
          </a:xfrm>
          <a:prstGeom prst="rect">
            <a:avLst/>
          </a:prstGeom>
          <a:noFill/>
          <a:ln>
            <a:solidFill>
              <a:schemeClr val="tx2"/>
            </a:solidFill>
          </a:ln>
        </p:spPr>
        <p:txBody>
          <a:bodyPr wrap="square" rtlCol="0">
            <a:spAutoFit/>
          </a:bodyPr>
          <a:lstStyle/>
          <a:p>
            <a:pPr algn="ctr"/>
            <a:r>
              <a:rPr lang="es-ES" sz="1600" dirty="0" smtClean="0">
                <a:solidFill>
                  <a:schemeClr val="tx2"/>
                </a:solidFill>
                <a:latin typeface="+mj-lt"/>
              </a:rPr>
              <a:t>Producción y vigilancia</a:t>
            </a:r>
            <a:endParaRPr lang="en-GB" sz="1600" dirty="0">
              <a:solidFill>
                <a:schemeClr val="tx2"/>
              </a:solidFill>
              <a:latin typeface="+mj-lt"/>
            </a:endParaRPr>
          </a:p>
        </p:txBody>
      </p:sp>
      <p:sp>
        <p:nvSpPr>
          <p:cNvPr id="39" name="CuadroTexto 38"/>
          <p:cNvSpPr txBox="1"/>
          <p:nvPr/>
        </p:nvSpPr>
        <p:spPr>
          <a:xfrm>
            <a:off x="9883287" y="5066156"/>
            <a:ext cx="2031961" cy="584775"/>
          </a:xfrm>
          <a:prstGeom prst="rect">
            <a:avLst/>
          </a:prstGeom>
          <a:noFill/>
          <a:ln>
            <a:solidFill>
              <a:schemeClr val="tx2"/>
            </a:solidFill>
          </a:ln>
        </p:spPr>
        <p:txBody>
          <a:bodyPr wrap="square" rtlCol="0">
            <a:spAutoFit/>
          </a:bodyPr>
          <a:lstStyle/>
          <a:p>
            <a:pPr algn="ctr"/>
            <a:r>
              <a:rPr lang="es-ES" sz="1600" dirty="0" smtClean="0">
                <a:solidFill>
                  <a:schemeClr val="tx2"/>
                </a:solidFill>
                <a:latin typeface="+mj-lt"/>
              </a:rPr>
              <a:t>Respaldo para las comunicaciones</a:t>
            </a:r>
            <a:endParaRPr lang="en-GB" sz="1600" dirty="0">
              <a:solidFill>
                <a:schemeClr val="tx2"/>
              </a:solidFill>
              <a:latin typeface="+mj-lt"/>
            </a:endParaRPr>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3</a:t>
            </a:fld>
            <a:endParaRPr lang="es-ES" dirty="0">
              <a:solidFill>
                <a:srgbClr val="00338D">
                  <a:tint val="75000"/>
                </a:srgbClr>
              </a:solidFill>
            </a:endParaRPr>
          </a:p>
        </p:txBody>
      </p:sp>
    </p:spTree>
    <p:extLst>
      <p:ext uri="{BB962C8B-B14F-4D97-AF65-F5344CB8AC3E}">
        <p14:creationId xmlns:p14="http://schemas.microsoft.com/office/powerpoint/2010/main" val="3396560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30</a:t>
            </a:fld>
            <a:endParaRPr lang="es-ES" dirty="0">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chemeClr val="tx2"/>
                </a:solidFill>
                <a:latin typeface="+mj-lt"/>
              </a:rPr>
              <a:t>Ámbito: </a:t>
            </a:r>
            <a:r>
              <a:rPr lang="es-ES" sz="1600" dirty="0" smtClean="0">
                <a:solidFill>
                  <a:schemeClr val="tx2"/>
                </a:solidFill>
                <a:latin typeface="+mj-lt"/>
              </a:rPr>
              <a:t>12 sistemas montañosos de la Península y Canarias </a:t>
            </a:r>
          </a:p>
          <a:p>
            <a:r>
              <a:rPr lang="es-ES" sz="1600" dirty="0" smtClean="0">
                <a:solidFill>
                  <a:schemeClr val="tx2"/>
                </a:solidFill>
                <a:latin typeface="+mj-lt"/>
              </a:rPr>
              <a:t>Alcances</a:t>
            </a:r>
            <a:r>
              <a:rPr lang="es-ES" sz="1600" dirty="0">
                <a:solidFill>
                  <a:schemeClr val="tx2"/>
                </a:solidFill>
                <a:latin typeface="+mj-lt"/>
              </a:rPr>
              <a:t>: </a:t>
            </a:r>
            <a:r>
              <a:rPr lang="es-ES" sz="1600" dirty="0" smtClean="0">
                <a:solidFill>
                  <a:schemeClr val="tx2"/>
                </a:solidFill>
                <a:latin typeface="+mj-lt"/>
              </a:rPr>
              <a:t>D+1 a D+4.</a:t>
            </a:r>
            <a:endParaRPr lang="es-ES" sz="1600" dirty="0">
              <a:solidFill>
                <a:schemeClr val="tx2"/>
              </a:solidFill>
              <a:latin typeface="+mj-lt"/>
            </a:endParaRPr>
          </a:p>
          <a:p>
            <a:r>
              <a:rPr lang="es-ES" sz="1600" dirty="0">
                <a:solidFill>
                  <a:schemeClr val="tx2"/>
                </a:solidFill>
                <a:latin typeface="+mj-lt"/>
              </a:rPr>
              <a:t>Elaboración: </a:t>
            </a:r>
            <a:r>
              <a:rPr lang="es-ES" sz="1600" dirty="0" smtClean="0">
                <a:solidFill>
                  <a:schemeClr val="tx2"/>
                </a:solidFill>
                <a:latin typeface="+mj-lt"/>
              </a:rPr>
              <a:t>Grupo MON, una vez </a:t>
            </a:r>
            <a:r>
              <a:rPr lang="es-ES" sz="1600" dirty="0">
                <a:solidFill>
                  <a:schemeClr val="tx2"/>
                </a:solidFill>
                <a:latin typeface="+mj-lt"/>
              </a:rPr>
              <a:t>al </a:t>
            </a:r>
            <a:r>
              <a:rPr lang="es-ES" sz="1600" dirty="0" smtClean="0">
                <a:solidFill>
                  <a:schemeClr val="tx2"/>
                </a:solidFill>
                <a:latin typeface="+mj-lt"/>
              </a:rPr>
              <a:t>día</a:t>
            </a:r>
          </a:p>
          <a:p>
            <a:r>
              <a:rPr lang="es-ES" sz="1600" dirty="0" smtClean="0">
                <a:solidFill>
                  <a:schemeClr val="tx2"/>
                </a:solidFill>
                <a:latin typeface="+mj-lt"/>
              </a:rPr>
              <a:t>Tres boletines se elaboran solo en </a:t>
            </a:r>
            <a:r>
              <a:rPr lang="es-ES" sz="1600" dirty="0" err="1" smtClean="0">
                <a:solidFill>
                  <a:schemeClr val="tx2"/>
                </a:solidFill>
                <a:latin typeface="+mj-lt"/>
              </a:rPr>
              <a:t>pdf</a:t>
            </a:r>
            <a:r>
              <a:rPr lang="es-ES" sz="1600" dirty="0">
                <a:solidFill>
                  <a:schemeClr val="tx2"/>
                </a:solidFill>
                <a:latin typeface="+mj-lt"/>
              </a:rPr>
              <a:t>.</a:t>
            </a: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de montaña</a:t>
            </a:r>
            <a:endParaRPr lang="es-ES" sz="2800" dirty="0"/>
          </a:p>
        </p:txBody>
      </p:sp>
      <p:sp>
        <p:nvSpPr>
          <p:cNvPr id="13" name="CuadroTexto 12"/>
          <p:cNvSpPr txBox="1"/>
          <p:nvPr/>
        </p:nvSpPr>
        <p:spPr>
          <a:xfrm>
            <a:off x="4363446" y="1837628"/>
            <a:ext cx="3848431" cy="4939814"/>
          </a:xfrm>
          <a:prstGeom prst="rect">
            <a:avLst/>
          </a:prstGeom>
          <a:solidFill>
            <a:schemeClr val="accent1">
              <a:lumMod val="20000"/>
              <a:lumOff val="80000"/>
            </a:schemeClr>
          </a:solidFill>
          <a:ln>
            <a:solidFill>
              <a:schemeClr val="accent1"/>
            </a:solidFill>
          </a:ln>
        </p:spPr>
        <p:txBody>
          <a:bodyPr wrap="square" rtlCol="0">
            <a:spAutoFit/>
          </a:bodyPr>
          <a:lstStyle/>
          <a:p>
            <a:pPr lvl="0"/>
            <a:r>
              <a:rPr lang="es-ES" sz="900" dirty="0">
                <a:solidFill>
                  <a:srgbClr val="00338D"/>
                </a:solidFill>
              </a:rPr>
              <a:t>2.- Pronóstico para el día 30 (martes)</a:t>
            </a:r>
          </a:p>
          <a:p>
            <a:pPr lvl="0"/>
            <a:r>
              <a:rPr lang="es-ES" sz="900" dirty="0">
                <a:solidFill>
                  <a:srgbClr val="00338D"/>
                </a:solidFill>
              </a:rPr>
              <a:t>Estado del cielo: Poco nuboso o despejado al inicio. A partir del mediodía aumentará a nuboso en el norte y a intervalos nubosos en el sur por nubes bajas.</a:t>
            </a:r>
          </a:p>
          <a:p>
            <a:pPr lvl="0"/>
            <a:r>
              <a:rPr lang="es-ES" sz="900" dirty="0">
                <a:solidFill>
                  <a:srgbClr val="00338D"/>
                </a:solidFill>
              </a:rPr>
              <a:t>Precipitaciones: Al final del día no se descartan algunas lluvias débiles en el norte de los macizos.</a:t>
            </a:r>
          </a:p>
          <a:p>
            <a:pPr lvl="0"/>
            <a:r>
              <a:rPr lang="es-ES" sz="900" dirty="0">
                <a:solidFill>
                  <a:srgbClr val="00338D"/>
                </a:solidFill>
              </a:rPr>
              <a:t>Tormentas: No se esperan.</a:t>
            </a:r>
          </a:p>
          <a:p>
            <a:pPr lvl="0"/>
            <a:r>
              <a:rPr lang="es-ES" sz="900" dirty="0">
                <a:solidFill>
                  <a:srgbClr val="00338D"/>
                </a:solidFill>
              </a:rPr>
              <a:t>Viento: Del suroeste en cotas altas. Predominio de la componente sur en el resto, con algunos intervalos del norte por la tarde.</a:t>
            </a:r>
          </a:p>
          <a:p>
            <a:pPr lvl="0"/>
            <a:r>
              <a:rPr lang="es-ES" sz="900" dirty="0">
                <a:solidFill>
                  <a:srgbClr val="00338D"/>
                </a:solidFill>
              </a:rPr>
              <a:t>Viento en la atmósfera libre a 1500 m: S 10 km/h</a:t>
            </a:r>
          </a:p>
          <a:p>
            <a:pPr lvl="0"/>
            <a:r>
              <a:rPr lang="es-ES" sz="900" dirty="0">
                <a:solidFill>
                  <a:srgbClr val="00338D"/>
                </a:solidFill>
              </a:rPr>
              <a:t>Viento en la atmósfera libre a 3000 m: SW 20 km/h</a:t>
            </a:r>
          </a:p>
          <a:p>
            <a:pPr lvl="0"/>
            <a:r>
              <a:rPr lang="es-ES" sz="900" dirty="0">
                <a:solidFill>
                  <a:srgbClr val="00338D"/>
                </a:solidFill>
              </a:rPr>
              <a:t>Temperaturas: Mínimas en ligero descenso o sin cambios. Máximas en descenso en el norte y en ligero ascenso en el sur.</a:t>
            </a:r>
          </a:p>
          <a:p>
            <a:pPr lvl="0"/>
            <a:r>
              <a:rPr lang="es-ES" sz="900" dirty="0">
                <a:solidFill>
                  <a:srgbClr val="00338D"/>
                </a:solidFill>
              </a:rPr>
              <a:t>Temperatura y sensación térmica (ST) en C: min (ST) </a:t>
            </a:r>
            <a:r>
              <a:rPr lang="es-ES" sz="900" dirty="0" err="1">
                <a:solidFill>
                  <a:srgbClr val="00338D"/>
                </a:solidFill>
              </a:rPr>
              <a:t>max</a:t>
            </a:r>
            <a:r>
              <a:rPr lang="es-ES" sz="900" dirty="0">
                <a:solidFill>
                  <a:srgbClr val="00338D"/>
                </a:solidFill>
              </a:rPr>
              <a:t> (ST)</a:t>
            </a:r>
          </a:p>
          <a:p>
            <a:pPr lvl="0"/>
            <a:r>
              <a:rPr lang="es-ES" sz="900" dirty="0">
                <a:solidFill>
                  <a:srgbClr val="00338D"/>
                </a:solidFill>
              </a:rPr>
              <a:t>Vega de </a:t>
            </a:r>
            <a:r>
              <a:rPr lang="es-ES" sz="900" dirty="0" err="1">
                <a:solidFill>
                  <a:srgbClr val="00338D"/>
                </a:solidFill>
              </a:rPr>
              <a:t>Urriellu</a:t>
            </a:r>
            <a:r>
              <a:rPr lang="es-ES" sz="900" dirty="0">
                <a:solidFill>
                  <a:srgbClr val="00338D"/>
                </a:solidFill>
              </a:rPr>
              <a:t>         </a:t>
            </a:r>
            <a:r>
              <a:rPr lang="es-ES" sz="900" dirty="0" smtClean="0">
                <a:solidFill>
                  <a:srgbClr val="00338D"/>
                </a:solidFill>
              </a:rPr>
              <a:t>      (</a:t>
            </a:r>
            <a:r>
              <a:rPr lang="es-ES" sz="900" dirty="0">
                <a:solidFill>
                  <a:srgbClr val="00338D"/>
                </a:solidFill>
              </a:rPr>
              <a:t>1907 m)    15 ( 15)     17 ( 17)</a:t>
            </a:r>
          </a:p>
          <a:p>
            <a:pPr lvl="0"/>
            <a:r>
              <a:rPr lang="es-ES" sz="900" dirty="0">
                <a:solidFill>
                  <a:srgbClr val="00338D"/>
                </a:solidFill>
              </a:rPr>
              <a:t>Vega de Ario              </a:t>
            </a:r>
            <a:r>
              <a:rPr lang="es-ES" sz="900" dirty="0" smtClean="0">
                <a:solidFill>
                  <a:srgbClr val="00338D"/>
                </a:solidFill>
              </a:rPr>
              <a:t>       (</a:t>
            </a:r>
            <a:r>
              <a:rPr lang="es-ES" sz="900" dirty="0">
                <a:solidFill>
                  <a:srgbClr val="00338D"/>
                </a:solidFill>
              </a:rPr>
              <a:t>1649 m)    14 ( 14)     18 ( 18)</a:t>
            </a:r>
          </a:p>
          <a:p>
            <a:pPr lvl="0"/>
            <a:r>
              <a:rPr lang="es-ES" sz="900" dirty="0">
                <a:solidFill>
                  <a:srgbClr val="00338D"/>
                </a:solidFill>
              </a:rPr>
              <a:t>Lagos de Covadonga       (1080 m)    13 ( 13)     18 ( 18)</a:t>
            </a:r>
          </a:p>
          <a:p>
            <a:pPr lvl="0"/>
            <a:r>
              <a:rPr lang="es-ES" sz="900" dirty="0">
                <a:solidFill>
                  <a:srgbClr val="00338D"/>
                </a:solidFill>
              </a:rPr>
              <a:t>Cabaña Verónica          </a:t>
            </a:r>
            <a:r>
              <a:rPr lang="es-ES" sz="900" dirty="0" smtClean="0">
                <a:solidFill>
                  <a:srgbClr val="00338D"/>
                </a:solidFill>
              </a:rPr>
              <a:t>    (</a:t>
            </a:r>
            <a:r>
              <a:rPr lang="es-ES" sz="900" dirty="0">
                <a:solidFill>
                  <a:srgbClr val="00338D"/>
                </a:solidFill>
              </a:rPr>
              <a:t>2239 m)    12 ( 12)     16 ( 16)</a:t>
            </a:r>
          </a:p>
          <a:p>
            <a:pPr lvl="0"/>
            <a:r>
              <a:rPr lang="es-ES" sz="900" dirty="0">
                <a:solidFill>
                  <a:srgbClr val="00338D"/>
                </a:solidFill>
              </a:rPr>
              <a:t>Mirador del Cable        </a:t>
            </a:r>
            <a:r>
              <a:rPr lang="es-ES" sz="900" dirty="0" smtClean="0">
                <a:solidFill>
                  <a:srgbClr val="00338D"/>
                </a:solidFill>
              </a:rPr>
              <a:t>    (</a:t>
            </a:r>
            <a:r>
              <a:rPr lang="es-ES" sz="900" dirty="0">
                <a:solidFill>
                  <a:srgbClr val="00338D"/>
                </a:solidFill>
              </a:rPr>
              <a:t>1919 m)    14 ( 14)     17 ( 17)</a:t>
            </a:r>
          </a:p>
          <a:p>
            <a:pPr lvl="0"/>
            <a:r>
              <a:rPr lang="es-ES" sz="900" dirty="0" err="1">
                <a:solidFill>
                  <a:srgbClr val="00338D"/>
                </a:solidFill>
              </a:rPr>
              <a:t>Tresviso</a:t>
            </a:r>
            <a:r>
              <a:rPr lang="es-ES" sz="900" dirty="0">
                <a:solidFill>
                  <a:srgbClr val="00338D"/>
                </a:solidFill>
              </a:rPr>
              <a:t>                 </a:t>
            </a:r>
            <a:r>
              <a:rPr lang="es-ES" sz="900" dirty="0" smtClean="0">
                <a:solidFill>
                  <a:srgbClr val="00338D"/>
                </a:solidFill>
              </a:rPr>
              <a:t>            ( </a:t>
            </a:r>
            <a:r>
              <a:rPr lang="es-ES" sz="900" dirty="0">
                <a:solidFill>
                  <a:srgbClr val="00338D"/>
                </a:solidFill>
              </a:rPr>
              <a:t>889 m)    13 ( 13)     18 ( 18)</a:t>
            </a:r>
          </a:p>
          <a:p>
            <a:pPr lvl="0"/>
            <a:endParaRPr lang="es-ES" sz="900" dirty="0">
              <a:solidFill>
                <a:srgbClr val="00338D"/>
              </a:solidFill>
            </a:endParaRPr>
          </a:p>
          <a:p>
            <a:pPr lvl="0"/>
            <a:r>
              <a:rPr lang="es-ES" sz="900" dirty="0">
                <a:solidFill>
                  <a:srgbClr val="00338D"/>
                </a:solidFill>
              </a:rPr>
              <a:t>Altitud de la isoterma de 0 </a:t>
            </a:r>
            <a:r>
              <a:rPr lang="es-ES" sz="900" dirty="0" err="1">
                <a:solidFill>
                  <a:srgbClr val="00338D"/>
                </a:solidFill>
              </a:rPr>
              <a:t>ºC</a:t>
            </a:r>
            <a:r>
              <a:rPr lang="es-ES" sz="900" dirty="0">
                <a:solidFill>
                  <a:srgbClr val="00338D"/>
                </a:solidFill>
              </a:rPr>
              <a:t> en la atmósfera libre: 4300 m</a:t>
            </a:r>
          </a:p>
          <a:p>
            <a:pPr lvl="0"/>
            <a:r>
              <a:rPr lang="es-ES" sz="900" dirty="0">
                <a:solidFill>
                  <a:srgbClr val="00338D"/>
                </a:solidFill>
              </a:rPr>
              <a:t>Altitud de la isoterma de -10 </a:t>
            </a:r>
            <a:r>
              <a:rPr lang="es-ES" sz="900" dirty="0" err="1">
                <a:solidFill>
                  <a:srgbClr val="00338D"/>
                </a:solidFill>
              </a:rPr>
              <a:t>ºC</a:t>
            </a:r>
            <a:r>
              <a:rPr lang="es-ES" sz="900" dirty="0">
                <a:solidFill>
                  <a:srgbClr val="00338D"/>
                </a:solidFill>
              </a:rPr>
              <a:t> en la atmósfera libre: 5900 </a:t>
            </a:r>
            <a:r>
              <a:rPr lang="es-ES" sz="900" dirty="0" smtClean="0">
                <a:solidFill>
                  <a:srgbClr val="00338D"/>
                </a:solidFill>
              </a:rPr>
              <a:t>m</a:t>
            </a:r>
            <a:endParaRPr lang="es-ES" sz="900" dirty="0">
              <a:solidFill>
                <a:srgbClr val="00338D"/>
              </a:solidFill>
            </a:endParaRPr>
          </a:p>
          <a:p>
            <a:pPr lvl="0"/>
            <a:endParaRPr lang="es-ES" sz="900" dirty="0">
              <a:solidFill>
                <a:srgbClr val="00338D"/>
              </a:solidFill>
            </a:endParaRPr>
          </a:p>
          <a:p>
            <a:pPr lvl="0"/>
            <a:r>
              <a:rPr lang="es-ES" sz="900" dirty="0">
                <a:solidFill>
                  <a:srgbClr val="00338D"/>
                </a:solidFill>
              </a:rPr>
              <a:t>3.- Pronóstico para el día 31 (miércoles)</a:t>
            </a:r>
          </a:p>
          <a:p>
            <a:pPr lvl="0"/>
            <a:endParaRPr lang="es-ES" sz="900" dirty="0">
              <a:solidFill>
                <a:srgbClr val="00338D"/>
              </a:solidFill>
            </a:endParaRPr>
          </a:p>
          <a:p>
            <a:pPr lvl="0"/>
            <a:r>
              <a:rPr lang="es-ES" sz="900" dirty="0" smtClean="0">
                <a:solidFill>
                  <a:srgbClr val="00338D"/>
                </a:solidFill>
              </a:rPr>
              <a:t>…</a:t>
            </a:r>
            <a:endParaRPr lang="es-ES" sz="900" dirty="0">
              <a:solidFill>
                <a:srgbClr val="00338D"/>
              </a:solidFill>
            </a:endParaRPr>
          </a:p>
          <a:p>
            <a:pPr lvl="0"/>
            <a:endParaRPr lang="es-ES" sz="900" dirty="0">
              <a:solidFill>
                <a:srgbClr val="00338D"/>
              </a:solidFill>
            </a:endParaRPr>
          </a:p>
          <a:p>
            <a:pPr lvl="0"/>
            <a:r>
              <a:rPr lang="es-ES" sz="900" dirty="0">
                <a:solidFill>
                  <a:srgbClr val="00338D"/>
                </a:solidFill>
              </a:rPr>
              <a:t>4.- Pronóstico para el día 1 (jueves)</a:t>
            </a:r>
          </a:p>
          <a:p>
            <a:pPr lvl="0"/>
            <a:endParaRPr lang="es-ES" sz="900" dirty="0" smtClean="0">
              <a:solidFill>
                <a:srgbClr val="00338D"/>
              </a:solidFill>
            </a:endParaRPr>
          </a:p>
          <a:p>
            <a:pPr lvl="0"/>
            <a:r>
              <a:rPr lang="es-ES" sz="900" dirty="0" smtClean="0">
                <a:solidFill>
                  <a:srgbClr val="00338D"/>
                </a:solidFill>
              </a:rPr>
              <a:t>…</a:t>
            </a:r>
          </a:p>
          <a:p>
            <a:pPr lvl="0"/>
            <a:endParaRPr lang="es-ES" sz="900" dirty="0">
              <a:solidFill>
                <a:srgbClr val="00338D"/>
              </a:solidFill>
            </a:endParaRPr>
          </a:p>
          <a:p>
            <a:pPr lvl="0"/>
            <a:r>
              <a:rPr lang="es-ES" sz="900" dirty="0">
                <a:solidFill>
                  <a:srgbClr val="00338D"/>
                </a:solidFill>
              </a:rPr>
              <a:t>5.- Pronóstico para el día 2 (viernes</a:t>
            </a:r>
            <a:r>
              <a:rPr lang="es-ES" sz="900" dirty="0" smtClean="0">
                <a:solidFill>
                  <a:srgbClr val="00338D"/>
                </a:solidFill>
              </a:rPr>
              <a:t>)</a:t>
            </a:r>
          </a:p>
          <a:p>
            <a:pPr lvl="0"/>
            <a:endParaRPr lang="es-ES" sz="900" dirty="0" smtClean="0">
              <a:solidFill>
                <a:srgbClr val="00338D"/>
              </a:solidFill>
            </a:endParaRPr>
          </a:p>
          <a:p>
            <a:pPr lvl="0"/>
            <a:r>
              <a:rPr lang="es-ES" sz="900" dirty="0" smtClean="0">
                <a:solidFill>
                  <a:srgbClr val="00338D"/>
                </a:solidFill>
              </a:rPr>
              <a:t>…</a:t>
            </a:r>
            <a:endParaRPr lang="es-ES" sz="900" dirty="0">
              <a:solidFill>
                <a:srgbClr val="00338D"/>
              </a:solidFill>
            </a:endParaRPr>
          </a:p>
        </p:txBody>
      </p:sp>
      <p:sp>
        <p:nvSpPr>
          <p:cNvPr id="14" name="Rectángulo 13"/>
          <p:cNvSpPr/>
          <p:nvPr/>
        </p:nvSpPr>
        <p:spPr>
          <a:xfrm>
            <a:off x="4435004" y="2421835"/>
            <a:ext cx="3604431" cy="2689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8779495" y="2689649"/>
            <a:ext cx="2814770" cy="553998"/>
          </a:xfrm>
          <a:prstGeom prst="rect">
            <a:avLst/>
          </a:prstGeom>
          <a:noFill/>
        </p:spPr>
        <p:txBody>
          <a:bodyPr wrap="square" rtlCol="0">
            <a:spAutoFit/>
          </a:bodyPr>
          <a:lstStyle/>
          <a:p>
            <a:r>
              <a:rPr lang="es-ES" sz="1200" dirty="0" smtClean="0">
                <a:solidFill>
                  <a:srgbClr val="000000"/>
                </a:solidFill>
              </a:rPr>
              <a:t>Precipitaciones</a:t>
            </a:r>
          </a:p>
          <a:p>
            <a:r>
              <a:rPr lang="es-ES" sz="900" dirty="0" smtClean="0">
                <a:solidFill>
                  <a:srgbClr val="000000"/>
                </a:solidFill>
              </a:rPr>
              <a:t>Nieve: espesor</a:t>
            </a:r>
            <a:r>
              <a:rPr lang="es-ES" sz="900" dirty="0">
                <a:solidFill>
                  <a:srgbClr val="000000"/>
                </a:solidFill>
              </a:rPr>
              <a:t>, </a:t>
            </a:r>
            <a:r>
              <a:rPr lang="es-ES" sz="900" dirty="0" smtClean="0">
                <a:solidFill>
                  <a:srgbClr val="000000"/>
                </a:solidFill>
              </a:rPr>
              <a:t>cota y </a:t>
            </a:r>
            <a:r>
              <a:rPr lang="es-ES" sz="900" dirty="0">
                <a:solidFill>
                  <a:srgbClr val="000000"/>
                </a:solidFill>
              </a:rPr>
              <a:t>probabilidad. </a:t>
            </a:r>
            <a:endParaRPr lang="es-ES" sz="900" dirty="0" smtClean="0">
              <a:solidFill>
                <a:srgbClr val="000000"/>
              </a:solidFill>
            </a:endParaRPr>
          </a:p>
          <a:p>
            <a:r>
              <a:rPr lang="es-ES" sz="900" dirty="0" smtClean="0">
                <a:solidFill>
                  <a:srgbClr val="000000"/>
                </a:solidFill>
              </a:rPr>
              <a:t>Precipitación líquida: cualitativa</a:t>
            </a:r>
            <a:r>
              <a:rPr lang="es-ES" sz="900" dirty="0">
                <a:solidFill>
                  <a:srgbClr val="000000"/>
                </a:solidFill>
              </a:rPr>
              <a:t>.</a:t>
            </a:r>
            <a:endParaRPr lang="en-GB" sz="900" dirty="0">
              <a:solidFill>
                <a:srgbClr val="000000"/>
              </a:solidFill>
            </a:endParaRPr>
          </a:p>
        </p:txBody>
      </p:sp>
      <p:cxnSp>
        <p:nvCxnSpPr>
          <p:cNvPr id="16" name="Conector recto 15"/>
          <p:cNvCxnSpPr>
            <a:stCxn id="15" idx="1"/>
            <a:endCxn id="14" idx="3"/>
          </p:cNvCxnSpPr>
          <p:nvPr/>
        </p:nvCxnSpPr>
        <p:spPr>
          <a:xfrm flipH="1" flipV="1">
            <a:off x="8039435" y="2556291"/>
            <a:ext cx="740060" cy="4103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4427723" y="2048576"/>
            <a:ext cx="3611712" cy="37325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8766624" y="1870203"/>
            <a:ext cx="2566340" cy="830997"/>
          </a:xfrm>
          <a:prstGeom prst="rect">
            <a:avLst/>
          </a:prstGeom>
          <a:noFill/>
        </p:spPr>
        <p:txBody>
          <a:bodyPr wrap="square" rtlCol="0">
            <a:spAutoFit/>
          </a:bodyPr>
          <a:lstStyle/>
          <a:p>
            <a:r>
              <a:rPr lang="es-ES" sz="1200" dirty="0" smtClean="0">
                <a:solidFill>
                  <a:srgbClr val="000000"/>
                </a:solidFill>
              </a:rPr>
              <a:t>Estado del cielo</a:t>
            </a:r>
          </a:p>
          <a:p>
            <a:r>
              <a:rPr lang="es-ES" sz="900" dirty="0" smtClean="0">
                <a:solidFill>
                  <a:srgbClr val="000000"/>
                </a:solidFill>
              </a:rPr>
              <a:t>Nubosidad </a:t>
            </a:r>
            <a:r>
              <a:rPr lang="es-ES" sz="900" dirty="0">
                <a:solidFill>
                  <a:srgbClr val="000000"/>
                </a:solidFill>
              </a:rPr>
              <a:t>y, en su caso, de fenómenos </a:t>
            </a:r>
            <a:r>
              <a:rPr lang="es-ES" sz="900" dirty="0" smtClean="0">
                <a:solidFill>
                  <a:srgbClr val="000000"/>
                </a:solidFill>
              </a:rPr>
              <a:t>que reducen visibilidad. Altura </a:t>
            </a:r>
            <a:r>
              <a:rPr lang="es-ES" sz="900" dirty="0">
                <a:solidFill>
                  <a:srgbClr val="000000"/>
                </a:solidFill>
              </a:rPr>
              <a:t>de la capa más </a:t>
            </a:r>
            <a:r>
              <a:rPr lang="es-ES" sz="900" dirty="0" smtClean="0">
                <a:solidFill>
                  <a:srgbClr val="000000"/>
                </a:solidFill>
              </a:rPr>
              <a:t>baja de </a:t>
            </a:r>
            <a:r>
              <a:rPr lang="es-ES" sz="900" dirty="0">
                <a:solidFill>
                  <a:srgbClr val="000000"/>
                </a:solidFill>
              </a:rPr>
              <a:t>nubes si se espera a nivel inferior a la altitud de la cima de las montañas.</a:t>
            </a:r>
            <a:endParaRPr lang="en-GB" sz="900" dirty="0">
              <a:solidFill>
                <a:srgbClr val="000000"/>
              </a:solidFill>
            </a:endParaRPr>
          </a:p>
        </p:txBody>
      </p:sp>
      <p:cxnSp>
        <p:nvCxnSpPr>
          <p:cNvPr id="19" name="Conector recto 18"/>
          <p:cNvCxnSpPr>
            <a:stCxn id="18" idx="1"/>
            <a:endCxn id="17" idx="3"/>
          </p:cNvCxnSpPr>
          <p:nvPr/>
        </p:nvCxnSpPr>
        <p:spPr>
          <a:xfrm flipH="1" flipV="1">
            <a:off x="8039435" y="2235206"/>
            <a:ext cx="727189" cy="504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435004" y="2697860"/>
            <a:ext cx="3614722" cy="1531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adroTexto 20"/>
          <p:cNvSpPr txBox="1"/>
          <p:nvPr/>
        </p:nvSpPr>
        <p:spPr>
          <a:xfrm>
            <a:off x="8787460" y="3280516"/>
            <a:ext cx="2806805" cy="415498"/>
          </a:xfrm>
          <a:prstGeom prst="rect">
            <a:avLst/>
          </a:prstGeom>
          <a:noFill/>
        </p:spPr>
        <p:txBody>
          <a:bodyPr wrap="square" rtlCol="0">
            <a:spAutoFit/>
          </a:bodyPr>
          <a:lstStyle/>
          <a:p>
            <a:r>
              <a:rPr lang="es-ES" sz="1200" dirty="0" smtClean="0">
                <a:solidFill>
                  <a:srgbClr val="000000"/>
                </a:solidFill>
              </a:rPr>
              <a:t>Tormentas</a:t>
            </a:r>
          </a:p>
          <a:p>
            <a:r>
              <a:rPr lang="es-ES" sz="900" dirty="0" smtClean="0">
                <a:solidFill>
                  <a:srgbClr val="000000"/>
                </a:solidFill>
              </a:rPr>
              <a:t>Zonas, intensidad y fenómenos asociados</a:t>
            </a:r>
            <a:endParaRPr lang="en-GB" sz="900" dirty="0">
              <a:solidFill>
                <a:srgbClr val="000000"/>
              </a:solidFill>
            </a:endParaRPr>
          </a:p>
        </p:txBody>
      </p:sp>
      <p:cxnSp>
        <p:nvCxnSpPr>
          <p:cNvPr id="22" name="Conector recto 21"/>
          <p:cNvCxnSpPr>
            <a:stCxn id="21" idx="1"/>
            <a:endCxn id="20" idx="3"/>
          </p:cNvCxnSpPr>
          <p:nvPr/>
        </p:nvCxnSpPr>
        <p:spPr>
          <a:xfrm flipH="1" flipV="1">
            <a:off x="8049726" y="2774437"/>
            <a:ext cx="737734" cy="71382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4363444" y="1875690"/>
            <a:ext cx="3848434" cy="32290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p:cNvSpPr txBox="1"/>
          <p:nvPr/>
        </p:nvSpPr>
        <p:spPr>
          <a:xfrm>
            <a:off x="8787460" y="1567209"/>
            <a:ext cx="3190023" cy="276999"/>
          </a:xfrm>
          <a:prstGeom prst="rect">
            <a:avLst/>
          </a:prstGeom>
          <a:noFill/>
        </p:spPr>
        <p:txBody>
          <a:bodyPr wrap="square" rtlCol="0">
            <a:spAutoFit/>
          </a:bodyPr>
          <a:lstStyle/>
          <a:p>
            <a:r>
              <a:rPr lang="es-ES" sz="1200" dirty="0" smtClean="0">
                <a:solidFill>
                  <a:srgbClr val="000000"/>
                </a:solidFill>
              </a:rPr>
              <a:t>Predicción D+1</a:t>
            </a:r>
            <a:endParaRPr lang="en-GB" sz="800" dirty="0">
              <a:solidFill>
                <a:srgbClr val="000000"/>
              </a:solidFill>
            </a:endParaRPr>
          </a:p>
        </p:txBody>
      </p:sp>
      <p:cxnSp>
        <p:nvCxnSpPr>
          <p:cNvPr id="28" name="Conector recto 27"/>
          <p:cNvCxnSpPr>
            <a:stCxn id="27" idx="1"/>
          </p:cNvCxnSpPr>
          <p:nvPr/>
        </p:nvCxnSpPr>
        <p:spPr>
          <a:xfrm flipH="1">
            <a:off x="8219842" y="1705709"/>
            <a:ext cx="567618" cy="1685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4436826" y="2858126"/>
            <a:ext cx="3612900" cy="52660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8787459" y="3754325"/>
            <a:ext cx="3190023" cy="553998"/>
          </a:xfrm>
          <a:prstGeom prst="rect">
            <a:avLst/>
          </a:prstGeom>
          <a:noFill/>
        </p:spPr>
        <p:txBody>
          <a:bodyPr wrap="square" rtlCol="0">
            <a:spAutoFit/>
          </a:bodyPr>
          <a:lstStyle/>
          <a:p>
            <a:r>
              <a:rPr lang="es-ES" sz="1200" dirty="0" smtClean="0">
                <a:solidFill>
                  <a:srgbClr val="000000"/>
                </a:solidFill>
              </a:rPr>
              <a:t>Viento</a:t>
            </a:r>
          </a:p>
          <a:p>
            <a:r>
              <a:rPr lang="es-ES" sz="900" dirty="0" smtClean="0">
                <a:solidFill>
                  <a:srgbClr val="000000"/>
                </a:solidFill>
              </a:rPr>
              <a:t>En superficie y atmósfera libre, de forma cualitativa, y a 1500 y a 3000m de forma cuantitativa (a las 12 UTC)</a:t>
            </a:r>
          </a:p>
        </p:txBody>
      </p:sp>
      <p:cxnSp>
        <p:nvCxnSpPr>
          <p:cNvPr id="35" name="Conector recto 34"/>
          <p:cNvCxnSpPr>
            <a:stCxn id="34" idx="1"/>
            <a:endCxn id="33" idx="3"/>
          </p:cNvCxnSpPr>
          <p:nvPr/>
        </p:nvCxnSpPr>
        <p:spPr>
          <a:xfrm flipH="1" flipV="1">
            <a:off x="8049726" y="3121428"/>
            <a:ext cx="737733" cy="9098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4436827" y="3388575"/>
            <a:ext cx="3612900" cy="127541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adroTexto 36"/>
          <p:cNvSpPr txBox="1"/>
          <p:nvPr/>
        </p:nvSpPr>
        <p:spPr>
          <a:xfrm>
            <a:off x="8787459" y="4352955"/>
            <a:ext cx="3190023" cy="692497"/>
          </a:xfrm>
          <a:prstGeom prst="rect">
            <a:avLst/>
          </a:prstGeom>
          <a:noFill/>
        </p:spPr>
        <p:txBody>
          <a:bodyPr wrap="square" rtlCol="0">
            <a:spAutoFit/>
          </a:bodyPr>
          <a:lstStyle/>
          <a:p>
            <a:r>
              <a:rPr lang="es-ES" sz="1200" dirty="0" smtClean="0">
                <a:solidFill>
                  <a:srgbClr val="000000"/>
                </a:solidFill>
              </a:rPr>
              <a:t>Temperaturas máximas y mínimas</a:t>
            </a:r>
          </a:p>
          <a:p>
            <a:r>
              <a:rPr lang="es-ES" sz="900" dirty="0" smtClean="0">
                <a:solidFill>
                  <a:srgbClr val="000000"/>
                </a:solidFill>
              </a:rPr>
              <a:t>Evolución general y posibilidad de heladas (se indica zona e intensidad). Además, temperaturas y sensación térmica en puntos de interés</a:t>
            </a:r>
            <a:endParaRPr lang="en-GB" sz="900" dirty="0">
              <a:solidFill>
                <a:srgbClr val="000000"/>
              </a:solidFill>
            </a:endParaRPr>
          </a:p>
        </p:txBody>
      </p:sp>
      <p:cxnSp>
        <p:nvCxnSpPr>
          <p:cNvPr id="38" name="Conector recto 37"/>
          <p:cNvCxnSpPr>
            <a:stCxn id="37" idx="1"/>
            <a:endCxn id="36" idx="3"/>
          </p:cNvCxnSpPr>
          <p:nvPr/>
        </p:nvCxnSpPr>
        <p:spPr>
          <a:xfrm flipH="1" flipV="1">
            <a:off x="8049727" y="4026285"/>
            <a:ext cx="737732" cy="67291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ángulo 38"/>
          <p:cNvSpPr/>
          <p:nvPr/>
        </p:nvSpPr>
        <p:spPr>
          <a:xfrm>
            <a:off x="4436827" y="4735609"/>
            <a:ext cx="3612899" cy="31447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adroTexto 39"/>
          <p:cNvSpPr txBox="1"/>
          <p:nvPr/>
        </p:nvSpPr>
        <p:spPr>
          <a:xfrm>
            <a:off x="8787459" y="5005127"/>
            <a:ext cx="3190023" cy="415498"/>
          </a:xfrm>
          <a:prstGeom prst="rect">
            <a:avLst/>
          </a:prstGeom>
          <a:noFill/>
        </p:spPr>
        <p:txBody>
          <a:bodyPr wrap="square" rtlCol="0">
            <a:spAutoFit/>
          </a:bodyPr>
          <a:lstStyle/>
          <a:p>
            <a:r>
              <a:rPr lang="es-ES" sz="1200" dirty="0" smtClean="0">
                <a:solidFill>
                  <a:srgbClr val="000000"/>
                </a:solidFill>
              </a:rPr>
              <a:t>Altitud de la iso0 y la iso-10</a:t>
            </a:r>
          </a:p>
          <a:p>
            <a:r>
              <a:rPr lang="es-ES" sz="900" dirty="0" smtClean="0">
                <a:solidFill>
                  <a:srgbClr val="000000"/>
                </a:solidFill>
              </a:rPr>
              <a:t>A las 12 UTC</a:t>
            </a:r>
            <a:endParaRPr lang="es-ES" sz="1200" dirty="0" smtClean="0">
              <a:solidFill>
                <a:srgbClr val="000000"/>
              </a:solidFill>
            </a:endParaRPr>
          </a:p>
        </p:txBody>
      </p:sp>
      <p:cxnSp>
        <p:nvCxnSpPr>
          <p:cNvPr id="41" name="Conector recto 40"/>
          <p:cNvCxnSpPr>
            <a:stCxn id="40" idx="1"/>
            <a:endCxn id="39" idx="3"/>
          </p:cNvCxnSpPr>
          <p:nvPr/>
        </p:nvCxnSpPr>
        <p:spPr>
          <a:xfrm flipH="1" flipV="1">
            <a:off x="8049726" y="4892847"/>
            <a:ext cx="737733" cy="32002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Rectángulo 46"/>
          <p:cNvSpPr/>
          <p:nvPr/>
        </p:nvSpPr>
        <p:spPr>
          <a:xfrm>
            <a:off x="4363444" y="5104474"/>
            <a:ext cx="3848433" cy="5665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adroTexto 47"/>
          <p:cNvSpPr txBox="1"/>
          <p:nvPr/>
        </p:nvSpPr>
        <p:spPr>
          <a:xfrm>
            <a:off x="8794011" y="5591316"/>
            <a:ext cx="3397989" cy="276999"/>
          </a:xfrm>
          <a:prstGeom prst="rect">
            <a:avLst/>
          </a:prstGeom>
          <a:noFill/>
        </p:spPr>
        <p:txBody>
          <a:bodyPr wrap="square" rtlCol="0">
            <a:spAutoFit/>
          </a:bodyPr>
          <a:lstStyle/>
          <a:p>
            <a:r>
              <a:rPr lang="es-ES" sz="1200" dirty="0" smtClean="0">
                <a:solidFill>
                  <a:srgbClr val="000000"/>
                </a:solidFill>
              </a:rPr>
              <a:t>Predicción D+2</a:t>
            </a:r>
          </a:p>
        </p:txBody>
      </p:sp>
      <p:cxnSp>
        <p:nvCxnSpPr>
          <p:cNvPr id="49" name="Conector recto 48"/>
          <p:cNvCxnSpPr>
            <a:stCxn id="48" idx="1"/>
            <a:endCxn id="47" idx="3"/>
          </p:cNvCxnSpPr>
          <p:nvPr/>
        </p:nvCxnSpPr>
        <p:spPr>
          <a:xfrm flipH="1" flipV="1">
            <a:off x="8211877" y="5387749"/>
            <a:ext cx="582134" cy="3420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Rectángulo 51"/>
          <p:cNvSpPr/>
          <p:nvPr/>
        </p:nvSpPr>
        <p:spPr>
          <a:xfrm>
            <a:off x="4363444" y="5664917"/>
            <a:ext cx="3848433" cy="5665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adroTexto 52"/>
          <p:cNvSpPr txBox="1"/>
          <p:nvPr/>
        </p:nvSpPr>
        <p:spPr>
          <a:xfrm>
            <a:off x="8794011" y="5995520"/>
            <a:ext cx="3397989" cy="276999"/>
          </a:xfrm>
          <a:prstGeom prst="rect">
            <a:avLst/>
          </a:prstGeom>
          <a:noFill/>
        </p:spPr>
        <p:txBody>
          <a:bodyPr wrap="square" rtlCol="0">
            <a:spAutoFit/>
          </a:bodyPr>
          <a:lstStyle/>
          <a:p>
            <a:r>
              <a:rPr lang="es-ES" sz="1200" dirty="0" smtClean="0">
                <a:solidFill>
                  <a:srgbClr val="000000"/>
                </a:solidFill>
              </a:rPr>
              <a:t>Predicción D+3</a:t>
            </a:r>
          </a:p>
        </p:txBody>
      </p:sp>
      <p:cxnSp>
        <p:nvCxnSpPr>
          <p:cNvPr id="54" name="Conector recto 53"/>
          <p:cNvCxnSpPr>
            <a:stCxn id="53" idx="1"/>
            <a:endCxn id="52" idx="3"/>
          </p:cNvCxnSpPr>
          <p:nvPr/>
        </p:nvCxnSpPr>
        <p:spPr>
          <a:xfrm flipH="1" flipV="1">
            <a:off x="8211877" y="5948192"/>
            <a:ext cx="582134" cy="1858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ángulo 54"/>
          <p:cNvSpPr/>
          <p:nvPr/>
        </p:nvSpPr>
        <p:spPr>
          <a:xfrm>
            <a:off x="4363444" y="6234238"/>
            <a:ext cx="3848433" cy="5665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adroTexto 55"/>
          <p:cNvSpPr txBox="1"/>
          <p:nvPr/>
        </p:nvSpPr>
        <p:spPr>
          <a:xfrm>
            <a:off x="8779495" y="6352396"/>
            <a:ext cx="3397989" cy="276999"/>
          </a:xfrm>
          <a:prstGeom prst="rect">
            <a:avLst/>
          </a:prstGeom>
          <a:noFill/>
        </p:spPr>
        <p:txBody>
          <a:bodyPr wrap="square" rtlCol="0">
            <a:spAutoFit/>
          </a:bodyPr>
          <a:lstStyle/>
          <a:p>
            <a:r>
              <a:rPr lang="es-ES" sz="1200" dirty="0" smtClean="0">
                <a:solidFill>
                  <a:srgbClr val="000000"/>
                </a:solidFill>
              </a:rPr>
              <a:t>Predicción D+4</a:t>
            </a:r>
          </a:p>
        </p:txBody>
      </p:sp>
      <p:cxnSp>
        <p:nvCxnSpPr>
          <p:cNvPr id="57" name="Conector recto 56"/>
          <p:cNvCxnSpPr>
            <a:stCxn id="56" idx="1"/>
            <a:endCxn id="55" idx="3"/>
          </p:cNvCxnSpPr>
          <p:nvPr/>
        </p:nvCxnSpPr>
        <p:spPr>
          <a:xfrm flipH="1">
            <a:off x="8211877" y="6490896"/>
            <a:ext cx="567618" cy="266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102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31</a:t>
            </a:fld>
            <a:endParaRPr lang="es-ES">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chemeClr val="tx2"/>
                </a:solidFill>
                <a:latin typeface="+mj-lt"/>
              </a:rPr>
              <a:t>Ámbito: 12 macizos del Pirineo (agrupados en 2 boletines), sierra de Guadarrama, Picos de Europa y sierras del Cordel y Peña Labra</a:t>
            </a:r>
          </a:p>
          <a:p>
            <a:r>
              <a:rPr lang="es-ES" sz="1600" dirty="0">
                <a:solidFill>
                  <a:schemeClr val="tx2"/>
                </a:solidFill>
                <a:latin typeface="+mj-lt"/>
              </a:rPr>
              <a:t>Elaboración: Grupo MON, una vez al día para los macizos de los Pirineos y una vez a la semana para el resto</a:t>
            </a:r>
          </a:p>
          <a:p>
            <a:r>
              <a:rPr lang="es-ES" sz="1600" dirty="0">
                <a:solidFill>
                  <a:schemeClr val="tx2"/>
                </a:solidFill>
                <a:latin typeface="+mj-lt"/>
              </a:rPr>
              <a:t>Alcances: D+1 y avances D+2 (diarios), D+1 a D+3 (semanales)</a:t>
            </a:r>
          </a:p>
          <a:p>
            <a:r>
              <a:rPr lang="es-ES" sz="1600" dirty="0">
                <a:solidFill>
                  <a:schemeClr val="tx2"/>
                </a:solidFill>
                <a:latin typeface="+mj-lt"/>
              </a:rPr>
              <a:t>Se elaboran en </a:t>
            </a:r>
            <a:r>
              <a:rPr lang="es-ES" sz="1600" dirty="0" err="1">
                <a:solidFill>
                  <a:schemeClr val="tx2"/>
                </a:solidFill>
                <a:latin typeface="+mj-lt"/>
              </a:rPr>
              <a:t>pdf</a:t>
            </a:r>
            <a:r>
              <a:rPr lang="es-ES" sz="1600" dirty="0">
                <a:solidFill>
                  <a:schemeClr val="tx2"/>
                </a:solidFill>
                <a:latin typeface="+mj-lt"/>
              </a:rPr>
              <a:t> (formato gráfico, todos) y en formato boletín de texto (solo los diarios</a:t>
            </a:r>
            <a:r>
              <a:rPr lang="es-ES" sz="1600" dirty="0" smtClean="0">
                <a:solidFill>
                  <a:schemeClr val="tx2"/>
                </a:solidFill>
                <a:latin typeface="+mj-lt"/>
              </a:rPr>
              <a:t>)</a:t>
            </a:r>
          </a:p>
          <a:p>
            <a:r>
              <a:rPr lang="es-ES" sz="1600" dirty="0" smtClean="0">
                <a:solidFill>
                  <a:schemeClr val="tx2"/>
                </a:solidFill>
                <a:latin typeface="+mj-lt"/>
              </a:rPr>
              <a:t>Solo en temporada (cuando hay nieve suficiente)</a:t>
            </a:r>
            <a:endParaRPr lang="es-ES" sz="16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de aludes</a:t>
            </a:r>
            <a:endParaRPr lang="es-ES" sz="2800" dirty="0"/>
          </a:p>
        </p:txBody>
      </p:sp>
      <p:sp>
        <p:nvSpPr>
          <p:cNvPr id="13" name="CuadroTexto 12"/>
          <p:cNvSpPr txBox="1"/>
          <p:nvPr/>
        </p:nvSpPr>
        <p:spPr>
          <a:xfrm>
            <a:off x="4380137" y="1779687"/>
            <a:ext cx="3848431" cy="5078313"/>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smtClean="0"/>
              <a:t>FWSP40 231200</a:t>
            </a:r>
            <a:endParaRPr lang="es-ES" sz="900" dirty="0"/>
          </a:p>
          <a:p>
            <a:r>
              <a:rPr lang="es-ES" sz="900" dirty="0"/>
              <a:t>Agencia Estatal de Meteorología</a:t>
            </a:r>
          </a:p>
          <a:p>
            <a:r>
              <a:rPr lang="es-ES" sz="900" dirty="0" smtClean="0"/>
              <a:t>Información </a:t>
            </a:r>
            <a:r>
              <a:rPr lang="es-ES" sz="900" dirty="0" err="1"/>
              <a:t>nivológica</a:t>
            </a:r>
            <a:r>
              <a:rPr lang="es-ES" sz="900" dirty="0"/>
              <a:t> para el Pirineo navarro y aragonés</a:t>
            </a:r>
          </a:p>
          <a:p>
            <a:r>
              <a:rPr lang="es-ES" sz="900" dirty="0"/>
              <a:t>Valido fuera de pistas de esquí balizadas y abiertas</a:t>
            </a:r>
          </a:p>
          <a:p>
            <a:r>
              <a:rPr lang="es-ES" sz="900" dirty="0" smtClean="0"/>
              <a:t>Día </a:t>
            </a:r>
            <a:r>
              <a:rPr lang="es-ES" sz="900" dirty="0"/>
              <a:t>23 de diciembre de 2021 a las 15:11 hora oficial</a:t>
            </a:r>
          </a:p>
          <a:p>
            <a:r>
              <a:rPr lang="es-ES" sz="900" dirty="0" smtClean="0"/>
              <a:t>Información </a:t>
            </a:r>
            <a:r>
              <a:rPr lang="es-ES" sz="900" dirty="0"/>
              <a:t>válida hasta las 24 horas del viernes, día </a:t>
            </a:r>
            <a:r>
              <a:rPr lang="es-ES" sz="900" dirty="0" smtClean="0"/>
              <a:t>24</a:t>
            </a:r>
          </a:p>
          <a:p>
            <a:endParaRPr lang="es-ES" sz="900" dirty="0"/>
          </a:p>
          <a:p>
            <a:r>
              <a:rPr lang="es-ES" sz="900" dirty="0" smtClean="0"/>
              <a:t>(</a:t>
            </a:r>
            <a:r>
              <a:rPr lang="es-ES" sz="900" dirty="0"/>
              <a:t>Información elaborada a partir de los datos recibidos de </a:t>
            </a:r>
            <a:r>
              <a:rPr lang="es-ES" sz="900" dirty="0" smtClean="0"/>
              <a:t>los refugios </a:t>
            </a:r>
            <a:r>
              <a:rPr lang="es-ES" sz="900" dirty="0"/>
              <a:t>de </a:t>
            </a:r>
            <a:r>
              <a:rPr lang="es-ES" sz="900" dirty="0" err="1"/>
              <a:t>Linza</a:t>
            </a:r>
            <a:r>
              <a:rPr lang="es-ES" sz="900" dirty="0"/>
              <a:t>, </a:t>
            </a:r>
            <a:r>
              <a:rPr lang="es-ES" sz="900" dirty="0" err="1"/>
              <a:t>Lizara</a:t>
            </a:r>
            <a:r>
              <a:rPr lang="es-ES" sz="900" dirty="0"/>
              <a:t>, </a:t>
            </a:r>
            <a:r>
              <a:rPr lang="es-ES" sz="900" dirty="0" err="1"/>
              <a:t>Panticosa</a:t>
            </a:r>
            <a:r>
              <a:rPr lang="es-ES" sz="900" dirty="0"/>
              <a:t>, </a:t>
            </a:r>
            <a:r>
              <a:rPr lang="es-ES" sz="900" dirty="0" err="1"/>
              <a:t>Bachimaña</a:t>
            </a:r>
            <a:r>
              <a:rPr lang="es-ES" sz="900" dirty="0"/>
              <a:t>, </a:t>
            </a:r>
            <a:r>
              <a:rPr lang="es-ES" sz="900" dirty="0" err="1"/>
              <a:t>Góriz</a:t>
            </a:r>
            <a:r>
              <a:rPr lang="es-ES" sz="900" dirty="0"/>
              <a:t>, </a:t>
            </a:r>
            <a:r>
              <a:rPr lang="es-ES" sz="900" dirty="0" err="1" smtClean="0"/>
              <a:t>Pineta</a:t>
            </a:r>
            <a:r>
              <a:rPr lang="es-ES" sz="900" dirty="0" smtClean="0"/>
              <a:t>, </a:t>
            </a:r>
            <a:r>
              <a:rPr lang="es-ES" sz="900" dirty="0" err="1" smtClean="0"/>
              <a:t>Estós</a:t>
            </a:r>
            <a:r>
              <a:rPr lang="es-ES" sz="900" dirty="0"/>
              <a:t>, </a:t>
            </a:r>
            <a:r>
              <a:rPr lang="es-ES" sz="900" dirty="0" err="1"/>
              <a:t>Angel</a:t>
            </a:r>
            <a:r>
              <a:rPr lang="es-ES" sz="900" dirty="0"/>
              <a:t> </a:t>
            </a:r>
            <a:r>
              <a:rPr lang="es-ES" sz="900" dirty="0" err="1"/>
              <a:t>Orús</a:t>
            </a:r>
            <a:r>
              <a:rPr lang="es-ES" sz="900" dirty="0"/>
              <a:t>, La </a:t>
            </a:r>
            <a:r>
              <a:rPr lang="es-ES" sz="900" dirty="0" err="1"/>
              <a:t>Renclusa</a:t>
            </a:r>
            <a:r>
              <a:rPr lang="es-ES" sz="900" dirty="0"/>
              <a:t>, </a:t>
            </a:r>
            <a:r>
              <a:rPr lang="es-ES" sz="900" dirty="0" err="1"/>
              <a:t>Cap</a:t>
            </a:r>
            <a:r>
              <a:rPr lang="es-ES" sz="900" dirty="0"/>
              <a:t> de </a:t>
            </a:r>
            <a:r>
              <a:rPr lang="es-ES" sz="900" dirty="0" err="1"/>
              <a:t>Llauset</a:t>
            </a:r>
            <a:r>
              <a:rPr lang="es-ES" sz="900" dirty="0"/>
              <a:t> y </a:t>
            </a:r>
            <a:r>
              <a:rPr lang="es-ES" sz="900" dirty="0" err="1"/>
              <a:t>Belagua</a:t>
            </a:r>
            <a:r>
              <a:rPr lang="es-ES" sz="900" dirty="0"/>
              <a:t>, de </a:t>
            </a:r>
            <a:r>
              <a:rPr lang="es-ES" sz="900" dirty="0" smtClean="0"/>
              <a:t>las estaciones </a:t>
            </a:r>
            <a:r>
              <a:rPr lang="es-ES" sz="900" dirty="0"/>
              <a:t>de esquí de </a:t>
            </a:r>
            <a:r>
              <a:rPr lang="es-ES" sz="900" dirty="0" err="1"/>
              <a:t>Candanchú</a:t>
            </a:r>
            <a:r>
              <a:rPr lang="es-ES" sz="900" dirty="0"/>
              <a:t>, </a:t>
            </a:r>
            <a:r>
              <a:rPr lang="es-ES" sz="900" dirty="0" err="1"/>
              <a:t>Astún</a:t>
            </a:r>
            <a:r>
              <a:rPr lang="es-ES" sz="900" dirty="0"/>
              <a:t> y </a:t>
            </a:r>
            <a:r>
              <a:rPr lang="es-ES" sz="900" dirty="0" err="1"/>
              <a:t>Cerler</a:t>
            </a:r>
            <a:r>
              <a:rPr lang="es-ES" sz="900" dirty="0"/>
              <a:t>,  de </a:t>
            </a:r>
            <a:r>
              <a:rPr lang="es-ES" sz="900" dirty="0" smtClean="0"/>
              <a:t>la estación </a:t>
            </a:r>
            <a:r>
              <a:rPr lang="es-ES" sz="900" dirty="0"/>
              <a:t>de esquí de fondo de </a:t>
            </a:r>
            <a:r>
              <a:rPr lang="es-ES" sz="900" dirty="0" err="1"/>
              <a:t>Isaba</a:t>
            </a:r>
            <a:r>
              <a:rPr lang="es-ES" sz="900" dirty="0"/>
              <a:t> - El Ferial y  de </a:t>
            </a:r>
            <a:r>
              <a:rPr lang="es-ES" sz="900" dirty="0" err="1" smtClean="0"/>
              <a:t>Ordesa</a:t>
            </a:r>
            <a:r>
              <a:rPr lang="es-ES" sz="900" dirty="0" smtClean="0"/>
              <a:t> Pradera</a:t>
            </a:r>
            <a:r>
              <a:rPr lang="es-ES" sz="900" dirty="0"/>
              <a:t>)</a:t>
            </a:r>
          </a:p>
          <a:p>
            <a:endParaRPr lang="es-ES" sz="900" dirty="0"/>
          </a:p>
          <a:p>
            <a:r>
              <a:rPr lang="es-ES" sz="900" dirty="0"/>
              <a:t>1.- Estimación del nivel de peligro:</a:t>
            </a:r>
          </a:p>
          <a:p>
            <a:r>
              <a:rPr lang="es-ES" sz="900" dirty="0" smtClean="0"/>
              <a:t>Navarra</a:t>
            </a:r>
            <a:r>
              <a:rPr lang="es-ES" sz="900" dirty="0"/>
              <a:t>:                      Limitado (2)</a:t>
            </a:r>
          </a:p>
          <a:p>
            <a:r>
              <a:rPr lang="es-ES" sz="900" dirty="0" err="1"/>
              <a:t>Jacetania</a:t>
            </a:r>
            <a:r>
              <a:rPr lang="es-ES" sz="900" dirty="0"/>
              <a:t>:                    Limitado (2)</a:t>
            </a:r>
          </a:p>
          <a:p>
            <a:r>
              <a:rPr lang="es-ES" sz="900" dirty="0"/>
              <a:t>Gállego:                      Limitado (2)</a:t>
            </a:r>
          </a:p>
          <a:p>
            <a:r>
              <a:rPr lang="es-ES" sz="900" dirty="0" err="1"/>
              <a:t>Sobrarbe</a:t>
            </a:r>
            <a:r>
              <a:rPr lang="es-ES" sz="900" dirty="0"/>
              <a:t>:                     Limitado (2)</a:t>
            </a:r>
          </a:p>
          <a:p>
            <a:r>
              <a:rPr lang="es-ES" sz="900" dirty="0"/>
              <a:t>Ribagorza:                    Limitado (2</a:t>
            </a:r>
            <a:r>
              <a:rPr lang="es-ES" sz="900" dirty="0" smtClean="0"/>
              <a:t>)</a:t>
            </a:r>
          </a:p>
          <a:p>
            <a:endParaRPr lang="es-ES" sz="900" dirty="0" smtClean="0"/>
          </a:p>
          <a:p>
            <a:r>
              <a:rPr lang="es-ES" sz="900" dirty="0" smtClean="0"/>
              <a:t>2</a:t>
            </a:r>
            <a:r>
              <a:rPr lang="es-ES" sz="900" dirty="0"/>
              <a:t>.- Estado del manto y observaciones recientes:</a:t>
            </a:r>
          </a:p>
          <a:p>
            <a:r>
              <a:rPr lang="es-ES" sz="900" dirty="0" smtClean="0"/>
              <a:t>En </a:t>
            </a:r>
            <a:r>
              <a:rPr lang="es-ES" sz="900" dirty="0"/>
              <a:t>la última decena de noviembre y la primera de </a:t>
            </a:r>
            <a:r>
              <a:rPr lang="es-ES" sz="900" dirty="0" smtClean="0"/>
              <a:t>diciembre cayeron </a:t>
            </a:r>
            <a:r>
              <a:rPr lang="es-ES" sz="900" dirty="0"/>
              <a:t>copiosas nevadas, acompañadas por fuertes vientos </a:t>
            </a:r>
            <a:r>
              <a:rPr lang="es-ES" sz="900" dirty="0" smtClean="0"/>
              <a:t>del norte </a:t>
            </a:r>
            <a:r>
              <a:rPr lang="es-ES" sz="900" dirty="0"/>
              <a:t>y oeste. Dejaron un manto de nieve continuo desde </a:t>
            </a:r>
            <a:r>
              <a:rPr lang="es-ES" sz="900" dirty="0" smtClean="0"/>
              <a:t>cotas bajas</a:t>
            </a:r>
            <a:r>
              <a:rPr lang="es-ES" sz="900" dirty="0"/>
              <a:t>, con espesores muy superiores a los valores </a:t>
            </a:r>
            <a:r>
              <a:rPr lang="es-ES" sz="900" dirty="0" smtClean="0"/>
              <a:t>habituales para </a:t>
            </a:r>
            <a:r>
              <a:rPr lang="es-ES" sz="900" dirty="0"/>
              <a:t>la época.</a:t>
            </a:r>
          </a:p>
          <a:p>
            <a:r>
              <a:rPr lang="es-ES" sz="900" dirty="0" smtClean="0"/>
              <a:t>El </a:t>
            </a:r>
            <a:r>
              <a:rPr lang="es-ES" sz="900" dirty="0"/>
              <a:t>viento movilizó y redistribuyó mucha nieve, acumulándola </a:t>
            </a:r>
            <a:r>
              <a:rPr lang="es-ES" sz="900" dirty="0" smtClean="0"/>
              <a:t>en ventisqueros </a:t>
            </a:r>
            <a:r>
              <a:rPr lang="es-ES" sz="900" dirty="0"/>
              <a:t>y limpiando las crestas. Aunque </a:t>
            </a:r>
            <a:r>
              <a:rPr lang="es-ES" sz="900" dirty="0" smtClean="0"/>
              <a:t>desigualmente repartido</a:t>
            </a:r>
            <a:r>
              <a:rPr lang="es-ES" sz="900" dirty="0"/>
              <a:t>, actualmente el manto alcanza los 50 cm de espesor </a:t>
            </a:r>
            <a:r>
              <a:rPr lang="es-ES" sz="900" dirty="0" smtClean="0"/>
              <a:t>en cotas </a:t>
            </a:r>
            <a:r>
              <a:rPr lang="es-ES" sz="900" dirty="0"/>
              <a:t>medias y alcanza los 100 cm a unos 2.000 metros. </a:t>
            </a:r>
            <a:r>
              <a:rPr lang="es-ES" sz="900" dirty="0" smtClean="0"/>
              <a:t>Se generaron </a:t>
            </a:r>
            <a:r>
              <a:rPr lang="es-ES" sz="900" dirty="0"/>
              <a:t>placas y cornisas a sotavento, y en </a:t>
            </a:r>
            <a:r>
              <a:rPr lang="es-ES" sz="900" dirty="0" smtClean="0"/>
              <a:t>ventisqueros propicios </a:t>
            </a:r>
            <a:r>
              <a:rPr lang="es-ES" sz="900" dirty="0"/>
              <a:t>se pueden superar ampliamente los dos metros de</a:t>
            </a:r>
          </a:p>
          <a:p>
            <a:r>
              <a:rPr lang="es-ES" sz="900" dirty="0"/>
              <a:t>espesor en cotas altas</a:t>
            </a:r>
            <a:r>
              <a:rPr lang="es-ES" sz="900" dirty="0" smtClean="0"/>
              <a:t>.</a:t>
            </a:r>
            <a:endParaRPr lang="es-ES" sz="900" dirty="0"/>
          </a:p>
          <a:p>
            <a:r>
              <a:rPr lang="es-ES" sz="900" dirty="0"/>
              <a:t>En los últimos días las temperaturas suaves, la insolación y </a:t>
            </a:r>
            <a:r>
              <a:rPr lang="es-ES" sz="900" dirty="0" smtClean="0"/>
              <a:t>la falta </a:t>
            </a:r>
            <a:r>
              <a:rPr lang="es-ES" sz="900" dirty="0"/>
              <a:t>de nuevas nevadas han favorecido la humidificación </a:t>
            </a:r>
            <a:r>
              <a:rPr lang="es-ES" sz="900" dirty="0" smtClean="0"/>
              <a:t>y compactación </a:t>
            </a:r>
            <a:r>
              <a:rPr lang="es-ES" sz="900" dirty="0"/>
              <a:t>del manto, que ha ido perdiendo unos </a:t>
            </a:r>
            <a:r>
              <a:rPr lang="es-ES" sz="900" dirty="0" smtClean="0"/>
              <a:t>pocos centímetros </a:t>
            </a:r>
            <a:r>
              <a:rPr lang="es-ES" sz="900" dirty="0"/>
              <a:t>cada día. Las heladas nocturnas, más intensas en </a:t>
            </a:r>
            <a:r>
              <a:rPr lang="es-ES" sz="900" dirty="0" smtClean="0"/>
              <a:t>los fondos </a:t>
            </a:r>
            <a:r>
              <a:rPr lang="es-ES" sz="900" dirty="0"/>
              <a:t>de valle que en cotas medias debido a la </a:t>
            </a:r>
            <a:r>
              <a:rPr lang="es-ES" sz="900" dirty="0" smtClean="0"/>
              <a:t>inversión térmica</a:t>
            </a:r>
            <a:r>
              <a:rPr lang="es-ES" sz="900" dirty="0"/>
              <a:t>, han dado lugar a ciclos de fusión-rehielo, </a:t>
            </a:r>
            <a:r>
              <a:rPr lang="es-ES" sz="900" dirty="0" smtClean="0"/>
              <a:t>formando costras </a:t>
            </a:r>
            <a:r>
              <a:rPr lang="es-ES" sz="900" dirty="0"/>
              <a:t>matinales en amplias zonas de cotas medias y bajas.</a:t>
            </a:r>
          </a:p>
        </p:txBody>
      </p:sp>
      <p:sp>
        <p:nvSpPr>
          <p:cNvPr id="14" name="Rectángulo 13"/>
          <p:cNvSpPr/>
          <p:nvPr/>
        </p:nvSpPr>
        <p:spPr>
          <a:xfrm>
            <a:off x="4382514" y="1794206"/>
            <a:ext cx="1224501" cy="182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8766625" y="1177564"/>
            <a:ext cx="1773803" cy="276999"/>
          </a:xfrm>
          <a:prstGeom prst="rect">
            <a:avLst/>
          </a:prstGeom>
          <a:noFill/>
        </p:spPr>
        <p:txBody>
          <a:bodyPr wrap="square" rtlCol="0">
            <a:spAutoFit/>
          </a:bodyPr>
          <a:lstStyle/>
          <a:p>
            <a:r>
              <a:rPr lang="es-ES" sz="1200" dirty="0" smtClean="0">
                <a:solidFill>
                  <a:srgbClr val="000000"/>
                </a:solidFill>
              </a:rPr>
              <a:t>Cabecera para su difusión</a:t>
            </a:r>
            <a:endParaRPr lang="en-GB" sz="1200" dirty="0">
              <a:solidFill>
                <a:srgbClr val="000000"/>
              </a:solidFill>
            </a:endParaRPr>
          </a:p>
        </p:txBody>
      </p:sp>
      <p:cxnSp>
        <p:nvCxnSpPr>
          <p:cNvPr id="16" name="Conector recto 15"/>
          <p:cNvCxnSpPr>
            <a:stCxn id="15" idx="1"/>
            <a:endCxn id="14" idx="3"/>
          </p:cNvCxnSpPr>
          <p:nvPr/>
        </p:nvCxnSpPr>
        <p:spPr>
          <a:xfrm flipH="1">
            <a:off x="5607015" y="1316064"/>
            <a:ext cx="3159610" cy="5691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4380137" y="2111305"/>
            <a:ext cx="2783988" cy="2569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8779498" y="1458192"/>
            <a:ext cx="2566340" cy="276999"/>
          </a:xfrm>
          <a:prstGeom prst="rect">
            <a:avLst/>
          </a:prstGeom>
          <a:noFill/>
        </p:spPr>
        <p:txBody>
          <a:bodyPr wrap="square" rtlCol="0">
            <a:spAutoFit/>
          </a:bodyPr>
          <a:lstStyle/>
          <a:p>
            <a:r>
              <a:rPr lang="es-ES" sz="1200" dirty="0" smtClean="0">
                <a:solidFill>
                  <a:srgbClr val="000000"/>
                </a:solidFill>
              </a:rPr>
              <a:t>Identificación del ámbito del boletín</a:t>
            </a:r>
            <a:endParaRPr lang="en-GB" sz="1200" dirty="0">
              <a:solidFill>
                <a:srgbClr val="000000"/>
              </a:solidFill>
            </a:endParaRPr>
          </a:p>
        </p:txBody>
      </p:sp>
      <p:cxnSp>
        <p:nvCxnSpPr>
          <p:cNvPr id="19" name="Conector recto 18"/>
          <p:cNvCxnSpPr>
            <a:stCxn id="18" idx="1"/>
            <a:endCxn id="17" idx="3"/>
          </p:cNvCxnSpPr>
          <p:nvPr/>
        </p:nvCxnSpPr>
        <p:spPr>
          <a:xfrm flipH="1">
            <a:off x="7164125" y="1596692"/>
            <a:ext cx="1615373" cy="643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380137" y="2368239"/>
            <a:ext cx="2783988" cy="134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adroTexto 20"/>
          <p:cNvSpPr txBox="1"/>
          <p:nvPr/>
        </p:nvSpPr>
        <p:spPr>
          <a:xfrm>
            <a:off x="8779497" y="1737190"/>
            <a:ext cx="2806805" cy="276999"/>
          </a:xfrm>
          <a:prstGeom prst="rect">
            <a:avLst/>
          </a:prstGeom>
          <a:noFill/>
        </p:spPr>
        <p:txBody>
          <a:bodyPr wrap="square" rtlCol="0">
            <a:spAutoFit/>
          </a:bodyPr>
          <a:lstStyle/>
          <a:p>
            <a:r>
              <a:rPr lang="es-ES" sz="1200" dirty="0" smtClean="0">
                <a:solidFill>
                  <a:srgbClr val="000000"/>
                </a:solidFill>
              </a:rPr>
              <a:t>Fecha y hora de difusión del boletín</a:t>
            </a:r>
            <a:endParaRPr lang="en-GB" sz="1200" dirty="0">
              <a:solidFill>
                <a:srgbClr val="000000"/>
              </a:solidFill>
            </a:endParaRPr>
          </a:p>
        </p:txBody>
      </p:sp>
      <p:cxnSp>
        <p:nvCxnSpPr>
          <p:cNvPr id="22" name="Conector recto 21"/>
          <p:cNvCxnSpPr>
            <a:stCxn id="21" idx="1"/>
            <a:endCxn id="20" idx="3"/>
          </p:cNvCxnSpPr>
          <p:nvPr/>
        </p:nvCxnSpPr>
        <p:spPr>
          <a:xfrm flipH="1">
            <a:off x="7164125" y="1875690"/>
            <a:ext cx="1615372" cy="559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4380137" y="4388093"/>
            <a:ext cx="3848434" cy="24699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ángulo 32"/>
          <p:cNvSpPr/>
          <p:nvPr/>
        </p:nvSpPr>
        <p:spPr>
          <a:xfrm>
            <a:off x="4380134" y="2786267"/>
            <a:ext cx="3831743" cy="6523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8766625" y="2837680"/>
            <a:ext cx="3190023" cy="461665"/>
          </a:xfrm>
          <a:prstGeom prst="rect">
            <a:avLst/>
          </a:prstGeom>
          <a:noFill/>
        </p:spPr>
        <p:txBody>
          <a:bodyPr wrap="square" rtlCol="0">
            <a:spAutoFit/>
          </a:bodyPr>
          <a:lstStyle/>
          <a:p>
            <a:r>
              <a:rPr lang="es-ES" sz="1200" dirty="0" smtClean="0">
                <a:solidFill>
                  <a:srgbClr val="000000"/>
                </a:solidFill>
              </a:rPr>
              <a:t>Datos de observación que se han utilizado para la elaboración del boletín</a:t>
            </a:r>
            <a:endParaRPr lang="es-ES" sz="800" dirty="0" smtClean="0">
              <a:solidFill>
                <a:srgbClr val="000000"/>
              </a:solidFill>
            </a:endParaRPr>
          </a:p>
        </p:txBody>
      </p:sp>
      <p:cxnSp>
        <p:nvCxnSpPr>
          <p:cNvPr id="35" name="Conector recto 34"/>
          <p:cNvCxnSpPr>
            <a:stCxn id="34" idx="1"/>
            <a:endCxn id="33" idx="3"/>
          </p:cNvCxnSpPr>
          <p:nvPr/>
        </p:nvCxnSpPr>
        <p:spPr>
          <a:xfrm flipH="1">
            <a:off x="8211877" y="3068513"/>
            <a:ext cx="554748" cy="439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4380134" y="3471899"/>
            <a:ext cx="3831744" cy="8377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adroTexto 36"/>
          <p:cNvSpPr txBox="1"/>
          <p:nvPr/>
        </p:nvSpPr>
        <p:spPr>
          <a:xfrm>
            <a:off x="8779497" y="3548559"/>
            <a:ext cx="3190023" cy="769441"/>
          </a:xfrm>
          <a:prstGeom prst="rect">
            <a:avLst/>
          </a:prstGeom>
          <a:noFill/>
        </p:spPr>
        <p:txBody>
          <a:bodyPr wrap="square" rtlCol="0">
            <a:spAutoFit/>
          </a:bodyPr>
          <a:lstStyle/>
          <a:p>
            <a:r>
              <a:rPr lang="es-ES" sz="1200" dirty="0" smtClean="0">
                <a:solidFill>
                  <a:srgbClr val="000000"/>
                </a:solidFill>
              </a:rPr>
              <a:t>Nivel de peligro de aludes estimado, de acuerdo a la </a:t>
            </a:r>
            <a:r>
              <a:rPr lang="es-ES" sz="1200" dirty="0" smtClean="0">
                <a:solidFill>
                  <a:srgbClr val="000000"/>
                </a:solidFill>
                <a:hlinkClick r:id="rId2"/>
              </a:rPr>
              <a:t>escala europea de peligro de aludes </a:t>
            </a:r>
            <a:r>
              <a:rPr lang="es-ES" sz="1200" dirty="0" smtClean="0">
                <a:solidFill>
                  <a:srgbClr val="000000"/>
                </a:solidFill>
              </a:rPr>
              <a:t>(estándar)</a:t>
            </a:r>
          </a:p>
          <a:p>
            <a:endParaRPr lang="en-GB" sz="800" dirty="0">
              <a:solidFill>
                <a:srgbClr val="000000"/>
              </a:solidFill>
            </a:endParaRPr>
          </a:p>
        </p:txBody>
      </p:sp>
      <p:cxnSp>
        <p:nvCxnSpPr>
          <p:cNvPr id="38" name="Conector recto 37"/>
          <p:cNvCxnSpPr>
            <a:stCxn id="37" idx="1"/>
            <a:endCxn id="36" idx="3"/>
          </p:cNvCxnSpPr>
          <p:nvPr/>
        </p:nvCxnSpPr>
        <p:spPr>
          <a:xfrm flipH="1" flipV="1">
            <a:off x="8211878" y="3890753"/>
            <a:ext cx="567619" cy="425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ángulo 41"/>
          <p:cNvSpPr/>
          <p:nvPr/>
        </p:nvSpPr>
        <p:spPr>
          <a:xfrm>
            <a:off x="4380137" y="2530688"/>
            <a:ext cx="2783988" cy="134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adroTexto 42"/>
          <p:cNvSpPr txBox="1"/>
          <p:nvPr/>
        </p:nvSpPr>
        <p:spPr>
          <a:xfrm>
            <a:off x="8779497" y="1971692"/>
            <a:ext cx="2806805" cy="276999"/>
          </a:xfrm>
          <a:prstGeom prst="rect">
            <a:avLst/>
          </a:prstGeom>
          <a:noFill/>
        </p:spPr>
        <p:txBody>
          <a:bodyPr wrap="square" rtlCol="0">
            <a:spAutoFit/>
          </a:bodyPr>
          <a:lstStyle/>
          <a:p>
            <a:r>
              <a:rPr lang="es-ES" sz="1200" dirty="0" smtClean="0">
                <a:solidFill>
                  <a:srgbClr val="000000"/>
                </a:solidFill>
              </a:rPr>
              <a:t>Validez del boletín</a:t>
            </a:r>
            <a:endParaRPr lang="en-GB" sz="1200" dirty="0">
              <a:solidFill>
                <a:srgbClr val="000000"/>
              </a:solidFill>
            </a:endParaRPr>
          </a:p>
        </p:txBody>
      </p:sp>
      <p:cxnSp>
        <p:nvCxnSpPr>
          <p:cNvPr id="44" name="Conector recto 43"/>
          <p:cNvCxnSpPr>
            <a:stCxn id="43" idx="1"/>
            <a:endCxn id="42" idx="3"/>
          </p:cNvCxnSpPr>
          <p:nvPr/>
        </p:nvCxnSpPr>
        <p:spPr>
          <a:xfrm flipH="1">
            <a:off x="7164125" y="2110192"/>
            <a:ext cx="1615372" cy="4878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1636" y="4152461"/>
            <a:ext cx="2880000" cy="656176"/>
          </a:xfrm>
          <a:prstGeom prst="rect">
            <a:avLst/>
          </a:prstGeom>
        </p:spPr>
      </p:pic>
      <p:cxnSp>
        <p:nvCxnSpPr>
          <p:cNvPr id="50" name="Conector recto 49"/>
          <p:cNvCxnSpPr>
            <a:stCxn id="49" idx="1"/>
            <a:endCxn id="26" idx="3"/>
          </p:cNvCxnSpPr>
          <p:nvPr/>
        </p:nvCxnSpPr>
        <p:spPr>
          <a:xfrm flipH="1" flipV="1">
            <a:off x="8228571" y="5623047"/>
            <a:ext cx="538054" cy="2558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CuadroTexto 48"/>
          <p:cNvSpPr txBox="1"/>
          <p:nvPr/>
        </p:nvSpPr>
        <p:spPr>
          <a:xfrm>
            <a:off x="8766625" y="4909408"/>
            <a:ext cx="3190023" cy="1938992"/>
          </a:xfrm>
          <a:prstGeom prst="rect">
            <a:avLst/>
          </a:prstGeom>
          <a:solidFill>
            <a:srgbClr val="FFFFFF"/>
          </a:solidFill>
        </p:spPr>
        <p:txBody>
          <a:bodyPr wrap="square" rtlCol="0">
            <a:spAutoFit/>
          </a:bodyPr>
          <a:lstStyle/>
          <a:p>
            <a:r>
              <a:rPr lang="es-ES" sz="1200" dirty="0" smtClean="0">
                <a:solidFill>
                  <a:srgbClr val="000000"/>
                </a:solidFill>
              </a:rPr>
              <a:t>Estado del manto y observaciones</a:t>
            </a:r>
          </a:p>
          <a:p>
            <a:r>
              <a:rPr lang="es-ES" sz="900" dirty="0" smtClean="0">
                <a:solidFill>
                  <a:srgbClr val="000000"/>
                </a:solidFill>
              </a:rPr>
              <a:t>- Actividad observada de </a:t>
            </a:r>
            <a:r>
              <a:rPr lang="es-ES" sz="900" dirty="0">
                <a:solidFill>
                  <a:srgbClr val="000000"/>
                </a:solidFill>
              </a:rPr>
              <a:t>aludes.</a:t>
            </a:r>
          </a:p>
          <a:p>
            <a:r>
              <a:rPr lang="es-ES" sz="900" dirty="0">
                <a:solidFill>
                  <a:srgbClr val="000000"/>
                </a:solidFill>
              </a:rPr>
              <a:t>- </a:t>
            </a:r>
            <a:r>
              <a:rPr lang="es-ES" sz="900" dirty="0" smtClean="0">
                <a:solidFill>
                  <a:srgbClr val="000000"/>
                </a:solidFill>
              </a:rPr>
              <a:t>Altura </a:t>
            </a:r>
            <a:r>
              <a:rPr lang="es-ES" sz="900" dirty="0">
                <a:solidFill>
                  <a:srgbClr val="000000"/>
                </a:solidFill>
              </a:rPr>
              <a:t>del manto nivoso en los diferentes </a:t>
            </a:r>
            <a:r>
              <a:rPr lang="es-ES" sz="900" dirty="0" smtClean="0">
                <a:solidFill>
                  <a:srgbClr val="000000"/>
                </a:solidFill>
              </a:rPr>
              <a:t>macizo </a:t>
            </a:r>
            <a:r>
              <a:rPr lang="es-ES" sz="900" dirty="0">
                <a:solidFill>
                  <a:srgbClr val="000000"/>
                </a:solidFill>
              </a:rPr>
              <a:t>en función de orientaciones (solanas, umbrías, barlovento, sotavento), tramos de altitud o elementos topográficos (crestas, hondonadas). Si se conoce, se informará de la altura a la que comienza el manto nivoso y de la altura a la que se puede esquiar (donde se superen los 15 centímetros de espesor).</a:t>
            </a:r>
          </a:p>
          <a:p>
            <a:r>
              <a:rPr lang="es-ES" sz="900" dirty="0">
                <a:solidFill>
                  <a:srgbClr val="000000"/>
                </a:solidFill>
              </a:rPr>
              <a:t>- La estabilidad presente del manto nivoso en relación con los elementos que dan lugar al estado del mismo (precipitaciones, temperaturas, vientos).</a:t>
            </a:r>
          </a:p>
          <a:p>
            <a:r>
              <a:rPr lang="es-ES" sz="900" dirty="0">
                <a:solidFill>
                  <a:srgbClr val="000000"/>
                </a:solidFill>
              </a:rPr>
              <a:t>- La existencia en su caso de particularidades del manto como cornisas, placas de viento o sobreacumulaciones.</a:t>
            </a:r>
            <a:endParaRPr lang="es-ES" sz="900" dirty="0" smtClean="0">
              <a:solidFill>
                <a:srgbClr val="000000"/>
              </a:solidFill>
            </a:endParaRPr>
          </a:p>
        </p:txBody>
      </p:sp>
    </p:spTree>
    <p:extLst>
      <p:ext uri="{BB962C8B-B14F-4D97-AF65-F5344CB8AC3E}">
        <p14:creationId xmlns:p14="http://schemas.microsoft.com/office/powerpoint/2010/main" val="3946670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32</a:t>
            </a:fld>
            <a:endParaRPr lang="es-ES">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chemeClr val="tx2"/>
                </a:solidFill>
                <a:latin typeface="+mj-lt"/>
              </a:rPr>
              <a:t>Ámbito: 12 macizos del Pirineo (agrupados en 2 boletines), sierra de Guadarrama, Picos de Europa y sierras del Cordel y Peña Labra</a:t>
            </a:r>
          </a:p>
          <a:p>
            <a:r>
              <a:rPr lang="es-ES" sz="1600" dirty="0">
                <a:solidFill>
                  <a:schemeClr val="tx2"/>
                </a:solidFill>
                <a:latin typeface="+mj-lt"/>
              </a:rPr>
              <a:t>Elaboración: Grupo MON, una vez al día para los macizos de los Pirineos y una vez a la semana para el resto</a:t>
            </a:r>
          </a:p>
          <a:p>
            <a:r>
              <a:rPr lang="es-ES" sz="1600" dirty="0">
                <a:solidFill>
                  <a:schemeClr val="tx2"/>
                </a:solidFill>
                <a:latin typeface="+mj-lt"/>
              </a:rPr>
              <a:t>Alcances: D+1 y avances D+2 (diarios), D+1 a D+3 (semanales)</a:t>
            </a:r>
          </a:p>
          <a:p>
            <a:r>
              <a:rPr lang="es-ES" sz="1600" dirty="0">
                <a:solidFill>
                  <a:schemeClr val="tx2"/>
                </a:solidFill>
                <a:latin typeface="+mj-lt"/>
              </a:rPr>
              <a:t>Se elaboran en </a:t>
            </a:r>
            <a:r>
              <a:rPr lang="es-ES" sz="1600" dirty="0" err="1">
                <a:solidFill>
                  <a:schemeClr val="tx2"/>
                </a:solidFill>
                <a:latin typeface="+mj-lt"/>
              </a:rPr>
              <a:t>pdf</a:t>
            </a:r>
            <a:r>
              <a:rPr lang="es-ES" sz="1600" dirty="0">
                <a:solidFill>
                  <a:schemeClr val="tx2"/>
                </a:solidFill>
                <a:latin typeface="+mj-lt"/>
              </a:rPr>
              <a:t> (formato gráfico, todos) y en formato boletín de texto (solo los diarios</a:t>
            </a:r>
            <a:r>
              <a:rPr lang="es-ES" sz="1600" dirty="0" smtClean="0">
                <a:solidFill>
                  <a:schemeClr val="tx2"/>
                </a:solidFill>
                <a:latin typeface="+mj-lt"/>
              </a:rPr>
              <a:t>)</a:t>
            </a:r>
          </a:p>
          <a:p>
            <a:r>
              <a:rPr lang="es-ES" sz="1600" dirty="0" smtClean="0">
                <a:solidFill>
                  <a:schemeClr val="tx2"/>
                </a:solidFill>
                <a:latin typeface="+mj-lt"/>
              </a:rPr>
              <a:t>Solo en temporada (cuando hay nieve suficiente)</a:t>
            </a:r>
            <a:endParaRPr lang="es-ES" sz="16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de aludes</a:t>
            </a:r>
            <a:endParaRPr lang="es-ES" sz="2800" dirty="0"/>
          </a:p>
        </p:txBody>
      </p:sp>
      <p:sp>
        <p:nvSpPr>
          <p:cNvPr id="13" name="CuadroTexto 12"/>
          <p:cNvSpPr txBox="1"/>
          <p:nvPr/>
        </p:nvSpPr>
        <p:spPr>
          <a:xfrm>
            <a:off x="4380137" y="1779687"/>
            <a:ext cx="3848431" cy="4939814"/>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3.- Evolución del manto y peligro de aludes para el viernes, </a:t>
            </a:r>
            <a:r>
              <a:rPr lang="es-ES" sz="900" dirty="0" smtClean="0"/>
              <a:t>día 24</a:t>
            </a:r>
            <a:r>
              <a:rPr lang="es-ES" sz="900" dirty="0"/>
              <a:t>:</a:t>
            </a:r>
          </a:p>
          <a:p>
            <a:endParaRPr lang="es-ES" sz="900" dirty="0"/>
          </a:p>
          <a:p>
            <a:r>
              <a:rPr lang="es-ES" sz="900" dirty="0"/>
              <a:t>Problemas de nieve húmeda en general, sin </a:t>
            </a:r>
            <a:r>
              <a:rPr lang="es-ES" sz="900" dirty="0" smtClean="0"/>
              <a:t>descartarse deslizamientos </a:t>
            </a:r>
            <a:r>
              <a:rPr lang="es-ES" sz="900" dirty="0"/>
              <a:t>basales.</a:t>
            </a:r>
          </a:p>
          <a:p>
            <a:r>
              <a:rPr lang="es-ES" sz="900" dirty="0"/>
              <a:t>Por encima de unos 2.100 metros hay problemas de capas </a:t>
            </a:r>
            <a:r>
              <a:rPr lang="es-ES" sz="900" dirty="0" smtClean="0"/>
              <a:t>débiles persistentes </a:t>
            </a:r>
            <a:r>
              <a:rPr lang="es-ES" sz="900" dirty="0"/>
              <a:t>bajo placas de nieve venteada.</a:t>
            </a:r>
          </a:p>
          <a:p>
            <a:endParaRPr lang="es-ES" sz="900" dirty="0"/>
          </a:p>
          <a:p>
            <a:r>
              <a:rPr lang="es-ES" sz="900" dirty="0"/>
              <a:t>La precipitaciones que se esperan el viernes de </a:t>
            </a:r>
            <a:r>
              <a:rPr lang="es-ES" sz="900" dirty="0" smtClean="0"/>
              <a:t>Nochebuena, débiles </a:t>
            </a:r>
            <a:r>
              <a:rPr lang="es-ES" sz="900" dirty="0"/>
              <a:t>en general, serán de nieve por encima de unos </a:t>
            </a:r>
            <a:r>
              <a:rPr lang="es-ES" sz="900" dirty="0" smtClean="0"/>
              <a:t>2.000 metros</a:t>
            </a:r>
            <a:r>
              <a:rPr lang="es-ES" sz="900" dirty="0"/>
              <a:t>, donde dejarán como media entre 5 y 10 cm de nieve </a:t>
            </a:r>
            <a:r>
              <a:rPr lang="es-ES" sz="900" dirty="0" smtClean="0"/>
              <a:t>nueva, movilizada </a:t>
            </a:r>
            <a:r>
              <a:rPr lang="es-ES" sz="900" dirty="0"/>
              <a:t>por el viento del sudoeste que formará nuevas </a:t>
            </a:r>
            <a:r>
              <a:rPr lang="es-ES" sz="900" dirty="0" smtClean="0"/>
              <a:t>placas de </a:t>
            </a:r>
            <a:r>
              <a:rPr lang="es-ES" sz="900" dirty="0"/>
              <a:t>escaso espesor en umbrías. Por debajo de la mencionada </a:t>
            </a:r>
            <a:r>
              <a:rPr lang="es-ES" sz="900" dirty="0" smtClean="0"/>
              <a:t>cota estas </a:t>
            </a:r>
            <a:r>
              <a:rPr lang="es-ES" sz="900" dirty="0"/>
              <a:t>precipitaciones, en forma de lluvia, humedecerán el manto.</a:t>
            </a:r>
          </a:p>
          <a:p>
            <a:r>
              <a:rPr lang="es-ES" sz="900" dirty="0"/>
              <a:t>El purgado de la nieve reciente y la discreta sobrecarga </a:t>
            </a:r>
            <a:r>
              <a:rPr lang="es-ES" sz="900" dirty="0" smtClean="0"/>
              <a:t>del manto </a:t>
            </a:r>
            <a:r>
              <a:rPr lang="es-ES" sz="900" dirty="0"/>
              <a:t>incrementarán ligeramente la probabilidad de aludes</a:t>
            </a:r>
            <a:r>
              <a:rPr lang="es-ES" sz="900" dirty="0" smtClean="0"/>
              <a:t>. </a:t>
            </a:r>
          </a:p>
          <a:p>
            <a:r>
              <a:rPr lang="es-ES" sz="900" dirty="0" smtClean="0"/>
              <a:t>Pero</a:t>
            </a:r>
            <a:r>
              <a:rPr lang="es-ES" sz="900" dirty="0"/>
              <a:t>, con todo ello, no se esperan cambios importantes. </a:t>
            </a:r>
            <a:r>
              <a:rPr lang="es-ES" sz="900" dirty="0" smtClean="0"/>
              <a:t>Los cielos </a:t>
            </a:r>
            <a:r>
              <a:rPr lang="es-ES" sz="900" dirty="0"/>
              <a:t>nubosos dificultarán las heladas al inicio de la </a:t>
            </a:r>
            <a:r>
              <a:rPr lang="es-ES" sz="900" dirty="0" smtClean="0"/>
              <a:t>jornada en </a:t>
            </a:r>
            <a:r>
              <a:rPr lang="es-ES" sz="900" dirty="0"/>
              <a:t>cotas medias y bajas que </a:t>
            </a:r>
            <a:r>
              <a:rPr lang="es-ES" sz="900" dirty="0" err="1"/>
              <a:t>rehielen</a:t>
            </a:r>
            <a:r>
              <a:rPr lang="es-ES" sz="900" dirty="0"/>
              <a:t> la superficie. Ello, </a:t>
            </a:r>
            <a:r>
              <a:rPr lang="es-ES" sz="900" dirty="0" smtClean="0"/>
              <a:t>junto con </a:t>
            </a:r>
            <a:r>
              <a:rPr lang="es-ES" sz="900" dirty="0"/>
              <a:t>la mayor humedad del manto allá donde llueva propiciará </a:t>
            </a:r>
            <a:r>
              <a:rPr lang="es-ES" sz="900" dirty="0" smtClean="0"/>
              <a:t>las salidas </a:t>
            </a:r>
            <a:r>
              <a:rPr lang="es-ES" sz="900" dirty="0"/>
              <a:t>espontáneas de nieve húmeda, especialmente en </a:t>
            </a:r>
            <a:r>
              <a:rPr lang="es-ES" sz="900" dirty="0" smtClean="0"/>
              <a:t>las laderas </a:t>
            </a:r>
            <a:r>
              <a:rPr lang="es-ES" sz="900" dirty="0"/>
              <a:t>sur y sudoeste. Estas podrían afectar a todo el </a:t>
            </a:r>
            <a:r>
              <a:rPr lang="es-ES" sz="900" dirty="0" smtClean="0"/>
              <a:t>manto, sobre </a:t>
            </a:r>
            <a:r>
              <a:rPr lang="es-ES" sz="900" dirty="0"/>
              <a:t>todo en pendientes lisas o herbosas de fuerte </a:t>
            </a:r>
            <a:r>
              <a:rPr lang="es-ES" sz="900" dirty="0" smtClean="0"/>
              <a:t>inclinación. En </a:t>
            </a:r>
            <a:r>
              <a:rPr lang="es-ES" sz="900" dirty="0"/>
              <a:t>general serán de tamaño 1 </a:t>
            </a:r>
            <a:r>
              <a:rPr lang="es-ES" sz="900" dirty="0" err="1"/>
              <a:t>ó</a:t>
            </a:r>
            <a:r>
              <a:rPr lang="es-ES" sz="900" dirty="0"/>
              <a:t> 2 (con capacidad para sepultar </a:t>
            </a:r>
            <a:r>
              <a:rPr lang="es-ES" sz="900" dirty="0" smtClean="0"/>
              <a:t>a una </a:t>
            </a:r>
            <a:r>
              <a:rPr lang="es-ES" sz="900" dirty="0"/>
              <a:t>persona), aunque no se descarta que alguna pueda </a:t>
            </a:r>
            <a:r>
              <a:rPr lang="es-ES" sz="900" dirty="0" smtClean="0"/>
              <a:t>alcanzar mayores </a:t>
            </a:r>
            <a:r>
              <a:rPr lang="es-ES" sz="900" dirty="0"/>
              <a:t>dimensiones (tamaño 3, capaz de sepultar un vehículo) </a:t>
            </a:r>
            <a:r>
              <a:rPr lang="es-ES" sz="900" dirty="0" smtClean="0"/>
              <a:t>si se </a:t>
            </a:r>
            <a:r>
              <a:rPr lang="es-ES" sz="900" dirty="0"/>
              <a:t>trata de un deslizamiento basal, más probable en las solanas</a:t>
            </a:r>
            <a:r>
              <a:rPr lang="es-ES" sz="900" dirty="0" smtClean="0"/>
              <a:t>.</a:t>
            </a:r>
            <a:endParaRPr lang="es-ES" sz="900" dirty="0"/>
          </a:p>
          <a:p>
            <a:r>
              <a:rPr lang="es-ES" sz="900" dirty="0" smtClean="0"/>
              <a:t>En </a:t>
            </a:r>
            <a:r>
              <a:rPr lang="es-ES" sz="900" dirty="0"/>
              <a:t>cotas altas, por encima de unos 2.100 metros, hay </a:t>
            </a:r>
            <a:r>
              <a:rPr lang="es-ES" sz="900" dirty="0" smtClean="0"/>
              <a:t>capas débiles </a:t>
            </a:r>
            <a:r>
              <a:rPr lang="es-ES" sz="900" dirty="0"/>
              <a:t>persistentes especialmente en umbrías de </a:t>
            </a:r>
            <a:r>
              <a:rPr lang="es-ES" sz="900" dirty="0" smtClean="0"/>
              <a:t>orientaciones noroeste </a:t>
            </a:r>
            <a:r>
              <a:rPr lang="es-ES" sz="900" dirty="0"/>
              <a:t>a este en sentido horario bajo placas de </a:t>
            </a:r>
            <a:r>
              <a:rPr lang="es-ES" sz="900" dirty="0" smtClean="0"/>
              <a:t>viento localmente </a:t>
            </a:r>
            <a:r>
              <a:rPr lang="es-ES" sz="900" dirty="0"/>
              <a:t>poco visibles. Estas estructuras podrán colapsar, </a:t>
            </a:r>
            <a:r>
              <a:rPr lang="es-ES" sz="900" dirty="0" smtClean="0"/>
              <a:t>en general </a:t>
            </a:r>
            <a:r>
              <a:rPr lang="es-ES" sz="900" dirty="0"/>
              <a:t>ante sobrecargas fuertes (como es el paso de </a:t>
            </a:r>
            <a:r>
              <a:rPr lang="es-ES" sz="900" dirty="0" smtClean="0"/>
              <a:t>varios esquiadores</a:t>
            </a:r>
            <a:r>
              <a:rPr lang="es-ES" sz="900" dirty="0"/>
              <a:t>), desencadenando aludes de tamaño 1 </a:t>
            </a:r>
            <a:r>
              <a:rPr lang="es-ES" sz="900" dirty="0" err="1"/>
              <a:t>ó</a:t>
            </a:r>
            <a:r>
              <a:rPr lang="es-ES" sz="900" dirty="0"/>
              <a:t> 2,</a:t>
            </a:r>
          </a:p>
          <a:p>
            <a:r>
              <a:rPr lang="es-ES" sz="900" dirty="0"/>
              <a:t>excepcionalmente 3.</a:t>
            </a:r>
          </a:p>
          <a:p>
            <a:r>
              <a:rPr lang="es-ES" sz="900" dirty="0" smtClean="0"/>
              <a:t>En </a:t>
            </a:r>
            <a:r>
              <a:rPr lang="es-ES" sz="900" dirty="0"/>
              <a:t>las zonas heladas también habrá que prestar especial </a:t>
            </a:r>
            <a:r>
              <a:rPr lang="es-ES" sz="900" dirty="0" smtClean="0"/>
              <a:t>atención al </a:t>
            </a:r>
            <a:r>
              <a:rPr lang="es-ES" sz="900" dirty="0"/>
              <a:t>peligro por resbalones y caídas, que eventualmente </a:t>
            </a:r>
            <a:r>
              <a:rPr lang="es-ES" sz="900" dirty="0" smtClean="0"/>
              <a:t>podrán tener </a:t>
            </a:r>
            <a:r>
              <a:rPr lang="es-ES" sz="900" dirty="0"/>
              <a:t>graves consecuencias.</a:t>
            </a:r>
          </a:p>
        </p:txBody>
      </p:sp>
      <p:sp>
        <p:nvSpPr>
          <p:cNvPr id="14" name="Rectángulo 13"/>
          <p:cNvSpPr/>
          <p:nvPr/>
        </p:nvSpPr>
        <p:spPr>
          <a:xfrm>
            <a:off x="4382514" y="1794206"/>
            <a:ext cx="3203030" cy="1950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8787459" y="1488360"/>
            <a:ext cx="3017208" cy="461665"/>
          </a:xfrm>
          <a:prstGeom prst="rect">
            <a:avLst/>
          </a:prstGeom>
          <a:noFill/>
        </p:spPr>
        <p:txBody>
          <a:bodyPr wrap="square" rtlCol="0">
            <a:spAutoFit/>
          </a:bodyPr>
          <a:lstStyle/>
          <a:p>
            <a:r>
              <a:rPr lang="es-ES" sz="1200" dirty="0" smtClean="0">
                <a:solidFill>
                  <a:srgbClr val="000000"/>
                </a:solidFill>
              </a:rPr>
              <a:t>Evolución prevista del manto nivoso y del peligro de aludes</a:t>
            </a:r>
            <a:endParaRPr lang="en-GB" sz="1200" dirty="0">
              <a:solidFill>
                <a:srgbClr val="000000"/>
              </a:solidFill>
            </a:endParaRPr>
          </a:p>
        </p:txBody>
      </p:sp>
      <p:cxnSp>
        <p:nvCxnSpPr>
          <p:cNvPr id="16" name="Conector recto 15"/>
          <p:cNvCxnSpPr>
            <a:stCxn id="15" idx="1"/>
            <a:endCxn id="14" idx="3"/>
          </p:cNvCxnSpPr>
          <p:nvPr/>
        </p:nvCxnSpPr>
        <p:spPr>
          <a:xfrm flipH="1">
            <a:off x="7585544" y="1719193"/>
            <a:ext cx="1201915" cy="1725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4380137" y="2111305"/>
            <a:ext cx="3831740" cy="5300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8787460" y="2075098"/>
            <a:ext cx="2996373" cy="461665"/>
          </a:xfrm>
          <a:prstGeom prst="rect">
            <a:avLst/>
          </a:prstGeom>
          <a:noFill/>
        </p:spPr>
        <p:txBody>
          <a:bodyPr wrap="square" rtlCol="0">
            <a:spAutoFit/>
          </a:bodyPr>
          <a:lstStyle/>
          <a:p>
            <a:r>
              <a:rPr lang="es-ES" sz="1200" dirty="0" smtClean="0">
                <a:solidFill>
                  <a:srgbClr val="000000"/>
                </a:solidFill>
              </a:rPr>
              <a:t>Problemas típicos, según la escala europea de peligro de aludes</a:t>
            </a:r>
            <a:endParaRPr lang="en-GB" sz="1200" dirty="0">
              <a:solidFill>
                <a:srgbClr val="000000"/>
              </a:solidFill>
            </a:endParaRPr>
          </a:p>
        </p:txBody>
      </p:sp>
      <p:cxnSp>
        <p:nvCxnSpPr>
          <p:cNvPr id="19" name="Conector recto 18"/>
          <p:cNvCxnSpPr>
            <a:stCxn id="18" idx="1"/>
            <a:endCxn id="17" idx="3"/>
          </p:cNvCxnSpPr>
          <p:nvPr/>
        </p:nvCxnSpPr>
        <p:spPr>
          <a:xfrm flipH="1">
            <a:off x="8211877" y="2305931"/>
            <a:ext cx="575583" cy="704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4380137" y="6066845"/>
            <a:ext cx="3848434" cy="4611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ángulo 32"/>
          <p:cNvSpPr/>
          <p:nvPr/>
        </p:nvSpPr>
        <p:spPr>
          <a:xfrm>
            <a:off x="4380134" y="2761059"/>
            <a:ext cx="3831743" cy="25082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8787459" y="3520657"/>
            <a:ext cx="3190023" cy="646331"/>
          </a:xfrm>
          <a:prstGeom prst="rect">
            <a:avLst/>
          </a:prstGeom>
          <a:noFill/>
        </p:spPr>
        <p:txBody>
          <a:bodyPr wrap="square" rtlCol="0">
            <a:spAutoFit/>
          </a:bodyPr>
          <a:lstStyle/>
          <a:p>
            <a:r>
              <a:rPr lang="es-ES" sz="1200" dirty="0" smtClean="0">
                <a:solidFill>
                  <a:srgbClr val="000000"/>
                </a:solidFill>
              </a:rPr>
              <a:t>Factores previstos que condicionarán la estabilidad del manto, su evolución y el peligro de aludes.</a:t>
            </a:r>
            <a:endParaRPr lang="es-ES" sz="800" dirty="0" smtClean="0">
              <a:solidFill>
                <a:srgbClr val="000000"/>
              </a:solidFill>
            </a:endParaRPr>
          </a:p>
        </p:txBody>
      </p:sp>
      <p:cxnSp>
        <p:nvCxnSpPr>
          <p:cNvPr id="35" name="Conector recto 34"/>
          <p:cNvCxnSpPr>
            <a:stCxn id="34" idx="1"/>
            <a:endCxn id="33" idx="3"/>
          </p:cNvCxnSpPr>
          <p:nvPr/>
        </p:nvCxnSpPr>
        <p:spPr>
          <a:xfrm flipH="1">
            <a:off x="8211877" y="3843823"/>
            <a:ext cx="575582" cy="1713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4380133" y="5269567"/>
            <a:ext cx="3841516" cy="79727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adroTexto 36"/>
          <p:cNvSpPr txBox="1"/>
          <p:nvPr/>
        </p:nvSpPr>
        <p:spPr>
          <a:xfrm>
            <a:off x="8787459" y="4807625"/>
            <a:ext cx="3190023" cy="461665"/>
          </a:xfrm>
          <a:prstGeom prst="rect">
            <a:avLst/>
          </a:prstGeom>
          <a:noFill/>
        </p:spPr>
        <p:txBody>
          <a:bodyPr wrap="square" rtlCol="0">
            <a:spAutoFit/>
          </a:bodyPr>
          <a:lstStyle/>
          <a:p>
            <a:r>
              <a:rPr lang="es-ES" sz="1200" dirty="0" smtClean="0">
                <a:solidFill>
                  <a:srgbClr val="000000"/>
                </a:solidFill>
              </a:rPr>
              <a:t>Factores específicos y evolución del manto en cotas altas</a:t>
            </a:r>
          </a:p>
        </p:txBody>
      </p:sp>
      <p:cxnSp>
        <p:nvCxnSpPr>
          <p:cNvPr id="38" name="Conector recto 37"/>
          <p:cNvCxnSpPr>
            <a:stCxn id="37" idx="1"/>
            <a:endCxn id="36" idx="3"/>
          </p:cNvCxnSpPr>
          <p:nvPr/>
        </p:nvCxnSpPr>
        <p:spPr>
          <a:xfrm flipH="1">
            <a:off x="8221649" y="5038458"/>
            <a:ext cx="565810" cy="6297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a:stCxn id="49" idx="1"/>
            <a:endCxn id="26" idx="3"/>
          </p:cNvCxnSpPr>
          <p:nvPr/>
        </p:nvCxnSpPr>
        <p:spPr>
          <a:xfrm flipH="1">
            <a:off x="8228571" y="5960594"/>
            <a:ext cx="558888" cy="3368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CuadroTexto 48"/>
          <p:cNvSpPr txBox="1"/>
          <p:nvPr/>
        </p:nvSpPr>
        <p:spPr>
          <a:xfrm>
            <a:off x="8787459" y="5729761"/>
            <a:ext cx="3190023" cy="461665"/>
          </a:xfrm>
          <a:prstGeom prst="rect">
            <a:avLst/>
          </a:prstGeom>
          <a:noFill/>
        </p:spPr>
        <p:txBody>
          <a:bodyPr wrap="square" rtlCol="0">
            <a:spAutoFit/>
          </a:bodyPr>
          <a:lstStyle/>
          <a:p>
            <a:r>
              <a:rPr lang="es-ES" sz="1200" dirty="0" smtClean="0">
                <a:solidFill>
                  <a:srgbClr val="000000"/>
                </a:solidFill>
              </a:rPr>
              <a:t>Otros peligros relacionados con la evolución del manto nivoso</a:t>
            </a:r>
            <a:endParaRPr lang="es-ES" sz="900" dirty="0" smtClean="0">
              <a:solidFill>
                <a:srgbClr val="000000"/>
              </a:solidFill>
            </a:endParaRPr>
          </a:p>
        </p:txBody>
      </p:sp>
      <p:pic>
        <p:nvPicPr>
          <p:cNvPr id="45" name="Imagen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3833" y="2501176"/>
            <a:ext cx="2880000" cy="583612"/>
          </a:xfrm>
          <a:prstGeom prst="rect">
            <a:avLst/>
          </a:prstGeom>
        </p:spPr>
      </p:pic>
      <p:sp>
        <p:nvSpPr>
          <p:cNvPr id="56" name="Rectángulo 55"/>
          <p:cNvSpPr/>
          <p:nvPr/>
        </p:nvSpPr>
        <p:spPr>
          <a:xfrm>
            <a:off x="4436828" y="4699221"/>
            <a:ext cx="2735249" cy="16697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adroTexto 56"/>
          <p:cNvSpPr txBox="1"/>
          <p:nvPr/>
        </p:nvSpPr>
        <p:spPr>
          <a:xfrm>
            <a:off x="1190110" y="5836257"/>
            <a:ext cx="2841201" cy="369332"/>
          </a:xfrm>
          <a:prstGeom prst="rect">
            <a:avLst/>
          </a:prstGeom>
          <a:noFill/>
        </p:spPr>
        <p:txBody>
          <a:bodyPr wrap="square" rtlCol="0">
            <a:spAutoFit/>
          </a:bodyPr>
          <a:lstStyle/>
          <a:p>
            <a:r>
              <a:rPr lang="es-ES" sz="900" dirty="0" smtClean="0">
                <a:solidFill>
                  <a:schemeClr val="bg2"/>
                </a:solidFill>
              </a:rPr>
              <a:t>Descripción sobre el impacto según el tamaño del alud (escala europea de peligro de aludes)</a:t>
            </a:r>
            <a:endParaRPr lang="en-GB" sz="900" dirty="0">
              <a:solidFill>
                <a:schemeClr val="bg2"/>
              </a:solidFill>
            </a:endParaRPr>
          </a:p>
        </p:txBody>
      </p:sp>
      <p:cxnSp>
        <p:nvCxnSpPr>
          <p:cNvPr id="59" name="Conector recto 58"/>
          <p:cNvCxnSpPr>
            <a:stCxn id="57" idx="3"/>
          </p:cNvCxnSpPr>
          <p:nvPr/>
        </p:nvCxnSpPr>
        <p:spPr>
          <a:xfrm flipV="1">
            <a:off x="4031311" y="4807625"/>
            <a:ext cx="405517" cy="121329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0" name="Rectángulo 59"/>
          <p:cNvSpPr/>
          <p:nvPr/>
        </p:nvSpPr>
        <p:spPr>
          <a:xfrm>
            <a:off x="4446600" y="4972449"/>
            <a:ext cx="1023897" cy="177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Conector recto 60"/>
          <p:cNvCxnSpPr>
            <a:stCxn id="57" idx="3"/>
          </p:cNvCxnSpPr>
          <p:nvPr/>
        </p:nvCxnSpPr>
        <p:spPr>
          <a:xfrm flipV="1">
            <a:off x="4031311" y="5038458"/>
            <a:ext cx="405517" cy="9824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514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normAutofit/>
          </a:bodyPr>
          <a:lstStyle/>
          <a:p>
            <a:r>
              <a:rPr lang="es-ES" dirty="0" smtClean="0"/>
              <a:t>Productos de predicción marítima</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33</a:t>
            </a:fld>
            <a:endParaRPr lang="es-ES">
              <a:solidFill>
                <a:srgbClr val="00338D">
                  <a:tint val="75000"/>
                </a:srgbClr>
              </a:solidFill>
            </a:endParaRPr>
          </a:p>
        </p:txBody>
      </p:sp>
      <p:sp>
        <p:nvSpPr>
          <p:cNvPr id="11" name="Marcador de contenido 2"/>
          <p:cNvSpPr txBox="1">
            <a:spLocks/>
          </p:cNvSpPr>
          <p:nvPr/>
        </p:nvSpPr>
        <p:spPr>
          <a:xfrm>
            <a:off x="440447" y="1911655"/>
            <a:ext cx="3686279" cy="4412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chemeClr val="tx2"/>
                </a:solidFill>
                <a:latin typeface="+mj-lt"/>
              </a:rPr>
              <a:t>Ámbito: 12 macizos del Pirineo (agrupados en 2 boletines), sierra de Guadarrama, Picos de Europa y sierras del Cordel y Peña Labra</a:t>
            </a:r>
          </a:p>
          <a:p>
            <a:r>
              <a:rPr lang="es-ES" sz="1600" dirty="0">
                <a:solidFill>
                  <a:schemeClr val="tx2"/>
                </a:solidFill>
                <a:latin typeface="+mj-lt"/>
              </a:rPr>
              <a:t>Elaboración: Grupo MON, una vez al día para los macizos de los Pirineos y una vez a la semana para el resto</a:t>
            </a:r>
          </a:p>
          <a:p>
            <a:r>
              <a:rPr lang="es-ES" sz="1600" dirty="0">
                <a:solidFill>
                  <a:schemeClr val="tx2"/>
                </a:solidFill>
                <a:latin typeface="+mj-lt"/>
              </a:rPr>
              <a:t>Alcances: D+1 y avances D+2 (diarios), D+1 a D+3 (semanales)</a:t>
            </a:r>
          </a:p>
          <a:p>
            <a:r>
              <a:rPr lang="es-ES" sz="1600" dirty="0">
                <a:solidFill>
                  <a:schemeClr val="tx2"/>
                </a:solidFill>
                <a:latin typeface="+mj-lt"/>
              </a:rPr>
              <a:t>Se elaboran en </a:t>
            </a:r>
            <a:r>
              <a:rPr lang="es-ES" sz="1600" dirty="0" err="1">
                <a:solidFill>
                  <a:schemeClr val="tx2"/>
                </a:solidFill>
                <a:latin typeface="+mj-lt"/>
              </a:rPr>
              <a:t>pdf</a:t>
            </a:r>
            <a:r>
              <a:rPr lang="es-ES" sz="1600" dirty="0">
                <a:solidFill>
                  <a:schemeClr val="tx2"/>
                </a:solidFill>
                <a:latin typeface="+mj-lt"/>
              </a:rPr>
              <a:t> (formato gráfico, todos) y en formato boletín de texto (solo los diarios</a:t>
            </a:r>
            <a:r>
              <a:rPr lang="es-ES" sz="1600" dirty="0" smtClean="0">
                <a:solidFill>
                  <a:schemeClr val="tx2"/>
                </a:solidFill>
                <a:latin typeface="+mj-lt"/>
              </a:rPr>
              <a:t>)</a:t>
            </a:r>
          </a:p>
          <a:p>
            <a:r>
              <a:rPr lang="es-ES" sz="1600" dirty="0" smtClean="0">
                <a:solidFill>
                  <a:schemeClr val="tx2"/>
                </a:solidFill>
                <a:latin typeface="+mj-lt"/>
              </a:rPr>
              <a:t>Solo en temporada (cuando hay nieve suficiente)</a:t>
            </a:r>
            <a:endParaRPr lang="es-ES" sz="16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a:solidFill>
                <a:schemeClr val="tx2"/>
              </a:solidFill>
              <a:latin typeface="+mj-lt"/>
            </a:endParaRPr>
          </a:p>
          <a:p>
            <a:pPr lvl="2">
              <a:buFont typeface="Wingdings" panose="05000000000000000000" pitchFamily="2" charset="2"/>
              <a:buChar char="Ø"/>
            </a:pPr>
            <a:endParaRPr lang="es-ES" sz="1500" dirty="0" smtClean="0">
              <a:solidFill>
                <a:schemeClr val="tx2"/>
              </a:solidFill>
              <a:latin typeface="+mj-lt"/>
            </a:endParaRPr>
          </a:p>
          <a:p>
            <a:pPr marL="914400" lvl="2" indent="0">
              <a:buNone/>
            </a:pPr>
            <a:endParaRPr lang="es-ES" sz="1500" dirty="0" smtClean="0">
              <a:solidFill>
                <a:schemeClr val="tx2"/>
              </a:solidFill>
              <a:latin typeface="+mj-lt"/>
            </a:endParaRPr>
          </a:p>
          <a:p>
            <a:endParaRPr lang="es-ES" sz="1900" dirty="0">
              <a:solidFill>
                <a:schemeClr val="tx2"/>
              </a:solidFill>
              <a:latin typeface="+mj-lt"/>
            </a:endParaRPr>
          </a:p>
          <a:p>
            <a:pPr marL="914400" lvl="2" indent="0">
              <a:buFont typeface="Arial" panose="020B0604020202020204" pitchFamily="34" charset="0"/>
              <a:buNone/>
            </a:pPr>
            <a:endParaRPr lang="es-ES" sz="1400" dirty="0" smtClean="0">
              <a:solidFill>
                <a:schemeClr val="tx2"/>
              </a:solidFill>
              <a:latin typeface="+mj-lt"/>
            </a:endParaRPr>
          </a:p>
        </p:txBody>
      </p:sp>
      <p:sp>
        <p:nvSpPr>
          <p:cNvPr id="9" name="Título 1"/>
          <p:cNvSpPr txBox="1">
            <a:spLocks/>
          </p:cNvSpPr>
          <p:nvPr/>
        </p:nvSpPr>
        <p:spPr>
          <a:xfrm>
            <a:off x="440446" y="1377881"/>
            <a:ext cx="10515600" cy="533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dirty="0" smtClean="0"/>
              <a:t>Boletines de predicción de aludes</a:t>
            </a:r>
            <a:endParaRPr lang="es-ES" sz="2800" dirty="0"/>
          </a:p>
        </p:txBody>
      </p:sp>
      <p:sp>
        <p:nvSpPr>
          <p:cNvPr id="13" name="CuadroTexto 12"/>
          <p:cNvSpPr txBox="1"/>
          <p:nvPr/>
        </p:nvSpPr>
        <p:spPr>
          <a:xfrm>
            <a:off x="4380137" y="1779687"/>
            <a:ext cx="3848431" cy="4108817"/>
          </a:xfrm>
          <a:prstGeom prst="rect">
            <a:avLst/>
          </a:prstGeom>
          <a:solidFill>
            <a:schemeClr val="accent1">
              <a:lumMod val="20000"/>
              <a:lumOff val="80000"/>
            </a:schemeClr>
          </a:solidFill>
          <a:ln>
            <a:solidFill>
              <a:schemeClr val="accent1"/>
            </a:solidFill>
          </a:ln>
        </p:spPr>
        <p:txBody>
          <a:bodyPr wrap="square" rtlCol="0">
            <a:spAutoFit/>
          </a:bodyPr>
          <a:lstStyle/>
          <a:p>
            <a:r>
              <a:rPr lang="es-ES" sz="900" dirty="0"/>
              <a:t>4.- Predicción meteorológica para el viernes, día 24:</a:t>
            </a:r>
          </a:p>
          <a:p>
            <a:endParaRPr lang="es-ES" sz="900" dirty="0"/>
          </a:p>
          <a:p>
            <a:r>
              <a:rPr lang="es-ES" sz="900" dirty="0"/>
              <a:t>Nuboso o cubierto. Visibilidad ocasionalmente reducida. </a:t>
            </a:r>
            <a:r>
              <a:rPr lang="es-ES" sz="900" dirty="0" smtClean="0"/>
              <a:t>Se espera </a:t>
            </a:r>
            <a:r>
              <a:rPr lang="es-ES" sz="900" dirty="0"/>
              <a:t>que caigan precipitaciones, principalmente al inicio </a:t>
            </a:r>
            <a:r>
              <a:rPr lang="es-ES" sz="900" dirty="0" smtClean="0"/>
              <a:t>y final </a:t>
            </a:r>
            <a:r>
              <a:rPr lang="es-ES" sz="900" dirty="0"/>
              <a:t>de la jornada, pero débiles en general. La cota de </a:t>
            </a:r>
            <a:r>
              <a:rPr lang="es-ES" sz="900" dirty="0" smtClean="0"/>
              <a:t>nieve rondará </a:t>
            </a:r>
            <a:r>
              <a:rPr lang="es-ES" sz="900" dirty="0"/>
              <a:t>los 2.000 metros. Escasa oscilación térmica a lo </a:t>
            </a:r>
            <a:r>
              <a:rPr lang="es-ES" sz="900" dirty="0" smtClean="0"/>
              <a:t>largo de </a:t>
            </a:r>
            <a:r>
              <a:rPr lang="es-ES" sz="900" dirty="0"/>
              <a:t>la jornada, con mínimas algo más altas y máximas en ligero</a:t>
            </a:r>
          </a:p>
          <a:p>
            <a:r>
              <a:rPr lang="es-ES" sz="900" dirty="0"/>
              <a:t>descenso. Heladas, principalmente en cotas altas. Dominará </a:t>
            </a:r>
            <a:r>
              <a:rPr lang="es-ES" sz="900" dirty="0" smtClean="0"/>
              <a:t>el viento </a:t>
            </a:r>
            <a:r>
              <a:rPr lang="es-ES" sz="900" dirty="0"/>
              <a:t>del sudoeste, más intenso en cotas altas donde </a:t>
            </a:r>
            <a:r>
              <a:rPr lang="es-ES" sz="900" dirty="0" smtClean="0"/>
              <a:t>podrá soplar </a:t>
            </a:r>
            <a:r>
              <a:rPr lang="es-ES" sz="900" dirty="0"/>
              <a:t>ocasionalmente fuerte.</a:t>
            </a:r>
          </a:p>
          <a:p>
            <a:endParaRPr lang="es-ES" sz="900" dirty="0"/>
          </a:p>
          <a:p>
            <a:r>
              <a:rPr lang="es-ES" sz="900" dirty="0"/>
              <a:t>Altitud de la isoterma de 0 </a:t>
            </a:r>
            <a:r>
              <a:rPr lang="es-ES" sz="900" dirty="0" err="1"/>
              <a:t>ºC</a:t>
            </a:r>
            <a:r>
              <a:rPr lang="es-ES" sz="900" dirty="0"/>
              <a:t> en la atmósfera libre: 2500 m</a:t>
            </a:r>
          </a:p>
          <a:p>
            <a:r>
              <a:rPr lang="es-ES" sz="900" dirty="0"/>
              <a:t>Altitud de la isoterma de -10 </a:t>
            </a:r>
            <a:r>
              <a:rPr lang="es-ES" sz="900" dirty="0" err="1"/>
              <a:t>ºC</a:t>
            </a:r>
            <a:r>
              <a:rPr lang="es-ES" sz="900" dirty="0"/>
              <a:t> en la atmósfera libre: 4100 m</a:t>
            </a:r>
          </a:p>
          <a:p>
            <a:endParaRPr lang="es-ES" sz="900" dirty="0"/>
          </a:p>
          <a:p>
            <a:r>
              <a:rPr lang="es-ES" sz="900" dirty="0"/>
              <a:t>Viento en la atmósfera libre a 1500 m: SW 40 km/h</a:t>
            </a:r>
          </a:p>
          <a:p>
            <a:r>
              <a:rPr lang="es-ES" sz="900" dirty="0"/>
              <a:t>Viento en la atmósfera libre a 3000 m: SW 40 km/h</a:t>
            </a:r>
          </a:p>
          <a:p>
            <a:endParaRPr lang="es-ES" sz="900" dirty="0"/>
          </a:p>
          <a:p>
            <a:r>
              <a:rPr lang="es-ES" sz="900" dirty="0"/>
              <a:t>5.- Avance para el sábado, día 25:</a:t>
            </a:r>
          </a:p>
          <a:p>
            <a:endParaRPr lang="es-ES" sz="900" dirty="0"/>
          </a:p>
          <a:p>
            <a:r>
              <a:rPr lang="es-ES" sz="900" dirty="0"/>
              <a:t>Con escasos cambios o en ligero aumento.</a:t>
            </a:r>
          </a:p>
          <a:p>
            <a:endParaRPr lang="es-ES" sz="900" dirty="0"/>
          </a:p>
          <a:p>
            <a:r>
              <a:rPr lang="es-ES" sz="900" dirty="0"/>
              <a:t>Las nevadas que se esperan por encima de unos 1.700 </a:t>
            </a:r>
            <a:r>
              <a:rPr lang="es-ES" sz="900" dirty="0" smtClean="0"/>
              <a:t>metros, entre </a:t>
            </a:r>
            <a:r>
              <a:rPr lang="es-ES" sz="900" dirty="0"/>
              <a:t>débiles y moderadas, dejarán como media otros 5 a 10 cm </a:t>
            </a:r>
            <a:r>
              <a:rPr lang="es-ES" sz="900" dirty="0" smtClean="0"/>
              <a:t>de nieve </a:t>
            </a:r>
            <a:r>
              <a:rPr lang="es-ES" sz="900" dirty="0"/>
              <a:t>nueva, también movilizada por el viento del sudoeste </a:t>
            </a:r>
            <a:r>
              <a:rPr lang="es-ES" sz="900" dirty="0" smtClean="0"/>
              <a:t>que formará </a:t>
            </a:r>
            <a:r>
              <a:rPr lang="es-ES" sz="900" dirty="0"/>
              <a:t>nuevas pero delgadas placas en umbrías.</a:t>
            </a:r>
          </a:p>
          <a:p>
            <a:endParaRPr lang="es-ES" sz="900" dirty="0"/>
          </a:p>
          <a:p>
            <a:r>
              <a:rPr lang="es-ES" sz="900" dirty="0"/>
              <a:t>Nota: Se recuerda que, siempre que haya nieve, la ausencia </a:t>
            </a:r>
            <a:r>
              <a:rPr lang="es-ES" sz="900" dirty="0" smtClean="0"/>
              <a:t>total de </a:t>
            </a:r>
            <a:r>
              <a:rPr lang="es-ES" sz="900" dirty="0"/>
              <a:t>peligro no existe. Hay que tener presente que </a:t>
            </a:r>
            <a:r>
              <a:rPr lang="es-ES" sz="900" dirty="0" smtClean="0"/>
              <a:t>en circunstancias </a:t>
            </a:r>
            <a:r>
              <a:rPr lang="es-ES" sz="900" dirty="0"/>
              <a:t>desfavorables, con aludes de tamaño 1 (</a:t>
            </a:r>
            <a:r>
              <a:rPr lang="es-ES" sz="900" dirty="0" smtClean="0"/>
              <a:t>alud pequeño </a:t>
            </a:r>
            <a:r>
              <a:rPr lang="es-ES" sz="900" dirty="0"/>
              <a:t>o colada) y tamaño 2 (alud mediano), se pueden </a:t>
            </a:r>
            <a:r>
              <a:rPr lang="es-ES" sz="900" dirty="0" smtClean="0"/>
              <a:t>sufrir severos </a:t>
            </a:r>
            <a:r>
              <a:rPr lang="es-ES" sz="900" dirty="0"/>
              <a:t>daños personales.</a:t>
            </a:r>
          </a:p>
        </p:txBody>
      </p:sp>
      <p:sp>
        <p:nvSpPr>
          <p:cNvPr id="17" name="Rectángulo 16"/>
          <p:cNvSpPr/>
          <p:nvPr/>
        </p:nvSpPr>
        <p:spPr>
          <a:xfrm>
            <a:off x="4380137" y="1819457"/>
            <a:ext cx="3831740" cy="20925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8787460" y="2075098"/>
            <a:ext cx="2996373" cy="276999"/>
          </a:xfrm>
          <a:prstGeom prst="rect">
            <a:avLst/>
          </a:prstGeom>
          <a:noFill/>
        </p:spPr>
        <p:txBody>
          <a:bodyPr wrap="square" rtlCol="0">
            <a:spAutoFit/>
          </a:bodyPr>
          <a:lstStyle/>
          <a:p>
            <a:r>
              <a:rPr lang="es-ES" sz="1200" dirty="0" smtClean="0">
                <a:solidFill>
                  <a:srgbClr val="000000"/>
                </a:solidFill>
              </a:rPr>
              <a:t>Predicción meteorológica para el D+1</a:t>
            </a:r>
            <a:endParaRPr lang="en-GB" sz="1200" dirty="0">
              <a:solidFill>
                <a:srgbClr val="000000"/>
              </a:solidFill>
            </a:endParaRPr>
          </a:p>
        </p:txBody>
      </p:sp>
      <p:cxnSp>
        <p:nvCxnSpPr>
          <p:cNvPr id="19" name="Conector recto 18"/>
          <p:cNvCxnSpPr>
            <a:stCxn id="18" idx="1"/>
            <a:endCxn id="17" idx="3"/>
          </p:cNvCxnSpPr>
          <p:nvPr/>
        </p:nvCxnSpPr>
        <p:spPr>
          <a:xfrm flipH="1">
            <a:off x="8211877" y="2213598"/>
            <a:ext cx="575583" cy="6521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4380134" y="3967702"/>
            <a:ext cx="3831743" cy="1224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8787460" y="4256674"/>
            <a:ext cx="3190023" cy="276999"/>
          </a:xfrm>
          <a:prstGeom prst="rect">
            <a:avLst/>
          </a:prstGeom>
          <a:noFill/>
        </p:spPr>
        <p:txBody>
          <a:bodyPr wrap="square" rtlCol="0">
            <a:spAutoFit/>
          </a:bodyPr>
          <a:lstStyle/>
          <a:p>
            <a:r>
              <a:rPr lang="es-ES" sz="1200" dirty="0" smtClean="0">
                <a:solidFill>
                  <a:srgbClr val="000000"/>
                </a:solidFill>
              </a:rPr>
              <a:t>Avance para el D+2</a:t>
            </a:r>
            <a:endParaRPr lang="es-ES" sz="800" dirty="0" smtClean="0">
              <a:solidFill>
                <a:srgbClr val="000000"/>
              </a:solidFill>
            </a:endParaRPr>
          </a:p>
        </p:txBody>
      </p:sp>
      <p:cxnSp>
        <p:nvCxnSpPr>
          <p:cNvPr id="35" name="Conector recto 34"/>
          <p:cNvCxnSpPr>
            <a:stCxn id="34" idx="1"/>
            <a:endCxn id="33" idx="3"/>
          </p:cNvCxnSpPr>
          <p:nvPr/>
        </p:nvCxnSpPr>
        <p:spPr>
          <a:xfrm flipH="1">
            <a:off x="8211877" y="4395174"/>
            <a:ext cx="575583"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8255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Bibliografía</a:t>
            </a:r>
            <a:endParaRPr lang="es-ES" dirty="0"/>
          </a:p>
        </p:txBody>
      </p:sp>
      <p:sp>
        <p:nvSpPr>
          <p:cNvPr id="3" name="Marcador de contenido 2"/>
          <p:cNvSpPr>
            <a:spLocks noGrp="1"/>
          </p:cNvSpPr>
          <p:nvPr>
            <p:ph idx="1"/>
          </p:nvPr>
        </p:nvSpPr>
        <p:spPr>
          <a:xfrm>
            <a:off x="440447" y="1496291"/>
            <a:ext cx="11172433" cy="4828026"/>
          </a:xfrm>
        </p:spPr>
        <p:txBody>
          <a:bodyPr anchor="ctr">
            <a:noAutofit/>
          </a:bodyPr>
          <a:lstStyle/>
          <a:p>
            <a:r>
              <a:rPr lang="es-ES" sz="1900" dirty="0" smtClean="0">
                <a:solidFill>
                  <a:schemeClr val="tx2"/>
                </a:solidFill>
                <a:hlinkClick r:id="rId2"/>
              </a:rPr>
              <a:t>SNP-GUI-1101</a:t>
            </a:r>
            <a:r>
              <a:rPr lang="es-ES" sz="1900" dirty="0" smtClean="0">
                <a:solidFill>
                  <a:schemeClr val="tx2"/>
                </a:solidFill>
                <a:latin typeface="+mj-lt"/>
              </a:rPr>
              <a:t>: Guías técnicas de diagnóstico y predicción</a:t>
            </a:r>
          </a:p>
          <a:p>
            <a:r>
              <a:rPr lang="es-ES" sz="1900" dirty="0" smtClean="0">
                <a:solidFill>
                  <a:schemeClr val="tx2"/>
                </a:solidFill>
                <a:hlinkClick r:id="rId3"/>
              </a:rPr>
              <a:t>Plan nacional de predicción y vigilancia de FMA (Meteoalerta)</a:t>
            </a:r>
            <a:endParaRPr lang="es-ES" sz="1900" dirty="0" smtClean="0">
              <a:solidFill>
                <a:schemeClr val="tx2"/>
              </a:solidFill>
            </a:endParaRPr>
          </a:p>
          <a:p>
            <a:r>
              <a:rPr lang="es-ES" sz="1900" dirty="0" smtClean="0">
                <a:solidFill>
                  <a:schemeClr val="tx2"/>
                </a:solidFill>
                <a:hlinkClick r:id="rId4"/>
              </a:rPr>
              <a:t>SNP-INS-1040</a:t>
            </a:r>
            <a:r>
              <a:rPr lang="es-ES" sz="1900" dirty="0" smtClean="0">
                <a:solidFill>
                  <a:schemeClr val="tx2"/>
                </a:solidFill>
              </a:rPr>
              <a:t>: </a:t>
            </a:r>
            <a:r>
              <a:rPr lang="es-ES" sz="1900" dirty="0" smtClean="0">
                <a:solidFill>
                  <a:schemeClr val="tx2"/>
                </a:solidFill>
                <a:latin typeface="+mj-lt"/>
              </a:rPr>
              <a:t>Instrucciones sobre actividades de corto y medio plazo del Sistema Nacional de Predicción</a:t>
            </a:r>
          </a:p>
          <a:p>
            <a:r>
              <a:rPr lang="es-ES" sz="1900" dirty="0" smtClean="0">
                <a:solidFill>
                  <a:schemeClr val="tx2"/>
                </a:solidFill>
                <a:hlinkClick r:id="rId5"/>
              </a:rPr>
              <a:t>Manual de uso de los términos meteorológicos</a:t>
            </a:r>
            <a:endParaRPr lang="es-ES" sz="1900" dirty="0" smtClean="0">
              <a:solidFill>
                <a:schemeClr val="tx2"/>
              </a:solidFill>
            </a:endParaRPr>
          </a:p>
          <a:p>
            <a:r>
              <a:rPr lang="es-ES" sz="1900" dirty="0" smtClean="0">
                <a:solidFill>
                  <a:schemeClr val="tx2"/>
                </a:solidFill>
                <a:hlinkClick r:id="rId6"/>
              </a:rPr>
              <a:t>Guía de meteorología marítima</a:t>
            </a:r>
            <a:endParaRPr lang="es-ES" sz="1900" dirty="0" smtClean="0">
              <a:solidFill>
                <a:schemeClr val="tx2"/>
              </a:solidFill>
            </a:endParaRPr>
          </a:p>
          <a:p>
            <a:r>
              <a:rPr lang="es-ES" sz="1900" dirty="0" smtClean="0">
                <a:solidFill>
                  <a:schemeClr val="tx2"/>
                </a:solidFill>
                <a:hlinkClick r:id="rId7"/>
              </a:rPr>
              <a:t>SNP-PRO-1042</a:t>
            </a:r>
            <a:r>
              <a:rPr lang="es-ES" sz="1900" dirty="0" smtClean="0">
                <a:solidFill>
                  <a:schemeClr val="tx2"/>
                </a:solidFill>
              </a:rPr>
              <a:t>: </a:t>
            </a:r>
            <a:r>
              <a:rPr lang="es-ES" sz="1900" dirty="0" smtClean="0">
                <a:solidFill>
                  <a:schemeClr val="tx2"/>
                </a:solidFill>
                <a:latin typeface="+mj-lt"/>
              </a:rPr>
              <a:t>Procedimiento de predicción marítima</a:t>
            </a:r>
          </a:p>
          <a:p>
            <a:r>
              <a:rPr lang="es-ES" sz="1900" dirty="0" smtClean="0">
                <a:solidFill>
                  <a:schemeClr val="tx2"/>
                </a:solidFill>
                <a:hlinkClick r:id="rId7"/>
              </a:rPr>
              <a:t>SNP-PRO-1041</a:t>
            </a:r>
            <a:r>
              <a:rPr lang="es-ES" sz="1900" dirty="0" smtClean="0">
                <a:solidFill>
                  <a:schemeClr val="tx2"/>
                </a:solidFill>
                <a:latin typeface="+mj-lt"/>
              </a:rPr>
              <a:t>: Procedimiento de predicción de montaña</a:t>
            </a:r>
          </a:p>
          <a:p>
            <a:r>
              <a:rPr lang="es-ES" sz="1900" dirty="0" smtClean="0">
                <a:solidFill>
                  <a:schemeClr val="tx2"/>
                </a:solidFill>
                <a:hlinkClick r:id="rId8"/>
              </a:rPr>
              <a:t>SNP-ANX-PRO-1041a</a:t>
            </a:r>
            <a:r>
              <a:rPr lang="es-ES" sz="1900" dirty="0" smtClean="0">
                <a:solidFill>
                  <a:schemeClr val="tx2"/>
                </a:solidFill>
                <a:latin typeface="+mj-lt"/>
              </a:rPr>
              <a:t>: Zonas para las que se elabora y formato de los BM</a:t>
            </a:r>
          </a:p>
          <a:p>
            <a:r>
              <a:rPr lang="es-ES" sz="1900" dirty="0" smtClean="0">
                <a:solidFill>
                  <a:schemeClr val="tx2"/>
                </a:solidFill>
                <a:hlinkClick r:id="rId9"/>
              </a:rPr>
              <a:t>SNP-PRO-1044</a:t>
            </a:r>
            <a:r>
              <a:rPr lang="es-ES" sz="1900" dirty="0" smtClean="0">
                <a:solidFill>
                  <a:schemeClr val="tx2"/>
                </a:solidFill>
                <a:latin typeface="+mj-lt"/>
              </a:rPr>
              <a:t>: Procedimiento de predicción </a:t>
            </a:r>
            <a:r>
              <a:rPr lang="es-ES" sz="1900" dirty="0" err="1" smtClean="0">
                <a:solidFill>
                  <a:schemeClr val="tx2"/>
                </a:solidFill>
                <a:latin typeface="+mj-lt"/>
              </a:rPr>
              <a:t>nivológica</a:t>
            </a:r>
            <a:endParaRPr lang="es-ES" sz="1900" dirty="0" smtClean="0">
              <a:solidFill>
                <a:schemeClr val="tx2"/>
              </a:solidFill>
              <a:latin typeface="+mj-lt"/>
            </a:endParaRPr>
          </a:p>
          <a:p>
            <a:r>
              <a:rPr lang="es-ES" sz="1900" dirty="0" smtClean="0">
                <a:solidFill>
                  <a:schemeClr val="tx2"/>
                </a:solidFill>
                <a:hlinkClick r:id="rId10"/>
              </a:rPr>
              <a:t>SNP-ANX-PRO-1041a</a:t>
            </a:r>
            <a:r>
              <a:rPr lang="es-ES" sz="1900" dirty="0" smtClean="0">
                <a:solidFill>
                  <a:schemeClr val="tx2"/>
                </a:solidFill>
                <a:latin typeface="+mj-lt"/>
              </a:rPr>
              <a:t>: Área para las que se elabora y contenido de los BPA</a:t>
            </a:r>
          </a:p>
          <a:p>
            <a:r>
              <a:rPr lang="es-ES" sz="1900" dirty="0" smtClean="0">
                <a:solidFill>
                  <a:schemeClr val="tx2"/>
                </a:solidFill>
                <a:hlinkClick r:id="rId11"/>
              </a:rPr>
              <a:t>SNP-ANX-PRO-1044b</a:t>
            </a:r>
            <a:r>
              <a:rPr lang="es-ES" sz="1900" dirty="0" smtClean="0">
                <a:solidFill>
                  <a:schemeClr val="tx2"/>
                </a:solidFill>
                <a:latin typeface="+mj-lt"/>
              </a:rPr>
              <a:t>: Estándares de la EAWS </a:t>
            </a:r>
          </a:p>
          <a:p>
            <a:endParaRPr lang="es-ES" sz="1900" dirty="0" smtClean="0">
              <a:solidFill>
                <a:schemeClr val="tx2"/>
              </a:solidFill>
            </a:endParaRPr>
          </a:p>
          <a:p>
            <a:endParaRPr lang="es-ES" sz="1900" dirty="0" smtClean="0">
              <a:solidFill>
                <a:schemeClr val="tx2"/>
              </a:solidFill>
            </a:endParaRPr>
          </a:p>
          <a:p>
            <a:endParaRPr lang="es-ES" sz="1900" dirty="0" smtClean="0">
              <a:solidFill>
                <a:schemeClr val="tx2"/>
              </a:solidFill>
              <a:latin typeface="+mj-lt"/>
            </a:endParaRPr>
          </a:p>
        </p:txBody>
      </p:sp>
      <p:sp>
        <p:nvSpPr>
          <p:cNvPr id="5" name="Marcador de número de diapositiva 4"/>
          <p:cNvSpPr>
            <a:spLocks noGrp="1"/>
          </p:cNvSpPr>
          <p:nvPr>
            <p:ph type="sldNum" sz="quarter" idx="12"/>
          </p:nvPr>
        </p:nvSpPr>
        <p:spPr/>
        <p:txBody>
          <a:bodyPr/>
          <a:lstStyle/>
          <a:p>
            <a:fld id="{CABCD2E1-4E08-49D7-95B0-CC3980D685A6}" type="slidenum">
              <a:rPr lang="es-ES" smtClean="0">
                <a:solidFill>
                  <a:srgbClr val="00338D">
                    <a:tint val="75000"/>
                  </a:srgbClr>
                </a:solidFill>
              </a:rPr>
              <a:pPr/>
              <a:t>34</a:t>
            </a:fld>
            <a:endParaRPr lang="es-ES" dirty="0">
              <a:solidFill>
                <a:srgbClr val="00338D">
                  <a:tint val="75000"/>
                </a:srgbClr>
              </a:solidFill>
            </a:endParaRPr>
          </a:p>
        </p:txBody>
      </p:sp>
    </p:spTree>
    <p:extLst>
      <p:ext uri="{BB962C8B-B14F-4D97-AF65-F5344CB8AC3E}">
        <p14:creationId xmlns:p14="http://schemas.microsoft.com/office/powerpoint/2010/main" val="3542342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3665" y="3029531"/>
            <a:ext cx="6184670" cy="798938"/>
          </a:xfrm>
        </p:spPr>
        <p:txBody>
          <a:bodyPr/>
          <a:lstStyle/>
          <a:p>
            <a:pPr algn="ctr"/>
            <a:r>
              <a:rPr lang="es-ES" dirty="0" smtClean="0"/>
              <a:t>¿Preguntas?</a:t>
            </a:r>
            <a:endParaRPr lang="es-ES" dirty="0"/>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35</a:t>
            </a:fld>
            <a:endParaRPr lang="es-ES" dirty="0">
              <a:solidFill>
                <a:srgbClr val="00338D">
                  <a:tint val="75000"/>
                </a:srgbClr>
              </a:solidFill>
            </a:endParaRPr>
          </a:p>
        </p:txBody>
      </p:sp>
    </p:spTree>
    <p:extLst>
      <p:ext uri="{BB962C8B-B14F-4D97-AF65-F5344CB8AC3E}">
        <p14:creationId xmlns:p14="http://schemas.microsoft.com/office/powerpoint/2010/main" val="3610806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diagnóstico</a:t>
            </a:r>
            <a:endParaRPr lang="es-ES" dirty="0"/>
          </a:p>
        </p:txBody>
      </p:sp>
      <p:sp>
        <p:nvSpPr>
          <p:cNvPr id="3" name="Marcador de contenido 2"/>
          <p:cNvSpPr>
            <a:spLocks noGrp="1"/>
          </p:cNvSpPr>
          <p:nvPr>
            <p:ph idx="1"/>
          </p:nvPr>
        </p:nvSpPr>
        <p:spPr>
          <a:xfrm>
            <a:off x="440447" y="1496291"/>
            <a:ext cx="4306120" cy="4828026"/>
          </a:xfrm>
        </p:spPr>
        <p:txBody>
          <a:bodyPr anchor="ctr">
            <a:noAutofit/>
          </a:bodyPr>
          <a:lstStyle/>
          <a:p>
            <a:r>
              <a:rPr lang="es-ES" sz="1900" dirty="0" smtClean="0">
                <a:solidFill>
                  <a:schemeClr val="tx2"/>
                </a:solidFill>
                <a:latin typeface="+mj-lt"/>
              </a:rPr>
              <a:t>Primera fase del proceso de predicción.</a:t>
            </a:r>
          </a:p>
          <a:p>
            <a:r>
              <a:rPr lang="es-ES" sz="1900" dirty="0" smtClean="0">
                <a:solidFill>
                  <a:schemeClr val="tx2"/>
                </a:solidFill>
                <a:latin typeface="+mj-lt"/>
              </a:rPr>
              <a:t>Uso combinado de análisis de modelos numéricos (asimilación de datos + dinámica) e imágenes de satélite.</a:t>
            </a:r>
          </a:p>
          <a:p>
            <a:r>
              <a:rPr lang="es-ES" sz="1900" dirty="0" smtClean="0">
                <a:solidFill>
                  <a:schemeClr val="tx2"/>
                </a:solidFill>
                <a:latin typeface="+mj-lt"/>
              </a:rPr>
              <a:t>Objetivo: determinar los elementos principales que definen el estado actual de la atmósfera a escala sinóptica y meso-</a:t>
            </a:r>
            <a:r>
              <a:rPr lang="es-ES" sz="1900" dirty="0" smtClean="0">
                <a:solidFill>
                  <a:schemeClr val="tx2"/>
                </a:solidFill>
                <a:latin typeface="Symbol" panose="05050102010706020507" pitchFamily="18" charset="2"/>
              </a:rPr>
              <a:t>a</a:t>
            </a:r>
            <a:r>
              <a:rPr lang="es-ES" sz="1900" dirty="0" smtClean="0">
                <a:solidFill>
                  <a:schemeClr val="tx2"/>
                </a:solidFill>
                <a:latin typeface="+mj-lt"/>
              </a:rPr>
              <a:t>.</a:t>
            </a:r>
          </a:p>
          <a:p>
            <a:r>
              <a:rPr lang="es-ES" sz="1900" dirty="0" smtClean="0">
                <a:solidFill>
                  <a:schemeClr val="tx2"/>
                </a:solidFill>
                <a:latin typeface="+mj-lt"/>
              </a:rPr>
              <a:t>El conocimiento de estas estructuras permite comprender los procesos que están teniendo lugar, la evolución más probable en las siguientes horas y los fenómenos de impacto que pueden tener lugar.</a:t>
            </a:r>
            <a:endParaRPr lang="es-ES" sz="1500" dirty="0">
              <a:solidFill>
                <a:schemeClr val="tx2"/>
              </a:solidFill>
              <a:latin typeface="+mj-lt"/>
            </a:endParaRPr>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4</a:t>
            </a:fld>
            <a:endParaRPr lang="es-ES" dirty="0">
              <a:solidFill>
                <a:srgbClr val="00338D">
                  <a:tint val="75000"/>
                </a:srgbClr>
              </a:solidFill>
            </a:endParaRPr>
          </a:p>
        </p:txBody>
      </p:sp>
      <p:sp>
        <p:nvSpPr>
          <p:cNvPr id="43" name="Flecha abajo 42"/>
          <p:cNvSpPr/>
          <p:nvPr/>
        </p:nvSpPr>
        <p:spPr>
          <a:xfrm>
            <a:off x="5865800" y="3697105"/>
            <a:ext cx="365760" cy="24929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lecha abajo 11"/>
          <p:cNvSpPr/>
          <p:nvPr/>
        </p:nvSpPr>
        <p:spPr>
          <a:xfrm>
            <a:off x="5865800" y="2639411"/>
            <a:ext cx="365760" cy="24929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CuadroTexto 39"/>
          <p:cNvSpPr txBox="1"/>
          <p:nvPr/>
        </p:nvSpPr>
        <p:spPr>
          <a:xfrm>
            <a:off x="4868274" y="2888705"/>
            <a:ext cx="2360815" cy="800219"/>
          </a:xfrm>
          <a:prstGeom prst="rect">
            <a:avLst/>
          </a:prstGeom>
          <a:solidFill>
            <a:schemeClr val="accent1"/>
          </a:solidFill>
          <a:ln>
            <a:solidFill>
              <a:schemeClr val="accent1"/>
            </a:solidFill>
          </a:ln>
        </p:spPr>
        <p:txBody>
          <a:bodyPr wrap="square" rtlCol="0">
            <a:spAutoFit/>
          </a:bodyPr>
          <a:lstStyle/>
          <a:p>
            <a:pPr algn="ctr"/>
            <a:r>
              <a:rPr lang="es-ES" sz="2400" dirty="0" smtClean="0">
                <a:solidFill>
                  <a:schemeClr val="tx2"/>
                </a:solidFill>
                <a:latin typeface="+mj-lt"/>
              </a:rPr>
              <a:t>Diagnosis</a:t>
            </a:r>
          </a:p>
          <a:p>
            <a:pPr algn="ctr"/>
            <a:r>
              <a:rPr lang="es-ES" sz="1100" dirty="0" smtClean="0">
                <a:solidFill>
                  <a:schemeClr val="tx2"/>
                </a:solidFill>
                <a:latin typeface="+mj-lt"/>
              </a:rPr>
              <a:t>Identificación de estructuras atmosféricas relevantes en el análisis</a:t>
            </a:r>
            <a:endParaRPr lang="en-GB" sz="1100" dirty="0">
              <a:solidFill>
                <a:schemeClr val="tx2"/>
              </a:solidFill>
              <a:latin typeface="+mj-lt"/>
            </a:endParaRPr>
          </a:p>
        </p:txBody>
      </p:sp>
      <p:sp>
        <p:nvSpPr>
          <p:cNvPr id="10" name="CuadroTexto 9"/>
          <p:cNvSpPr txBox="1"/>
          <p:nvPr/>
        </p:nvSpPr>
        <p:spPr>
          <a:xfrm>
            <a:off x="4868279" y="1669915"/>
            <a:ext cx="2360815" cy="969496"/>
          </a:xfrm>
          <a:prstGeom prst="rect">
            <a:avLst/>
          </a:prstGeom>
          <a:solidFill>
            <a:schemeClr val="accent1"/>
          </a:solidFill>
          <a:ln>
            <a:solidFill>
              <a:schemeClr val="accent1"/>
            </a:solidFill>
          </a:ln>
        </p:spPr>
        <p:txBody>
          <a:bodyPr wrap="square" rtlCol="0">
            <a:spAutoFit/>
          </a:bodyPr>
          <a:lstStyle/>
          <a:p>
            <a:pPr algn="ctr"/>
            <a:r>
              <a:rPr lang="es-ES" sz="2400" dirty="0" smtClean="0">
                <a:solidFill>
                  <a:schemeClr val="tx2"/>
                </a:solidFill>
                <a:latin typeface="+mj-lt"/>
              </a:rPr>
              <a:t>Análisis</a:t>
            </a:r>
          </a:p>
          <a:p>
            <a:pPr algn="ctr"/>
            <a:r>
              <a:rPr lang="es-ES" sz="1100" dirty="0" smtClean="0">
                <a:solidFill>
                  <a:schemeClr val="tx2"/>
                </a:solidFill>
                <a:latin typeface="+mj-lt"/>
              </a:rPr>
              <a:t>Trazado de isolíneas sobre el mapa a partir de los datos de observación (automatizado)</a:t>
            </a:r>
            <a:endParaRPr lang="en-GB" sz="1100" dirty="0">
              <a:solidFill>
                <a:schemeClr val="tx2"/>
              </a:solidFill>
              <a:latin typeface="+mj-lt"/>
            </a:endParaRPr>
          </a:p>
        </p:txBody>
      </p:sp>
      <p:sp>
        <p:nvSpPr>
          <p:cNvPr id="44" name="Flecha abajo 43"/>
          <p:cNvSpPr/>
          <p:nvPr/>
        </p:nvSpPr>
        <p:spPr>
          <a:xfrm>
            <a:off x="5865800" y="4907714"/>
            <a:ext cx="365760" cy="24929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CuadroTexto 40"/>
          <p:cNvSpPr txBox="1"/>
          <p:nvPr/>
        </p:nvSpPr>
        <p:spPr>
          <a:xfrm>
            <a:off x="4868274" y="3938218"/>
            <a:ext cx="2360815" cy="969496"/>
          </a:xfrm>
          <a:prstGeom prst="rect">
            <a:avLst/>
          </a:prstGeom>
          <a:solidFill>
            <a:schemeClr val="accent1"/>
          </a:solidFill>
          <a:ln>
            <a:solidFill>
              <a:schemeClr val="accent1"/>
            </a:solidFill>
          </a:ln>
        </p:spPr>
        <p:txBody>
          <a:bodyPr wrap="square" rtlCol="0">
            <a:spAutoFit/>
          </a:bodyPr>
          <a:lstStyle/>
          <a:p>
            <a:pPr algn="ctr"/>
            <a:r>
              <a:rPr lang="es-ES" sz="2400" dirty="0" smtClean="0">
                <a:solidFill>
                  <a:schemeClr val="tx2"/>
                </a:solidFill>
                <a:latin typeface="+mj-lt"/>
              </a:rPr>
              <a:t>Prognosis</a:t>
            </a:r>
          </a:p>
          <a:p>
            <a:pPr algn="ctr"/>
            <a:r>
              <a:rPr lang="es-ES" sz="1100" dirty="0" smtClean="0">
                <a:solidFill>
                  <a:schemeClr val="tx2"/>
                </a:solidFill>
                <a:latin typeface="+mj-lt"/>
              </a:rPr>
              <a:t>Evolución más probable de los elementos atmosféricos identificados en la diagnosis</a:t>
            </a:r>
            <a:endParaRPr lang="en-GB" sz="1100" dirty="0">
              <a:solidFill>
                <a:schemeClr val="tx2"/>
              </a:solidFill>
              <a:latin typeface="+mj-lt"/>
            </a:endParaRPr>
          </a:p>
        </p:txBody>
      </p:sp>
      <p:sp>
        <p:nvSpPr>
          <p:cNvPr id="42" name="CuadroTexto 41"/>
          <p:cNvSpPr txBox="1"/>
          <p:nvPr/>
        </p:nvSpPr>
        <p:spPr>
          <a:xfrm>
            <a:off x="4868273" y="5157008"/>
            <a:ext cx="2360815" cy="1138773"/>
          </a:xfrm>
          <a:prstGeom prst="rect">
            <a:avLst/>
          </a:prstGeom>
          <a:solidFill>
            <a:schemeClr val="accent1"/>
          </a:solidFill>
          <a:ln>
            <a:solidFill>
              <a:schemeClr val="accent1"/>
            </a:solidFill>
          </a:ln>
        </p:spPr>
        <p:txBody>
          <a:bodyPr wrap="square" rtlCol="0">
            <a:spAutoFit/>
          </a:bodyPr>
          <a:lstStyle/>
          <a:p>
            <a:pPr algn="ctr"/>
            <a:r>
              <a:rPr lang="es-ES" sz="2400" dirty="0" smtClean="0">
                <a:solidFill>
                  <a:schemeClr val="tx2"/>
                </a:solidFill>
                <a:latin typeface="+mj-lt"/>
              </a:rPr>
              <a:t>Predicciones</a:t>
            </a:r>
          </a:p>
          <a:p>
            <a:pPr algn="ctr"/>
            <a:r>
              <a:rPr lang="es-ES" sz="1100" dirty="0" smtClean="0">
                <a:solidFill>
                  <a:schemeClr val="tx2"/>
                </a:solidFill>
                <a:latin typeface="+mj-lt"/>
              </a:rPr>
              <a:t>Fenómenos de tiempo sensible que se espera que ocurran en el periodo de validez y valores concretos de las variables de interés</a:t>
            </a:r>
            <a:endParaRPr lang="en-GB" sz="1100" dirty="0">
              <a:solidFill>
                <a:schemeClr val="tx2"/>
              </a:solidFill>
              <a:latin typeface="+mj-lt"/>
            </a:endParaRP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260" y="2169098"/>
            <a:ext cx="2160000" cy="1626223"/>
          </a:xfrm>
          <a:prstGeom prst="rect">
            <a:avLst/>
          </a:prstGeom>
        </p:spPr>
      </p:pic>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2260" y="2179768"/>
            <a:ext cx="2160000" cy="1604885"/>
          </a:xfrm>
          <a:prstGeom prst="rect">
            <a:avLst/>
          </a:prstGeom>
        </p:spPr>
      </p:pic>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260" y="3795936"/>
            <a:ext cx="2160000" cy="1613825"/>
          </a:xfrm>
          <a:prstGeom prst="rect">
            <a:avLst/>
          </a:prstGeom>
        </p:spPr>
      </p:pic>
      <p:pic>
        <p:nvPicPr>
          <p:cNvPr id="29" name="Imagen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2261" y="3795936"/>
            <a:ext cx="2160000" cy="1608335"/>
          </a:xfrm>
          <a:prstGeom prst="rect">
            <a:avLst/>
          </a:prstGeom>
        </p:spPr>
      </p:pic>
    </p:spTree>
    <p:extLst>
      <p:ext uri="{BB962C8B-B14F-4D97-AF65-F5344CB8AC3E}">
        <p14:creationId xmlns:p14="http://schemas.microsoft.com/office/powerpoint/2010/main" val="2516489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diagnóstico</a:t>
            </a:r>
            <a:endParaRPr lang="es-ES" dirty="0"/>
          </a:p>
        </p:txBody>
      </p:sp>
      <p:sp>
        <p:nvSpPr>
          <p:cNvPr id="3" name="Marcador de contenido 2"/>
          <p:cNvSpPr>
            <a:spLocks noGrp="1"/>
          </p:cNvSpPr>
          <p:nvPr>
            <p:ph idx="1"/>
          </p:nvPr>
        </p:nvSpPr>
        <p:spPr>
          <a:xfrm>
            <a:off x="440446" y="1496291"/>
            <a:ext cx="10913353" cy="4828026"/>
          </a:xfrm>
        </p:spPr>
        <p:txBody>
          <a:bodyPr anchor="ctr">
            <a:noAutofit/>
          </a:bodyPr>
          <a:lstStyle/>
          <a:p>
            <a:r>
              <a:rPr lang="es-ES" sz="1900" dirty="0" smtClean="0">
                <a:solidFill>
                  <a:schemeClr val="tx2"/>
                </a:solidFill>
                <a:latin typeface="+mj-lt"/>
              </a:rPr>
              <a:t>La guía de diagnóstico tiene dos partes:</a:t>
            </a:r>
          </a:p>
          <a:p>
            <a:pPr lvl="1">
              <a:buFont typeface="Wingdings" panose="05000000000000000000" pitchFamily="2" charset="2"/>
              <a:buChar char="§"/>
            </a:pPr>
            <a:r>
              <a:rPr lang="es-ES" sz="1800" u="sng" dirty="0" smtClean="0">
                <a:solidFill>
                  <a:schemeClr val="tx2"/>
                </a:solidFill>
                <a:latin typeface="+mj-lt"/>
              </a:rPr>
              <a:t>Mapa de niveles medios y altos</a:t>
            </a:r>
            <a:r>
              <a:rPr lang="es-ES" sz="1800" dirty="0" smtClean="0">
                <a:solidFill>
                  <a:schemeClr val="tx2"/>
                </a:solidFill>
                <a:latin typeface="+mj-lt"/>
              </a:rPr>
              <a:t>: situación en los niveles de 500 a 250 hPa. Elementos a identificar:</a:t>
            </a:r>
          </a:p>
          <a:p>
            <a:pPr lvl="2">
              <a:buFont typeface="Wingdings" panose="05000000000000000000" pitchFamily="2" charset="2"/>
              <a:buChar char="Ø"/>
            </a:pPr>
            <a:r>
              <a:rPr lang="es-ES" sz="1400" dirty="0" smtClean="0">
                <a:solidFill>
                  <a:schemeClr val="tx2"/>
                </a:solidFill>
                <a:latin typeface="+mj-lt"/>
              </a:rPr>
              <a:t>Chorros y máximos de viento.</a:t>
            </a:r>
          </a:p>
          <a:p>
            <a:pPr lvl="2">
              <a:buFont typeface="Wingdings" panose="05000000000000000000" pitchFamily="2" charset="2"/>
              <a:buChar char="Ø"/>
            </a:pPr>
            <a:r>
              <a:rPr lang="es-ES" sz="1400" dirty="0" smtClean="0">
                <a:solidFill>
                  <a:schemeClr val="tx2"/>
                </a:solidFill>
                <a:latin typeface="+mj-lt"/>
              </a:rPr>
              <a:t>Ejes de vaguadas y dorsales.</a:t>
            </a:r>
          </a:p>
          <a:p>
            <a:pPr lvl="2">
              <a:buFont typeface="Wingdings" panose="05000000000000000000" pitchFamily="2" charset="2"/>
              <a:buChar char="Ø"/>
            </a:pPr>
            <a:r>
              <a:rPr lang="es-ES" sz="1400" dirty="0" smtClean="0">
                <a:solidFill>
                  <a:schemeClr val="tx2"/>
                </a:solidFill>
                <a:latin typeface="+mj-lt"/>
              </a:rPr>
              <a:t>Anomalías térmicas frías y cálidas en niveles altos (procesos ciclogenéticos).</a:t>
            </a:r>
          </a:p>
          <a:p>
            <a:pPr lvl="2">
              <a:buFont typeface="Wingdings" panose="05000000000000000000" pitchFamily="2" charset="2"/>
              <a:buChar char="Ø"/>
            </a:pPr>
            <a:r>
              <a:rPr lang="es-ES" sz="1400" dirty="0" smtClean="0">
                <a:solidFill>
                  <a:schemeClr val="tx2"/>
                </a:solidFill>
                <a:latin typeface="+mj-lt"/>
              </a:rPr>
              <a:t>Líneas de deformación (masas de aire, zonas de divergencia en altura).</a:t>
            </a:r>
          </a:p>
          <a:p>
            <a:pPr lvl="2">
              <a:buFont typeface="Wingdings" panose="05000000000000000000" pitchFamily="2" charset="2"/>
              <a:buChar char="Ø"/>
            </a:pPr>
            <a:r>
              <a:rPr lang="es-ES" sz="1400" dirty="0" smtClean="0">
                <a:solidFill>
                  <a:schemeClr val="tx2"/>
                </a:solidFill>
                <a:latin typeface="+mj-lt"/>
              </a:rPr>
              <a:t>Líneas de corriente</a:t>
            </a:r>
            <a:endParaRPr lang="es-ES" sz="1400" dirty="0">
              <a:solidFill>
                <a:schemeClr val="tx2"/>
              </a:solidFill>
              <a:latin typeface="+mj-lt"/>
            </a:endParaRPr>
          </a:p>
          <a:p>
            <a:pPr lvl="1">
              <a:buFont typeface="Wingdings" panose="05000000000000000000" pitchFamily="2" charset="2"/>
              <a:buChar char="§"/>
            </a:pPr>
            <a:r>
              <a:rPr lang="es-ES" sz="1800" u="sng" dirty="0">
                <a:solidFill>
                  <a:srgbClr val="4C74B5"/>
                </a:solidFill>
                <a:latin typeface="Calibri Light" panose="020F0302020204030204"/>
              </a:rPr>
              <a:t>Mapa de niveles </a:t>
            </a:r>
            <a:r>
              <a:rPr lang="es-ES" sz="1800" u="sng" dirty="0" smtClean="0">
                <a:solidFill>
                  <a:srgbClr val="4C74B5"/>
                </a:solidFill>
                <a:latin typeface="Calibri Light" panose="020F0302020204030204"/>
              </a:rPr>
              <a:t>bajos</a:t>
            </a:r>
            <a:r>
              <a:rPr lang="es-ES" sz="1800" dirty="0" smtClean="0">
                <a:solidFill>
                  <a:srgbClr val="4C74B5"/>
                </a:solidFill>
                <a:latin typeface="Calibri Light" panose="020F0302020204030204"/>
              </a:rPr>
              <a:t>: </a:t>
            </a:r>
            <a:r>
              <a:rPr lang="es-ES" sz="1800" dirty="0">
                <a:solidFill>
                  <a:srgbClr val="4C74B5"/>
                </a:solidFill>
                <a:latin typeface="Calibri Light" panose="020F0302020204030204"/>
              </a:rPr>
              <a:t>situación en </a:t>
            </a:r>
            <a:r>
              <a:rPr lang="es-ES" sz="1800" dirty="0" smtClean="0">
                <a:solidFill>
                  <a:srgbClr val="4C74B5"/>
                </a:solidFill>
                <a:latin typeface="Calibri Light" panose="020F0302020204030204"/>
              </a:rPr>
              <a:t>superficie. </a:t>
            </a:r>
            <a:r>
              <a:rPr lang="es-ES" sz="1800" dirty="0">
                <a:solidFill>
                  <a:srgbClr val="4C74B5"/>
                </a:solidFill>
                <a:latin typeface="Calibri Light" panose="020F0302020204030204"/>
              </a:rPr>
              <a:t>Elementos a identificar:</a:t>
            </a:r>
          </a:p>
          <a:p>
            <a:pPr lvl="2">
              <a:buFont typeface="Wingdings" panose="05000000000000000000" pitchFamily="2" charset="2"/>
              <a:buChar char="Ø"/>
            </a:pPr>
            <a:r>
              <a:rPr lang="es-ES" sz="1400" dirty="0" smtClean="0">
                <a:solidFill>
                  <a:srgbClr val="4C74B5"/>
                </a:solidFill>
                <a:latin typeface="Calibri Light" panose="020F0302020204030204"/>
              </a:rPr>
              <a:t>Centros de bajas y altas presiones</a:t>
            </a:r>
          </a:p>
          <a:p>
            <a:pPr lvl="2">
              <a:buFont typeface="Wingdings" panose="05000000000000000000" pitchFamily="2" charset="2"/>
              <a:buChar char="Ø"/>
            </a:pPr>
            <a:r>
              <a:rPr lang="es-ES" sz="1400" dirty="0" smtClean="0">
                <a:solidFill>
                  <a:srgbClr val="4C74B5"/>
                </a:solidFill>
                <a:latin typeface="Calibri Light" panose="020F0302020204030204"/>
              </a:rPr>
              <a:t>Frentes</a:t>
            </a:r>
          </a:p>
          <a:p>
            <a:pPr lvl="2">
              <a:buFont typeface="Wingdings" panose="05000000000000000000" pitchFamily="2" charset="2"/>
              <a:buChar char="Ø"/>
            </a:pPr>
            <a:r>
              <a:rPr lang="es-ES" sz="1400" dirty="0" smtClean="0">
                <a:solidFill>
                  <a:srgbClr val="4C74B5"/>
                </a:solidFill>
                <a:latin typeface="Calibri Light" panose="020F0302020204030204"/>
              </a:rPr>
              <a:t>Líneas de inestabilidad</a:t>
            </a:r>
          </a:p>
          <a:p>
            <a:pPr lvl="2">
              <a:buFont typeface="Wingdings" panose="05000000000000000000" pitchFamily="2" charset="2"/>
              <a:buChar char="Ø"/>
            </a:pPr>
            <a:r>
              <a:rPr lang="es-ES" sz="1400" dirty="0" smtClean="0">
                <a:solidFill>
                  <a:srgbClr val="4C74B5"/>
                </a:solidFill>
                <a:latin typeface="Calibri Light" panose="020F0302020204030204"/>
              </a:rPr>
              <a:t>Elementos significativos de tiempo sensible (vientos, tormentas, lluvias…)</a:t>
            </a:r>
          </a:p>
          <a:p>
            <a:pPr marL="914400" lvl="2" indent="0">
              <a:buNone/>
            </a:pPr>
            <a:endParaRPr lang="es-ES" sz="1400" dirty="0">
              <a:solidFill>
                <a:srgbClr val="4C74B5"/>
              </a:solidFill>
              <a:latin typeface="Calibri Light" panose="020F0302020204030204"/>
            </a:endParaRPr>
          </a:p>
          <a:p>
            <a:pPr marL="457200" lvl="1" indent="0">
              <a:buNone/>
            </a:pPr>
            <a:r>
              <a:rPr lang="es-ES" sz="1800" dirty="0" smtClean="0">
                <a:solidFill>
                  <a:srgbClr val="4C74B5"/>
                </a:solidFill>
                <a:latin typeface="Calibri Light" panose="020F0302020204030204"/>
              </a:rPr>
              <a:t>=&gt; Dos veces al día (00:00 UTC y 12:00 UTC), por el Jefe de turno.</a:t>
            </a:r>
            <a:endParaRPr lang="es-ES" sz="1800" dirty="0">
              <a:solidFill>
                <a:srgbClr val="4C74B5"/>
              </a:solidFill>
              <a:latin typeface="Calibri Light" panose="020F0302020204030204"/>
            </a:endParaRPr>
          </a:p>
          <a:p>
            <a:pPr marL="914400" lvl="2" indent="0">
              <a:buNone/>
            </a:pPr>
            <a:endParaRPr lang="es-ES" sz="1400" dirty="0" smtClean="0">
              <a:solidFill>
                <a:schemeClr val="tx2"/>
              </a:solidFill>
              <a:latin typeface="+mj-lt"/>
            </a:endParaRPr>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5</a:t>
            </a:fld>
            <a:endParaRPr lang="es-ES" dirty="0">
              <a:solidFill>
                <a:srgbClr val="00338D">
                  <a:tint val="75000"/>
                </a:srgbClr>
              </a:solidFill>
            </a:endParaRPr>
          </a:p>
        </p:txBody>
      </p:sp>
    </p:spTree>
    <p:extLst>
      <p:ext uri="{BB962C8B-B14F-4D97-AF65-F5344CB8AC3E}">
        <p14:creationId xmlns:p14="http://schemas.microsoft.com/office/powerpoint/2010/main" val="3096027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diagnóstico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6</a:t>
            </a:fld>
            <a:endParaRPr lang="es-ES" dirty="0">
              <a:solidFill>
                <a:srgbClr val="00338D">
                  <a:tint val="75000"/>
                </a:srgb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00" y="1801828"/>
            <a:ext cx="5040000" cy="335604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600" y="3868437"/>
            <a:ext cx="3960000" cy="28017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600" y="1308428"/>
            <a:ext cx="3960000" cy="2801700"/>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721" y="4493937"/>
            <a:ext cx="2700000" cy="2176200"/>
          </a:xfrm>
          <a:prstGeom prst="rect">
            <a:avLst/>
          </a:prstGeom>
        </p:spPr>
      </p:pic>
      <p:sp>
        <p:nvSpPr>
          <p:cNvPr id="12" name="Marcador de contenido 2"/>
          <p:cNvSpPr>
            <a:spLocks noGrp="1"/>
          </p:cNvSpPr>
          <p:nvPr>
            <p:ph idx="1"/>
          </p:nvPr>
        </p:nvSpPr>
        <p:spPr>
          <a:xfrm>
            <a:off x="440446" y="1496292"/>
            <a:ext cx="10913353" cy="365760"/>
          </a:xfrm>
        </p:spPr>
        <p:txBody>
          <a:bodyPr anchor="ctr">
            <a:noAutofit/>
          </a:bodyPr>
          <a:lstStyle/>
          <a:p>
            <a:pPr lvl="1">
              <a:buFont typeface="Wingdings" panose="05000000000000000000" pitchFamily="2" charset="2"/>
              <a:buChar char="§"/>
            </a:pPr>
            <a:r>
              <a:rPr lang="es-ES" sz="1800" u="sng" dirty="0" smtClean="0">
                <a:solidFill>
                  <a:schemeClr val="tx2"/>
                </a:solidFill>
                <a:latin typeface="+mj-lt"/>
              </a:rPr>
              <a:t>Mapa de niveles medios y altos</a:t>
            </a:r>
            <a:r>
              <a:rPr lang="es-ES" sz="1800" dirty="0" smtClean="0">
                <a:solidFill>
                  <a:schemeClr val="tx2"/>
                </a:solidFill>
                <a:latin typeface="+mj-lt"/>
              </a:rPr>
              <a:t>:</a:t>
            </a:r>
            <a:endParaRPr lang="es-ES" sz="1400" dirty="0">
              <a:solidFill>
                <a:srgbClr val="4C74B5"/>
              </a:solidFill>
              <a:latin typeface="Calibri Light" panose="020F0302020204030204"/>
            </a:endParaRPr>
          </a:p>
        </p:txBody>
      </p:sp>
    </p:spTree>
    <p:extLst>
      <p:ext uri="{BB962C8B-B14F-4D97-AF65-F5344CB8AC3E}">
        <p14:creationId xmlns:p14="http://schemas.microsoft.com/office/powerpoint/2010/main" val="3084797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diagnóstico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7</a:t>
            </a:fld>
            <a:endParaRPr lang="es-ES" dirty="0">
              <a:solidFill>
                <a:srgbClr val="00338D">
                  <a:tint val="75000"/>
                </a:srgb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00" y="1801828"/>
            <a:ext cx="5040000" cy="335604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600" y="3868437"/>
            <a:ext cx="3960000" cy="28017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600" y="1308428"/>
            <a:ext cx="3960000" cy="2801700"/>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721" y="4493937"/>
            <a:ext cx="2700000" cy="2176200"/>
          </a:xfrm>
          <a:prstGeom prst="rect">
            <a:avLst/>
          </a:prstGeom>
        </p:spPr>
      </p:pic>
      <p:sp>
        <p:nvSpPr>
          <p:cNvPr id="12" name="Marcador de contenido 2"/>
          <p:cNvSpPr>
            <a:spLocks noGrp="1"/>
          </p:cNvSpPr>
          <p:nvPr>
            <p:ph idx="1"/>
          </p:nvPr>
        </p:nvSpPr>
        <p:spPr>
          <a:xfrm>
            <a:off x="440446" y="1496292"/>
            <a:ext cx="10913353" cy="365760"/>
          </a:xfrm>
        </p:spPr>
        <p:txBody>
          <a:bodyPr anchor="ctr">
            <a:noAutofit/>
          </a:bodyPr>
          <a:lstStyle/>
          <a:p>
            <a:pPr lvl="1">
              <a:buFont typeface="Wingdings" panose="05000000000000000000" pitchFamily="2" charset="2"/>
              <a:buChar char="§"/>
            </a:pPr>
            <a:r>
              <a:rPr lang="es-ES" sz="1800" u="sng" dirty="0" smtClean="0">
                <a:solidFill>
                  <a:schemeClr val="tx2"/>
                </a:solidFill>
                <a:latin typeface="+mj-lt"/>
              </a:rPr>
              <a:t>Mapa de niveles medios y altos</a:t>
            </a:r>
            <a:r>
              <a:rPr lang="es-ES" sz="1800" dirty="0" smtClean="0">
                <a:solidFill>
                  <a:schemeClr val="tx2"/>
                </a:solidFill>
                <a:latin typeface="+mj-lt"/>
              </a:rPr>
              <a:t>:</a:t>
            </a:r>
            <a:endParaRPr lang="es-ES" sz="1400" dirty="0">
              <a:solidFill>
                <a:srgbClr val="4C74B5"/>
              </a:solidFill>
              <a:latin typeface="Calibri Light" panose="020F0302020204030204"/>
            </a:endParaRPr>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3799" y="2525012"/>
            <a:ext cx="5400000" cy="3780000"/>
          </a:xfrm>
          <a:prstGeom prst="rect">
            <a:avLst/>
          </a:prstGeom>
          <a:ln>
            <a:solidFill>
              <a:schemeClr val="tx1"/>
            </a:solidFill>
          </a:ln>
        </p:spPr>
      </p:pic>
    </p:spTree>
    <p:extLst>
      <p:ext uri="{BB962C8B-B14F-4D97-AF65-F5344CB8AC3E}">
        <p14:creationId xmlns:p14="http://schemas.microsoft.com/office/powerpoint/2010/main" val="2868400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diagnóstico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8</a:t>
            </a:fld>
            <a:endParaRPr lang="es-ES" dirty="0">
              <a:solidFill>
                <a:srgbClr val="00338D">
                  <a:tint val="75000"/>
                </a:srgbClr>
              </a:solidFill>
            </a:endParaRPr>
          </a:p>
        </p:txBody>
      </p:sp>
      <p:sp>
        <p:nvSpPr>
          <p:cNvPr id="10" name="Marcador de contenido 2"/>
          <p:cNvSpPr>
            <a:spLocks noGrp="1"/>
          </p:cNvSpPr>
          <p:nvPr>
            <p:ph idx="1"/>
          </p:nvPr>
        </p:nvSpPr>
        <p:spPr>
          <a:xfrm>
            <a:off x="440446" y="1496292"/>
            <a:ext cx="10913353" cy="365760"/>
          </a:xfrm>
        </p:spPr>
        <p:txBody>
          <a:bodyPr anchor="ctr">
            <a:noAutofit/>
          </a:bodyPr>
          <a:lstStyle/>
          <a:p>
            <a:pPr lvl="1">
              <a:buFont typeface="Wingdings" panose="05000000000000000000" pitchFamily="2" charset="2"/>
              <a:buChar char="§"/>
            </a:pPr>
            <a:r>
              <a:rPr lang="es-ES" sz="1800" u="sng" dirty="0" smtClean="0">
                <a:solidFill>
                  <a:schemeClr val="tx2"/>
                </a:solidFill>
                <a:latin typeface="+mj-lt"/>
              </a:rPr>
              <a:t>Mapa de niveles bajos</a:t>
            </a:r>
            <a:r>
              <a:rPr lang="es-ES" sz="1800" dirty="0" smtClean="0">
                <a:solidFill>
                  <a:schemeClr val="tx2"/>
                </a:solidFill>
                <a:latin typeface="+mj-lt"/>
              </a:rPr>
              <a:t>:</a:t>
            </a:r>
            <a:endParaRPr lang="es-ES" sz="1400" dirty="0">
              <a:solidFill>
                <a:srgbClr val="4C74B5"/>
              </a:solidFill>
              <a:latin typeface="Calibri Light" panose="020F0302020204030204"/>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54" y="2826072"/>
            <a:ext cx="3600000" cy="2392941"/>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62" y="4080812"/>
            <a:ext cx="3600000" cy="2392941"/>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62" y="1629602"/>
            <a:ext cx="3600000" cy="2392941"/>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262" y="1496291"/>
            <a:ext cx="3600000" cy="2547000"/>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262" y="3964274"/>
            <a:ext cx="3600000" cy="2547000"/>
          </a:xfrm>
          <a:prstGeom prst="rect">
            <a:avLst/>
          </a:prstGeom>
        </p:spPr>
      </p:pic>
    </p:spTree>
    <p:extLst>
      <p:ext uri="{BB962C8B-B14F-4D97-AF65-F5344CB8AC3E}">
        <p14:creationId xmlns:p14="http://schemas.microsoft.com/office/powerpoint/2010/main" val="28469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Guía técnica de diagnóstico</a:t>
            </a:r>
            <a:endParaRPr lang="es-ES" dirty="0"/>
          </a:p>
        </p:txBody>
      </p:sp>
      <p:sp>
        <p:nvSpPr>
          <p:cNvPr id="8" name="Marcador de número de diapositiva 7"/>
          <p:cNvSpPr>
            <a:spLocks noGrp="1"/>
          </p:cNvSpPr>
          <p:nvPr>
            <p:ph type="sldNum" sz="quarter" idx="12"/>
          </p:nvPr>
        </p:nvSpPr>
        <p:spPr/>
        <p:txBody>
          <a:bodyPr/>
          <a:lstStyle/>
          <a:p>
            <a:fld id="{CABCD2E1-4E08-49D7-95B0-CC3980D685A6}" type="slidenum">
              <a:rPr lang="es-ES" smtClean="0">
                <a:solidFill>
                  <a:srgbClr val="00338D">
                    <a:tint val="75000"/>
                  </a:srgbClr>
                </a:solidFill>
              </a:rPr>
              <a:pPr/>
              <a:t>9</a:t>
            </a:fld>
            <a:endParaRPr lang="es-ES" dirty="0">
              <a:solidFill>
                <a:srgbClr val="00338D">
                  <a:tint val="75000"/>
                </a:srgbClr>
              </a:solidFill>
            </a:endParaRPr>
          </a:p>
        </p:txBody>
      </p:sp>
      <p:sp>
        <p:nvSpPr>
          <p:cNvPr id="10" name="Marcador de contenido 2"/>
          <p:cNvSpPr>
            <a:spLocks noGrp="1"/>
          </p:cNvSpPr>
          <p:nvPr>
            <p:ph idx="1"/>
          </p:nvPr>
        </p:nvSpPr>
        <p:spPr>
          <a:xfrm>
            <a:off x="440446" y="1496292"/>
            <a:ext cx="10913353" cy="365760"/>
          </a:xfrm>
        </p:spPr>
        <p:txBody>
          <a:bodyPr anchor="ctr">
            <a:noAutofit/>
          </a:bodyPr>
          <a:lstStyle/>
          <a:p>
            <a:pPr lvl="1">
              <a:buFont typeface="Wingdings" panose="05000000000000000000" pitchFamily="2" charset="2"/>
              <a:buChar char="§"/>
            </a:pPr>
            <a:r>
              <a:rPr lang="es-ES" sz="1800" u="sng" dirty="0" smtClean="0">
                <a:solidFill>
                  <a:schemeClr val="tx2"/>
                </a:solidFill>
                <a:latin typeface="+mj-lt"/>
              </a:rPr>
              <a:t>Mapa de niveles bajos</a:t>
            </a:r>
            <a:r>
              <a:rPr lang="es-ES" sz="1800" dirty="0" smtClean="0">
                <a:solidFill>
                  <a:schemeClr val="tx2"/>
                </a:solidFill>
                <a:latin typeface="+mj-lt"/>
              </a:rPr>
              <a:t>:</a:t>
            </a:r>
            <a:endParaRPr lang="es-ES" sz="1400" dirty="0">
              <a:solidFill>
                <a:srgbClr val="4C74B5"/>
              </a:solidFill>
              <a:latin typeface="Calibri Light" panose="020F0302020204030204"/>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54" y="2826072"/>
            <a:ext cx="3600000" cy="2392941"/>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62" y="4080812"/>
            <a:ext cx="3600000" cy="2392941"/>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62" y="1629602"/>
            <a:ext cx="3600000" cy="2392941"/>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262" y="1496291"/>
            <a:ext cx="3600000" cy="2547000"/>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7262" y="3964274"/>
            <a:ext cx="3600000" cy="2547000"/>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3799" y="2125395"/>
            <a:ext cx="5400000" cy="3780000"/>
          </a:xfrm>
          <a:prstGeom prst="rect">
            <a:avLst/>
          </a:prstGeom>
          <a:ln>
            <a:solidFill>
              <a:schemeClr val="tx1"/>
            </a:solidFill>
          </a:ln>
        </p:spPr>
      </p:pic>
    </p:spTree>
    <p:extLst>
      <p:ext uri="{BB962C8B-B14F-4D97-AF65-F5344CB8AC3E}">
        <p14:creationId xmlns:p14="http://schemas.microsoft.com/office/powerpoint/2010/main" val="1245492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AEMET">
      <a:dk1>
        <a:srgbClr val="00338D"/>
      </a:dk1>
      <a:lt1>
        <a:srgbClr val="BD3632"/>
      </a:lt1>
      <a:dk2>
        <a:srgbClr val="4C74B5"/>
      </a:dk2>
      <a:lt2>
        <a:srgbClr val="F7D117"/>
      </a:lt2>
      <a:accent1>
        <a:srgbClr val="B3C3E0"/>
      </a:accent1>
      <a:accent2>
        <a:srgbClr val="70AD47"/>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AEMET">
      <a:dk1>
        <a:srgbClr val="00338D"/>
      </a:dk1>
      <a:lt1>
        <a:srgbClr val="BD3632"/>
      </a:lt1>
      <a:dk2>
        <a:srgbClr val="4C74B5"/>
      </a:dk2>
      <a:lt2>
        <a:srgbClr val="F7D117"/>
      </a:lt2>
      <a:accent1>
        <a:srgbClr val="B3C3E0"/>
      </a:accent1>
      <a:accent2>
        <a:srgbClr val="70AD47"/>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4279</TotalTime>
  <Words>9513</Words>
  <Application>Microsoft Office PowerPoint</Application>
  <PresentationFormat>Panorámica</PresentationFormat>
  <Paragraphs>868</Paragraphs>
  <Slides>35</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35</vt:i4>
      </vt:variant>
    </vt:vector>
  </HeadingPairs>
  <TitlesOfParts>
    <vt:vector size="43" baseType="lpstr">
      <vt:lpstr>Arial</vt:lpstr>
      <vt:lpstr>Calibri</vt:lpstr>
      <vt:lpstr>Calibri Light</vt:lpstr>
      <vt:lpstr>Courier New</vt:lpstr>
      <vt:lpstr>Symbol</vt:lpstr>
      <vt:lpstr>Wingdings</vt:lpstr>
      <vt:lpstr>1_Tema de Office</vt:lpstr>
      <vt:lpstr>Diseño personalizado</vt:lpstr>
      <vt:lpstr>Productos de predicción en AEMET</vt:lpstr>
      <vt:lpstr>Índice</vt:lpstr>
      <vt:lpstr>Guías técnicas de diagnóstico y predicción</vt:lpstr>
      <vt:lpstr>Guía técnica de diagnóstico</vt:lpstr>
      <vt:lpstr>Guía técnica de diagnóstico</vt:lpstr>
      <vt:lpstr>Guía técnica de diagnóstico</vt:lpstr>
      <vt:lpstr>Guía técnica de diagnóstico</vt:lpstr>
      <vt:lpstr>Guía técnica de diagnóstico</vt:lpstr>
      <vt:lpstr>Guía técnica de diagnóstico</vt:lpstr>
      <vt:lpstr>Guía técnica de predicción a corto plazo</vt:lpstr>
      <vt:lpstr>Guía técnica de predicción a corto plazo</vt:lpstr>
      <vt:lpstr>Guía técnica de predicción a corto plazo</vt:lpstr>
      <vt:lpstr>Guía técnica de predicción de medio plazo</vt:lpstr>
      <vt:lpstr>Guía técnica de predicción de medio plazo</vt:lpstr>
      <vt:lpstr>Productos de predicción general</vt:lpstr>
      <vt:lpstr>Productos de predicción general</vt:lpstr>
      <vt:lpstr>Productos de predicción general</vt:lpstr>
      <vt:lpstr>Productos de predicción general</vt:lpstr>
      <vt:lpstr>Productos de predicción general</vt:lpstr>
      <vt:lpstr>Productos de predicción general</vt:lpstr>
      <vt:lpstr>Productos de predicción general</vt:lpstr>
      <vt:lpstr>Productos de predicción general</vt:lpstr>
      <vt:lpstr>Productos de predicción general</vt:lpstr>
      <vt:lpstr>Productos de predicción general</vt:lpstr>
      <vt:lpstr>Productos de predicción general</vt:lpstr>
      <vt:lpstr>Productos de predicción marítima</vt:lpstr>
      <vt:lpstr>Productos de predicción marítima</vt:lpstr>
      <vt:lpstr>Productos de predicción marítima</vt:lpstr>
      <vt:lpstr>Productos de predicción marítima</vt:lpstr>
      <vt:lpstr>Productos de predicción marítima</vt:lpstr>
      <vt:lpstr>Productos de predicción marítima</vt:lpstr>
      <vt:lpstr>Productos de predicción marítima</vt:lpstr>
      <vt:lpstr>Productos de predicción marítima</vt:lpstr>
      <vt:lpstr>Bibliografía</vt:lpstr>
      <vt:lpstr>¿Preguntas?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breve introducción a la observación y predicción operativas</dc:title>
  <dc:creator>Jesús Barroso</dc:creator>
  <cp:lastModifiedBy>Jesús Barroso</cp:lastModifiedBy>
  <cp:revision>109</cp:revision>
  <dcterms:created xsi:type="dcterms:W3CDTF">2022-08-22T11:21:36Z</dcterms:created>
  <dcterms:modified xsi:type="dcterms:W3CDTF">2022-09-02T05:43:41Z</dcterms:modified>
</cp:coreProperties>
</file>