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48" r:id="rId5"/>
    <p:sldId id="364" r:id="rId6"/>
    <p:sldId id="363" r:id="rId7"/>
    <p:sldId id="371" r:id="rId8"/>
    <p:sldId id="367" r:id="rId9"/>
    <p:sldId id="373" r:id="rId10"/>
    <p:sldId id="374" r:id="rId11"/>
    <p:sldId id="375" r:id="rId12"/>
    <p:sldId id="376" r:id="rId13"/>
    <p:sldId id="372" r:id="rId14"/>
    <p:sldId id="377" r:id="rId15"/>
    <p:sldId id="378" r:id="rId16"/>
    <p:sldId id="379" r:id="rId17"/>
    <p:sldId id="380" r:id="rId18"/>
    <p:sldId id="381" r:id="rId19"/>
    <p:sldId id="382" r:id="rId2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BD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22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geac" userId="2985d28a-a5e1-43fc-9feb-ea351fce1cf7" providerId="ADAL" clId="{55584292-A776-4710-A34C-79A80C0A3942}"/>
    <pc:docChg chg="modSld">
      <pc:chgData name="Paul Bugeac" userId="2985d28a-a5e1-43fc-9feb-ea351fce1cf7" providerId="ADAL" clId="{55584292-A776-4710-A34C-79A80C0A3942}" dt="2022-07-17T09:00:27.538" v="8" actId="20577"/>
      <pc:docMkLst>
        <pc:docMk/>
      </pc:docMkLst>
      <pc:sldChg chg="modSp mod">
        <pc:chgData name="Paul Bugeac" userId="2985d28a-a5e1-43fc-9feb-ea351fce1cf7" providerId="ADAL" clId="{55584292-A776-4710-A34C-79A80C0A3942}" dt="2022-07-17T09:00:27.538" v="8" actId="20577"/>
        <pc:sldMkLst>
          <pc:docMk/>
          <pc:sldMk cId="3858717191" sldId="342"/>
        </pc:sldMkLst>
        <pc:spChg chg="mod">
          <ac:chgData name="Paul Bugeac" userId="2985d28a-a5e1-43fc-9feb-ea351fce1cf7" providerId="ADAL" clId="{55584292-A776-4710-A34C-79A80C0A3942}" dt="2022-07-17T09:00:27.538" v="8" actId="20577"/>
          <ac:spMkLst>
            <pc:docMk/>
            <pc:sldMk cId="3858717191" sldId="342"/>
            <ac:spMk id="2" creationId="{0407B7CC-0E91-4311-992F-269347C9D8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E022A-0A20-4617-BD76-BFE143E9B416}" type="datetimeFigureOut">
              <a:rPr lang="en-CH" smtClean="0"/>
              <a:t>07/27/2022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0EE-39A6-41AE-B61B-73646EDF4B3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9690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1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265176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C187D-22EA-498D-A7F5-DD3CBDF5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77A93E-C7B3-4247-AF73-97DCDBC7C734}"/>
              </a:ext>
            </a:extLst>
          </p:cNvPr>
          <p:cNvSpPr txBox="1"/>
          <p:nvPr/>
        </p:nvSpPr>
        <p:spPr>
          <a:xfrm>
            <a:off x="1671979" y="2843242"/>
            <a:ext cx="9565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ASSESSMENT</a:t>
            </a:r>
            <a:r>
              <a:rPr lang="ro-RO" sz="4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o-RO" sz="44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METHODS &amp; </a:t>
            </a:r>
            <a:r>
              <a:rPr lang="ro-RO" sz="44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TOOLS</a:t>
            </a:r>
            <a:endParaRPr lang="en-US" sz="44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366163" y="5921434"/>
            <a:ext cx="5334000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Alexandru Hozoc, MET expert</a:t>
            </a:r>
            <a:endParaRPr lang="ro-RO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Remember?</a:t>
            </a:r>
            <a:endParaRPr lang="en-US" alt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Assessment</a:t>
            </a: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methods</a:t>
            </a:r>
            <a:endParaRPr lang="en-US" altLang="en-US" sz="3600" dirty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o-RO" altLang="en-US" sz="3600" dirty="0" err="1" smtClean="0"/>
              <a:t>Assessment</a:t>
            </a:r>
            <a:r>
              <a:rPr lang="ro-RO" altLang="en-US" sz="3600" dirty="0" smtClean="0"/>
              <a:t> </a:t>
            </a:r>
            <a:r>
              <a:rPr lang="ro-RO" altLang="en-US" sz="3600" dirty="0" err="1" smtClean="0"/>
              <a:t>tools</a:t>
            </a: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126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>
                <a:solidFill>
                  <a:schemeClr val="accent1"/>
                </a:solidFill>
              </a:rPr>
              <a:t>3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>
                <a:solidFill>
                  <a:schemeClr val="accent1"/>
                </a:solidFill>
              </a:rPr>
              <a:t>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to</a:t>
            </a:r>
            <a:r>
              <a:rPr lang="en-US" altLang="ro-RO" sz="4000" b="1" dirty="0" err="1" smtClean="0">
                <a:solidFill>
                  <a:schemeClr val="accent1"/>
                </a:solidFill>
              </a:rPr>
              <a:t>ol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6037" y="1847458"/>
            <a:ext cx="1023157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Checklist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Simulator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Case studies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Tests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6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126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>
                <a:solidFill>
                  <a:schemeClr val="accent1"/>
                </a:solidFill>
              </a:rPr>
              <a:t>3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tool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Checklist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a</a:t>
            </a:r>
            <a:r>
              <a:rPr lang="en-US" altLang="en-US" sz="2000" dirty="0" smtClean="0">
                <a:latin typeface="Tahoma" panose="020B0604030504040204" pitchFamily="34" charset="0"/>
              </a:rPr>
              <a:t>uthentic									may be difficult to prepare</a:t>
            </a: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r</a:t>
            </a:r>
            <a:r>
              <a:rPr lang="en-US" altLang="en-US" sz="2000" dirty="0" smtClean="0">
                <a:latin typeface="Tahoma" panose="020B0604030504040204" pitchFamily="34" charset="0"/>
              </a:rPr>
              <a:t>eusable								</a:t>
            </a:r>
            <a:r>
              <a:rPr lang="en-US" altLang="en-US" sz="2000" dirty="0">
                <a:latin typeface="Tahoma" panose="020B0604030504040204" pitchFamily="34" charset="0"/>
              </a:rPr>
              <a:t>	may </a:t>
            </a:r>
            <a:r>
              <a:rPr lang="en-US" altLang="en-US" sz="2000" dirty="0" smtClean="0">
                <a:latin typeface="Tahoma" panose="020B0604030504040204" pitchFamily="34" charset="0"/>
              </a:rPr>
              <a:t>take some time to </a:t>
            </a:r>
            <a:r>
              <a:rPr lang="en-US" altLang="en-US" sz="2000" dirty="0">
                <a:latin typeface="Tahoma" panose="020B0604030504040204" pitchFamily="34" charset="0"/>
              </a:rPr>
              <a:t>apply</a:t>
            </a: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Tahoma" panose="020B0604030504040204" pitchFamily="34" charset="0"/>
              </a:rPr>
              <a:t>In depth evaluation</a:t>
            </a: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126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>
                <a:solidFill>
                  <a:schemeClr val="accent1"/>
                </a:solidFill>
              </a:rPr>
              <a:t>3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tool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Simulator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Tahoma" panose="020B0604030504040204" pitchFamily="34" charset="0"/>
              </a:rPr>
              <a:t>(almost) real workplace						costly investment</a:t>
            </a:r>
          </a:p>
          <a:p>
            <a:pPr marL="0" indent="0">
              <a:buNone/>
            </a:pPr>
            <a:endParaRPr lang="en-US" altLang="en-US" sz="20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r</a:t>
            </a:r>
            <a:r>
              <a:rPr lang="en-US" altLang="en-US" sz="2000" dirty="0" smtClean="0">
                <a:latin typeface="Tahoma" panose="020B0604030504040204" pitchFamily="34" charset="0"/>
              </a:rPr>
              <a:t>eusable									scenarios must be fully detailed</a:t>
            </a:r>
            <a:endParaRPr lang="en-US" altLang="en-US" sz="20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o</a:t>
            </a:r>
            <a:r>
              <a:rPr lang="en-US" altLang="en-US" sz="2000" dirty="0" smtClean="0">
                <a:latin typeface="Tahoma" panose="020B0604030504040204" pitchFamily="34" charset="0"/>
              </a:rPr>
              <a:t>bjective and reliable</a:t>
            </a:r>
            <a:endParaRPr lang="ro-RO" altLang="en-U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126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>
                <a:solidFill>
                  <a:schemeClr val="accent1"/>
                </a:solidFill>
              </a:rPr>
              <a:t>3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tool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Case studies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c</a:t>
            </a:r>
            <a:r>
              <a:rPr lang="en-US" altLang="en-US" sz="2000" dirty="0" smtClean="0">
                <a:latin typeface="Tahoma" panose="020B0604030504040204" pitchFamily="34" charset="0"/>
              </a:rPr>
              <a:t>omprehensive							may take time </a:t>
            </a:r>
            <a:r>
              <a:rPr lang="en-US" altLang="en-US" sz="2000" dirty="0">
                <a:latin typeface="Tahoma" panose="020B0604030504040204" pitchFamily="34" charset="0"/>
              </a:rPr>
              <a:t>to get prepared</a:t>
            </a:r>
          </a:p>
          <a:p>
            <a:pPr marL="0" indent="0">
              <a:buNone/>
            </a:pPr>
            <a:endParaRPr lang="en-US" altLang="en-US" sz="20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>
                <a:latin typeface="Tahoma" panose="020B0604030504040204" pitchFamily="34" charset="0"/>
              </a:rPr>
              <a:t>c</a:t>
            </a:r>
            <a:r>
              <a:rPr lang="en-US" altLang="en-US" sz="2000" dirty="0" smtClean="0">
                <a:latin typeface="Tahoma" panose="020B0604030504040204" pitchFamily="34" charset="0"/>
              </a:rPr>
              <a:t>over lots of topics						may </a:t>
            </a:r>
            <a:r>
              <a:rPr lang="en-US" altLang="en-US" sz="2000" dirty="0">
                <a:latin typeface="Tahoma" panose="020B0604030504040204" pitchFamily="34" charset="0"/>
              </a:rPr>
              <a:t>take time </a:t>
            </a:r>
            <a:r>
              <a:rPr lang="en-US" altLang="en-US" sz="2000" dirty="0" smtClean="0">
                <a:latin typeface="Tahoma" panose="020B0604030504040204" pitchFamily="34" charset="0"/>
              </a:rPr>
              <a:t>to go </a:t>
            </a:r>
            <a:r>
              <a:rPr lang="en-US" altLang="en-US" sz="2000" dirty="0">
                <a:latin typeface="Tahoma" panose="020B0604030504040204" pitchFamily="34" charset="0"/>
              </a:rPr>
              <a:t>through</a:t>
            </a:r>
          </a:p>
          <a:p>
            <a:pPr marL="0" indent="0"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	</a:t>
            </a:r>
            <a:r>
              <a:rPr lang="en-US" altLang="en-US" sz="2400" dirty="0" smtClean="0">
                <a:latin typeface="Tahoma" panose="020B0604030504040204" pitchFamily="34" charset="0"/>
              </a:rPr>
              <a:t>									</a:t>
            </a:r>
            <a:r>
              <a:rPr lang="en-US" altLang="en-US" sz="2000" dirty="0" smtClean="0">
                <a:latin typeface="Tahoma" panose="020B0604030504040204" pitchFamily="34" charset="0"/>
              </a:rPr>
              <a:t>big amount of data are needed</a:t>
            </a:r>
          </a:p>
          <a:p>
            <a:pPr marL="0" indent="0"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51269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o-RO" sz="4000" b="1" dirty="0">
                <a:solidFill>
                  <a:schemeClr val="accent1"/>
                </a:solidFill>
              </a:rPr>
              <a:t>3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tool</a:t>
            </a:r>
            <a:r>
              <a:rPr lang="ro-RO" altLang="ro-RO" sz="4000" b="1" dirty="0" smtClean="0">
                <a:solidFill>
                  <a:schemeClr val="accent1"/>
                </a:solidFill>
              </a:rPr>
              <a:t>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Tests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 (</a:t>
            </a:r>
            <a:r>
              <a:rPr lang="ro-RO" altLang="en-US" sz="2800" b="1" dirty="0" err="1" smtClean="0">
                <a:latin typeface="Tahoma" panose="020B0604030504040204" pitchFamily="34" charset="0"/>
              </a:rPr>
              <a:t>objective</a:t>
            </a:r>
            <a:r>
              <a:rPr lang="ro-RO" altLang="en-US" sz="2800" b="1" dirty="0" smtClean="0">
                <a:latin typeface="Tahoma" panose="020B0604030504040204" pitchFamily="34" charset="0"/>
              </a:rPr>
              <a:t>)</a:t>
            </a: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o-RO" altLang="en-US" sz="2000" dirty="0" err="1">
                <a:latin typeface="Tahoma" panose="020B0604030504040204" pitchFamily="34" charset="0"/>
              </a:rPr>
              <a:t>s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tandardization</a:t>
            </a:r>
            <a:r>
              <a:rPr lang="ro-RO" altLang="en-US" sz="2000" dirty="0" smtClean="0">
                <a:latin typeface="Tahoma" panose="020B0604030504040204" pitchFamily="34" charset="0"/>
              </a:rPr>
              <a:t> of 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evaluation</a:t>
            </a:r>
            <a:r>
              <a:rPr lang="ro-RO" altLang="en-US" sz="2000" dirty="0" smtClean="0">
                <a:latin typeface="Tahoma" panose="020B0604030504040204" pitchFamily="34" charset="0"/>
              </a:rPr>
              <a:t>				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time</a:t>
            </a:r>
            <a:r>
              <a:rPr lang="ro-RO" altLang="en-US" sz="2000" dirty="0" smtClean="0">
                <a:latin typeface="Tahoma" panose="020B0604030504040204" pitchFamily="34" charset="0"/>
              </a:rPr>
              <a:t> 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consuming</a:t>
            </a:r>
            <a:r>
              <a:rPr lang="ro-RO" altLang="en-US" sz="2000" dirty="0" smtClean="0">
                <a:latin typeface="Tahoma" panose="020B0604030504040204" pitchFamily="34" charset="0"/>
              </a:rPr>
              <a:t> in 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making</a:t>
            </a:r>
            <a:endParaRPr lang="en-US" altLang="en-US" sz="20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ro-RO" altLang="en-US" sz="20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ro-RO" altLang="en-US" sz="2000" dirty="0" err="1" smtClean="0">
                <a:latin typeface="Tahoma" panose="020B0604030504040204" pitchFamily="34" charset="0"/>
              </a:rPr>
              <a:t>reus</a:t>
            </a:r>
            <a:r>
              <a:rPr lang="en-US" altLang="en-US" sz="2000" dirty="0" err="1" smtClean="0">
                <a:latin typeface="Tahoma" panose="020B0604030504040204" pitchFamily="34" charset="0"/>
              </a:rPr>
              <a:t>abl</a:t>
            </a:r>
            <a:r>
              <a:rPr lang="ro-RO" altLang="en-US" sz="2000" dirty="0" smtClean="0">
                <a:latin typeface="Tahoma" panose="020B0604030504040204" pitchFamily="34" charset="0"/>
              </a:rPr>
              <a:t>e								</a:t>
            </a:r>
            <a:r>
              <a:rPr lang="en-US" altLang="en-US" sz="2000" dirty="0" smtClean="0">
                <a:latin typeface="Tahoma" panose="020B0604030504040204" pitchFamily="34" charset="0"/>
              </a:rPr>
              <a:t>	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time</a:t>
            </a:r>
            <a:r>
              <a:rPr lang="ro-RO" altLang="en-US" sz="2000" dirty="0" smtClean="0">
                <a:latin typeface="Tahoma" panose="020B0604030504040204" pitchFamily="34" charset="0"/>
              </a:rPr>
              <a:t> 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consuming</a:t>
            </a:r>
            <a:r>
              <a:rPr lang="ro-RO" altLang="en-US" sz="2000" dirty="0" smtClean="0">
                <a:latin typeface="Tahoma" panose="020B0604030504040204" pitchFamily="34" charset="0"/>
              </a:rPr>
              <a:t> in </a:t>
            </a:r>
            <a:r>
              <a:rPr lang="ro-RO" altLang="en-US" sz="2000" dirty="0" err="1" smtClean="0">
                <a:latin typeface="Tahoma" panose="020B0604030504040204" pitchFamily="34" charset="0"/>
              </a:rPr>
              <a:t>correcting</a:t>
            </a:r>
            <a:endParaRPr lang="en-US" altLang="en-US" sz="2000" dirty="0" smtClean="0"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2000" dirty="0"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Tahoma" panose="020B0604030504040204" pitchFamily="34" charset="0"/>
              </a:rPr>
              <a:t>for any group dimension</a:t>
            </a:r>
            <a:endParaRPr lang="ro-RO" altLang="en-U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15" name="Picture 27" descr="Imagini pentru god's tests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4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o-RO" altLang="en-US" sz="3600" dirty="0" smtClean="0"/>
              <a:t>Remember?</a:t>
            </a: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o-RO" altLang="en-US" sz="3600" dirty="0" err="1" smtClean="0"/>
              <a:t>Assessment</a:t>
            </a:r>
            <a:r>
              <a:rPr lang="ro-RO" altLang="en-US" sz="3600" dirty="0" smtClean="0"/>
              <a:t> </a:t>
            </a:r>
            <a:r>
              <a:rPr lang="ro-RO" altLang="en-US" sz="3600" dirty="0" err="1" smtClean="0"/>
              <a:t>methods</a:t>
            </a:r>
            <a:endParaRPr lang="en-US" altLang="en-US" sz="3600" dirty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o-RO" altLang="en-US" sz="3600" dirty="0" err="1" smtClean="0"/>
              <a:t>Assessment</a:t>
            </a:r>
            <a:r>
              <a:rPr lang="ro-RO" altLang="en-US" sz="3600" dirty="0" smtClean="0"/>
              <a:t> </a:t>
            </a:r>
            <a:r>
              <a:rPr lang="ro-RO" altLang="en-US" sz="3600" dirty="0" err="1" smtClean="0"/>
              <a:t>tools</a:t>
            </a: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5883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ro-RO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862873" y="2006612"/>
            <a:ext cx="9796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(Training + 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+ Time = </a:t>
            </a:r>
            <a:r>
              <a:rPr lang="ro-RO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ro-R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r>
              <a:rPr lang="ro-RO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        3D</a:t>
            </a:r>
            <a:endParaRPr lang="en-U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97" y="2988072"/>
            <a:ext cx="3238963" cy="32389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66D033-2AC8-4734-8831-3A2C5865303F}"/>
              </a:ext>
            </a:extLst>
          </p:cNvPr>
          <p:cNvSpPr txBox="1"/>
          <p:nvPr/>
        </p:nvSpPr>
        <p:spPr>
          <a:xfrm>
            <a:off x="1382155" y="1520572"/>
            <a:ext cx="97570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poursuivront </a:t>
            </a:r>
            <a:r>
              <a:rPr lang="fr-FR" sz="2800" i="1" dirty="0">
                <a:solidFill>
                  <a:schemeClr val="bg1"/>
                </a:solidFill>
              </a:rPr>
              <a:t>un développement durable grâce aux meilleurs services possible, tant sur terre qu</a:t>
            </a:r>
            <a:r>
              <a:rPr lang="fr-FR" sz="2800" i="1" dirty="0" smtClean="0">
                <a:solidFill>
                  <a:schemeClr val="bg1"/>
                </a:solidFill>
              </a:rPr>
              <a:t>’</a:t>
            </a:r>
          </a:p>
          <a:p>
            <a:pPr algn="just"/>
            <a:r>
              <a:rPr lang="fr-FR" sz="2800" i="1" dirty="0" smtClean="0">
                <a:solidFill>
                  <a:schemeClr val="bg1"/>
                </a:solidFill>
              </a:rPr>
              <a:t>en </a:t>
            </a:r>
            <a:r>
              <a:rPr lang="fr-FR" sz="2800" i="1" dirty="0">
                <a:solidFill>
                  <a:schemeClr val="bg1"/>
                </a:solidFill>
              </a:rPr>
              <a:t>mer et dans les airs</a:t>
            </a:r>
            <a:endParaRPr lang="en-CH" sz="2800" i="1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FFA9E7-37C8-49C6-ABD5-659516B3B362}"/>
              </a:ext>
            </a:extLst>
          </p:cNvPr>
          <p:cNvSpPr txBox="1">
            <a:spLocks/>
          </p:cNvSpPr>
          <p:nvPr/>
        </p:nvSpPr>
        <p:spPr>
          <a:xfrm>
            <a:off x="-500484" y="5700757"/>
            <a:ext cx="11231531" cy="1052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457200" rtl="0">
              <a:spcBef>
                <a:spcPct val="0"/>
              </a:spcBef>
            </a:pPr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D5177-2B7E-49FA-A36C-0E337A9E6B39}"/>
              </a:ext>
            </a:extLst>
          </p:cNvPr>
          <p:cNvSpPr txBox="1"/>
          <p:nvPr/>
        </p:nvSpPr>
        <p:spPr>
          <a:xfrm>
            <a:off x="1184299" y="3326296"/>
            <a:ext cx="538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CH" sz="28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6038" y="184745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Remember?</a:t>
            </a:r>
            <a:endParaRPr lang="en-US" alt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o-RO" altLang="en-US" sz="3600" dirty="0" err="1" smtClean="0"/>
              <a:t>Assessment</a:t>
            </a:r>
            <a:r>
              <a:rPr lang="ro-RO" altLang="en-US" sz="3600" dirty="0" smtClean="0"/>
              <a:t> </a:t>
            </a:r>
            <a:r>
              <a:rPr lang="ro-RO" altLang="en-US" sz="3600" dirty="0" err="1" smtClean="0"/>
              <a:t>methods</a:t>
            </a:r>
            <a:endParaRPr lang="en-US" altLang="en-US" sz="3600" dirty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Assessment</a:t>
            </a:r>
            <a:r>
              <a:rPr lang="ro-RO" altLang="en-US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o-RO" altLang="en-US" sz="3600" dirty="0" err="1" smtClean="0">
                <a:solidFill>
                  <a:schemeClr val="bg1">
                    <a:lumMod val="85000"/>
                  </a:schemeClr>
                </a:solidFill>
              </a:rPr>
              <a:t>tools</a:t>
            </a:r>
            <a:endParaRPr lang="en-US" altLang="en-US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ACF69-2318-42C2-8D45-1347D4E66D8E}"/>
              </a:ext>
            </a:extLst>
          </p:cNvPr>
          <p:cNvSpPr txBox="1"/>
          <p:nvPr/>
        </p:nvSpPr>
        <p:spPr>
          <a:xfrm>
            <a:off x="2437868" y="824024"/>
            <a:ext cx="290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457200" rtl="0">
              <a:spcBef>
                <a:spcPct val="0"/>
              </a:spcBef>
            </a:pPr>
            <a:r>
              <a:rPr lang="en-US" sz="4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CH" sz="4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6039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000" b="1" dirty="0" smtClean="0">
                <a:solidFill>
                  <a:schemeClr val="accent1"/>
                </a:solidFill>
              </a:rPr>
              <a:t>2.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methods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6037" y="1847458"/>
            <a:ext cx="1023157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Direct observation of operational work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Simulation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Portfolio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Written assessment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18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en-US" sz="3600" dirty="0" smtClean="0"/>
          </a:p>
          <a:p>
            <a:pPr>
              <a:buFontTx/>
              <a:buNone/>
            </a:pPr>
            <a:endParaRPr lang="ro-RO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6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6039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000" b="1" dirty="0" smtClean="0">
                <a:solidFill>
                  <a:schemeClr val="accent1"/>
                </a:solidFill>
              </a:rPr>
              <a:t>2.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methods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Direct observation of operational work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Most authentic assessment method for OJT</a:t>
            </a: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 for authentic contexts. 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trainees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demonstrate their work 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an authentic audience.					Difficult to set up and administer, 													especially with a large number of trainees.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for the integration of complex skills.</a:t>
            </a:r>
            <a:endParaRPr lang="ro-RO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6039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000" b="1" dirty="0" smtClean="0">
                <a:solidFill>
                  <a:schemeClr val="accent1"/>
                </a:solidFill>
              </a:rPr>
              <a:t>2.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methods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Simulation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An assessment method for OJT applicable in almost any situation</a:t>
            </a: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environment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describing the situation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similarl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real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expensive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</a:t>
            </a:r>
          </a:p>
          <a:p>
            <a:pPr>
              <a:buFont typeface="Wingdings" panose="05000000000000000000" pitchFamily="2" charset="2"/>
              <a:buNone/>
            </a:pPr>
            <a:r>
              <a:rPr lang="ro-R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</a:t>
            </a:r>
            <a:endParaRPr lang="ro-RO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o-RO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6039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000" b="1" dirty="0" smtClean="0">
                <a:solidFill>
                  <a:schemeClr val="accent1"/>
                </a:solidFill>
              </a:rPr>
              <a:t>2.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methods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Portfolio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A very complex assessment </a:t>
            </a:r>
            <a:r>
              <a:rPr lang="en-US" altLang="en-US" sz="2400" dirty="0" smtClean="0">
                <a:latin typeface="Tahoma" panose="020B0604030504040204" pitchFamily="34" charset="0"/>
              </a:rPr>
              <a:t>method for </a:t>
            </a:r>
            <a:r>
              <a:rPr lang="en-US" altLang="en-US" sz="2400" dirty="0" smtClean="0">
                <a:latin typeface="Tahoma" panose="020B0604030504040204" pitchFamily="34" charset="0"/>
              </a:rPr>
              <a:t>OJT</a:t>
            </a: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trainees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work over an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extended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time to incorporate revisions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Judging what has been learned is not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always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evident from looking at products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for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trainees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craftsmanship,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embellishment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		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to assess individual contributions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when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product is a group product.</a:t>
            </a:r>
            <a:endParaRPr lang="en-US" altLang="en-US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14601" y="685800"/>
            <a:ext cx="6039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o-RO" altLang="ro-RO" sz="4000" b="1" dirty="0" smtClean="0">
                <a:solidFill>
                  <a:schemeClr val="accent1"/>
                </a:solidFill>
              </a:rPr>
              <a:t>2.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Assessment</a:t>
            </a:r>
            <a:r>
              <a:rPr lang="en-US" altLang="ro-RO" sz="4000" b="1" dirty="0" smtClean="0">
                <a:solidFill>
                  <a:schemeClr val="accent1"/>
                </a:solidFill>
              </a:rPr>
              <a:t> </a:t>
            </a:r>
            <a:r>
              <a:rPr lang="ro-RO" altLang="ro-RO" sz="4000" b="1" dirty="0" err="1" smtClean="0">
                <a:solidFill>
                  <a:schemeClr val="accent1"/>
                </a:solidFill>
              </a:rPr>
              <a:t>methods</a:t>
            </a:r>
            <a:endParaRPr lang="en-US" altLang="ro-RO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5166" y="1828800"/>
            <a:ext cx="10040389" cy="48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Tahoma" panose="020B0604030504040204" pitchFamily="34" charset="0"/>
              </a:rPr>
              <a:t>Written assessment</a:t>
            </a:r>
            <a:endParaRPr lang="ro-RO" altLang="en-US" sz="2800" b="1" dirty="0" smtClean="0">
              <a:latin typeface="Tahoma" panose="020B0604030504040204" pitchFamily="34" charset="0"/>
            </a:endParaRPr>
          </a:p>
          <a:p>
            <a:endParaRPr lang="ro-RO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ahoma" panose="020B0604030504040204" pitchFamily="34" charset="0"/>
              </a:rPr>
              <a:t>An assessment method for OJT applicable </a:t>
            </a:r>
            <a:r>
              <a:rPr lang="en-US" altLang="en-US" sz="2400" dirty="0" smtClean="0">
                <a:latin typeface="Tahoma" panose="020B0604030504040204" pitchFamily="34" charset="0"/>
              </a:rPr>
              <a:t>mostly for checking K &amp; U</a:t>
            </a:r>
            <a:endParaRPr lang="en-US" altLang="en-US" sz="2400" dirty="0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o-RO" altLang="en-US" sz="2400" b="1" dirty="0" smtClean="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o-RO" altLang="en-US" sz="2400" b="1" dirty="0" err="1" smtClean="0">
                <a:solidFill>
                  <a:srgbClr val="008000"/>
                </a:solidFill>
                <a:latin typeface="Tahoma" panose="020B0604030504040204" pitchFamily="34" charset="0"/>
              </a:rPr>
              <a:t>PROs</a:t>
            </a:r>
            <a:r>
              <a:rPr lang="ro-RO" altLang="en-US" sz="2400" b="1" dirty="0" smtClean="0">
                <a:solidFill>
                  <a:srgbClr val="009900"/>
                </a:solidFill>
                <a:latin typeface="Tahoma" panose="020B0604030504040204" pitchFamily="34" charset="0"/>
              </a:rPr>
              <a:t>	</a:t>
            </a:r>
            <a:r>
              <a:rPr lang="ro-RO" altLang="en-US" sz="2400" b="1" dirty="0" smtClean="0">
                <a:latin typeface="Tahoma" panose="020B0604030504040204" pitchFamily="34" charset="0"/>
              </a:rPr>
              <a:t>			    </a:t>
            </a:r>
            <a:r>
              <a:rPr lang="en-US" altLang="en-US" sz="2400" b="1" dirty="0" smtClean="0">
                <a:latin typeface="Tahoma" panose="020B0604030504040204" pitchFamily="34" charset="0"/>
              </a:rPr>
              <a:t>							</a:t>
            </a:r>
            <a:r>
              <a:rPr lang="ro-RO" alt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CONs</a:t>
            </a:r>
            <a:endParaRPr lang="en-US" altLang="en-US" sz="2400" b="1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for a standardized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 </a:t>
            </a:r>
          </a:p>
          <a:p>
            <a:pPr marL="0" indent="0"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groups of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trainees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0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	Difficult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assess skills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						paper-and-pencil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measures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Useful for assessing individual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trainees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o-RO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R Presentation_ PRA 2018 _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5" ma:contentTypeDescription="Create a new document." ma:contentTypeScope="" ma:versionID="04f64893ca9abae055d02a7fde2298e3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f03952db9b8fa2660b299608b271947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lioslocation" minOccurs="0"/>
                <xsd:element ref="ns2:Comment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lioslocation" ma:index="18" nillable="true" ma:displayName="Elios location" ma:format="Hyperlink" ma:internalName="Elios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19" nillable="true" ma:displayName="Comment" ma:internalName="Comment">
      <xsd:simpleType>
        <xsd:restriction base="dms:Text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2c9005-3129-4719-81ca-2fc8d806cf37">
      <UserInfo>
        <DisplayName>Yinka R. Adebayo</DisplayName>
        <AccountId>30</AccountId>
        <AccountType/>
      </UserInfo>
      <UserInfo>
        <DisplayName>Mustafa Adiguzel</DisplayName>
        <AccountId>14</AccountId>
        <AccountType/>
      </UserInfo>
      <UserInfo>
        <DisplayName>Luciane Veeck</DisplayName>
        <AccountId>1660</AccountId>
        <AccountType/>
      </UserInfo>
      <UserInfo>
        <DisplayName>Hong Fan</DisplayName>
        <AccountId>21</AccountId>
        <AccountType/>
      </UserInfo>
    </SharedWithUsers>
    <Comment xmlns="2c63548e-e22e-43cb-a415-9193d4d80a38" xsi:nil="true"/>
    <Elioslocation xmlns="2c63548e-e22e-43cb-a415-9193d4d80a38">
      <Url xsi:nil="true"/>
      <Description xsi:nil="true"/>
    </Elioslo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CCD9A-284B-44BC-B7DA-2894A5A80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63548e-e22e-43cb-a415-9193d4d80a38"/>
    <ds:schemaRef ds:uri="9d2c9005-3129-4719-81ca-2fc8d806cf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39278-ACC7-4434-89C7-79485BD82DE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2c63548e-e22e-43cb-a415-9193d4d80a38"/>
    <ds:schemaRef ds:uri="http://schemas.microsoft.com/office/2006/metadata/properties"/>
    <ds:schemaRef ds:uri="http://www.w3.org/XML/1998/namespace"/>
    <ds:schemaRef ds:uri="9d2c9005-3129-4719-81ca-2fc8d806cf37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E1E1A1-E9DA-4F50-B952-7DFA4577D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728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SimSun</vt:lpstr>
      <vt:lpstr>Arial</vt:lpstr>
      <vt:lpstr>Calibri</vt:lpstr>
      <vt:lpstr>Tahoma</vt:lpstr>
      <vt:lpstr>Wingdings</vt:lpstr>
      <vt:lpstr>ETR Presentation_ PRA 2018 _PP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Bugeac</dc:creator>
  <cp:lastModifiedBy>Alexandru Hozoc</cp:lastModifiedBy>
  <cp:revision>66</cp:revision>
  <dcterms:created xsi:type="dcterms:W3CDTF">2022-02-28T12:42:32Z</dcterms:created>
  <dcterms:modified xsi:type="dcterms:W3CDTF">2022-07-27T12:43:20Z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