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5"/>
  </p:notesMasterIdLst>
  <p:sldIdLst>
    <p:sldId id="348" r:id="rId6"/>
    <p:sldId id="365" r:id="rId7"/>
    <p:sldId id="364" r:id="rId8"/>
    <p:sldId id="360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49" r:id="rId24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BD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822" autoAdjust="0"/>
  </p:normalViewPr>
  <p:slideViewPr>
    <p:cSldViewPr snapToGrid="0">
      <p:cViewPr varScale="1">
        <p:scale>
          <a:sx n="115" d="100"/>
          <a:sy n="115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ugeac" userId="2985d28a-a5e1-43fc-9feb-ea351fce1cf7" providerId="ADAL" clId="{55584292-A776-4710-A34C-79A80C0A3942}"/>
    <pc:docChg chg="modSld">
      <pc:chgData name="Paul Bugeac" userId="2985d28a-a5e1-43fc-9feb-ea351fce1cf7" providerId="ADAL" clId="{55584292-A776-4710-A34C-79A80C0A3942}" dt="2022-07-17T09:00:27.538" v="8" actId="20577"/>
      <pc:docMkLst>
        <pc:docMk/>
      </pc:docMkLst>
      <pc:sldChg chg="modSp mod">
        <pc:chgData name="Paul Bugeac" userId="2985d28a-a5e1-43fc-9feb-ea351fce1cf7" providerId="ADAL" clId="{55584292-A776-4710-A34C-79A80C0A3942}" dt="2022-07-17T09:00:27.538" v="8" actId="20577"/>
        <pc:sldMkLst>
          <pc:docMk/>
          <pc:sldMk cId="3858717191" sldId="342"/>
        </pc:sldMkLst>
        <pc:spChg chg="mod">
          <ac:chgData name="Paul Bugeac" userId="2985d28a-a5e1-43fc-9feb-ea351fce1cf7" providerId="ADAL" clId="{55584292-A776-4710-A34C-79A80C0A3942}" dt="2022-07-17T09:00:27.538" v="8" actId="20577"/>
          <ac:spMkLst>
            <pc:docMk/>
            <pc:sldMk cId="3858717191" sldId="342"/>
            <ac:spMk id="2" creationId="{0407B7CC-0E91-4311-992F-269347C9D8A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E022A-0A20-4617-BD76-BFE143E9B416}" type="datetimeFigureOut">
              <a:rPr lang="en-CH" smtClean="0"/>
              <a:t>07/27/2022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280EE-39A6-41AE-B61B-73646EDF4B3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9690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FF08-1D2F-4963-8C4E-95DA32C49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388F6A-B572-4840-9E3E-9EB9AF765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33D8F-177C-4107-9BF2-776456E13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07/27/2022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D6807-1DF1-4A93-996A-EE5907F7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2C57-FD32-4347-9BA1-0E475B06F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971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6FC7-078C-4B27-9A99-962EF9F8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9BBCD-DAF7-4AD2-82DA-C0BD5DB30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86473-7773-41B8-AAD1-285A8A2B9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07/27/2022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D4804-EA5A-4296-9553-A687D34E2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00EF6-384F-4199-80B2-81483666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658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5B0DB9-233B-47DE-95DD-5C30A7B24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685F9F-48F3-42C0-89F9-3F57BEAB6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271A4-CCB7-488B-BF44-2E4FED843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07/27/2022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C2A55-4255-4B84-9D9B-32A1EE55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77E84-094A-4C09-B291-F63F4B35C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13374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1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10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04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33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19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31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4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3619-F514-4189-8212-0E022C25E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CAAC8-E2DA-4AC5-B77C-2BB777C8C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D7D9E-21B6-4685-A3CF-8F45336B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07/27/2022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BB567-F667-4BB1-A562-5805E4C9E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D0E13-5219-44D7-9B0B-7001A692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37257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0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E123C-4BE3-4544-81C7-67A2BE20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29E43-8204-4B62-8F1D-3C43F29E9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4C910-08C9-4BA4-85DE-966255A51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07/27/2022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DBA28-2FFD-4C08-AEC8-0DA5420B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0DE5F-1D9A-4AF8-BB71-5C9AACE3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4847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F037C-87D8-45A4-B1F6-F0989EACF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448D-AD4E-4E9B-AF64-D4CCCDFE3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1180C-0D78-4642-B595-72EA9B31C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838A7-B16C-4379-B528-E71751E77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07/27/2022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70C65-0947-4F58-90AD-3F98E250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AD3E8-C61B-434A-B78E-F4CFF26C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3377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8CAB-D3CD-4890-8757-D92EB245E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41331-7594-40D4-BBE6-CAF89CF79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A7CFE-FBE3-444B-B680-84AD214C3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D5DCB8-5D13-44F1-98CB-35387F8BA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8E066-FAFB-47D4-8F60-A6651A394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404AE8-37B5-452C-A85F-584908A7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07/27/2022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53F8B9-9A97-4424-84F1-176B11AC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E9556-D058-435B-84A8-DEB08D40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9253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5310-DB40-46C2-89EC-85A4B0C9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452E0-AE91-4C7D-AB44-35544B9E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07/27/2022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B1D4F1-CB56-47B7-89E6-B61F0E8C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02229-A679-4DA7-BD07-D6AC50A36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5251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55A129-6230-4F2B-838A-FFF0819D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07/27/2022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4979A0-069A-4F4F-91FE-F8707AF5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AFE67-A41A-4098-9775-31E81EB46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5707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3F9C-11FD-4E22-AA38-3896D959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B1518-D9C1-4B78-9ED5-8C282F7F7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07623-2D4C-4696-8C7D-53F99ED7E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CD74C-ADE4-41FE-80F6-C394EA053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07/27/2022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8BE0C-9E7C-4C2C-982A-E564203B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C6246-EF90-4941-B623-AC186391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1902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0532-3590-448F-A08E-C2E62CF56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C39C45-FC77-4FAF-ACCB-C2D033718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908F2-6479-4588-99AA-5D39998EE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5B143-9E51-4C6F-8044-F8AE1DCE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07/27/2022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351FF-4E63-43A7-A78B-6CD50E4A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8B5DE-F6A3-4116-A268-A1280542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3029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59728C-DF21-40D6-A129-E304D062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5EBA-E8D0-4C00-A90D-D46F19215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50F88-3F59-4FB7-80AC-DDBDBC5EB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62A7-8E42-4B86-A0D2-2C05E44E8BA5}" type="datetimeFigureOut">
              <a:rPr lang="en-CH" smtClean="0"/>
              <a:t>07/27/2022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F2B61-F15B-4B52-BDD6-AF554751D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5433E-B0D2-4868-9601-588F28420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4714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EC187D-22EA-498D-A7F5-DD3CBDF5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77A93E-C7B3-4247-AF73-97DCDBC7C734}"/>
              </a:ext>
            </a:extLst>
          </p:cNvPr>
          <p:cNvSpPr txBox="1"/>
          <p:nvPr/>
        </p:nvSpPr>
        <p:spPr>
          <a:xfrm>
            <a:off x="1671979" y="2843242"/>
            <a:ext cx="95658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Building an OJT training plan</a:t>
            </a:r>
            <a:endParaRPr lang="en-US" sz="4400" b="1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332914" y="5946375"/>
            <a:ext cx="5334000" cy="609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Alexandru Hozoc, MET expert</a:t>
            </a:r>
            <a:endParaRPr lang="ro-RO" alt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7" y="824024"/>
            <a:ext cx="6490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Evaluation of learning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399" y="1752600"/>
            <a:ext cx="11287299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2800" dirty="0">
                <a:latin typeface="Tahoma" panose="020B0604030504040204" pitchFamily="34" charset="0"/>
              </a:rPr>
              <a:t>The evaluation plan </a:t>
            </a:r>
            <a:r>
              <a:rPr lang="en-GB" altLang="en-US" sz="2800" dirty="0" smtClean="0">
                <a:latin typeface="Tahoma" panose="020B0604030504040204" pitchFamily="34" charset="0"/>
              </a:rPr>
              <a:t>shall </a:t>
            </a:r>
            <a:r>
              <a:rPr lang="en-GB" altLang="en-US" sz="2800" dirty="0">
                <a:latin typeface="Tahoma" panose="020B0604030504040204" pitchFamily="34" charset="0"/>
              </a:rPr>
              <a:t>be described, including </a:t>
            </a:r>
          </a:p>
          <a:p>
            <a:pPr lvl="1"/>
            <a:r>
              <a:rPr lang="it-IT" altLang="en-US" dirty="0" smtClean="0">
                <a:latin typeface="Tahoma" panose="020B0604030504040204" pitchFamily="34" charset="0"/>
              </a:rPr>
              <a:t>tests, </a:t>
            </a:r>
            <a:endParaRPr lang="ro-RO" altLang="en-US" dirty="0" smtClean="0">
              <a:latin typeface="Tahoma" panose="020B0604030504040204" pitchFamily="34" charset="0"/>
            </a:endParaRPr>
          </a:p>
          <a:p>
            <a:pPr lvl="1"/>
            <a:r>
              <a:rPr lang="it-IT" altLang="en-US" dirty="0">
                <a:latin typeface="Tahoma" panose="020B0604030504040204" pitchFamily="34" charset="0"/>
              </a:rPr>
              <a:t>a</a:t>
            </a:r>
            <a:r>
              <a:rPr lang="it-IT" altLang="en-US" dirty="0" smtClean="0">
                <a:latin typeface="Tahoma" panose="020B0604030504040204" pitchFamily="34" charset="0"/>
              </a:rPr>
              <a:t>ny evaluated activities, </a:t>
            </a:r>
            <a:endParaRPr lang="ro-RO" altLang="en-US" dirty="0" smtClean="0">
              <a:latin typeface="Tahoma" panose="020B0604030504040204" pitchFamily="34" charset="0"/>
            </a:endParaRPr>
          </a:p>
          <a:p>
            <a:pPr lvl="1"/>
            <a:r>
              <a:rPr lang="en-GB" altLang="en-US" dirty="0">
                <a:latin typeface="Tahoma" panose="020B0604030504040204" pitchFamily="34" charset="0"/>
              </a:rPr>
              <a:t>projects or products </a:t>
            </a:r>
            <a:r>
              <a:rPr lang="en-GB" altLang="en-US" dirty="0" smtClean="0">
                <a:latin typeface="Tahoma" panose="020B0604030504040204" pitchFamily="34" charset="0"/>
              </a:rPr>
              <a:t>presented </a:t>
            </a:r>
            <a:r>
              <a:rPr lang="en-GB" altLang="en-US" dirty="0">
                <a:latin typeface="Tahoma" panose="020B0604030504040204" pitchFamily="34" charset="0"/>
              </a:rPr>
              <a:t>by learners </a:t>
            </a:r>
            <a:r>
              <a:rPr lang="en-GB" altLang="en-US" dirty="0" smtClean="0">
                <a:latin typeface="Tahoma" panose="020B0604030504040204" pitchFamily="34" charset="0"/>
              </a:rPr>
              <a:t>that shall </a:t>
            </a:r>
            <a:r>
              <a:rPr lang="en-GB" altLang="en-US" dirty="0">
                <a:latin typeface="Tahoma" panose="020B0604030504040204" pitchFamily="34" charset="0"/>
              </a:rPr>
              <a:t>be </a:t>
            </a:r>
            <a:r>
              <a:rPr lang="en-GB" altLang="en-US" dirty="0" smtClean="0">
                <a:latin typeface="Tahoma" panose="020B0604030504040204" pitchFamily="34" charset="0"/>
              </a:rPr>
              <a:t>assessed</a:t>
            </a:r>
            <a:r>
              <a:rPr lang="it-IT" altLang="en-US" dirty="0" smtClean="0">
                <a:latin typeface="Tahoma" panose="020B0604030504040204" pitchFamily="34" charset="0"/>
              </a:rPr>
              <a:t>.</a:t>
            </a:r>
            <a:r>
              <a:rPr lang="it-IT" altLang="en-US" i="1" dirty="0" smtClean="0"/>
              <a:t> </a:t>
            </a:r>
            <a:endParaRPr lang="ro-RO" altLang="en-US" i="1" dirty="0" smtClean="0"/>
          </a:p>
          <a:p>
            <a:endParaRPr lang="ro-RO" altLang="en-US" sz="2800" dirty="0" smtClean="0"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altLang="en-US" sz="2800" dirty="0">
                <a:latin typeface="Tahoma" panose="020B0604030504040204" pitchFamily="34" charset="0"/>
              </a:rPr>
              <a:t>Correlated with desired learning outcomes </a:t>
            </a:r>
          </a:p>
          <a:p>
            <a:endParaRPr lang="en-GB" altLang="en-US" sz="2800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800" dirty="0" smtClean="0">
                <a:latin typeface="Tahoma" panose="020B0604030504040204" pitchFamily="34" charset="0"/>
              </a:rPr>
              <a:t>	</a:t>
            </a:r>
            <a:endParaRPr lang="en-US" altLang="en-US" sz="2800" i="1" dirty="0" smtClean="0">
              <a:latin typeface="Tahoma" panose="020B0604030504040204" pitchFamily="34" charset="0"/>
            </a:endParaRPr>
          </a:p>
          <a:p>
            <a:endParaRPr lang="ro-RO" altLang="en-US" sz="28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endParaRPr lang="ro-RO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4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9100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Evaluation of the training process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399" y="1752600"/>
            <a:ext cx="10805161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2800" dirty="0" smtClean="0">
                <a:latin typeface="Tahoma" panose="020B0604030504040204" pitchFamily="34" charset="0"/>
              </a:rPr>
              <a:t>An </a:t>
            </a:r>
            <a:r>
              <a:rPr lang="en-GB" altLang="en-US" sz="2800" dirty="0">
                <a:latin typeface="Tahoma" panose="020B0604030504040204" pitchFamily="34" charset="0"/>
              </a:rPr>
              <a:t>analysis of the training process within the training unit </a:t>
            </a:r>
            <a:r>
              <a:rPr lang="en-GB" altLang="en-US" sz="2800" dirty="0" smtClean="0">
                <a:latin typeface="Tahoma" panose="020B0604030504040204" pitchFamily="34" charset="0"/>
              </a:rPr>
              <a:t>should be </a:t>
            </a:r>
            <a:r>
              <a:rPr lang="en-GB" altLang="en-US" sz="2800" dirty="0">
                <a:latin typeface="Tahoma" panose="020B0604030504040204" pitchFamily="34" charset="0"/>
              </a:rPr>
              <a:t>made, taking into account the records of the </a:t>
            </a:r>
            <a:r>
              <a:rPr lang="en-GB" altLang="en-US" sz="2800" dirty="0" smtClean="0">
                <a:latin typeface="Tahoma" panose="020B0604030504040204" pitchFamily="34" charset="0"/>
              </a:rPr>
              <a:t>process</a:t>
            </a:r>
            <a:r>
              <a:rPr lang="en-US" altLang="en-US" sz="2800" dirty="0" smtClean="0">
                <a:latin typeface="Tahoma" panose="020B0604030504040204" pitchFamily="34" charset="0"/>
              </a:rPr>
              <a:t>:</a:t>
            </a:r>
            <a:endParaRPr lang="ro-RO" altLang="en-US" sz="28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800" dirty="0" smtClean="0">
              <a:latin typeface="Tahoma" panose="020B0604030504040204" pitchFamily="34" charset="0"/>
            </a:endParaRPr>
          </a:p>
          <a:p>
            <a:pPr lvl="1"/>
            <a:r>
              <a:rPr lang="en-GB" altLang="en-US" dirty="0">
                <a:latin typeface="Tahoma" panose="020B0604030504040204" pitchFamily="34" charset="0"/>
              </a:rPr>
              <a:t>results obtained at the license examination</a:t>
            </a:r>
          </a:p>
          <a:p>
            <a:pPr lvl="1"/>
            <a:endParaRPr lang="en-GB" altLang="en-US" dirty="0">
              <a:latin typeface="Tahoma" panose="020B0604030504040204" pitchFamily="34" charset="0"/>
            </a:endParaRPr>
          </a:p>
          <a:p>
            <a:pPr lvl="1"/>
            <a:r>
              <a:rPr lang="ro-RO" altLang="en-US" dirty="0">
                <a:latin typeface="Tahoma" panose="020B0604030504040204" pitchFamily="34" charset="0"/>
              </a:rPr>
              <a:t>local </a:t>
            </a:r>
            <a:r>
              <a:rPr lang="ro-RO" altLang="en-US" dirty="0" err="1">
                <a:latin typeface="Tahoma" panose="020B0604030504040204" pitchFamily="34" charset="0"/>
              </a:rPr>
              <a:t>competency</a:t>
            </a:r>
            <a:r>
              <a:rPr lang="ro-RO" altLang="en-US" dirty="0">
                <a:latin typeface="Tahoma" panose="020B0604030504040204" pitchFamily="34" charset="0"/>
              </a:rPr>
              <a:t> </a:t>
            </a:r>
            <a:r>
              <a:rPr lang="ro-RO" altLang="en-US" dirty="0" err="1">
                <a:latin typeface="Tahoma" panose="020B0604030504040204" pitchFamily="34" charset="0"/>
              </a:rPr>
              <a:t>assessments</a:t>
            </a:r>
            <a:endParaRPr lang="ro-RO" altLang="en-US" dirty="0">
              <a:latin typeface="Tahoma" panose="020B0604030504040204" pitchFamily="34" charset="0"/>
            </a:endParaRPr>
          </a:p>
          <a:p>
            <a:pPr lvl="1"/>
            <a:endParaRPr lang="ro-RO" altLang="en-US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800" dirty="0" smtClean="0">
                <a:latin typeface="Tahoma" panose="020B0604030504040204" pitchFamily="34" charset="0"/>
              </a:rPr>
              <a:t>	</a:t>
            </a:r>
            <a:r>
              <a:rPr lang="en-GB" altLang="en-US" sz="2800" dirty="0">
                <a:latin typeface="Tahoma" panose="020B0604030504040204" pitchFamily="34" charset="0"/>
              </a:rPr>
              <a:t> and the possibility of its </a:t>
            </a:r>
            <a:r>
              <a:rPr lang="en-GB" altLang="en-US" sz="2800" dirty="0" smtClean="0">
                <a:latin typeface="Tahoma" panose="020B0604030504040204" pitchFamily="34" charset="0"/>
              </a:rPr>
              <a:t>supervision.</a:t>
            </a:r>
            <a:endParaRPr lang="en-GB" altLang="en-US" sz="2800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dirty="0" smtClean="0"/>
              <a:t> </a:t>
            </a:r>
            <a:endParaRPr lang="en-US" altLang="en-US" sz="2800" dirty="0" smtClean="0">
              <a:latin typeface="Tahoma" panose="020B0604030504040204" pitchFamily="34" charset="0"/>
            </a:endParaRPr>
          </a:p>
          <a:p>
            <a:endParaRPr lang="ro-RO" altLang="en-US" sz="28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endParaRPr lang="ro-RO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538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Learning activities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1752600"/>
            <a:ext cx="10555778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ahoma" panose="020B0604030504040204" pitchFamily="34" charset="0"/>
              </a:rPr>
              <a:t>individual study of documentation,</a:t>
            </a:r>
            <a:endParaRPr lang="en-US" altLang="en-US" sz="2800" dirty="0" smtClean="0">
              <a:latin typeface="Tahoma" panose="020B0604030504040204" pitchFamily="34" charset="0"/>
            </a:endParaRPr>
          </a:p>
          <a:p>
            <a:endParaRPr lang="ro-RO" altLang="en-US" sz="2800" dirty="0" smtClean="0">
              <a:latin typeface="Tahoma" panose="020B0604030504040204" pitchFamily="34" charset="0"/>
            </a:endParaRPr>
          </a:p>
          <a:p>
            <a:r>
              <a:rPr lang="en-GB" altLang="en-US" sz="2800" dirty="0">
                <a:latin typeface="Tahoma" panose="020B0604030504040204" pitchFamily="34" charset="0"/>
              </a:rPr>
              <a:t>observation of the operational activity</a:t>
            </a:r>
            <a:r>
              <a:rPr lang="en-US" altLang="en-US" sz="2800" dirty="0" smtClean="0">
                <a:latin typeface="Tahoma" panose="020B0604030504040204" pitchFamily="34" charset="0"/>
              </a:rPr>
              <a:t>,</a:t>
            </a:r>
          </a:p>
          <a:p>
            <a:endParaRPr lang="ro-RO" altLang="en-US" sz="2800" dirty="0" smtClean="0">
              <a:latin typeface="Tahoma" panose="020B0604030504040204" pitchFamily="34" charset="0"/>
            </a:endParaRPr>
          </a:p>
          <a:p>
            <a:r>
              <a:rPr lang="en-US" altLang="en-US" sz="2800" dirty="0" smtClean="0">
                <a:latin typeface="Tahoma" panose="020B0604030504040204" pitchFamily="34" charset="0"/>
              </a:rPr>
              <a:t>exercises</a:t>
            </a:r>
            <a:r>
              <a:rPr lang="ro-RO" altLang="en-US" sz="2800" dirty="0" smtClean="0">
                <a:latin typeface="Tahoma" panose="020B0604030504040204" pitchFamily="34" charset="0"/>
              </a:rPr>
              <a:t>,</a:t>
            </a:r>
          </a:p>
          <a:p>
            <a:endParaRPr lang="ro-RO" altLang="en-US" sz="2800" dirty="0" smtClean="0">
              <a:latin typeface="Tahoma" panose="020B0604030504040204" pitchFamily="34" charset="0"/>
            </a:endParaRPr>
          </a:p>
          <a:p>
            <a:r>
              <a:rPr lang="en-GB" altLang="en-US" sz="2800" dirty="0">
                <a:latin typeface="Tahoma" panose="020B0604030504040204" pitchFamily="34" charset="0"/>
              </a:rPr>
              <a:t>participation in simulations of special cases</a:t>
            </a:r>
            <a:r>
              <a:rPr lang="ro-RO" altLang="en-US" sz="2800" dirty="0" smtClean="0">
                <a:latin typeface="Tahoma" panose="020B060403050404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800" dirty="0" smtClean="0">
                <a:latin typeface="Tahoma" panose="020B0604030504040204" pitchFamily="34" charset="0"/>
              </a:rPr>
              <a:t>	</a:t>
            </a:r>
            <a:endParaRPr lang="en-US" altLang="en-US" sz="2800" i="1" dirty="0" smtClean="0">
              <a:latin typeface="Tahoma" panose="020B0604030504040204" pitchFamily="34" charset="0"/>
            </a:endParaRPr>
          </a:p>
          <a:p>
            <a:endParaRPr lang="ro-RO" altLang="en-US" sz="28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endParaRPr lang="ro-RO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3688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Resources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1752600"/>
            <a:ext cx="8077200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dirty="0" smtClean="0">
                <a:latin typeface="Tahoma" panose="020B0604030504040204" pitchFamily="34" charset="0"/>
              </a:rPr>
              <a:t>Training r</a:t>
            </a:r>
            <a:r>
              <a:rPr lang="ro-RO" altLang="en-US" sz="2800" dirty="0" err="1" smtClean="0">
                <a:latin typeface="Tahoma" panose="020B0604030504040204" pitchFamily="34" charset="0"/>
              </a:rPr>
              <a:t>es</a:t>
            </a:r>
            <a:r>
              <a:rPr lang="en-US" altLang="en-US" sz="2800" dirty="0" err="1" smtClean="0">
                <a:latin typeface="Tahoma" panose="020B0604030504040204" pitchFamily="34" charset="0"/>
              </a:rPr>
              <a:t>ou</a:t>
            </a:r>
            <a:r>
              <a:rPr lang="ro-RO" altLang="en-US" sz="2800" dirty="0" smtClean="0">
                <a:latin typeface="Tahoma" panose="020B0604030504040204" pitchFamily="34" charset="0"/>
              </a:rPr>
              <a:t>r</a:t>
            </a:r>
            <a:r>
              <a:rPr lang="en-US" altLang="en-US" sz="2800" dirty="0" smtClean="0">
                <a:latin typeface="Tahoma" panose="020B0604030504040204" pitchFamily="34" charset="0"/>
              </a:rPr>
              <a:t>c</a:t>
            </a:r>
            <a:r>
              <a:rPr lang="ro-RO" altLang="en-US" sz="2800" dirty="0" smtClean="0">
                <a:latin typeface="Tahoma" panose="020B0604030504040204" pitchFamily="34" charset="0"/>
              </a:rPr>
              <a:t>e</a:t>
            </a:r>
            <a:r>
              <a:rPr lang="en-US" altLang="en-US" sz="2800" dirty="0" smtClean="0">
                <a:latin typeface="Tahoma" panose="020B0604030504040204" pitchFamily="34" charset="0"/>
              </a:rPr>
              <a:t>s</a:t>
            </a:r>
            <a:endParaRPr lang="ro-RO" altLang="en-US" sz="2800" dirty="0" smtClean="0">
              <a:latin typeface="Tahoma" panose="020B060403050404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Tahoma" panose="020B0604030504040204" pitchFamily="34" charset="0"/>
              </a:rPr>
              <a:t>t</a:t>
            </a:r>
            <a:r>
              <a:rPr lang="en-US" altLang="en-US" sz="2400" dirty="0" smtClean="0">
                <a:latin typeface="Tahoma" panose="020B0604030504040204" pitchFamily="34" charset="0"/>
              </a:rPr>
              <a:t>raining </a:t>
            </a:r>
            <a:r>
              <a:rPr lang="ro-RO" altLang="en-US" sz="2400" dirty="0" err="1" smtClean="0">
                <a:latin typeface="Tahoma" panose="020B0604030504040204" pitchFamily="34" charset="0"/>
              </a:rPr>
              <a:t>su</a:t>
            </a:r>
            <a:r>
              <a:rPr lang="en-US" altLang="en-US" sz="2400" dirty="0" smtClean="0">
                <a:latin typeface="Tahoma" panose="020B0604030504040204" pitchFamily="34" charset="0"/>
              </a:rPr>
              <a:t>p</a:t>
            </a:r>
            <a:r>
              <a:rPr lang="ro-RO" altLang="en-US" sz="2400" dirty="0" smtClean="0">
                <a:latin typeface="Tahoma" panose="020B0604030504040204" pitchFamily="34" charset="0"/>
              </a:rPr>
              <a:t>port</a:t>
            </a:r>
            <a:r>
              <a:rPr lang="en-US" altLang="en-US" sz="2400" dirty="0" smtClean="0">
                <a:latin typeface="Tahoma" panose="020B0604030504040204" pitchFamily="34" charset="0"/>
              </a:rPr>
              <a:t>,</a:t>
            </a:r>
          </a:p>
          <a:p>
            <a:pPr lvl="1">
              <a:lnSpc>
                <a:spcPct val="90000"/>
              </a:lnSpc>
            </a:pPr>
            <a:r>
              <a:rPr lang="ro-RO" altLang="en-US" sz="2400" dirty="0" smtClean="0">
                <a:latin typeface="Tahoma" panose="020B0604030504040204" pitchFamily="34" charset="0"/>
              </a:rPr>
              <a:t>Manual</a:t>
            </a:r>
            <a:r>
              <a:rPr lang="en-US" altLang="en-US" sz="2400" dirty="0" smtClean="0">
                <a:latin typeface="Tahoma" panose="020B0604030504040204" pitchFamily="34" charset="0"/>
              </a:rPr>
              <a:t>s,</a:t>
            </a:r>
            <a:endParaRPr lang="ro-RO" altLang="en-US" sz="2400" dirty="0" smtClean="0">
              <a:latin typeface="Tahoma" panose="020B060403050404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ro-RO" altLang="en-US" sz="2400" dirty="0" smtClean="0">
                <a:latin typeface="Tahoma" panose="020B0604030504040204" pitchFamily="34" charset="0"/>
              </a:rPr>
              <a:t>audio-video</a:t>
            </a:r>
            <a:r>
              <a:rPr lang="en-US" altLang="en-US" sz="2400" dirty="0" smtClean="0">
                <a:latin typeface="Tahoma" panose="020B0604030504040204" pitchFamily="34" charset="0"/>
              </a:rPr>
              <a:t> </a:t>
            </a:r>
            <a:r>
              <a:rPr lang="ro-RO" altLang="en-US" sz="2400" dirty="0" smtClean="0">
                <a:latin typeface="Tahoma" panose="020B0604030504040204" pitchFamily="34" charset="0"/>
              </a:rPr>
              <a:t>pre</a:t>
            </a:r>
            <a:r>
              <a:rPr lang="en-US" altLang="en-US" sz="2400" dirty="0" smtClean="0">
                <a:latin typeface="Tahoma" panose="020B0604030504040204" pitchFamily="34" charset="0"/>
              </a:rPr>
              <a:t>s</a:t>
            </a:r>
            <a:r>
              <a:rPr lang="ro-RO" altLang="en-US" sz="2400" dirty="0" err="1" smtClean="0">
                <a:latin typeface="Tahoma" panose="020B0604030504040204" pitchFamily="34" charset="0"/>
              </a:rPr>
              <a:t>ent</a:t>
            </a:r>
            <a:r>
              <a:rPr lang="en-US" altLang="en-US" sz="2400" dirty="0" smtClean="0">
                <a:latin typeface="Tahoma" panose="020B0604030504040204" pitchFamily="34" charset="0"/>
              </a:rPr>
              <a:t>at</a:t>
            </a:r>
            <a:r>
              <a:rPr lang="ro-RO" altLang="en-US" sz="2400" dirty="0" smtClean="0">
                <a:latin typeface="Tahoma" panose="020B0604030504040204" pitchFamily="34" charset="0"/>
              </a:rPr>
              <a:t>i</a:t>
            </a:r>
            <a:r>
              <a:rPr lang="en-US" altLang="en-US" sz="2400" dirty="0" err="1" smtClean="0">
                <a:latin typeface="Tahoma" panose="020B0604030504040204" pitchFamily="34" charset="0"/>
              </a:rPr>
              <a:t>ons</a:t>
            </a:r>
            <a:r>
              <a:rPr lang="en-US" altLang="en-US" sz="2400" dirty="0" smtClean="0">
                <a:latin typeface="Tahoma" panose="020B0604030504040204" pitchFamily="34" charset="0"/>
              </a:rPr>
              <a:t>,</a:t>
            </a:r>
            <a:r>
              <a:rPr lang="ro-RO" altLang="en-US" sz="2400" dirty="0" smtClean="0">
                <a:latin typeface="Tahoma" panose="020B0604030504040204" pitchFamily="34" charset="0"/>
              </a:rPr>
              <a:t> </a:t>
            </a:r>
            <a:endParaRPr lang="en-US" altLang="en-US" sz="2400" dirty="0" smtClean="0">
              <a:latin typeface="Tahoma" panose="020B060403050404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Tahoma" panose="020B0604030504040204" pitchFamily="34" charset="0"/>
              </a:rPr>
              <a:t>w</a:t>
            </a:r>
            <a:r>
              <a:rPr lang="ro-RO" altLang="en-US" sz="2400" dirty="0" err="1" smtClean="0">
                <a:latin typeface="Tahoma" panose="020B0604030504040204" pitchFamily="34" charset="0"/>
              </a:rPr>
              <a:t>eb</a:t>
            </a:r>
            <a:r>
              <a:rPr lang="en-US" altLang="en-US" sz="2400" dirty="0" smtClean="0">
                <a:latin typeface="Tahoma" panose="020B0604030504040204" pitchFamily="34" charset="0"/>
              </a:rPr>
              <a:t> </a:t>
            </a:r>
            <a:r>
              <a:rPr lang="ro-RO" altLang="en-US" sz="2400" dirty="0" smtClean="0">
                <a:latin typeface="Tahoma" panose="020B0604030504040204" pitchFamily="34" charset="0"/>
              </a:rPr>
              <a:t>pag</a:t>
            </a:r>
            <a:r>
              <a:rPr lang="en-US" altLang="en-US" sz="2400" dirty="0" err="1" smtClean="0">
                <a:latin typeface="Tahoma" panose="020B0604030504040204" pitchFamily="34" charset="0"/>
              </a:rPr>
              <a:t>es</a:t>
            </a:r>
            <a:r>
              <a:rPr lang="en-US" altLang="en-US" sz="2400" dirty="0" smtClean="0">
                <a:latin typeface="Tahoma" panose="020B0604030504040204" pitchFamily="34" charset="0"/>
              </a:rPr>
              <a:t>,</a:t>
            </a:r>
            <a:r>
              <a:rPr lang="ro-RO" altLang="en-US" sz="2400" dirty="0" smtClean="0">
                <a:latin typeface="Tahoma" panose="020B0604030504040204" pitchFamily="34" charset="0"/>
              </a:rPr>
              <a:t> </a:t>
            </a:r>
            <a:endParaRPr lang="en-US" altLang="en-US" sz="2400" dirty="0" smtClean="0">
              <a:latin typeface="Tahoma" panose="020B060403050404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Tahoma" panose="020B0604030504040204" pitchFamily="34" charset="0"/>
              </a:rPr>
              <a:t>f</a:t>
            </a:r>
            <a:r>
              <a:rPr lang="en-US" altLang="en-US" sz="2400" dirty="0" smtClean="0">
                <a:latin typeface="Tahoma" panose="020B0604030504040204" pitchFamily="34" charset="0"/>
              </a:rPr>
              <a:t>ree r</a:t>
            </a:r>
            <a:r>
              <a:rPr lang="ro-RO" altLang="en-US" sz="2400" dirty="0" err="1" smtClean="0">
                <a:latin typeface="Tahoma" panose="020B0604030504040204" pitchFamily="34" charset="0"/>
              </a:rPr>
              <a:t>es</a:t>
            </a:r>
            <a:r>
              <a:rPr lang="en-US" altLang="en-US" sz="2400" dirty="0" err="1" smtClean="0">
                <a:latin typeface="Tahoma" panose="020B0604030504040204" pitchFamily="34" charset="0"/>
              </a:rPr>
              <a:t>ou</a:t>
            </a:r>
            <a:r>
              <a:rPr lang="ro-RO" altLang="en-US" sz="2400" dirty="0" smtClean="0">
                <a:latin typeface="Tahoma" panose="020B0604030504040204" pitchFamily="34" charset="0"/>
              </a:rPr>
              <a:t>r</a:t>
            </a:r>
            <a:r>
              <a:rPr lang="en-US" altLang="en-US" sz="2400" dirty="0" smtClean="0">
                <a:latin typeface="Tahoma" panose="020B0604030504040204" pitchFamily="34" charset="0"/>
              </a:rPr>
              <a:t>c</a:t>
            </a:r>
            <a:r>
              <a:rPr lang="ro-RO" altLang="en-US" sz="2400" dirty="0" smtClean="0">
                <a:latin typeface="Tahoma" panose="020B0604030504040204" pitchFamily="34" charset="0"/>
              </a:rPr>
              <a:t>e</a:t>
            </a:r>
            <a:r>
              <a:rPr lang="en-US" altLang="en-US" sz="2400" dirty="0" smtClean="0">
                <a:latin typeface="Tahoma" panose="020B0604030504040204" pitchFamily="34" charset="0"/>
              </a:rPr>
              <a:t>s, wikis.</a:t>
            </a:r>
            <a:r>
              <a:rPr lang="ro-RO" altLang="en-US" sz="2400" dirty="0" smtClean="0">
                <a:latin typeface="Tahoma" panose="020B0604030504040204" pitchFamily="34" charset="0"/>
              </a:rPr>
              <a:t> </a:t>
            </a:r>
            <a:endParaRPr lang="en-US" altLang="en-US" sz="2400" dirty="0">
              <a:latin typeface="Tahoma" panose="020B0604030504040204" pitchFamily="34" charset="0"/>
            </a:endParaRPr>
          </a:p>
          <a:p>
            <a:pPr marL="342900" lvl="1" indent="-342900">
              <a:lnSpc>
                <a:spcPct val="90000"/>
              </a:lnSpc>
              <a:buFont typeface="Arial"/>
              <a:buChar char="•"/>
            </a:pPr>
            <a:endParaRPr lang="en-US" altLang="en-US" dirty="0" smtClean="0">
              <a:latin typeface="Tahoma" panose="020B0604030504040204" pitchFamily="34" charset="0"/>
            </a:endParaRPr>
          </a:p>
          <a:p>
            <a:pPr marL="342900" lvl="1" indent="-342900">
              <a:lnSpc>
                <a:spcPct val="90000"/>
              </a:lnSpc>
              <a:buFont typeface="Arial"/>
              <a:buChar char="•"/>
            </a:pPr>
            <a:r>
              <a:rPr lang="en-US" altLang="en-US" dirty="0" smtClean="0">
                <a:latin typeface="Tahoma" panose="020B0604030504040204" pitchFamily="34" charset="0"/>
              </a:rPr>
              <a:t>H</a:t>
            </a:r>
            <a:r>
              <a:rPr lang="ro-RO" altLang="en-US" dirty="0" smtClean="0">
                <a:latin typeface="Tahoma" panose="020B0604030504040204" pitchFamily="34" charset="0"/>
              </a:rPr>
              <a:t>uman</a:t>
            </a:r>
            <a:r>
              <a:rPr lang="en-US" altLang="en-US" dirty="0" smtClean="0">
                <a:latin typeface="Tahoma" panose="020B0604030504040204" pitchFamily="34" charset="0"/>
              </a:rPr>
              <a:t> r</a:t>
            </a:r>
            <a:r>
              <a:rPr lang="ro-RO" altLang="en-US" dirty="0" smtClean="0">
                <a:latin typeface="Tahoma" panose="020B0604030504040204" pitchFamily="34" charset="0"/>
              </a:rPr>
              <a:t>e</a:t>
            </a:r>
            <a:r>
              <a:rPr lang="en-US" altLang="en-US" dirty="0" err="1" smtClean="0">
                <a:latin typeface="Tahoma" panose="020B0604030504040204" pitchFamily="34" charset="0"/>
              </a:rPr>
              <a:t>sou</a:t>
            </a:r>
            <a:r>
              <a:rPr lang="ro-RO" altLang="en-US" dirty="0" smtClean="0">
                <a:latin typeface="Tahoma" panose="020B0604030504040204" pitchFamily="34" charset="0"/>
              </a:rPr>
              <a:t>r</a:t>
            </a:r>
            <a:r>
              <a:rPr lang="en-US" altLang="en-US" dirty="0" err="1" smtClean="0">
                <a:latin typeface="Tahoma" panose="020B0604030504040204" pitchFamily="34" charset="0"/>
              </a:rPr>
              <a:t>ces</a:t>
            </a:r>
            <a:endParaRPr lang="ro-RO" altLang="en-US" dirty="0">
              <a:latin typeface="Tahoma" panose="020B060403050404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ro-RO" altLang="en-US" sz="2400" dirty="0" smtClean="0">
                <a:latin typeface="Tahoma" panose="020B0604030504040204" pitchFamily="34" charset="0"/>
              </a:rPr>
              <a:t>Intern</a:t>
            </a:r>
            <a:r>
              <a:rPr lang="en-US" altLang="en-US" sz="2400" dirty="0" smtClean="0">
                <a:latin typeface="Tahoma" panose="020B0604030504040204" pitchFamily="34" charset="0"/>
              </a:rPr>
              <a:t>al,</a:t>
            </a:r>
            <a:endParaRPr lang="ro-RO" altLang="en-US" sz="2400" dirty="0" smtClean="0">
              <a:latin typeface="Tahoma" panose="020B060403050404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ro-RO" altLang="en-US" sz="2400" dirty="0" smtClean="0">
                <a:latin typeface="Tahoma" panose="020B0604030504040204" pitchFamily="34" charset="0"/>
              </a:rPr>
              <a:t>Extern</a:t>
            </a:r>
            <a:r>
              <a:rPr lang="en-US" altLang="en-US" sz="2400" dirty="0" smtClean="0">
                <a:latin typeface="Tahoma" panose="020B0604030504040204" pitchFamily="34" charset="0"/>
              </a:rPr>
              <a:t>al.</a:t>
            </a:r>
            <a:r>
              <a:rPr lang="ro-RO" altLang="en-US" sz="2400" dirty="0" smtClean="0">
                <a:latin typeface="Tahoma" panose="020B0604030504040204" pitchFamily="34" charset="0"/>
              </a:rPr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o-RO" altLang="en-US" sz="2800" dirty="0" smtClean="0">
                <a:latin typeface="Tahoma" panose="020B0604030504040204" pitchFamily="34" charset="0"/>
              </a:rPr>
              <a:t>	</a:t>
            </a:r>
            <a:endParaRPr lang="en-US" altLang="en-US" sz="2800" i="1" dirty="0" smtClean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ro-RO" altLang="en-US" sz="28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ro-RO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465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Learning tools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1752600"/>
            <a:ext cx="8077200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Tahoma" panose="020B0604030504040204" pitchFamily="34" charset="0"/>
              </a:rPr>
              <a:t>D</a:t>
            </a:r>
            <a:r>
              <a:rPr lang="ro-RO" altLang="en-US" sz="2800" dirty="0" err="1" smtClean="0">
                <a:latin typeface="Tahoma" panose="020B0604030504040204" pitchFamily="34" charset="0"/>
              </a:rPr>
              <a:t>edicate</a:t>
            </a:r>
            <a:r>
              <a:rPr lang="en-US" altLang="en-US" sz="2800" dirty="0" smtClean="0">
                <a:latin typeface="Tahoma" panose="020B0604030504040204" pitchFamily="34" charset="0"/>
              </a:rPr>
              <a:t>d workstations,</a:t>
            </a:r>
          </a:p>
          <a:p>
            <a:pPr>
              <a:lnSpc>
                <a:spcPct val="80000"/>
              </a:lnSpc>
            </a:pPr>
            <a:endParaRPr lang="ro-RO" altLang="en-US" sz="2800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Tahoma" panose="020B0604030504040204" pitchFamily="34" charset="0"/>
              </a:rPr>
              <a:t>S</a:t>
            </a:r>
            <a:r>
              <a:rPr lang="ro-RO" altLang="en-US" sz="2800" dirty="0" err="1" smtClean="0">
                <a:latin typeface="Tahoma" panose="020B0604030504040204" pitchFamily="34" charset="0"/>
              </a:rPr>
              <a:t>oftware</a:t>
            </a:r>
            <a:r>
              <a:rPr lang="en-US" altLang="en-US" sz="2800" dirty="0" smtClean="0">
                <a:latin typeface="Tahoma" panose="020B0604030504040204" pitchFamily="34" charset="0"/>
              </a:rPr>
              <a:t> apps,</a:t>
            </a:r>
            <a:endParaRPr lang="ro-RO" altLang="en-US" sz="2800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ro-RO" altLang="en-US" sz="2800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Tahoma" panose="020B0604030504040204" pitchFamily="34" charset="0"/>
              </a:rPr>
              <a:t>A</a:t>
            </a:r>
            <a:r>
              <a:rPr lang="ro-RO" altLang="en-US" sz="2800" dirty="0" err="1" smtClean="0">
                <a:latin typeface="Tahoma" panose="020B0604030504040204" pitchFamily="34" charset="0"/>
              </a:rPr>
              <a:t>udio</a:t>
            </a:r>
            <a:r>
              <a:rPr lang="ro-RO" altLang="en-US" sz="2800" dirty="0" smtClean="0">
                <a:latin typeface="Tahoma" panose="020B0604030504040204" pitchFamily="34" charset="0"/>
              </a:rPr>
              <a:t>-video</a:t>
            </a:r>
            <a:r>
              <a:rPr lang="en-US" altLang="en-US" sz="2800" dirty="0" smtClean="0">
                <a:latin typeface="Tahoma" panose="020B0604030504040204" pitchFamily="34" charset="0"/>
              </a:rPr>
              <a:t> m</a:t>
            </a:r>
            <a:r>
              <a:rPr lang="ro-RO" altLang="en-US" sz="2800" dirty="0" smtClean="0">
                <a:latin typeface="Tahoma" panose="020B0604030504040204" pitchFamily="34" charset="0"/>
              </a:rPr>
              <a:t>e</a:t>
            </a:r>
            <a:r>
              <a:rPr lang="en-US" altLang="en-US" sz="2800" dirty="0" err="1" smtClean="0">
                <a:latin typeface="Tahoma" panose="020B0604030504040204" pitchFamily="34" charset="0"/>
              </a:rPr>
              <a:t>ans</a:t>
            </a:r>
            <a:r>
              <a:rPr lang="en-US" altLang="en-US" sz="2800" dirty="0" smtClean="0">
                <a:latin typeface="Tahoma" panose="020B0604030504040204" pitchFamily="34" charset="0"/>
              </a:rPr>
              <a:t>,</a:t>
            </a:r>
          </a:p>
          <a:p>
            <a:pPr>
              <a:lnSpc>
                <a:spcPct val="80000"/>
              </a:lnSpc>
            </a:pPr>
            <a:endParaRPr lang="ro-RO" altLang="en-US" sz="2800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Tahoma" panose="020B0604030504040204" pitchFamily="34" charset="0"/>
              </a:rPr>
              <a:t>Flipchart, expendables,</a:t>
            </a:r>
            <a:endParaRPr lang="ro-RO" altLang="en-US" sz="2800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ro-RO" altLang="en-US" sz="2800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ro-RO" altLang="en-US" sz="2800" dirty="0" smtClean="0">
                <a:latin typeface="Tahoma" panose="020B0604030504040204" pitchFamily="34" charset="0"/>
              </a:rPr>
              <a:t>Etc.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o-RO" altLang="en-US" sz="2400" dirty="0" smtClean="0">
                <a:latin typeface="Tahoma" panose="020B0604030504040204" pitchFamily="34" charset="0"/>
              </a:rPr>
              <a:t>	</a:t>
            </a:r>
            <a:endParaRPr lang="en-US" altLang="en-US" sz="2400" i="1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ro-RO" altLang="en-US" sz="24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ro-RO" alt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3838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Scheduling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1752600"/>
            <a:ext cx="8077200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o-RO" altLang="en-US" sz="2800" dirty="0" smtClean="0">
                <a:latin typeface="Tahoma" panose="020B0604030504040204" pitchFamily="34" charset="0"/>
              </a:rPr>
              <a:t>Main </a:t>
            </a:r>
            <a:r>
              <a:rPr lang="ro-RO" altLang="en-US" sz="2800" dirty="0" err="1" smtClean="0">
                <a:latin typeface="Tahoma" panose="020B0604030504040204" pitchFamily="34" charset="0"/>
              </a:rPr>
              <a:t>stages</a:t>
            </a:r>
            <a:r>
              <a:rPr lang="ro-RO" altLang="en-US" sz="2800" dirty="0" smtClean="0">
                <a:latin typeface="Tahoma" panose="020B0604030504040204" pitchFamily="34" charset="0"/>
              </a:rPr>
              <a:t> in </a:t>
            </a:r>
            <a:r>
              <a:rPr lang="ro-RO" altLang="en-US" sz="2800" dirty="0" err="1" smtClean="0">
                <a:latin typeface="Tahoma" panose="020B0604030504040204" pitchFamily="34" charset="0"/>
              </a:rPr>
              <a:t>scheduling</a:t>
            </a:r>
            <a:r>
              <a:rPr lang="en-US" altLang="en-US" sz="2800" dirty="0" smtClean="0">
                <a:latin typeface="Tahoma" panose="020B0604030504040204" pitchFamily="34" charset="0"/>
              </a:rPr>
              <a:t>:</a:t>
            </a:r>
            <a:endParaRPr lang="ro-RO" altLang="en-US" sz="28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 smtClean="0">
              <a:latin typeface="Tahoma" panose="020B0604030504040204" pitchFamily="34" charset="0"/>
            </a:endParaRPr>
          </a:p>
          <a:p>
            <a:r>
              <a:rPr lang="ro-RO" altLang="en-US" sz="2800" dirty="0" smtClean="0">
                <a:latin typeface="Tahoma" panose="020B0604030504040204" pitchFamily="34" charset="0"/>
              </a:rPr>
              <a:t>training </a:t>
            </a:r>
            <a:r>
              <a:rPr lang="ro-RO" altLang="en-US" sz="2800" dirty="0" err="1" smtClean="0">
                <a:latin typeface="Tahoma" panose="020B0604030504040204" pitchFamily="34" charset="0"/>
              </a:rPr>
              <a:t>delivery</a:t>
            </a:r>
            <a:r>
              <a:rPr lang="en-US" altLang="en-US" sz="2800" dirty="0" smtClean="0">
                <a:latin typeface="Tahoma" panose="020B0604030504040204" pitchFamily="34" charset="0"/>
              </a:rPr>
              <a:t>,</a:t>
            </a:r>
            <a:endParaRPr lang="en-US" altLang="en-US" sz="2800" dirty="0" smtClean="0">
              <a:latin typeface="Tahoma" panose="020B0604030504040204" pitchFamily="34" charset="0"/>
            </a:endParaRPr>
          </a:p>
          <a:p>
            <a:endParaRPr lang="ro-RO" altLang="en-US" sz="2800" dirty="0" smtClean="0">
              <a:latin typeface="Tahoma" panose="020B0604030504040204" pitchFamily="34" charset="0"/>
            </a:endParaRPr>
          </a:p>
          <a:p>
            <a:r>
              <a:rPr lang="ro-RO" altLang="en-US" sz="2800" dirty="0" err="1">
                <a:latin typeface="Tahoma" panose="020B0604030504040204" pitchFamily="34" charset="0"/>
              </a:rPr>
              <a:t>e</a:t>
            </a:r>
            <a:r>
              <a:rPr lang="en-US" altLang="en-US" sz="2800" dirty="0" err="1" smtClean="0">
                <a:latin typeface="Tahoma" panose="020B0604030504040204" pitchFamily="34" charset="0"/>
              </a:rPr>
              <a:t>valu</a:t>
            </a:r>
            <a:r>
              <a:rPr lang="ro-RO" altLang="en-US" sz="2800" dirty="0" err="1" smtClean="0">
                <a:latin typeface="Tahoma" panose="020B0604030504040204" pitchFamily="34" charset="0"/>
              </a:rPr>
              <a:t>ation</a:t>
            </a:r>
            <a:r>
              <a:rPr lang="ro-RO" altLang="en-US" sz="2800" dirty="0" smtClean="0">
                <a:latin typeface="Tahoma" panose="020B0604030504040204" pitchFamily="34" charset="0"/>
              </a:rPr>
              <a:t> of </a:t>
            </a:r>
            <a:r>
              <a:rPr lang="ro-RO" altLang="en-US" sz="2800" dirty="0" err="1" smtClean="0">
                <a:latin typeface="Tahoma" panose="020B0604030504040204" pitchFamily="34" charset="0"/>
              </a:rPr>
              <a:t>learning</a:t>
            </a:r>
            <a:r>
              <a:rPr lang="ro-RO" altLang="en-US" sz="2800" dirty="0" smtClean="0">
                <a:latin typeface="Tahoma" panose="020B0604030504040204" pitchFamily="34" charset="0"/>
              </a:rPr>
              <a:t> </a:t>
            </a:r>
            <a:r>
              <a:rPr lang="ro-RO" altLang="en-US" sz="2800" dirty="0" smtClean="0">
                <a:latin typeface="Tahoma" panose="020B0604030504040204" pitchFamily="34" charset="0"/>
              </a:rPr>
              <a:t>(final </a:t>
            </a:r>
            <a:r>
              <a:rPr lang="ro-RO" altLang="en-US" sz="2800" dirty="0" err="1" smtClean="0">
                <a:latin typeface="Tahoma" panose="020B0604030504040204" pitchFamily="34" charset="0"/>
              </a:rPr>
              <a:t>and</a:t>
            </a:r>
            <a:r>
              <a:rPr lang="ro-RO" altLang="en-US" sz="2800" dirty="0" smtClean="0">
                <a:latin typeface="Tahoma" panose="020B0604030504040204" pitchFamily="34" charset="0"/>
              </a:rPr>
              <a:t> </a:t>
            </a:r>
            <a:r>
              <a:rPr lang="ro-RO" altLang="en-US" sz="2800" dirty="0" err="1" smtClean="0">
                <a:latin typeface="Tahoma" panose="020B0604030504040204" pitchFamily="34" charset="0"/>
              </a:rPr>
              <a:t>partial</a:t>
            </a:r>
            <a:r>
              <a:rPr lang="ro-RO" altLang="en-US" sz="2800" dirty="0" smtClean="0">
                <a:latin typeface="Tahoma" panose="020B0604030504040204" pitchFamily="34" charset="0"/>
              </a:rPr>
              <a:t>),</a:t>
            </a:r>
            <a:endParaRPr lang="ro-RO" altLang="en-US" sz="2800" dirty="0" smtClean="0">
              <a:latin typeface="Tahoma" panose="020B0604030504040204" pitchFamily="34" charset="0"/>
            </a:endParaRPr>
          </a:p>
          <a:p>
            <a:endParaRPr lang="ro-RO" altLang="en-US" sz="2800" dirty="0" smtClean="0">
              <a:latin typeface="Tahoma" panose="020B0604030504040204" pitchFamily="34" charset="0"/>
            </a:endParaRPr>
          </a:p>
          <a:p>
            <a:r>
              <a:rPr lang="ro-RO" altLang="en-US" sz="2800" dirty="0" err="1">
                <a:latin typeface="Tahoma" panose="020B0604030504040204" pitchFamily="34" charset="0"/>
              </a:rPr>
              <a:t>e</a:t>
            </a:r>
            <a:r>
              <a:rPr lang="ro-RO" altLang="en-US" sz="2800" smtClean="0">
                <a:latin typeface="Tahoma" panose="020B0604030504040204" pitchFamily="34" charset="0"/>
              </a:rPr>
              <a:t>valuation</a:t>
            </a:r>
            <a:r>
              <a:rPr lang="ro-RO" altLang="en-US" sz="2800" dirty="0" smtClean="0">
                <a:latin typeface="Tahoma" panose="020B0604030504040204" pitchFamily="34" charset="0"/>
              </a:rPr>
              <a:t> of </a:t>
            </a:r>
            <a:r>
              <a:rPr lang="ro-RO" altLang="en-US" sz="2800" dirty="0" err="1" smtClean="0">
                <a:latin typeface="Tahoma" panose="020B0604030504040204" pitchFamily="34" charset="0"/>
              </a:rPr>
              <a:t>the</a:t>
            </a:r>
            <a:r>
              <a:rPr lang="ro-RO" altLang="en-US" sz="2800" dirty="0" smtClean="0">
                <a:latin typeface="Tahoma" panose="020B0604030504040204" pitchFamily="34" charset="0"/>
              </a:rPr>
              <a:t> training </a:t>
            </a:r>
            <a:r>
              <a:rPr lang="ro-RO" altLang="en-US" sz="2800" dirty="0" err="1" smtClean="0">
                <a:latin typeface="Tahoma" panose="020B0604030504040204" pitchFamily="34" charset="0"/>
              </a:rPr>
              <a:t>process</a:t>
            </a:r>
            <a:r>
              <a:rPr lang="ro-RO" altLang="en-US" sz="2800" dirty="0" smtClean="0">
                <a:latin typeface="Tahoma" panose="020B0604030504040204" pitchFamily="34" charset="0"/>
              </a:rPr>
              <a:t>.</a:t>
            </a:r>
            <a:endParaRPr lang="ro-RO" altLang="en-US" sz="28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800" dirty="0" smtClean="0">
                <a:latin typeface="Tahoma" panose="020B0604030504040204" pitchFamily="34" charset="0"/>
              </a:rPr>
              <a:t>	</a:t>
            </a:r>
            <a:endParaRPr lang="en-US" altLang="en-US" sz="2800" i="1" dirty="0" smtClean="0">
              <a:latin typeface="Tahoma" panose="020B0604030504040204" pitchFamily="34" charset="0"/>
            </a:endParaRPr>
          </a:p>
          <a:p>
            <a:endParaRPr lang="ro-RO" altLang="en-US" sz="28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endParaRPr lang="ro-RO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2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5259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en-US" sz="4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Responsabilities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1752600"/>
            <a:ext cx="8077200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o-RO" altLang="en-US" sz="2800" dirty="0" smtClean="0">
                <a:solidFill>
                  <a:schemeClr val="bg1"/>
                </a:solidFill>
                <a:latin typeface="Tahoma" panose="020B0604030504040204" pitchFamily="34" charset="0"/>
              </a:rPr>
              <a:t>	</a:t>
            </a:r>
            <a:endParaRPr lang="en-US" altLang="en-US" sz="2800" i="1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altLang="en-US" sz="2800" dirty="0">
                <a:latin typeface="Tahoma" panose="020B0604030504040204" pitchFamily="34" charset="0"/>
              </a:rPr>
              <a:t>Description of the responsibility of the persons involved in the </a:t>
            </a:r>
            <a:r>
              <a:rPr lang="en-GB" altLang="en-US" sz="2800" dirty="0" smtClean="0">
                <a:latin typeface="Tahoma" panose="020B0604030504040204" pitchFamily="34" charset="0"/>
              </a:rPr>
              <a:t>training event/process</a:t>
            </a:r>
            <a:r>
              <a:rPr lang="en-US" altLang="en-US" sz="2800" dirty="0" smtClean="0">
                <a:latin typeface="Tahoma" panose="020B060403050404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n-US" altLang="en-US" sz="2800" dirty="0" smtClean="0">
                <a:latin typeface="Tahoma" panose="020B0604030504040204" pitchFamily="34" charset="0"/>
              </a:rPr>
              <a:t>Trainers,</a:t>
            </a:r>
          </a:p>
          <a:p>
            <a:pPr>
              <a:buFontTx/>
              <a:buChar char="-"/>
            </a:pPr>
            <a:r>
              <a:rPr lang="en-US" altLang="en-US" sz="2800" dirty="0" smtClean="0">
                <a:latin typeface="Tahoma" panose="020B0604030504040204" pitchFamily="34" charset="0"/>
              </a:rPr>
              <a:t>Course manager,</a:t>
            </a:r>
          </a:p>
          <a:p>
            <a:pPr>
              <a:buFontTx/>
              <a:buChar char="-"/>
            </a:pPr>
            <a:r>
              <a:rPr lang="en-US" altLang="en-US" sz="2800" dirty="0" smtClean="0">
                <a:latin typeface="Tahoma" panose="020B0604030504040204" pitchFamily="34" charset="0"/>
              </a:rPr>
              <a:t>Training manager,</a:t>
            </a:r>
          </a:p>
          <a:p>
            <a:pPr>
              <a:buFontTx/>
              <a:buChar char="-"/>
            </a:pPr>
            <a:r>
              <a:rPr lang="en-US" altLang="en-US" sz="2800" dirty="0" smtClean="0">
                <a:latin typeface="Tahoma" panose="020B0604030504040204" pitchFamily="34" charset="0"/>
              </a:rPr>
              <a:t>Etc.</a:t>
            </a:r>
            <a:r>
              <a:rPr lang="ro-RO" altLang="en-US" sz="2800" dirty="0" smtClean="0">
                <a:latin typeface="Tahoma" panose="020B0604030504040204" pitchFamily="34" charset="0"/>
              </a:rPr>
              <a:t>  </a:t>
            </a:r>
          </a:p>
          <a:p>
            <a:endParaRPr lang="ro-RO" altLang="en-US" sz="28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endParaRPr lang="ro-RO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2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5259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QMS records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752600"/>
            <a:ext cx="8077200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7788" lvl="2" indent="-438150">
              <a:lnSpc>
                <a:spcPct val="90000"/>
              </a:lnSpc>
              <a:buFont typeface="Wingdings" panose="05000000000000000000" pitchFamily="2" charset="2"/>
              <a:buNone/>
            </a:pPr>
            <a:endParaRPr lang="ro-RO" altLang="en-US" sz="2100" dirty="0" smtClean="0"/>
          </a:p>
          <a:p>
            <a:pPr marL="571500" indent="-571500">
              <a:lnSpc>
                <a:spcPct val="90000"/>
              </a:lnSpc>
            </a:pPr>
            <a:r>
              <a:rPr lang="en-GB" altLang="en-US" sz="2800" dirty="0" smtClean="0">
                <a:latin typeface="Tahoma" panose="020B0604030504040204" pitchFamily="34" charset="0"/>
              </a:rPr>
              <a:t>Intermediate tests </a:t>
            </a:r>
            <a:r>
              <a:rPr lang="en-GB" altLang="en-US" sz="2800" dirty="0">
                <a:latin typeface="Tahoma" panose="020B0604030504040204" pitchFamily="34" charset="0"/>
              </a:rPr>
              <a:t>and </a:t>
            </a:r>
            <a:r>
              <a:rPr lang="en-GB" altLang="en-US" sz="2800" dirty="0" smtClean="0">
                <a:latin typeface="Tahoma" panose="020B0604030504040204" pitchFamily="34" charset="0"/>
              </a:rPr>
              <a:t>evaluations,</a:t>
            </a:r>
          </a:p>
          <a:p>
            <a:pPr marL="571500" indent="-571500">
              <a:lnSpc>
                <a:spcPct val="90000"/>
              </a:lnSpc>
            </a:pPr>
            <a:endParaRPr lang="ro-RO" altLang="en-US" sz="2800" dirty="0" smtClean="0">
              <a:latin typeface="Tahoma" panose="020B0604030504040204" pitchFamily="34" charset="0"/>
            </a:endParaRPr>
          </a:p>
          <a:p>
            <a:pPr marL="571500" indent="-571500">
              <a:lnSpc>
                <a:spcPct val="90000"/>
              </a:lnSpc>
            </a:pPr>
            <a:r>
              <a:rPr lang="en-GB" altLang="en-US" sz="2800" dirty="0">
                <a:latin typeface="Tahoma" panose="020B0604030504040204" pitchFamily="34" charset="0"/>
              </a:rPr>
              <a:t>Partial, final </a:t>
            </a:r>
            <a:r>
              <a:rPr lang="en-GB" altLang="en-US" sz="2800" dirty="0" smtClean="0">
                <a:latin typeface="Tahoma" panose="020B0604030504040204" pitchFamily="34" charset="0"/>
              </a:rPr>
              <a:t>assessment checklists </a:t>
            </a:r>
            <a:r>
              <a:rPr lang="en-GB" altLang="en-US" sz="2800" dirty="0">
                <a:latin typeface="Tahoma" panose="020B0604030504040204" pitchFamily="34" charset="0"/>
              </a:rPr>
              <a:t>(and </a:t>
            </a:r>
            <a:r>
              <a:rPr lang="en-GB" altLang="en-US" sz="2800" dirty="0" smtClean="0">
                <a:latin typeface="Tahoma" panose="020B0604030504040204" pitchFamily="34" charset="0"/>
              </a:rPr>
              <a:t>for reassessment </a:t>
            </a:r>
            <a:r>
              <a:rPr lang="en-GB" altLang="en-US" sz="2800" dirty="0">
                <a:latin typeface="Tahoma" panose="020B0604030504040204" pitchFamily="34" charset="0"/>
              </a:rPr>
              <a:t>if applicable</a:t>
            </a:r>
            <a:r>
              <a:rPr lang="en-GB" altLang="en-US" sz="2800" dirty="0" smtClean="0">
                <a:latin typeface="Tahoma" panose="020B0604030504040204" pitchFamily="34" charset="0"/>
              </a:rPr>
              <a:t>),</a:t>
            </a:r>
          </a:p>
          <a:p>
            <a:pPr marL="571500" indent="-571500">
              <a:lnSpc>
                <a:spcPct val="90000"/>
              </a:lnSpc>
            </a:pPr>
            <a:endParaRPr lang="ro-RO" altLang="en-US" sz="2800" dirty="0" smtClean="0">
              <a:latin typeface="Tahoma" panose="020B0604030504040204" pitchFamily="34" charset="0"/>
            </a:endParaRPr>
          </a:p>
          <a:p>
            <a:pPr marL="571500" indent="-571500">
              <a:lnSpc>
                <a:spcPct val="90000"/>
              </a:lnSpc>
            </a:pPr>
            <a:r>
              <a:rPr lang="en-GB" altLang="en-US" sz="2800" dirty="0">
                <a:latin typeface="Tahoma" panose="020B0604030504040204" pitchFamily="34" charset="0"/>
              </a:rPr>
              <a:t>The minutes of the conclusion of the </a:t>
            </a:r>
            <a:r>
              <a:rPr lang="en-GB" altLang="en-US" sz="2800" dirty="0" smtClean="0">
                <a:latin typeface="Tahoma" panose="020B0604030504040204" pitchFamily="34" charset="0"/>
              </a:rPr>
              <a:t>training. </a:t>
            </a:r>
            <a:endParaRPr lang="ro-RO" altLang="en-US" sz="2800" dirty="0" smtClean="0">
              <a:latin typeface="Tahoma" panose="020B060403050404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o-RO" altLang="en-US" sz="2400" dirty="0" smtClean="0">
                <a:latin typeface="Tahoma" panose="020B0604030504040204" pitchFamily="34" charset="0"/>
              </a:rPr>
              <a:t>	</a:t>
            </a:r>
            <a:endParaRPr lang="en-US" altLang="en-US" sz="2400" i="1" dirty="0" smtClean="0">
              <a:latin typeface="Tahoma" panose="020B0604030504040204" pitchFamily="34" charset="0"/>
            </a:endParaRPr>
          </a:p>
          <a:p>
            <a:pPr marL="571500" indent="-571500">
              <a:lnSpc>
                <a:spcPct val="90000"/>
              </a:lnSpc>
            </a:pPr>
            <a:endParaRPr lang="ro-RO" altLang="en-US" sz="24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lnSpc>
                <a:spcPct val="90000"/>
              </a:lnSpc>
            </a:pPr>
            <a:endParaRPr lang="ro-RO" alt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290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Recap…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66738" y="1752600"/>
            <a:ext cx="3924300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ro-RO" altLang="en-US" sz="26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Generalităţi</a:t>
            </a:r>
            <a:endParaRPr lang="ro-RO" altLang="en-US" sz="26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Participanţi</a:t>
            </a:r>
            <a:r>
              <a:rPr lang="ro-RO" altLang="en-US" sz="2500" dirty="0" smtClean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şi</a:t>
            </a:r>
            <a:r>
              <a:rPr lang="ro-RO" altLang="en-US" sz="2500" dirty="0" smtClean="0">
                <a:solidFill>
                  <a:schemeClr val="bg1"/>
                </a:solidFill>
                <a:latin typeface="Tahoma" panose="020B0604030504040204" pitchFamily="34" charset="0"/>
              </a:rPr>
              <a:t> nevoile de pregătire</a:t>
            </a: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Performanţe</a:t>
            </a:r>
            <a:r>
              <a:rPr lang="ro-RO" altLang="en-US" sz="2500" dirty="0" smtClean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şi</a:t>
            </a:r>
            <a:r>
              <a:rPr lang="ro-RO" altLang="en-US" sz="2500" dirty="0" smtClean="0">
                <a:solidFill>
                  <a:schemeClr val="bg1"/>
                </a:solidFill>
                <a:latin typeface="Tahoma" panose="020B0604030504040204" pitchFamily="34" charset="0"/>
              </a:rPr>
              <a:t> rezultatele </a:t>
            </a: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învăţării</a:t>
            </a: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Conţinut</a:t>
            </a: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ro-RO" altLang="en-US" sz="2500" dirty="0" smtClean="0">
                <a:solidFill>
                  <a:schemeClr val="bg1"/>
                </a:solidFill>
                <a:latin typeface="Tahoma" panose="020B0604030504040204" pitchFamily="34" charset="0"/>
              </a:rPr>
              <a:t>Limitări </a:t>
            </a: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şi</a:t>
            </a:r>
            <a:r>
              <a:rPr lang="ro-RO" altLang="en-US" sz="2500" dirty="0" smtClean="0">
                <a:solidFill>
                  <a:schemeClr val="bg1"/>
                </a:solidFill>
                <a:latin typeface="Tahoma" panose="020B0604030504040204" pitchFamily="34" charset="0"/>
              </a:rPr>
              <a:t> riscuri</a:t>
            </a: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Soluţii</a:t>
            </a:r>
            <a:r>
              <a:rPr lang="ro-RO" altLang="en-US" sz="2500" dirty="0" smtClean="0">
                <a:solidFill>
                  <a:schemeClr val="bg1"/>
                </a:solidFill>
                <a:latin typeface="Tahoma" panose="020B0604030504040204" pitchFamily="34" charset="0"/>
              </a:rPr>
              <a:t> de </a:t>
            </a: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învăţare</a:t>
            </a: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ro-RO" altLang="en-US" sz="2500" dirty="0" smtClean="0">
                <a:solidFill>
                  <a:schemeClr val="bg1"/>
                </a:solidFill>
                <a:latin typeface="Tahoma" panose="020B0604030504040204" pitchFamily="34" charset="0"/>
              </a:rPr>
              <a:t>Evaluarea </a:t>
            </a: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învăţării</a:t>
            </a:r>
            <a:r>
              <a:rPr lang="ro-RO" altLang="en-US" sz="2500" dirty="0" smtClean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/>
            <a:endParaRPr lang="ro-RO" altLang="en-US" sz="26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19138" y="1905000"/>
            <a:ext cx="3924300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US" altLang="en-US" sz="2600" dirty="0" smtClean="0">
                <a:latin typeface="Tahoma" panose="020B0604030504040204" pitchFamily="34" charset="0"/>
              </a:rPr>
              <a:t>Overview</a:t>
            </a:r>
            <a:endParaRPr lang="ro-RO" altLang="en-US" sz="2600" dirty="0" smtClean="0"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US" altLang="en-US" sz="2500" dirty="0" smtClean="0">
                <a:latin typeface="Tahoma" panose="020B0604030504040204" pitchFamily="34" charset="0"/>
              </a:rPr>
              <a:t>Participants and training needs</a:t>
            </a:r>
            <a:endParaRPr lang="ro-RO" altLang="en-US" sz="2500" dirty="0" smtClean="0"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US" altLang="en-US" sz="2500" dirty="0" smtClean="0">
                <a:latin typeface="Tahoma" panose="020B0604030504040204" pitchFamily="34" charset="0"/>
              </a:rPr>
              <a:t>Performances and learning outcomes</a:t>
            </a:r>
            <a:endParaRPr lang="ro-RO" altLang="en-US" sz="2500" dirty="0" smtClean="0"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US" altLang="en-US" sz="2500" dirty="0" smtClean="0">
                <a:latin typeface="Tahoma" panose="020B0604030504040204" pitchFamily="34" charset="0"/>
              </a:rPr>
              <a:t>Content</a:t>
            </a:r>
            <a:endParaRPr lang="ro-RO" altLang="en-US" sz="2500" dirty="0" smtClean="0"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US" altLang="en-US" sz="2500" dirty="0" smtClean="0">
                <a:latin typeface="Tahoma" panose="020B0604030504040204" pitchFamily="34" charset="0"/>
              </a:rPr>
              <a:t>Limitations @ risks</a:t>
            </a:r>
            <a:endParaRPr lang="ro-RO" altLang="en-US" sz="2500" dirty="0" smtClean="0"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US" altLang="en-US" sz="2500" dirty="0" smtClean="0">
                <a:latin typeface="Tahoma" panose="020B0604030504040204" pitchFamily="34" charset="0"/>
              </a:rPr>
              <a:t>Learning solutions</a:t>
            </a:r>
            <a:endParaRPr lang="ro-RO" altLang="en-US" sz="2500" dirty="0" smtClean="0"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US" altLang="en-US" sz="2500" dirty="0" smtClean="0">
                <a:latin typeface="Tahoma" panose="020B0604030504040204" pitchFamily="34" charset="0"/>
              </a:rPr>
              <a:t>Evaluation of learning</a:t>
            </a:r>
            <a:endParaRPr lang="ro-RO" altLang="en-US" sz="2500" dirty="0" smtClean="0"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/>
            <a:endParaRPr lang="ro-RO" altLang="en-US" sz="26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6366856" y="1905000"/>
            <a:ext cx="3924300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 indent="-495300">
              <a:buFont typeface="Wingdings" panose="05000000000000000000" pitchFamily="2" charset="2"/>
              <a:buAutoNum type="arabicPeriod" startAt="8"/>
            </a:pPr>
            <a:r>
              <a:rPr lang="ro-RO" altLang="en-US" sz="2500" dirty="0" err="1" smtClean="0">
                <a:latin typeface="Tahoma" panose="020B0604030504040204" pitchFamily="34" charset="0"/>
              </a:rPr>
              <a:t>Evalu</a:t>
            </a:r>
            <a:r>
              <a:rPr lang="en-US" altLang="en-US" sz="2500" dirty="0" err="1" smtClean="0">
                <a:latin typeface="Tahoma" panose="020B0604030504040204" pitchFamily="34" charset="0"/>
              </a:rPr>
              <a:t>ation</a:t>
            </a:r>
            <a:r>
              <a:rPr lang="ro-RO" altLang="en-US" sz="2500" dirty="0" smtClean="0">
                <a:latin typeface="Tahoma" panose="020B0604030504040204" pitchFamily="34" charset="0"/>
              </a:rPr>
              <a:t> </a:t>
            </a:r>
            <a:r>
              <a:rPr lang="en-US" altLang="en-US" sz="2500" dirty="0" smtClean="0">
                <a:latin typeface="Tahoma" panose="020B0604030504040204" pitchFamily="34" charset="0"/>
              </a:rPr>
              <a:t>of the training </a:t>
            </a:r>
            <a:r>
              <a:rPr lang="ro-RO" altLang="en-US" sz="2500" dirty="0" err="1" smtClean="0">
                <a:latin typeface="Tahoma" panose="020B0604030504040204" pitchFamily="34" charset="0"/>
              </a:rPr>
              <a:t>proce</a:t>
            </a:r>
            <a:r>
              <a:rPr lang="en-US" altLang="en-US" sz="2500" dirty="0" smtClean="0">
                <a:latin typeface="Tahoma" panose="020B0604030504040204" pitchFamily="34" charset="0"/>
              </a:rPr>
              <a:t>s</a:t>
            </a:r>
            <a:r>
              <a:rPr lang="ro-RO" altLang="en-US" sz="2500" dirty="0" smtClean="0">
                <a:latin typeface="Tahoma" panose="020B0604030504040204" pitchFamily="34" charset="0"/>
              </a:rPr>
              <a:t>s</a:t>
            </a:r>
          </a:p>
          <a:p>
            <a:pPr marL="495300" indent="-495300">
              <a:buFont typeface="Wingdings" panose="05000000000000000000" pitchFamily="2" charset="2"/>
              <a:buAutoNum type="arabicPeriod" startAt="8"/>
            </a:pPr>
            <a:r>
              <a:rPr lang="en-US" altLang="en-US" sz="2500" dirty="0" smtClean="0">
                <a:latin typeface="Tahoma" panose="020B0604030504040204" pitchFamily="34" charset="0"/>
              </a:rPr>
              <a:t>Learning activities</a:t>
            </a:r>
            <a:endParaRPr lang="ro-RO" altLang="en-US" sz="2500" dirty="0" smtClean="0">
              <a:latin typeface="Tahoma" panose="020B0604030504040204" pitchFamily="34" charset="0"/>
            </a:endParaRPr>
          </a:p>
          <a:p>
            <a:pPr marL="495300" indent="-495300">
              <a:buFont typeface="Wingdings" panose="05000000000000000000" pitchFamily="2" charset="2"/>
              <a:buAutoNum type="arabicPeriod" startAt="8"/>
            </a:pPr>
            <a:r>
              <a:rPr lang="en-US" altLang="en-US" sz="2500" dirty="0" smtClean="0">
                <a:latin typeface="Tahoma" panose="020B0604030504040204" pitchFamily="34" charset="0"/>
              </a:rPr>
              <a:t>Resources</a:t>
            </a:r>
            <a:endParaRPr lang="ro-RO" altLang="en-US" sz="2500" dirty="0" smtClean="0">
              <a:latin typeface="Tahoma" panose="020B0604030504040204" pitchFamily="34" charset="0"/>
            </a:endParaRPr>
          </a:p>
          <a:p>
            <a:pPr marL="495300" indent="-495300">
              <a:buFont typeface="Wingdings" panose="05000000000000000000" pitchFamily="2" charset="2"/>
              <a:buAutoNum type="arabicPeriod" startAt="8"/>
            </a:pPr>
            <a:r>
              <a:rPr lang="en-US" altLang="en-US" sz="2500" dirty="0" smtClean="0">
                <a:latin typeface="Tahoma" panose="020B0604030504040204" pitchFamily="34" charset="0"/>
              </a:rPr>
              <a:t>Learning tools</a:t>
            </a:r>
            <a:endParaRPr lang="ro-RO" altLang="en-US" sz="2500" dirty="0" smtClean="0">
              <a:latin typeface="Tahoma" panose="020B0604030504040204" pitchFamily="34" charset="0"/>
            </a:endParaRPr>
          </a:p>
          <a:p>
            <a:pPr marL="495300" indent="-495300">
              <a:buFont typeface="Wingdings" panose="05000000000000000000" pitchFamily="2" charset="2"/>
              <a:buAutoNum type="arabicPeriod" startAt="8"/>
            </a:pPr>
            <a:r>
              <a:rPr lang="en-US" altLang="en-US" sz="2500" dirty="0" smtClean="0">
                <a:latin typeface="Tahoma" panose="020B0604030504040204" pitchFamily="34" charset="0"/>
              </a:rPr>
              <a:t>Scheduling</a:t>
            </a:r>
            <a:endParaRPr lang="ro-RO" altLang="en-US" sz="2500" dirty="0" smtClean="0">
              <a:latin typeface="Tahoma" panose="020B0604030504040204" pitchFamily="34" charset="0"/>
            </a:endParaRPr>
          </a:p>
          <a:p>
            <a:pPr marL="495300" indent="-495300">
              <a:buFont typeface="Wingdings" panose="05000000000000000000" pitchFamily="2" charset="2"/>
              <a:buAutoNum type="arabicPeriod" startAt="8"/>
            </a:pPr>
            <a:r>
              <a:rPr lang="ro-RO" altLang="en-US" sz="2500" dirty="0" smtClean="0">
                <a:latin typeface="Tahoma" panose="020B0604030504040204" pitchFamily="34" charset="0"/>
              </a:rPr>
              <a:t>Responsabili</a:t>
            </a:r>
            <a:r>
              <a:rPr lang="en-US" altLang="en-US" sz="2500" dirty="0" smtClean="0">
                <a:latin typeface="Tahoma" panose="020B0604030504040204" pitchFamily="34" charset="0"/>
              </a:rPr>
              <a:t>ties</a:t>
            </a:r>
            <a:endParaRPr lang="ro-RO" altLang="en-US" sz="2500" dirty="0" smtClean="0">
              <a:latin typeface="Tahoma" panose="020B0604030504040204" pitchFamily="34" charset="0"/>
            </a:endParaRPr>
          </a:p>
          <a:p>
            <a:pPr marL="495300" indent="-495300">
              <a:buFont typeface="Wingdings" panose="05000000000000000000" pitchFamily="2" charset="2"/>
              <a:buAutoNum type="arabicPeriod" startAt="8"/>
            </a:pPr>
            <a:r>
              <a:rPr lang="en-US" altLang="en-US" sz="2500" dirty="0" smtClean="0">
                <a:latin typeface="Tahoma" panose="020B0604030504040204" pitchFamily="34" charset="0"/>
              </a:rPr>
              <a:t>QMS records</a:t>
            </a:r>
            <a:endParaRPr lang="ro-RO" altLang="en-US" sz="2500" dirty="0" smtClean="0">
              <a:latin typeface="Tahoma" panose="020B0604030504040204" pitchFamily="34" charset="0"/>
            </a:endParaRPr>
          </a:p>
          <a:p>
            <a:pPr marL="495300" indent="-495300"/>
            <a:endParaRPr lang="ro-RO" alt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3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EC187D-22EA-498D-A7F5-DD3CBDF5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07B7CC-0E91-4311-992F-269347C9D8AC}"/>
              </a:ext>
            </a:extLst>
          </p:cNvPr>
          <p:cNvSpPr txBox="1"/>
          <p:nvPr/>
        </p:nvSpPr>
        <p:spPr>
          <a:xfrm>
            <a:off x="1952813" y="2792652"/>
            <a:ext cx="875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600" b="1" dirty="0">
                <a:latin typeface="Verdan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Thank </a:t>
            </a:r>
            <a:r>
              <a:rPr lang="en-CH" sz="3600" b="1" dirty="0" smtClean="0">
                <a:latin typeface="Verdan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you</a:t>
            </a:r>
            <a:r>
              <a:rPr lang="en-US" sz="3600" b="1" dirty="0" smtClean="0">
                <a:latin typeface="Verdan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!</a:t>
            </a:r>
            <a:endParaRPr lang="en-CH" sz="3600" b="1" dirty="0">
              <a:latin typeface="Verdana" panose="020B060403050404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6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AutoShape 4" descr="Z"/>
          <p:cNvSpPr>
            <a:spLocks noChangeAspect="1" noChangeArrowheads="1"/>
          </p:cNvSpPr>
          <p:nvPr/>
        </p:nvSpPr>
        <p:spPr bwMode="auto">
          <a:xfrm>
            <a:off x="3533775" y="2390775"/>
            <a:ext cx="51244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3" name="AutoShape 5" descr="Z"/>
          <p:cNvSpPr>
            <a:spLocks noChangeAspect="1" noChangeArrowheads="1"/>
          </p:cNvSpPr>
          <p:nvPr/>
        </p:nvSpPr>
        <p:spPr bwMode="auto">
          <a:xfrm>
            <a:off x="1679575" y="46038"/>
            <a:ext cx="51244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7" name="Rectangle 19"/>
          <p:cNvSpPr>
            <a:spLocks noChangeArrowheads="1"/>
          </p:cNvSpPr>
          <p:nvPr/>
        </p:nvSpPr>
        <p:spPr bwMode="auto">
          <a:xfrm>
            <a:off x="4876800" y="5181600"/>
            <a:ext cx="5638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o-RO" altLang="en-US" sz="2800" i="1">
                <a:solidFill>
                  <a:schemeClr val="bg1"/>
                </a:solidFill>
                <a:latin typeface="Tahoma" panose="020B0604030504040204" pitchFamily="34" charset="0"/>
              </a:rPr>
              <a:t>Fara un plan unde mergi, </a:t>
            </a:r>
            <a:br>
              <a:rPr lang="ro-RO" altLang="en-US" sz="2800" i="1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ro-RO" altLang="en-US" sz="2800" i="1">
                <a:solidFill>
                  <a:schemeClr val="bg1"/>
                </a:solidFill>
                <a:latin typeface="Tahoma" panose="020B0604030504040204" pitchFamily="34" charset="0"/>
              </a:rPr>
              <a:t>vei ajunge in alta parte. </a:t>
            </a:r>
            <a:br>
              <a:rPr lang="ro-RO" altLang="en-US" sz="2800" i="1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ro-RO" altLang="en-US" sz="2000" i="1">
                <a:solidFill>
                  <a:schemeClr val="bg1"/>
                </a:solidFill>
                <a:latin typeface="Tahoma" panose="020B0604030504040204" pitchFamily="34" charset="0"/>
              </a:rPr>
              <a:t>(Yogi Bear</a:t>
            </a:r>
            <a:r>
              <a:rPr lang="ro-RO" altLang="en-US" sz="2000" i="1">
                <a:solidFill>
                  <a:schemeClr val="bg1"/>
                </a:solidFill>
              </a:rPr>
              <a:t>)</a:t>
            </a:r>
            <a:r>
              <a:rPr lang="ro-RO" altLang="en-US"/>
              <a:t> </a:t>
            </a:r>
          </a:p>
        </p:txBody>
      </p:sp>
      <p:pic>
        <p:nvPicPr>
          <p:cNvPr id="68629" name="Picture 21" descr="Imagini pentru yogi b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56381"/>
            <a:ext cx="7638378" cy="572878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7348451" y="4304010"/>
            <a:ext cx="405799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Without a plan, you might end up in a different place!</a:t>
            </a:r>
            <a:r>
              <a:rPr lang="ro-RO" alt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o-RO" alt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o-RO" alt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ro-RO" altLang="en-US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Yogi</a:t>
            </a:r>
            <a:r>
              <a:rPr lang="ro-RO" alt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o-RO" altLang="en-US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Bear</a:t>
            </a:r>
            <a:r>
              <a:rPr lang="ro-RO" alt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ro-RO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93958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290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66738" y="1752600"/>
            <a:ext cx="3924300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ro-RO" altLang="en-US" sz="26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Generalităţi</a:t>
            </a:r>
            <a:endParaRPr lang="ro-RO" altLang="en-US" sz="26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Participanţi</a:t>
            </a:r>
            <a:r>
              <a:rPr lang="ro-RO" altLang="en-US" sz="2500" dirty="0" smtClean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şi</a:t>
            </a:r>
            <a:r>
              <a:rPr lang="ro-RO" altLang="en-US" sz="2500" dirty="0" smtClean="0">
                <a:solidFill>
                  <a:schemeClr val="bg1"/>
                </a:solidFill>
                <a:latin typeface="Tahoma" panose="020B0604030504040204" pitchFamily="34" charset="0"/>
              </a:rPr>
              <a:t> nevoile de pregătire</a:t>
            </a: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Performanţe</a:t>
            </a:r>
            <a:r>
              <a:rPr lang="ro-RO" altLang="en-US" sz="2500" dirty="0" smtClean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şi</a:t>
            </a:r>
            <a:r>
              <a:rPr lang="ro-RO" altLang="en-US" sz="2500" dirty="0" smtClean="0">
                <a:solidFill>
                  <a:schemeClr val="bg1"/>
                </a:solidFill>
                <a:latin typeface="Tahoma" panose="020B0604030504040204" pitchFamily="34" charset="0"/>
              </a:rPr>
              <a:t> rezultatele </a:t>
            </a: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învăţării</a:t>
            </a: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Conţinut</a:t>
            </a: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ro-RO" altLang="en-US" sz="2500" dirty="0" smtClean="0">
                <a:solidFill>
                  <a:schemeClr val="bg1"/>
                </a:solidFill>
                <a:latin typeface="Tahoma" panose="020B0604030504040204" pitchFamily="34" charset="0"/>
              </a:rPr>
              <a:t>Limitări </a:t>
            </a: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şi</a:t>
            </a:r>
            <a:r>
              <a:rPr lang="ro-RO" altLang="en-US" sz="2500" dirty="0" smtClean="0">
                <a:solidFill>
                  <a:schemeClr val="bg1"/>
                </a:solidFill>
                <a:latin typeface="Tahoma" panose="020B0604030504040204" pitchFamily="34" charset="0"/>
              </a:rPr>
              <a:t> riscuri</a:t>
            </a: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Soluţii</a:t>
            </a:r>
            <a:r>
              <a:rPr lang="ro-RO" altLang="en-US" sz="2500" dirty="0" smtClean="0">
                <a:solidFill>
                  <a:schemeClr val="bg1"/>
                </a:solidFill>
                <a:latin typeface="Tahoma" panose="020B0604030504040204" pitchFamily="34" charset="0"/>
              </a:rPr>
              <a:t> de </a:t>
            </a: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învăţare</a:t>
            </a: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ro-RO" altLang="en-US" sz="2500" dirty="0" smtClean="0">
                <a:solidFill>
                  <a:schemeClr val="bg1"/>
                </a:solidFill>
                <a:latin typeface="Tahoma" panose="020B0604030504040204" pitchFamily="34" charset="0"/>
              </a:rPr>
              <a:t>Evaluarea </a:t>
            </a:r>
            <a:r>
              <a:rPr lang="ro-RO" altLang="en-US" sz="25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învăţării</a:t>
            </a:r>
            <a:r>
              <a:rPr lang="ro-RO" altLang="en-US" sz="2500" dirty="0" smtClean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/>
            <a:endParaRPr lang="ro-RO" altLang="en-US" sz="26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19138" y="1905000"/>
            <a:ext cx="3924300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US" altLang="en-US" sz="2600" dirty="0" smtClean="0">
                <a:latin typeface="Tahoma" panose="020B0604030504040204" pitchFamily="34" charset="0"/>
              </a:rPr>
              <a:t>Overview</a:t>
            </a:r>
            <a:endParaRPr lang="ro-RO" altLang="en-US" sz="2600" dirty="0" smtClean="0"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US" altLang="en-US" sz="2500" dirty="0" smtClean="0">
                <a:latin typeface="Tahoma" panose="020B0604030504040204" pitchFamily="34" charset="0"/>
              </a:rPr>
              <a:t>Participants and training needs</a:t>
            </a:r>
            <a:endParaRPr lang="ro-RO" altLang="en-US" sz="2500" dirty="0" smtClean="0"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US" altLang="en-US" sz="2500" dirty="0" smtClean="0">
                <a:latin typeface="Tahoma" panose="020B0604030504040204" pitchFamily="34" charset="0"/>
              </a:rPr>
              <a:t>Performances and learning outcomes</a:t>
            </a:r>
            <a:endParaRPr lang="ro-RO" altLang="en-US" sz="2500" dirty="0" smtClean="0"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US" altLang="en-US" sz="2500" dirty="0" smtClean="0">
                <a:latin typeface="Tahoma" panose="020B0604030504040204" pitchFamily="34" charset="0"/>
              </a:rPr>
              <a:t>Content</a:t>
            </a:r>
            <a:endParaRPr lang="ro-RO" altLang="en-US" sz="2500" dirty="0" smtClean="0"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US" altLang="en-US" sz="2500" dirty="0" smtClean="0">
                <a:latin typeface="Tahoma" panose="020B0604030504040204" pitchFamily="34" charset="0"/>
              </a:rPr>
              <a:t>Limitations @ risks</a:t>
            </a:r>
            <a:endParaRPr lang="ro-RO" altLang="en-US" sz="2500" dirty="0" smtClean="0"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US" altLang="en-US" sz="2500" dirty="0" smtClean="0">
                <a:latin typeface="Tahoma" panose="020B0604030504040204" pitchFamily="34" charset="0"/>
              </a:rPr>
              <a:t>Learning solutions</a:t>
            </a:r>
            <a:endParaRPr lang="ro-RO" altLang="en-US" sz="2500" dirty="0" smtClean="0"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US" altLang="en-US" sz="2500" dirty="0" smtClean="0">
                <a:latin typeface="Tahoma" panose="020B0604030504040204" pitchFamily="34" charset="0"/>
              </a:rPr>
              <a:t>Evaluation of learning</a:t>
            </a:r>
            <a:endParaRPr lang="ro-RO" altLang="en-US" sz="2500" dirty="0" smtClean="0"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AutoNum type="arabicPeriod"/>
            </a:pPr>
            <a:endParaRPr lang="ro-RO" altLang="en-US" sz="25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L="571500" indent="-571500"/>
            <a:endParaRPr lang="ro-RO" altLang="en-US" sz="26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6366856" y="1905000"/>
            <a:ext cx="3924300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 indent="-495300">
              <a:buFont typeface="Wingdings" panose="05000000000000000000" pitchFamily="2" charset="2"/>
              <a:buAutoNum type="arabicPeriod" startAt="8"/>
            </a:pPr>
            <a:r>
              <a:rPr lang="ro-RO" altLang="en-US" sz="2500" dirty="0" err="1" smtClean="0">
                <a:latin typeface="Tahoma" panose="020B0604030504040204" pitchFamily="34" charset="0"/>
              </a:rPr>
              <a:t>Evalu</a:t>
            </a:r>
            <a:r>
              <a:rPr lang="en-US" altLang="en-US" sz="2500" dirty="0" err="1" smtClean="0">
                <a:latin typeface="Tahoma" panose="020B0604030504040204" pitchFamily="34" charset="0"/>
              </a:rPr>
              <a:t>ation</a:t>
            </a:r>
            <a:r>
              <a:rPr lang="ro-RO" altLang="en-US" sz="2500" dirty="0" smtClean="0">
                <a:latin typeface="Tahoma" panose="020B0604030504040204" pitchFamily="34" charset="0"/>
              </a:rPr>
              <a:t> </a:t>
            </a:r>
            <a:r>
              <a:rPr lang="en-US" altLang="en-US" sz="2500" dirty="0" smtClean="0">
                <a:latin typeface="Tahoma" panose="020B0604030504040204" pitchFamily="34" charset="0"/>
              </a:rPr>
              <a:t>of the training </a:t>
            </a:r>
            <a:r>
              <a:rPr lang="ro-RO" altLang="en-US" sz="2500" dirty="0" err="1" smtClean="0">
                <a:latin typeface="Tahoma" panose="020B0604030504040204" pitchFamily="34" charset="0"/>
              </a:rPr>
              <a:t>proce</a:t>
            </a:r>
            <a:r>
              <a:rPr lang="en-US" altLang="en-US" sz="2500" dirty="0" smtClean="0">
                <a:latin typeface="Tahoma" panose="020B0604030504040204" pitchFamily="34" charset="0"/>
              </a:rPr>
              <a:t>s</a:t>
            </a:r>
            <a:r>
              <a:rPr lang="ro-RO" altLang="en-US" sz="2500" dirty="0" smtClean="0">
                <a:latin typeface="Tahoma" panose="020B0604030504040204" pitchFamily="34" charset="0"/>
              </a:rPr>
              <a:t>s</a:t>
            </a:r>
          </a:p>
          <a:p>
            <a:pPr marL="495300" indent="-495300">
              <a:buFont typeface="Wingdings" panose="05000000000000000000" pitchFamily="2" charset="2"/>
              <a:buAutoNum type="arabicPeriod" startAt="8"/>
            </a:pPr>
            <a:r>
              <a:rPr lang="en-US" altLang="en-US" sz="2500" dirty="0" smtClean="0">
                <a:latin typeface="Tahoma" panose="020B0604030504040204" pitchFamily="34" charset="0"/>
              </a:rPr>
              <a:t>Learning activities</a:t>
            </a:r>
            <a:endParaRPr lang="ro-RO" altLang="en-US" sz="2500" dirty="0" smtClean="0">
              <a:latin typeface="Tahoma" panose="020B0604030504040204" pitchFamily="34" charset="0"/>
            </a:endParaRPr>
          </a:p>
          <a:p>
            <a:pPr marL="495300" indent="-495300">
              <a:buFont typeface="Wingdings" panose="05000000000000000000" pitchFamily="2" charset="2"/>
              <a:buAutoNum type="arabicPeriod" startAt="8"/>
            </a:pPr>
            <a:r>
              <a:rPr lang="en-US" altLang="en-US" sz="2500" dirty="0" smtClean="0">
                <a:latin typeface="Tahoma" panose="020B0604030504040204" pitchFamily="34" charset="0"/>
              </a:rPr>
              <a:t>Resources</a:t>
            </a:r>
            <a:endParaRPr lang="ro-RO" altLang="en-US" sz="2500" dirty="0" smtClean="0">
              <a:latin typeface="Tahoma" panose="020B0604030504040204" pitchFamily="34" charset="0"/>
            </a:endParaRPr>
          </a:p>
          <a:p>
            <a:pPr marL="495300" indent="-495300">
              <a:buFont typeface="Wingdings" panose="05000000000000000000" pitchFamily="2" charset="2"/>
              <a:buAutoNum type="arabicPeriod" startAt="8"/>
            </a:pPr>
            <a:r>
              <a:rPr lang="en-US" altLang="en-US" sz="2500" dirty="0" smtClean="0">
                <a:latin typeface="Tahoma" panose="020B0604030504040204" pitchFamily="34" charset="0"/>
              </a:rPr>
              <a:t>Learning tools</a:t>
            </a:r>
            <a:endParaRPr lang="ro-RO" altLang="en-US" sz="2500" dirty="0" smtClean="0">
              <a:latin typeface="Tahoma" panose="020B0604030504040204" pitchFamily="34" charset="0"/>
            </a:endParaRPr>
          </a:p>
          <a:p>
            <a:pPr marL="495300" indent="-495300">
              <a:buFont typeface="Wingdings" panose="05000000000000000000" pitchFamily="2" charset="2"/>
              <a:buAutoNum type="arabicPeriod" startAt="8"/>
            </a:pPr>
            <a:r>
              <a:rPr lang="en-US" altLang="en-US" sz="2500" dirty="0" smtClean="0">
                <a:latin typeface="Tahoma" panose="020B0604030504040204" pitchFamily="34" charset="0"/>
              </a:rPr>
              <a:t>Scheduling</a:t>
            </a:r>
            <a:endParaRPr lang="ro-RO" altLang="en-US" sz="2500" dirty="0" smtClean="0">
              <a:latin typeface="Tahoma" panose="020B0604030504040204" pitchFamily="34" charset="0"/>
            </a:endParaRPr>
          </a:p>
          <a:p>
            <a:pPr marL="495300" indent="-495300">
              <a:buFont typeface="Wingdings" panose="05000000000000000000" pitchFamily="2" charset="2"/>
              <a:buAutoNum type="arabicPeriod" startAt="8"/>
            </a:pPr>
            <a:r>
              <a:rPr lang="ro-RO" altLang="en-US" sz="2500" dirty="0" smtClean="0">
                <a:latin typeface="Tahoma" panose="020B0604030504040204" pitchFamily="34" charset="0"/>
              </a:rPr>
              <a:t>Responsabili</a:t>
            </a:r>
            <a:r>
              <a:rPr lang="en-US" altLang="en-US" sz="2500" dirty="0" smtClean="0">
                <a:latin typeface="Tahoma" panose="020B0604030504040204" pitchFamily="34" charset="0"/>
              </a:rPr>
              <a:t>ties</a:t>
            </a:r>
            <a:endParaRPr lang="ro-RO" altLang="en-US" sz="2500" dirty="0" smtClean="0">
              <a:latin typeface="Tahoma" panose="020B0604030504040204" pitchFamily="34" charset="0"/>
            </a:endParaRPr>
          </a:p>
          <a:p>
            <a:pPr marL="495300" indent="-495300">
              <a:buFont typeface="Wingdings" panose="05000000000000000000" pitchFamily="2" charset="2"/>
              <a:buAutoNum type="arabicPeriod" startAt="8"/>
            </a:pPr>
            <a:r>
              <a:rPr lang="en-US" altLang="en-US" sz="2500" dirty="0" smtClean="0">
                <a:latin typeface="Tahoma" panose="020B0604030504040204" pitchFamily="34" charset="0"/>
              </a:rPr>
              <a:t>QMS records</a:t>
            </a:r>
            <a:endParaRPr lang="ro-RO" altLang="en-US" sz="2500" dirty="0" smtClean="0">
              <a:latin typeface="Tahoma" panose="020B0604030504040204" pitchFamily="34" charset="0"/>
            </a:endParaRPr>
          </a:p>
          <a:p>
            <a:pPr marL="495300" indent="-495300"/>
            <a:endParaRPr lang="ro-RO" alt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57601" y="2098959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altLang="en-US" sz="3600" dirty="0" smtClean="0"/>
              <a:t>A </a:t>
            </a:r>
            <a:r>
              <a:rPr lang="en-GB" altLang="en-US" sz="3600" dirty="0"/>
              <a:t>g</a:t>
            </a:r>
            <a:r>
              <a:rPr lang="en-GB" altLang="en-US" sz="3600" dirty="0" smtClean="0"/>
              <a:t>eneral </a:t>
            </a:r>
            <a:r>
              <a:rPr lang="en-GB" altLang="en-US" sz="3600" dirty="0"/>
              <a:t>description of the </a:t>
            </a:r>
            <a:r>
              <a:rPr lang="en-US" altLang="en-US" sz="3600" dirty="0" smtClean="0"/>
              <a:t>training event</a:t>
            </a:r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>
              <a:buFontTx/>
              <a:buNone/>
            </a:pPr>
            <a:endParaRPr lang="ro-RO" altLang="en-US" sz="36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3181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Overview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835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Participants and training needs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1752600"/>
            <a:ext cx="9940636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err="1" smtClean="0">
                <a:latin typeface="Tahoma" panose="020B0604030504040204" pitchFamily="34" charset="0"/>
              </a:rPr>
              <a:t>Numbe</a:t>
            </a:r>
            <a:r>
              <a:rPr lang="ro-RO" altLang="en-US" sz="2800" dirty="0" smtClean="0">
                <a:latin typeface="Tahoma" panose="020B0604030504040204" pitchFamily="34" charset="0"/>
              </a:rPr>
              <a:t>r </a:t>
            </a:r>
            <a:r>
              <a:rPr lang="en-US" altLang="en-US" sz="2800" dirty="0" smtClean="0">
                <a:latin typeface="Tahoma" panose="020B0604030504040204" pitchFamily="34" charset="0"/>
              </a:rPr>
              <a:t>of</a:t>
            </a:r>
            <a:r>
              <a:rPr lang="ro-RO" altLang="en-US" sz="2800" dirty="0" smtClean="0">
                <a:latin typeface="Tahoma" panose="020B0604030504040204" pitchFamily="34" charset="0"/>
              </a:rPr>
              <a:t> </a:t>
            </a:r>
            <a:r>
              <a:rPr lang="ro-RO" altLang="en-US" sz="2800" dirty="0" err="1" smtClean="0">
                <a:latin typeface="Tahoma" panose="020B0604030504040204" pitchFamily="34" charset="0"/>
              </a:rPr>
              <a:t>participan</a:t>
            </a:r>
            <a:r>
              <a:rPr lang="en-US" altLang="en-US" sz="2800" dirty="0" err="1" smtClean="0">
                <a:latin typeface="Tahoma" panose="020B0604030504040204" pitchFamily="34" charset="0"/>
              </a:rPr>
              <a:t>ts</a:t>
            </a:r>
            <a:endParaRPr lang="ro-RO" altLang="en-US" sz="2800" dirty="0" smtClean="0">
              <a:latin typeface="Tahoma" panose="020B0604030504040204" pitchFamily="34" charset="0"/>
            </a:endParaRPr>
          </a:p>
          <a:p>
            <a:endParaRPr lang="ro-RO" altLang="en-US" sz="2800" dirty="0" smtClean="0">
              <a:latin typeface="Tahoma" panose="020B0604030504040204" pitchFamily="34" charset="0"/>
            </a:endParaRPr>
          </a:p>
          <a:p>
            <a:r>
              <a:rPr lang="en-US" altLang="en-US" sz="2800" dirty="0" smtClean="0">
                <a:latin typeface="Tahoma" panose="020B0604030504040204" pitchFamily="34" charset="0"/>
              </a:rPr>
              <a:t>Knowledge and skills </a:t>
            </a:r>
            <a:r>
              <a:rPr lang="en-US" altLang="en-US" sz="2800" dirty="0">
                <a:latin typeface="Tahoma" panose="020B0604030504040204" pitchFamily="34" charset="0"/>
              </a:rPr>
              <a:t>b</a:t>
            </a:r>
            <a:r>
              <a:rPr lang="ro-RO" altLang="en-US" sz="2800" dirty="0" err="1" smtClean="0">
                <a:latin typeface="Tahoma" panose="020B0604030504040204" pitchFamily="34" charset="0"/>
              </a:rPr>
              <a:t>ackground</a:t>
            </a:r>
            <a:r>
              <a:rPr lang="ro-RO" altLang="en-US" sz="2800" dirty="0" smtClean="0">
                <a:latin typeface="Tahoma" panose="020B0604030504040204" pitchFamily="34" charset="0"/>
              </a:rPr>
              <a:t>, </a:t>
            </a:r>
            <a:r>
              <a:rPr lang="ro-RO" altLang="en-US" sz="2800" dirty="0" err="1" smtClean="0">
                <a:latin typeface="Tahoma" panose="020B0604030504040204" pitchFamily="34" charset="0"/>
              </a:rPr>
              <a:t>experi</a:t>
            </a:r>
            <a:r>
              <a:rPr lang="en-US" altLang="en-US" sz="2800" dirty="0" err="1" smtClean="0">
                <a:latin typeface="Tahoma" panose="020B0604030504040204" pitchFamily="34" charset="0"/>
              </a:rPr>
              <a:t>ence</a:t>
            </a:r>
            <a:endParaRPr lang="ro-RO" altLang="en-US" sz="2800" dirty="0" smtClean="0">
              <a:latin typeface="Tahoma" panose="020B0604030504040204" pitchFamily="34" charset="0"/>
            </a:endParaRPr>
          </a:p>
          <a:p>
            <a:endParaRPr lang="ro-RO" altLang="en-US" sz="2800" dirty="0" smtClean="0">
              <a:latin typeface="Tahoma" panose="020B0604030504040204" pitchFamily="34" charset="0"/>
            </a:endParaRPr>
          </a:p>
          <a:p>
            <a:r>
              <a:rPr lang="en-US" altLang="en-US" sz="2800" dirty="0" smtClean="0">
                <a:latin typeface="Tahoma" panose="020B0604030504040204" pitchFamily="34" charset="0"/>
              </a:rPr>
              <a:t>Training needs directly connected to the training objectives </a:t>
            </a:r>
            <a:r>
              <a:rPr lang="ro-RO" altLang="en-US" sz="2800" dirty="0" smtClean="0">
                <a:latin typeface="Tahoma" panose="020B0604030504040204" pitchFamily="34" charset="0"/>
              </a:rPr>
              <a:t>	</a:t>
            </a:r>
            <a:endParaRPr lang="en-US" altLang="en-US" sz="2800" i="1" dirty="0" smtClean="0">
              <a:latin typeface="Tahoma" panose="020B0604030504040204" pitchFamily="34" charset="0"/>
            </a:endParaRPr>
          </a:p>
          <a:p>
            <a:endParaRPr lang="ro-RO" altLang="en-US" sz="28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endParaRPr lang="ro-RO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1003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Performance and learning outcomes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1752600"/>
            <a:ext cx="10688782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n-US" sz="2800" dirty="0">
                <a:latin typeface="Tahoma" panose="020B0604030504040204" pitchFamily="34" charset="0"/>
              </a:rPr>
              <a:t>Identifying gaps in existing knowledge/skills </a:t>
            </a:r>
          </a:p>
          <a:p>
            <a:pPr>
              <a:lnSpc>
                <a:spcPct val="80000"/>
              </a:lnSpc>
            </a:pPr>
            <a:endParaRPr lang="en-US" altLang="en-US" sz="2800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8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Tahoma" panose="020B0604030504040204" pitchFamily="34" charset="0"/>
              </a:rPr>
              <a:t>New knowledge</a:t>
            </a:r>
            <a:r>
              <a:rPr lang="ro-RO" altLang="en-US" sz="2800" dirty="0" smtClean="0">
                <a:latin typeface="Tahoma" panose="020B0604030504040204" pitchFamily="34" charset="0"/>
              </a:rPr>
              <a:t>/</a:t>
            </a:r>
            <a:r>
              <a:rPr lang="en-US" altLang="en-US" sz="2800" dirty="0" smtClean="0">
                <a:latin typeface="Tahoma" panose="020B0604030504040204" pitchFamily="34" charset="0"/>
              </a:rPr>
              <a:t>skills to be attained after the training</a:t>
            </a:r>
            <a:endParaRPr lang="ro-RO" altLang="en-US" sz="2800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en-GB" altLang="en-US" sz="28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ro-RO" altLang="en-US" sz="2800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800" dirty="0">
                <a:latin typeface="Tahoma" panose="020B0604030504040204" pitchFamily="34" charset="0"/>
              </a:rPr>
              <a:t>Identification of measurable objectives associated with the </a:t>
            </a:r>
            <a:r>
              <a:rPr lang="en-GB" altLang="en-US" sz="2800" dirty="0" smtClean="0">
                <a:latin typeface="Tahoma" panose="020B0604030504040204" pitchFamily="34" charset="0"/>
              </a:rPr>
              <a:t>knowledge/skills </a:t>
            </a:r>
            <a:r>
              <a:rPr lang="en-GB" altLang="en-US" sz="2800" dirty="0">
                <a:latin typeface="Tahoma" panose="020B0604030504040204" pitchFamily="34" charset="0"/>
              </a:rPr>
              <a:t>to be acquired </a:t>
            </a:r>
          </a:p>
          <a:p>
            <a:pPr>
              <a:lnSpc>
                <a:spcPct val="80000"/>
              </a:lnSpc>
            </a:pPr>
            <a:endParaRPr lang="en-GB" altLang="en-US" sz="28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o-RO" altLang="en-US" sz="2400" dirty="0" smtClean="0">
                <a:latin typeface="Tahoma" panose="020B0604030504040204" pitchFamily="34" charset="0"/>
              </a:rPr>
              <a:t>	</a:t>
            </a:r>
            <a:endParaRPr lang="en-US" altLang="en-US" sz="2400" i="1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ro-RO" altLang="en-US" sz="2400" dirty="0" smtClean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ro-RO" alt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1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57601" y="2098959"/>
            <a:ext cx="941693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GB" altLang="en-US" sz="3600" dirty="0"/>
              <a:t>Detailed description of the content of the training, in accordance with the objectives of the training </a:t>
            </a:r>
          </a:p>
          <a:p>
            <a:pPr marL="0" indent="0">
              <a:buNone/>
            </a:pPr>
            <a:r>
              <a:rPr lang="en-GB" altLang="en-US" sz="3600" dirty="0"/>
              <a:t> </a:t>
            </a:r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>
              <a:buFontTx/>
              <a:buNone/>
            </a:pPr>
            <a:endParaRPr lang="ro-RO" altLang="en-US" sz="36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290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Content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7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7" y="824024"/>
            <a:ext cx="5800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Limitations @ risks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399" y="1752600"/>
            <a:ext cx="10821786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latin typeface="Tahoma" panose="020B0604030504040204" pitchFamily="34" charset="0"/>
              </a:rPr>
              <a:t>Identify a</a:t>
            </a:r>
            <a:r>
              <a:rPr lang="ro-RO" altLang="en-US" sz="2800" dirty="0" err="1" smtClean="0">
                <a:latin typeface="Tahoma" panose="020B0604030504040204" pitchFamily="34" charset="0"/>
              </a:rPr>
              <a:t>ny</a:t>
            </a:r>
            <a:r>
              <a:rPr lang="ro-RO" altLang="en-US" sz="2800" dirty="0" smtClean="0">
                <a:latin typeface="Tahoma" panose="020B0604030504040204" pitchFamily="34" charset="0"/>
              </a:rPr>
              <a:t> </a:t>
            </a:r>
            <a:r>
              <a:rPr lang="ro-RO" altLang="en-US" sz="2800" dirty="0" err="1">
                <a:latin typeface="Tahoma" panose="020B0604030504040204" pitchFamily="34" charset="0"/>
              </a:rPr>
              <a:t>limitations</a:t>
            </a:r>
            <a:r>
              <a:rPr lang="ro-RO" altLang="en-US" sz="2800" dirty="0">
                <a:latin typeface="Tahoma" panose="020B0604030504040204" pitchFamily="34" charset="0"/>
              </a:rPr>
              <a:t> </a:t>
            </a:r>
            <a:r>
              <a:rPr lang="ro-RO" altLang="en-US" sz="2800" dirty="0" err="1">
                <a:latin typeface="Tahoma" panose="020B0604030504040204" pitchFamily="34" charset="0"/>
              </a:rPr>
              <a:t>related</a:t>
            </a:r>
            <a:r>
              <a:rPr lang="ro-RO" altLang="en-US" sz="2800" dirty="0">
                <a:latin typeface="Tahoma" panose="020B0604030504040204" pitchFamily="34" charset="0"/>
              </a:rPr>
              <a:t> </a:t>
            </a:r>
            <a:r>
              <a:rPr lang="ro-RO" altLang="en-US" sz="2800" dirty="0" err="1">
                <a:latin typeface="Tahoma" panose="020B0604030504040204" pitchFamily="34" charset="0"/>
              </a:rPr>
              <a:t>to</a:t>
            </a:r>
            <a:r>
              <a:rPr lang="en-US" altLang="en-US" sz="2800" dirty="0" smtClean="0">
                <a:latin typeface="Tahoma" panose="020B0604030504040204" pitchFamily="34" charset="0"/>
              </a:rPr>
              <a:t>:</a:t>
            </a:r>
          </a:p>
          <a:p>
            <a:pPr lvl="1"/>
            <a:r>
              <a:rPr lang="en-US" altLang="en-US" sz="2400" dirty="0" smtClean="0">
                <a:latin typeface="Tahoma" panose="020B0604030504040204" pitchFamily="34" charset="0"/>
              </a:rPr>
              <a:t>time,</a:t>
            </a:r>
          </a:p>
          <a:p>
            <a:pPr lvl="1"/>
            <a:r>
              <a:rPr lang="en-US" altLang="en-US" sz="2400" dirty="0" smtClean="0">
                <a:latin typeface="Tahoma" panose="020B0604030504040204" pitchFamily="34" charset="0"/>
              </a:rPr>
              <a:t>resources,</a:t>
            </a:r>
          </a:p>
          <a:p>
            <a:pPr lvl="1"/>
            <a:r>
              <a:rPr lang="en-US" altLang="en-US" sz="2400" dirty="0" err="1">
                <a:latin typeface="Tahoma" panose="020B0604030504040204" pitchFamily="34" charset="0"/>
              </a:rPr>
              <a:t>e</a:t>
            </a:r>
            <a:r>
              <a:rPr lang="en-US" altLang="en-US" sz="2400" dirty="0" err="1" smtClean="0">
                <a:latin typeface="Tahoma" panose="020B0604030504040204" pitchFamily="34" charset="0"/>
              </a:rPr>
              <a:t>quipments</a:t>
            </a:r>
            <a:r>
              <a:rPr lang="en-US" altLang="en-US" sz="2400" dirty="0" smtClean="0">
                <a:latin typeface="Tahoma" panose="020B0604030504040204" pitchFamily="34" charset="0"/>
              </a:rPr>
              <a:t>.</a:t>
            </a:r>
          </a:p>
          <a:p>
            <a:endParaRPr lang="en-US" altLang="en-US" sz="2800" dirty="0" smtClean="0">
              <a:latin typeface="Tahoma" panose="020B0604030504040204" pitchFamily="34" charset="0"/>
            </a:endParaRPr>
          </a:p>
          <a:p>
            <a:r>
              <a:rPr lang="en-GB" altLang="en-US" sz="2800" dirty="0">
                <a:latin typeface="Tahoma" panose="020B0604030504040204" pitchFamily="34" charset="0"/>
              </a:rPr>
              <a:t>R</a:t>
            </a:r>
            <a:r>
              <a:rPr lang="en-GB" altLang="en-US" sz="2800" dirty="0" smtClean="0">
                <a:latin typeface="Tahoma" panose="020B0604030504040204" pitchFamily="34" charset="0"/>
              </a:rPr>
              <a:t>isks </a:t>
            </a:r>
            <a:r>
              <a:rPr lang="en-GB" altLang="en-US" sz="2800" dirty="0">
                <a:latin typeface="Tahoma" panose="020B0604030504040204" pitchFamily="34" charset="0"/>
              </a:rPr>
              <a:t>associated with the identified limitations </a:t>
            </a:r>
            <a:r>
              <a:rPr lang="en-GB" altLang="en-US" sz="2800" dirty="0" smtClean="0">
                <a:latin typeface="Tahoma" panose="020B0604030504040204" pitchFamily="34" charset="0"/>
              </a:rPr>
              <a:t>shall </a:t>
            </a:r>
            <a:r>
              <a:rPr lang="en-GB" altLang="en-US" sz="2800" dirty="0">
                <a:latin typeface="Tahoma" panose="020B0604030504040204" pitchFamily="34" charset="0"/>
              </a:rPr>
              <a:t>be specified</a:t>
            </a:r>
          </a:p>
          <a:p>
            <a:endParaRPr lang="en-GB" altLang="en-US" sz="2800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800" dirty="0" smtClean="0">
                <a:latin typeface="Tahoma" panose="020B0604030504040204" pitchFamily="34" charset="0"/>
              </a:rPr>
              <a:t>	</a:t>
            </a:r>
            <a:endParaRPr lang="en-US" altLang="en-US" sz="2800" i="1" dirty="0" smtClean="0">
              <a:latin typeface="Tahoma" panose="020B0604030504040204" pitchFamily="34" charset="0"/>
            </a:endParaRPr>
          </a:p>
          <a:p>
            <a:endParaRPr lang="ro-RO" altLang="en-US" sz="28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endParaRPr lang="ro-RO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5974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Learning solutions 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1752600"/>
            <a:ext cx="8382000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altLang="en-US" sz="2800" dirty="0" err="1" smtClean="0">
                <a:latin typeface="Tahoma" panose="020B0604030504040204" pitchFamily="34" charset="0"/>
              </a:rPr>
              <a:t>Identif</a:t>
            </a:r>
            <a:r>
              <a:rPr lang="en-US" altLang="en-US" sz="2800" dirty="0" smtClean="0">
                <a:latin typeface="Tahoma" panose="020B0604030504040204" pitchFamily="34" charset="0"/>
              </a:rPr>
              <a:t>y</a:t>
            </a:r>
            <a:r>
              <a:rPr lang="ro-RO" altLang="en-US" sz="2800" dirty="0" smtClean="0">
                <a:latin typeface="Tahoma" panose="020B0604030504040204" pitchFamily="34" charset="0"/>
              </a:rPr>
              <a:t> </a:t>
            </a:r>
            <a:r>
              <a:rPr lang="en-US" altLang="en-US" sz="2800" dirty="0" smtClean="0">
                <a:latin typeface="Tahoma" panose="020B0604030504040204" pitchFamily="34" charset="0"/>
              </a:rPr>
              <a:t>learning </a:t>
            </a:r>
            <a:r>
              <a:rPr lang="ro-RO" altLang="en-US" sz="2800" dirty="0" err="1" smtClean="0">
                <a:latin typeface="Tahoma" panose="020B0604030504040204" pitchFamily="34" charset="0"/>
              </a:rPr>
              <a:t>solu</a:t>
            </a:r>
            <a:r>
              <a:rPr lang="en-US" altLang="en-US" sz="2800" dirty="0" smtClean="0">
                <a:latin typeface="Tahoma" panose="020B0604030504040204" pitchFamily="34" charset="0"/>
              </a:rPr>
              <a:t>t</a:t>
            </a:r>
            <a:r>
              <a:rPr lang="ro-RO" altLang="en-US" sz="2800" dirty="0" smtClean="0">
                <a:latin typeface="Tahoma" panose="020B0604030504040204" pitchFamily="34" charset="0"/>
              </a:rPr>
              <a:t>i</a:t>
            </a:r>
            <a:r>
              <a:rPr lang="en-US" altLang="en-US" sz="2800" dirty="0" err="1" smtClean="0">
                <a:latin typeface="Tahoma" panose="020B0604030504040204" pitchFamily="34" charset="0"/>
              </a:rPr>
              <a:t>ons</a:t>
            </a:r>
            <a:r>
              <a:rPr lang="en-US" altLang="en-US" sz="2800" dirty="0" smtClean="0">
                <a:latin typeface="Tahoma" panose="020B0604030504040204" pitchFamily="34" charset="0"/>
              </a:rPr>
              <a:t>:</a:t>
            </a:r>
          </a:p>
          <a:p>
            <a:pPr lvl="1"/>
            <a:r>
              <a:rPr lang="en-US" altLang="en-US" dirty="0" smtClean="0">
                <a:latin typeface="Tahoma" panose="020B0604030504040204" pitchFamily="34" charset="0"/>
              </a:rPr>
              <a:t>Presentations (F2F/online), </a:t>
            </a:r>
          </a:p>
          <a:p>
            <a:pPr lvl="1"/>
            <a:r>
              <a:rPr lang="en-US" altLang="en-US" dirty="0" smtClean="0">
                <a:latin typeface="Tahoma" panose="020B0604030504040204" pitchFamily="34" charset="0"/>
              </a:rPr>
              <a:t>Case studies, </a:t>
            </a:r>
          </a:p>
          <a:p>
            <a:pPr lvl="1"/>
            <a:r>
              <a:rPr lang="en-US" altLang="en-US" dirty="0" smtClean="0">
                <a:latin typeface="Tahoma" panose="020B0604030504040204" pitchFamily="34" charset="0"/>
              </a:rPr>
              <a:t>Simulations, </a:t>
            </a:r>
          </a:p>
          <a:p>
            <a:pPr lvl="1"/>
            <a:r>
              <a:rPr lang="en-US" altLang="en-US" dirty="0" smtClean="0">
                <a:latin typeface="Tahoma" panose="020B0604030504040204" pitchFamily="34" charset="0"/>
              </a:rPr>
              <a:t>Self study, 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</a:rPr>
              <a:t>M</a:t>
            </a:r>
            <a:r>
              <a:rPr lang="en-US" altLang="en-US" dirty="0" smtClean="0">
                <a:latin typeface="Tahoma" panose="020B0604030504040204" pitchFamily="34" charset="0"/>
              </a:rPr>
              <a:t>entoring</a:t>
            </a:r>
            <a:r>
              <a:rPr lang="ro-RO" altLang="en-US" dirty="0" smtClean="0">
                <a:latin typeface="Tahoma" panose="020B0604030504040204" pitchFamily="34" charset="0"/>
              </a:rPr>
              <a:t>,</a:t>
            </a:r>
          </a:p>
          <a:p>
            <a:pPr lvl="1"/>
            <a:r>
              <a:rPr lang="en-US" altLang="en-US" dirty="0" err="1">
                <a:latin typeface="Tahoma" panose="020B0604030504040204" pitchFamily="34" charset="0"/>
              </a:rPr>
              <a:t>C</a:t>
            </a:r>
            <a:r>
              <a:rPr lang="ro-RO" altLang="en-US" dirty="0" err="1" smtClean="0">
                <a:latin typeface="Tahoma" panose="020B0604030504040204" pitchFamily="34" charset="0"/>
              </a:rPr>
              <a:t>oaching</a:t>
            </a:r>
            <a:r>
              <a:rPr lang="ro-RO" altLang="en-US" dirty="0" smtClean="0">
                <a:latin typeface="Tahoma" panose="020B0604030504040204" pitchFamily="34" charset="0"/>
              </a:rPr>
              <a:t>.</a:t>
            </a:r>
            <a:r>
              <a:rPr lang="ro-RO" altLang="en-US" sz="2400" dirty="0" smtClean="0">
                <a:latin typeface="Tahom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800" dirty="0" smtClean="0">
                <a:latin typeface="Tahoma" panose="020B0604030504040204" pitchFamily="34" charset="0"/>
              </a:rPr>
              <a:t>	</a:t>
            </a:r>
            <a:endParaRPr lang="en-US" altLang="en-US" sz="2800" i="1" dirty="0" smtClean="0">
              <a:latin typeface="Tahoma" panose="020B0604030504040204" pitchFamily="34" charset="0"/>
            </a:endParaRPr>
          </a:p>
          <a:p>
            <a:endParaRPr lang="ro-RO" altLang="en-US" sz="28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endParaRPr lang="ro-RO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TR Presentation_ PRA 2018 _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1E5BA222991439BA07A4745E8FDAA" ma:contentTypeVersion="15" ma:contentTypeDescription="Create a new document." ma:contentTypeScope="" ma:versionID="04f64893ca9abae055d02a7fde2298e3">
  <xsd:schema xmlns:xsd="http://www.w3.org/2001/XMLSchema" xmlns:xs="http://www.w3.org/2001/XMLSchema" xmlns:p="http://schemas.microsoft.com/office/2006/metadata/properties" xmlns:ns2="2c63548e-e22e-43cb-a415-9193d4d80a38" xmlns:ns3="9d2c9005-3129-4719-81ca-2fc8d806cf37" targetNamespace="http://schemas.microsoft.com/office/2006/metadata/properties" ma:root="true" ma:fieldsID="2f03952db9b8fa2660b299608b271947" ns2:_="" ns3:_="">
    <xsd:import namespace="2c63548e-e22e-43cb-a415-9193d4d80a38"/>
    <xsd:import namespace="9d2c9005-3129-4719-81ca-2fc8d806c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Elioslocation" minOccurs="0"/>
                <xsd:element ref="ns2:Comment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3548e-e22e-43cb-a415-9193d4d8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Elioslocation" ma:index="18" nillable="true" ma:displayName="Elios location" ma:format="Hyperlink" ma:internalName="Elioslocat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mment" ma:index="19" nillable="true" ma:displayName="Comment" ma:internalName="Comment">
      <xsd:simpleType>
        <xsd:restriction base="dms:Text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9005-3129-4719-81ca-2fc8d806c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d2c9005-3129-4719-81ca-2fc8d806cf37">
      <UserInfo>
        <DisplayName>Yinka R. Adebayo</DisplayName>
        <AccountId>30</AccountId>
        <AccountType/>
      </UserInfo>
      <UserInfo>
        <DisplayName>Mustafa Adiguzel</DisplayName>
        <AccountId>14</AccountId>
        <AccountType/>
      </UserInfo>
      <UserInfo>
        <DisplayName>Luciane Veeck</DisplayName>
        <AccountId>1660</AccountId>
        <AccountType/>
      </UserInfo>
      <UserInfo>
        <DisplayName>Hong Fan</DisplayName>
        <AccountId>21</AccountId>
        <AccountType/>
      </UserInfo>
    </SharedWithUsers>
    <Comment xmlns="2c63548e-e22e-43cb-a415-9193d4d80a38" xsi:nil="true"/>
    <Elioslocation xmlns="2c63548e-e22e-43cb-a415-9193d4d80a38">
      <Url xsi:nil="true"/>
      <Description xsi:nil="true"/>
    </Elioslocation>
  </documentManagement>
</p:properties>
</file>

<file path=customXml/itemProps1.xml><?xml version="1.0" encoding="utf-8"?>
<ds:datastoreItem xmlns:ds="http://schemas.openxmlformats.org/officeDocument/2006/customXml" ds:itemID="{0DE1E1A1-E9DA-4F50-B952-7DFA4577D6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0CCD9A-284B-44BC-B7DA-2894A5A805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63548e-e22e-43cb-a415-9193d4d80a38"/>
    <ds:schemaRef ds:uri="9d2c9005-3129-4719-81ca-2fc8d806cf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239278-ACC7-4434-89C7-79485BD82DE8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2c63548e-e22e-43cb-a415-9193d4d80a38"/>
    <ds:schemaRef ds:uri="http://schemas.microsoft.com/office/2006/metadata/properties"/>
    <ds:schemaRef ds:uri="http://www.w3.org/XML/1998/namespace"/>
    <ds:schemaRef ds:uri="9d2c9005-3129-4719-81ca-2fc8d806cf37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2601</TotalTime>
  <Words>743</Words>
  <Application>Microsoft Office PowerPoint</Application>
  <PresentationFormat>Widescreen</PresentationFormat>
  <Paragraphs>186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SimSun</vt:lpstr>
      <vt:lpstr>Arial</vt:lpstr>
      <vt:lpstr>Calibri</vt:lpstr>
      <vt:lpstr>Calibri Light</vt:lpstr>
      <vt:lpstr>Tahoma</vt:lpstr>
      <vt:lpstr>Verdana</vt:lpstr>
      <vt:lpstr>Wingdings</vt:lpstr>
      <vt:lpstr>Office Theme</vt:lpstr>
      <vt:lpstr>ETR Presentation_ PRA 2018 _PP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Bugeac</dc:creator>
  <cp:lastModifiedBy>Alexandru Hozoc</cp:lastModifiedBy>
  <cp:revision>58</cp:revision>
  <dcterms:created xsi:type="dcterms:W3CDTF">2022-02-28T12:42:32Z</dcterms:created>
  <dcterms:modified xsi:type="dcterms:W3CDTF">2022-07-27T05:59:28Z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0x010100B0C1E5BA222991439BA07A4745E8FDAA</vt:lpwstr>
  </property>
</Properties>
</file>