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notesMasterIdLst>
    <p:notesMasterId r:id="rId16"/>
  </p:notesMasterIdLst>
  <p:sldIdLst>
    <p:sldId id="348" r:id="rId6"/>
    <p:sldId id="364" r:id="rId7"/>
    <p:sldId id="368" r:id="rId8"/>
    <p:sldId id="367" r:id="rId9"/>
    <p:sldId id="355" r:id="rId10"/>
    <p:sldId id="371" r:id="rId11"/>
    <p:sldId id="358" r:id="rId12"/>
    <p:sldId id="370" r:id="rId13"/>
    <p:sldId id="363" r:id="rId14"/>
    <p:sldId id="349" r:id="rId15"/>
  </p:sldIdLst>
  <p:sldSz cx="12192000" cy="6858000"/>
  <p:notesSz cx="6858000" cy="9144000"/>
  <p:defaultTextStyle>
    <a:defPPr>
      <a:defRPr lang="en-CH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F8A"/>
    <a:srgbClr val="BDEF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5822" autoAdjust="0"/>
  </p:normalViewPr>
  <p:slideViewPr>
    <p:cSldViewPr snapToGrid="0">
      <p:cViewPr varScale="1">
        <p:scale>
          <a:sx n="115" d="100"/>
          <a:sy n="115" d="100"/>
        </p:scale>
        <p:origin x="43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ul Bugeac" userId="2985d28a-a5e1-43fc-9feb-ea351fce1cf7" providerId="ADAL" clId="{55584292-A776-4710-A34C-79A80C0A3942}"/>
    <pc:docChg chg="modSld">
      <pc:chgData name="Paul Bugeac" userId="2985d28a-a5e1-43fc-9feb-ea351fce1cf7" providerId="ADAL" clId="{55584292-A776-4710-A34C-79A80C0A3942}" dt="2022-07-17T09:00:27.538" v="8" actId="20577"/>
      <pc:docMkLst>
        <pc:docMk/>
      </pc:docMkLst>
      <pc:sldChg chg="modSp mod">
        <pc:chgData name="Paul Bugeac" userId="2985d28a-a5e1-43fc-9feb-ea351fce1cf7" providerId="ADAL" clId="{55584292-A776-4710-A34C-79A80C0A3942}" dt="2022-07-17T09:00:27.538" v="8" actId="20577"/>
        <pc:sldMkLst>
          <pc:docMk/>
          <pc:sldMk cId="3858717191" sldId="342"/>
        </pc:sldMkLst>
        <pc:spChg chg="mod">
          <ac:chgData name="Paul Bugeac" userId="2985d28a-a5e1-43fc-9feb-ea351fce1cf7" providerId="ADAL" clId="{55584292-A776-4710-A34C-79A80C0A3942}" dt="2022-07-17T09:00:27.538" v="8" actId="20577"/>
          <ac:spMkLst>
            <pc:docMk/>
            <pc:sldMk cId="3858717191" sldId="342"/>
            <ac:spMk id="2" creationId="{0407B7CC-0E91-4311-992F-269347C9D8AC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EE022A-0A20-4617-BD76-BFE143E9B416}" type="datetimeFigureOut">
              <a:rPr lang="en-CH" smtClean="0"/>
              <a:t>07/22/2022</a:t>
            </a:fld>
            <a:endParaRPr lang="en-C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4280EE-39A6-41AE-B61B-73646EDF4B3A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7969037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57FF08-1D2F-4963-8C4E-95DA32C494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1388F6A-B572-4840-9E3E-9EB9AF7650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F33D8F-177C-4107-9BF2-776456E13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062A7-8E42-4B86-A0D2-2C05E44E8BA5}" type="datetimeFigureOut">
              <a:rPr lang="en-CH" smtClean="0"/>
              <a:t>07/22/2022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0D6807-1DF1-4A93-996A-EE5907F708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9C2C57-FD32-4347-9BA1-0E475B06F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2144F-D7F9-4E50-B45E-EE34F8AD3F2A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897187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5F6FC7-078C-4B27-9A99-962EF9F886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89BBCD-DAF7-4AD2-82DA-C0BD5DB30E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E86473-7773-41B8-AAD1-285A8A2B95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062A7-8E42-4B86-A0D2-2C05E44E8BA5}" type="datetimeFigureOut">
              <a:rPr lang="en-CH" smtClean="0"/>
              <a:t>07/22/2022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DD4804-EA5A-4296-9553-A687D34E25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100EF6-384F-4199-80B2-814836667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2144F-D7F9-4E50-B45E-EE34F8AD3F2A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865881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F5B0DB9-233B-47DE-95DD-5C30A7B242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685F9F-48F3-42C0-89F9-3F57BEAB60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2271A4-CCB7-488B-BF44-2E4FED843B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062A7-8E42-4B86-A0D2-2C05E44E8BA5}" type="datetimeFigureOut">
              <a:rPr lang="en-CH" smtClean="0"/>
              <a:t>07/22/2022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DC2A55-4255-4B84-9D9B-32A1EE557C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B77E84-094A-4C09-B291-F63F4B35C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2144F-D7F9-4E50-B45E-EE34F8AD3F2A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8133742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8565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wmo2016_powerpoint_standard_v2-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51694"/>
            <a:ext cx="265176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811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8105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6043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5332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6193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1317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3471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313619-F514-4189-8212-0E022C25E4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6CAAC8-E2DA-4AC5-B77C-2BB777C8CB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CD7D9E-21B6-4685-A3CF-8F45336BC6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062A7-8E42-4B86-A0D2-2C05E44E8BA5}" type="datetimeFigureOut">
              <a:rPr lang="en-CH" smtClean="0"/>
              <a:t>07/22/2022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6BB567-F667-4BB1-A562-5805E4C9EA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6D0E13-5219-44D7-9B0B-7001A6927A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2144F-D7F9-4E50-B45E-EE34F8AD3F2A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3372576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805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AE123C-4BE3-4544-81C7-67A2BE2074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E29E43-8204-4B62-8F1D-3C43F29E9E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34C910-08C9-4BA4-85DE-966255A510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062A7-8E42-4B86-A0D2-2C05E44E8BA5}" type="datetimeFigureOut">
              <a:rPr lang="en-CH" smtClean="0"/>
              <a:t>07/22/2022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4DBA28-2FFD-4C08-AEC8-0DA5420BF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20DE5F-1D9A-4AF8-BB71-5C9AACE38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2144F-D7F9-4E50-B45E-EE34F8AD3F2A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548477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2F037C-87D8-45A4-B1F6-F0989EACF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76448D-AD4E-4E9B-AF64-D4CCCDFE38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91180C-0D78-4642-B595-72EA9B31C8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C838A7-B16C-4379-B528-E71751E777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062A7-8E42-4B86-A0D2-2C05E44E8BA5}" type="datetimeFigureOut">
              <a:rPr lang="en-CH" smtClean="0"/>
              <a:t>07/22/2022</a:t>
            </a:fld>
            <a:endParaRPr lang="en-C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270C65-0947-4F58-90AD-3F98E25014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9AD3E8-C61B-434A-B78E-F4CFF26CB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2144F-D7F9-4E50-B45E-EE34F8AD3F2A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833774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A98CAB-D3CD-4890-8757-D92EB245E2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741331-7594-40D4-BBE6-CAF89CF79D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5A7CFE-FBE3-444B-B680-84AD214C3D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6D5DCB8-5D13-44F1-98CB-35387F8BA68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5D8E066-FAFB-47D4-8F60-A6651A394D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F404AE8-37B5-452C-A85F-584908A7AE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062A7-8E42-4B86-A0D2-2C05E44E8BA5}" type="datetimeFigureOut">
              <a:rPr lang="en-CH" smtClean="0"/>
              <a:t>07/22/2022</a:t>
            </a:fld>
            <a:endParaRPr lang="en-CH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753F8B9-9A97-4424-84F1-176B11ACD2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0BE9556-D058-435B-84A8-DEB08D40EA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2144F-D7F9-4E50-B45E-EE34F8AD3F2A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692531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C65310-DB40-46C2-89EC-85A4B0C922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CC452E0-AE91-4C7D-AB44-35544B9E7A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062A7-8E42-4B86-A0D2-2C05E44E8BA5}" type="datetimeFigureOut">
              <a:rPr lang="en-CH" smtClean="0"/>
              <a:t>07/22/2022</a:t>
            </a:fld>
            <a:endParaRPr lang="en-C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B1D4F1-CB56-47B7-89E6-B61F0E8C7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302229-A679-4DA7-BD07-D6AC50A36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2144F-D7F9-4E50-B45E-EE34F8AD3F2A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41525117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555A129-6230-4F2B-838A-FFF0819D11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062A7-8E42-4B86-A0D2-2C05E44E8BA5}" type="datetimeFigureOut">
              <a:rPr lang="en-CH" smtClean="0"/>
              <a:t>07/22/2022</a:t>
            </a:fld>
            <a:endParaRPr lang="en-CH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34979A0-069A-4F4F-91FE-F8707AF530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1AFE67-A41A-4098-9775-31E81EB46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2144F-D7F9-4E50-B45E-EE34F8AD3F2A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3570752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543F9C-11FD-4E22-AA38-3896D9598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2B1518-D9C1-4B78-9ED5-8C282F7F76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207623-2D4C-4696-8C7D-53F99ED7EA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6CD74C-ADE4-41FE-80F6-C394EA0536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062A7-8E42-4B86-A0D2-2C05E44E8BA5}" type="datetimeFigureOut">
              <a:rPr lang="en-CH" smtClean="0"/>
              <a:t>07/22/2022</a:t>
            </a:fld>
            <a:endParaRPr lang="en-C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28BE0C-9E7C-4C2C-982A-E564203BE0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FC6246-EF90-4941-B623-AC186391B8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2144F-D7F9-4E50-B45E-EE34F8AD3F2A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8190269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700532-3590-448F-A08E-C2E62CF56C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C39C45-FC77-4FAF-ACCB-C2D0337181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E908F2-6479-4588-99AA-5D39998EE2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05B143-9E51-4C6F-8044-F8AE1DCECD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062A7-8E42-4B86-A0D2-2C05E44E8BA5}" type="datetimeFigureOut">
              <a:rPr lang="en-CH" smtClean="0"/>
              <a:t>07/22/2022</a:t>
            </a:fld>
            <a:endParaRPr lang="en-C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6351FF-4E63-43A7-A78B-6CD50E4A8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F8B5DE-F6A3-4116-A268-A12805422E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2144F-D7F9-4E50-B45E-EE34F8AD3F2A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730297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B59728C-DF21-40D6-A129-E304D06255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2C5EBA-E8D0-4C00-A90D-D46F19215D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950F88-3F59-4FB7-80AC-DDBDBC5EB7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D062A7-8E42-4B86-A0D2-2C05E44E8BA5}" type="datetimeFigureOut">
              <a:rPr lang="en-CH" smtClean="0"/>
              <a:t>07/22/2022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BF2B61-F15B-4B52-BDD6-AF554751DE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B5433E-B0D2-4868-9601-588F284207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B2144F-D7F9-4E50-B45E-EE34F8AD3F2A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747144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CH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wmo2016_powerpoint_standard_v2-2.jp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51694"/>
            <a:ext cx="265176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99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EEC187D-22EA-498D-A7F5-DD3CBDF550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677A93E-C7B3-4247-AF73-97DCDBC7C734}"/>
              </a:ext>
            </a:extLst>
          </p:cNvPr>
          <p:cNvSpPr txBox="1"/>
          <p:nvPr/>
        </p:nvSpPr>
        <p:spPr>
          <a:xfrm>
            <a:off x="1671979" y="2843242"/>
            <a:ext cx="956586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 smtClean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COMPETENCE CYCLE</a:t>
            </a:r>
            <a:endParaRPr lang="en-US" sz="4400" b="1" dirty="0">
              <a:effectLst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4" name="Rectangle 5"/>
          <p:cNvSpPr txBox="1">
            <a:spLocks noChangeArrowheads="1"/>
          </p:cNvSpPr>
          <p:nvPr/>
        </p:nvSpPr>
        <p:spPr>
          <a:xfrm>
            <a:off x="6366163" y="5921434"/>
            <a:ext cx="5334000" cy="60960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alt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Alexandru Hozoc, MET expert</a:t>
            </a:r>
            <a:endParaRPr lang="ro-RO" altLang="en-US" sz="2400" b="1" dirty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0326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EEC187D-22EA-498D-A7F5-DD3CBDF550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effectLst>
            <a:innerShdw blurRad="114300">
              <a:prstClr val="black"/>
            </a:innerShdw>
            <a:softEdge rad="63500"/>
          </a:effectLst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0800" y="1457325"/>
            <a:ext cx="7010400" cy="3943350"/>
          </a:xfrm>
          <a:prstGeom prst="rect">
            <a:avLst/>
          </a:prstGeom>
          <a:ln>
            <a:noFill/>
          </a:ln>
          <a:effectLst>
            <a:innerShdw blurRad="114300">
              <a:prstClr val="black"/>
            </a:innerShdw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2396665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3D66D033-2AC8-4734-8831-3A2C5865303F}"/>
              </a:ext>
            </a:extLst>
          </p:cNvPr>
          <p:cNvSpPr txBox="1"/>
          <p:nvPr/>
        </p:nvSpPr>
        <p:spPr>
          <a:xfrm>
            <a:off x="1382155" y="1520572"/>
            <a:ext cx="9757019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2800" i="1" dirty="0" smtClean="0">
                <a:solidFill>
                  <a:schemeClr val="bg1"/>
                </a:solidFill>
              </a:rPr>
              <a:t>poursuivront </a:t>
            </a:r>
            <a:r>
              <a:rPr lang="fr-FR" sz="2800" i="1" dirty="0">
                <a:solidFill>
                  <a:schemeClr val="bg1"/>
                </a:solidFill>
              </a:rPr>
              <a:t>un développement durable grâce aux meilleurs services possible, tant sur terre qu</a:t>
            </a:r>
            <a:r>
              <a:rPr lang="fr-FR" sz="2800" i="1" dirty="0" smtClean="0">
                <a:solidFill>
                  <a:schemeClr val="bg1"/>
                </a:solidFill>
              </a:rPr>
              <a:t>’</a:t>
            </a:r>
          </a:p>
          <a:p>
            <a:pPr algn="just"/>
            <a:r>
              <a:rPr lang="fr-FR" sz="2800" i="1" dirty="0" smtClean="0">
                <a:solidFill>
                  <a:schemeClr val="bg1"/>
                </a:solidFill>
              </a:rPr>
              <a:t>en </a:t>
            </a:r>
            <a:r>
              <a:rPr lang="fr-FR" sz="2800" i="1" dirty="0">
                <a:solidFill>
                  <a:schemeClr val="bg1"/>
                </a:solidFill>
              </a:rPr>
              <a:t>mer et dans les airs</a:t>
            </a:r>
            <a:endParaRPr lang="en-CH" sz="2800" i="1" dirty="0">
              <a:solidFill>
                <a:schemeClr val="bg1"/>
              </a:solidFill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D7FFA9E7-37C8-49C6-ABD5-659516B3B362}"/>
              </a:ext>
            </a:extLst>
          </p:cNvPr>
          <p:cNvSpPr txBox="1">
            <a:spLocks/>
          </p:cNvSpPr>
          <p:nvPr/>
        </p:nvSpPr>
        <p:spPr>
          <a:xfrm>
            <a:off x="-500484" y="5700757"/>
            <a:ext cx="11231531" cy="105255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 algn="ctr" defTabSz="457200" rtl="0">
              <a:spcBef>
                <a:spcPct val="0"/>
              </a:spcBef>
            </a:pPr>
            <a:endParaRPr lang="en-US" sz="3200" kern="0" dirty="0">
              <a:solidFill>
                <a:sysClr val="windowText" lastClr="000000"/>
              </a:solidFill>
              <a:latin typeface="+mn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46D5177-2B7E-49FA-A36C-0E337A9E6B39}"/>
              </a:ext>
            </a:extLst>
          </p:cNvPr>
          <p:cNvSpPr txBox="1"/>
          <p:nvPr/>
        </p:nvSpPr>
        <p:spPr>
          <a:xfrm>
            <a:off x="1184299" y="3326296"/>
            <a:ext cx="538346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en-CH" sz="2800" dirty="0"/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816038" y="1847458"/>
            <a:ext cx="8001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742950" indent="-742950">
              <a:buFont typeface="+mj-lt"/>
              <a:buAutoNum type="arabicPeriod"/>
            </a:pPr>
            <a:r>
              <a:rPr lang="en-US" altLang="en-US" sz="3600" dirty="0" err="1" smtClean="0"/>
              <a:t>Behavio</a:t>
            </a:r>
            <a:r>
              <a:rPr lang="ro-RO" altLang="en-US" sz="3600" dirty="0" err="1" smtClean="0"/>
              <a:t>ural</a:t>
            </a:r>
            <a:r>
              <a:rPr lang="ro-RO" altLang="en-US" sz="3600" dirty="0" smtClean="0"/>
              <a:t> c</a:t>
            </a:r>
            <a:r>
              <a:rPr lang="en-US" altLang="en-US" sz="3600" dirty="0" smtClean="0"/>
              <a:t>hang</a:t>
            </a:r>
            <a:r>
              <a:rPr lang="ro-RO" altLang="en-US" sz="3600" dirty="0" err="1" smtClean="0"/>
              <a:t>es</a:t>
            </a:r>
            <a:endParaRPr lang="ro-RO" altLang="en-US" sz="3600" dirty="0" smtClean="0"/>
          </a:p>
          <a:p>
            <a:pPr marL="742950" indent="-742950">
              <a:buFont typeface="+mj-lt"/>
              <a:buAutoNum type="arabicPeriod"/>
            </a:pPr>
            <a:endParaRPr lang="en-US" altLang="en-US" sz="3600" dirty="0" smtClean="0"/>
          </a:p>
          <a:p>
            <a:pPr marL="742950" indent="-742950">
              <a:buFont typeface="+mj-lt"/>
              <a:buAutoNum type="arabicPeriod"/>
            </a:pPr>
            <a:r>
              <a:rPr lang="en-US" altLang="en-US" sz="3600" dirty="0" smtClean="0"/>
              <a:t>Starting </a:t>
            </a:r>
            <a:r>
              <a:rPr lang="en-US" altLang="en-US" sz="3600" dirty="0"/>
              <a:t>from…</a:t>
            </a:r>
          </a:p>
          <a:p>
            <a:pPr marL="742950" indent="-742950">
              <a:buFont typeface="+mj-lt"/>
              <a:buAutoNum type="arabicPeriod"/>
            </a:pPr>
            <a:endParaRPr lang="en-US" altLang="en-US" sz="3600" dirty="0" smtClean="0"/>
          </a:p>
          <a:p>
            <a:pPr marL="742950" indent="-742950">
              <a:buFont typeface="+mj-lt"/>
              <a:buAutoNum type="arabicPeriod"/>
            </a:pPr>
            <a:r>
              <a:rPr lang="en-US" altLang="en-US" sz="3600" dirty="0" smtClean="0"/>
              <a:t>Cycle or spiral?</a:t>
            </a:r>
          </a:p>
          <a:p>
            <a:pPr>
              <a:buFontTx/>
              <a:buNone/>
            </a:pPr>
            <a:endParaRPr lang="ro-RO" altLang="en-US" sz="3600" dirty="0">
              <a:latin typeface="+mn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3FACF69-2318-42C2-8D45-1347D4E66D8E}"/>
              </a:ext>
            </a:extLst>
          </p:cNvPr>
          <p:cNvSpPr txBox="1"/>
          <p:nvPr/>
        </p:nvSpPr>
        <p:spPr>
          <a:xfrm>
            <a:off x="2437868" y="824024"/>
            <a:ext cx="29072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defTabSz="457200" rtl="0">
              <a:spcBef>
                <a:spcPct val="0"/>
              </a:spcBef>
            </a:pPr>
            <a:r>
              <a:rPr lang="en-US" sz="40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</a:t>
            </a:r>
            <a:endParaRPr lang="en-CH" sz="40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6492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3D66D033-2AC8-4734-8831-3A2C5865303F}"/>
              </a:ext>
            </a:extLst>
          </p:cNvPr>
          <p:cNvSpPr txBox="1"/>
          <p:nvPr/>
        </p:nvSpPr>
        <p:spPr>
          <a:xfrm>
            <a:off x="1382155" y="1520572"/>
            <a:ext cx="9757019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2800" i="1" dirty="0" smtClean="0">
                <a:solidFill>
                  <a:schemeClr val="bg1"/>
                </a:solidFill>
              </a:rPr>
              <a:t>poursuivront </a:t>
            </a:r>
            <a:r>
              <a:rPr lang="fr-FR" sz="2800" i="1" dirty="0">
                <a:solidFill>
                  <a:schemeClr val="bg1"/>
                </a:solidFill>
              </a:rPr>
              <a:t>un développement durable grâce aux meilleurs services possible, tant sur terre qu</a:t>
            </a:r>
            <a:r>
              <a:rPr lang="fr-FR" sz="2800" i="1" dirty="0" smtClean="0">
                <a:solidFill>
                  <a:schemeClr val="bg1"/>
                </a:solidFill>
              </a:rPr>
              <a:t>’</a:t>
            </a:r>
          </a:p>
          <a:p>
            <a:pPr algn="just"/>
            <a:r>
              <a:rPr lang="fr-FR" sz="2800" i="1" dirty="0" smtClean="0">
                <a:solidFill>
                  <a:schemeClr val="bg1"/>
                </a:solidFill>
              </a:rPr>
              <a:t>en </a:t>
            </a:r>
            <a:r>
              <a:rPr lang="fr-FR" sz="2800" i="1" dirty="0">
                <a:solidFill>
                  <a:schemeClr val="bg1"/>
                </a:solidFill>
              </a:rPr>
              <a:t>mer et dans les airs</a:t>
            </a:r>
            <a:endParaRPr lang="en-CH" sz="2800" i="1" dirty="0">
              <a:solidFill>
                <a:schemeClr val="bg1"/>
              </a:solidFill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D7FFA9E7-37C8-49C6-ABD5-659516B3B362}"/>
              </a:ext>
            </a:extLst>
          </p:cNvPr>
          <p:cNvSpPr txBox="1">
            <a:spLocks/>
          </p:cNvSpPr>
          <p:nvPr/>
        </p:nvSpPr>
        <p:spPr>
          <a:xfrm>
            <a:off x="-500484" y="5700757"/>
            <a:ext cx="11231531" cy="105255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 algn="ctr" defTabSz="457200" rtl="0">
              <a:spcBef>
                <a:spcPct val="0"/>
              </a:spcBef>
            </a:pPr>
            <a:endParaRPr lang="en-US" sz="3200" kern="0" dirty="0">
              <a:solidFill>
                <a:sysClr val="windowText" lastClr="000000"/>
              </a:solidFill>
              <a:latin typeface="+mn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46D5177-2B7E-49FA-A36C-0E337A9E6B39}"/>
              </a:ext>
            </a:extLst>
          </p:cNvPr>
          <p:cNvSpPr txBox="1"/>
          <p:nvPr/>
        </p:nvSpPr>
        <p:spPr>
          <a:xfrm>
            <a:off x="1184299" y="3326296"/>
            <a:ext cx="538346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en-CH" sz="28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3FACF69-2318-42C2-8D45-1347D4E66D8E}"/>
              </a:ext>
            </a:extLst>
          </p:cNvPr>
          <p:cNvSpPr txBox="1"/>
          <p:nvPr/>
        </p:nvSpPr>
        <p:spPr>
          <a:xfrm>
            <a:off x="2437868" y="824024"/>
            <a:ext cx="29072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defTabSz="457200" rtl="0">
              <a:spcBef>
                <a:spcPct val="0"/>
              </a:spcBef>
            </a:pPr>
            <a:r>
              <a:rPr lang="en-US" sz="40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</a:t>
            </a:r>
            <a:endParaRPr lang="en-CH" sz="40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816038" y="1847458"/>
            <a:ext cx="8001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742950" indent="-742950">
              <a:buFont typeface="+mj-lt"/>
              <a:buAutoNum type="arabicPeriod"/>
            </a:pPr>
            <a:r>
              <a:rPr lang="en-US" altLang="en-US" sz="3600" dirty="0" err="1" smtClean="0"/>
              <a:t>Behavio</a:t>
            </a:r>
            <a:r>
              <a:rPr lang="ro-RO" altLang="en-US" sz="3600" dirty="0" err="1" smtClean="0"/>
              <a:t>ural</a:t>
            </a:r>
            <a:r>
              <a:rPr lang="ro-RO" altLang="en-US" sz="3600" dirty="0" smtClean="0"/>
              <a:t> c</a:t>
            </a:r>
            <a:r>
              <a:rPr lang="en-US" altLang="en-US" sz="3600" dirty="0" smtClean="0"/>
              <a:t>hang</a:t>
            </a:r>
            <a:r>
              <a:rPr lang="ro-RO" altLang="en-US" sz="3600" dirty="0" err="1" smtClean="0"/>
              <a:t>es</a:t>
            </a:r>
            <a:endParaRPr lang="ro-RO" altLang="en-US" sz="3600" dirty="0" smtClean="0"/>
          </a:p>
          <a:p>
            <a:pPr marL="742950" indent="-742950">
              <a:buFont typeface="+mj-lt"/>
              <a:buAutoNum type="arabicPeriod"/>
            </a:pPr>
            <a:endParaRPr lang="en-US" altLang="en-US" sz="3600" dirty="0" smtClean="0"/>
          </a:p>
          <a:p>
            <a:pPr marL="742950" indent="-742950">
              <a:buFont typeface="+mj-lt"/>
              <a:buAutoNum type="arabicPeriod"/>
            </a:pPr>
            <a:r>
              <a:rPr lang="en-US" altLang="en-US" sz="3600" dirty="0" smtClean="0">
                <a:solidFill>
                  <a:schemeClr val="bg1">
                    <a:lumMod val="85000"/>
                  </a:schemeClr>
                </a:solidFill>
              </a:rPr>
              <a:t>Starting </a:t>
            </a:r>
            <a:r>
              <a:rPr lang="en-US" altLang="en-US" sz="3600" dirty="0">
                <a:solidFill>
                  <a:schemeClr val="bg1">
                    <a:lumMod val="85000"/>
                  </a:schemeClr>
                </a:solidFill>
              </a:rPr>
              <a:t>from…</a:t>
            </a:r>
          </a:p>
          <a:p>
            <a:pPr marL="742950" indent="-742950">
              <a:buFont typeface="+mj-lt"/>
              <a:buAutoNum type="arabicPeriod"/>
            </a:pPr>
            <a:endParaRPr lang="en-US" altLang="en-US" sz="3600" dirty="0" smtClean="0"/>
          </a:p>
          <a:p>
            <a:pPr marL="742950" indent="-742950">
              <a:buFont typeface="+mj-lt"/>
              <a:buAutoNum type="arabicPeriod"/>
            </a:pPr>
            <a:r>
              <a:rPr lang="en-US" altLang="en-US" sz="3600" dirty="0" smtClean="0">
                <a:solidFill>
                  <a:schemeClr val="bg1">
                    <a:lumMod val="85000"/>
                  </a:schemeClr>
                </a:solidFill>
              </a:rPr>
              <a:t>Cycle or spiral?</a:t>
            </a:r>
          </a:p>
          <a:p>
            <a:pPr>
              <a:buFontTx/>
              <a:buNone/>
            </a:pPr>
            <a:endParaRPr lang="ro-RO" altLang="en-US" sz="3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62782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4"/>
          <p:cNvSpPr txBox="1">
            <a:spLocks noChangeArrowheads="1"/>
          </p:cNvSpPr>
          <p:nvPr/>
        </p:nvSpPr>
        <p:spPr bwMode="auto">
          <a:xfrm>
            <a:off x="2514601" y="685800"/>
            <a:ext cx="542328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o-RO" sz="4000" b="1" dirty="0" smtClean="0">
                <a:solidFill>
                  <a:schemeClr val="accent1"/>
                </a:solidFill>
              </a:rPr>
              <a:t>Changing </a:t>
            </a:r>
            <a:r>
              <a:rPr lang="en-US" altLang="ro-RO" sz="4000" b="1" dirty="0" err="1" smtClean="0">
                <a:solidFill>
                  <a:schemeClr val="accent1"/>
                </a:solidFill>
              </a:rPr>
              <a:t>behaviours</a:t>
            </a:r>
            <a:endParaRPr lang="en-US" altLang="ro-RO" sz="4000" b="1" dirty="0">
              <a:solidFill>
                <a:schemeClr val="accent1"/>
              </a:solidFill>
            </a:endParaRPr>
          </a:p>
        </p:txBody>
      </p:sp>
      <p:pic>
        <p:nvPicPr>
          <p:cNvPr id="7" name="Picture 6" descr="See the source image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5096" y="2136371"/>
            <a:ext cx="7153100" cy="37490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09679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4"/>
          <p:cNvSpPr txBox="1">
            <a:spLocks noChangeArrowheads="1"/>
          </p:cNvSpPr>
          <p:nvPr/>
        </p:nvSpPr>
        <p:spPr bwMode="auto">
          <a:xfrm>
            <a:off x="2514601" y="685800"/>
            <a:ext cx="542328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o-RO" sz="4000" b="1" dirty="0" smtClean="0">
                <a:solidFill>
                  <a:schemeClr val="accent1"/>
                </a:solidFill>
              </a:rPr>
              <a:t>Changing </a:t>
            </a:r>
            <a:r>
              <a:rPr lang="en-US" altLang="ro-RO" sz="4000" b="1" dirty="0" err="1" smtClean="0">
                <a:solidFill>
                  <a:schemeClr val="accent1"/>
                </a:solidFill>
              </a:rPr>
              <a:t>behaviours</a:t>
            </a:r>
            <a:endParaRPr lang="en-US" altLang="ro-RO" sz="4000" b="1" dirty="0">
              <a:solidFill>
                <a:schemeClr val="accent1"/>
              </a:solidFill>
            </a:endParaRPr>
          </a:p>
        </p:txBody>
      </p:sp>
      <p:pic>
        <p:nvPicPr>
          <p:cNvPr id="6" name="Picture 5" descr="See the source image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9629" y="1763077"/>
            <a:ext cx="6566880" cy="42220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29851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D7FFA9E7-37C8-49C6-ABD5-659516B3B362}"/>
              </a:ext>
            </a:extLst>
          </p:cNvPr>
          <p:cNvSpPr txBox="1">
            <a:spLocks/>
          </p:cNvSpPr>
          <p:nvPr/>
        </p:nvSpPr>
        <p:spPr>
          <a:xfrm>
            <a:off x="-500484" y="5700757"/>
            <a:ext cx="11231531" cy="105255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 algn="ctr" defTabSz="457200" rtl="0">
              <a:spcBef>
                <a:spcPct val="0"/>
              </a:spcBef>
            </a:pPr>
            <a:endParaRPr lang="en-US" sz="3200" kern="0" dirty="0">
              <a:solidFill>
                <a:sysClr val="windowText" lastClr="000000"/>
              </a:solidFill>
              <a:latin typeface="+mn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46D5177-2B7E-49FA-A36C-0E337A9E6B39}"/>
              </a:ext>
            </a:extLst>
          </p:cNvPr>
          <p:cNvSpPr txBox="1"/>
          <p:nvPr/>
        </p:nvSpPr>
        <p:spPr>
          <a:xfrm>
            <a:off x="1184299" y="3326296"/>
            <a:ext cx="538346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en-CH" sz="2800" dirty="0"/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816038" y="1847458"/>
            <a:ext cx="8001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742950" indent="-742950">
              <a:buFont typeface="+mj-lt"/>
              <a:buAutoNum type="arabicPeriod"/>
            </a:pPr>
            <a:r>
              <a:rPr lang="en-US" altLang="en-US" sz="3600" dirty="0" err="1" smtClean="0">
                <a:solidFill>
                  <a:schemeClr val="bg1">
                    <a:lumMod val="85000"/>
                  </a:schemeClr>
                </a:solidFill>
              </a:rPr>
              <a:t>Behavio</a:t>
            </a:r>
            <a:r>
              <a:rPr lang="ro-RO" altLang="en-US" sz="3600" dirty="0" err="1" smtClean="0">
                <a:solidFill>
                  <a:schemeClr val="bg1">
                    <a:lumMod val="85000"/>
                  </a:schemeClr>
                </a:solidFill>
              </a:rPr>
              <a:t>ural</a:t>
            </a:r>
            <a:r>
              <a:rPr lang="ro-RO" altLang="en-US" sz="3600" dirty="0" smtClean="0">
                <a:solidFill>
                  <a:schemeClr val="bg1">
                    <a:lumMod val="85000"/>
                  </a:schemeClr>
                </a:solidFill>
              </a:rPr>
              <a:t> c</a:t>
            </a:r>
            <a:r>
              <a:rPr lang="en-US" altLang="en-US" sz="3600" dirty="0" smtClean="0">
                <a:solidFill>
                  <a:schemeClr val="bg1">
                    <a:lumMod val="85000"/>
                  </a:schemeClr>
                </a:solidFill>
              </a:rPr>
              <a:t>hang</a:t>
            </a:r>
            <a:r>
              <a:rPr lang="ro-RO" altLang="en-US" sz="3600" dirty="0" err="1" smtClean="0">
                <a:solidFill>
                  <a:schemeClr val="bg1">
                    <a:lumMod val="85000"/>
                  </a:schemeClr>
                </a:solidFill>
              </a:rPr>
              <a:t>es</a:t>
            </a:r>
            <a:endParaRPr lang="ro-RO" altLang="en-US" sz="3600" dirty="0" smtClean="0">
              <a:solidFill>
                <a:schemeClr val="bg1">
                  <a:lumMod val="85000"/>
                </a:schemeClr>
              </a:solidFill>
            </a:endParaRPr>
          </a:p>
          <a:p>
            <a:pPr marL="742950" indent="-742950">
              <a:buFont typeface="+mj-lt"/>
              <a:buAutoNum type="arabicPeriod"/>
            </a:pPr>
            <a:endParaRPr lang="en-US" altLang="en-US" sz="3600" dirty="0" smtClean="0"/>
          </a:p>
          <a:p>
            <a:pPr marL="742950" indent="-742950">
              <a:buFont typeface="+mj-lt"/>
              <a:buAutoNum type="arabicPeriod"/>
            </a:pPr>
            <a:r>
              <a:rPr lang="en-US" altLang="en-US" sz="3600" dirty="0" smtClean="0"/>
              <a:t>Starting </a:t>
            </a:r>
            <a:r>
              <a:rPr lang="en-US" altLang="en-US" sz="3600" dirty="0"/>
              <a:t>from…</a:t>
            </a:r>
          </a:p>
          <a:p>
            <a:pPr marL="742950" indent="-742950">
              <a:buFont typeface="+mj-lt"/>
              <a:buAutoNum type="arabicPeriod"/>
            </a:pPr>
            <a:endParaRPr lang="en-US" altLang="en-US" sz="3600" dirty="0" smtClean="0"/>
          </a:p>
          <a:p>
            <a:pPr marL="742950" indent="-742950">
              <a:buFont typeface="+mj-lt"/>
              <a:buAutoNum type="arabicPeriod"/>
            </a:pPr>
            <a:r>
              <a:rPr lang="en-US" altLang="en-US" sz="3600" dirty="0" smtClean="0">
                <a:solidFill>
                  <a:schemeClr val="bg1">
                    <a:lumMod val="85000"/>
                  </a:schemeClr>
                </a:solidFill>
              </a:rPr>
              <a:t>Cycle or spiral?</a:t>
            </a:r>
          </a:p>
          <a:p>
            <a:pPr>
              <a:buFontTx/>
              <a:buNone/>
            </a:pPr>
            <a:endParaRPr lang="ro-RO" altLang="en-US" sz="3600" dirty="0">
              <a:latin typeface="+mn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3FACF69-2318-42C2-8D45-1347D4E66D8E}"/>
              </a:ext>
            </a:extLst>
          </p:cNvPr>
          <p:cNvSpPr txBox="1"/>
          <p:nvPr/>
        </p:nvSpPr>
        <p:spPr>
          <a:xfrm>
            <a:off x="2437868" y="824024"/>
            <a:ext cx="29072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defTabSz="457200" rtl="0">
              <a:spcBef>
                <a:spcPct val="0"/>
              </a:spcBef>
            </a:pPr>
            <a:r>
              <a:rPr lang="en-US" sz="40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</a:t>
            </a:r>
            <a:endParaRPr lang="en-CH" sz="40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867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D7FFA9E7-37C8-49C6-ABD5-659516B3B362}"/>
              </a:ext>
            </a:extLst>
          </p:cNvPr>
          <p:cNvSpPr txBox="1">
            <a:spLocks/>
          </p:cNvSpPr>
          <p:nvPr/>
        </p:nvSpPr>
        <p:spPr>
          <a:xfrm>
            <a:off x="-500484" y="5700757"/>
            <a:ext cx="11231531" cy="105255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 algn="ctr" defTabSz="457200" rtl="0">
              <a:spcBef>
                <a:spcPct val="0"/>
              </a:spcBef>
            </a:pPr>
            <a:endParaRPr lang="en-US" sz="3200" kern="0" dirty="0">
              <a:solidFill>
                <a:sysClr val="windowText" lastClr="000000"/>
              </a:solidFill>
              <a:latin typeface="+mn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3FACF69-2318-42C2-8D45-1347D4E66D8E}"/>
              </a:ext>
            </a:extLst>
          </p:cNvPr>
          <p:cNvSpPr txBox="1"/>
          <p:nvPr/>
        </p:nvSpPr>
        <p:spPr>
          <a:xfrm>
            <a:off x="2437868" y="824024"/>
            <a:ext cx="58831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defTabSz="457200" rtl="0">
              <a:spcBef>
                <a:spcPct val="0"/>
              </a:spcBef>
            </a:pPr>
            <a:r>
              <a:rPr lang="en-US" sz="40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Starting from…</a:t>
            </a:r>
            <a:endParaRPr lang="en-CH" sz="40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46D5177-2B7E-49FA-A36C-0E337A9E6B39}"/>
              </a:ext>
            </a:extLst>
          </p:cNvPr>
          <p:cNvSpPr txBox="1"/>
          <p:nvPr/>
        </p:nvSpPr>
        <p:spPr>
          <a:xfrm>
            <a:off x="1184299" y="3326296"/>
            <a:ext cx="538346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en-CH" sz="2800" dirty="0"/>
          </a:p>
        </p:txBody>
      </p:sp>
      <p:pic>
        <p:nvPicPr>
          <p:cNvPr id="7" name="Picture 6" descr="See the source imag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7868" y="1707485"/>
            <a:ext cx="5998586" cy="471825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02677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3D66D033-2AC8-4734-8831-3A2C5865303F}"/>
              </a:ext>
            </a:extLst>
          </p:cNvPr>
          <p:cNvSpPr txBox="1"/>
          <p:nvPr/>
        </p:nvSpPr>
        <p:spPr>
          <a:xfrm>
            <a:off x="1382155" y="1520572"/>
            <a:ext cx="9757019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2800" i="1" dirty="0" smtClean="0">
                <a:solidFill>
                  <a:schemeClr val="bg1"/>
                </a:solidFill>
              </a:rPr>
              <a:t>poursuivront </a:t>
            </a:r>
            <a:r>
              <a:rPr lang="fr-FR" sz="2800" i="1" dirty="0">
                <a:solidFill>
                  <a:schemeClr val="bg1"/>
                </a:solidFill>
              </a:rPr>
              <a:t>un développement durable grâce aux meilleurs services possible, tant sur terre qu</a:t>
            </a:r>
            <a:r>
              <a:rPr lang="fr-FR" sz="2800" i="1" dirty="0" smtClean="0">
                <a:solidFill>
                  <a:schemeClr val="bg1"/>
                </a:solidFill>
              </a:rPr>
              <a:t>’</a:t>
            </a:r>
          </a:p>
          <a:p>
            <a:pPr algn="just"/>
            <a:r>
              <a:rPr lang="fr-FR" sz="2800" i="1" dirty="0" smtClean="0">
                <a:solidFill>
                  <a:schemeClr val="bg1"/>
                </a:solidFill>
              </a:rPr>
              <a:t>en </a:t>
            </a:r>
            <a:r>
              <a:rPr lang="fr-FR" sz="2800" i="1" dirty="0">
                <a:solidFill>
                  <a:schemeClr val="bg1"/>
                </a:solidFill>
              </a:rPr>
              <a:t>mer et dans les airs</a:t>
            </a:r>
            <a:endParaRPr lang="en-CH" sz="2800" i="1" dirty="0">
              <a:solidFill>
                <a:schemeClr val="bg1"/>
              </a:solidFill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D7FFA9E7-37C8-49C6-ABD5-659516B3B362}"/>
              </a:ext>
            </a:extLst>
          </p:cNvPr>
          <p:cNvSpPr txBox="1">
            <a:spLocks/>
          </p:cNvSpPr>
          <p:nvPr/>
        </p:nvSpPr>
        <p:spPr>
          <a:xfrm>
            <a:off x="-500484" y="5700757"/>
            <a:ext cx="11231531" cy="105255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 algn="ctr" defTabSz="457200" rtl="0">
              <a:spcBef>
                <a:spcPct val="0"/>
              </a:spcBef>
            </a:pPr>
            <a:endParaRPr lang="en-US" sz="3200" kern="0" dirty="0">
              <a:solidFill>
                <a:sysClr val="windowText" lastClr="000000"/>
              </a:solidFill>
              <a:latin typeface="+mn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46D5177-2B7E-49FA-A36C-0E337A9E6B39}"/>
              </a:ext>
            </a:extLst>
          </p:cNvPr>
          <p:cNvSpPr txBox="1"/>
          <p:nvPr/>
        </p:nvSpPr>
        <p:spPr>
          <a:xfrm>
            <a:off x="1184299" y="3326296"/>
            <a:ext cx="538346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en-CH" sz="2800" dirty="0"/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816038" y="1847458"/>
            <a:ext cx="8001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742950" indent="-742950">
              <a:buFont typeface="+mj-lt"/>
              <a:buAutoNum type="arabicPeriod"/>
            </a:pPr>
            <a:r>
              <a:rPr lang="ro-RO" altLang="en-US" sz="3600" dirty="0" smtClean="0">
                <a:solidFill>
                  <a:schemeClr val="bg1">
                    <a:lumMod val="85000"/>
                  </a:schemeClr>
                </a:solidFill>
              </a:rPr>
              <a:t>B</a:t>
            </a:r>
            <a:r>
              <a:rPr lang="en-US" altLang="en-US" sz="3600" dirty="0" err="1" smtClean="0">
                <a:solidFill>
                  <a:schemeClr val="bg1">
                    <a:lumMod val="85000"/>
                  </a:schemeClr>
                </a:solidFill>
              </a:rPr>
              <a:t>ehaviour</a:t>
            </a:r>
            <a:r>
              <a:rPr lang="ro-RO" altLang="en-US" sz="3600" dirty="0" smtClean="0">
                <a:solidFill>
                  <a:schemeClr val="bg1">
                    <a:lumMod val="85000"/>
                  </a:schemeClr>
                </a:solidFill>
              </a:rPr>
              <a:t>al </a:t>
            </a:r>
            <a:r>
              <a:rPr lang="ro-RO" altLang="en-US" sz="3600" dirty="0" err="1" smtClean="0">
                <a:solidFill>
                  <a:schemeClr val="bg1">
                    <a:lumMod val="85000"/>
                  </a:schemeClr>
                </a:solidFill>
              </a:rPr>
              <a:t>changes</a:t>
            </a:r>
            <a:endParaRPr lang="en-US" altLang="en-US" sz="3600" dirty="0" smtClean="0">
              <a:solidFill>
                <a:schemeClr val="bg1">
                  <a:lumMod val="85000"/>
                </a:schemeClr>
              </a:solidFill>
            </a:endParaRPr>
          </a:p>
          <a:p>
            <a:pPr marL="742950" indent="-742950">
              <a:buFont typeface="+mj-lt"/>
              <a:buAutoNum type="arabicPeriod"/>
            </a:pPr>
            <a:endParaRPr lang="en-US" altLang="en-US" sz="3600" dirty="0" smtClean="0"/>
          </a:p>
          <a:p>
            <a:pPr marL="742950" indent="-742950">
              <a:buFont typeface="+mj-lt"/>
              <a:buAutoNum type="arabicPeriod"/>
            </a:pPr>
            <a:r>
              <a:rPr lang="en-US" altLang="en-US" sz="3600" dirty="0" smtClean="0">
                <a:solidFill>
                  <a:schemeClr val="bg1">
                    <a:lumMod val="85000"/>
                  </a:schemeClr>
                </a:solidFill>
              </a:rPr>
              <a:t>Starting </a:t>
            </a:r>
            <a:r>
              <a:rPr lang="en-US" altLang="en-US" sz="3600" dirty="0">
                <a:solidFill>
                  <a:schemeClr val="bg1">
                    <a:lumMod val="85000"/>
                  </a:schemeClr>
                </a:solidFill>
              </a:rPr>
              <a:t>from…</a:t>
            </a:r>
          </a:p>
          <a:p>
            <a:pPr marL="742950" indent="-742950">
              <a:buFont typeface="+mj-lt"/>
              <a:buAutoNum type="arabicPeriod"/>
            </a:pPr>
            <a:endParaRPr lang="en-US" altLang="en-US" sz="3600" dirty="0" smtClean="0"/>
          </a:p>
          <a:p>
            <a:pPr marL="742950" indent="-742950">
              <a:buFont typeface="+mj-lt"/>
              <a:buAutoNum type="arabicPeriod"/>
            </a:pPr>
            <a:r>
              <a:rPr lang="en-US" altLang="en-US" sz="3600" dirty="0" smtClean="0"/>
              <a:t>Cycle or spiral?</a:t>
            </a:r>
          </a:p>
          <a:p>
            <a:pPr>
              <a:buFontTx/>
              <a:buNone/>
            </a:pPr>
            <a:endParaRPr lang="ro-RO" altLang="en-US" sz="3600" dirty="0">
              <a:latin typeface="+mn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3FACF69-2318-42C2-8D45-1347D4E66D8E}"/>
              </a:ext>
            </a:extLst>
          </p:cNvPr>
          <p:cNvSpPr txBox="1"/>
          <p:nvPr/>
        </p:nvSpPr>
        <p:spPr>
          <a:xfrm>
            <a:off x="2437868" y="824024"/>
            <a:ext cx="29072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defTabSz="457200" rtl="0">
              <a:spcBef>
                <a:spcPct val="0"/>
              </a:spcBef>
            </a:pPr>
            <a:r>
              <a:rPr lang="en-US" sz="40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</a:t>
            </a:r>
            <a:endParaRPr lang="en-CH" sz="40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5582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D7FFA9E7-37C8-49C6-ABD5-659516B3B362}"/>
              </a:ext>
            </a:extLst>
          </p:cNvPr>
          <p:cNvSpPr txBox="1">
            <a:spLocks/>
          </p:cNvSpPr>
          <p:nvPr/>
        </p:nvSpPr>
        <p:spPr>
          <a:xfrm>
            <a:off x="-500484" y="5700757"/>
            <a:ext cx="11231531" cy="105255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 algn="ctr" defTabSz="457200" rtl="0">
              <a:spcBef>
                <a:spcPct val="0"/>
              </a:spcBef>
            </a:pPr>
            <a:endParaRPr lang="en-US" sz="3200" kern="0" dirty="0">
              <a:solidFill>
                <a:sysClr val="windowText" lastClr="000000"/>
              </a:solidFill>
              <a:latin typeface="+mn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3FACF69-2318-42C2-8D45-1347D4E66D8E}"/>
              </a:ext>
            </a:extLst>
          </p:cNvPr>
          <p:cNvSpPr txBox="1"/>
          <p:nvPr/>
        </p:nvSpPr>
        <p:spPr>
          <a:xfrm>
            <a:off x="2437868" y="824024"/>
            <a:ext cx="58831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defTabSz="457200" rtl="0">
              <a:spcBef>
                <a:spcPct val="0"/>
              </a:spcBef>
            </a:pPr>
            <a:r>
              <a:rPr lang="en-US" sz="40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Cycle or spiral?</a:t>
            </a:r>
            <a:endParaRPr lang="en-CH" sz="40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857600" y="2165460"/>
            <a:ext cx="1014013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>
              <a:buNone/>
            </a:pPr>
            <a:r>
              <a:rPr lang="en-US" sz="2800" dirty="0" smtClean="0"/>
              <a:t>Spiral </a:t>
            </a:r>
            <a:r>
              <a:rPr lang="en-US" sz="2800" dirty="0"/>
              <a:t>definition: </a:t>
            </a:r>
            <a:r>
              <a:rPr lang="ro-RO" sz="2800" dirty="0"/>
              <a:t>a </a:t>
            </a:r>
            <a:r>
              <a:rPr lang="ro-RO" sz="2800" dirty="0" err="1"/>
              <a:t>three</a:t>
            </a:r>
            <a:r>
              <a:rPr lang="ro-RO" sz="2800" dirty="0"/>
              <a:t>-dimensional curve </a:t>
            </a:r>
            <a:r>
              <a:rPr lang="ro-RO" sz="2800" dirty="0" err="1"/>
              <a:t>that</a:t>
            </a:r>
            <a:r>
              <a:rPr lang="ro-RO" sz="2800" dirty="0"/>
              <a:t> </a:t>
            </a:r>
            <a:r>
              <a:rPr lang="ro-RO" sz="2800" dirty="0" err="1"/>
              <a:t>turns</a:t>
            </a:r>
            <a:r>
              <a:rPr lang="ro-RO" sz="2800" dirty="0"/>
              <a:t> </a:t>
            </a:r>
            <a:r>
              <a:rPr lang="ro-RO" sz="2800" dirty="0" err="1"/>
              <a:t>around</a:t>
            </a:r>
            <a:r>
              <a:rPr lang="ro-RO" sz="2800" dirty="0"/>
              <a:t> an axis at a constant or </a:t>
            </a:r>
            <a:r>
              <a:rPr lang="ro-RO" sz="2800" dirty="0" err="1"/>
              <a:t>continuously</a:t>
            </a:r>
            <a:r>
              <a:rPr lang="ro-RO" sz="2800" dirty="0"/>
              <a:t> </a:t>
            </a:r>
            <a:r>
              <a:rPr lang="ro-RO" sz="2800" dirty="0" err="1"/>
              <a:t>varying</a:t>
            </a:r>
            <a:r>
              <a:rPr lang="ro-RO" sz="2800" dirty="0"/>
              <a:t> </a:t>
            </a:r>
            <a:r>
              <a:rPr lang="ro-RO" sz="2800" dirty="0" err="1"/>
              <a:t>distance</a:t>
            </a:r>
            <a:r>
              <a:rPr lang="ro-RO" sz="2800" dirty="0"/>
              <a:t> </a:t>
            </a:r>
            <a:r>
              <a:rPr lang="ro-RO" sz="2800" dirty="0" err="1"/>
              <a:t>while</a:t>
            </a:r>
            <a:r>
              <a:rPr lang="ro-RO" sz="2800" dirty="0"/>
              <a:t> </a:t>
            </a:r>
            <a:r>
              <a:rPr lang="ro-RO" sz="2800" dirty="0" err="1"/>
              <a:t>moving</a:t>
            </a:r>
            <a:r>
              <a:rPr lang="ro-RO" sz="2800" dirty="0"/>
              <a:t> </a:t>
            </a:r>
            <a:r>
              <a:rPr lang="ro-RO" sz="2800" dirty="0" err="1"/>
              <a:t>parallel</a:t>
            </a:r>
            <a:r>
              <a:rPr lang="ro-RO" sz="2800" dirty="0"/>
              <a:t> </a:t>
            </a:r>
            <a:r>
              <a:rPr lang="ro-RO" sz="2800" dirty="0" err="1"/>
              <a:t>to</a:t>
            </a:r>
            <a:r>
              <a:rPr lang="ro-RO" sz="2800" dirty="0"/>
              <a:t> </a:t>
            </a:r>
            <a:r>
              <a:rPr lang="ro-RO" sz="2800" dirty="0" err="1"/>
              <a:t>the</a:t>
            </a:r>
            <a:r>
              <a:rPr lang="ro-RO" sz="2800" dirty="0"/>
              <a:t> axis</a:t>
            </a:r>
            <a:endParaRPr lang="en-US" sz="2800" dirty="0"/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860371" y="3415143"/>
            <a:ext cx="1013736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dirty="0"/>
              <a:t>	</a:t>
            </a:r>
            <a:endParaRPr lang="ro-RO" alt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46D5177-2B7E-49FA-A36C-0E337A9E6B39}"/>
              </a:ext>
            </a:extLst>
          </p:cNvPr>
          <p:cNvSpPr txBox="1"/>
          <p:nvPr/>
        </p:nvSpPr>
        <p:spPr>
          <a:xfrm>
            <a:off x="862873" y="4317547"/>
            <a:ext cx="979681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o-RO" sz="2800" dirty="0">
                <a:latin typeface="Arial" panose="020B0604020202020204" pitchFamily="34" charset="0"/>
                <a:cs typeface="Arial" panose="020B0604020202020204" pitchFamily="34" charset="0"/>
              </a:rPr>
              <a:t>(Training + </a:t>
            </a:r>
            <a:r>
              <a:rPr lang="ro-RO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Assessing</a:t>
            </a:r>
            <a:r>
              <a:rPr lang="ro-RO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ro-RO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cycle</a:t>
            </a:r>
            <a:r>
              <a:rPr lang="ro-RO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800" dirty="0">
                <a:latin typeface="Arial" panose="020B0604020202020204" pitchFamily="34" charset="0"/>
                <a:cs typeface="Arial" panose="020B0604020202020204" pitchFamily="34" charset="0"/>
              </a:rPr>
              <a:t>+ Time = </a:t>
            </a:r>
            <a:r>
              <a:rPr lang="ro-RO" sz="2800" dirty="0" err="1">
                <a:latin typeface="Arial" panose="020B0604020202020204" pitchFamily="34" charset="0"/>
                <a:cs typeface="Arial" panose="020B0604020202020204" pitchFamily="34" charset="0"/>
              </a:rPr>
              <a:t>Competence</a:t>
            </a:r>
            <a:r>
              <a:rPr lang="ro-RO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spiral</a:t>
            </a: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</a:t>
            </a:r>
            <a:r>
              <a:rPr lang="en-US" sz="28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2D</a:t>
            </a:r>
            <a:r>
              <a:rPr lang="ro-RO" sz="28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					        3D</a:t>
            </a:r>
            <a:endParaRPr lang="en-US" sz="28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8562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ETR Presentation_ PRA 2018 _PP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0C1E5BA222991439BA07A4745E8FDAA" ma:contentTypeVersion="15" ma:contentTypeDescription="Create a new document." ma:contentTypeScope="" ma:versionID="04f64893ca9abae055d02a7fde2298e3">
  <xsd:schema xmlns:xsd="http://www.w3.org/2001/XMLSchema" xmlns:xs="http://www.w3.org/2001/XMLSchema" xmlns:p="http://schemas.microsoft.com/office/2006/metadata/properties" xmlns:ns2="2c63548e-e22e-43cb-a415-9193d4d80a38" xmlns:ns3="9d2c9005-3129-4719-81ca-2fc8d806cf37" targetNamespace="http://schemas.microsoft.com/office/2006/metadata/properties" ma:root="true" ma:fieldsID="2f03952db9b8fa2660b299608b271947" ns2:_="" ns3:_="">
    <xsd:import namespace="2c63548e-e22e-43cb-a415-9193d4d80a38"/>
    <xsd:import namespace="9d2c9005-3129-4719-81ca-2fc8d806cf3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Elioslocation" minOccurs="0"/>
                <xsd:element ref="ns2:Comment" minOccurs="0"/>
                <xsd:element ref="ns2:MediaServiceDateTaken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63548e-e22e-43cb-a415-9193d4d80a3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Elioslocation" ma:index="18" nillable="true" ma:displayName="Elios location" ma:format="Hyperlink" ma:internalName="Elioslocation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Comment" ma:index="19" nillable="true" ma:displayName="Comment" ma:internalName="Comment">
      <xsd:simpleType>
        <xsd:restriction base="dms:Text">
          <xsd:maxLength value="255"/>
        </xsd:restriction>
      </xsd:simpleType>
    </xsd:element>
    <xsd:element name="MediaServiceDateTaken" ma:index="20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2c9005-3129-4719-81ca-2fc8d806cf37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9d2c9005-3129-4719-81ca-2fc8d806cf37">
      <UserInfo>
        <DisplayName>Yinka R. Adebayo</DisplayName>
        <AccountId>30</AccountId>
        <AccountType/>
      </UserInfo>
      <UserInfo>
        <DisplayName>Mustafa Adiguzel</DisplayName>
        <AccountId>14</AccountId>
        <AccountType/>
      </UserInfo>
      <UserInfo>
        <DisplayName>Luciane Veeck</DisplayName>
        <AccountId>1660</AccountId>
        <AccountType/>
      </UserInfo>
      <UserInfo>
        <DisplayName>Hong Fan</DisplayName>
        <AccountId>21</AccountId>
        <AccountType/>
      </UserInfo>
    </SharedWithUsers>
    <Comment xmlns="2c63548e-e22e-43cb-a415-9193d4d80a38" xsi:nil="true"/>
    <Elioslocation xmlns="2c63548e-e22e-43cb-a415-9193d4d80a38">
      <Url xsi:nil="true"/>
      <Description xsi:nil="true"/>
    </Elioslocation>
  </documentManagement>
</p:properties>
</file>

<file path=customXml/itemProps1.xml><?xml version="1.0" encoding="utf-8"?>
<ds:datastoreItem xmlns:ds="http://schemas.openxmlformats.org/officeDocument/2006/customXml" ds:itemID="{0DE1E1A1-E9DA-4F50-B952-7DFA4577D65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F0CCD9A-284B-44BC-B7DA-2894A5A8058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c63548e-e22e-43cb-a415-9193d4d80a38"/>
    <ds:schemaRef ds:uri="9d2c9005-3129-4719-81ca-2fc8d806cf3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9239278-ACC7-4434-89C7-79485BD82DE8}">
  <ds:schemaRefs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dcmitype/"/>
    <ds:schemaRef ds:uri="2c63548e-e22e-43cb-a415-9193d4d80a38"/>
    <ds:schemaRef ds:uri="http://schemas.microsoft.com/office/2006/metadata/properties"/>
    <ds:schemaRef ds:uri="http://www.w3.org/XML/1998/namespace"/>
    <ds:schemaRef ds:uri="9d2c9005-3129-4719-81ca-2fc8d806cf37"/>
    <ds:schemaRef ds:uri="http://purl.org/dc/terms/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2400</TotalTime>
  <Words>177</Words>
  <Application>Microsoft Office PowerPoint</Application>
  <PresentationFormat>Widescreen</PresentationFormat>
  <Paragraphs>40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SimSun</vt:lpstr>
      <vt:lpstr>Arial</vt:lpstr>
      <vt:lpstr>Calibri</vt:lpstr>
      <vt:lpstr>Calibri Light</vt:lpstr>
      <vt:lpstr>Office Theme</vt:lpstr>
      <vt:lpstr>ETR Presentation_ PRA 2018 _PP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Bugeac</dc:creator>
  <cp:lastModifiedBy>Alexandru Hozoc</cp:lastModifiedBy>
  <cp:revision>50</cp:revision>
  <dcterms:created xsi:type="dcterms:W3CDTF">2022-02-28T12:42:32Z</dcterms:created>
  <dcterms:modified xsi:type="dcterms:W3CDTF">2022-07-22T07:21:10Z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0x010100B0C1E5BA222991439BA07A4745E8FDAA</vt:lpwstr>
  </property>
</Properties>
</file>