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8"/>
  </p:notesMasterIdLst>
  <p:sldIdLst>
    <p:sldId id="260" r:id="rId3"/>
    <p:sldId id="258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C3750-9AAE-4B30-BCBB-E370337480CD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EBFD7-1EE2-4345-A904-F96708DD464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485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0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7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C095-0BA4-4635-ACC1-4663001CA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51B60-8C45-4C5F-9FE7-9DD9C1960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4AC59-DDBE-4BE7-BEE4-CCE2C62A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21AE0-28DD-4B89-A794-832EA0121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55B7E-A188-4743-8222-DA61BA76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2508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5F876-0BE1-4719-9720-97213176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8906A-AB5F-4E41-B15E-FA4B61B65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B3CA8-69B6-4EDA-8842-3182C9CB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59886-05AB-4DF9-818C-8D29259F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BDE11-961F-421B-ACD9-02261D41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3678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706069-76F8-4734-AC44-887D59230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D759-82AB-45FD-BDD2-990C8BCD1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C6915-F281-475D-9269-6987C4D6F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C9FA5-F000-4106-9C57-C26D70E6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7011A-864A-4CA1-B0D5-6B93FF45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72610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265176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06A-492F-4F6D-BF93-2C250CDA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86E7A-B24C-46FA-943D-71CBC38AC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5CDEA-20D5-4253-B188-EA295AA6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D2CF7-EBB0-46F4-8CD4-493F846DF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34C57-7DE5-463A-AFFD-8BE50F00C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9436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F725-FE66-4D0F-AFB7-30EFE845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D2174-03B7-4CB6-8B3D-66971AAFA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11193-7682-4967-8DD4-DF4F65DF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06A67-68D4-4717-B37E-44F78B49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59719-4FE2-4AB9-B5A7-71D42FBB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9661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7FB48-1A14-457F-8B7D-3B099396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117E7-D7D5-4F6C-B78A-28F55EDA8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81B9B-BFD3-4CE0-9248-C6672CA6A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3CF88-0109-496F-9588-53586032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AAA5C-106E-43E5-839D-B7DED26A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ADBDE-DC28-4E50-A767-9000B8EB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3977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50AA-0D8D-4D23-A6AA-3C9B72ABD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289BB-4C32-46EC-828E-4675CBB5B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536DB-282D-4C4B-899E-AE5EDA686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D751D-E602-444D-AE47-9BD6F8512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8567C-FD31-472B-A2C1-3883EE789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30CCE-1A68-4403-899A-647ED8BD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FE4B6-E3B2-458D-B983-0AEC9B80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5E737-DAB5-4691-A57D-6D6C93337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0450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2DC7-50B1-4B97-A495-D6E8DC83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DF8277-1CE0-4747-AD74-73169B105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85DFC7-840E-486B-906C-28B1508D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41308-41A0-4FB1-A6EE-092AB018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8000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724BA-1E62-41F1-8164-33BEEE18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55689-F196-4254-9A28-7562D8AA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EB571-21CA-472B-861C-02A7760D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1032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FD273-811F-4D74-BEF7-262FC526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BA69-8614-4D79-B33C-BEDC0F8E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EDCC5-35BC-4964-AD2C-9488EC919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0EAD7-62CD-4A3C-A189-C521BE35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F372E-A40D-4751-947F-8A243C7D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6D968-06EB-4D86-9F1A-A648519E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0713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7F-D2CE-4227-A15E-84703058D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E03C6C-B794-4F72-BF32-D0F97226E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5C187-FFA0-4674-96C4-5272279EA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E95AE-E443-4483-BF1B-CA2E069E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57253-ACF9-4890-9512-16FD3E075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A7995-1B82-4315-89A7-FE32D48C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0121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22D5E-BA7B-4BDF-B3E8-83F324C3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6006C-9DB5-420E-B5CA-88026A89C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01F47-6060-4A15-93FD-FC792CC67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4329-A9D7-45EA-A6B6-2118AE8EAFF4}" type="datetimeFigureOut">
              <a:rPr lang="en-CH" smtClean="0"/>
              <a:t>09/05/2022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F5EA7-DDC3-4468-B74D-0640D7E78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E57DE-DCE8-4562-BDA6-7DF79B185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44A3D-4102-46AE-98D5-6392406972E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0066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51" r:id="rId3"/>
    <p:sldLayoutId id="2147483652" r:id="rId4"/>
    <p:sldLayoutId id="2147483661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265176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90801" y="381842"/>
            <a:ext cx="7587342" cy="14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How to exchange data from newly registered stations in OSCAR/Surface into GTS</a:t>
            </a:r>
            <a:endParaRPr lang="fr-CH" sz="4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76551" y="2758797"/>
            <a:ext cx="4556543" cy="1495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>
                <a:solidFill>
                  <a:schemeClr val="bg1"/>
                </a:solidFill>
              </a:rPr>
              <a:t>Hassan HADDOUCH</a:t>
            </a:r>
          </a:p>
          <a:p>
            <a:pPr algn="l"/>
            <a:endParaRPr lang="en-US" sz="1400" b="1" dirty="0">
              <a:solidFill>
                <a:schemeClr val="bg1"/>
              </a:solidFill>
            </a:endParaRPr>
          </a:p>
          <a:p>
            <a:pPr algn="l"/>
            <a:r>
              <a:rPr lang="fr-CH" sz="1400" dirty="0">
                <a:solidFill>
                  <a:schemeClr val="bg1"/>
                </a:solidFill>
              </a:rPr>
              <a:t>09 May 2022</a:t>
            </a:r>
            <a:endParaRPr lang="en-US" sz="1400" dirty="0">
              <a:solidFill>
                <a:schemeClr val="bg1"/>
              </a:solidFill>
            </a:endParaRPr>
          </a:p>
          <a:p>
            <a:pPr algn="l"/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pPr algn="l"/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C237E-295E-ED44-B1BA-CA768A87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2114"/>
            <a:ext cx="8229600" cy="857250"/>
          </a:xfrm>
        </p:spPr>
        <p:txBody>
          <a:bodyPr anchor="ctr">
            <a:normAutofit/>
          </a:bodyPr>
          <a:lstStyle/>
          <a:p>
            <a:r>
              <a:rPr lang="en-CH" sz="4000" dirty="0">
                <a:solidFill>
                  <a:schemeClr val="accent1">
                    <a:lumMod val="50000"/>
                  </a:schemeClr>
                </a:solidFill>
              </a:rPr>
              <a:t>WIS/GTS current situation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D51C043-9D3E-6E34-915D-24C4FE56F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184" y="1530463"/>
            <a:ext cx="5582816" cy="37226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accordance with Res. 40, Essential data is freely accessible from GISC portals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Additional data and Other data require GISC (or originating centers) to provide credentials/dedicated access method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NCs are part of GTS and get Essential data and some of Additional and Other data.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5DB19B6-8E65-2D46-96E6-5C99B14F0AB9}"/>
              </a:ext>
            </a:extLst>
          </p:cNvPr>
          <p:cNvGraphicFramePr>
            <a:graphicFrameLocks noGrp="1"/>
          </p:cNvGraphicFramePr>
          <p:nvPr/>
        </p:nvGraphicFramePr>
        <p:xfrm>
          <a:off x="6169024" y="2194492"/>
          <a:ext cx="4041776" cy="1660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337">
                  <a:extLst>
                    <a:ext uri="{9D8B030D-6E8A-4147-A177-3AD203B41FA5}">
                      <a16:colId xmlns:a16="http://schemas.microsoft.com/office/drawing/2014/main" val="824834928"/>
                    </a:ext>
                  </a:extLst>
                </a:gridCol>
                <a:gridCol w="1034238">
                  <a:extLst>
                    <a:ext uri="{9D8B030D-6E8A-4147-A177-3AD203B41FA5}">
                      <a16:colId xmlns:a16="http://schemas.microsoft.com/office/drawing/2014/main" val="2849848512"/>
                    </a:ext>
                  </a:extLst>
                </a:gridCol>
                <a:gridCol w="1097688">
                  <a:extLst>
                    <a:ext uri="{9D8B030D-6E8A-4147-A177-3AD203B41FA5}">
                      <a16:colId xmlns:a16="http://schemas.microsoft.com/office/drawing/2014/main" val="1663529313"/>
                    </a:ext>
                  </a:extLst>
                </a:gridCol>
                <a:gridCol w="1002513">
                  <a:extLst>
                    <a:ext uri="{9D8B030D-6E8A-4147-A177-3AD203B41FA5}">
                      <a16:colId xmlns:a16="http://schemas.microsoft.com/office/drawing/2014/main" val="3034983355"/>
                    </a:ext>
                  </a:extLst>
                </a:gridCol>
              </a:tblGrid>
              <a:tr h="990540">
                <a:tc>
                  <a:txBody>
                    <a:bodyPr/>
                    <a:lstStyle/>
                    <a:p>
                      <a:endParaRPr lang="en-CH" sz="1500" dirty="0"/>
                    </a:p>
                  </a:txBody>
                  <a:tcPr marL="76140" marR="76140" marT="38070" marB="38070"/>
                </a:tc>
                <a:tc>
                  <a:txBody>
                    <a:bodyPr/>
                    <a:lstStyle/>
                    <a:p>
                      <a:r>
                        <a:rPr lang="en-CH" sz="1500" dirty="0"/>
                        <a:t>Essential</a:t>
                      </a:r>
                    </a:p>
                  </a:txBody>
                  <a:tcPr marL="76140" marR="76140" marT="38070" marB="38070"/>
                </a:tc>
                <a:tc>
                  <a:txBody>
                    <a:bodyPr/>
                    <a:lstStyle/>
                    <a:p>
                      <a:r>
                        <a:rPr lang="en-CH" sz="1500" dirty="0"/>
                        <a:t>Additional</a:t>
                      </a:r>
                    </a:p>
                  </a:txBody>
                  <a:tcPr marL="76140" marR="76140" marT="38070" marB="38070"/>
                </a:tc>
                <a:tc>
                  <a:txBody>
                    <a:bodyPr/>
                    <a:lstStyle/>
                    <a:p>
                      <a:r>
                        <a:rPr lang="en-CH" sz="1500" dirty="0"/>
                        <a:t>Other (Aviation, satellite, NWP …)</a:t>
                      </a:r>
                    </a:p>
                  </a:txBody>
                  <a:tcPr marL="76140" marR="76140" marT="38070" marB="38070"/>
                </a:tc>
                <a:extLst>
                  <a:ext uri="{0D108BD9-81ED-4DB2-BD59-A6C34878D82A}">
                    <a16:rowId xmlns:a16="http://schemas.microsoft.com/office/drawing/2014/main" val="2570907493"/>
                  </a:ext>
                </a:extLst>
              </a:tr>
              <a:tr h="335018">
                <a:tc>
                  <a:txBody>
                    <a:bodyPr/>
                    <a:lstStyle/>
                    <a:p>
                      <a:r>
                        <a:rPr lang="en-CH" sz="1500"/>
                        <a:t>Volume</a:t>
                      </a:r>
                    </a:p>
                  </a:txBody>
                  <a:tcPr marL="76140" marR="76140" marT="38070" marB="38070"/>
                </a:tc>
                <a:tc>
                  <a:txBody>
                    <a:bodyPr/>
                    <a:lstStyle/>
                    <a:p>
                      <a:r>
                        <a:rPr lang="en-CH" sz="1500"/>
                        <a:t>26 GB</a:t>
                      </a:r>
                    </a:p>
                  </a:txBody>
                  <a:tcPr marL="76140" marR="76140" marT="38070" marB="38070"/>
                </a:tc>
                <a:tc>
                  <a:txBody>
                    <a:bodyPr/>
                    <a:lstStyle/>
                    <a:p>
                      <a:r>
                        <a:rPr lang="en-CH" sz="1500"/>
                        <a:t>1.3 GB</a:t>
                      </a:r>
                    </a:p>
                  </a:txBody>
                  <a:tcPr marL="76140" marR="76140" marT="38070" marB="38070"/>
                </a:tc>
                <a:tc>
                  <a:txBody>
                    <a:bodyPr/>
                    <a:lstStyle/>
                    <a:p>
                      <a:r>
                        <a:rPr lang="en-CH" sz="1500"/>
                        <a:t>19 GB</a:t>
                      </a:r>
                    </a:p>
                  </a:txBody>
                  <a:tcPr marL="76140" marR="76140" marT="38070" marB="38070"/>
                </a:tc>
                <a:extLst>
                  <a:ext uri="{0D108BD9-81ED-4DB2-BD59-A6C34878D82A}">
                    <a16:rowId xmlns:a16="http://schemas.microsoft.com/office/drawing/2014/main" val="1466735193"/>
                  </a:ext>
                </a:extLst>
              </a:tr>
              <a:tr h="335018">
                <a:tc>
                  <a:txBody>
                    <a:bodyPr/>
                    <a:lstStyle/>
                    <a:p>
                      <a:r>
                        <a:rPr lang="en-CH" sz="1500"/>
                        <a:t>Files</a:t>
                      </a:r>
                    </a:p>
                  </a:txBody>
                  <a:tcPr marL="76140" marR="76140" marT="38070" marB="38070"/>
                </a:tc>
                <a:tc>
                  <a:txBody>
                    <a:bodyPr/>
                    <a:lstStyle/>
                    <a:p>
                      <a:r>
                        <a:rPr lang="en-CH" sz="1500"/>
                        <a:t>700 000</a:t>
                      </a:r>
                    </a:p>
                  </a:txBody>
                  <a:tcPr marL="76140" marR="76140" marT="38070" marB="38070"/>
                </a:tc>
                <a:tc>
                  <a:txBody>
                    <a:bodyPr/>
                    <a:lstStyle/>
                    <a:p>
                      <a:r>
                        <a:rPr lang="en-CH" sz="1500"/>
                        <a:t>100 000</a:t>
                      </a:r>
                    </a:p>
                  </a:txBody>
                  <a:tcPr marL="76140" marR="76140" marT="38070" marB="38070"/>
                </a:tc>
                <a:tc>
                  <a:txBody>
                    <a:bodyPr/>
                    <a:lstStyle/>
                    <a:p>
                      <a:r>
                        <a:rPr lang="en-CH" sz="1500" dirty="0"/>
                        <a:t>600 000</a:t>
                      </a:r>
                    </a:p>
                  </a:txBody>
                  <a:tcPr marL="76140" marR="76140" marT="38070" marB="38070"/>
                </a:tc>
                <a:extLst>
                  <a:ext uri="{0D108BD9-81ED-4DB2-BD59-A6C34878D82A}">
                    <a16:rowId xmlns:a16="http://schemas.microsoft.com/office/drawing/2014/main" val="1290011997"/>
                  </a:ext>
                </a:extLst>
              </a:tr>
            </a:tbl>
          </a:graphicData>
        </a:graphic>
      </p:graphicFrame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0FF9CED-7AAC-A242-AE86-2F376B4A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4465" y="6452668"/>
            <a:ext cx="2057400" cy="273844"/>
          </a:xfrm>
        </p:spPr>
        <p:txBody>
          <a:bodyPr/>
          <a:lstStyle/>
          <a:p>
            <a:fld id="{02FCD5AC-5239-4317-A018-1F813C8A6B43}" type="slidenum">
              <a:rPr lang="en-GB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3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2550EA5-5004-434C-80EB-01F310E0A5AF}"/>
              </a:ext>
            </a:extLst>
          </p:cNvPr>
          <p:cNvSpPr/>
          <p:nvPr/>
        </p:nvSpPr>
        <p:spPr>
          <a:xfrm>
            <a:off x="3368048" y="2311639"/>
            <a:ext cx="1268896" cy="1013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WIGOS Identifier</a:t>
            </a:r>
            <a:endParaRPr lang="en-CH" sz="2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E6282B-B5BE-406A-96C1-3FA856C0CF5E}"/>
              </a:ext>
            </a:extLst>
          </p:cNvPr>
          <p:cNvSpPr txBox="1"/>
          <p:nvPr/>
        </p:nvSpPr>
        <p:spPr>
          <a:xfrm>
            <a:off x="2435087" y="172662"/>
            <a:ext cx="694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Declaration of new station process</a:t>
            </a:r>
            <a:endParaRPr lang="en-CH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Installer une station météo à la maison : comment et laquelle choisir ?">
            <a:extLst>
              <a:ext uri="{FF2B5EF4-FFF2-40B4-BE49-F238E27FC236}">
                <a16:creationId xmlns:a16="http://schemas.microsoft.com/office/drawing/2014/main" id="{BA7984C5-6316-4873-B522-211217647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43" y="1006300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ylinder 7">
            <a:extLst>
              <a:ext uri="{FF2B5EF4-FFF2-40B4-BE49-F238E27FC236}">
                <a16:creationId xmlns:a16="http://schemas.microsoft.com/office/drawing/2014/main" id="{0BED585A-713D-416E-BD4A-779335868780}"/>
              </a:ext>
            </a:extLst>
          </p:cNvPr>
          <p:cNvSpPr/>
          <p:nvPr/>
        </p:nvSpPr>
        <p:spPr>
          <a:xfrm>
            <a:off x="4868517" y="3325431"/>
            <a:ext cx="1316935" cy="131196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OSCAR</a:t>
            </a:r>
            <a:endParaRPr lang="en-CH" dirty="0"/>
          </a:p>
        </p:txBody>
      </p:sp>
      <p:sp>
        <p:nvSpPr>
          <p:cNvPr id="9" name="Callout: Quad Arrow 8">
            <a:extLst>
              <a:ext uri="{FF2B5EF4-FFF2-40B4-BE49-F238E27FC236}">
                <a16:creationId xmlns:a16="http://schemas.microsoft.com/office/drawing/2014/main" id="{76C728B9-B264-4E1D-92BD-F2B9A4925C0B}"/>
              </a:ext>
            </a:extLst>
          </p:cNvPr>
          <p:cNvSpPr/>
          <p:nvPr/>
        </p:nvSpPr>
        <p:spPr>
          <a:xfrm>
            <a:off x="7364896" y="4820478"/>
            <a:ext cx="1663412" cy="1530625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RTH</a:t>
            </a:r>
            <a:endParaRPr lang="en-CH" sz="2400" dirty="0"/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D17A0A3E-3ED7-4406-BD79-D569FF77A39E}"/>
              </a:ext>
            </a:extLst>
          </p:cNvPr>
          <p:cNvSpPr/>
          <p:nvPr/>
        </p:nvSpPr>
        <p:spPr>
          <a:xfrm flipV="1">
            <a:off x="2985466" y="1804744"/>
            <a:ext cx="1123121" cy="46713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E11CC40C-A54D-4314-80FF-CC3838CF741E}"/>
              </a:ext>
            </a:extLst>
          </p:cNvPr>
          <p:cNvSpPr/>
          <p:nvPr/>
        </p:nvSpPr>
        <p:spPr>
          <a:xfrm flipV="1">
            <a:off x="4696917" y="2798657"/>
            <a:ext cx="919030" cy="4870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CA0E77-2C36-4691-B08E-316B740291BD}"/>
              </a:ext>
            </a:extLst>
          </p:cNvPr>
          <p:cNvSpPr/>
          <p:nvPr/>
        </p:nvSpPr>
        <p:spPr>
          <a:xfrm>
            <a:off x="9555083" y="4986921"/>
            <a:ext cx="1318326" cy="1197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GISC</a:t>
            </a:r>
            <a:endParaRPr lang="en-CH" sz="2400" dirty="0">
              <a:solidFill>
                <a:schemeClr val="bg1"/>
              </a:solidFill>
            </a:endParaRPr>
          </a:p>
        </p:txBody>
      </p:sp>
      <p:sp>
        <p:nvSpPr>
          <p:cNvPr id="15" name="Arrow: Bent-Up 14">
            <a:extLst>
              <a:ext uri="{FF2B5EF4-FFF2-40B4-BE49-F238E27FC236}">
                <a16:creationId xmlns:a16="http://schemas.microsoft.com/office/drawing/2014/main" id="{BF100914-5004-446A-BFB8-7F8D7288E2BA}"/>
              </a:ext>
            </a:extLst>
          </p:cNvPr>
          <p:cNvSpPr/>
          <p:nvPr/>
        </p:nvSpPr>
        <p:spPr>
          <a:xfrm flipV="1">
            <a:off x="6417024" y="3895273"/>
            <a:ext cx="2726975" cy="742122"/>
          </a:xfrm>
          <a:prstGeom prst="bentUpArrow">
            <a:avLst>
              <a:gd name="adj1" fmla="val 19643"/>
              <a:gd name="adj2" fmla="val 20079"/>
              <a:gd name="adj3" fmla="val 22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BFC0D8-C661-47DD-BD41-3CCF828C1E8E}"/>
              </a:ext>
            </a:extLst>
          </p:cNvPr>
          <p:cNvSpPr txBox="1"/>
          <p:nvPr/>
        </p:nvSpPr>
        <p:spPr>
          <a:xfrm>
            <a:off x="7474150" y="1006300"/>
            <a:ext cx="46044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Define the WIGOS identifier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Register your station on OSCAR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Notify the RTH and your principal GISC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Notify the WMO secretariat( wis@wmo.int)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Convert to BUFR format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Publish to GTS/WIS(RTH and GISC)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Cheek with RTH and GISC</a:t>
            </a:r>
          </a:p>
          <a:p>
            <a:endParaRPr lang="en-CH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E7B5DC6-E940-4E1C-92E3-5944F55FC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49" y="4389156"/>
            <a:ext cx="2085026" cy="2176043"/>
          </a:xfrm>
          <a:prstGeom prst="rect">
            <a:avLst/>
          </a:prstGeom>
        </p:spPr>
      </p:pic>
      <p:sp>
        <p:nvSpPr>
          <p:cNvPr id="18" name="Arrow: Left 17">
            <a:extLst>
              <a:ext uri="{FF2B5EF4-FFF2-40B4-BE49-F238E27FC236}">
                <a16:creationId xmlns:a16="http://schemas.microsoft.com/office/drawing/2014/main" id="{577B98F6-EDF5-4CD3-B525-5D18E033C150}"/>
              </a:ext>
            </a:extLst>
          </p:cNvPr>
          <p:cNvSpPr/>
          <p:nvPr/>
        </p:nvSpPr>
        <p:spPr>
          <a:xfrm rot="16200000">
            <a:off x="370429" y="3432198"/>
            <a:ext cx="1422048" cy="3180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A57530-AEF3-45AC-8894-266EBB6FD0C2}"/>
              </a:ext>
            </a:extLst>
          </p:cNvPr>
          <p:cNvSpPr txBox="1"/>
          <p:nvPr/>
        </p:nvSpPr>
        <p:spPr>
          <a:xfrm>
            <a:off x="1315235" y="3922024"/>
            <a:ext cx="1421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WDQMS</a:t>
            </a:r>
            <a:endParaRPr lang="en-CH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9CD66DD-95C4-4916-A036-2A8B16100AAF}"/>
              </a:ext>
            </a:extLst>
          </p:cNvPr>
          <p:cNvSpPr/>
          <p:nvPr/>
        </p:nvSpPr>
        <p:spPr>
          <a:xfrm>
            <a:off x="5261113" y="1351722"/>
            <a:ext cx="1149289" cy="647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BUFR</a:t>
            </a:r>
            <a:endParaRPr lang="en-CH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B359FBEF-9BAA-4F42-9B9B-DAF709E07699}"/>
              </a:ext>
            </a:extLst>
          </p:cNvPr>
          <p:cNvSpPr/>
          <p:nvPr/>
        </p:nvSpPr>
        <p:spPr>
          <a:xfrm>
            <a:off x="2985466" y="1525391"/>
            <a:ext cx="2153064" cy="252655"/>
          </a:xfrm>
          <a:prstGeom prst="rightArrow">
            <a:avLst>
              <a:gd name="adj1" fmla="val 4213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30081DC-7472-4948-8804-946E4B01F729}"/>
              </a:ext>
            </a:extLst>
          </p:cNvPr>
          <p:cNvGrpSpPr/>
          <p:nvPr/>
        </p:nvGrpSpPr>
        <p:grpSpPr>
          <a:xfrm>
            <a:off x="6469256" y="1593906"/>
            <a:ext cx="3097585" cy="3003733"/>
            <a:chOff x="6469256" y="1593906"/>
            <a:chExt cx="3297262" cy="3003733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FCDA927-4795-4A36-BCF9-D0A570DAE33C}"/>
                </a:ext>
              </a:extLst>
            </p:cNvPr>
            <p:cNvSpPr/>
            <p:nvPr/>
          </p:nvSpPr>
          <p:spPr>
            <a:xfrm>
              <a:off x="6469256" y="1593906"/>
              <a:ext cx="677423" cy="126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4EF2670-092B-46B7-84F9-BEB9E1804136}"/>
                </a:ext>
              </a:extLst>
            </p:cNvPr>
            <p:cNvSpPr/>
            <p:nvPr/>
          </p:nvSpPr>
          <p:spPr>
            <a:xfrm>
              <a:off x="7135959" y="1593906"/>
              <a:ext cx="132445" cy="18350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8771423-97AF-464B-BAF7-6A377C554302}"/>
                </a:ext>
              </a:extLst>
            </p:cNvPr>
            <p:cNvSpPr/>
            <p:nvPr/>
          </p:nvSpPr>
          <p:spPr>
            <a:xfrm rot="16200000">
              <a:off x="8337920" y="2214740"/>
              <a:ext cx="146232" cy="22880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E066BE40-8C7C-46CA-81C9-17A9812ED7E8}"/>
                </a:ext>
              </a:extLst>
            </p:cNvPr>
            <p:cNvSpPr/>
            <p:nvPr/>
          </p:nvSpPr>
          <p:spPr>
            <a:xfrm>
              <a:off x="9475571" y="3285675"/>
              <a:ext cx="290947" cy="13119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</p:grp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D7A9390A-2D39-4538-9D18-65F8ADFD5E67}"/>
              </a:ext>
            </a:extLst>
          </p:cNvPr>
          <p:cNvSpPr/>
          <p:nvPr/>
        </p:nvSpPr>
        <p:spPr>
          <a:xfrm rot="5400000">
            <a:off x="3408178" y="2035069"/>
            <a:ext cx="3040394" cy="4415167"/>
          </a:xfrm>
          <a:prstGeom prst="bentUpArrow">
            <a:avLst>
              <a:gd name="adj1" fmla="val 4929"/>
              <a:gd name="adj2" fmla="val 6002"/>
              <a:gd name="adj3" fmla="val 10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7857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/>
      <p:bldP spid="20" grpId="0" animBg="1"/>
      <p:bldP spid="21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0FEBF-4663-0C43-A23E-60170BD8C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8686800" cy="11430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Monitoring: For WDQMS, GBON and Res.1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C3C1-4BC2-504C-91B2-37FD65AD2E58}"/>
              </a:ext>
            </a:extLst>
          </p:cNvPr>
          <p:cNvSpPr/>
          <p:nvPr/>
        </p:nvSpPr>
        <p:spPr>
          <a:xfrm>
            <a:off x="1594804" y="4073233"/>
            <a:ext cx="2113458" cy="627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Filtering</a:t>
            </a:r>
          </a:p>
          <a:p>
            <a:pPr algn="ctr"/>
            <a:r>
              <a:rPr lang="en-GB" sz="1800" dirty="0"/>
              <a:t>Quality Control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91B3D8-C304-9642-ABD2-55EB955C368F}"/>
              </a:ext>
            </a:extLst>
          </p:cNvPr>
          <p:cNvSpPr txBox="1"/>
          <p:nvPr/>
        </p:nvSpPr>
        <p:spPr>
          <a:xfrm>
            <a:off x="2762580" y="1470618"/>
            <a:ext cx="166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Ad-hoc bilateral</a:t>
            </a:r>
          </a:p>
          <a:p>
            <a:pPr algn="ctr"/>
            <a:r>
              <a:rPr lang="en-GB" sz="1800" dirty="0"/>
              <a:t>agreements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1B9CC9-C31F-7845-B55D-77A97E8E2499}"/>
              </a:ext>
            </a:extLst>
          </p:cNvPr>
          <p:cNvSpPr/>
          <p:nvPr/>
        </p:nvSpPr>
        <p:spPr>
          <a:xfrm>
            <a:off x="1343893" y="2861950"/>
            <a:ext cx="761991" cy="3385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GTS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99CAA1-A12B-0A49-B73A-A18CEF9555DF}"/>
              </a:ext>
            </a:extLst>
          </p:cNvPr>
          <p:cNvCxnSpPr>
            <a:cxnSpLocks/>
          </p:cNvCxnSpPr>
          <p:nvPr/>
        </p:nvCxnSpPr>
        <p:spPr>
          <a:xfrm>
            <a:off x="1724888" y="2189530"/>
            <a:ext cx="0" cy="3541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320414-8E96-0345-9219-0689F5A36415}"/>
              </a:ext>
            </a:extLst>
          </p:cNvPr>
          <p:cNvCxnSpPr>
            <a:cxnSpLocks/>
          </p:cNvCxnSpPr>
          <p:nvPr/>
        </p:nvCxnSpPr>
        <p:spPr>
          <a:xfrm>
            <a:off x="1889542" y="3448357"/>
            <a:ext cx="1" cy="5950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614B6E2-F476-9046-B0E0-6502F2659563}"/>
              </a:ext>
            </a:extLst>
          </p:cNvPr>
          <p:cNvSpPr/>
          <p:nvPr/>
        </p:nvSpPr>
        <p:spPr>
          <a:xfrm>
            <a:off x="2414405" y="2861950"/>
            <a:ext cx="2365651" cy="762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Other sources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D2442BB-0E28-8741-B6FA-D01F8BD0B3F8}"/>
              </a:ext>
            </a:extLst>
          </p:cNvPr>
          <p:cNvGrpSpPr/>
          <p:nvPr/>
        </p:nvGrpSpPr>
        <p:grpSpPr>
          <a:xfrm>
            <a:off x="3009403" y="2189531"/>
            <a:ext cx="1219201" cy="351718"/>
            <a:chOff x="2884713" y="2244950"/>
            <a:chExt cx="1219201" cy="672421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D0EAB10-380F-3646-A96F-EF4EBA9828B7}"/>
                </a:ext>
              </a:extLst>
            </p:cNvPr>
            <p:cNvCxnSpPr>
              <a:cxnSpLocks/>
            </p:cNvCxnSpPr>
            <p:nvPr/>
          </p:nvCxnSpPr>
          <p:spPr>
            <a:xfrm>
              <a:off x="2884713" y="2244952"/>
              <a:ext cx="0" cy="67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DCA4329-0CBC-1548-82CD-8B4DD0F2A3A1}"/>
                </a:ext>
              </a:extLst>
            </p:cNvPr>
            <p:cNvCxnSpPr>
              <a:cxnSpLocks/>
            </p:cNvCxnSpPr>
            <p:nvPr/>
          </p:nvCxnSpPr>
          <p:spPr>
            <a:xfrm>
              <a:off x="3102427" y="2244950"/>
              <a:ext cx="0" cy="67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2834857-9B3D-7B4F-8F68-AA02004F6F12}"/>
                </a:ext>
              </a:extLst>
            </p:cNvPr>
            <p:cNvCxnSpPr>
              <a:cxnSpLocks/>
            </p:cNvCxnSpPr>
            <p:nvPr/>
          </p:nvCxnSpPr>
          <p:spPr>
            <a:xfrm>
              <a:off x="3320140" y="2244950"/>
              <a:ext cx="0" cy="67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5A9F0EB-51DF-FC48-B63E-1F9A9E222EEC}"/>
                </a:ext>
              </a:extLst>
            </p:cNvPr>
            <p:cNvCxnSpPr>
              <a:cxnSpLocks/>
            </p:cNvCxnSpPr>
            <p:nvPr/>
          </p:nvCxnSpPr>
          <p:spPr>
            <a:xfrm>
              <a:off x="4103914" y="2244950"/>
              <a:ext cx="0" cy="67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911DCD8-D9FB-6441-B83E-74ADD4E9701F}"/>
                </a:ext>
              </a:extLst>
            </p:cNvPr>
            <p:cNvSpPr/>
            <p:nvPr/>
          </p:nvSpPr>
          <p:spPr>
            <a:xfrm>
              <a:off x="3537853" y="2599068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DD3F66F-9C24-DD42-87F0-C5E2A732D4CA}"/>
                </a:ext>
              </a:extLst>
            </p:cNvPr>
            <p:cNvSpPr/>
            <p:nvPr/>
          </p:nvSpPr>
          <p:spPr>
            <a:xfrm>
              <a:off x="3667938" y="2599068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2217112-C723-2C43-922F-521D9657E233}"/>
                </a:ext>
              </a:extLst>
            </p:cNvPr>
            <p:cNvSpPr/>
            <p:nvPr/>
          </p:nvSpPr>
          <p:spPr>
            <a:xfrm>
              <a:off x="3798023" y="2599068"/>
              <a:ext cx="45719" cy="4571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49CF71D-E850-CA46-9428-2373A6DB9B7E}"/>
              </a:ext>
            </a:extLst>
          </p:cNvPr>
          <p:cNvCxnSpPr>
            <a:cxnSpLocks/>
          </p:cNvCxnSpPr>
          <p:nvPr/>
        </p:nvCxnSpPr>
        <p:spPr>
          <a:xfrm>
            <a:off x="3444829" y="3696184"/>
            <a:ext cx="0" cy="351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F7A952C-E57A-9A4D-AFFB-38988B431628}"/>
              </a:ext>
            </a:extLst>
          </p:cNvPr>
          <p:cNvCxnSpPr>
            <a:cxnSpLocks/>
            <a:stCxn id="6" idx="2"/>
            <a:endCxn id="32" idx="0"/>
          </p:cNvCxnSpPr>
          <p:nvPr/>
        </p:nvCxnSpPr>
        <p:spPr>
          <a:xfrm>
            <a:off x="2651533" y="4700258"/>
            <a:ext cx="0" cy="5591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264BAB6-8D66-3646-BEDF-CD0E0FFEC69B}"/>
              </a:ext>
            </a:extLst>
          </p:cNvPr>
          <p:cNvSpPr/>
          <p:nvPr/>
        </p:nvSpPr>
        <p:spPr>
          <a:xfrm>
            <a:off x="1594804" y="5259451"/>
            <a:ext cx="2113458" cy="627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Assimilation Database</a:t>
            </a:r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4EB6AA50-1A62-CF48-A23C-4B1768539662}"/>
              </a:ext>
            </a:extLst>
          </p:cNvPr>
          <p:cNvSpPr/>
          <p:nvPr/>
        </p:nvSpPr>
        <p:spPr>
          <a:xfrm>
            <a:off x="3708261" y="5494402"/>
            <a:ext cx="593536" cy="15712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B12F2AA-60D5-C142-8437-A6EB25325350}"/>
              </a:ext>
            </a:extLst>
          </p:cNvPr>
          <p:cNvSpPr txBox="1"/>
          <p:nvPr/>
        </p:nvSpPr>
        <p:spPr>
          <a:xfrm>
            <a:off x="4301797" y="5388295"/>
            <a:ext cx="54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CSV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E5588E9D-5176-6B45-B4DA-B1F10C244D48}"/>
              </a:ext>
            </a:extLst>
          </p:cNvPr>
          <p:cNvSpPr/>
          <p:nvPr/>
        </p:nvSpPr>
        <p:spPr>
          <a:xfrm>
            <a:off x="4845536" y="5494402"/>
            <a:ext cx="593536" cy="15712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44FA49-7404-B84D-BE5A-03E2D5352691}"/>
              </a:ext>
            </a:extLst>
          </p:cNvPr>
          <p:cNvSpPr txBox="1"/>
          <p:nvPr/>
        </p:nvSpPr>
        <p:spPr>
          <a:xfrm>
            <a:off x="5439073" y="5388295"/>
            <a:ext cx="105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Database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E844C004-B05E-6743-8A35-B96E7FA9A204}"/>
              </a:ext>
            </a:extLst>
          </p:cNvPr>
          <p:cNvSpPr/>
          <p:nvPr/>
        </p:nvSpPr>
        <p:spPr>
          <a:xfrm>
            <a:off x="6497247" y="5513400"/>
            <a:ext cx="593536" cy="15712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CD289E-DA99-C144-84F6-9B58F9012B44}"/>
              </a:ext>
            </a:extLst>
          </p:cNvPr>
          <p:cNvSpPr txBox="1"/>
          <p:nvPr/>
        </p:nvSpPr>
        <p:spPr>
          <a:xfrm>
            <a:off x="7090783" y="5407293"/>
            <a:ext cx="159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WDQMS Portal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1E24CB5-3B03-0941-B896-CA0EDFC142E0}"/>
              </a:ext>
            </a:extLst>
          </p:cNvPr>
          <p:cNvSpPr txBox="1"/>
          <p:nvPr/>
        </p:nvSpPr>
        <p:spPr>
          <a:xfrm>
            <a:off x="5350357" y="1468324"/>
            <a:ext cx="31882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Current situation for WDQMS: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800" dirty="0"/>
              <a:t>Statistics are done at the “assimilation database” level, combining GTS Data and ad-hoc ones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800" dirty="0"/>
              <a:t>Depending on the number of ad-hoc arrangements and quality control mechanism the result for different WDQMS </a:t>
            </a:r>
            <a:r>
              <a:rPr lang="en-GB" sz="1800" dirty="0" err="1"/>
              <a:t>Centers</a:t>
            </a:r>
            <a:r>
              <a:rPr lang="en-GB" sz="1800" dirty="0"/>
              <a:t> will be very different!</a:t>
            </a:r>
          </a:p>
          <a:p>
            <a:pPr algn="ctr"/>
            <a:endParaRPr lang="en-GB" sz="18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44737D7-53AE-A642-A44A-0262144EFE88}"/>
              </a:ext>
            </a:extLst>
          </p:cNvPr>
          <p:cNvSpPr txBox="1"/>
          <p:nvPr/>
        </p:nvSpPr>
        <p:spPr>
          <a:xfrm>
            <a:off x="5360656" y="1461575"/>
            <a:ext cx="37915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Thanks to GBON, Res.1 and WIS2: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800" dirty="0"/>
              <a:t>The need for bilateral agreements will diminish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800" dirty="0"/>
              <a:t>It is also planned to monitor at the acquisition level in addition to the assimilation level to assess the transition and the effectiveness of GBON and Res. 1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800" dirty="0"/>
              <a:t>Eventually, monitoring results will be identical</a:t>
            </a:r>
          </a:p>
          <a:p>
            <a:endParaRPr lang="en-GB" sz="1800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9BBCBDB-730C-7A4E-AF27-FA73DE868BD3}"/>
              </a:ext>
            </a:extLst>
          </p:cNvPr>
          <p:cNvGrpSpPr/>
          <p:nvPr/>
        </p:nvGrpSpPr>
        <p:grpSpPr>
          <a:xfrm>
            <a:off x="3444829" y="2189529"/>
            <a:ext cx="217714" cy="351718"/>
            <a:chOff x="2884713" y="2244950"/>
            <a:chExt cx="217714" cy="672421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CC52EB62-32CF-0A4B-B873-908AEA0BD58D}"/>
                </a:ext>
              </a:extLst>
            </p:cNvPr>
            <p:cNvCxnSpPr>
              <a:cxnSpLocks/>
            </p:cNvCxnSpPr>
            <p:nvPr/>
          </p:nvCxnSpPr>
          <p:spPr>
            <a:xfrm>
              <a:off x="2884713" y="2244952"/>
              <a:ext cx="0" cy="67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5E242B1-6487-D344-8E4F-C19F0F247BBB}"/>
                </a:ext>
              </a:extLst>
            </p:cNvPr>
            <p:cNvCxnSpPr>
              <a:cxnSpLocks/>
            </p:cNvCxnSpPr>
            <p:nvPr/>
          </p:nvCxnSpPr>
          <p:spPr>
            <a:xfrm>
              <a:off x="3102427" y="2244950"/>
              <a:ext cx="0" cy="67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F5180F91-C1A7-F945-80A1-7013FB233E6A}"/>
              </a:ext>
            </a:extLst>
          </p:cNvPr>
          <p:cNvSpPr/>
          <p:nvPr/>
        </p:nvSpPr>
        <p:spPr>
          <a:xfrm>
            <a:off x="1342463" y="2861948"/>
            <a:ext cx="761991" cy="3385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WIS2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DC0807B-270E-5D46-A56E-FD344B462BE2}"/>
              </a:ext>
            </a:extLst>
          </p:cNvPr>
          <p:cNvSpPr txBox="1"/>
          <p:nvPr/>
        </p:nvSpPr>
        <p:spPr>
          <a:xfrm>
            <a:off x="4224028" y="5227920"/>
            <a:ext cx="69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Geo JSON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262316A-3BEC-E244-A6AF-5BA43DC226F7}"/>
              </a:ext>
            </a:extLst>
          </p:cNvPr>
          <p:cNvSpPr txBox="1"/>
          <p:nvPr/>
        </p:nvSpPr>
        <p:spPr>
          <a:xfrm>
            <a:off x="4247784" y="5776626"/>
            <a:ext cx="69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Geo JSON</a:t>
            </a:r>
          </a:p>
        </p:txBody>
      </p:sp>
      <p:sp>
        <p:nvSpPr>
          <p:cNvPr id="76" name="Right Arrow 75">
            <a:extLst>
              <a:ext uri="{FF2B5EF4-FFF2-40B4-BE49-F238E27FC236}">
                <a16:creationId xmlns:a16="http://schemas.microsoft.com/office/drawing/2014/main" id="{FBF548AA-C190-FA4B-9F8F-A4A80667A085}"/>
              </a:ext>
            </a:extLst>
          </p:cNvPr>
          <p:cNvSpPr/>
          <p:nvPr/>
        </p:nvSpPr>
        <p:spPr>
          <a:xfrm>
            <a:off x="4845536" y="5748505"/>
            <a:ext cx="593536" cy="15712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FCA1484-7950-3F47-925C-5B0045BD7631}"/>
              </a:ext>
            </a:extLst>
          </p:cNvPr>
          <p:cNvSpPr txBox="1"/>
          <p:nvPr/>
        </p:nvSpPr>
        <p:spPr>
          <a:xfrm>
            <a:off x="5450260" y="5649509"/>
            <a:ext cx="105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Database</a:t>
            </a:r>
          </a:p>
        </p:txBody>
      </p:sp>
      <p:sp>
        <p:nvSpPr>
          <p:cNvPr id="78" name="Right Arrow 77">
            <a:extLst>
              <a:ext uri="{FF2B5EF4-FFF2-40B4-BE49-F238E27FC236}">
                <a16:creationId xmlns:a16="http://schemas.microsoft.com/office/drawing/2014/main" id="{0DE3E56E-52C0-F846-AAA4-4596F1DF41B5}"/>
              </a:ext>
            </a:extLst>
          </p:cNvPr>
          <p:cNvSpPr/>
          <p:nvPr/>
        </p:nvSpPr>
        <p:spPr>
          <a:xfrm>
            <a:off x="6508434" y="5774614"/>
            <a:ext cx="593536" cy="15712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0AE64ED-D4C5-E54A-98FE-6D9289EBFFA2}"/>
              </a:ext>
            </a:extLst>
          </p:cNvPr>
          <p:cNvSpPr txBox="1"/>
          <p:nvPr/>
        </p:nvSpPr>
        <p:spPr>
          <a:xfrm>
            <a:off x="7101970" y="5668507"/>
            <a:ext cx="184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Monitoring Portal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F1D21D5-E315-4B94-A80C-2B98BCB20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954" y="4386745"/>
            <a:ext cx="2724150" cy="232222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8FB4E66-6676-4099-A02A-7996D6ED5A71}"/>
              </a:ext>
            </a:extLst>
          </p:cNvPr>
          <p:cNvGrpSpPr/>
          <p:nvPr/>
        </p:nvGrpSpPr>
        <p:grpSpPr>
          <a:xfrm>
            <a:off x="774496" y="2967135"/>
            <a:ext cx="3200735" cy="3182564"/>
            <a:chOff x="1101061" y="2967135"/>
            <a:chExt cx="3200735" cy="3182564"/>
          </a:xfrm>
        </p:grpSpPr>
        <p:sp>
          <p:nvSpPr>
            <p:cNvPr id="72" name="Right Arrow 71">
              <a:extLst>
                <a:ext uri="{FF2B5EF4-FFF2-40B4-BE49-F238E27FC236}">
                  <a16:creationId xmlns:a16="http://schemas.microsoft.com/office/drawing/2014/main" id="{173742CC-0F6F-B04A-BBE7-1AAAA14D6700}"/>
                </a:ext>
              </a:extLst>
            </p:cNvPr>
            <p:cNvSpPr/>
            <p:nvPr/>
          </p:nvSpPr>
          <p:spPr>
            <a:xfrm>
              <a:off x="1113522" y="5992578"/>
              <a:ext cx="3188274" cy="157121"/>
            </a:xfrm>
            <a:prstGeom prst="rightArrow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A8A4D49-F8A4-4570-9C27-DFFFCE402666}"/>
                </a:ext>
              </a:extLst>
            </p:cNvPr>
            <p:cNvSpPr/>
            <p:nvPr/>
          </p:nvSpPr>
          <p:spPr>
            <a:xfrm>
              <a:off x="1101061" y="2967135"/>
              <a:ext cx="74586" cy="3129643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dirty="0"/>
            </a:p>
          </p:txBody>
        </p:sp>
      </p:grpSp>
    </p:spTree>
    <p:extLst>
      <p:ext uri="{BB962C8B-B14F-4D97-AF65-F5344CB8AC3E}">
        <p14:creationId xmlns:p14="http://schemas.microsoft.com/office/powerpoint/2010/main" val="138182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6" grpId="0"/>
      <p:bldP spid="37" grpId="0" animBg="1"/>
      <p:bldP spid="38" grpId="0"/>
      <p:bldP spid="39" grpId="0" animBg="1"/>
      <p:bldP spid="40" grpId="0"/>
      <p:bldP spid="41" grpId="0"/>
      <p:bldP spid="49" grpId="0"/>
      <p:bldP spid="58" grpId="0" animBg="1"/>
      <p:bldP spid="58" grpId="1" animBg="1"/>
      <p:bldP spid="74" grpId="0"/>
      <p:bldP spid="75" grpId="0"/>
      <p:bldP spid="76" grpId="0" animBg="1"/>
      <p:bldP spid="77" grpId="0"/>
      <p:bldP spid="78" grpId="0" animBg="1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2192000" cy="68423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302329" y="2323853"/>
            <a:ext cx="7587342" cy="149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Thank you!</a:t>
            </a:r>
            <a:endParaRPr lang="fr-CH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5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293</Words>
  <Application>Microsoft Office PowerPoint</Application>
  <PresentationFormat>Widescreen</PresentationFormat>
  <Paragraphs>61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WMO_BLUE_Powerpoint_en_fr</vt:lpstr>
      <vt:lpstr>PowerPoint Presentation</vt:lpstr>
      <vt:lpstr>WIS/GTS current situation</vt:lpstr>
      <vt:lpstr>PowerPoint Presentation</vt:lpstr>
      <vt:lpstr>Monitoring: For WDQMS, GBON and Res.1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Hassan Haddouch</dc:creator>
  <cp:lastModifiedBy>Hassan Haddouch</cp:lastModifiedBy>
  <cp:revision>24</cp:revision>
  <dcterms:created xsi:type="dcterms:W3CDTF">2022-04-26T09:03:14Z</dcterms:created>
  <dcterms:modified xsi:type="dcterms:W3CDTF">2022-05-09T07:49:07Z</dcterms:modified>
</cp:coreProperties>
</file>