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32"/>
  </p:notesMasterIdLst>
  <p:sldIdLst>
    <p:sldId id="465" r:id="rId2"/>
    <p:sldId id="466" r:id="rId3"/>
    <p:sldId id="470" r:id="rId4"/>
    <p:sldId id="499" r:id="rId5"/>
    <p:sldId id="497" r:id="rId6"/>
    <p:sldId id="500" r:id="rId7"/>
    <p:sldId id="476" r:id="rId8"/>
    <p:sldId id="492" r:id="rId9"/>
    <p:sldId id="490" r:id="rId10"/>
    <p:sldId id="477" r:id="rId11"/>
    <p:sldId id="478" r:id="rId12"/>
    <p:sldId id="472" r:id="rId13"/>
    <p:sldId id="491" r:id="rId14"/>
    <p:sldId id="475" r:id="rId15"/>
    <p:sldId id="482" r:id="rId16"/>
    <p:sldId id="493" r:id="rId17"/>
    <p:sldId id="480" r:id="rId18"/>
    <p:sldId id="481" r:id="rId19"/>
    <p:sldId id="489" r:id="rId20"/>
    <p:sldId id="495" r:id="rId21"/>
    <p:sldId id="474" r:id="rId22"/>
    <p:sldId id="494" r:id="rId23"/>
    <p:sldId id="498" r:id="rId24"/>
    <p:sldId id="485" r:id="rId25"/>
    <p:sldId id="496" r:id="rId26"/>
    <p:sldId id="484" r:id="rId27"/>
    <p:sldId id="502" r:id="rId28"/>
    <p:sldId id="501" r:id="rId29"/>
    <p:sldId id="487" r:id="rId30"/>
    <p:sldId id="4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08"/>
  </p:normalViewPr>
  <p:slideViewPr>
    <p:cSldViewPr snapToGrid="0" snapToObjects="1">
      <p:cViewPr varScale="1">
        <p:scale>
          <a:sx n="79" d="100"/>
          <a:sy n="79" d="100"/>
        </p:scale>
        <p:origin x="1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RWC-SA:</a:t>
            </a:r>
            <a:r>
              <a:rPr lang="en-ZA" baseline="0"/>
              <a:t> Surface land observations </a:t>
            </a:r>
          </a:p>
          <a:p>
            <a:pPr>
              <a:defRPr/>
            </a:pPr>
            <a:r>
              <a:rPr lang="en-ZA" baseline="0"/>
              <a:t>Average Performance: </a:t>
            </a:r>
            <a:r>
              <a:rPr lang="en-ZA"/>
              <a:t>May 2021 to</a:t>
            </a:r>
            <a:r>
              <a:rPr lang="en-ZA" baseline="0"/>
              <a:t> February 2022</a:t>
            </a:r>
            <a:r>
              <a:rPr lang="en-ZA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Average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Sheet1!$B$2:$K$2</c:f>
              <c:numCache>
                <c:formatCode>mmm\-yy</c:formatCode>
                <c:ptCount val="10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</c:numCache>
            </c:numRef>
          </c:cat>
          <c:val>
            <c:numRef>
              <c:f>Sheet1!$B$18:$K$18</c:f>
              <c:numCache>
                <c:formatCode>0.00</c:formatCode>
                <c:ptCount val="10"/>
                <c:pt idx="0">
                  <c:v>29.988</c:v>
                </c:pt>
                <c:pt idx="1">
                  <c:v>31.11866666666667</c:v>
                </c:pt>
                <c:pt idx="2">
                  <c:v>29.123333333333338</c:v>
                </c:pt>
                <c:pt idx="3">
                  <c:v>33.38333333333334</c:v>
                </c:pt>
                <c:pt idx="4">
                  <c:v>35.169999999999995</c:v>
                </c:pt>
                <c:pt idx="5">
                  <c:v>33.533333333333331</c:v>
                </c:pt>
                <c:pt idx="6">
                  <c:v>33.104000000000006</c:v>
                </c:pt>
                <c:pt idx="7">
                  <c:v>33.407999999999994</c:v>
                </c:pt>
                <c:pt idx="8">
                  <c:v>33.663333333333334</c:v>
                </c:pt>
                <c:pt idx="9">
                  <c:v>33.782666666666657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7F0-A6A1-E2B4EE50A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2721592"/>
        <c:axId val="642717752"/>
      </c:barChart>
      <c:dateAx>
        <c:axId val="642721592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extTo"/>
        <c:crossAx val="642717752"/>
        <c:crosses val="autoZero"/>
        <c:auto val="1"/>
        <c:lblOffset val="100"/>
        <c:baseTimeUnit val="months"/>
      </c:dateAx>
      <c:valAx>
        <c:axId val="6427177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721592"/>
        <c:crosses val="autoZero"/>
        <c:crossBetween val="between"/>
        <c:majorUnit val="10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RWC-SA</a:t>
            </a:r>
            <a:r>
              <a:rPr lang="en-ZA" baseline="0"/>
              <a:t>: Surface land observations</a:t>
            </a:r>
          </a:p>
          <a:p>
            <a:pPr>
              <a:defRPr/>
            </a:pPr>
            <a:r>
              <a:rPr lang="en-ZA" baseline="0"/>
              <a:t>Average performance per Country</a:t>
            </a:r>
            <a:endParaRPr lang="en-Z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Sheet1!$L$2</c:f>
              <c:strCache>
                <c:ptCount val="1"/>
                <c:pt idx="0">
                  <c:v>Average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Sheet1!$A$3:$A$17</c:f>
              <c:strCache>
                <c:ptCount val="15"/>
                <c:pt idx="0">
                  <c:v>AGO</c:v>
                </c:pt>
                <c:pt idx="1">
                  <c:v>BWA</c:v>
                </c:pt>
                <c:pt idx="2">
                  <c:v>COM</c:v>
                </c:pt>
                <c:pt idx="3">
                  <c:v>LSO</c:v>
                </c:pt>
                <c:pt idx="4">
                  <c:v>MDG</c:v>
                </c:pt>
                <c:pt idx="5">
                  <c:v>MOZ</c:v>
                </c:pt>
                <c:pt idx="6">
                  <c:v>MUS</c:v>
                </c:pt>
                <c:pt idx="7">
                  <c:v>MWI</c:v>
                </c:pt>
                <c:pt idx="8">
                  <c:v>NAM</c:v>
                </c:pt>
                <c:pt idx="9">
                  <c:v>SHN</c:v>
                </c:pt>
                <c:pt idx="10">
                  <c:v>SWZ</c:v>
                </c:pt>
                <c:pt idx="11">
                  <c:v>SYC</c:v>
                </c:pt>
                <c:pt idx="12">
                  <c:v>ZAF</c:v>
                </c:pt>
                <c:pt idx="13">
                  <c:v>ZMB</c:v>
                </c:pt>
                <c:pt idx="14">
                  <c:v>ZWE</c:v>
                </c:pt>
              </c:strCache>
            </c:strRef>
          </c:cat>
          <c:val>
            <c:numRef>
              <c:f>Sheet1!$L$3:$L$17</c:f>
              <c:numCache>
                <c:formatCode>0.00</c:formatCode>
                <c:ptCount val="15"/>
                <c:pt idx="0">
                  <c:v>5.4390000000000001</c:v>
                </c:pt>
                <c:pt idx="1">
                  <c:v>28.098000000000003</c:v>
                </c:pt>
                <c:pt idx="2">
                  <c:v>20.806000000000001</c:v>
                </c:pt>
                <c:pt idx="3">
                  <c:v>5.22</c:v>
                </c:pt>
                <c:pt idx="4">
                  <c:v>21.966000000000001</c:v>
                </c:pt>
                <c:pt idx="5">
                  <c:v>10.064</c:v>
                </c:pt>
                <c:pt idx="6">
                  <c:v>50.311</c:v>
                </c:pt>
                <c:pt idx="7">
                  <c:v>5.1840000000000002</c:v>
                </c:pt>
                <c:pt idx="8">
                  <c:v>48.332999999999998</c:v>
                </c:pt>
                <c:pt idx="9">
                  <c:v>96.742999999999981</c:v>
                </c:pt>
                <c:pt idx="10">
                  <c:v>11.523</c:v>
                </c:pt>
                <c:pt idx="11">
                  <c:v>84.529999999999987</c:v>
                </c:pt>
                <c:pt idx="12">
                  <c:v>83.634</c:v>
                </c:pt>
                <c:pt idx="13">
                  <c:v>5.7989999999999995</c:v>
                </c:pt>
                <c:pt idx="14">
                  <c:v>11.762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2-4D6C-B06F-2A880586F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804432"/>
        <c:axId val="672806672"/>
      </c:barChart>
      <c:catAx>
        <c:axId val="6728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06672"/>
        <c:crosses val="autoZero"/>
        <c:auto val="1"/>
        <c:lblAlgn val="ctr"/>
        <c:lblOffset val="100"/>
        <c:noMultiLvlLbl val="0"/>
      </c:catAx>
      <c:valAx>
        <c:axId val="6728066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Percentage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04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63E35-8764-4C10-9B6C-B95997C27DC5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F608046C-40F2-42F1-A510-FE17C89236D0}">
      <dgm:prSet phldrT="[Text]" custT="1"/>
      <dgm:spPr/>
      <dgm:t>
        <a:bodyPr/>
        <a:lstStyle/>
        <a:p>
          <a:r>
            <a:rPr lang="en-US" sz="1800" dirty="0"/>
            <a:t>South African Weather Service </a:t>
          </a:r>
        </a:p>
        <a:p>
          <a:r>
            <a:rPr lang="en-US" sz="1800" dirty="0"/>
            <a:t>Office of PR</a:t>
          </a:r>
          <a:endParaRPr lang="en-ZA" sz="1800" dirty="0"/>
        </a:p>
      </dgm:t>
    </dgm:pt>
    <dgm:pt modelId="{8DF5954A-88BB-4E04-943D-AC093539FA9C}" type="parTrans" cxnId="{D5B09B0C-36C2-4F26-994A-116AA58C3ACB}">
      <dgm:prSet/>
      <dgm:spPr/>
      <dgm:t>
        <a:bodyPr/>
        <a:lstStyle/>
        <a:p>
          <a:endParaRPr lang="en-ZA"/>
        </a:p>
      </dgm:t>
    </dgm:pt>
    <dgm:pt modelId="{2F0BAEC6-AE41-43BD-ACC5-5723B67844D9}" type="sibTrans" cxnId="{D5B09B0C-36C2-4F26-994A-116AA58C3ACB}">
      <dgm:prSet/>
      <dgm:spPr/>
      <dgm:t>
        <a:bodyPr/>
        <a:lstStyle/>
        <a:p>
          <a:endParaRPr lang="en-ZA"/>
        </a:p>
      </dgm:t>
    </dgm:pt>
    <dgm:pt modelId="{9B83922B-E34A-4E2B-906E-CB97F9BEE9A6}">
      <dgm:prSet phldrT="[Text]" custT="1"/>
      <dgm:spPr/>
      <dgm:t>
        <a:bodyPr/>
        <a:lstStyle/>
        <a:p>
          <a:r>
            <a:rPr lang="en-US" sz="1800" dirty="0"/>
            <a:t>Division: </a:t>
          </a:r>
        </a:p>
        <a:p>
          <a:r>
            <a:rPr lang="en-US" sz="1800" dirty="0"/>
            <a:t>Infrastructure and Information Systems</a:t>
          </a:r>
        </a:p>
      </dgm:t>
    </dgm:pt>
    <dgm:pt modelId="{3E126489-8E52-406B-B413-9197719BDEE1}" type="parTrans" cxnId="{EF654CB9-ED4F-4C89-A9F5-58A72CCF6D01}">
      <dgm:prSet/>
      <dgm:spPr/>
      <dgm:t>
        <a:bodyPr/>
        <a:lstStyle/>
        <a:p>
          <a:endParaRPr lang="en-ZA"/>
        </a:p>
      </dgm:t>
    </dgm:pt>
    <dgm:pt modelId="{2510D6DD-7D32-4922-BC81-5539FB7CF1F6}" type="sibTrans" cxnId="{EF654CB9-ED4F-4C89-A9F5-58A72CCF6D01}">
      <dgm:prSet/>
      <dgm:spPr/>
      <dgm:t>
        <a:bodyPr/>
        <a:lstStyle/>
        <a:p>
          <a:endParaRPr lang="en-ZA"/>
        </a:p>
      </dgm:t>
    </dgm:pt>
    <dgm:pt modelId="{1C81ED06-6FAE-4161-BED6-4107969D98A7}">
      <dgm:prSet phldrT="[Text]" custT="1"/>
      <dgm:spPr/>
      <dgm:t>
        <a:bodyPr/>
        <a:lstStyle/>
        <a:p>
          <a:r>
            <a:rPr lang="en-US" sz="1800" dirty="0"/>
            <a:t>Department:</a:t>
          </a:r>
        </a:p>
        <a:p>
          <a:r>
            <a:rPr lang="en-ZA" sz="1800" dirty="0"/>
            <a:t>Information and Communication Technology</a:t>
          </a:r>
          <a:r>
            <a:rPr lang="en-US" sz="1800" dirty="0"/>
            <a:t> </a:t>
          </a:r>
          <a:endParaRPr lang="en-ZA" sz="1800" dirty="0"/>
        </a:p>
      </dgm:t>
    </dgm:pt>
    <dgm:pt modelId="{BBD6A82D-8109-450F-B25F-88CA621CE8F7}" type="parTrans" cxnId="{61B34EA2-6F94-40B0-80CE-C43028F90C00}">
      <dgm:prSet/>
      <dgm:spPr/>
      <dgm:t>
        <a:bodyPr/>
        <a:lstStyle/>
        <a:p>
          <a:endParaRPr lang="en-ZA"/>
        </a:p>
      </dgm:t>
    </dgm:pt>
    <dgm:pt modelId="{8D01B1C4-3096-4932-B46B-8A95C0BB59CB}" type="sibTrans" cxnId="{61B34EA2-6F94-40B0-80CE-C43028F90C00}">
      <dgm:prSet/>
      <dgm:spPr/>
      <dgm:t>
        <a:bodyPr/>
        <a:lstStyle/>
        <a:p>
          <a:endParaRPr lang="en-ZA"/>
        </a:p>
      </dgm:t>
    </dgm:pt>
    <dgm:pt modelId="{FDE432BC-AF56-4070-9EC8-6CA40D52F2AF}">
      <dgm:prSet phldrT="[Text]" custT="1"/>
      <dgm:spPr/>
      <dgm:t>
        <a:bodyPr/>
        <a:lstStyle/>
        <a:p>
          <a:r>
            <a:rPr lang="en-US" sz="1800" dirty="0"/>
            <a:t>RWC-Southern Africa</a:t>
          </a:r>
          <a:endParaRPr lang="en-ZA" sz="1800" dirty="0"/>
        </a:p>
      </dgm:t>
    </dgm:pt>
    <dgm:pt modelId="{32A57089-928F-4FBC-BFF6-2E61DE1FA509}" type="parTrans" cxnId="{A7BF4933-1F5E-4B16-8B7E-FBA9C35DB747}">
      <dgm:prSet/>
      <dgm:spPr/>
      <dgm:t>
        <a:bodyPr/>
        <a:lstStyle/>
        <a:p>
          <a:endParaRPr lang="en-ZA"/>
        </a:p>
      </dgm:t>
    </dgm:pt>
    <dgm:pt modelId="{55DF0CC1-253A-4665-8756-74FEA0F5AF1F}" type="sibTrans" cxnId="{A7BF4933-1F5E-4B16-8B7E-FBA9C35DB747}">
      <dgm:prSet/>
      <dgm:spPr/>
      <dgm:t>
        <a:bodyPr/>
        <a:lstStyle/>
        <a:p>
          <a:endParaRPr lang="en-ZA"/>
        </a:p>
      </dgm:t>
    </dgm:pt>
    <dgm:pt modelId="{F63E047D-A10A-4001-A20E-855818895255}">
      <dgm:prSet phldrT="[Text]" custT="1"/>
      <dgm:spPr/>
      <dgm:t>
        <a:bodyPr/>
        <a:lstStyle/>
        <a:p>
          <a:r>
            <a:rPr lang="en-US" sz="1800" dirty="0" err="1"/>
            <a:t>ErrorQ</a:t>
          </a:r>
          <a:r>
            <a:rPr lang="en-US" sz="1800" dirty="0"/>
            <a:t> Team</a:t>
          </a:r>
          <a:endParaRPr lang="en-ZA" sz="1800" dirty="0"/>
        </a:p>
      </dgm:t>
    </dgm:pt>
    <dgm:pt modelId="{BE369180-BCD3-4BFF-92ED-BF159C4C2817}" type="parTrans" cxnId="{D0795ED9-22FB-4BFF-BFA0-047DF037BC43}">
      <dgm:prSet/>
      <dgm:spPr/>
      <dgm:t>
        <a:bodyPr/>
        <a:lstStyle/>
        <a:p>
          <a:endParaRPr lang="en-ZA"/>
        </a:p>
      </dgm:t>
    </dgm:pt>
    <dgm:pt modelId="{833FA7D1-75D1-4181-8E22-153E2752223F}" type="sibTrans" cxnId="{D0795ED9-22FB-4BFF-BFA0-047DF037BC43}">
      <dgm:prSet/>
      <dgm:spPr/>
      <dgm:t>
        <a:bodyPr/>
        <a:lstStyle/>
        <a:p>
          <a:endParaRPr lang="en-ZA"/>
        </a:p>
      </dgm:t>
    </dgm:pt>
    <dgm:pt modelId="{61CC5AA6-F1FD-43B2-8B78-EE231FC4273F}" type="pres">
      <dgm:prSet presAssocID="{AA863E35-8764-4C10-9B6C-B95997C27D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CF31DC-8A74-4A3B-B6CA-8CA2B1159DCC}" type="pres">
      <dgm:prSet presAssocID="{F608046C-40F2-42F1-A510-FE17C89236D0}" presName="hierRoot1" presStyleCnt="0">
        <dgm:presLayoutVars>
          <dgm:hierBranch val="init"/>
        </dgm:presLayoutVars>
      </dgm:prSet>
      <dgm:spPr/>
    </dgm:pt>
    <dgm:pt modelId="{39353462-42DB-411E-99C0-D28775CE4326}" type="pres">
      <dgm:prSet presAssocID="{F608046C-40F2-42F1-A510-FE17C89236D0}" presName="rootComposite1" presStyleCnt="0"/>
      <dgm:spPr/>
    </dgm:pt>
    <dgm:pt modelId="{7FE1078B-02C8-4E12-A266-1A991F643B71}" type="pres">
      <dgm:prSet presAssocID="{F608046C-40F2-42F1-A510-FE17C89236D0}" presName="rootText1" presStyleLbl="node0" presStyleIdx="0" presStyleCnt="1" custScaleX="200732">
        <dgm:presLayoutVars>
          <dgm:chPref val="3"/>
        </dgm:presLayoutVars>
      </dgm:prSet>
      <dgm:spPr/>
    </dgm:pt>
    <dgm:pt modelId="{18AFB9B8-43CD-41E2-B997-0A8B63AB1747}" type="pres">
      <dgm:prSet presAssocID="{F608046C-40F2-42F1-A510-FE17C89236D0}" presName="rootConnector1" presStyleLbl="node1" presStyleIdx="0" presStyleCnt="0"/>
      <dgm:spPr/>
    </dgm:pt>
    <dgm:pt modelId="{DFBAB0E1-46EE-48DD-9776-BCE6260428DE}" type="pres">
      <dgm:prSet presAssocID="{F608046C-40F2-42F1-A510-FE17C89236D0}" presName="hierChild2" presStyleCnt="0"/>
      <dgm:spPr/>
    </dgm:pt>
    <dgm:pt modelId="{C95F0D19-8D8C-40BA-852C-90EF8C28289D}" type="pres">
      <dgm:prSet presAssocID="{3E126489-8E52-406B-B413-9197719BDEE1}" presName="Name37" presStyleLbl="parChTrans1D2" presStyleIdx="0" presStyleCnt="1"/>
      <dgm:spPr/>
    </dgm:pt>
    <dgm:pt modelId="{25A597E3-F600-4E5E-9A56-DDCA769C133D}" type="pres">
      <dgm:prSet presAssocID="{9B83922B-E34A-4E2B-906E-CB97F9BEE9A6}" presName="hierRoot2" presStyleCnt="0">
        <dgm:presLayoutVars>
          <dgm:hierBranch val="init"/>
        </dgm:presLayoutVars>
      </dgm:prSet>
      <dgm:spPr/>
    </dgm:pt>
    <dgm:pt modelId="{B54FABAB-B54C-4A33-94E7-EA47077B236D}" type="pres">
      <dgm:prSet presAssocID="{9B83922B-E34A-4E2B-906E-CB97F9BEE9A6}" presName="rootComposite" presStyleCnt="0"/>
      <dgm:spPr/>
    </dgm:pt>
    <dgm:pt modelId="{FA07B7F4-609D-44E4-A2D7-17D93736C748}" type="pres">
      <dgm:prSet presAssocID="{9B83922B-E34A-4E2B-906E-CB97F9BEE9A6}" presName="rootText" presStyleLbl="node2" presStyleIdx="0" presStyleCnt="1" custScaleX="245834">
        <dgm:presLayoutVars>
          <dgm:chPref val="3"/>
        </dgm:presLayoutVars>
      </dgm:prSet>
      <dgm:spPr/>
    </dgm:pt>
    <dgm:pt modelId="{9D91032C-0F45-485F-ADB8-D02DC1F655FA}" type="pres">
      <dgm:prSet presAssocID="{9B83922B-E34A-4E2B-906E-CB97F9BEE9A6}" presName="rootConnector" presStyleLbl="node2" presStyleIdx="0" presStyleCnt="1"/>
      <dgm:spPr/>
    </dgm:pt>
    <dgm:pt modelId="{11609B56-4AAE-43AE-BF17-1967C7706ADE}" type="pres">
      <dgm:prSet presAssocID="{9B83922B-E34A-4E2B-906E-CB97F9BEE9A6}" presName="hierChild4" presStyleCnt="0"/>
      <dgm:spPr/>
    </dgm:pt>
    <dgm:pt modelId="{0A1F5517-A7AF-4235-AE6C-1B9BC1F4F9D7}" type="pres">
      <dgm:prSet presAssocID="{BBD6A82D-8109-450F-B25F-88CA621CE8F7}" presName="Name37" presStyleLbl="parChTrans1D3" presStyleIdx="0" presStyleCnt="1"/>
      <dgm:spPr/>
    </dgm:pt>
    <dgm:pt modelId="{71CF1B5C-A7DA-469B-81D6-80FAEFD15DE0}" type="pres">
      <dgm:prSet presAssocID="{1C81ED06-6FAE-4161-BED6-4107969D98A7}" presName="hierRoot2" presStyleCnt="0">
        <dgm:presLayoutVars>
          <dgm:hierBranch val="init"/>
        </dgm:presLayoutVars>
      </dgm:prSet>
      <dgm:spPr/>
    </dgm:pt>
    <dgm:pt modelId="{CC042C88-36EC-441B-BEEC-F85EA637EC80}" type="pres">
      <dgm:prSet presAssocID="{1C81ED06-6FAE-4161-BED6-4107969D98A7}" presName="rootComposite" presStyleCnt="0"/>
      <dgm:spPr/>
    </dgm:pt>
    <dgm:pt modelId="{83A631DA-BA15-4F0D-9DDD-5358121D171E}" type="pres">
      <dgm:prSet presAssocID="{1C81ED06-6FAE-4161-BED6-4107969D98A7}" presName="rootText" presStyleLbl="node3" presStyleIdx="0" presStyleCnt="1" custScaleX="279717">
        <dgm:presLayoutVars>
          <dgm:chPref val="3"/>
        </dgm:presLayoutVars>
      </dgm:prSet>
      <dgm:spPr/>
    </dgm:pt>
    <dgm:pt modelId="{6014B9CC-B8FB-4408-9649-60ECC759E6BE}" type="pres">
      <dgm:prSet presAssocID="{1C81ED06-6FAE-4161-BED6-4107969D98A7}" presName="rootConnector" presStyleLbl="node3" presStyleIdx="0" presStyleCnt="1"/>
      <dgm:spPr/>
    </dgm:pt>
    <dgm:pt modelId="{7EEC2948-E030-4B32-B5F6-2907FFD3C5D6}" type="pres">
      <dgm:prSet presAssocID="{1C81ED06-6FAE-4161-BED6-4107969D98A7}" presName="hierChild4" presStyleCnt="0"/>
      <dgm:spPr/>
    </dgm:pt>
    <dgm:pt modelId="{8DC16D3D-5919-4AA7-8FFF-4F5DBA829A28}" type="pres">
      <dgm:prSet presAssocID="{32A57089-928F-4FBC-BFF6-2E61DE1FA509}" presName="Name37" presStyleLbl="parChTrans1D4" presStyleIdx="0" presStyleCnt="2"/>
      <dgm:spPr/>
    </dgm:pt>
    <dgm:pt modelId="{B200C1C1-E3DC-4A63-ABE1-46B482C08AFF}" type="pres">
      <dgm:prSet presAssocID="{FDE432BC-AF56-4070-9EC8-6CA40D52F2AF}" presName="hierRoot2" presStyleCnt="0">
        <dgm:presLayoutVars>
          <dgm:hierBranch val="init"/>
        </dgm:presLayoutVars>
      </dgm:prSet>
      <dgm:spPr/>
    </dgm:pt>
    <dgm:pt modelId="{68011F7F-B04B-4DB9-9C58-18C0DCA26FC5}" type="pres">
      <dgm:prSet presAssocID="{FDE432BC-AF56-4070-9EC8-6CA40D52F2AF}" presName="rootComposite" presStyleCnt="0"/>
      <dgm:spPr/>
    </dgm:pt>
    <dgm:pt modelId="{DC24CD50-BF44-40BD-84EF-BE03D14900CB}" type="pres">
      <dgm:prSet presAssocID="{FDE432BC-AF56-4070-9EC8-6CA40D52F2AF}" presName="rootText" presStyleLbl="node4" presStyleIdx="0" presStyleCnt="2" custScaleX="188567">
        <dgm:presLayoutVars>
          <dgm:chPref val="3"/>
        </dgm:presLayoutVars>
      </dgm:prSet>
      <dgm:spPr/>
    </dgm:pt>
    <dgm:pt modelId="{C0ADCA14-6535-405E-B43E-AC19CDC23E7A}" type="pres">
      <dgm:prSet presAssocID="{FDE432BC-AF56-4070-9EC8-6CA40D52F2AF}" presName="rootConnector" presStyleLbl="node4" presStyleIdx="0" presStyleCnt="2"/>
      <dgm:spPr/>
    </dgm:pt>
    <dgm:pt modelId="{20ABD054-1A97-42BD-B784-2AC0FE06E10C}" type="pres">
      <dgm:prSet presAssocID="{FDE432BC-AF56-4070-9EC8-6CA40D52F2AF}" presName="hierChild4" presStyleCnt="0"/>
      <dgm:spPr/>
    </dgm:pt>
    <dgm:pt modelId="{5E1C749C-6CE5-4C84-919B-7EC5D20A2F7B}" type="pres">
      <dgm:prSet presAssocID="{BE369180-BCD3-4BFF-92ED-BF159C4C2817}" presName="Name37" presStyleLbl="parChTrans1D4" presStyleIdx="1" presStyleCnt="2"/>
      <dgm:spPr/>
    </dgm:pt>
    <dgm:pt modelId="{63C5BB92-C855-4643-8D0B-9FBD9BFBB3DD}" type="pres">
      <dgm:prSet presAssocID="{F63E047D-A10A-4001-A20E-855818895255}" presName="hierRoot2" presStyleCnt="0">
        <dgm:presLayoutVars>
          <dgm:hierBranch val="init"/>
        </dgm:presLayoutVars>
      </dgm:prSet>
      <dgm:spPr/>
    </dgm:pt>
    <dgm:pt modelId="{6708A998-A1A4-4628-8BC5-1DE6AE81ED37}" type="pres">
      <dgm:prSet presAssocID="{F63E047D-A10A-4001-A20E-855818895255}" presName="rootComposite" presStyleCnt="0"/>
      <dgm:spPr/>
    </dgm:pt>
    <dgm:pt modelId="{EAD5ED71-6AC6-4AFC-924B-E4CC8353DCC0}" type="pres">
      <dgm:prSet presAssocID="{F63E047D-A10A-4001-A20E-855818895255}" presName="rootText" presStyleLbl="node4" presStyleIdx="1" presStyleCnt="2" custScaleY="69127">
        <dgm:presLayoutVars>
          <dgm:chPref val="3"/>
        </dgm:presLayoutVars>
      </dgm:prSet>
      <dgm:spPr/>
    </dgm:pt>
    <dgm:pt modelId="{DC0C77E1-C01A-4156-8A51-34A20100E43B}" type="pres">
      <dgm:prSet presAssocID="{F63E047D-A10A-4001-A20E-855818895255}" presName="rootConnector" presStyleLbl="node4" presStyleIdx="1" presStyleCnt="2"/>
      <dgm:spPr/>
    </dgm:pt>
    <dgm:pt modelId="{A9E3C7F7-8A11-4CA9-822B-202CA353513E}" type="pres">
      <dgm:prSet presAssocID="{F63E047D-A10A-4001-A20E-855818895255}" presName="hierChild4" presStyleCnt="0"/>
      <dgm:spPr/>
    </dgm:pt>
    <dgm:pt modelId="{0B277F4A-0C32-4948-ACD9-1616CB249C2F}" type="pres">
      <dgm:prSet presAssocID="{F63E047D-A10A-4001-A20E-855818895255}" presName="hierChild5" presStyleCnt="0"/>
      <dgm:spPr/>
    </dgm:pt>
    <dgm:pt modelId="{999DFF38-71E6-488A-AF90-D7239FC7C3C6}" type="pres">
      <dgm:prSet presAssocID="{FDE432BC-AF56-4070-9EC8-6CA40D52F2AF}" presName="hierChild5" presStyleCnt="0"/>
      <dgm:spPr/>
    </dgm:pt>
    <dgm:pt modelId="{137DE50D-11C7-4657-80EB-CBFAEEEA91C6}" type="pres">
      <dgm:prSet presAssocID="{1C81ED06-6FAE-4161-BED6-4107969D98A7}" presName="hierChild5" presStyleCnt="0"/>
      <dgm:spPr/>
    </dgm:pt>
    <dgm:pt modelId="{2D81F9B5-3910-4066-AFD4-55C56AD4151E}" type="pres">
      <dgm:prSet presAssocID="{9B83922B-E34A-4E2B-906E-CB97F9BEE9A6}" presName="hierChild5" presStyleCnt="0"/>
      <dgm:spPr/>
    </dgm:pt>
    <dgm:pt modelId="{4DDABB3F-A0D0-4635-A617-262925836474}" type="pres">
      <dgm:prSet presAssocID="{F608046C-40F2-42F1-A510-FE17C89236D0}" presName="hierChild3" presStyleCnt="0"/>
      <dgm:spPr/>
    </dgm:pt>
  </dgm:ptLst>
  <dgm:cxnLst>
    <dgm:cxn modelId="{691A5E03-7C00-471B-8486-9E557488684F}" type="presOf" srcId="{BBD6A82D-8109-450F-B25F-88CA621CE8F7}" destId="{0A1F5517-A7AF-4235-AE6C-1B9BC1F4F9D7}" srcOrd="0" destOrd="0" presId="urn:microsoft.com/office/officeart/2005/8/layout/orgChart1"/>
    <dgm:cxn modelId="{D5B09B0C-36C2-4F26-994A-116AA58C3ACB}" srcId="{AA863E35-8764-4C10-9B6C-B95997C27DC5}" destId="{F608046C-40F2-42F1-A510-FE17C89236D0}" srcOrd="0" destOrd="0" parTransId="{8DF5954A-88BB-4E04-943D-AC093539FA9C}" sibTransId="{2F0BAEC6-AE41-43BD-ACC5-5723B67844D9}"/>
    <dgm:cxn modelId="{83FC4D27-3A0D-4EA7-82DF-781784F89059}" type="presOf" srcId="{9B83922B-E34A-4E2B-906E-CB97F9BEE9A6}" destId="{FA07B7F4-609D-44E4-A2D7-17D93736C748}" srcOrd="0" destOrd="0" presId="urn:microsoft.com/office/officeart/2005/8/layout/orgChart1"/>
    <dgm:cxn modelId="{8FB8322B-BD09-4381-8243-9F84004705DE}" type="presOf" srcId="{F63E047D-A10A-4001-A20E-855818895255}" destId="{EAD5ED71-6AC6-4AFC-924B-E4CC8353DCC0}" srcOrd="0" destOrd="0" presId="urn:microsoft.com/office/officeart/2005/8/layout/orgChart1"/>
    <dgm:cxn modelId="{7E948D2B-45B0-462F-92E6-7E8986B7EDD7}" type="presOf" srcId="{32A57089-928F-4FBC-BFF6-2E61DE1FA509}" destId="{8DC16D3D-5919-4AA7-8FFF-4F5DBA829A28}" srcOrd="0" destOrd="0" presId="urn:microsoft.com/office/officeart/2005/8/layout/orgChart1"/>
    <dgm:cxn modelId="{5B94AA2E-2EF8-476C-9491-C9F1FF498C88}" type="presOf" srcId="{3E126489-8E52-406B-B413-9197719BDEE1}" destId="{C95F0D19-8D8C-40BA-852C-90EF8C28289D}" srcOrd="0" destOrd="0" presId="urn:microsoft.com/office/officeart/2005/8/layout/orgChart1"/>
    <dgm:cxn modelId="{E25E172F-D48A-45C9-8B94-56E1BF2FBBCA}" type="presOf" srcId="{1C81ED06-6FAE-4161-BED6-4107969D98A7}" destId="{6014B9CC-B8FB-4408-9649-60ECC759E6BE}" srcOrd="1" destOrd="0" presId="urn:microsoft.com/office/officeart/2005/8/layout/orgChart1"/>
    <dgm:cxn modelId="{A7BF4933-1F5E-4B16-8B7E-FBA9C35DB747}" srcId="{1C81ED06-6FAE-4161-BED6-4107969D98A7}" destId="{FDE432BC-AF56-4070-9EC8-6CA40D52F2AF}" srcOrd="0" destOrd="0" parTransId="{32A57089-928F-4FBC-BFF6-2E61DE1FA509}" sibTransId="{55DF0CC1-253A-4665-8756-74FEA0F5AF1F}"/>
    <dgm:cxn modelId="{1F658E87-AA17-4D0B-8EEA-3D58A80B27EB}" type="presOf" srcId="{F608046C-40F2-42F1-A510-FE17C89236D0}" destId="{7FE1078B-02C8-4E12-A266-1A991F643B71}" srcOrd="0" destOrd="0" presId="urn:microsoft.com/office/officeart/2005/8/layout/orgChart1"/>
    <dgm:cxn modelId="{BFE0528F-CDDC-4EDC-B323-2F55FDB7EDE3}" type="presOf" srcId="{FDE432BC-AF56-4070-9EC8-6CA40D52F2AF}" destId="{C0ADCA14-6535-405E-B43E-AC19CDC23E7A}" srcOrd="1" destOrd="0" presId="urn:microsoft.com/office/officeart/2005/8/layout/orgChart1"/>
    <dgm:cxn modelId="{B2400D95-E54F-4FDF-80A2-E38053CE90AA}" type="presOf" srcId="{F63E047D-A10A-4001-A20E-855818895255}" destId="{DC0C77E1-C01A-4156-8A51-34A20100E43B}" srcOrd="1" destOrd="0" presId="urn:microsoft.com/office/officeart/2005/8/layout/orgChart1"/>
    <dgm:cxn modelId="{A9186E95-52CD-4AA8-83AA-6CED0A2386B1}" type="presOf" srcId="{BE369180-BCD3-4BFF-92ED-BF159C4C2817}" destId="{5E1C749C-6CE5-4C84-919B-7EC5D20A2F7B}" srcOrd="0" destOrd="0" presId="urn:microsoft.com/office/officeart/2005/8/layout/orgChart1"/>
    <dgm:cxn modelId="{61B34EA2-6F94-40B0-80CE-C43028F90C00}" srcId="{9B83922B-E34A-4E2B-906E-CB97F9BEE9A6}" destId="{1C81ED06-6FAE-4161-BED6-4107969D98A7}" srcOrd="0" destOrd="0" parTransId="{BBD6A82D-8109-450F-B25F-88CA621CE8F7}" sibTransId="{8D01B1C4-3096-4932-B46B-8A95C0BB59CB}"/>
    <dgm:cxn modelId="{ADE36DA8-3B98-471A-91F2-046271DC6DC0}" type="presOf" srcId="{1C81ED06-6FAE-4161-BED6-4107969D98A7}" destId="{83A631DA-BA15-4F0D-9DDD-5358121D171E}" srcOrd="0" destOrd="0" presId="urn:microsoft.com/office/officeart/2005/8/layout/orgChart1"/>
    <dgm:cxn modelId="{93E0BBA9-7A5B-458B-B4CB-B921EAC07085}" type="presOf" srcId="{9B83922B-E34A-4E2B-906E-CB97F9BEE9A6}" destId="{9D91032C-0F45-485F-ADB8-D02DC1F655FA}" srcOrd="1" destOrd="0" presId="urn:microsoft.com/office/officeart/2005/8/layout/orgChart1"/>
    <dgm:cxn modelId="{EF654CB9-ED4F-4C89-A9F5-58A72CCF6D01}" srcId="{F608046C-40F2-42F1-A510-FE17C89236D0}" destId="{9B83922B-E34A-4E2B-906E-CB97F9BEE9A6}" srcOrd="0" destOrd="0" parTransId="{3E126489-8E52-406B-B413-9197719BDEE1}" sibTransId="{2510D6DD-7D32-4922-BC81-5539FB7CF1F6}"/>
    <dgm:cxn modelId="{D0795ED9-22FB-4BFF-BFA0-047DF037BC43}" srcId="{FDE432BC-AF56-4070-9EC8-6CA40D52F2AF}" destId="{F63E047D-A10A-4001-A20E-855818895255}" srcOrd="0" destOrd="0" parTransId="{BE369180-BCD3-4BFF-92ED-BF159C4C2817}" sibTransId="{833FA7D1-75D1-4181-8E22-153E2752223F}"/>
    <dgm:cxn modelId="{B6C650D9-C33F-4DBC-8414-0979CE11CCDD}" type="presOf" srcId="{FDE432BC-AF56-4070-9EC8-6CA40D52F2AF}" destId="{DC24CD50-BF44-40BD-84EF-BE03D14900CB}" srcOrd="0" destOrd="0" presId="urn:microsoft.com/office/officeart/2005/8/layout/orgChart1"/>
    <dgm:cxn modelId="{D4F729E4-8DCD-480C-8AFE-54C935C3CE1E}" type="presOf" srcId="{AA863E35-8764-4C10-9B6C-B95997C27DC5}" destId="{61CC5AA6-F1FD-43B2-8B78-EE231FC4273F}" srcOrd="0" destOrd="0" presId="urn:microsoft.com/office/officeart/2005/8/layout/orgChart1"/>
    <dgm:cxn modelId="{617DCAEB-A6E9-489D-922E-1B03E4683155}" type="presOf" srcId="{F608046C-40F2-42F1-A510-FE17C89236D0}" destId="{18AFB9B8-43CD-41E2-B997-0A8B63AB1747}" srcOrd="1" destOrd="0" presId="urn:microsoft.com/office/officeart/2005/8/layout/orgChart1"/>
    <dgm:cxn modelId="{F6CEF775-942D-431E-A8BF-247AAD0708EB}" type="presParOf" srcId="{61CC5AA6-F1FD-43B2-8B78-EE231FC4273F}" destId="{77CF31DC-8A74-4A3B-B6CA-8CA2B1159DCC}" srcOrd="0" destOrd="0" presId="urn:microsoft.com/office/officeart/2005/8/layout/orgChart1"/>
    <dgm:cxn modelId="{2513B4FD-8101-4B82-BF3F-69A3EC01ACD0}" type="presParOf" srcId="{77CF31DC-8A74-4A3B-B6CA-8CA2B1159DCC}" destId="{39353462-42DB-411E-99C0-D28775CE4326}" srcOrd="0" destOrd="0" presId="urn:microsoft.com/office/officeart/2005/8/layout/orgChart1"/>
    <dgm:cxn modelId="{EAAA9E76-22DC-46A2-AFEF-A48F7694075B}" type="presParOf" srcId="{39353462-42DB-411E-99C0-D28775CE4326}" destId="{7FE1078B-02C8-4E12-A266-1A991F643B71}" srcOrd="0" destOrd="0" presId="urn:microsoft.com/office/officeart/2005/8/layout/orgChart1"/>
    <dgm:cxn modelId="{00018DF3-1124-4D6E-93AA-7D8826F3FCB4}" type="presParOf" srcId="{39353462-42DB-411E-99C0-D28775CE4326}" destId="{18AFB9B8-43CD-41E2-B997-0A8B63AB1747}" srcOrd="1" destOrd="0" presId="urn:microsoft.com/office/officeart/2005/8/layout/orgChart1"/>
    <dgm:cxn modelId="{43AFA622-9493-4609-877C-5AB506F02BEA}" type="presParOf" srcId="{77CF31DC-8A74-4A3B-B6CA-8CA2B1159DCC}" destId="{DFBAB0E1-46EE-48DD-9776-BCE6260428DE}" srcOrd="1" destOrd="0" presId="urn:microsoft.com/office/officeart/2005/8/layout/orgChart1"/>
    <dgm:cxn modelId="{2042C0BD-C3EF-4D7E-9C7F-79CF75507B2C}" type="presParOf" srcId="{DFBAB0E1-46EE-48DD-9776-BCE6260428DE}" destId="{C95F0D19-8D8C-40BA-852C-90EF8C28289D}" srcOrd="0" destOrd="0" presId="urn:microsoft.com/office/officeart/2005/8/layout/orgChart1"/>
    <dgm:cxn modelId="{47C79C21-BCE5-48A6-AB10-6E32E44E8972}" type="presParOf" srcId="{DFBAB0E1-46EE-48DD-9776-BCE6260428DE}" destId="{25A597E3-F600-4E5E-9A56-DDCA769C133D}" srcOrd="1" destOrd="0" presId="urn:microsoft.com/office/officeart/2005/8/layout/orgChart1"/>
    <dgm:cxn modelId="{2DD7A72D-B849-4AEA-9860-B4AB6897B374}" type="presParOf" srcId="{25A597E3-F600-4E5E-9A56-DDCA769C133D}" destId="{B54FABAB-B54C-4A33-94E7-EA47077B236D}" srcOrd="0" destOrd="0" presId="urn:microsoft.com/office/officeart/2005/8/layout/orgChart1"/>
    <dgm:cxn modelId="{96A29F3A-DE53-4D3F-AB38-0F8508A52050}" type="presParOf" srcId="{B54FABAB-B54C-4A33-94E7-EA47077B236D}" destId="{FA07B7F4-609D-44E4-A2D7-17D93736C748}" srcOrd="0" destOrd="0" presId="urn:microsoft.com/office/officeart/2005/8/layout/orgChart1"/>
    <dgm:cxn modelId="{81E9C19C-1E40-4D8A-9C69-AEAEC1B6D6A2}" type="presParOf" srcId="{B54FABAB-B54C-4A33-94E7-EA47077B236D}" destId="{9D91032C-0F45-485F-ADB8-D02DC1F655FA}" srcOrd="1" destOrd="0" presId="urn:microsoft.com/office/officeart/2005/8/layout/orgChart1"/>
    <dgm:cxn modelId="{EDBE06CC-C582-4F47-88BC-7606AAF8D319}" type="presParOf" srcId="{25A597E3-F600-4E5E-9A56-DDCA769C133D}" destId="{11609B56-4AAE-43AE-BF17-1967C7706ADE}" srcOrd="1" destOrd="0" presId="urn:microsoft.com/office/officeart/2005/8/layout/orgChart1"/>
    <dgm:cxn modelId="{14D4FF73-0B59-49ED-8EB5-7B44822FE17A}" type="presParOf" srcId="{11609B56-4AAE-43AE-BF17-1967C7706ADE}" destId="{0A1F5517-A7AF-4235-AE6C-1B9BC1F4F9D7}" srcOrd="0" destOrd="0" presId="urn:microsoft.com/office/officeart/2005/8/layout/orgChart1"/>
    <dgm:cxn modelId="{AE4BE113-2976-42BF-8F71-BA230438D6C6}" type="presParOf" srcId="{11609B56-4AAE-43AE-BF17-1967C7706ADE}" destId="{71CF1B5C-A7DA-469B-81D6-80FAEFD15DE0}" srcOrd="1" destOrd="0" presId="urn:microsoft.com/office/officeart/2005/8/layout/orgChart1"/>
    <dgm:cxn modelId="{3D5C3C81-71C4-4DBA-9C01-1DD4D20A2460}" type="presParOf" srcId="{71CF1B5C-A7DA-469B-81D6-80FAEFD15DE0}" destId="{CC042C88-36EC-441B-BEEC-F85EA637EC80}" srcOrd="0" destOrd="0" presId="urn:microsoft.com/office/officeart/2005/8/layout/orgChart1"/>
    <dgm:cxn modelId="{3F34327C-FED3-4DCB-97D3-252177D83A44}" type="presParOf" srcId="{CC042C88-36EC-441B-BEEC-F85EA637EC80}" destId="{83A631DA-BA15-4F0D-9DDD-5358121D171E}" srcOrd="0" destOrd="0" presId="urn:microsoft.com/office/officeart/2005/8/layout/orgChart1"/>
    <dgm:cxn modelId="{52A841E4-8322-4596-8DE0-3F254DC15CB9}" type="presParOf" srcId="{CC042C88-36EC-441B-BEEC-F85EA637EC80}" destId="{6014B9CC-B8FB-4408-9649-60ECC759E6BE}" srcOrd="1" destOrd="0" presId="urn:microsoft.com/office/officeart/2005/8/layout/orgChart1"/>
    <dgm:cxn modelId="{255CF331-98F8-491C-BDD4-6EE2FD26015A}" type="presParOf" srcId="{71CF1B5C-A7DA-469B-81D6-80FAEFD15DE0}" destId="{7EEC2948-E030-4B32-B5F6-2907FFD3C5D6}" srcOrd="1" destOrd="0" presId="urn:microsoft.com/office/officeart/2005/8/layout/orgChart1"/>
    <dgm:cxn modelId="{4EC4F56F-043F-4699-A65A-22EB5B606330}" type="presParOf" srcId="{7EEC2948-E030-4B32-B5F6-2907FFD3C5D6}" destId="{8DC16D3D-5919-4AA7-8FFF-4F5DBA829A28}" srcOrd="0" destOrd="0" presId="urn:microsoft.com/office/officeart/2005/8/layout/orgChart1"/>
    <dgm:cxn modelId="{7F7B6D0B-2F86-4FE2-9298-E691D346ECDE}" type="presParOf" srcId="{7EEC2948-E030-4B32-B5F6-2907FFD3C5D6}" destId="{B200C1C1-E3DC-4A63-ABE1-46B482C08AFF}" srcOrd="1" destOrd="0" presId="urn:microsoft.com/office/officeart/2005/8/layout/orgChart1"/>
    <dgm:cxn modelId="{38D4ED53-1A17-431A-B6A8-ACF771D3A9BE}" type="presParOf" srcId="{B200C1C1-E3DC-4A63-ABE1-46B482C08AFF}" destId="{68011F7F-B04B-4DB9-9C58-18C0DCA26FC5}" srcOrd="0" destOrd="0" presId="urn:microsoft.com/office/officeart/2005/8/layout/orgChart1"/>
    <dgm:cxn modelId="{41291A79-1AA6-45DF-9F86-6168097A2FA8}" type="presParOf" srcId="{68011F7F-B04B-4DB9-9C58-18C0DCA26FC5}" destId="{DC24CD50-BF44-40BD-84EF-BE03D14900CB}" srcOrd="0" destOrd="0" presId="urn:microsoft.com/office/officeart/2005/8/layout/orgChart1"/>
    <dgm:cxn modelId="{6904814D-349C-471F-AE89-2F355EACA9B4}" type="presParOf" srcId="{68011F7F-B04B-4DB9-9C58-18C0DCA26FC5}" destId="{C0ADCA14-6535-405E-B43E-AC19CDC23E7A}" srcOrd="1" destOrd="0" presId="urn:microsoft.com/office/officeart/2005/8/layout/orgChart1"/>
    <dgm:cxn modelId="{A2C37D6C-43B0-41A0-B683-39F4CC04B8E3}" type="presParOf" srcId="{B200C1C1-E3DC-4A63-ABE1-46B482C08AFF}" destId="{20ABD054-1A97-42BD-B784-2AC0FE06E10C}" srcOrd="1" destOrd="0" presId="urn:microsoft.com/office/officeart/2005/8/layout/orgChart1"/>
    <dgm:cxn modelId="{65630E40-AD75-4661-AB70-C7ACB338871D}" type="presParOf" srcId="{20ABD054-1A97-42BD-B784-2AC0FE06E10C}" destId="{5E1C749C-6CE5-4C84-919B-7EC5D20A2F7B}" srcOrd="0" destOrd="0" presId="urn:microsoft.com/office/officeart/2005/8/layout/orgChart1"/>
    <dgm:cxn modelId="{C7D55C83-9360-4483-A051-3A1DEC16112D}" type="presParOf" srcId="{20ABD054-1A97-42BD-B784-2AC0FE06E10C}" destId="{63C5BB92-C855-4643-8D0B-9FBD9BFBB3DD}" srcOrd="1" destOrd="0" presId="urn:microsoft.com/office/officeart/2005/8/layout/orgChart1"/>
    <dgm:cxn modelId="{771CC6E0-821D-47EE-B436-94AA25A60B58}" type="presParOf" srcId="{63C5BB92-C855-4643-8D0B-9FBD9BFBB3DD}" destId="{6708A998-A1A4-4628-8BC5-1DE6AE81ED37}" srcOrd="0" destOrd="0" presId="urn:microsoft.com/office/officeart/2005/8/layout/orgChart1"/>
    <dgm:cxn modelId="{64D1AB47-052B-4E28-B244-043D24302A90}" type="presParOf" srcId="{6708A998-A1A4-4628-8BC5-1DE6AE81ED37}" destId="{EAD5ED71-6AC6-4AFC-924B-E4CC8353DCC0}" srcOrd="0" destOrd="0" presId="urn:microsoft.com/office/officeart/2005/8/layout/orgChart1"/>
    <dgm:cxn modelId="{282B710C-E702-4488-BC85-9D3C4FC3298A}" type="presParOf" srcId="{6708A998-A1A4-4628-8BC5-1DE6AE81ED37}" destId="{DC0C77E1-C01A-4156-8A51-34A20100E43B}" srcOrd="1" destOrd="0" presId="urn:microsoft.com/office/officeart/2005/8/layout/orgChart1"/>
    <dgm:cxn modelId="{9ADF4EB6-7786-4D12-8392-04C3ED021B1A}" type="presParOf" srcId="{63C5BB92-C855-4643-8D0B-9FBD9BFBB3DD}" destId="{A9E3C7F7-8A11-4CA9-822B-202CA353513E}" srcOrd="1" destOrd="0" presId="urn:microsoft.com/office/officeart/2005/8/layout/orgChart1"/>
    <dgm:cxn modelId="{7140FC72-2363-424C-9AEB-2A85F0B3F7D5}" type="presParOf" srcId="{63C5BB92-C855-4643-8D0B-9FBD9BFBB3DD}" destId="{0B277F4A-0C32-4948-ACD9-1616CB249C2F}" srcOrd="2" destOrd="0" presId="urn:microsoft.com/office/officeart/2005/8/layout/orgChart1"/>
    <dgm:cxn modelId="{E0730B21-E6D3-4228-9F5E-14ED6C5FF765}" type="presParOf" srcId="{B200C1C1-E3DC-4A63-ABE1-46B482C08AFF}" destId="{999DFF38-71E6-488A-AF90-D7239FC7C3C6}" srcOrd="2" destOrd="0" presId="urn:microsoft.com/office/officeart/2005/8/layout/orgChart1"/>
    <dgm:cxn modelId="{06A569E8-A0E1-4825-B7B4-B8E81E5ACAF8}" type="presParOf" srcId="{71CF1B5C-A7DA-469B-81D6-80FAEFD15DE0}" destId="{137DE50D-11C7-4657-80EB-CBFAEEEA91C6}" srcOrd="2" destOrd="0" presId="urn:microsoft.com/office/officeart/2005/8/layout/orgChart1"/>
    <dgm:cxn modelId="{DBDA5D28-B12D-47CD-834B-29F4D7364B56}" type="presParOf" srcId="{25A597E3-F600-4E5E-9A56-DDCA769C133D}" destId="{2D81F9B5-3910-4066-AFD4-55C56AD4151E}" srcOrd="2" destOrd="0" presId="urn:microsoft.com/office/officeart/2005/8/layout/orgChart1"/>
    <dgm:cxn modelId="{CFD6850D-AB9F-4EE0-A904-A28109FE76B7}" type="presParOf" srcId="{77CF31DC-8A74-4A3B-B6CA-8CA2B1159DCC}" destId="{4DDABB3F-A0D0-4635-A617-2629258364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C749C-6CE5-4C84-919B-7EC5D20A2F7B}">
      <dsp:nvSpPr>
        <dsp:cNvPr id="0" name=""/>
        <dsp:cNvSpPr/>
      </dsp:nvSpPr>
      <dsp:spPr>
        <a:xfrm>
          <a:off x="2562263" y="4313809"/>
          <a:ext cx="463645" cy="62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510"/>
              </a:lnTo>
              <a:lnTo>
                <a:pt x="463645" y="6275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16D3D-5919-4AA7-8FFF-4F5DBA829A28}">
      <dsp:nvSpPr>
        <dsp:cNvPr id="0" name=""/>
        <dsp:cNvSpPr/>
      </dsp:nvSpPr>
      <dsp:spPr>
        <a:xfrm>
          <a:off x="3752931" y="3149985"/>
          <a:ext cx="91440" cy="344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2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F5517-A7AF-4235-AE6C-1B9BC1F4F9D7}">
      <dsp:nvSpPr>
        <dsp:cNvPr id="0" name=""/>
        <dsp:cNvSpPr/>
      </dsp:nvSpPr>
      <dsp:spPr>
        <a:xfrm>
          <a:off x="3752931" y="1986161"/>
          <a:ext cx="91440" cy="344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2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F0D19-8D8C-40BA-852C-90EF8C28289D}">
      <dsp:nvSpPr>
        <dsp:cNvPr id="0" name=""/>
        <dsp:cNvSpPr/>
      </dsp:nvSpPr>
      <dsp:spPr>
        <a:xfrm>
          <a:off x="3752931" y="822338"/>
          <a:ext cx="91440" cy="344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2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1078B-02C8-4E12-A266-1A991F643B71}">
      <dsp:nvSpPr>
        <dsp:cNvPr id="0" name=""/>
        <dsp:cNvSpPr/>
      </dsp:nvSpPr>
      <dsp:spPr>
        <a:xfrm>
          <a:off x="2153463" y="2744"/>
          <a:ext cx="3290375" cy="8195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South African Weather Service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Office of PR</a:t>
          </a:r>
          <a:endParaRPr lang="en-ZA" sz="1800" kern="1200" dirty="0"/>
        </a:p>
      </dsp:txBody>
      <dsp:txXfrm>
        <a:off x="2153463" y="2744"/>
        <a:ext cx="3290375" cy="819594"/>
      </dsp:txXfrm>
    </dsp:sp>
    <dsp:sp modelId="{FA07B7F4-609D-44E4-A2D7-17D93736C748}">
      <dsp:nvSpPr>
        <dsp:cNvPr id="0" name=""/>
        <dsp:cNvSpPr/>
      </dsp:nvSpPr>
      <dsp:spPr>
        <a:xfrm>
          <a:off x="1783809" y="1166567"/>
          <a:ext cx="4029682" cy="8195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Division: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Infrastructure and Information Systems</a:t>
          </a:r>
        </a:p>
      </dsp:txBody>
      <dsp:txXfrm>
        <a:off x="1783809" y="1166567"/>
        <a:ext cx="4029682" cy="819594"/>
      </dsp:txXfrm>
    </dsp:sp>
    <dsp:sp modelId="{83A631DA-BA15-4F0D-9DDD-5358121D171E}">
      <dsp:nvSpPr>
        <dsp:cNvPr id="0" name=""/>
        <dsp:cNvSpPr/>
      </dsp:nvSpPr>
      <dsp:spPr>
        <a:xfrm>
          <a:off x="1506106" y="2330391"/>
          <a:ext cx="4585088" cy="8195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Department: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Information and Communication Technology</a:t>
          </a:r>
          <a:r>
            <a:rPr lang="en-US" sz="1800" kern="1200" dirty="0"/>
            <a:t> </a:t>
          </a:r>
          <a:endParaRPr lang="en-ZA" sz="1800" kern="1200" dirty="0"/>
        </a:p>
      </dsp:txBody>
      <dsp:txXfrm>
        <a:off x="1506106" y="2330391"/>
        <a:ext cx="4585088" cy="819594"/>
      </dsp:txXfrm>
    </dsp:sp>
    <dsp:sp modelId="{DC24CD50-BF44-40BD-84EF-BE03D14900CB}">
      <dsp:nvSpPr>
        <dsp:cNvPr id="0" name=""/>
        <dsp:cNvSpPr/>
      </dsp:nvSpPr>
      <dsp:spPr>
        <a:xfrm>
          <a:off x="2253166" y="3494215"/>
          <a:ext cx="3090968" cy="8195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RWC-Southern Africa</a:t>
          </a:r>
          <a:endParaRPr lang="en-ZA" sz="1800" kern="1200" dirty="0"/>
        </a:p>
      </dsp:txBody>
      <dsp:txXfrm>
        <a:off x="2253166" y="3494215"/>
        <a:ext cx="3090968" cy="819594"/>
      </dsp:txXfrm>
    </dsp:sp>
    <dsp:sp modelId="{EAD5ED71-6AC6-4AFC-924B-E4CC8353DCC0}">
      <dsp:nvSpPr>
        <dsp:cNvPr id="0" name=""/>
        <dsp:cNvSpPr/>
      </dsp:nvSpPr>
      <dsp:spPr>
        <a:xfrm>
          <a:off x="3025908" y="4658039"/>
          <a:ext cx="1639188" cy="5665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ErrorQ</a:t>
          </a:r>
          <a:r>
            <a:rPr lang="en-US" sz="1800" kern="1200" dirty="0"/>
            <a:t> Team</a:t>
          </a:r>
          <a:endParaRPr lang="en-ZA" sz="1800" kern="1200" dirty="0"/>
        </a:p>
      </dsp:txBody>
      <dsp:txXfrm>
        <a:off x="3025908" y="4658039"/>
        <a:ext cx="1639188" cy="56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1ED4-6948-4C9E-9A3B-61D9A4966BC0}" type="datetimeFigureOut">
              <a:rPr lang="en-ZA" smtClean="0"/>
              <a:t>2022/03/11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67471-AD7B-49E4-AF9C-CC7A1C5E5F4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536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AA22F5A-A888-4ABA-B360-51A2E4C3D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9D31E90-9B77-4BE1-B07F-E318558451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CCD4DF0-8326-4363-8A85-A93BB36E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08E3-AFFF-4479-8520-9600AD996550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BC407D-7E28-442D-BBB6-AC8CCD7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71875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SAWS Quarter 2 Report  2018/19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13CE27-0FA8-4D3C-8ABE-0B061B03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2E7A3-C4F7-450D-BA1C-9775CC154D84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95528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FFC3083-CA27-4809-865B-358D31E46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9882D31-CA7C-4E63-B530-78236B4B12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A22CF0B-D51F-4BDA-AC6A-5E707098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B52C8-8B90-4B55-ACE1-48821768789B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E180122-C2AA-4E5B-A961-10003964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62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2 Report  2018/19 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80DB8F5-8A20-4BE1-9392-352A42CE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BD29F-45B8-49F0-A0C9-45E5CC3D3841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17088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8805183-36C4-41D5-B376-5652BB6C0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25188CF-37DA-49EB-A748-0950DADE76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B569E76-5E6B-4A91-A8DE-8B8D97A2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9DA6-DA29-422B-AD2A-AF34917FB2BE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04B5264-3941-471B-947E-ACF45747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63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2 Report  2018/19 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8402F7D-6845-443D-9764-7F108C49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D9DA5-95F6-4AAF-87D3-7261B23FB620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2705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5983481-FB2D-4CF2-8E66-DE31615C8A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305280-DBC0-4EC4-83B4-BF25996A7C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75" y="1639888"/>
            <a:ext cx="9144000" cy="3462337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08EBCED-758D-4BC9-A20E-3A2C929030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E57584-168F-4130-A677-08CBD1FB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19893-9E5A-41F4-8F7F-4CD030B8B8CF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F4BFEE-0C8D-4CA7-9894-B6FBC5A9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63" y="6356350"/>
            <a:ext cx="3622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2 Report  2018/19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9C32EE-7257-4DEA-886C-3D8E74A6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79714-308D-4A43-81A5-2BC27A726A7D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9496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636BFA7-58CB-48DF-810D-1C690DECB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72E8DB6-E87E-4A8D-B893-69E784E0D8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B9C88D1-5C97-4619-9901-63FA05BB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2F07-C38E-40D6-9CF8-C4340198BFB0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7C23F90-B859-4915-BCB2-49AF1F94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600" y="6356350"/>
            <a:ext cx="360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2 Report  2018/19 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26750B-DA63-4CC8-9F04-B8C77A94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2E6DB-D33A-46F4-8BEB-6DEA77ED2D97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686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88209F4-82C6-49EE-A7CB-284F81167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C6FC2ED-9B40-43EE-991A-294460345A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709AAE-8B7B-4717-AC3B-CE32C221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458D-49D1-484C-A378-3B8BE23C23D1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873F6A-5B93-49DF-8C5E-860E5B74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43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2 Report  2018/19 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E9E765-86CA-47D3-9722-A8DB1E10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51B6-F295-4347-B774-798752E10B12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58904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025863C-7661-4451-A095-479DD29E7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0A6DEAA-D2C8-4CD6-9970-726A991C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3F95FC2-9A98-40CA-A9A1-40A4E94F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93F12-77B1-486D-AA55-713D2E8B955D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3C5D1D2-5BCA-440A-AB1D-E71D1E4C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2 Report  2018/19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A71F11-6E53-4D78-9660-8EF4AA04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9C8BA-F4E6-4FDC-9709-B9A699EB4A47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89262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685A87A-4FC9-4F6D-9502-8D421D0C2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4995386-BE9D-47C0-9B1A-19A4DAB04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305E11-C85E-4548-BFFB-F8A82BDC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83A5-9FBD-4740-9BE1-0F1F9C4D2624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568D39-9B60-47EF-854B-5DEAD90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2 Report  2018/19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BD4F30-62D9-4FBD-96A2-8116252A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667FD-3458-44A1-9B7A-9B8E6A566BF7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36793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49A685C-B4D3-4EC8-8198-8DC1000A2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CEA86D6-4354-48A6-AF9F-FCC84002E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1074D62-A0E7-4259-A9ED-9A33F585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D762-1878-4678-9B27-1D42CC5A59F2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BBD1F37-5E42-44A9-A8F8-119FC0BC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2 Report  2018/19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7BB4D2-0E7C-411A-87AA-CCAD1DEA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9354C-337A-4807-AA54-AED906757E8B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87283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7BB11F8-904D-468D-A42D-27C9EFEDD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F13570B-2032-4BAE-8EB8-522D21192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955710E7-5BB6-4724-BD82-22F3CEA1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B52C-50A9-4581-B22D-C7A1AFA725EA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A061879-95EB-4F0F-9AA2-ACA8AFAE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2 Report  2018/19 </a:t>
            </a:r>
            <a:endParaRPr lang="en-ZA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93D4130-5A1A-4C3A-90A9-4D6BA978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B252A-62C9-4F13-BCEA-63FC5FB96D43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23001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D0100-F6E3-427E-8597-6B3D00D0C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2236BC-B9D9-4EB2-8E72-209A9A108B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34529DE-B3F7-47CD-8C0C-BFDBA949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A481-684A-4366-BF4E-7AF9BBF76C43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5297D2AE-F1B1-4311-8C4C-96AF1036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2 Report  2018/19 </a:t>
            </a:r>
            <a:endParaRPr lang="en-ZA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5FFC1D7-579A-4E58-88C5-0FAEA84A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A2747-D300-4B15-8A94-75DC342FEB0E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26654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FE950B4E-ECF2-4F5D-A80B-A430BA8E52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72A16092-3537-4CD9-81C6-4CF7A22258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63EF5-FB45-402A-B31D-C86D73E5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5C9B-F58E-4AD6-946D-D2C01F2116F5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BCFA-5688-4328-BBB0-2211AFE0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2 Report  2018/19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56572-0871-4D27-9CCD-CE93438E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42954-1115-4B8F-9388-F701A63799B0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14263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32B739B-A507-4765-B097-B8A5ADF1F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25C573DF-3001-422D-8E86-7AAA9275E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CBD79A3-2C08-4CCB-9727-01820D1F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122B-103A-4AE2-8148-A8E0FC546060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CA4F72F-1EC1-43A0-A0F4-568F329A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2 Report  2018/19 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10DC900-2B4C-437B-9603-82FC0C20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D60B6-E0CF-4356-B8EA-72FBFE619DE7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78973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FDE7A4B3-7D8C-4B5F-8B4D-FFAFA08D6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F2204776-53AD-4909-8C6A-CC3CE0476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C629D-B788-42D0-BC1F-DA3AF51C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D1B2-E2A5-42AE-9F1A-1EF384DB3031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7D508-AC87-4405-B82F-D310EE56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2 Report  2018/19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1F859-D95A-4AFE-AA66-53A0D764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FA836-64C0-4724-B8F5-B4375B687B4A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6416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02EF53D-D9A7-4C11-B093-19E1C3CD31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62C1948-308B-4327-B9E8-F7541A3930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580D-CF57-43E8-8729-A0268C4F6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23464D-8F79-4E5E-A194-B9940CD59A5D}" type="datetime1">
              <a:rPr lang="en-ZA"/>
              <a:pPr>
                <a:defRPr/>
              </a:pPr>
              <a:t>2022/03/11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38B4-34FF-439C-80D0-4F4639EE5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SAWS Quarter 2 Report  2018/19 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4FE2F-F4B6-43B0-9017-029E24C08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F615022-2015-44F5-AEC4-B40EFA64371C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96544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Samantha.linnerts@weathersa.co.za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A7317-21BD-41CE-92DD-28186633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1</a:t>
            </a:fld>
            <a:endParaRPr lang="en-ZA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4AC80C-5D24-4628-9140-6DB3FCE89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0452"/>
            <a:ext cx="9144000" cy="2317750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Activities of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Regional WIGOS Centre-Southern Africa</a:t>
            </a:r>
            <a:endParaRPr lang="en-US" sz="2800" dirty="0">
              <a:solidFill>
                <a:srgbClr val="00206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627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8647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Data availability</a:t>
            </a:r>
            <a:br>
              <a:rPr lang="en-US" dirty="0"/>
            </a:br>
            <a:r>
              <a:rPr lang="en-US" sz="2400" dirty="0"/>
              <a:t>Surface land stations – Daily performance</a:t>
            </a:r>
            <a:endParaRPr lang="en-ZA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2C1E2-8743-4930-8160-8DAA31EB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548881"/>
            <a:ext cx="8266922" cy="3508408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10</a:t>
            </a:fld>
            <a:endParaRPr lang="en-ZA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BCF33-E63B-4D7B-B738-C177B74C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4" y="951171"/>
            <a:ext cx="5982218" cy="2819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5F4A13-2ECC-4F39-BDC3-1AA5F660D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299" y="961578"/>
            <a:ext cx="3994097" cy="2819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D755DE-71BF-45B2-AB02-3B9935399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310" y="3865343"/>
            <a:ext cx="4118787" cy="30030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55C747-6B88-4BB4-AA99-9A957B941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49" y="3865344"/>
            <a:ext cx="4409816" cy="29926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CB091B-5A17-49F2-8DD6-2F9645A8200D}"/>
              </a:ext>
            </a:extLst>
          </p:cNvPr>
          <p:cNvSpPr/>
          <p:nvPr/>
        </p:nvSpPr>
        <p:spPr>
          <a:xfrm>
            <a:off x="2850204" y="961578"/>
            <a:ext cx="457200" cy="277577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511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8647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Data availability</a:t>
            </a:r>
            <a:br>
              <a:rPr lang="en-US" dirty="0"/>
            </a:br>
            <a:r>
              <a:rPr lang="en-US" sz="2400" dirty="0"/>
              <a:t>Surface land stations – GISC Outage</a:t>
            </a:r>
            <a:endParaRPr lang="en-ZA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2C1E2-8743-4930-8160-8DAA31EB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548881"/>
            <a:ext cx="8266922" cy="3508408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11</a:t>
            </a:fld>
            <a:endParaRPr lang="en-ZA" alt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297D5-1B4A-49D1-85C4-88BA6D6BC33F}"/>
              </a:ext>
            </a:extLst>
          </p:cNvPr>
          <p:cNvGrpSpPr/>
          <p:nvPr/>
        </p:nvGrpSpPr>
        <p:grpSpPr>
          <a:xfrm>
            <a:off x="215338" y="1723653"/>
            <a:ext cx="4830976" cy="3410694"/>
            <a:chOff x="256590" y="1521229"/>
            <a:chExt cx="7481181" cy="4737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6D16FC-5F62-428F-B408-64456E47A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06" t="22104" r="65107" b="41773"/>
            <a:stretch/>
          </p:blipFill>
          <p:spPr>
            <a:xfrm>
              <a:off x="256590" y="1521229"/>
              <a:ext cx="7481181" cy="473739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B5BD7F-2341-4651-B9F3-FA0DE3981CB5}"/>
                </a:ext>
              </a:extLst>
            </p:cNvPr>
            <p:cNvSpPr/>
            <p:nvPr/>
          </p:nvSpPr>
          <p:spPr>
            <a:xfrm>
              <a:off x="2937754" y="1548881"/>
              <a:ext cx="2373548" cy="47097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E43316-327B-42F3-B53E-60F515CB86D0}"/>
              </a:ext>
            </a:extLst>
          </p:cNvPr>
          <p:cNvSpPr txBox="1"/>
          <p:nvPr/>
        </p:nvSpPr>
        <p:spPr>
          <a:xfrm>
            <a:off x="1774105" y="991011"/>
            <a:ext cx="51908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GISC Data outage 13  to 15 November 2021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609CC-C29C-406F-9C81-B72EA0D4D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784" y="1723653"/>
            <a:ext cx="3843813" cy="2798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34728E-8E14-493B-9727-CD0D7BC37EA7}"/>
              </a:ext>
            </a:extLst>
          </p:cNvPr>
          <p:cNvSpPr txBox="1"/>
          <p:nvPr/>
        </p:nvSpPr>
        <p:spPr>
          <a:xfrm>
            <a:off x="513183" y="5350213"/>
            <a:ext cx="7220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GISC Outage due to system upgrade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 countries reported 0% data availability 13 to 15 November 2021</a:t>
            </a:r>
          </a:p>
          <a:p>
            <a:r>
              <a:rPr lang="en-US" dirty="0"/>
              <a:t> - Improved data availability for most countries on 16 November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24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113710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Data availability</a:t>
            </a:r>
            <a:br>
              <a:rPr lang="en-US" dirty="0"/>
            </a:br>
            <a:r>
              <a:rPr lang="en-US" sz="2400" dirty="0"/>
              <a:t>Upper air stations (Radiosondes)</a:t>
            </a: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12</a:t>
            </a:fld>
            <a:endParaRPr lang="en-ZA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A381F-9A6C-4667-AA01-380A583FF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4" y="1614106"/>
            <a:ext cx="2130357" cy="3191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F83F8E-5DFC-4949-9E90-0BCB8FBDE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542" y="1614106"/>
            <a:ext cx="5582362" cy="5168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709EAC-F24E-4493-B11A-D5AF6D2790AA}"/>
              </a:ext>
            </a:extLst>
          </p:cNvPr>
          <p:cNvSpPr txBox="1"/>
          <p:nvPr/>
        </p:nvSpPr>
        <p:spPr>
          <a:xfrm>
            <a:off x="107004" y="4805464"/>
            <a:ext cx="27334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 Countries with Upper stations of which only 4 Countries report upper-air data.</a:t>
            </a:r>
          </a:p>
          <a:p>
            <a:endParaRPr lang="en-US" sz="1400" dirty="0"/>
          </a:p>
          <a:p>
            <a:r>
              <a:rPr lang="en-US" sz="1400" dirty="0"/>
              <a:t>Station metadata of non-reporting stations is to be updated in OSCAR/Surface </a:t>
            </a:r>
            <a:endParaRPr lang="en-ZA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068410-94D4-41EB-B3D3-D39CA5B74CF5}"/>
              </a:ext>
            </a:extLst>
          </p:cNvPr>
          <p:cNvSpPr txBox="1"/>
          <p:nvPr/>
        </p:nvSpPr>
        <p:spPr>
          <a:xfrm>
            <a:off x="564204" y="1182983"/>
            <a:ext cx="8307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RWC-SA reported an average performance of &lt;30% for May 2021 to February 2022 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582608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94195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Data availability</a:t>
            </a:r>
            <a:br>
              <a:rPr lang="en-US" dirty="0"/>
            </a:br>
            <a:r>
              <a:rPr lang="en-US" sz="2400" dirty="0"/>
              <a:t>Upper air stations (Radiosondes)</a:t>
            </a: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13</a:t>
            </a:fld>
            <a:endParaRPr lang="en-ZA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3D4D41-6B9B-46C6-AEDF-C61C8F16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9" y="4676920"/>
            <a:ext cx="4147823" cy="2110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8EBA4-6457-44A2-99B8-EFD4FEC4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376" y="1242902"/>
            <a:ext cx="4589360" cy="30297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5307DD-CA6E-49CF-9AC3-FB350EBBE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591" y="4581698"/>
            <a:ext cx="2519090" cy="20329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D99C2A-14D4-4C2F-A807-11626A23AC76}"/>
              </a:ext>
            </a:extLst>
          </p:cNvPr>
          <p:cNvSpPr/>
          <p:nvPr/>
        </p:nvSpPr>
        <p:spPr>
          <a:xfrm>
            <a:off x="4331432" y="3488431"/>
            <a:ext cx="4589360" cy="529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063F97-E9F9-42BE-A023-78D5675F8E02}"/>
              </a:ext>
            </a:extLst>
          </p:cNvPr>
          <p:cNvSpPr/>
          <p:nvPr/>
        </p:nvSpPr>
        <p:spPr>
          <a:xfrm>
            <a:off x="5457591" y="5991586"/>
            <a:ext cx="2519090" cy="639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F4F173-F193-4E94-9EDA-FDA345B07EB2}"/>
              </a:ext>
            </a:extLst>
          </p:cNvPr>
          <p:cNvSpPr/>
          <p:nvPr/>
        </p:nvSpPr>
        <p:spPr>
          <a:xfrm>
            <a:off x="437745" y="3005847"/>
            <a:ext cx="2577829" cy="282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A8F48E-D91A-4EEC-9BA1-C0C2EB3FB87A}"/>
              </a:ext>
            </a:extLst>
          </p:cNvPr>
          <p:cNvSpPr/>
          <p:nvPr/>
        </p:nvSpPr>
        <p:spPr>
          <a:xfrm>
            <a:off x="230221" y="5957255"/>
            <a:ext cx="3806758" cy="190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D77742-2491-417F-A2F2-814051866683}"/>
              </a:ext>
            </a:extLst>
          </p:cNvPr>
          <p:cNvSpPr txBox="1"/>
          <p:nvPr/>
        </p:nvSpPr>
        <p:spPr>
          <a:xfrm>
            <a:off x="87549" y="876142"/>
            <a:ext cx="7451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Incorrect data dissemination = incorrect number of reports received </a:t>
            </a:r>
            <a:endParaRPr lang="en-ZA" sz="1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A76C6A-56A5-461D-880D-94FE68E28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49" y="1222888"/>
            <a:ext cx="4147823" cy="309245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6C226D-40DC-4E96-A387-322C42248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734921"/>
              </p:ext>
            </p:extLst>
          </p:nvPr>
        </p:nvGraphicFramePr>
        <p:xfrm>
          <a:off x="144954" y="4170313"/>
          <a:ext cx="3977291" cy="584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8647">
                  <a:extLst>
                    <a:ext uri="{9D8B030D-6E8A-4147-A177-3AD203B41FA5}">
                      <a16:colId xmlns:a16="http://schemas.microsoft.com/office/drawing/2014/main" val="3077756720"/>
                    </a:ext>
                  </a:extLst>
                </a:gridCol>
                <a:gridCol w="815801">
                  <a:extLst>
                    <a:ext uri="{9D8B030D-6E8A-4147-A177-3AD203B41FA5}">
                      <a16:colId xmlns:a16="http://schemas.microsoft.com/office/drawing/2014/main" val="2592926273"/>
                    </a:ext>
                  </a:extLst>
                </a:gridCol>
                <a:gridCol w="612843">
                  <a:extLst>
                    <a:ext uri="{9D8B030D-6E8A-4147-A177-3AD203B41FA5}">
                      <a16:colId xmlns:a16="http://schemas.microsoft.com/office/drawing/2014/main" val="1086968910"/>
                    </a:ext>
                  </a:extLst>
                </a:gridCol>
              </a:tblGrid>
              <a:tr h="29238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u="none" strike="noStrike" dirty="0">
                          <a:effectLst/>
                        </a:rPr>
                        <a:t>Actual Monthly performance % </a:t>
                      </a:r>
                    </a:p>
                    <a:p>
                      <a:pPr algn="ctr" fontAlgn="b"/>
                      <a:r>
                        <a:rPr lang="en-ZA" sz="1050" u="none" strike="noStrike" dirty="0">
                          <a:effectLst/>
                        </a:rPr>
                        <a:t> 0-20000-0-68592</a:t>
                      </a:r>
                      <a:endParaRPr lang="en-Z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u="none" strike="noStrike" dirty="0">
                          <a:effectLst/>
                        </a:rPr>
                        <a:t>January</a:t>
                      </a:r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71424"/>
                  </a:ext>
                </a:extLst>
              </a:tr>
              <a:tr h="292388">
                <a:tc vMerge="1">
                  <a:txBody>
                    <a:bodyPr/>
                    <a:lstStyle/>
                    <a:p>
                      <a:pPr algn="l" fontAlgn="b"/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u="none" strike="noStrike" dirty="0">
                          <a:effectLst/>
                        </a:rPr>
                        <a:t>February</a:t>
                      </a:r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805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F5055C5D-B9AC-4801-BCFC-FA269A9B700F}"/>
              </a:ext>
            </a:extLst>
          </p:cNvPr>
          <p:cNvSpPr/>
          <p:nvPr/>
        </p:nvSpPr>
        <p:spPr>
          <a:xfrm>
            <a:off x="448689" y="3256441"/>
            <a:ext cx="3433864" cy="28210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585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113710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dirty="0"/>
              <a:t>Possible reasons for low data availability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2C1E2-8743-4930-8160-8DAA31EB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548881"/>
            <a:ext cx="8266922" cy="3508408"/>
          </a:xfrm>
        </p:spPr>
        <p:txBody>
          <a:bodyPr/>
          <a:lstStyle/>
          <a:p>
            <a:r>
              <a:rPr lang="en-US" dirty="0"/>
              <a:t>OSCAR/Surface</a:t>
            </a:r>
          </a:p>
          <a:p>
            <a:pPr lvl="1"/>
            <a:r>
              <a:rPr lang="en-US" dirty="0"/>
              <a:t> Incorrect reporting interval/schedules</a:t>
            </a:r>
          </a:p>
          <a:p>
            <a:pPr lvl="1"/>
            <a:r>
              <a:rPr lang="en-US" dirty="0"/>
              <a:t>Silent/Non-reporting stations</a:t>
            </a:r>
          </a:p>
          <a:p>
            <a:r>
              <a:rPr lang="en-US" dirty="0"/>
              <a:t>Technical/data transfer challenges at the site</a:t>
            </a:r>
          </a:p>
          <a:p>
            <a:r>
              <a:rPr lang="en-US" dirty="0"/>
              <a:t>Expected in WIS bit no data available</a:t>
            </a:r>
          </a:p>
          <a:p>
            <a:pPr lvl="1"/>
            <a:r>
              <a:rPr lang="en-US" dirty="0"/>
              <a:t>e.g., new stations registered in OSCAR/Surface, AMSS yet to be configured)</a:t>
            </a:r>
          </a:p>
          <a:p>
            <a:pPr lvl="1"/>
            <a:endParaRPr lang="en-US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14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46573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54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Station metadata</a:t>
            </a:r>
            <a:br>
              <a:rPr lang="en-US" sz="3600" dirty="0"/>
            </a:b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15</a:t>
            </a:fld>
            <a:endParaRPr lang="en-ZA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E67EB-9FC3-48B7-A775-53075F732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82" y="1510415"/>
            <a:ext cx="8365787" cy="48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2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8154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Station metadata</a:t>
            </a:r>
            <a:br>
              <a:rPr lang="en-US" sz="3600" dirty="0"/>
            </a:b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16</a:t>
            </a:fld>
            <a:endParaRPr lang="en-ZA" alt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9937C9-C063-4B0E-8ED1-BD3190BB8345}"/>
              </a:ext>
            </a:extLst>
          </p:cNvPr>
          <p:cNvGrpSpPr/>
          <p:nvPr/>
        </p:nvGrpSpPr>
        <p:grpSpPr>
          <a:xfrm>
            <a:off x="1576184" y="1604629"/>
            <a:ext cx="5991631" cy="4934283"/>
            <a:chOff x="1576184" y="1604629"/>
            <a:chExt cx="5991631" cy="49342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765424-8A14-45C0-A7E5-E9BDEBF04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064" t="27967" r="65000" b="29669"/>
            <a:stretch/>
          </p:blipFill>
          <p:spPr>
            <a:xfrm>
              <a:off x="1576184" y="1604629"/>
              <a:ext cx="5991631" cy="493428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E32762-D4B6-487B-95F5-134A05D91C21}"/>
                </a:ext>
              </a:extLst>
            </p:cNvPr>
            <p:cNvSpPr/>
            <p:nvPr/>
          </p:nvSpPr>
          <p:spPr>
            <a:xfrm>
              <a:off x="4316649" y="1898819"/>
              <a:ext cx="510701" cy="44575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3972F92-E841-45B0-9A77-53AF6A85F86F}"/>
              </a:ext>
            </a:extLst>
          </p:cNvPr>
          <p:cNvSpPr txBox="1"/>
          <p:nvPr/>
        </p:nvSpPr>
        <p:spPr>
          <a:xfrm>
            <a:off x="865763" y="904672"/>
            <a:ext cx="7188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Some countries has not updated their stations since the launch of  OSCAR/Surface in 2016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569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8154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Station metadata</a:t>
            </a:r>
            <a:br>
              <a:rPr lang="en-US" sz="3600" dirty="0"/>
            </a:br>
            <a:r>
              <a:rPr lang="en-US" sz="2400" dirty="0"/>
              <a:t>Black dots</a:t>
            </a: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17</a:t>
            </a:fld>
            <a:endParaRPr lang="en-ZA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0F8981-624F-4217-AC36-B724E3538BD7}"/>
              </a:ext>
            </a:extLst>
          </p:cNvPr>
          <p:cNvSpPr/>
          <p:nvPr/>
        </p:nvSpPr>
        <p:spPr>
          <a:xfrm>
            <a:off x="3594370" y="510245"/>
            <a:ext cx="223736" cy="2334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6C271-4761-4019-902F-9A8C10B52F01}"/>
              </a:ext>
            </a:extLst>
          </p:cNvPr>
          <p:cNvSpPr txBox="1"/>
          <p:nvPr/>
        </p:nvSpPr>
        <p:spPr>
          <a:xfrm>
            <a:off x="107004" y="839308"/>
            <a:ext cx="45330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Number of Silent/Non-reporting stations</a:t>
            </a:r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5922DF-146B-4363-A900-95D82ECA44B7}"/>
              </a:ext>
            </a:extLst>
          </p:cNvPr>
          <p:cNvSpPr txBox="1"/>
          <p:nvPr/>
        </p:nvSpPr>
        <p:spPr>
          <a:xfrm>
            <a:off x="6185575" y="2232498"/>
            <a:ext cx="2675107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Metadata to be updated in OSCAR/Surface</a:t>
            </a:r>
            <a:endParaRPr lang="en-ZA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632156-4438-4AFF-9E02-DA1A69A92BA6}"/>
              </a:ext>
            </a:extLst>
          </p:cNvPr>
          <p:cNvSpPr txBox="1"/>
          <p:nvPr/>
        </p:nvSpPr>
        <p:spPr>
          <a:xfrm>
            <a:off x="6149096" y="5149659"/>
            <a:ext cx="2675107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AMSSs to be configured.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Bulletins to be updated</a:t>
            </a:r>
            <a:endParaRPr lang="en-ZA" sz="1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A296EE-8FAE-478A-B403-54305593A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52716"/>
              </p:ext>
            </p:extLst>
          </p:nvPr>
        </p:nvGraphicFramePr>
        <p:xfrm>
          <a:off x="151657" y="1289811"/>
          <a:ext cx="5743305" cy="3268980"/>
        </p:xfrm>
        <a:graphic>
          <a:graphicData uri="http://schemas.openxmlformats.org/drawingml/2006/table">
            <a:tbl>
              <a:tblPr firstRow="1" firstCol="1" lastRow="1">
                <a:tableStyleId>{7DF18680-E054-41AD-8BC1-D1AEF772440D}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9371258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424934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187416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316159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947303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49035375"/>
                    </a:ext>
                  </a:extLst>
                </a:gridCol>
                <a:gridCol w="772471">
                  <a:extLst>
                    <a:ext uri="{9D8B030D-6E8A-4147-A177-3AD203B41FA5}">
                      <a16:colId xmlns:a16="http://schemas.microsoft.com/office/drawing/2014/main" val="2909989628"/>
                    </a:ext>
                  </a:extLst>
                </a:gridCol>
                <a:gridCol w="603115">
                  <a:extLst>
                    <a:ext uri="{9D8B030D-6E8A-4147-A177-3AD203B41FA5}">
                      <a16:colId xmlns:a16="http://schemas.microsoft.com/office/drawing/2014/main" val="1764717791"/>
                    </a:ext>
                  </a:extLst>
                </a:gridCol>
                <a:gridCol w="710119">
                  <a:extLst>
                    <a:ext uri="{9D8B030D-6E8A-4147-A177-3AD203B41FA5}">
                      <a16:colId xmlns:a16="http://schemas.microsoft.com/office/drawing/2014/main" val="19665757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CountryCode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ID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May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June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July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August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September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October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November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59790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AGO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7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7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66186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BWA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34255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COM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41915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LSO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75637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MDG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094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MOZ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9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9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9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9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58128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MUS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9815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MWI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72027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NAM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5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03428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SHN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42379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SWZ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21730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SYC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88267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ZAF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38062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ZMB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33176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ZWE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0-20000-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79168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Total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39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27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29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25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29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41103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74D57C-AF02-4499-80BC-F42546FE7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58444"/>
              </p:ext>
            </p:extLst>
          </p:nvPr>
        </p:nvGraphicFramePr>
        <p:xfrm>
          <a:off x="107004" y="4733290"/>
          <a:ext cx="5758775" cy="1623060"/>
        </p:xfrm>
        <a:graphic>
          <a:graphicData uri="http://schemas.openxmlformats.org/drawingml/2006/table">
            <a:tbl>
              <a:tblPr firstRow="1" firstCol="1" lastRow="1">
                <a:tableStyleId>{7DF18680-E054-41AD-8BC1-D1AEF772440D}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172889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196945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42597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354675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383052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52874877"/>
                    </a:ext>
                  </a:extLst>
                </a:gridCol>
                <a:gridCol w="768485">
                  <a:extLst>
                    <a:ext uri="{9D8B030D-6E8A-4147-A177-3AD203B41FA5}">
                      <a16:colId xmlns:a16="http://schemas.microsoft.com/office/drawing/2014/main" val="1936274464"/>
                    </a:ext>
                  </a:extLst>
                </a:gridCol>
                <a:gridCol w="603115">
                  <a:extLst>
                    <a:ext uri="{9D8B030D-6E8A-4147-A177-3AD203B41FA5}">
                      <a16:colId xmlns:a16="http://schemas.microsoft.com/office/drawing/2014/main" val="157659205"/>
                    </a:ext>
                  </a:extLst>
                </a:gridCol>
                <a:gridCol w="729575">
                  <a:extLst>
                    <a:ext uri="{9D8B030D-6E8A-4147-A177-3AD203B41FA5}">
                      <a16:colId xmlns:a16="http://schemas.microsoft.com/office/drawing/2014/main" val="182459337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CountryCode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ID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May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June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July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August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September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October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November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8827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MDG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0-450-0-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21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02382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MOZ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0-508-3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33637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MWI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0-454-2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44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44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45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45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45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45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931403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NAM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0-516-0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1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10111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SWZ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0-748-0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81056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ZMB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0-894-1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04356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Total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109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109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110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110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112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112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111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046608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4198126-F3E7-4D0B-AE16-46349D8BEB73}"/>
              </a:ext>
            </a:extLst>
          </p:cNvPr>
          <p:cNvSpPr/>
          <p:nvPr/>
        </p:nvSpPr>
        <p:spPr>
          <a:xfrm>
            <a:off x="151657" y="3638145"/>
            <a:ext cx="5743305" cy="1848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EA1187D4-E3EA-45E6-95D2-36BE0445E16C}"/>
              </a:ext>
            </a:extLst>
          </p:cNvPr>
          <p:cNvSpPr/>
          <p:nvPr/>
        </p:nvSpPr>
        <p:spPr>
          <a:xfrm>
            <a:off x="6020205" y="3363895"/>
            <a:ext cx="2580292" cy="733324"/>
          </a:xfrm>
          <a:prstGeom prst="lef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EC695-2A9D-4CED-A0C7-E28943C870DA}"/>
              </a:ext>
            </a:extLst>
          </p:cNvPr>
          <p:cNvSpPr txBox="1"/>
          <p:nvPr/>
        </p:nvSpPr>
        <p:spPr>
          <a:xfrm>
            <a:off x="6974731" y="3545891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Metadata updated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664922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8154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Station metadata</a:t>
            </a:r>
            <a:br>
              <a:rPr lang="en-US" sz="3600" dirty="0"/>
            </a:br>
            <a:r>
              <a:rPr lang="en-US" sz="2400" dirty="0"/>
              <a:t>Pink dots</a:t>
            </a: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18</a:t>
            </a:fld>
            <a:endParaRPr lang="en-ZA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0F8981-624F-4217-AC36-B724E3538BD7}"/>
              </a:ext>
            </a:extLst>
          </p:cNvPr>
          <p:cNvSpPr/>
          <p:nvPr/>
        </p:nvSpPr>
        <p:spPr>
          <a:xfrm>
            <a:off x="3594370" y="510245"/>
            <a:ext cx="223736" cy="233464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6C271-4761-4019-902F-9A8C10B52F01}"/>
              </a:ext>
            </a:extLst>
          </p:cNvPr>
          <p:cNvSpPr txBox="1"/>
          <p:nvPr/>
        </p:nvSpPr>
        <p:spPr>
          <a:xfrm>
            <a:off x="107004" y="911182"/>
            <a:ext cx="4348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&gt;100% Availability: Received&gt;Expected</a:t>
            </a:r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5922DF-146B-4363-A900-95D82ECA44B7}"/>
              </a:ext>
            </a:extLst>
          </p:cNvPr>
          <p:cNvSpPr txBox="1"/>
          <p:nvPr/>
        </p:nvSpPr>
        <p:spPr>
          <a:xfrm>
            <a:off x="4572000" y="918971"/>
            <a:ext cx="4270443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Metadata to be updated in OSCAR/Surface</a:t>
            </a:r>
            <a:endParaRPr lang="en-ZA" sz="16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579DB9-B1D7-4DBC-BF7D-69D62AF59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799477"/>
              </p:ext>
            </p:extLst>
          </p:nvPr>
        </p:nvGraphicFramePr>
        <p:xfrm>
          <a:off x="214009" y="1384300"/>
          <a:ext cx="7976680" cy="4137768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138136">
                  <a:extLst>
                    <a:ext uri="{9D8B030D-6E8A-4147-A177-3AD203B41FA5}">
                      <a16:colId xmlns:a16="http://schemas.microsoft.com/office/drawing/2014/main" val="4040193892"/>
                    </a:ext>
                  </a:extLst>
                </a:gridCol>
                <a:gridCol w="1964987">
                  <a:extLst>
                    <a:ext uri="{9D8B030D-6E8A-4147-A177-3AD203B41FA5}">
                      <a16:colId xmlns:a16="http://schemas.microsoft.com/office/drawing/2014/main" val="1847342460"/>
                    </a:ext>
                  </a:extLst>
                </a:gridCol>
                <a:gridCol w="583659">
                  <a:extLst>
                    <a:ext uri="{9D8B030D-6E8A-4147-A177-3AD203B41FA5}">
                      <a16:colId xmlns:a16="http://schemas.microsoft.com/office/drawing/2014/main" val="3535845343"/>
                    </a:ext>
                  </a:extLst>
                </a:gridCol>
                <a:gridCol w="573932">
                  <a:extLst>
                    <a:ext uri="{9D8B030D-6E8A-4147-A177-3AD203B41FA5}">
                      <a16:colId xmlns:a16="http://schemas.microsoft.com/office/drawing/2014/main" val="2982027442"/>
                    </a:ext>
                  </a:extLst>
                </a:gridCol>
                <a:gridCol w="515566">
                  <a:extLst>
                    <a:ext uri="{9D8B030D-6E8A-4147-A177-3AD203B41FA5}">
                      <a16:colId xmlns:a16="http://schemas.microsoft.com/office/drawing/2014/main" val="3289136305"/>
                    </a:ext>
                  </a:extLst>
                </a:gridCol>
                <a:gridCol w="690664">
                  <a:extLst>
                    <a:ext uri="{9D8B030D-6E8A-4147-A177-3AD203B41FA5}">
                      <a16:colId xmlns:a16="http://schemas.microsoft.com/office/drawing/2014/main" val="1308609014"/>
                    </a:ext>
                  </a:extLst>
                </a:gridCol>
                <a:gridCol w="865762">
                  <a:extLst>
                    <a:ext uri="{9D8B030D-6E8A-4147-A177-3AD203B41FA5}">
                      <a16:colId xmlns:a16="http://schemas.microsoft.com/office/drawing/2014/main" val="1207138460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297874448"/>
                    </a:ext>
                  </a:extLst>
                </a:gridCol>
                <a:gridCol w="894944">
                  <a:extLst>
                    <a:ext uri="{9D8B030D-6E8A-4147-A177-3AD203B41FA5}">
                      <a16:colId xmlns:a16="http://schemas.microsoft.com/office/drawing/2014/main" val="615652001"/>
                    </a:ext>
                  </a:extLst>
                </a:gridCol>
              </a:tblGrid>
              <a:tr h="327768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 err="1">
                          <a:effectLst/>
                        </a:rPr>
                        <a:t>CountryCode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WIGOSID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May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June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July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August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September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October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November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34203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MDG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0-20000-0-67072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106.58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59366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MOZ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0-20000-0-67323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128.28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126.55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123.45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146.75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138.80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570693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</a:rPr>
                        <a:t>MUS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0-20000-0-61989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175.00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174.17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150.16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</a:rPr>
                        <a:t>170.55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174.14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175.00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174.03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216382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0-20000-0-61995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112.22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111.17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7058225"/>
                  </a:ext>
                </a:extLst>
              </a:tr>
              <a:tr h="18288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</a:rPr>
                        <a:t>MWI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0-454-2-AWANAMBUMA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281.67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57667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0-454-2-AWSBALAKA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140.83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102217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0-454-2-AWSCHIKANGAWA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280.83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57806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0-454-2-AWSMALOMO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151.67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48503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0-454-2-AWSNKHOMA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130.00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3870545"/>
                  </a:ext>
                </a:extLst>
              </a:tr>
              <a:tr h="18288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</a:rPr>
                        <a:t>NAM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0-20000-0-68098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107.22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127.99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131.61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132.32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115.38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874484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0-20000-0-68005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116.07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147.92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701859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0-20000-0-68010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114.56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148.61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365517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0-20000-0-68098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111.73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121.67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82149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0-20000-0-68116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125.55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154.86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069463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0-20000-0-68212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124.18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154.17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5454929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</a:rPr>
                        <a:t>ZAF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0-20000-0-68400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111.78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103.41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018487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0-20000-0-68718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164.29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160.33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956368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0-20000-0-68447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712.50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853291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0-20000-0-68927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106.96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22663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ZMB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0-20000-0-67666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</a:rPr>
                        <a:t>281.25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6800028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995FC49E-F560-439D-9E9C-8AC9A9ECA5C6}"/>
              </a:ext>
            </a:extLst>
          </p:cNvPr>
          <p:cNvGrpSpPr/>
          <p:nvPr/>
        </p:nvGrpSpPr>
        <p:grpSpPr>
          <a:xfrm>
            <a:off x="214009" y="2451370"/>
            <a:ext cx="4357991" cy="4060740"/>
            <a:chOff x="214009" y="2451370"/>
            <a:chExt cx="4357991" cy="40607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E2A94B-8653-4790-879C-14D99592C512}"/>
                </a:ext>
              </a:extLst>
            </p:cNvPr>
            <p:cNvSpPr/>
            <p:nvPr/>
          </p:nvSpPr>
          <p:spPr>
            <a:xfrm>
              <a:off x="214009" y="2451370"/>
              <a:ext cx="3083668" cy="977630"/>
            </a:xfrm>
            <a:prstGeom prst="rect">
              <a:avLst/>
            </a:prstGeom>
            <a:noFill/>
            <a:ln w="28575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0E27E647-C622-4B04-AEC9-588A3DEB069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1111142" y="4467188"/>
              <a:ext cx="3068595" cy="418285"/>
            </a:xfrm>
            <a:prstGeom prst="bentConnector3">
              <a:avLst>
                <a:gd name="adj1" fmla="val 100087"/>
              </a:avLst>
            </a:prstGeom>
            <a:ln w="28575">
              <a:solidFill>
                <a:srgbClr val="33CC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2E2A3A-2C57-41C6-9F6F-00FB2E962F09}"/>
                </a:ext>
              </a:extLst>
            </p:cNvPr>
            <p:cNvSpPr txBox="1"/>
            <p:nvPr/>
          </p:nvSpPr>
          <p:spPr>
            <a:xfrm>
              <a:off x="632298" y="5865779"/>
              <a:ext cx="3939702" cy="646331"/>
            </a:xfrm>
            <a:prstGeom prst="rect">
              <a:avLst/>
            </a:prstGeom>
            <a:noFill/>
            <a:ln w="28575">
              <a:solidFill>
                <a:srgbClr val="33CC3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First country in SADC to exchange data using WIGOS Station Identifier </a:t>
              </a:r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135215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96140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Station metadata</a:t>
            </a:r>
            <a:br>
              <a:rPr lang="en-US" sz="3600" dirty="0"/>
            </a:br>
            <a:r>
              <a:rPr lang="en-US" sz="2400" dirty="0"/>
              <a:t>Upper air stations (Radiosondes)</a:t>
            </a: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19</a:t>
            </a:fld>
            <a:endParaRPr lang="en-ZA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6C271-4761-4019-902F-9A8C10B52F01}"/>
              </a:ext>
            </a:extLst>
          </p:cNvPr>
          <p:cNvSpPr txBox="1"/>
          <p:nvPr/>
        </p:nvSpPr>
        <p:spPr>
          <a:xfrm>
            <a:off x="144560" y="982922"/>
            <a:ext cx="371110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Silent/Non-reporting stations</a:t>
            </a:r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5922DF-146B-4363-A900-95D82ECA44B7}"/>
              </a:ext>
            </a:extLst>
          </p:cNvPr>
          <p:cNvSpPr txBox="1"/>
          <p:nvPr/>
        </p:nvSpPr>
        <p:spPr>
          <a:xfrm>
            <a:off x="5952112" y="2713425"/>
            <a:ext cx="2675107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Metadata to be updated in OSCAR/Surface</a:t>
            </a:r>
            <a:endParaRPr lang="en-ZA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25A53-912E-44FE-AD5C-B0F0E7F25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60" y="1418293"/>
            <a:ext cx="5535038" cy="34354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BBA861-3B97-4769-B648-778DF77B4DF5}"/>
              </a:ext>
            </a:extLst>
          </p:cNvPr>
          <p:cNvSpPr txBox="1"/>
          <p:nvPr/>
        </p:nvSpPr>
        <p:spPr>
          <a:xfrm>
            <a:off x="144560" y="4985830"/>
            <a:ext cx="3711102" cy="369332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&gt;100% availability</a:t>
            </a:r>
            <a:endParaRPr lang="en-Z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47AFB-BBE7-418D-BD49-20A9F3DB13C8}"/>
              </a:ext>
            </a:extLst>
          </p:cNvPr>
          <p:cNvSpPr txBox="1"/>
          <p:nvPr/>
        </p:nvSpPr>
        <p:spPr>
          <a:xfrm>
            <a:off x="5914417" y="5649696"/>
            <a:ext cx="3047329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Incorrect data dissemination and not an OSCAR/Surface schedule problem</a:t>
            </a:r>
            <a:endParaRPr lang="en-ZA" sz="16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334A49-C7DF-4D48-848D-6A53F815B01C}"/>
              </a:ext>
            </a:extLst>
          </p:cNvPr>
          <p:cNvGrpSpPr/>
          <p:nvPr/>
        </p:nvGrpSpPr>
        <p:grpSpPr>
          <a:xfrm>
            <a:off x="144560" y="5457215"/>
            <a:ext cx="5535038" cy="1254069"/>
            <a:chOff x="144560" y="5457215"/>
            <a:chExt cx="5535038" cy="12540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3AB3B9-89C7-45CA-A954-AB6687B1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560" y="5457215"/>
              <a:ext cx="5535038" cy="125406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0BDAD7-B9CC-49D3-8668-79AD6CA4E5C0}"/>
                </a:ext>
              </a:extLst>
            </p:cNvPr>
            <p:cNvSpPr/>
            <p:nvPr/>
          </p:nvSpPr>
          <p:spPr>
            <a:xfrm>
              <a:off x="3122579" y="5943600"/>
              <a:ext cx="1770434" cy="2431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56B347-D3BF-4ED7-9BB9-AA451D21F3E7}"/>
                </a:ext>
              </a:extLst>
            </p:cNvPr>
            <p:cNvSpPr/>
            <p:nvPr/>
          </p:nvSpPr>
          <p:spPr>
            <a:xfrm>
              <a:off x="1536970" y="6186791"/>
              <a:ext cx="3852153" cy="1695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71221E-6BF6-416A-918B-80F70AF16DB5}"/>
                </a:ext>
              </a:extLst>
            </p:cNvPr>
            <p:cNvSpPr/>
            <p:nvPr/>
          </p:nvSpPr>
          <p:spPr>
            <a:xfrm>
              <a:off x="2062264" y="6356350"/>
              <a:ext cx="2830749" cy="1695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07587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9908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dirty="0"/>
              <a:t>Outline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2C1E2-8743-4930-8160-8DAA31EB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0" y="1303506"/>
            <a:ext cx="4815191" cy="41828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Background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Institutional set-up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National Focal Points and # Stations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/>
              <a:t>Mandatory functions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Data availability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Station Metadata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Data quality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Tickets: Incident Management System</a:t>
            </a:r>
            <a:endParaRPr lang="en-ZA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ZA" sz="2000" dirty="0"/>
              <a:t>Optional functions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1800" dirty="0"/>
              <a:t>Capacity development: Operation of WIGOS Tools</a:t>
            </a:r>
          </a:p>
          <a:p>
            <a:pPr>
              <a:buFont typeface="Wingdings" panose="05000000000000000000" pitchFamily="2" charset="2"/>
              <a:buChar char="v"/>
            </a:pPr>
            <a:endParaRPr lang="en-ZA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2</a:t>
            </a:fld>
            <a:endParaRPr lang="en-ZA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77A12-2AAC-4FA9-BD95-A7AA6E573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266" y="1303506"/>
            <a:ext cx="3854238" cy="4455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20228-7D84-4887-BA93-6BE07D5FA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265" y="5694324"/>
            <a:ext cx="3854239" cy="1163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85B5B6-EB58-4E13-8DFA-67AE42CABF04}"/>
              </a:ext>
            </a:extLst>
          </p:cNvPr>
          <p:cNvSpPr txBox="1"/>
          <p:nvPr/>
        </p:nvSpPr>
        <p:spPr>
          <a:xfrm>
            <a:off x="5080267" y="982752"/>
            <a:ext cx="38542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Guide to the WMO Integrated Global Observing System (WMO-No 1165)</a:t>
            </a:r>
            <a:endParaRPr lang="en-ZA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8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96140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Station metadata</a:t>
            </a:r>
            <a:br>
              <a:rPr lang="en-US" sz="3600" dirty="0"/>
            </a:b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20</a:t>
            </a:fld>
            <a:endParaRPr lang="en-ZA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F2C980-F952-4BCE-B8B4-AB160D278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4211"/>
            <a:ext cx="9144000" cy="2807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291033-C758-4817-9C78-29C1323299E1}"/>
              </a:ext>
            </a:extLst>
          </p:cNvPr>
          <p:cNvSpPr txBox="1"/>
          <p:nvPr/>
        </p:nvSpPr>
        <p:spPr>
          <a:xfrm>
            <a:off x="77820" y="1089498"/>
            <a:ext cx="570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metadata completeness</a:t>
            </a:r>
            <a:endParaRPr lang="en-ZA" dirty="0"/>
          </a:p>
          <a:p>
            <a:r>
              <a:rPr lang="en-ZA" dirty="0"/>
              <a:t>Verify station coordinates (Latitude and Longitude)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33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254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dirty="0"/>
              <a:t>Data quality</a:t>
            </a:r>
            <a:br>
              <a:rPr lang="en-US" dirty="0"/>
            </a:br>
            <a:r>
              <a:rPr lang="en-US" sz="2800" dirty="0"/>
              <a:t>Surface land stations</a:t>
            </a:r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21</a:t>
            </a:fld>
            <a:endParaRPr lang="en-ZA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BB03BB-AD54-4539-A2B4-31898168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7" y="1485862"/>
            <a:ext cx="7928043" cy="47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18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113710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dirty="0"/>
              <a:t>Data quality</a:t>
            </a:r>
            <a:br>
              <a:rPr lang="en-US" dirty="0"/>
            </a:br>
            <a:r>
              <a:rPr lang="en-US" sz="2800" dirty="0"/>
              <a:t>Surface land stations</a:t>
            </a:r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22</a:t>
            </a:fld>
            <a:endParaRPr lang="en-ZA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2D425-A6FB-4D23-B2C7-DB780A1B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70" y="1129006"/>
            <a:ext cx="3767747" cy="2834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8F43EF-E36F-40C9-A12A-551FF3D04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395" y="1129007"/>
            <a:ext cx="3778728" cy="2810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DD399-B538-49F1-A002-5C9B169D9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70" y="4047044"/>
            <a:ext cx="3837566" cy="2810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5BF78B-F1A4-4B3E-919E-58106A443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395" y="4047044"/>
            <a:ext cx="3837567" cy="27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0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103923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dirty="0"/>
              <a:t>Data quality</a:t>
            </a:r>
            <a:br>
              <a:rPr lang="en-US" dirty="0"/>
            </a:br>
            <a:r>
              <a:rPr lang="en-US" sz="2800" dirty="0"/>
              <a:t>Surface land stations</a:t>
            </a:r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23</a:t>
            </a:fld>
            <a:endParaRPr lang="en-ZA" alt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010FE5D-8568-4428-8A07-D81EEDD0A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" y="1112409"/>
            <a:ext cx="4686711" cy="2820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F8B473-FA4A-457C-A030-C658A95D4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609" y="1948284"/>
            <a:ext cx="4027545" cy="3664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E34AF8-00D9-4FBD-8C00-0BBDA1165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6" y="4037112"/>
            <a:ext cx="4686711" cy="28208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CB0BD9-0229-4B6B-82B1-7BA7FE27FCF7}"/>
              </a:ext>
            </a:extLst>
          </p:cNvPr>
          <p:cNvSpPr txBox="1"/>
          <p:nvPr/>
        </p:nvSpPr>
        <p:spPr>
          <a:xfrm>
            <a:off x="3751187" y="1112409"/>
            <a:ext cx="1001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Before</a:t>
            </a:r>
            <a:endParaRPr lang="en-Z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4D1D5-3A7E-485E-BBFD-9EE577995DE1}"/>
              </a:ext>
            </a:extLst>
          </p:cNvPr>
          <p:cNvSpPr txBox="1"/>
          <p:nvPr/>
        </p:nvSpPr>
        <p:spPr>
          <a:xfrm>
            <a:off x="3760328" y="4037112"/>
            <a:ext cx="1001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9991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7422"/>
            <a:ext cx="9144000" cy="8154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Incident Management System</a:t>
            </a:r>
            <a:br>
              <a:rPr lang="en-US" sz="3600" dirty="0"/>
            </a:b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24</a:t>
            </a:fld>
            <a:endParaRPr lang="en-ZA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017F5-CBD4-4204-B4E3-2C624CE82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1" y="1138136"/>
            <a:ext cx="8833917" cy="39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2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8154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Incident Management System</a:t>
            </a:r>
            <a:br>
              <a:rPr lang="en-US" sz="3600" dirty="0"/>
            </a:b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25</a:t>
            </a:fld>
            <a:endParaRPr lang="en-ZA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D25C8-2D7B-4165-B6A3-64F98581C253}"/>
              </a:ext>
            </a:extLst>
          </p:cNvPr>
          <p:cNvSpPr txBox="1"/>
          <p:nvPr/>
        </p:nvSpPr>
        <p:spPr>
          <a:xfrm>
            <a:off x="2110903" y="983132"/>
            <a:ext cx="5671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Number of tickets issued per monitoring category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5C2B5-614B-4292-9C8B-253655F63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68" y="1528200"/>
            <a:ext cx="7796863" cy="48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34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8154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Tickets: Incident Management System</a:t>
            </a:r>
            <a:br>
              <a:rPr lang="en-US" sz="3600" dirty="0"/>
            </a:b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26</a:t>
            </a:fld>
            <a:endParaRPr lang="en-ZA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FF476-680D-479D-853D-314EA80A2771}"/>
              </a:ext>
            </a:extLst>
          </p:cNvPr>
          <p:cNvSpPr txBox="1"/>
          <p:nvPr/>
        </p:nvSpPr>
        <p:spPr>
          <a:xfrm>
            <a:off x="87548" y="5126414"/>
            <a:ext cx="66245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34</a:t>
            </a:r>
            <a:r>
              <a:rPr lang="en-ZA" dirty="0"/>
              <a:t>% of tickets have not been acknowledged by NFP: WDQMS</a:t>
            </a:r>
          </a:p>
          <a:p>
            <a:r>
              <a:rPr lang="en-ZA" dirty="0"/>
              <a:t> - Decrease of 15% since November 2021.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9476B-C41B-4B45-9FAA-2093E1566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8" y="872061"/>
            <a:ext cx="6082761" cy="4020952"/>
          </a:xfrm>
          <a:prstGeom prst="rect">
            <a:avLst/>
          </a:prstGeom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A28420C9-E8AC-461D-B5B1-010D80A3D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16498"/>
              </p:ext>
            </p:extLst>
          </p:nvPr>
        </p:nvGraphicFramePr>
        <p:xfrm>
          <a:off x="6319736" y="1546920"/>
          <a:ext cx="2226399" cy="2424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743">
                  <a:extLst>
                    <a:ext uri="{9D8B030D-6E8A-4147-A177-3AD203B41FA5}">
                      <a16:colId xmlns:a16="http://schemas.microsoft.com/office/drawing/2014/main" val="1905543568"/>
                    </a:ext>
                  </a:extLst>
                </a:gridCol>
                <a:gridCol w="476656">
                  <a:extLst>
                    <a:ext uri="{9D8B030D-6E8A-4147-A177-3AD203B41FA5}">
                      <a16:colId xmlns:a16="http://schemas.microsoft.com/office/drawing/2014/main" val="3494179266"/>
                    </a:ext>
                  </a:extLst>
                </a:gridCol>
              </a:tblGrid>
              <a:tr h="346333">
                <a:tc>
                  <a:txBody>
                    <a:bodyPr/>
                    <a:lstStyle/>
                    <a:p>
                      <a:r>
                        <a:rPr lang="en-US" sz="1400" dirty="0"/>
                        <a:t>Status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67202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r>
                        <a:rPr lang="en-US" sz="1400" dirty="0"/>
                        <a:t>Closed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45017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r>
                        <a:rPr lang="en-US" sz="1400" dirty="0"/>
                        <a:t>Open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591267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r>
                        <a:rPr lang="en-US" sz="1400" dirty="0"/>
                        <a:t>Incident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97605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r>
                        <a:rPr lang="en-US" sz="1400" dirty="0"/>
                        <a:t>Under investigation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996248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r>
                        <a:rPr lang="en-US" sz="1400" dirty="0"/>
                        <a:t>In progress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819461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r>
                        <a:rPr lang="en-US" sz="1400" dirty="0"/>
                        <a:t>Won’t fix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66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35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57AE3-A7F6-47D0-8B0B-382B8AD5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67FD-3458-44A1-9B7A-9B8E6A566BF7}" type="slidenum">
              <a:rPr lang="en-ZA" altLang="en-US" smtClean="0"/>
              <a:pPr/>
              <a:t>27</a:t>
            </a:fld>
            <a:endParaRPr lang="en-ZA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123E0-1F69-4835-8188-D522D233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1765"/>
            <a:ext cx="9144000" cy="3290268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8941307A-8D58-4072-8C4C-1100BEAE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8154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Tickets: Incident Management System</a:t>
            </a:r>
            <a:br>
              <a:rPr lang="en-US" sz="3600" dirty="0"/>
            </a:br>
            <a:endParaRPr lang="en-ZA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05B5F-7266-4F7F-81D8-CC369BD3649B}"/>
              </a:ext>
            </a:extLst>
          </p:cNvPr>
          <p:cNvSpPr txBox="1"/>
          <p:nvPr/>
        </p:nvSpPr>
        <p:spPr>
          <a:xfrm>
            <a:off x="184825" y="811260"/>
            <a:ext cx="756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Register for monitoring tickets – Updated at the end of each month</a:t>
            </a:r>
          </a:p>
          <a:p>
            <a:r>
              <a:rPr lang="en-US" dirty="0"/>
              <a:t> - shared with NFPs to assist them in managing their tickets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8821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7DFC-1537-4925-8D00-9C2FA380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3304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Optional Functions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95E70-C340-413D-9F35-D72929FF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67FD-3458-44A1-9B7A-9B8E6A566BF7}" type="slidenum">
              <a:rPr lang="en-ZA" altLang="en-US" smtClean="0"/>
              <a:pPr/>
              <a:t>28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077567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104895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Capacity Development</a:t>
            </a:r>
            <a:br>
              <a:rPr lang="en-US" sz="3600" dirty="0"/>
            </a:b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29</a:t>
            </a:fld>
            <a:endParaRPr lang="en-ZA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67361-F94F-4B5B-A597-619E428F8EBB}"/>
              </a:ext>
            </a:extLst>
          </p:cNvPr>
          <p:cNvSpPr txBox="1"/>
          <p:nvPr/>
        </p:nvSpPr>
        <p:spPr>
          <a:xfrm>
            <a:off x="496110" y="1692613"/>
            <a:ext cx="8317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Coaching sessions were held with the NFPs: OSCAR/Surface and WDQMS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Updating of metadata (e.g., reporting schedules)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Registering of new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Monitoring of data availability and quality (WDQMS)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Managing tickets (IMS)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04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113710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dirty="0"/>
              <a:t>Background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2C1E2-8743-4930-8160-8DAA31EB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2" y="1432746"/>
            <a:ext cx="8832715" cy="3606181"/>
          </a:xfrm>
        </p:spPr>
        <p:txBody>
          <a:bodyPr/>
          <a:lstStyle/>
          <a:p>
            <a:pPr marL="0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Regional WIGOS Centre-Southern Africa (RWC-SA)  has been performing RWC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pilot phase functions since March 2021 for the Southern African Development Community (SADC).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mandatory RWC functions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performed are to: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Support Members with the </a:t>
            </a:r>
            <a:r>
              <a:rPr lang="en-US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management of metadata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OSCAR/Surface 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ssist with following up on quality issues identified via the WIGOS Data Quality Monitoring System.</a:t>
            </a:r>
          </a:p>
          <a:p>
            <a:pPr marL="0" indent="0">
              <a:buNone/>
            </a:pPr>
            <a:endParaRPr lang="en-US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Optional functions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technical assistance related to the operation of WIGOS tools. </a:t>
            </a:r>
          </a:p>
          <a:p>
            <a:pPr marL="0" indent="0" algn="ctr">
              <a:buNone/>
            </a:pP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Services are provided in English, Portuguese, and French</a:t>
            </a:r>
            <a:endParaRPr lang="en-US" sz="2000" dirty="0"/>
          </a:p>
          <a:p>
            <a:pPr marL="0" indent="0">
              <a:buNone/>
            </a:pP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3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755275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5CFC1-3AB1-4004-8201-B53AF56C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D29F-45B8-49F0-A0C9-45E5CC3D3841}" type="slidenum">
              <a:rPr lang="en-ZA" altLang="en-US" smtClean="0"/>
              <a:pPr/>
              <a:t>30</a:t>
            </a:fld>
            <a:endParaRPr lang="en-ZA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DA853-6E32-4C10-930F-9B95D33289E6}"/>
              </a:ext>
            </a:extLst>
          </p:cNvPr>
          <p:cNvSpPr txBox="1"/>
          <p:nvPr/>
        </p:nvSpPr>
        <p:spPr>
          <a:xfrm>
            <a:off x="1410511" y="1770434"/>
            <a:ext cx="6391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dirty="0"/>
              <a:t>Thank you</a:t>
            </a:r>
          </a:p>
          <a:p>
            <a:pPr algn="ctr"/>
            <a:r>
              <a:rPr lang="en-ZA" sz="1400" dirty="0"/>
              <a:t>Samantha Linnerts</a:t>
            </a:r>
          </a:p>
          <a:p>
            <a:pPr algn="ctr"/>
            <a:r>
              <a:rPr lang="en-ZA" sz="1400" dirty="0"/>
              <a:t>RWC-SA</a:t>
            </a:r>
          </a:p>
          <a:p>
            <a:pPr algn="ctr"/>
            <a:r>
              <a:rPr lang="en-ZA" sz="1400" dirty="0">
                <a:hlinkClick r:id="rId2"/>
              </a:rPr>
              <a:t>Samantha.linnerts@weathersa.co.za</a:t>
            </a:r>
            <a:endParaRPr lang="en-ZA" sz="1400" dirty="0"/>
          </a:p>
          <a:p>
            <a:pPr algn="ctr"/>
            <a:r>
              <a:rPr lang="en-ZA" sz="1400" dirty="0"/>
              <a:t>Mobile: +2782 498 9870 </a:t>
            </a:r>
          </a:p>
          <a:p>
            <a:pPr algn="ctr"/>
            <a:r>
              <a:rPr lang="en-ZA" sz="1400" dirty="0"/>
              <a:t>Or </a:t>
            </a:r>
          </a:p>
          <a:p>
            <a:pPr algn="ctr"/>
            <a:r>
              <a:rPr lang="en-ZA" sz="1400" dirty="0"/>
              <a:t>Office: +2712 367 6153</a:t>
            </a:r>
          </a:p>
        </p:txBody>
      </p:sp>
    </p:spTree>
    <p:extLst>
      <p:ext uri="{BB962C8B-B14F-4D97-AF65-F5344CB8AC3E}">
        <p14:creationId xmlns:p14="http://schemas.microsoft.com/office/powerpoint/2010/main" val="176451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113710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dirty="0"/>
              <a:t>Institutional set‑up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4</a:t>
            </a:fld>
            <a:endParaRPr lang="en-ZA" alt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083D0B3-EB93-4663-B236-9A70E45F9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67582"/>
              </p:ext>
            </p:extLst>
          </p:nvPr>
        </p:nvGraphicFramePr>
        <p:xfrm>
          <a:off x="628650" y="1381925"/>
          <a:ext cx="7597302" cy="522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67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86413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2800" dirty="0"/>
              <a:t>National Focal Points and #Stations</a:t>
            </a:r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5</a:t>
            </a:fld>
            <a:endParaRPr lang="en-ZA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729227-8BB8-478F-82C7-AA1B3683D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80231"/>
              </p:ext>
            </p:extLst>
          </p:nvPr>
        </p:nvGraphicFramePr>
        <p:xfrm>
          <a:off x="207058" y="1152008"/>
          <a:ext cx="4705409" cy="24384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08144">
                  <a:extLst>
                    <a:ext uri="{9D8B030D-6E8A-4147-A177-3AD203B41FA5}">
                      <a16:colId xmlns:a16="http://schemas.microsoft.com/office/drawing/2014/main" val="3686614461"/>
                    </a:ext>
                  </a:extLst>
                </a:gridCol>
                <a:gridCol w="898223">
                  <a:extLst>
                    <a:ext uri="{9D8B030D-6E8A-4147-A177-3AD203B41FA5}">
                      <a16:colId xmlns:a16="http://schemas.microsoft.com/office/drawing/2014/main" val="2696686710"/>
                    </a:ext>
                  </a:extLst>
                </a:gridCol>
                <a:gridCol w="970778">
                  <a:extLst>
                    <a:ext uri="{9D8B030D-6E8A-4147-A177-3AD203B41FA5}">
                      <a16:colId xmlns:a16="http://schemas.microsoft.com/office/drawing/2014/main" val="606904024"/>
                    </a:ext>
                  </a:extLst>
                </a:gridCol>
                <a:gridCol w="1328264">
                  <a:extLst>
                    <a:ext uri="{9D8B030D-6E8A-4147-A177-3AD203B41FA5}">
                      <a16:colId xmlns:a16="http://schemas.microsoft.com/office/drawing/2014/main" val="4235792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Country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Country code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WDQMS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 dirty="0">
                          <a:effectLst/>
                        </a:rPr>
                        <a:t>OSCAR/Surface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2442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Angola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AGO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 dirty="0">
                          <a:effectLst/>
                        </a:rPr>
                        <a:t>✓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056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Botswana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BWA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 dirty="0">
                          <a:effectLst/>
                        </a:rPr>
                        <a:t>✓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675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Comoros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COM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196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Lesotho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LSO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404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Madagascar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MDG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267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Mozambique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MOZ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 dirty="0">
                          <a:effectLst/>
                        </a:rPr>
                        <a:t>✓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1552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Mauritius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MUS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 dirty="0">
                          <a:effectLst/>
                        </a:rPr>
                        <a:t>✓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>
                          <a:effectLst/>
                        </a:rPr>
                        <a:t>✓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890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Malawi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MWI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983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Namibia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NAM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5667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Seychelles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SYC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475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Eswatini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SWC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 dirty="0">
                          <a:effectLst/>
                        </a:rPr>
                        <a:t>✓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294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South Africa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ZAF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313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Zambia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ZMB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2467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Zimbabwe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ZWE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✓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000" dirty="0">
                          <a:effectLst/>
                        </a:rPr>
                        <a:t>✓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607825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A3E2669-AC27-4974-9C97-4E15A8CEE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954" y="828554"/>
            <a:ext cx="2477615" cy="30777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NFP registration in SADC</a:t>
            </a:r>
            <a:endParaRPr kumimoji="0" lang="en-Z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6640611-27F9-4934-89BA-F166E251F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735" y="828555"/>
            <a:ext cx="2477615" cy="30777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en-ZA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stations</a:t>
            </a:r>
            <a:endParaRPr kumimoji="0" lang="en-Z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EE8D220-BC1A-40B1-8CEB-495BF03EF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80941"/>
              </p:ext>
            </p:extLst>
          </p:nvPr>
        </p:nvGraphicFramePr>
        <p:xfrm>
          <a:off x="5156879" y="1152008"/>
          <a:ext cx="3780063" cy="3108960"/>
        </p:xfrm>
        <a:graphic>
          <a:graphicData uri="http://schemas.openxmlformats.org/drawingml/2006/table">
            <a:tbl>
              <a:tblPr firstRow="1" firstCol="1" lastRow="1">
                <a:tableStyleId>{7DF18680-E054-41AD-8BC1-D1AEF772440D}</a:tableStyleId>
              </a:tblPr>
              <a:tblGrid>
                <a:gridCol w="1664301">
                  <a:extLst>
                    <a:ext uri="{9D8B030D-6E8A-4147-A177-3AD203B41FA5}">
                      <a16:colId xmlns:a16="http://schemas.microsoft.com/office/drawing/2014/main" val="3544421418"/>
                    </a:ext>
                  </a:extLst>
                </a:gridCol>
                <a:gridCol w="1226414">
                  <a:extLst>
                    <a:ext uri="{9D8B030D-6E8A-4147-A177-3AD203B41FA5}">
                      <a16:colId xmlns:a16="http://schemas.microsoft.com/office/drawing/2014/main" val="2303024776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283237309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err="1">
                          <a:effectLst/>
                        </a:rPr>
                        <a:t>CountryCode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OSCAR/Surface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WDQMS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8603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AGO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4139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BWA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23087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COM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2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93777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LSO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28436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MDG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44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44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57181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MOZ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83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79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06179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MUS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28016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MWI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70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70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51165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NAM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17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15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64047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SHN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90877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SWZ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8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63044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SYC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50794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ZAF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176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166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98173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ZMB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50148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ZWE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43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41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21337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Total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564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512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563697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451B450-F710-4F58-8B86-610075E98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8" y="3723050"/>
            <a:ext cx="4705409" cy="31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9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48A2-36B4-47FE-807E-F8D494C8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76" y="2466299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Mandatory Functions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26728-5FAB-4218-9760-1E2FD62D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67FD-3458-44A1-9B7A-9B8E6A566BF7}" type="slidenum">
              <a:rPr lang="en-ZA" altLang="en-US" smtClean="0"/>
              <a:pPr/>
              <a:t>6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94487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7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Data availability</a:t>
            </a:r>
            <a:br>
              <a:rPr lang="en-US" dirty="0"/>
            </a:br>
            <a:r>
              <a:rPr lang="en-US" sz="2400" dirty="0"/>
              <a:t>Surface land stations</a:t>
            </a: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7</a:t>
            </a:fld>
            <a:endParaRPr lang="en-ZA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75FE6-C16F-425C-A368-194DF8F0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07" y="1313998"/>
            <a:ext cx="7928043" cy="50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0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8647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Data availability</a:t>
            </a:r>
            <a:br>
              <a:rPr lang="en-US" dirty="0"/>
            </a:br>
            <a:r>
              <a:rPr lang="en-US" sz="2400" dirty="0"/>
              <a:t>Surface land stations – Monthly performance</a:t>
            </a: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8</a:t>
            </a:fld>
            <a:endParaRPr lang="en-ZA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5E222-E026-4341-BCE2-0CACD66B4BD6}"/>
              </a:ext>
            </a:extLst>
          </p:cNvPr>
          <p:cNvSpPr txBox="1"/>
          <p:nvPr/>
        </p:nvSpPr>
        <p:spPr>
          <a:xfrm>
            <a:off x="564204" y="904832"/>
            <a:ext cx="8307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RWC-SA reported an average performance of &lt;40% for May 2021 to February 2022 </a:t>
            </a:r>
            <a:endParaRPr lang="en-ZA" sz="16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125325E-7D74-49D7-9661-9462795FF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988007"/>
              </p:ext>
            </p:extLst>
          </p:nvPr>
        </p:nvGraphicFramePr>
        <p:xfrm>
          <a:off x="321013" y="1243386"/>
          <a:ext cx="8271510" cy="279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2D4646F-1F9B-4ACB-BF8D-E65F24C5E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3672"/>
              </p:ext>
            </p:extLst>
          </p:nvPr>
        </p:nvGraphicFramePr>
        <p:xfrm>
          <a:off x="321013" y="4145524"/>
          <a:ext cx="8271510" cy="2575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879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E72C3-CAEA-4941-9BEF-AF8E6B81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8"/>
            <a:ext cx="9144000" cy="8647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sz="3600" dirty="0"/>
              <a:t>Data availability</a:t>
            </a:r>
            <a:br>
              <a:rPr lang="en-US" dirty="0"/>
            </a:br>
            <a:r>
              <a:rPr lang="en-US" sz="2400" dirty="0"/>
              <a:t>Surface land stations – Monthly performance</a:t>
            </a: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3F3E-A5A9-4A87-9F82-C5CBA688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60B6-E0CF-4356-B8EA-72FBFE619DE7}" type="slidenum">
              <a:rPr lang="en-ZA" altLang="en-US" smtClean="0"/>
              <a:pPr/>
              <a:t>9</a:t>
            </a:fld>
            <a:endParaRPr lang="en-ZA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5E222-E026-4341-BCE2-0CACD66B4BD6}"/>
              </a:ext>
            </a:extLst>
          </p:cNvPr>
          <p:cNvSpPr txBox="1"/>
          <p:nvPr/>
        </p:nvSpPr>
        <p:spPr>
          <a:xfrm>
            <a:off x="544748" y="895264"/>
            <a:ext cx="8307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RWC-SA reported an average performance of &lt;35% for January and February 2022 </a:t>
            </a:r>
            <a:endParaRPr lang="en-ZA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6FCE1-1B58-46DC-83BE-C39C7A550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91576"/>
            <a:ext cx="7519481" cy="52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893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saws</Template>
  <TotalTime>9192</TotalTime>
  <Words>1308</Words>
  <Application>Microsoft Office PowerPoint</Application>
  <PresentationFormat>On-screen Show (4:3)</PresentationFormat>
  <Paragraphs>675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1_Office Theme</vt:lpstr>
      <vt:lpstr>PowerPoint Presentation</vt:lpstr>
      <vt:lpstr>Outline</vt:lpstr>
      <vt:lpstr>Background</vt:lpstr>
      <vt:lpstr>Institutional set‑up</vt:lpstr>
      <vt:lpstr>National Focal Points and #Stations</vt:lpstr>
      <vt:lpstr>Mandatory Functions</vt:lpstr>
      <vt:lpstr>Data availability Surface land stations</vt:lpstr>
      <vt:lpstr>Data availability Surface land stations – Monthly performance</vt:lpstr>
      <vt:lpstr>Data availability Surface land stations – Monthly performance</vt:lpstr>
      <vt:lpstr>Data availability Surface land stations – Daily performance</vt:lpstr>
      <vt:lpstr>Data availability Surface land stations – GISC Outage</vt:lpstr>
      <vt:lpstr>Data availability Upper air stations (Radiosondes)</vt:lpstr>
      <vt:lpstr>Data availability Upper air stations (Radiosondes)</vt:lpstr>
      <vt:lpstr>Possible reasons for low data availability</vt:lpstr>
      <vt:lpstr>Station metadata </vt:lpstr>
      <vt:lpstr>Station metadata </vt:lpstr>
      <vt:lpstr>Station metadata Black dots</vt:lpstr>
      <vt:lpstr>Station metadata Pink dots</vt:lpstr>
      <vt:lpstr>Station metadata Upper air stations (Radiosondes)</vt:lpstr>
      <vt:lpstr>Station metadata </vt:lpstr>
      <vt:lpstr>Data quality Surface land stations</vt:lpstr>
      <vt:lpstr>Data quality Surface land stations</vt:lpstr>
      <vt:lpstr>Data quality Surface land stations</vt:lpstr>
      <vt:lpstr>Incident Management System </vt:lpstr>
      <vt:lpstr>Incident Management System </vt:lpstr>
      <vt:lpstr>Tickets: Incident Management System </vt:lpstr>
      <vt:lpstr>Tickets: Incident Management System </vt:lpstr>
      <vt:lpstr>Optional Functions</vt:lpstr>
      <vt:lpstr>Capacity Development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Laban</dc:creator>
  <cp:lastModifiedBy>Samantha Linnerts</cp:lastModifiedBy>
  <cp:revision>88</cp:revision>
  <dcterms:created xsi:type="dcterms:W3CDTF">2020-11-10T14:40:10Z</dcterms:created>
  <dcterms:modified xsi:type="dcterms:W3CDTF">2022-03-14T12:04:08Z</dcterms:modified>
</cp:coreProperties>
</file>