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2" r:id="rId2"/>
    <p:sldMasterId id="2147483685" r:id="rId3"/>
  </p:sldMasterIdLst>
  <p:notesMasterIdLst>
    <p:notesMasterId r:id="rId29"/>
  </p:notesMasterIdLst>
  <p:sldIdLst>
    <p:sldId id="378" r:id="rId4"/>
    <p:sldId id="383" r:id="rId5"/>
    <p:sldId id="412" r:id="rId6"/>
    <p:sldId id="411" r:id="rId7"/>
    <p:sldId id="583" r:id="rId8"/>
    <p:sldId id="466" r:id="rId9"/>
    <p:sldId id="457" r:id="rId10"/>
    <p:sldId id="403" r:id="rId11"/>
    <p:sldId id="410" r:id="rId12"/>
    <p:sldId id="467" r:id="rId13"/>
    <p:sldId id="586" r:id="rId14"/>
    <p:sldId id="405" r:id="rId15"/>
    <p:sldId id="582" r:id="rId16"/>
    <p:sldId id="584" r:id="rId17"/>
    <p:sldId id="397" r:id="rId18"/>
    <p:sldId id="585" r:id="rId19"/>
    <p:sldId id="409" r:id="rId20"/>
    <p:sldId id="588" r:id="rId21"/>
    <p:sldId id="401" r:id="rId22"/>
    <p:sldId id="344" r:id="rId23"/>
    <p:sldId id="345" r:id="rId24"/>
    <p:sldId id="581" r:id="rId25"/>
    <p:sldId id="587" r:id="rId26"/>
    <p:sldId id="566" r:id="rId27"/>
    <p:sldId id="398" r:id="rId28"/>
  </p:sldIdLst>
  <p:sldSz cx="9144000" cy="6858000" type="screen4x3"/>
  <p:notesSz cx="6858000" cy="9144000"/>
  <p:defaultTextStyle>
    <a:defPPr>
      <a:defRPr lang="he-IL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2FF"/>
    <a:srgbClr val="000099"/>
    <a:srgbClr val="FFFF00"/>
    <a:srgbClr val="860000"/>
    <a:srgbClr val="FF4F4F"/>
    <a:srgbClr val="EAB200"/>
    <a:srgbClr val="D9D9D9"/>
    <a:srgbClr val="F77809"/>
    <a:srgbClr val="FF5A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סגנון ביניים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סגנון ביניים 2 - הדגשה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61" autoAdjust="0"/>
    <p:restoredTop sz="94718" autoAdjust="0"/>
  </p:normalViewPr>
  <p:slideViewPr>
    <p:cSldViewPr>
      <p:cViewPr varScale="1">
        <p:scale>
          <a:sx n="60" d="100"/>
          <a:sy n="60" d="100"/>
        </p:scale>
        <p:origin x="138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 smtClean="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 smtClean="0"/>
            </a:lvl1pPr>
          </a:lstStyle>
          <a:p>
            <a:pPr>
              <a:defRPr/>
            </a:pPr>
            <a:fld id="{F84F7D7B-D909-4A12-A96F-1F9ABAFBE7D7}" type="datetimeFigureOut">
              <a:rPr lang="he-IL"/>
              <a:pPr>
                <a:defRPr/>
              </a:pPr>
              <a:t>י"ז/אדר ב/תשפ"ב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he-IL" noProof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noProof="0"/>
              <a:t>לחץ כדי לערוך סגנונות טקסט של תבנית בסיס</a:t>
            </a:r>
          </a:p>
          <a:p>
            <a:pPr lvl="1"/>
            <a:r>
              <a:rPr lang="he-IL" noProof="0"/>
              <a:t>רמה שנייה</a:t>
            </a:r>
          </a:p>
          <a:p>
            <a:pPr lvl="2"/>
            <a:r>
              <a:rPr lang="he-IL" noProof="0"/>
              <a:t>רמה שלישית</a:t>
            </a:r>
          </a:p>
          <a:p>
            <a:pPr lvl="3"/>
            <a:r>
              <a:rPr lang="he-IL" noProof="0"/>
              <a:t>רמה רביעית</a:t>
            </a:r>
          </a:p>
          <a:p>
            <a:pPr lvl="4"/>
            <a:r>
              <a:rPr lang="he-IL" noProof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 smtClean="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 smtClean="0"/>
            </a:lvl1pPr>
          </a:lstStyle>
          <a:p>
            <a:pPr>
              <a:defRPr/>
            </a:pPr>
            <a:fld id="{C4CC161F-CFCC-460E-833C-ED4080FEDF21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2907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504D5-0097-4BAD-8496-CF83941CFB85}" type="slidenum">
              <a:rPr lang="he-IL"/>
              <a:pPr>
                <a:defRPr/>
              </a:pPr>
              <a:t>‹#›</a:t>
            </a:fld>
            <a:endParaRPr lang="ts-Z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4BC1A-EA2C-41F8-A77F-9FCE7D4EA888}" type="slidenum">
              <a:rPr lang="he-IL"/>
              <a:pPr>
                <a:defRPr/>
              </a:pPr>
              <a:t>‹#›</a:t>
            </a:fld>
            <a:endParaRPr lang="ts-Z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B567A-1A06-406E-9BA0-BC26EEC89883}" type="slidenum">
              <a:rPr lang="he-IL"/>
              <a:pPr>
                <a:defRPr/>
              </a:pPr>
              <a:t>‹#›</a:t>
            </a:fld>
            <a:endParaRPr lang="ts-Z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ADA84-D8A2-4EA1-8A3A-AEAF781F4F81}" type="datetime10">
              <a:rPr lang="he-IL" smtClean="0"/>
              <a:pPr/>
              <a:t>מרץ 22</a:t>
            </a:fld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שעון פעילות מטה</a:t>
            </a:r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9FFD-A3A4-4E18-9433-F6914B0FBDCF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85532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504D5-0097-4BAD-8496-CF83941CFB8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s-Z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84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A453D-4C25-40D3-9489-5A2BF6E9826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s-Z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105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CD659-59C5-4B00-9800-70A7B90BF3A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s-Z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98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8CA0E-0665-491D-B6DB-D0A0C8D153CD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s-Z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72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029DF-2187-4BF9-890F-43C640D6DB9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s-Z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16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324F4-6F13-4568-B4F1-44CDEDFC65B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s-Z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49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B86A7-81AA-415F-989E-CEF5B4451723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s-Z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A453D-4C25-40D3-9489-5A2BF6E98267}" type="slidenum">
              <a:rPr lang="he-IL"/>
              <a:pPr>
                <a:defRPr/>
              </a:pPr>
              <a:t>‹#›</a:t>
            </a:fld>
            <a:endParaRPr lang="ts-Z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94BD3-752E-474B-BE03-EB1D041CE70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s-Z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03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E2474-1FBF-4217-AD0B-F60E3BF26DD9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s-Z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33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4BC1A-EA2C-41F8-A77F-9FCE7D4EA888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s-Z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810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B567A-1A06-406E-9BA0-BC26EEC89883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s-Z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21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7FF9D-4097-4144-9211-222A5DDDC40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9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5F226-01EF-4C39-BC99-722D3BC56E1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86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A5074-F82C-40EB-8640-99D4E3F1ED00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19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E5F59-2706-410F-B713-49DAB314F87E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92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C7629-9CA7-4D6D-96FF-8E7DEFB66C70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22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D125C-E331-4B60-8FBA-F8578616EB1B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8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CD659-59C5-4B00-9800-70A7B90BF3A1}" type="slidenum">
              <a:rPr lang="he-IL"/>
              <a:pPr>
                <a:defRPr/>
              </a:pPr>
              <a:t>‹#›</a:t>
            </a:fld>
            <a:endParaRPr lang="ts-Z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20EF5-3488-4B73-9968-587C31EB8E8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0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FD53B-4206-4FCE-8229-BF5FEAC98ED0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52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DB1F1-54A0-4404-A4FC-CC2F7DD6A6E9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9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372C6-A02D-480E-AA13-B422BD248F6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25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7A4A4-AC20-4868-AF45-46BF2E464E7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5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8CA0E-0665-491D-B6DB-D0A0C8D153CD}" type="slidenum">
              <a:rPr lang="he-IL"/>
              <a:pPr>
                <a:defRPr/>
              </a:pPr>
              <a:t>‹#›</a:t>
            </a:fld>
            <a:endParaRPr lang="ts-Z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029DF-2187-4BF9-890F-43C640D6DB95}" type="slidenum">
              <a:rPr lang="he-IL"/>
              <a:pPr>
                <a:defRPr/>
              </a:pPr>
              <a:t>‹#›</a:t>
            </a:fld>
            <a:endParaRPr lang="ts-Z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324F4-6F13-4568-B4F1-44CDEDFC65BC}" type="slidenum">
              <a:rPr lang="he-IL"/>
              <a:pPr>
                <a:defRPr/>
              </a:pPr>
              <a:t>‹#›</a:t>
            </a:fld>
            <a:endParaRPr lang="ts-Z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B86A7-81AA-415F-989E-CEF5B4451723}" type="slidenum">
              <a:rPr lang="he-IL"/>
              <a:pPr>
                <a:defRPr/>
              </a:pPr>
              <a:t>‹#›</a:t>
            </a:fld>
            <a:endParaRPr lang="ts-Z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94BD3-752E-474B-BE03-EB1D041CE70A}" type="slidenum">
              <a:rPr lang="he-IL"/>
              <a:pPr>
                <a:defRPr/>
              </a:pPr>
              <a:t>‹#›</a:t>
            </a:fld>
            <a:endParaRPr lang="ts-Z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E2474-1FBF-4217-AD0B-F60E3BF26DD9}" type="slidenum">
              <a:rPr lang="he-IL"/>
              <a:pPr>
                <a:defRPr/>
              </a:pPr>
              <a:t>‹#›</a:t>
            </a:fld>
            <a:endParaRPr lang="ts-Z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ts-Z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fld id="{F8E105C3-BDA5-4B1A-B1E6-67175BFF0135}" type="slidenum">
              <a:rPr lang="he-IL"/>
              <a:pPr>
                <a:defRPr/>
              </a:pPr>
              <a:t>‹#›</a:t>
            </a:fld>
            <a:endParaRPr lang="ts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ts-ZA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fld id="{F8E105C3-BDA5-4B1A-B1E6-67175BFF013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s-Z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6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fld id="{39104983-0E01-4C6F-A4A3-CACD20CDCFB0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0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85725" y="1700213"/>
            <a:ext cx="8893175" cy="0"/>
          </a:xfrm>
          <a:prstGeom prst="line">
            <a:avLst/>
          </a:prstGeom>
          <a:noFill/>
          <a:ln w="57150">
            <a:solidFill>
              <a:srgbClr val="FEB2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85725" y="1616075"/>
            <a:ext cx="88931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35638765-45BE-4183-A637-FF09E81EE282}"/>
              </a:ext>
            </a:extLst>
          </p:cNvPr>
          <p:cNvSpPr/>
          <p:nvPr/>
        </p:nvSpPr>
        <p:spPr>
          <a:xfrm>
            <a:off x="1661245" y="2733651"/>
            <a:ext cx="6048671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Communicating warnings and advice to the Public: </a:t>
            </a:r>
          </a:p>
          <a:p>
            <a:pPr algn="ctr" rtl="0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to expect and how to react</a:t>
            </a:r>
            <a:endParaRPr lang="he-IL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303EF67B-06CD-4197-ACA3-712C62B68F07}"/>
              </a:ext>
            </a:extLst>
          </p:cNvPr>
          <p:cNvSpPr/>
          <p:nvPr/>
        </p:nvSpPr>
        <p:spPr>
          <a:xfrm>
            <a:off x="1520825" y="5316479"/>
            <a:ext cx="6102350" cy="1200150"/>
          </a:xfrm>
          <a:prstGeom prst="rect">
            <a:avLst/>
          </a:prstGeom>
          <a:ln w="44450">
            <a:noFill/>
          </a:ln>
        </p:spPr>
        <p:txBody>
          <a:bodyPr>
            <a:spAutoFit/>
          </a:bodyPr>
          <a:lstStyle/>
          <a:p>
            <a:pPr marL="0" lvl="1" algn="ctr" eaLnBrk="1" hangingPunct="1"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Amit Savir</a:t>
            </a:r>
          </a:p>
          <a:p>
            <a:pPr marL="0" lvl="1" algn="ctr" eaLnBrk="1" hangingPunct="1"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 of forecasting, IMS</a:t>
            </a:r>
          </a:p>
          <a:p>
            <a:pPr marL="0" lvl="1" algn="ctr" eaLnBrk="1" hangingPunct="1"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saviram@ims.gov.il</a:t>
            </a:r>
          </a:p>
        </p:txBody>
      </p:sp>
    </p:spTree>
    <p:extLst>
      <p:ext uri="{BB962C8B-B14F-4D97-AF65-F5344CB8AC3E}">
        <p14:creationId xmlns:p14="http://schemas.microsoft.com/office/powerpoint/2010/main" val="2703509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29747" cy="110795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5DBCF1D-1512-490E-8F00-E7ADAE13F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25" y="1844824"/>
            <a:ext cx="8100392" cy="4992102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B07173C9-BF77-45E5-80C7-4F2418CE0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1117A1-8038-4972-9EA4-3AF6AFAA3640}"/>
              </a:ext>
            </a:extLst>
          </p:cNvPr>
          <p:cNvSpPr txBox="1">
            <a:spLocks/>
          </p:cNvSpPr>
          <p:nvPr/>
        </p:nvSpPr>
        <p:spPr>
          <a:xfrm>
            <a:off x="1619672" y="476672"/>
            <a:ext cx="7067128" cy="78296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32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More examples of the Matrix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8B6B6E2D-4890-4BCC-BD63-830AB8220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267" y="2168416"/>
            <a:ext cx="7516438" cy="434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0E917AF-E282-46F5-9B87-E02478C05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04664"/>
            <a:ext cx="6732240" cy="453197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01D84C4-B886-430E-99C3-27622DFE6C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9"/>
          <a:stretch/>
        </p:blipFill>
        <p:spPr>
          <a:xfrm>
            <a:off x="274980" y="2321130"/>
            <a:ext cx="3608920" cy="43651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C61B964-1548-4368-895D-34BE8696D0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752"/>
          <a:stretch/>
        </p:blipFill>
        <p:spPr>
          <a:xfrm>
            <a:off x="1677958" y="3640866"/>
            <a:ext cx="7164288" cy="279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7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www.weather.gov/images/jkl/severe_img9.png">
            <a:extLst>
              <a:ext uri="{FF2B5EF4-FFF2-40B4-BE49-F238E27FC236}">
                <a16:creationId xmlns:a16="http://schemas.microsoft.com/office/drawing/2014/main" id="{5A5EAB15-DBBC-4C2B-96DF-19AD6DC39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5904656" cy="489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9DB4C3-6152-497E-ADBC-6B2AA7FFFB86}"/>
              </a:ext>
            </a:extLst>
          </p:cNvPr>
          <p:cNvSpPr txBox="1">
            <a:spLocks/>
          </p:cNvSpPr>
          <p:nvPr/>
        </p:nvSpPr>
        <p:spPr>
          <a:xfrm>
            <a:off x="1619672" y="323952"/>
            <a:ext cx="7067128" cy="108012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Improve presentation of warnings and information </a:t>
            </a:r>
            <a:endParaRPr lang="nl-NL" sz="3200" dirty="0">
              <a:solidFill>
                <a:schemeClr val="accen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1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697306B-00F0-43B0-A759-6E1F6EA0F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63" y="457508"/>
            <a:ext cx="8532440" cy="412653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65AF7422-88A2-43FC-A479-B55BCBFB1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52" y="3891744"/>
            <a:ext cx="7653461" cy="28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29747" cy="1107956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ABC07BDA-06DD-44C1-BCAC-2CBD706E7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474B02E-A7BB-4D7F-84B4-67A19CFE3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2423"/>
            <a:ext cx="9144000" cy="473315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A22EA46-A1A9-4ED4-A984-851BE462A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86195">
            <a:off x="779336" y="2299118"/>
            <a:ext cx="7956376" cy="253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locallinkdonegal.ie/wp-content/uploads/2018/11/Winter-Ready-Community-Resilience-Leaflet-page-001.jpg">
            <a:extLst>
              <a:ext uri="{FF2B5EF4-FFF2-40B4-BE49-F238E27FC236}">
                <a16:creationId xmlns:a16="http://schemas.microsoft.com/office/drawing/2014/main" id="{B43F181B-CCF7-4B69-AA3B-5AA699432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740352" cy="54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5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3323F8C8-314D-4629-83DD-3F2F4CADA287}"/>
              </a:ext>
            </a:extLst>
          </p:cNvPr>
          <p:cNvSpPr/>
          <p:nvPr/>
        </p:nvSpPr>
        <p:spPr>
          <a:xfrm>
            <a:off x="121500" y="1700808"/>
            <a:ext cx="90225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Authoritative Voice Single name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Communication: ‘hashtag culture’ Collaboration with adjoining NMS’s, Useful post-event for reference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GB" alt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Warnings in the </a:t>
            </a:r>
            <a:r>
              <a:rPr lang="en-GB" alt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Meteoalarm</a:t>
            </a:r>
            <a:r>
              <a:rPr lang="en-GB" alt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framework ORANGE or RED, impact-based and/or thresholds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GB" alt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for wind, rain or snow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GB" alt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NMS which first issues the warning or the NMS who expects high impacts names the Storm in consultation with other partners.</a:t>
            </a:r>
          </a:p>
          <a:p>
            <a:pPr algn="l" rtl="0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e-IL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7C5FD8-4573-4C2E-AEAA-96DB0A731AD1}"/>
              </a:ext>
            </a:extLst>
          </p:cNvPr>
          <p:cNvSpPr txBox="1"/>
          <p:nvPr/>
        </p:nvSpPr>
        <p:spPr>
          <a:xfrm>
            <a:off x="2699792" y="620688"/>
            <a:ext cx="4976936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 naming</a:t>
            </a:r>
          </a:p>
        </p:txBody>
      </p:sp>
    </p:spTree>
    <p:extLst>
      <p:ext uri="{BB962C8B-B14F-4D97-AF65-F5344CB8AC3E}">
        <p14:creationId xmlns:p14="http://schemas.microsoft.com/office/powerpoint/2010/main" val="35409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29747" cy="110795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06BD7A9-7162-452E-BEC2-EE1798B6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0" y="692696"/>
            <a:ext cx="7981420" cy="598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4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29747" cy="1107956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853952" y="890050"/>
            <a:ext cx="5400600" cy="517979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1" anchor="b">
            <a:norm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he-IL" sz="3200" cap="all" dirty="0">
                <a:solidFill>
                  <a:srgbClr val="BBE0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איזה מידע מכילות תחזיות האינדקסים?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8D6F929-AF65-4230-90A9-0035621AA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99"/>
            <a:ext cx="9144000" cy="67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2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CA68BFC-F549-4E69-BAFE-8086D9D41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052736"/>
            <a:ext cx="6588321" cy="555337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59CEBC0-0422-48A1-AB53-B9A600123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45185"/>
            <a:ext cx="4791075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2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EA4072-AE58-48D2-AF32-66AFDF3D03D9}"/>
              </a:ext>
            </a:extLst>
          </p:cNvPr>
          <p:cNvSpPr txBox="1"/>
          <p:nvPr/>
        </p:nvSpPr>
        <p:spPr>
          <a:xfrm>
            <a:off x="2123728" y="2844225"/>
            <a:ext cx="4976936" cy="30469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IMS representative to:</a:t>
            </a:r>
          </a:p>
          <a:p>
            <a:pPr algn="ctr"/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Meteoalarm</a:t>
            </a:r>
            <a:endParaRPr 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WGCEF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HOF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 naming – SEG</a:t>
            </a:r>
            <a:endParaRPr lang="he-IL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TT-Warn</a:t>
            </a:r>
            <a:endParaRPr lang="he-IL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1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/>
          <p:cNvGrpSpPr/>
          <p:nvPr/>
        </p:nvGrpSpPr>
        <p:grpSpPr>
          <a:xfrm>
            <a:off x="3275856" y="476672"/>
            <a:ext cx="5400600" cy="5975132"/>
            <a:chOff x="1907704" y="476672"/>
            <a:chExt cx="5400600" cy="5975132"/>
          </a:xfrm>
        </p:grpSpPr>
        <p:pic>
          <p:nvPicPr>
            <p:cNvPr id="2" name="תמונה 1"/>
            <p:cNvPicPr>
              <a:picLocks noChangeAspect="1"/>
            </p:cNvPicPr>
            <p:nvPr/>
          </p:nvPicPr>
          <p:blipFill rotWithShape="1">
            <a:blip r:embed="rId2"/>
            <a:srcRect l="900" t="17281" r="56800" b="7842"/>
            <a:stretch/>
          </p:blipFill>
          <p:spPr>
            <a:xfrm>
              <a:off x="1907704" y="476672"/>
              <a:ext cx="5400600" cy="5975132"/>
            </a:xfrm>
            <a:prstGeom prst="rect">
              <a:avLst/>
            </a:prstGeom>
          </p:spPr>
        </p:pic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5736" y="1268760"/>
              <a:ext cx="1647825" cy="276225"/>
            </a:xfrm>
            <a:prstGeom prst="rect">
              <a:avLst/>
            </a:prstGeom>
          </p:spPr>
        </p:pic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3284984"/>
            <a:ext cx="2874897" cy="1015663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Preliminary “red flag” for the first responders and governmental agencies</a:t>
            </a:r>
            <a:endParaRPr lang="he-IL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29747" cy="1107956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087F06CC-9002-45B5-AF63-301F67B64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29747" cy="110795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983" y="722019"/>
            <a:ext cx="3790749" cy="3140033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060848"/>
            <a:ext cx="3293669" cy="4653136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B32FAB23-DC8A-434D-ADA8-ED3444B1A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3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29747" cy="1107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1AE303-A272-4B97-90FA-2A170A683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812" y="70906"/>
            <a:ext cx="5071652" cy="1200329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3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Operational WhatsApp groups- real time updating</a:t>
            </a:r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3673271-990C-43A6-918A-B3DCA8C30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1" y="2852936"/>
            <a:ext cx="2310745" cy="386596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9DB06D3-0981-43DA-B8CF-DE12C2F6F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71" y="2475756"/>
            <a:ext cx="2936881" cy="4102159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BEB268CA-F621-47E8-91F1-98C7E39123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/>
          <a:stretch/>
        </p:blipFill>
        <p:spPr>
          <a:xfrm>
            <a:off x="3162890" y="1271235"/>
            <a:ext cx="2895771" cy="2996160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153E7012-9827-4E71-ADFF-1E5078C6BA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/>
          <a:stretch/>
        </p:blipFill>
        <p:spPr>
          <a:xfrm>
            <a:off x="2555362" y="3795394"/>
            <a:ext cx="3151287" cy="2782521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943A1E9-95CA-4EC7-BAA5-D00D1D6FE3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224" b="27267"/>
          <a:stretch/>
        </p:blipFill>
        <p:spPr>
          <a:xfrm>
            <a:off x="792552" y="0"/>
            <a:ext cx="2343228" cy="359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>
            <a:extLst>
              <a:ext uri="{FF2B5EF4-FFF2-40B4-BE49-F238E27FC236}">
                <a16:creationId xmlns:a16="http://schemas.microsoft.com/office/drawing/2014/main" id="{B999A444-D6D6-42D5-AF65-0C046E9D3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3848F0-FE34-4D11-8EBD-B41940F1E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116632"/>
            <a:ext cx="4896544" cy="1754326"/>
          </a:xfrm>
          <a:prstGeom prst="rect">
            <a:avLst/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Using the FB to give 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information about extreme events</a:t>
            </a:r>
            <a:endParaRPr kumimoji="0" lang="he-IL" sz="3600" b="0" i="0" u="none" strike="noStrike" kern="1200" cap="none" spc="0" normalizeH="0" baseline="0" noProof="0" dirty="0">
              <a:ln>
                <a:noFill/>
              </a:ln>
              <a:solidFill>
                <a:srgbClr val="FED58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84C24F1E-14B0-4E30-AD00-7AD7635EA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327" y="1052736"/>
            <a:ext cx="3698925" cy="430122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695C7CC4-72A9-4F36-B50E-F8E646741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464" y="3398018"/>
            <a:ext cx="4579752" cy="330357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384CD59-9FD8-4EEC-A237-135930BE0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212" y="579802"/>
            <a:ext cx="3295604" cy="515719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7940F06-D0CC-420E-B0F7-195801FFB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09" y="2013514"/>
            <a:ext cx="3698926" cy="469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1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/>
          <a:srcRect l="25988" t="8405" r="775" b="4754"/>
          <a:stretch/>
        </p:blipFill>
        <p:spPr>
          <a:xfrm>
            <a:off x="4067944" y="188640"/>
            <a:ext cx="4934356" cy="3289571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/>
          <a:srcRect l="25988" t="8405" r="775" b="4754"/>
          <a:stretch/>
        </p:blipFill>
        <p:spPr>
          <a:xfrm>
            <a:off x="179512" y="3140968"/>
            <a:ext cx="5256584" cy="3504389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489D1BC5-F1EE-467C-975F-24D0EDEC6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57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2844225"/>
            <a:ext cx="4976936" cy="15696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</a:t>
            </a:r>
            <a:endParaRPr lang="he-IL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EA4072-AE58-48D2-AF32-66AFDF3D03D9}"/>
              </a:ext>
            </a:extLst>
          </p:cNvPr>
          <p:cNvSpPr txBox="1"/>
          <p:nvPr/>
        </p:nvSpPr>
        <p:spPr>
          <a:xfrm>
            <a:off x="2339752" y="2204864"/>
            <a:ext cx="4976936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F8B7AB-AD55-414A-8506-41D4F9AD2165}"/>
              </a:ext>
            </a:extLst>
          </p:cNvPr>
          <p:cNvSpPr txBox="1"/>
          <p:nvPr/>
        </p:nvSpPr>
        <p:spPr>
          <a:xfrm>
            <a:off x="395536" y="3483587"/>
            <a:ext cx="4752528" cy="2062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responders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Emergency forces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Municipalities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Governmental agencies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3CA97-43D5-432B-965F-476790D9021B}"/>
              </a:ext>
            </a:extLst>
          </p:cNvPr>
          <p:cNvSpPr txBox="1"/>
          <p:nvPr/>
        </p:nvSpPr>
        <p:spPr>
          <a:xfrm>
            <a:off x="5654293" y="4293096"/>
            <a:ext cx="3104728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public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7A3B951-0D2D-44B3-A6F9-C346451832FF}"/>
              </a:ext>
            </a:extLst>
          </p:cNvPr>
          <p:cNvSpPr/>
          <p:nvPr/>
        </p:nvSpPr>
        <p:spPr>
          <a:xfrm>
            <a:off x="1979712" y="326854"/>
            <a:ext cx="6048671" cy="107721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Communicating warnings and advice to the Public</a:t>
            </a:r>
            <a:endParaRPr lang="he-IL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47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A very hand-drawn line drawing of the UK with crude symbols and thick lines. Date is 11 November 1936.">
            <a:extLst>
              <a:ext uri="{FF2B5EF4-FFF2-40B4-BE49-F238E27FC236}">
                <a16:creationId xmlns:a16="http://schemas.microsoft.com/office/drawing/2014/main" id="{B706A4A4-A5CD-49CF-A511-1173F5071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449476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orge Cowling adding symbols to a map saying 'tomorrow's weather'">
            <a:extLst>
              <a:ext uri="{FF2B5EF4-FFF2-40B4-BE49-F238E27FC236}">
                <a16:creationId xmlns:a16="http://schemas.microsoft.com/office/drawing/2014/main" id="{2D52A754-A461-44E5-BEB2-6D29C4C6B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24006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ack Armstrong looking relaxed in front of the charts, with hand in pocket.">
            <a:extLst>
              <a:ext uri="{FF2B5EF4-FFF2-40B4-BE49-F238E27FC236}">
                <a16:creationId xmlns:a16="http://schemas.microsoft.com/office/drawing/2014/main" id="{9EB54A02-9C02-48FB-B88B-5E536CBDB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38221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eefax weather map made up of a blocky outline of the UK. Winds moderate, mostly cloudy and some rain. Outlook: rain. ">
            <a:extLst>
              <a:ext uri="{FF2B5EF4-FFF2-40B4-BE49-F238E27FC236}">
                <a16:creationId xmlns:a16="http://schemas.microsoft.com/office/drawing/2014/main" id="{5BC517E1-F824-42E2-B350-33810A1D1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86542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arbara Edwards pins a magnetic symbol for overcast over the Midlands. ">
            <a:extLst>
              <a:ext uri="{FF2B5EF4-FFF2-40B4-BE49-F238E27FC236}">
                <a16:creationId xmlns:a16="http://schemas.microsoft.com/office/drawing/2014/main" id="{CFA72353-1561-492F-8CD2-4D5BBB3CA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32635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098907-A221-447D-8E0E-3311E8F03081}"/>
              </a:ext>
            </a:extLst>
          </p:cNvPr>
          <p:cNvSpPr txBox="1"/>
          <p:nvPr/>
        </p:nvSpPr>
        <p:spPr>
          <a:xfrm>
            <a:off x="3957872" y="276654"/>
            <a:ext cx="4976936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did it all start?</a:t>
            </a:r>
          </a:p>
        </p:txBody>
      </p:sp>
    </p:spTree>
    <p:extLst>
      <p:ext uri="{BB962C8B-B14F-4D97-AF65-F5344CB8AC3E}">
        <p14:creationId xmlns:p14="http://schemas.microsoft.com/office/powerpoint/2010/main" val="27602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489CF6A-1D2A-42DE-BA8B-7DB1AAD41B3F}"/>
              </a:ext>
            </a:extLst>
          </p:cNvPr>
          <p:cNvSpPr txBox="1">
            <a:spLocks noChangeArrowheads="1"/>
          </p:cNvSpPr>
          <p:nvPr/>
        </p:nvSpPr>
        <p:spPr>
          <a:xfrm>
            <a:off x="398206" y="1404072"/>
            <a:ext cx="8347587" cy="4859338"/>
          </a:xfrm>
          <a:prstGeom prst="rect">
            <a:avLst/>
          </a:prstGeom>
        </p:spPr>
        <p:txBody>
          <a:bodyPr/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 rtl="0"/>
            <a:endParaRPr lang="en-US" altLang="nl-NL" kern="0" dirty="0"/>
          </a:p>
          <a:p>
            <a:pPr marL="344488" lvl="1" indent="-342900" algn="l" rtl="0">
              <a:buFont typeface="Arial" pitchFamily="34" charset="0"/>
              <a:buAutoNum type="arabicPeriod"/>
            </a:pPr>
            <a:r>
              <a:rPr lang="en-US" altLang="nl-NL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Simply understandable at one glance also for non experts, therefore using graphical symbols</a:t>
            </a:r>
          </a:p>
          <a:p>
            <a:pPr marL="344488" lvl="1" indent="-342900" algn="l" rtl="0">
              <a:buFont typeface="Arial" pitchFamily="34" charset="0"/>
              <a:buAutoNum type="arabicPeriod"/>
            </a:pPr>
            <a:r>
              <a:rPr lang="en-US" altLang="nl-NL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warning levels (colors) should be impact and damage related</a:t>
            </a:r>
          </a:p>
          <a:p>
            <a:pPr marL="344488" lvl="1" indent="-342900" algn="l" rtl="0">
              <a:buFont typeface="Arial" pitchFamily="34" charset="0"/>
              <a:buAutoNum type="arabicPeriod"/>
            </a:pPr>
            <a:r>
              <a:rPr lang="en-US" altLang="nl-NL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Colors are preferably assigned according to the table adopted by the EMMA/</a:t>
            </a:r>
            <a:r>
              <a:rPr lang="en-US" altLang="nl-NL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Meteoalarm</a:t>
            </a:r>
            <a:r>
              <a:rPr lang="en-US" altLang="nl-NL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Expert members from all participating NMS’s. Your national climatological return period database should be able to help you to match the right parameter criterion with the appropriate color</a:t>
            </a:r>
          </a:p>
          <a:p>
            <a:pPr marL="344488" lvl="1" indent="-342900" algn="l" rtl="0">
              <a:buFont typeface="Arial" pitchFamily="34" charset="0"/>
              <a:buAutoNum type="arabicPeriod"/>
            </a:pPr>
            <a:r>
              <a:rPr lang="en-US" altLang="nl-NL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Primarily targeted at the General Public and National authorities</a:t>
            </a:r>
          </a:p>
          <a:p>
            <a:pPr marL="344488" lvl="1" indent="-342900" algn="l" rtl="0">
              <a:buFont typeface="Arial" pitchFamily="34" charset="0"/>
              <a:buAutoNum type="arabicPeriod"/>
            </a:pPr>
            <a:r>
              <a:rPr lang="en-US" altLang="nl-NL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targeted to the Forecasters at the bench. The forum on the intranet allows them to have discussions during the onset phase of a severe weather event</a:t>
            </a:r>
          </a:p>
          <a:p>
            <a:pPr algn="l" rtl="0"/>
            <a:endParaRPr lang="en-US" altLang="nl-NL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/>
            <a:endParaRPr lang="nl-NL" altLang="nl-NL" kern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13477-5B9B-4833-A64D-9F12AF560646}"/>
              </a:ext>
            </a:extLst>
          </p:cNvPr>
          <p:cNvSpPr txBox="1"/>
          <p:nvPr/>
        </p:nvSpPr>
        <p:spPr>
          <a:xfrm>
            <a:off x="2339752" y="629534"/>
            <a:ext cx="4032448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accent1">
                <a:alpha val="98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Meteoalarm</a:t>
            </a:r>
            <a:endParaRPr 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2963908F-AADF-4C91-BBD2-6197B9219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879" y="332656"/>
            <a:ext cx="1740816" cy="15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4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465" y="505893"/>
            <a:ext cx="6120581" cy="805618"/>
          </a:xfrm>
          <a:solidFill>
            <a:srgbClr val="0070C0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nl-NL" sz="32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Color related to impact threat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/>
          <a:lstStyle/>
          <a:p>
            <a:pPr algn="l" rtl="0"/>
            <a:endParaRPr lang="nl-NL" sz="2400" dirty="0"/>
          </a:p>
          <a:p>
            <a:pPr algn="l" rtl="0"/>
            <a:endParaRPr lang="nl-NL" sz="2400" dirty="0"/>
          </a:p>
          <a:p>
            <a:pPr algn="l" rtl="0"/>
            <a:r>
              <a:rPr lang="nl-NL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 = No threats</a:t>
            </a:r>
          </a:p>
          <a:p>
            <a:pPr algn="l" rtl="0"/>
            <a:endParaRPr lang="nl-NL" kern="1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/>
            <a:r>
              <a:rPr lang="nl-NL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  = Be Aware</a:t>
            </a:r>
          </a:p>
          <a:p>
            <a:pPr algn="l" rtl="0"/>
            <a:endParaRPr lang="nl-NL" kern="1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/>
            <a:r>
              <a:rPr lang="nl-NL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Orange = Be Prepared</a:t>
            </a:r>
          </a:p>
          <a:p>
            <a:pPr algn="l" rtl="0"/>
            <a:endParaRPr lang="nl-NL" kern="1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/>
            <a:r>
              <a:rPr lang="nl-NL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= Take Action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848465" y="2389239"/>
            <a:ext cx="3608438" cy="76691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48465" y="2310581"/>
            <a:ext cx="3362632" cy="678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376516" y="2389239"/>
            <a:ext cx="2369574" cy="76691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635149" y="2104104"/>
            <a:ext cx="2005781" cy="363793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635148" y="3207624"/>
            <a:ext cx="2005781" cy="39329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54451" y="4466037"/>
            <a:ext cx="2005781" cy="403123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589512" y="5647662"/>
            <a:ext cx="2045110" cy="373626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11" name="Picture 19">
            <a:extLst>
              <a:ext uri="{FF2B5EF4-FFF2-40B4-BE49-F238E27FC236}">
                <a16:creationId xmlns:a16="http://schemas.microsoft.com/office/drawing/2014/main" id="{04771151-53CF-4F5A-B464-C86CE6189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76672"/>
            <a:ext cx="7067128" cy="782960"/>
          </a:xfrm>
          <a:solidFill>
            <a:srgbClr val="0070C0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nl-NL" sz="32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Impact description and Risk Matrix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46" y="2344805"/>
            <a:ext cx="5560148" cy="425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3A315A4C-8686-4A41-A4B6-F2D2FF169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4B54D13-C27D-4717-9762-0697BCA2AE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51"/>
          <a:stretch/>
        </p:blipFill>
        <p:spPr>
          <a:xfrm>
            <a:off x="1139060" y="1196752"/>
            <a:ext cx="6910120" cy="507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29747" cy="1107956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6CE83D46-E677-4EB2-B7AE-1F2C2CB7D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04" y="2005560"/>
            <a:ext cx="8100392" cy="4591792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224A35DA-2754-4238-9933-6FEEDD61B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59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145185"/>
            <a:ext cx="1171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4010300-7C72-448A-83A4-02E01167E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0848"/>
            <a:ext cx="9144000" cy="43931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0362E4C-4E10-4454-9A8D-3CBC33B47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411573"/>
            <a:ext cx="7744028" cy="369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25099</TotalTime>
  <Words>319</Words>
  <Application>Microsoft Office PowerPoint</Application>
  <PresentationFormat>‫הצגה על המסך (4:3)</PresentationFormat>
  <Paragraphs>51</Paragraphs>
  <Slides>25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25</vt:i4>
      </vt:variant>
    </vt:vector>
  </HeadingPairs>
  <TitlesOfParts>
    <vt:vector size="32" baseType="lpstr">
      <vt:lpstr>Arial</vt:lpstr>
      <vt:lpstr>Calibri</vt:lpstr>
      <vt:lpstr>Times New Roman</vt:lpstr>
      <vt:lpstr>Verdana</vt:lpstr>
      <vt:lpstr>עיצוב ברירת מחדל</vt:lpstr>
      <vt:lpstr>2_עיצוב ברירת מחדל</vt:lpstr>
      <vt:lpstr>1_עיצוב ברירת מחדל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Color related to impact threat</vt:lpstr>
      <vt:lpstr>Impact description and Risk Matrix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Nir</dc:creator>
  <cp:lastModifiedBy>Amit Savir</cp:lastModifiedBy>
  <cp:revision>453</cp:revision>
  <dcterms:created xsi:type="dcterms:W3CDTF">2006-12-23T06:08:17Z</dcterms:created>
  <dcterms:modified xsi:type="dcterms:W3CDTF">2022-03-20T18:31:12Z</dcterms:modified>
</cp:coreProperties>
</file>