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45"/>
  </p:notesMasterIdLst>
  <p:sldIdLst>
    <p:sldId id="269" r:id="rId2"/>
    <p:sldId id="304" r:id="rId3"/>
    <p:sldId id="339" r:id="rId4"/>
    <p:sldId id="306" r:id="rId5"/>
    <p:sldId id="305" r:id="rId6"/>
    <p:sldId id="308" r:id="rId7"/>
    <p:sldId id="303" r:id="rId8"/>
    <p:sldId id="307" r:id="rId9"/>
    <p:sldId id="299" r:id="rId10"/>
    <p:sldId id="309" r:id="rId11"/>
    <p:sldId id="310" r:id="rId12"/>
    <p:sldId id="285" r:id="rId13"/>
    <p:sldId id="298" r:id="rId14"/>
    <p:sldId id="301" r:id="rId15"/>
    <p:sldId id="312" r:id="rId16"/>
    <p:sldId id="311" r:id="rId17"/>
    <p:sldId id="313" r:id="rId18"/>
    <p:sldId id="319" r:id="rId19"/>
    <p:sldId id="320" r:id="rId20"/>
    <p:sldId id="314" r:id="rId21"/>
    <p:sldId id="316" r:id="rId22"/>
    <p:sldId id="317" r:id="rId23"/>
    <p:sldId id="315" r:id="rId24"/>
    <p:sldId id="340" r:id="rId25"/>
    <p:sldId id="341" r:id="rId26"/>
    <p:sldId id="321" r:id="rId27"/>
    <p:sldId id="318" r:id="rId28"/>
    <p:sldId id="323" r:id="rId29"/>
    <p:sldId id="322" r:id="rId30"/>
    <p:sldId id="325" r:id="rId31"/>
    <p:sldId id="326" r:id="rId32"/>
    <p:sldId id="327" r:id="rId33"/>
    <p:sldId id="330" r:id="rId34"/>
    <p:sldId id="331" r:id="rId35"/>
    <p:sldId id="334" r:id="rId36"/>
    <p:sldId id="333" r:id="rId37"/>
    <p:sldId id="335" r:id="rId38"/>
    <p:sldId id="289" r:id="rId39"/>
    <p:sldId id="296" r:id="rId40"/>
    <p:sldId id="338" r:id="rId41"/>
    <p:sldId id="336" r:id="rId42"/>
    <p:sldId id="280" r:id="rId43"/>
    <p:sldId id="267" r:id="rId44"/>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מקטע ברירת מחדל" id="{690E9354-75F7-4E69-8114-9563B704B306}">
          <p14:sldIdLst>
            <p14:sldId id="269"/>
            <p14:sldId id="304"/>
            <p14:sldId id="339"/>
            <p14:sldId id="306"/>
            <p14:sldId id="305"/>
            <p14:sldId id="308"/>
            <p14:sldId id="303"/>
            <p14:sldId id="307"/>
            <p14:sldId id="299"/>
            <p14:sldId id="309"/>
            <p14:sldId id="310"/>
            <p14:sldId id="285"/>
            <p14:sldId id="298"/>
            <p14:sldId id="301"/>
            <p14:sldId id="312"/>
            <p14:sldId id="311"/>
            <p14:sldId id="313"/>
            <p14:sldId id="319"/>
            <p14:sldId id="320"/>
            <p14:sldId id="314"/>
            <p14:sldId id="316"/>
            <p14:sldId id="317"/>
            <p14:sldId id="315"/>
            <p14:sldId id="340"/>
            <p14:sldId id="341"/>
            <p14:sldId id="321"/>
            <p14:sldId id="318"/>
            <p14:sldId id="323"/>
            <p14:sldId id="322"/>
            <p14:sldId id="325"/>
            <p14:sldId id="326"/>
            <p14:sldId id="327"/>
            <p14:sldId id="330"/>
            <p14:sldId id="331"/>
            <p14:sldId id="334"/>
            <p14:sldId id="333"/>
            <p14:sldId id="335"/>
            <p14:sldId id="289"/>
            <p14:sldId id="296"/>
            <p14:sldId id="338"/>
            <p14:sldId id="336"/>
            <p14:sldId id="280"/>
            <p14:sldId id="26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3007" autoAdjust="0"/>
    <p:restoredTop sz="94660"/>
  </p:normalViewPr>
  <p:slideViewPr>
    <p:cSldViewPr snapToGrid="0">
      <p:cViewPr varScale="1">
        <p:scale>
          <a:sx n="115" d="100"/>
          <a:sy n="115" d="100"/>
        </p:scale>
        <p:origin x="31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2172BD99-27A6-4DEF-8A21-E8621A03A8C2}" type="datetimeFigureOut">
              <a:rPr lang="he-IL" smtClean="0"/>
              <a:t>י"ב/אדר ב/תשפ"ב</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9BE224D3-060D-4AEA-8ECB-E9D4590B7155}" type="slidenum">
              <a:rPr lang="he-IL" smtClean="0"/>
              <a:t>‹#›</a:t>
            </a:fld>
            <a:endParaRPr lang="he-IL"/>
          </a:p>
        </p:txBody>
      </p:sp>
    </p:spTree>
    <p:extLst>
      <p:ext uri="{BB962C8B-B14F-4D97-AF65-F5344CB8AC3E}">
        <p14:creationId xmlns:p14="http://schemas.microsoft.com/office/powerpoint/2010/main" val="4072592022"/>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70DD8C-D173-4C4D-8F21-61198A70E55B}" type="slidenum">
              <a:rPr lang="en-US" smtClean="0"/>
              <a:pPr/>
              <a:t>1</a:t>
            </a:fld>
            <a:endParaRPr lang="en-US"/>
          </a:p>
        </p:txBody>
      </p:sp>
    </p:spTree>
    <p:extLst>
      <p:ext uri="{BB962C8B-B14F-4D97-AF65-F5344CB8AC3E}">
        <p14:creationId xmlns:p14="http://schemas.microsoft.com/office/powerpoint/2010/main" val="2662319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r" rtl="1">
              <a:spcBef>
                <a:spcPts val="0"/>
              </a:spcBef>
              <a:spcAft>
                <a:spcPts val="0"/>
              </a:spcAft>
              <a:buNone/>
            </a:pPr>
            <a:r>
              <a:rPr lang="en-US"/>
              <a:t>לומר כבר פה שכשאנחנו מסתכלים על תהליכים הידרולוגים הרבה פעמים אנחנו צריכים לומר עבור איזה משך </a:t>
            </a:r>
            <a:endParaRPr/>
          </a:p>
          <a:p>
            <a:pPr marL="0" lvl="0" indent="0" algn="r" rtl="1">
              <a:spcBef>
                <a:spcPts val="0"/>
              </a:spcBef>
              <a:spcAft>
                <a:spcPts val="0"/>
              </a:spcAft>
              <a:buNone/>
            </a:pPr>
            <a:r>
              <a:rPr lang="en-US"/>
              <a:t>לדוגמא כשנדווח על עוצמת גשם מסויימת נצטרך לומר על איזה משך אנחנו ממצעים אותה, כי המשמעות של עוצמה של 60 ממ לשעה בשעה שונה לחלוטין מ60 ממ לשעה בדקה אחת... </a:t>
            </a:r>
            <a:endParaRPr/>
          </a:p>
          <a:p>
            <a:pPr marL="0" lvl="0" indent="0" algn="r" rtl="1">
              <a:spcBef>
                <a:spcPts val="0"/>
              </a:spcBef>
              <a:spcAft>
                <a:spcPts val="0"/>
              </a:spcAft>
              <a:buNone/>
            </a:pPr>
            <a:r>
              <a:rPr lang="en-US"/>
              <a:t>אותו הדבר כשאנחנו מסתכלים על שטח תורם נצטרך לקבוע את זמן הרלוונטי עבורו. הזמן הזה נקבע מתכונות האגן ניקוז ומהגשם, כך שזרימה פוטנציאלית מהאזור המרוחק ביותר במדרון תצליח להגיע למערכת ערוצים או למוצא </a:t>
            </a:r>
            <a:endParaRPr/>
          </a:p>
          <a:p>
            <a:pPr marL="0" lvl="0" indent="0" algn="r" rtl="1">
              <a:spcBef>
                <a:spcPts val="0"/>
              </a:spcBef>
              <a:spcAft>
                <a:spcPts val="0"/>
              </a:spcAft>
              <a:buNone/>
            </a:pPr>
            <a:endParaRPr/>
          </a:p>
        </p:txBody>
      </p:sp>
      <p:sp>
        <p:nvSpPr>
          <p:cNvPr id="248" name="Google Shape;248;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854072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4" name="Google Shape;264;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15036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70DD8C-D173-4C4D-8F21-61198A70E55B}" type="slidenum">
              <a:rPr lang="en-US" smtClean="0"/>
              <a:pPr/>
              <a:t>43</a:t>
            </a:fld>
            <a:endParaRPr lang="en-US"/>
          </a:p>
        </p:txBody>
      </p:sp>
    </p:spTree>
    <p:extLst>
      <p:ext uri="{BB962C8B-B14F-4D97-AF65-F5344CB8AC3E}">
        <p14:creationId xmlns:p14="http://schemas.microsoft.com/office/powerpoint/2010/main" val="3544122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122363"/>
            <a:ext cx="9144000" cy="2387600"/>
          </a:xfrm>
        </p:spPr>
        <p:txBody>
          <a:bodyPr anchor="b"/>
          <a:lstStyle>
            <a:lvl1pPr algn="ctr">
              <a:defRPr sz="6000"/>
            </a:lvl1pPr>
          </a:lstStyle>
          <a:p>
            <a:r>
              <a:rPr lang="he-IL" smtClean="0"/>
              <a:t>לחץ כדי לערוך סגנון כותרת של תבנית בסיס</a:t>
            </a:r>
            <a:endParaRPr lang="he-IL"/>
          </a:p>
        </p:txBody>
      </p:sp>
      <p:sp>
        <p:nvSpPr>
          <p:cNvPr id="3" name="כותרת משנה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smtClean="0"/>
              <a:t>לחץ כדי לערוך סגנון כותרת משנה של תבנית בסיס</a:t>
            </a:r>
            <a:endParaRPr lang="he-IL"/>
          </a:p>
        </p:txBody>
      </p:sp>
      <p:sp>
        <p:nvSpPr>
          <p:cNvPr id="4" name="מציין מיקום של תאריך 3"/>
          <p:cNvSpPr>
            <a:spLocks noGrp="1"/>
          </p:cNvSpPr>
          <p:nvPr>
            <p:ph type="dt" sz="half" idx="10"/>
          </p:nvPr>
        </p:nvSpPr>
        <p:spPr/>
        <p:txBody>
          <a:bodyPr/>
          <a:lstStyle/>
          <a:p>
            <a:fld id="{A97F4A78-4A41-4711-8404-C393D82B5C91}" type="datetimeFigureOut">
              <a:rPr lang="he-IL" smtClean="0"/>
              <a:t>י"ב/אדר ב/תשפ"ב</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D53C868B-D974-40AB-86ED-1F059FFBB17F}" type="slidenum">
              <a:rPr lang="he-IL" smtClean="0"/>
              <a:t>‹#›</a:t>
            </a:fld>
            <a:endParaRPr lang="he-IL"/>
          </a:p>
        </p:txBody>
      </p:sp>
    </p:spTree>
    <p:extLst>
      <p:ext uri="{BB962C8B-B14F-4D97-AF65-F5344CB8AC3E}">
        <p14:creationId xmlns:p14="http://schemas.microsoft.com/office/powerpoint/2010/main" val="3790600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p:txBody>
          <a:bodyPr vert="eaVert"/>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A97F4A78-4A41-4711-8404-C393D82B5C91}" type="datetimeFigureOut">
              <a:rPr lang="he-IL" smtClean="0"/>
              <a:t>י"ב/אדר ב/תשפ"ב</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D53C868B-D974-40AB-86ED-1F059FFBB17F}" type="slidenum">
              <a:rPr lang="he-IL" smtClean="0"/>
              <a:t>‹#›</a:t>
            </a:fld>
            <a:endParaRPr lang="he-IL"/>
          </a:p>
        </p:txBody>
      </p:sp>
    </p:spTree>
    <p:extLst>
      <p:ext uri="{BB962C8B-B14F-4D97-AF65-F5344CB8AC3E}">
        <p14:creationId xmlns:p14="http://schemas.microsoft.com/office/powerpoint/2010/main" val="1305609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724900" y="365125"/>
            <a:ext cx="2628900" cy="5811838"/>
          </a:xfrm>
        </p:spPr>
        <p:txBody>
          <a:bodyPr vert="eaVert"/>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a:xfrm>
            <a:off x="838200" y="365125"/>
            <a:ext cx="7734300" cy="5811838"/>
          </a:xfrm>
        </p:spPr>
        <p:txBody>
          <a:bodyPr vert="eaVert"/>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A97F4A78-4A41-4711-8404-C393D82B5C91}" type="datetimeFigureOut">
              <a:rPr lang="he-IL" smtClean="0"/>
              <a:t>י"ב/אדר ב/תשפ"ב</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D53C868B-D974-40AB-86ED-1F059FFBB17F}" type="slidenum">
              <a:rPr lang="he-IL" smtClean="0"/>
              <a:t>‹#›</a:t>
            </a:fld>
            <a:endParaRPr lang="he-IL"/>
          </a:p>
        </p:txBody>
      </p:sp>
    </p:spTree>
    <p:extLst>
      <p:ext uri="{BB962C8B-B14F-4D97-AF65-F5344CB8AC3E}">
        <p14:creationId xmlns:p14="http://schemas.microsoft.com/office/powerpoint/2010/main" val="149948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A97F4A78-4A41-4711-8404-C393D82B5C91}" type="datetimeFigureOut">
              <a:rPr lang="he-IL" smtClean="0"/>
              <a:t>י"ב/אדר ב/תשפ"ב</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D53C868B-D974-40AB-86ED-1F059FFBB17F}" type="slidenum">
              <a:rPr lang="he-IL" smtClean="0"/>
              <a:t>‹#›</a:t>
            </a:fld>
            <a:endParaRPr lang="he-IL"/>
          </a:p>
        </p:txBody>
      </p:sp>
    </p:spTree>
    <p:extLst>
      <p:ext uri="{BB962C8B-B14F-4D97-AF65-F5344CB8AC3E}">
        <p14:creationId xmlns:p14="http://schemas.microsoft.com/office/powerpoint/2010/main" val="3345187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831850" y="1709738"/>
            <a:ext cx="10515600" cy="2852737"/>
          </a:xfrm>
        </p:spPr>
        <p:txBody>
          <a:bodyPr anchor="b"/>
          <a:lstStyle>
            <a:lvl1pPr>
              <a:defRPr sz="6000"/>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smtClean="0"/>
              <a:t>ערוך סגנונות טקסט של תבנית בסיס</a:t>
            </a:r>
          </a:p>
        </p:txBody>
      </p:sp>
      <p:sp>
        <p:nvSpPr>
          <p:cNvPr id="4" name="מציין מיקום של תאריך 3"/>
          <p:cNvSpPr>
            <a:spLocks noGrp="1"/>
          </p:cNvSpPr>
          <p:nvPr>
            <p:ph type="dt" sz="half" idx="10"/>
          </p:nvPr>
        </p:nvSpPr>
        <p:spPr/>
        <p:txBody>
          <a:bodyPr/>
          <a:lstStyle/>
          <a:p>
            <a:fld id="{A97F4A78-4A41-4711-8404-C393D82B5C91}" type="datetimeFigureOut">
              <a:rPr lang="he-IL" smtClean="0"/>
              <a:t>י"ב/אדר ב/תשפ"ב</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D53C868B-D974-40AB-86ED-1F059FFBB17F}" type="slidenum">
              <a:rPr lang="he-IL" smtClean="0"/>
              <a:t>‹#›</a:t>
            </a:fld>
            <a:endParaRPr lang="he-IL"/>
          </a:p>
        </p:txBody>
      </p:sp>
    </p:spTree>
    <p:extLst>
      <p:ext uri="{BB962C8B-B14F-4D97-AF65-F5344CB8AC3E}">
        <p14:creationId xmlns:p14="http://schemas.microsoft.com/office/powerpoint/2010/main" val="1551639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sz="half" idx="1"/>
          </p:nvPr>
        </p:nvSpPr>
        <p:spPr>
          <a:xfrm>
            <a:off x="838200" y="1825625"/>
            <a:ext cx="5181600" cy="435133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תוכן 3"/>
          <p:cNvSpPr>
            <a:spLocks noGrp="1"/>
          </p:cNvSpPr>
          <p:nvPr>
            <p:ph sz="half" idx="2"/>
          </p:nvPr>
        </p:nvSpPr>
        <p:spPr>
          <a:xfrm>
            <a:off x="6172200" y="1825625"/>
            <a:ext cx="5181600" cy="435133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של תאריך 4"/>
          <p:cNvSpPr>
            <a:spLocks noGrp="1"/>
          </p:cNvSpPr>
          <p:nvPr>
            <p:ph type="dt" sz="half" idx="10"/>
          </p:nvPr>
        </p:nvSpPr>
        <p:spPr/>
        <p:txBody>
          <a:bodyPr/>
          <a:lstStyle/>
          <a:p>
            <a:fld id="{A97F4A78-4A41-4711-8404-C393D82B5C91}" type="datetimeFigureOut">
              <a:rPr lang="he-IL" smtClean="0"/>
              <a:t>י"ב/אדר ב/תשפ"ב</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D53C868B-D974-40AB-86ED-1F059FFBB17F}" type="slidenum">
              <a:rPr lang="he-IL" smtClean="0"/>
              <a:t>‹#›</a:t>
            </a:fld>
            <a:endParaRPr lang="he-IL"/>
          </a:p>
        </p:txBody>
      </p:sp>
    </p:spTree>
    <p:extLst>
      <p:ext uri="{BB962C8B-B14F-4D97-AF65-F5344CB8AC3E}">
        <p14:creationId xmlns:p14="http://schemas.microsoft.com/office/powerpoint/2010/main" val="536778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365125"/>
            <a:ext cx="10515600" cy="1325563"/>
          </a:xfrm>
        </p:spPr>
        <p:txBody>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ערוך סגנונות טקסט של תבנית בסיס</a:t>
            </a:r>
          </a:p>
        </p:txBody>
      </p:sp>
      <p:sp>
        <p:nvSpPr>
          <p:cNvPr id="4" name="מציין מיקום תוכן 3"/>
          <p:cNvSpPr>
            <a:spLocks noGrp="1"/>
          </p:cNvSpPr>
          <p:nvPr>
            <p:ph sz="half" idx="2"/>
          </p:nvPr>
        </p:nvSpPr>
        <p:spPr>
          <a:xfrm>
            <a:off x="839788" y="2505075"/>
            <a:ext cx="5157787" cy="368458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טקסט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ערוך סגנונות טקסט של תבנית בסיס</a:t>
            </a:r>
          </a:p>
        </p:txBody>
      </p:sp>
      <p:sp>
        <p:nvSpPr>
          <p:cNvPr id="6" name="מציין מיקום תוכן 5"/>
          <p:cNvSpPr>
            <a:spLocks noGrp="1"/>
          </p:cNvSpPr>
          <p:nvPr>
            <p:ph sz="quarter" idx="4"/>
          </p:nvPr>
        </p:nvSpPr>
        <p:spPr>
          <a:xfrm>
            <a:off x="6172200" y="2505075"/>
            <a:ext cx="5183188" cy="368458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7" name="מציין מיקום של תאריך 6"/>
          <p:cNvSpPr>
            <a:spLocks noGrp="1"/>
          </p:cNvSpPr>
          <p:nvPr>
            <p:ph type="dt" sz="half" idx="10"/>
          </p:nvPr>
        </p:nvSpPr>
        <p:spPr/>
        <p:txBody>
          <a:bodyPr/>
          <a:lstStyle/>
          <a:p>
            <a:fld id="{A97F4A78-4A41-4711-8404-C393D82B5C91}" type="datetimeFigureOut">
              <a:rPr lang="he-IL" smtClean="0"/>
              <a:t>י"ב/אדר ב/תשפ"ב</a:t>
            </a:fld>
            <a:endParaRPr lang="he-IL"/>
          </a:p>
        </p:txBody>
      </p:sp>
      <p:sp>
        <p:nvSpPr>
          <p:cNvPr id="8" name="מציין מיקום של כותרת תחתונה 7"/>
          <p:cNvSpPr>
            <a:spLocks noGrp="1"/>
          </p:cNvSpPr>
          <p:nvPr>
            <p:ph type="ftr" sz="quarter" idx="11"/>
          </p:nvPr>
        </p:nvSpPr>
        <p:spPr/>
        <p:txBody>
          <a:bodyPr/>
          <a:lstStyle/>
          <a:p>
            <a:endParaRPr lang="he-IL"/>
          </a:p>
        </p:txBody>
      </p:sp>
      <p:sp>
        <p:nvSpPr>
          <p:cNvPr id="9" name="מציין מיקום של מספר שקופית 8"/>
          <p:cNvSpPr>
            <a:spLocks noGrp="1"/>
          </p:cNvSpPr>
          <p:nvPr>
            <p:ph type="sldNum" sz="quarter" idx="12"/>
          </p:nvPr>
        </p:nvSpPr>
        <p:spPr/>
        <p:txBody>
          <a:bodyPr/>
          <a:lstStyle/>
          <a:p>
            <a:fld id="{D53C868B-D974-40AB-86ED-1F059FFBB17F}" type="slidenum">
              <a:rPr lang="he-IL" smtClean="0"/>
              <a:t>‹#›</a:t>
            </a:fld>
            <a:endParaRPr lang="he-IL"/>
          </a:p>
        </p:txBody>
      </p:sp>
    </p:spTree>
    <p:extLst>
      <p:ext uri="{BB962C8B-B14F-4D97-AF65-F5344CB8AC3E}">
        <p14:creationId xmlns:p14="http://schemas.microsoft.com/office/powerpoint/2010/main" val="309246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תאריך 2"/>
          <p:cNvSpPr>
            <a:spLocks noGrp="1"/>
          </p:cNvSpPr>
          <p:nvPr>
            <p:ph type="dt" sz="half" idx="10"/>
          </p:nvPr>
        </p:nvSpPr>
        <p:spPr/>
        <p:txBody>
          <a:bodyPr/>
          <a:lstStyle/>
          <a:p>
            <a:fld id="{A97F4A78-4A41-4711-8404-C393D82B5C91}" type="datetimeFigureOut">
              <a:rPr lang="he-IL" smtClean="0"/>
              <a:t>י"ב/אדר ב/תשפ"ב</a:t>
            </a:fld>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p:txBody>
          <a:bodyPr/>
          <a:lstStyle/>
          <a:p>
            <a:fld id="{D53C868B-D974-40AB-86ED-1F059FFBB17F}" type="slidenum">
              <a:rPr lang="he-IL" smtClean="0"/>
              <a:t>‹#›</a:t>
            </a:fld>
            <a:endParaRPr lang="he-IL"/>
          </a:p>
        </p:txBody>
      </p:sp>
    </p:spTree>
    <p:extLst>
      <p:ext uri="{BB962C8B-B14F-4D97-AF65-F5344CB8AC3E}">
        <p14:creationId xmlns:p14="http://schemas.microsoft.com/office/powerpoint/2010/main" val="1737554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A97F4A78-4A41-4711-8404-C393D82B5C91}" type="datetimeFigureOut">
              <a:rPr lang="he-IL" smtClean="0"/>
              <a:t>י"ב/אדר ב/תשפ"ב</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D53C868B-D974-40AB-86ED-1F059FFBB17F}" type="slidenum">
              <a:rPr lang="he-IL" smtClean="0"/>
              <a:t>‹#›</a:t>
            </a:fld>
            <a:endParaRPr lang="he-IL"/>
          </a:p>
        </p:txBody>
      </p:sp>
    </p:spTree>
    <p:extLst>
      <p:ext uri="{BB962C8B-B14F-4D97-AF65-F5344CB8AC3E}">
        <p14:creationId xmlns:p14="http://schemas.microsoft.com/office/powerpoint/2010/main" val="342479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ערוך סגנונות טקסט של תבנית בסיס</a:t>
            </a:r>
          </a:p>
        </p:txBody>
      </p:sp>
      <p:sp>
        <p:nvSpPr>
          <p:cNvPr id="5" name="מציין מיקום של תאריך 4"/>
          <p:cNvSpPr>
            <a:spLocks noGrp="1"/>
          </p:cNvSpPr>
          <p:nvPr>
            <p:ph type="dt" sz="half" idx="10"/>
          </p:nvPr>
        </p:nvSpPr>
        <p:spPr/>
        <p:txBody>
          <a:bodyPr/>
          <a:lstStyle/>
          <a:p>
            <a:fld id="{A97F4A78-4A41-4711-8404-C393D82B5C91}" type="datetimeFigureOut">
              <a:rPr lang="he-IL" smtClean="0"/>
              <a:t>י"ב/אדר ב/תשפ"ב</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D53C868B-D974-40AB-86ED-1F059FFBB17F}" type="slidenum">
              <a:rPr lang="he-IL" smtClean="0"/>
              <a:t>‹#›</a:t>
            </a:fld>
            <a:endParaRPr lang="he-IL"/>
          </a:p>
        </p:txBody>
      </p:sp>
    </p:spTree>
    <p:extLst>
      <p:ext uri="{BB962C8B-B14F-4D97-AF65-F5344CB8AC3E}">
        <p14:creationId xmlns:p14="http://schemas.microsoft.com/office/powerpoint/2010/main" val="2874997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smtClean="0"/>
              <a:t>לחץ כדי לערוך סגנון כותרת של תבנית בסיס</a:t>
            </a:r>
            <a:endParaRPr lang="he-IL"/>
          </a:p>
        </p:txBody>
      </p:sp>
      <p:sp>
        <p:nvSpPr>
          <p:cNvPr id="3" name="מציין מיקום של תמונה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ערוך סגנונות טקסט של תבנית בסיס</a:t>
            </a:r>
          </a:p>
        </p:txBody>
      </p:sp>
      <p:sp>
        <p:nvSpPr>
          <p:cNvPr id="5" name="מציין מיקום של תאריך 4"/>
          <p:cNvSpPr>
            <a:spLocks noGrp="1"/>
          </p:cNvSpPr>
          <p:nvPr>
            <p:ph type="dt" sz="half" idx="10"/>
          </p:nvPr>
        </p:nvSpPr>
        <p:spPr/>
        <p:txBody>
          <a:bodyPr/>
          <a:lstStyle/>
          <a:p>
            <a:fld id="{A97F4A78-4A41-4711-8404-C393D82B5C91}" type="datetimeFigureOut">
              <a:rPr lang="he-IL" smtClean="0"/>
              <a:t>י"ב/אדר ב/תשפ"ב</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D53C868B-D974-40AB-86ED-1F059FFBB17F}" type="slidenum">
              <a:rPr lang="he-IL" smtClean="0"/>
              <a:t>‹#›</a:t>
            </a:fld>
            <a:endParaRPr lang="he-IL"/>
          </a:p>
        </p:txBody>
      </p:sp>
    </p:spTree>
    <p:extLst>
      <p:ext uri="{BB962C8B-B14F-4D97-AF65-F5344CB8AC3E}">
        <p14:creationId xmlns:p14="http://schemas.microsoft.com/office/powerpoint/2010/main" val="1630615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A97F4A78-4A41-4711-8404-C393D82B5C91}" type="datetimeFigureOut">
              <a:rPr lang="he-IL" smtClean="0"/>
              <a:t>י"ב/אדר ב/תשפ"ב</a:t>
            </a:fld>
            <a:endParaRPr lang="he-IL"/>
          </a:p>
        </p:txBody>
      </p:sp>
      <p:sp>
        <p:nvSpPr>
          <p:cNvPr id="5" name="מציין מיקום של כותרת תחתונה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D53C868B-D974-40AB-86ED-1F059FFBB17F}" type="slidenum">
              <a:rPr lang="he-IL" smtClean="0"/>
              <a:t>‹#›</a:t>
            </a:fld>
            <a:endParaRPr lang="he-IL"/>
          </a:p>
        </p:txBody>
      </p:sp>
    </p:spTree>
    <p:extLst>
      <p:ext uri="{BB962C8B-B14F-4D97-AF65-F5344CB8AC3E}">
        <p14:creationId xmlns:p14="http://schemas.microsoft.com/office/powerpoint/2010/main" val="12575879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gif"/></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4.gif"/></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28.png"/><Relationship Id="rId2" Type="http://schemas.openxmlformats.org/officeDocument/2006/relationships/image" Target="../media/image25.jpe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7.gif"/></Relationships>
</file>

<file path=ppt/slides/_rels/slide1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9.jpe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7.gif"/></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9.jpe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9.jpe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7.gif"/><Relationship Id="rId7" Type="http://schemas.openxmlformats.org/officeDocument/2006/relationships/image" Target="../media/image44.png"/><Relationship Id="rId2"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1.gif"/><Relationship Id="rId5" Type="http://schemas.openxmlformats.org/officeDocument/2006/relationships/image" Target="../media/image10.jpeg"/><Relationship Id="rId4" Type="http://schemas.openxmlformats.org/officeDocument/2006/relationships/image" Target="../media/image7.gif"/></Relationships>
</file>

<file path=ppt/slides/_rels/slide20.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9.jpeg"/><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8.png"/><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7.gif"/></Relationships>
</file>

<file path=ppt/slides/_rels/slide2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7.gif"/><Relationship Id="rId7" Type="http://schemas.openxmlformats.org/officeDocument/2006/relationships/image" Target="../media/image54.png"/><Relationship Id="rId2"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png"/><Relationship Id="rId9" Type="http://schemas.openxmlformats.org/officeDocument/2006/relationships/image" Target="../media/image56.jpeg"/></Relationships>
</file>

<file path=ppt/slides/_rels/slide2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9.jpe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7.gif"/><Relationship Id="rId7" Type="http://schemas.openxmlformats.org/officeDocument/2006/relationships/image" Target="../media/image63.jpeg"/><Relationship Id="rId2"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JPG"/></Relationships>
</file>

<file path=ppt/slides/_rels/slide28.xml.rels><?xml version="1.0" encoding="UTF-8" standalone="yes"?>
<Relationships xmlns="http://schemas.openxmlformats.org/package/2006/relationships"><Relationship Id="rId3" Type="http://schemas.openxmlformats.org/officeDocument/2006/relationships/image" Target="../media/image7.gif"/><Relationship Id="rId7" Type="http://schemas.openxmlformats.org/officeDocument/2006/relationships/image" Target="../media/image66.png"/><Relationship Id="rId2"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1.png"/><Relationship Id="rId4" Type="http://schemas.openxmlformats.org/officeDocument/2006/relationships/image" Target="../media/image60.JPG"/></Relationships>
</file>

<file path=ppt/slides/_rels/slide2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0.png"/><Relationship Id="rId1" Type="http://schemas.openxmlformats.org/officeDocument/2006/relationships/slideLayout" Target="../slideLayouts/slideLayout1.xml"/><Relationship Id="rId4" Type="http://schemas.openxmlformats.org/officeDocument/2006/relationships/image" Target="../media/image7.gif"/></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 Id="rId5" Type="http://schemas.openxmlformats.org/officeDocument/2006/relationships/image" Target="../media/image7.gif"/><Relationship Id="rId4" Type="http://schemas.openxmlformats.org/officeDocument/2006/relationships/image" Target="../media/image9.jpeg"/></Relationships>
</file>

<file path=ppt/slides/_rels/slide3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3.png"/><Relationship Id="rId1" Type="http://schemas.openxmlformats.org/officeDocument/2006/relationships/slideLayout" Target="../slideLayouts/slideLayout1.xml"/><Relationship Id="rId4" Type="http://schemas.openxmlformats.org/officeDocument/2006/relationships/image" Target="../media/image7.gif"/></Relationships>
</file>

<file path=ppt/slides/_rels/slide3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4.png"/><Relationship Id="rId1" Type="http://schemas.openxmlformats.org/officeDocument/2006/relationships/slideLayout" Target="../slideLayouts/slideLayout1.xml"/><Relationship Id="rId4" Type="http://schemas.openxmlformats.org/officeDocument/2006/relationships/image" Target="../media/image7.gif"/></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7.png"/><Relationship Id="rId1" Type="http://schemas.openxmlformats.org/officeDocument/2006/relationships/slideLayout" Target="../slideLayouts/slideLayout1.xml"/><Relationship Id="rId5" Type="http://schemas.openxmlformats.org/officeDocument/2006/relationships/image" Target="../media/image7.gif"/><Relationship Id="rId4" Type="http://schemas.openxmlformats.org/officeDocument/2006/relationships/image" Target="../media/image9.jpeg"/></Relationships>
</file>

<file path=ppt/slides/_rels/slide3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7.gif"/><Relationship Id="rId4" Type="http://schemas.openxmlformats.org/officeDocument/2006/relationships/image" Target="../media/image9.jpeg"/></Relationships>
</file>

<file path=ppt/slides/_rels/slide3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gif"/></Relationships>
</file>

<file path=ppt/slides/_rels/slide3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gif"/></Relationships>
</file>

<file path=ppt/slides/_rels/slide3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3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9.jpeg"/><Relationship Id="rId1" Type="http://schemas.openxmlformats.org/officeDocument/2006/relationships/slideLayout" Target="../slideLayouts/slideLayout1.xml"/><Relationship Id="rId5" Type="http://schemas.openxmlformats.org/officeDocument/2006/relationships/image" Target="../media/image82.png"/><Relationship Id="rId4" Type="http://schemas.openxmlformats.org/officeDocument/2006/relationships/image" Target="../media/image81.jpeg"/></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image" Target="../media/image81.jpeg"/><Relationship Id="rId5" Type="http://schemas.openxmlformats.org/officeDocument/2006/relationships/image" Target="../media/image84.png"/><Relationship Id="rId4" Type="http://schemas.openxmlformats.org/officeDocument/2006/relationships/image" Target="../media/image83.png"/></Relationships>
</file>

<file path=ppt/slides/_rels/slide4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9.jpeg"/><Relationship Id="rId1" Type="http://schemas.openxmlformats.org/officeDocument/2006/relationships/slideLayout" Target="../slideLayouts/slideLayout1.xml"/><Relationship Id="rId5" Type="http://schemas.openxmlformats.org/officeDocument/2006/relationships/image" Target="../media/image86.png"/><Relationship Id="rId4" Type="http://schemas.openxmlformats.org/officeDocument/2006/relationships/image" Target="../media/image85.png"/></Relationships>
</file>

<file path=ppt/slides/_rels/slide4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7.jpeg"/><Relationship Id="rId1" Type="http://schemas.openxmlformats.org/officeDocument/2006/relationships/slideLayout" Target="../slideLayouts/slideLayout1.xml"/><Relationship Id="rId4" Type="http://schemas.openxmlformats.org/officeDocument/2006/relationships/image" Target="../media/image7.gif"/></Relationships>
</file>

<file path=ppt/slides/_rels/slide43.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89.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9.jpe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9.jpe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6.gif"/></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7.gif"/></Relationships>
</file>

<file path=ppt/slides/_rels/slide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49925" y="366784"/>
            <a:ext cx="7755819" cy="2554545"/>
          </a:xfrm>
          <a:prstGeom prst="rect">
            <a:avLst/>
          </a:prstGeom>
          <a:noFill/>
        </p:spPr>
        <p:txBody>
          <a:bodyPr wrap="square" rtlCol="1">
            <a:spAutoFit/>
          </a:bodyPr>
          <a:lstStyle/>
          <a:p>
            <a:pPr algn="ctr" rtl="0"/>
            <a:r>
              <a:rPr lang="en-US" sz="4400" b="1" dirty="0" smtClean="0">
                <a:solidFill>
                  <a:schemeClr val="tx2"/>
                </a:solidFill>
                <a:latin typeface="+mj-lt"/>
              </a:rPr>
              <a:t>Israel </a:t>
            </a:r>
            <a:r>
              <a:rPr lang="en-US" sz="4400" b="1" dirty="0">
                <a:solidFill>
                  <a:schemeClr val="tx2"/>
                </a:solidFill>
                <a:latin typeface="+mj-lt"/>
              </a:rPr>
              <a:t>N</a:t>
            </a:r>
            <a:r>
              <a:rPr lang="en-US" sz="4400" b="1" dirty="0" smtClean="0">
                <a:solidFill>
                  <a:schemeClr val="tx2"/>
                </a:solidFill>
                <a:latin typeface="+mj-lt"/>
              </a:rPr>
              <a:t>ational Flood Forecasting Center</a:t>
            </a:r>
          </a:p>
          <a:p>
            <a:pPr algn="ctr" rtl="0"/>
            <a:r>
              <a:rPr lang="en-US" sz="4400" b="1" u="sng" dirty="0" smtClean="0">
                <a:solidFill>
                  <a:schemeClr val="tx2"/>
                </a:solidFill>
                <a:latin typeface="+mj-lt"/>
              </a:rPr>
              <a:t>Hydrological Models and Tools</a:t>
            </a:r>
            <a:endParaRPr lang="en-US" sz="4400" b="1" u="sng" dirty="0">
              <a:solidFill>
                <a:schemeClr val="tx2"/>
              </a:solidFill>
              <a:latin typeface="+mj-lt"/>
            </a:endParaRPr>
          </a:p>
          <a:p>
            <a:pPr algn="ctr" rtl="0"/>
            <a:endParaRPr lang="en-US" sz="2800" b="1" dirty="0">
              <a:solidFill>
                <a:schemeClr val="tx2"/>
              </a:solidFill>
              <a:latin typeface="+mj-lt"/>
            </a:endParaRPr>
          </a:p>
        </p:txBody>
      </p:sp>
      <p:grpSp>
        <p:nvGrpSpPr>
          <p:cNvPr id="3" name="קבוצה 2"/>
          <p:cNvGrpSpPr/>
          <p:nvPr/>
        </p:nvGrpSpPr>
        <p:grpSpPr>
          <a:xfrm>
            <a:off x="178491" y="176553"/>
            <a:ext cx="1241372" cy="1990460"/>
            <a:chOff x="5743268" y="114372"/>
            <a:chExt cx="941767" cy="1510063"/>
          </a:xfrm>
        </p:grpSpPr>
        <p:sp>
          <p:nvSpPr>
            <p:cNvPr id="12" name="TextBox 11"/>
            <p:cNvSpPr txBox="1"/>
            <p:nvPr/>
          </p:nvSpPr>
          <p:spPr>
            <a:xfrm>
              <a:off x="5743268" y="1193548"/>
              <a:ext cx="941767" cy="430887"/>
            </a:xfrm>
            <a:prstGeom prst="rect">
              <a:avLst/>
            </a:prstGeom>
            <a:solidFill>
              <a:schemeClr val="bg1"/>
            </a:solidFill>
          </p:spPr>
          <p:txBody>
            <a:bodyPr wrap="square" rtlCol="1">
              <a:spAutoFit/>
            </a:bodyPr>
            <a:lstStyle/>
            <a:p>
              <a:pPr algn="ctr"/>
              <a:r>
                <a:rPr lang="en-US" sz="1100" b="1" dirty="0" smtClean="0">
                  <a:solidFill>
                    <a:schemeClr val="accent1">
                      <a:lumMod val="75000"/>
                    </a:schemeClr>
                  </a:solidFill>
                </a:rPr>
                <a:t>State of Israel</a:t>
              </a:r>
              <a:endParaRPr lang="he-IL" sz="1100" b="1" dirty="0">
                <a:solidFill>
                  <a:schemeClr val="accent1">
                    <a:lumMod val="75000"/>
                  </a:schemeClr>
                </a:solidFill>
              </a:endParaRPr>
            </a:p>
          </p:txBody>
        </p:sp>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43268" y="114372"/>
              <a:ext cx="941767" cy="112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 name="קבוצה 3"/>
          <p:cNvGrpSpPr/>
          <p:nvPr/>
        </p:nvGrpSpPr>
        <p:grpSpPr>
          <a:xfrm>
            <a:off x="-1" y="5828660"/>
            <a:ext cx="2205109" cy="962703"/>
            <a:chOff x="10059795" y="1375718"/>
            <a:chExt cx="1910498" cy="834082"/>
          </a:xfrm>
        </p:grpSpPr>
        <p:pic>
          <p:nvPicPr>
            <p:cNvPr id="16" name="תמונה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9795" y="1375718"/>
              <a:ext cx="1910498" cy="834082"/>
            </a:xfrm>
            <a:prstGeom prst="rect">
              <a:avLst/>
            </a:prstGeom>
          </p:spPr>
        </p:pic>
        <p:sp>
          <p:nvSpPr>
            <p:cNvPr id="17" name="TextBox 16"/>
            <p:cNvSpPr txBox="1"/>
            <p:nvPr/>
          </p:nvSpPr>
          <p:spPr>
            <a:xfrm>
              <a:off x="10083440" y="1471094"/>
              <a:ext cx="1015925" cy="430887"/>
            </a:xfrm>
            <a:prstGeom prst="rect">
              <a:avLst/>
            </a:prstGeom>
            <a:solidFill>
              <a:schemeClr val="bg1"/>
            </a:solidFill>
          </p:spPr>
          <p:txBody>
            <a:bodyPr wrap="square" rtlCol="1">
              <a:spAutoFit/>
            </a:bodyPr>
            <a:lstStyle/>
            <a:p>
              <a:pPr algn="ctr"/>
              <a:r>
                <a:rPr lang="en-US" sz="1100" b="1" dirty="0" smtClean="0">
                  <a:solidFill>
                    <a:schemeClr val="accent1">
                      <a:lumMod val="75000"/>
                    </a:schemeClr>
                  </a:solidFill>
                </a:rPr>
                <a:t>Water Authority</a:t>
              </a:r>
              <a:endParaRPr lang="he-IL" sz="1100" b="1" dirty="0">
                <a:solidFill>
                  <a:schemeClr val="accent1">
                    <a:lumMod val="75000"/>
                  </a:schemeClr>
                </a:solidFill>
              </a:endParaRPr>
            </a:p>
          </p:txBody>
        </p:sp>
      </p:grpSp>
      <p:sp>
        <p:nvSpPr>
          <p:cNvPr id="18" name="אליפסה 17"/>
          <p:cNvSpPr/>
          <p:nvPr/>
        </p:nvSpPr>
        <p:spPr>
          <a:xfrm>
            <a:off x="310561" y="2643466"/>
            <a:ext cx="2998510" cy="2998510"/>
          </a:xfrm>
          <a:prstGeom prst="ellipse">
            <a:avLst/>
          </a:prstGeom>
          <a:blipFill rotWithShape="1">
            <a:blip r:embed="rId5"/>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5" name="אליפסה 24"/>
          <p:cNvSpPr/>
          <p:nvPr/>
        </p:nvSpPr>
        <p:spPr>
          <a:xfrm>
            <a:off x="4313917" y="2648939"/>
            <a:ext cx="2998501" cy="2998000"/>
          </a:xfrm>
          <a:prstGeom prst="ellipse">
            <a:avLst/>
          </a:prstGeom>
          <a:blipFill>
            <a:blip r:embed="rId6">
              <a:extLst>
                <a:ext uri="{28A0092B-C50C-407E-A947-70E740481C1C}">
                  <a14:useLocalDpi xmlns:a14="http://schemas.microsoft.com/office/drawing/2010/main" val="0"/>
                </a:ext>
              </a:extLst>
            </a:blip>
            <a:srcRect/>
            <a:stretch>
              <a:fillRect t="-34000" b="-34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6" name="אליפסה 25"/>
          <p:cNvSpPr/>
          <p:nvPr/>
        </p:nvSpPr>
        <p:spPr>
          <a:xfrm>
            <a:off x="8317262" y="2643447"/>
            <a:ext cx="2998501" cy="2998501"/>
          </a:xfrm>
          <a:prstGeom prst="ellipse">
            <a:avLst/>
          </a:prstGeom>
          <a:blipFill rotWithShape="1">
            <a:blip r:embed="rId7"/>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32" name="תמונה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16004" y="5832095"/>
            <a:ext cx="819077" cy="881285"/>
          </a:xfrm>
          <a:prstGeom prst="rect">
            <a:avLst/>
          </a:prstGeom>
        </p:spPr>
      </p:pic>
      <p:pic>
        <p:nvPicPr>
          <p:cNvPr id="14" name="תמונה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07214" y="5798979"/>
            <a:ext cx="606684" cy="914401"/>
          </a:xfrm>
          <a:prstGeom prst="rect">
            <a:avLst/>
          </a:prstGeom>
        </p:spPr>
      </p:pic>
    </p:spTree>
    <p:extLst>
      <p:ext uri="{BB962C8B-B14F-4D97-AF65-F5344CB8AC3E}">
        <p14:creationId xmlns:p14="http://schemas.microsoft.com/office/powerpoint/2010/main" val="42080708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p13"/>
          <p:cNvPicPr preferRelativeResize="0"/>
          <p:nvPr/>
        </p:nvPicPr>
        <p:blipFill rotWithShape="1">
          <a:blip r:embed="rId3">
            <a:alphaModFix/>
          </a:blip>
          <a:srcRect l="10823" r="2354"/>
          <a:stretch/>
        </p:blipFill>
        <p:spPr>
          <a:xfrm>
            <a:off x="1524002" y="1"/>
            <a:ext cx="7946570" cy="6857999"/>
          </a:xfrm>
          <a:prstGeom prst="rect">
            <a:avLst/>
          </a:prstGeom>
          <a:noFill/>
          <a:ln>
            <a:solidFill>
              <a:schemeClr val="bg1"/>
            </a:solidFill>
          </a:ln>
        </p:spPr>
      </p:pic>
      <p:sp>
        <p:nvSpPr>
          <p:cNvPr id="251" name="Google Shape;251;p13"/>
          <p:cNvSpPr txBox="1"/>
          <p:nvPr/>
        </p:nvSpPr>
        <p:spPr>
          <a:xfrm>
            <a:off x="4953000" y="1392866"/>
            <a:ext cx="2438400" cy="338554"/>
          </a:xfrm>
          <a:prstGeom prst="rect">
            <a:avLst/>
          </a:prstGeom>
          <a:noFill/>
          <a:ln>
            <a:noFill/>
          </a:ln>
        </p:spPr>
        <p:txBody>
          <a:bodyPr spcFirstLastPara="1" wrap="square" lIns="91425" tIns="45700" rIns="91425" bIns="45700" anchor="t" anchorCtr="0">
            <a:spAutoFit/>
          </a:bodyPr>
          <a:lstStyle/>
          <a:p>
            <a:pPr algn="ctr"/>
            <a:r>
              <a:rPr lang="en-US" sz="1600" b="1">
                <a:solidFill>
                  <a:schemeClr val="dk1"/>
                </a:solidFill>
                <a:latin typeface="Calibri"/>
                <a:ea typeface="Calibri"/>
                <a:cs typeface="Calibri"/>
                <a:sym typeface="Calibri"/>
              </a:rPr>
              <a:t>Runoff contributing areas</a:t>
            </a:r>
            <a:endParaRPr sz="1600" b="1">
              <a:solidFill>
                <a:schemeClr val="dk1"/>
              </a:solidFill>
              <a:latin typeface="Calibri"/>
              <a:ea typeface="Calibri"/>
              <a:cs typeface="Calibri"/>
              <a:sym typeface="Calibri"/>
            </a:endParaRPr>
          </a:p>
        </p:txBody>
      </p:sp>
      <p:sp>
        <p:nvSpPr>
          <p:cNvPr id="252" name="Google Shape;252;p13"/>
          <p:cNvSpPr/>
          <p:nvPr/>
        </p:nvSpPr>
        <p:spPr>
          <a:xfrm>
            <a:off x="1524000" y="0"/>
            <a:ext cx="9144000" cy="8382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253" name="Google Shape;253;p13"/>
          <p:cNvSpPr txBox="1"/>
          <p:nvPr/>
        </p:nvSpPr>
        <p:spPr>
          <a:xfrm>
            <a:off x="1676400" y="228601"/>
            <a:ext cx="8382000" cy="646331"/>
          </a:xfrm>
          <a:prstGeom prst="rect">
            <a:avLst/>
          </a:prstGeom>
          <a:noFill/>
          <a:ln>
            <a:noFill/>
          </a:ln>
        </p:spPr>
        <p:txBody>
          <a:bodyPr spcFirstLastPara="1" wrap="square" lIns="91425" tIns="45700" rIns="91425" bIns="45700" anchor="t" anchorCtr="0">
            <a:spAutoFit/>
          </a:bodyPr>
          <a:lstStyle/>
          <a:p>
            <a:r>
              <a:rPr lang="en-US" sz="3600" b="1" dirty="0">
                <a:solidFill>
                  <a:schemeClr val="dk2"/>
                </a:solidFill>
                <a:latin typeface="Calibri"/>
                <a:ea typeface="Calibri"/>
                <a:cs typeface="Calibri"/>
                <a:sym typeface="Calibri"/>
              </a:rPr>
              <a:t>Evolution of runoff contributing areas </a:t>
            </a:r>
            <a:endParaRPr sz="3600" b="1" dirty="0">
              <a:solidFill>
                <a:schemeClr val="dk2"/>
              </a:solidFill>
              <a:latin typeface="Calibri"/>
              <a:ea typeface="Calibri"/>
              <a:cs typeface="Calibri"/>
              <a:sym typeface="Calibri"/>
            </a:endParaRPr>
          </a:p>
        </p:txBody>
      </p:sp>
      <p:sp>
        <p:nvSpPr>
          <p:cNvPr id="255" name="Google Shape;255;p13"/>
          <p:cNvSpPr/>
          <p:nvPr/>
        </p:nvSpPr>
        <p:spPr>
          <a:xfrm>
            <a:off x="1752600" y="990600"/>
            <a:ext cx="6400800" cy="57150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grpSp>
        <p:nvGrpSpPr>
          <p:cNvPr id="257" name="Google Shape;257;p13"/>
          <p:cNvGrpSpPr/>
          <p:nvPr/>
        </p:nvGrpSpPr>
        <p:grpSpPr>
          <a:xfrm>
            <a:off x="7620000" y="1219200"/>
            <a:ext cx="504825" cy="2514600"/>
            <a:chOff x="6095999" y="1219200"/>
            <a:chExt cx="504825" cy="2514600"/>
          </a:xfrm>
        </p:grpSpPr>
        <p:sp>
          <p:nvSpPr>
            <p:cNvPr id="258" name="Google Shape;258;p13"/>
            <p:cNvSpPr/>
            <p:nvPr/>
          </p:nvSpPr>
          <p:spPr>
            <a:xfrm>
              <a:off x="6095999" y="1219200"/>
              <a:ext cx="504825" cy="2514600"/>
            </a:xfrm>
            <a:prstGeom prst="rect">
              <a:avLst/>
            </a:prstGeom>
            <a:solidFill>
              <a:schemeClr val="lt1"/>
            </a:solidFill>
            <a:ln>
              <a:noFill/>
            </a:ln>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259" name="Google Shape;259;p13"/>
            <p:cNvSpPr/>
            <p:nvPr/>
          </p:nvSpPr>
          <p:spPr>
            <a:xfrm rot="-5400000">
              <a:off x="5181600" y="2286000"/>
              <a:ext cx="2362200" cy="381000"/>
            </a:xfrm>
            <a:prstGeom prst="rightArrow">
              <a:avLst>
                <a:gd name="adj1" fmla="val 50000"/>
                <a:gd name="adj2" fmla="val 50000"/>
              </a:avLst>
            </a:prstGeom>
            <a:solidFill>
              <a:schemeClr val="lt1"/>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algn="ctr"/>
              <a:r>
                <a:rPr lang="en-US">
                  <a:solidFill>
                    <a:schemeClr val="dk1"/>
                  </a:solidFill>
                  <a:latin typeface="Calibri"/>
                  <a:ea typeface="Calibri"/>
                  <a:cs typeface="Calibri"/>
                  <a:sym typeface="Calibri"/>
                </a:rPr>
                <a:t>Contribution  increase</a:t>
              </a:r>
              <a:endParaRPr/>
            </a:p>
          </p:txBody>
        </p:sp>
      </p:grpSp>
      <p:sp>
        <p:nvSpPr>
          <p:cNvPr id="16" name="Rectangle 8">
            <a:extLst>
              <a:ext uri="{FF2B5EF4-FFF2-40B4-BE49-F238E27FC236}">
                <a16:creationId xmlns:a16="http://schemas.microsoft.com/office/drawing/2014/main" id="{1EFB4A66-A958-4004-9902-BAA9570766DB}"/>
              </a:ext>
            </a:extLst>
          </p:cNvPr>
          <p:cNvSpPr/>
          <p:nvPr/>
        </p:nvSpPr>
        <p:spPr>
          <a:xfrm>
            <a:off x="-1" y="1"/>
            <a:ext cx="12192001" cy="902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solidFill>
                <a:schemeClr val="bg1">
                  <a:lumMod val="85000"/>
                </a:schemeClr>
              </a:solidFill>
            </a:endParaRPr>
          </a:p>
        </p:txBody>
      </p:sp>
      <p:sp>
        <p:nvSpPr>
          <p:cNvPr id="17" name="TextBox 16"/>
          <p:cNvSpPr txBox="1"/>
          <p:nvPr/>
        </p:nvSpPr>
        <p:spPr>
          <a:xfrm>
            <a:off x="409446" y="148896"/>
            <a:ext cx="8763000" cy="646331"/>
          </a:xfrm>
          <a:prstGeom prst="rect">
            <a:avLst/>
          </a:prstGeom>
          <a:noFill/>
        </p:spPr>
        <p:txBody>
          <a:bodyPr wrap="square" rtlCol="1">
            <a:spAutoFit/>
          </a:bodyPr>
          <a:lstStyle/>
          <a:p>
            <a:pPr algn="l" rtl="0">
              <a:defRPr/>
            </a:pPr>
            <a:r>
              <a:rPr lang="en-US" sz="3600" b="1" kern="0" dirty="0" smtClean="0">
                <a:solidFill>
                  <a:srgbClr val="1F497D"/>
                </a:solidFill>
              </a:rPr>
              <a:t>Model simulation</a:t>
            </a:r>
            <a:endParaRPr lang="he-IL" sz="3600" b="1" kern="0" dirty="0">
              <a:solidFill>
                <a:srgbClr val="1F497D"/>
              </a:solidFill>
            </a:endParaRPr>
          </a:p>
        </p:txBody>
      </p:sp>
      <p:pic>
        <p:nvPicPr>
          <p:cNvPr id="18" name="Google Shape;274;p14" descr="C:\Users\yairr\Documents\PhD_Docs\Conferences\Eyal_2016\Figures\DaliaUp11.png"/>
          <p:cNvPicPr preferRelativeResize="0"/>
          <p:nvPr/>
        </p:nvPicPr>
        <p:blipFill rotWithShape="1">
          <a:blip r:embed="rId4">
            <a:alphaModFix/>
          </a:blip>
          <a:srcRect/>
          <a:stretch/>
        </p:blipFill>
        <p:spPr>
          <a:xfrm>
            <a:off x="9388631" y="1390233"/>
            <a:ext cx="2406338" cy="1428815"/>
          </a:xfrm>
          <a:prstGeom prst="rect">
            <a:avLst/>
          </a:prstGeom>
          <a:noFill/>
          <a:ln>
            <a:noFill/>
          </a:ln>
        </p:spPr>
      </p:pic>
      <p:sp>
        <p:nvSpPr>
          <p:cNvPr id="19" name="Google Shape;278;p14"/>
          <p:cNvSpPr txBox="1"/>
          <p:nvPr/>
        </p:nvSpPr>
        <p:spPr>
          <a:xfrm>
            <a:off x="9404194" y="5409848"/>
            <a:ext cx="2133600" cy="1797375"/>
          </a:xfrm>
          <a:prstGeom prst="rect">
            <a:avLst/>
          </a:prstGeom>
          <a:noFill/>
          <a:ln>
            <a:noFill/>
          </a:ln>
        </p:spPr>
        <p:txBody>
          <a:bodyPr spcFirstLastPara="1" wrap="square" lIns="91425" tIns="45700" rIns="91425" bIns="45700" anchor="t" anchorCtr="0">
            <a:spAutoFit/>
          </a:bodyPr>
          <a:lstStyle/>
          <a:p>
            <a:pPr marL="342900" indent="-342900">
              <a:lnSpc>
                <a:spcPct val="140000"/>
              </a:lnSpc>
              <a:buClr>
                <a:schemeClr val="dk2"/>
              </a:buClr>
              <a:buSzPts val="2400"/>
              <a:buFont typeface="Calibri"/>
              <a:buChar char="-"/>
            </a:pPr>
            <a:r>
              <a:rPr lang="en-US" sz="2400" b="1" dirty="0">
                <a:solidFill>
                  <a:schemeClr val="dk2"/>
                </a:solidFill>
                <a:latin typeface="Calibri"/>
                <a:ea typeface="Calibri"/>
                <a:cs typeface="Calibri"/>
                <a:sym typeface="Calibri"/>
              </a:rPr>
              <a:t>Hourly time resolution</a:t>
            </a:r>
            <a:endParaRPr dirty="0"/>
          </a:p>
          <a:p>
            <a:pPr marL="342900" indent="-190500">
              <a:lnSpc>
                <a:spcPct val="140000"/>
              </a:lnSpc>
              <a:spcBef>
                <a:spcPts val="1200"/>
              </a:spcBef>
              <a:buClr>
                <a:schemeClr val="dk1"/>
              </a:buClr>
              <a:buSzPts val="2400"/>
            </a:pPr>
            <a:endParaRPr sz="2400" b="1" dirty="0">
              <a:solidFill>
                <a:schemeClr val="dk2"/>
              </a:solidFill>
              <a:latin typeface="Calibri"/>
              <a:ea typeface="Calibri"/>
              <a:cs typeface="Calibri"/>
              <a:sym typeface="Calibri"/>
            </a:endParaRPr>
          </a:p>
        </p:txBody>
      </p:sp>
      <p:pic>
        <p:nvPicPr>
          <p:cNvPr id="20" name="Google Shape;279;p14"/>
          <p:cNvPicPr preferRelativeResize="0"/>
          <p:nvPr/>
        </p:nvPicPr>
        <p:blipFill rotWithShape="1">
          <a:blip r:embed="rId5">
            <a:alphaModFix/>
          </a:blip>
          <a:srcRect l="69354" t="59464" r="5804" b="2499"/>
          <a:stretch/>
        </p:blipFill>
        <p:spPr>
          <a:xfrm>
            <a:off x="9404194" y="3047648"/>
            <a:ext cx="2038350" cy="2028825"/>
          </a:xfrm>
          <a:prstGeom prst="rect">
            <a:avLst/>
          </a:prstGeom>
          <a:noFill/>
          <a:ln>
            <a:noFill/>
          </a:ln>
        </p:spPr>
      </p:pic>
      <p:pic>
        <p:nvPicPr>
          <p:cNvPr id="21" name="Google Shape;280;p14"/>
          <p:cNvPicPr preferRelativeResize="0"/>
          <p:nvPr/>
        </p:nvPicPr>
        <p:blipFill rotWithShape="1">
          <a:blip r:embed="rId5">
            <a:alphaModFix/>
          </a:blip>
          <a:srcRect l="94660" t="60000" r="1509" b="1785"/>
          <a:stretch/>
        </p:blipFill>
        <p:spPr>
          <a:xfrm>
            <a:off x="11309195" y="3066697"/>
            <a:ext cx="314325" cy="2038350"/>
          </a:xfrm>
          <a:prstGeom prst="rect">
            <a:avLst/>
          </a:prstGeom>
          <a:noFill/>
          <a:ln>
            <a:noFill/>
          </a:ln>
        </p:spPr>
      </p:pic>
    </p:spTree>
    <p:extLst>
      <p:ext uri="{BB962C8B-B14F-4D97-AF65-F5344CB8AC3E}">
        <p14:creationId xmlns:p14="http://schemas.microsoft.com/office/powerpoint/2010/main" val="21099694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7" name="Google Shape;267;p14" descr="C:\Users\yairr\Documents\PhD_Docs\Conferences\Eyal_2016\Figures\GIFs\output_sqXXUE.gif"/>
          <p:cNvPicPr preferRelativeResize="0"/>
          <p:nvPr/>
        </p:nvPicPr>
        <p:blipFill rotWithShape="1">
          <a:blip r:embed="rId3">
            <a:alphaModFix/>
          </a:blip>
          <a:srcRect/>
          <a:stretch/>
        </p:blipFill>
        <p:spPr>
          <a:xfrm>
            <a:off x="1371600" y="4038600"/>
            <a:ext cx="6771600" cy="2650616"/>
          </a:xfrm>
          <a:prstGeom prst="rect">
            <a:avLst/>
          </a:prstGeom>
          <a:noFill/>
          <a:ln>
            <a:noFill/>
          </a:ln>
        </p:spPr>
      </p:pic>
      <p:pic>
        <p:nvPicPr>
          <p:cNvPr id="268" name="Google Shape;268;p14" descr="C:\Users\yairr\Documents\PhD_Docs\Conferences\Eyal_2016\Figures\GIFs\output_falB0z.gif"/>
          <p:cNvPicPr preferRelativeResize="0"/>
          <p:nvPr/>
        </p:nvPicPr>
        <p:blipFill rotWithShape="1">
          <a:blip r:embed="rId4">
            <a:alphaModFix/>
          </a:blip>
          <a:srcRect/>
          <a:stretch/>
        </p:blipFill>
        <p:spPr>
          <a:xfrm>
            <a:off x="1143000" y="1143000"/>
            <a:ext cx="7239000" cy="2743200"/>
          </a:xfrm>
          <a:prstGeom prst="rect">
            <a:avLst/>
          </a:prstGeom>
          <a:noFill/>
          <a:ln>
            <a:noFill/>
          </a:ln>
        </p:spPr>
      </p:pic>
      <p:sp>
        <p:nvSpPr>
          <p:cNvPr id="269" name="Google Shape;269;p14"/>
          <p:cNvSpPr txBox="1"/>
          <p:nvPr/>
        </p:nvSpPr>
        <p:spPr>
          <a:xfrm>
            <a:off x="2246245" y="1390233"/>
            <a:ext cx="1828800" cy="338514"/>
          </a:xfrm>
          <a:prstGeom prst="rect">
            <a:avLst/>
          </a:prstGeom>
          <a:solidFill>
            <a:schemeClr val="lt1"/>
          </a:solidFill>
          <a:ln>
            <a:noFill/>
          </a:ln>
        </p:spPr>
        <p:txBody>
          <a:bodyPr spcFirstLastPara="1" wrap="square" lIns="91425" tIns="45700" rIns="91425" bIns="45700" anchor="b" anchorCtr="0">
            <a:spAutoFit/>
          </a:bodyPr>
          <a:lstStyle/>
          <a:p>
            <a:pPr algn="ctr"/>
            <a:r>
              <a:rPr lang="en-US" sz="1600" b="1">
                <a:solidFill>
                  <a:schemeClr val="dk1"/>
                </a:solidFill>
                <a:latin typeface="Calibri"/>
                <a:ea typeface="Calibri"/>
                <a:cs typeface="Calibri"/>
                <a:sym typeface="Calibri"/>
              </a:rPr>
              <a:t>Rain rate</a:t>
            </a:r>
            <a:endParaRPr sz="1600" b="1">
              <a:solidFill>
                <a:schemeClr val="dk1"/>
              </a:solidFill>
              <a:latin typeface="Calibri"/>
              <a:ea typeface="Calibri"/>
              <a:cs typeface="Calibri"/>
              <a:sym typeface="Calibri"/>
            </a:endParaRPr>
          </a:p>
        </p:txBody>
      </p:sp>
      <p:sp>
        <p:nvSpPr>
          <p:cNvPr id="270" name="Google Shape;270;p14"/>
          <p:cNvSpPr txBox="1"/>
          <p:nvPr/>
        </p:nvSpPr>
        <p:spPr>
          <a:xfrm>
            <a:off x="2286000" y="3852446"/>
            <a:ext cx="1828800" cy="338554"/>
          </a:xfrm>
          <a:prstGeom prst="rect">
            <a:avLst/>
          </a:prstGeom>
          <a:solidFill>
            <a:schemeClr val="lt1"/>
          </a:solidFill>
          <a:ln>
            <a:noFill/>
          </a:ln>
        </p:spPr>
        <p:txBody>
          <a:bodyPr spcFirstLastPara="1" wrap="square" lIns="91425" tIns="45700" rIns="91425" bIns="45700" anchor="b" anchorCtr="0">
            <a:spAutoFit/>
          </a:bodyPr>
          <a:lstStyle/>
          <a:p>
            <a:pPr algn="ctr"/>
            <a:r>
              <a:rPr lang="en-US" sz="1600" b="1">
                <a:solidFill>
                  <a:schemeClr val="dk1"/>
                </a:solidFill>
                <a:latin typeface="Calibri"/>
                <a:ea typeface="Calibri"/>
                <a:cs typeface="Calibri"/>
                <a:sym typeface="Calibri"/>
              </a:rPr>
              <a:t>Hydrograph </a:t>
            </a:r>
            <a:endParaRPr sz="1600" b="1">
              <a:solidFill>
                <a:schemeClr val="dk1"/>
              </a:solidFill>
              <a:latin typeface="Calibri"/>
              <a:ea typeface="Calibri"/>
              <a:cs typeface="Calibri"/>
              <a:sym typeface="Calibri"/>
            </a:endParaRPr>
          </a:p>
        </p:txBody>
      </p:sp>
      <p:sp>
        <p:nvSpPr>
          <p:cNvPr id="271" name="Google Shape;271;p14"/>
          <p:cNvSpPr txBox="1"/>
          <p:nvPr/>
        </p:nvSpPr>
        <p:spPr>
          <a:xfrm>
            <a:off x="4953000" y="3852446"/>
            <a:ext cx="2438400" cy="338554"/>
          </a:xfrm>
          <a:prstGeom prst="rect">
            <a:avLst/>
          </a:prstGeom>
          <a:noFill/>
          <a:ln>
            <a:noFill/>
          </a:ln>
        </p:spPr>
        <p:txBody>
          <a:bodyPr spcFirstLastPara="1" wrap="square" lIns="91425" tIns="45700" rIns="91425" bIns="45700" anchor="t" anchorCtr="0">
            <a:spAutoFit/>
          </a:bodyPr>
          <a:lstStyle/>
          <a:p>
            <a:pPr algn="ctr"/>
            <a:r>
              <a:rPr lang="en-US" sz="1600" b="1">
                <a:solidFill>
                  <a:schemeClr val="dk1"/>
                </a:solidFill>
                <a:latin typeface="Calibri"/>
                <a:ea typeface="Calibri"/>
                <a:cs typeface="Calibri"/>
                <a:sym typeface="Calibri"/>
              </a:rPr>
              <a:t>Runoff contributing areas</a:t>
            </a:r>
            <a:endParaRPr sz="1600" b="1">
              <a:solidFill>
                <a:schemeClr val="dk1"/>
              </a:solidFill>
              <a:latin typeface="Calibri"/>
              <a:ea typeface="Calibri"/>
              <a:cs typeface="Calibri"/>
              <a:sym typeface="Calibri"/>
            </a:endParaRPr>
          </a:p>
        </p:txBody>
      </p:sp>
      <p:sp>
        <p:nvSpPr>
          <p:cNvPr id="272" name="Google Shape;272;p14"/>
          <p:cNvSpPr txBox="1"/>
          <p:nvPr/>
        </p:nvSpPr>
        <p:spPr>
          <a:xfrm>
            <a:off x="4953000" y="1392866"/>
            <a:ext cx="2438400" cy="338554"/>
          </a:xfrm>
          <a:prstGeom prst="rect">
            <a:avLst/>
          </a:prstGeom>
          <a:noFill/>
          <a:ln>
            <a:noFill/>
          </a:ln>
        </p:spPr>
        <p:txBody>
          <a:bodyPr spcFirstLastPara="1" wrap="square" lIns="91425" tIns="45700" rIns="91425" bIns="45700" anchor="t" anchorCtr="0">
            <a:spAutoFit/>
          </a:bodyPr>
          <a:lstStyle/>
          <a:p>
            <a:pPr algn="ctr"/>
            <a:r>
              <a:rPr lang="en-US" sz="1600" b="1">
                <a:solidFill>
                  <a:schemeClr val="dk1"/>
                </a:solidFill>
                <a:latin typeface="Calibri"/>
                <a:ea typeface="Calibri"/>
                <a:cs typeface="Calibri"/>
                <a:sym typeface="Calibri"/>
              </a:rPr>
              <a:t>Runoff contributing areas</a:t>
            </a:r>
            <a:endParaRPr sz="1600" b="1">
              <a:solidFill>
                <a:schemeClr val="dk1"/>
              </a:solidFill>
              <a:latin typeface="Calibri"/>
              <a:ea typeface="Calibri"/>
              <a:cs typeface="Calibri"/>
              <a:sym typeface="Calibri"/>
            </a:endParaRPr>
          </a:p>
        </p:txBody>
      </p:sp>
      <p:sp>
        <p:nvSpPr>
          <p:cNvPr id="273" name="Google Shape;273;p14"/>
          <p:cNvSpPr/>
          <p:nvPr/>
        </p:nvSpPr>
        <p:spPr>
          <a:xfrm>
            <a:off x="1752600" y="990600"/>
            <a:ext cx="6400800" cy="57150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grpSp>
        <p:nvGrpSpPr>
          <p:cNvPr id="275" name="Google Shape;275;p14"/>
          <p:cNvGrpSpPr/>
          <p:nvPr/>
        </p:nvGrpSpPr>
        <p:grpSpPr>
          <a:xfrm>
            <a:off x="7620000" y="1219200"/>
            <a:ext cx="504825" cy="2514600"/>
            <a:chOff x="6095999" y="1219200"/>
            <a:chExt cx="504825" cy="2514600"/>
          </a:xfrm>
        </p:grpSpPr>
        <p:sp>
          <p:nvSpPr>
            <p:cNvPr id="276" name="Google Shape;276;p14"/>
            <p:cNvSpPr/>
            <p:nvPr/>
          </p:nvSpPr>
          <p:spPr>
            <a:xfrm>
              <a:off x="6095999" y="1219200"/>
              <a:ext cx="504825" cy="2514600"/>
            </a:xfrm>
            <a:prstGeom prst="rect">
              <a:avLst/>
            </a:prstGeom>
            <a:solidFill>
              <a:schemeClr val="lt1"/>
            </a:solidFill>
            <a:ln>
              <a:noFill/>
            </a:ln>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277" name="Google Shape;277;p14"/>
            <p:cNvSpPr/>
            <p:nvPr/>
          </p:nvSpPr>
          <p:spPr>
            <a:xfrm rot="-5400000">
              <a:off x="5181600" y="2286000"/>
              <a:ext cx="2362200" cy="381000"/>
            </a:xfrm>
            <a:prstGeom prst="rightArrow">
              <a:avLst>
                <a:gd name="adj1" fmla="val 50000"/>
                <a:gd name="adj2" fmla="val 50000"/>
              </a:avLst>
            </a:prstGeom>
            <a:solidFill>
              <a:schemeClr val="lt1"/>
            </a:solidFill>
            <a:ln w="25400" cap="flat" cmpd="sng">
              <a:solidFill>
                <a:srgbClr val="FF0000"/>
              </a:solidFill>
              <a:prstDash val="solid"/>
              <a:round/>
              <a:headEnd type="none" w="sm" len="sm"/>
              <a:tailEnd type="none" w="sm" len="sm"/>
            </a:ln>
          </p:spPr>
          <p:txBody>
            <a:bodyPr spcFirstLastPara="1" wrap="square" lIns="91425" tIns="45700" rIns="91425" bIns="64000" anchor="ctr" anchorCtr="0">
              <a:noAutofit/>
            </a:bodyPr>
            <a:lstStyle/>
            <a:p>
              <a:pPr algn="ctr"/>
              <a:r>
                <a:rPr lang="en-US">
                  <a:solidFill>
                    <a:schemeClr val="dk1"/>
                  </a:solidFill>
                  <a:latin typeface="Calibri"/>
                  <a:ea typeface="Calibri"/>
                  <a:cs typeface="Calibri"/>
                  <a:sym typeface="Calibri"/>
                </a:rPr>
                <a:t>Contribution  increase</a:t>
              </a:r>
              <a:endParaRPr/>
            </a:p>
          </p:txBody>
        </p:sp>
      </p:grpSp>
      <p:sp>
        <p:nvSpPr>
          <p:cNvPr id="17" name="Rectangle 8">
            <a:extLst>
              <a:ext uri="{FF2B5EF4-FFF2-40B4-BE49-F238E27FC236}">
                <a16:creationId xmlns:a16="http://schemas.microsoft.com/office/drawing/2014/main" id="{1EFB4A66-A958-4004-9902-BAA9570766DB}"/>
              </a:ext>
            </a:extLst>
          </p:cNvPr>
          <p:cNvSpPr/>
          <p:nvPr/>
        </p:nvSpPr>
        <p:spPr>
          <a:xfrm>
            <a:off x="-1" y="1"/>
            <a:ext cx="12192001" cy="902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solidFill>
                <a:schemeClr val="bg1">
                  <a:lumMod val="85000"/>
                </a:schemeClr>
              </a:solidFill>
            </a:endParaRPr>
          </a:p>
        </p:txBody>
      </p:sp>
      <p:sp>
        <p:nvSpPr>
          <p:cNvPr id="19" name="TextBox 18"/>
          <p:cNvSpPr txBox="1"/>
          <p:nvPr/>
        </p:nvSpPr>
        <p:spPr>
          <a:xfrm>
            <a:off x="409446" y="148896"/>
            <a:ext cx="8763000" cy="646331"/>
          </a:xfrm>
          <a:prstGeom prst="rect">
            <a:avLst/>
          </a:prstGeom>
          <a:noFill/>
        </p:spPr>
        <p:txBody>
          <a:bodyPr wrap="square" rtlCol="1">
            <a:spAutoFit/>
          </a:bodyPr>
          <a:lstStyle/>
          <a:p>
            <a:pPr algn="l" rtl="0">
              <a:defRPr/>
            </a:pPr>
            <a:r>
              <a:rPr lang="en-US" sz="3600" b="1" kern="0" dirty="0">
                <a:solidFill>
                  <a:srgbClr val="1F497D"/>
                </a:solidFill>
              </a:rPr>
              <a:t>Model </a:t>
            </a:r>
            <a:r>
              <a:rPr lang="en-US" sz="3600" b="1" kern="0" dirty="0" smtClean="0">
                <a:solidFill>
                  <a:srgbClr val="1F497D"/>
                </a:solidFill>
              </a:rPr>
              <a:t>simulation</a:t>
            </a:r>
            <a:endParaRPr lang="he-IL" sz="3600" b="1" kern="0" dirty="0">
              <a:solidFill>
                <a:srgbClr val="1F497D"/>
              </a:solidFill>
            </a:endParaRPr>
          </a:p>
        </p:txBody>
      </p:sp>
      <p:pic>
        <p:nvPicPr>
          <p:cNvPr id="20" name="Google Shape;274;p14" descr="C:\Users\yairr\Documents\PhD_Docs\Conferences\Eyal_2016\Figures\DaliaUp11.png"/>
          <p:cNvPicPr preferRelativeResize="0"/>
          <p:nvPr/>
        </p:nvPicPr>
        <p:blipFill rotWithShape="1">
          <a:blip r:embed="rId5">
            <a:alphaModFix/>
          </a:blip>
          <a:srcRect/>
          <a:stretch/>
        </p:blipFill>
        <p:spPr>
          <a:xfrm>
            <a:off x="9388631" y="1390233"/>
            <a:ext cx="2406338" cy="1428815"/>
          </a:xfrm>
          <a:prstGeom prst="rect">
            <a:avLst/>
          </a:prstGeom>
          <a:noFill/>
          <a:ln>
            <a:noFill/>
          </a:ln>
        </p:spPr>
      </p:pic>
      <p:sp>
        <p:nvSpPr>
          <p:cNvPr id="21" name="Google Shape;278;p14"/>
          <p:cNvSpPr txBox="1"/>
          <p:nvPr/>
        </p:nvSpPr>
        <p:spPr>
          <a:xfrm>
            <a:off x="9404194" y="5409848"/>
            <a:ext cx="2133600" cy="1797375"/>
          </a:xfrm>
          <a:prstGeom prst="rect">
            <a:avLst/>
          </a:prstGeom>
          <a:noFill/>
          <a:ln>
            <a:noFill/>
          </a:ln>
        </p:spPr>
        <p:txBody>
          <a:bodyPr spcFirstLastPara="1" wrap="square" lIns="91425" tIns="45700" rIns="91425" bIns="45700" anchor="t" anchorCtr="0">
            <a:spAutoFit/>
          </a:bodyPr>
          <a:lstStyle/>
          <a:p>
            <a:pPr marL="342900" indent="-342900">
              <a:lnSpc>
                <a:spcPct val="140000"/>
              </a:lnSpc>
              <a:buClr>
                <a:schemeClr val="dk2"/>
              </a:buClr>
              <a:buSzPts val="2400"/>
              <a:buFont typeface="Calibri"/>
              <a:buChar char="-"/>
            </a:pPr>
            <a:r>
              <a:rPr lang="en-US" sz="2400" b="1" dirty="0">
                <a:solidFill>
                  <a:schemeClr val="dk2"/>
                </a:solidFill>
                <a:latin typeface="Calibri"/>
                <a:ea typeface="Calibri"/>
                <a:cs typeface="Calibri"/>
                <a:sym typeface="Calibri"/>
              </a:rPr>
              <a:t>Hourly time resolution</a:t>
            </a:r>
            <a:endParaRPr dirty="0"/>
          </a:p>
          <a:p>
            <a:pPr marL="342900" indent="-190500">
              <a:lnSpc>
                <a:spcPct val="140000"/>
              </a:lnSpc>
              <a:spcBef>
                <a:spcPts val="1200"/>
              </a:spcBef>
              <a:buClr>
                <a:schemeClr val="dk1"/>
              </a:buClr>
              <a:buSzPts val="2400"/>
            </a:pPr>
            <a:endParaRPr sz="2400" b="1" dirty="0">
              <a:solidFill>
                <a:schemeClr val="dk2"/>
              </a:solidFill>
              <a:latin typeface="Calibri"/>
              <a:ea typeface="Calibri"/>
              <a:cs typeface="Calibri"/>
              <a:sym typeface="Calibri"/>
            </a:endParaRPr>
          </a:p>
        </p:txBody>
      </p:sp>
      <p:pic>
        <p:nvPicPr>
          <p:cNvPr id="22" name="Google Shape;279;p14"/>
          <p:cNvPicPr preferRelativeResize="0"/>
          <p:nvPr/>
        </p:nvPicPr>
        <p:blipFill rotWithShape="1">
          <a:blip r:embed="rId6">
            <a:alphaModFix/>
          </a:blip>
          <a:srcRect l="69354" t="59464" r="5804" b="2499"/>
          <a:stretch/>
        </p:blipFill>
        <p:spPr>
          <a:xfrm>
            <a:off x="9404194" y="3047648"/>
            <a:ext cx="2038350" cy="2028825"/>
          </a:xfrm>
          <a:prstGeom prst="rect">
            <a:avLst/>
          </a:prstGeom>
          <a:noFill/>
          <a:ln>
            <a:noFill/>
          </a:ln>
        </p:spPr>
      </p:pic>
      <p:pic>
        <p:nvPicPr>
          <p:cNvPr id="23" name="Google Shape;280;p14"/>
          <p:cNvPicPr preferRelativeResize="0"/>
          <p:nvPr/>
        </p:nvPicPr>
        <p:blipFill rotWithShape="1">
          <a:blip r:embed="rId6">
            <a:alphaModFix/>
          </a:blip>
          <a:srcRect l="94660" t="60000" r="1509" b="1785"/>
          <a:stretch/>
        </p:blipFill>
        <p:spPr>
          <a:xfrm>
            <a:off x="11309195" y="3066697"/>
            <a:ext cx="314325" cy="2038350"/>
          </a:xfrm>
          <a:prstGeom prst="rect">
            <a:avLst/>
          </a:prstGeom>
          <a:noFill/>
          <a:ln>
            <a:noFill/>
          </a:ln>
        </p:spPr>
      </p:pic>
    </p:spTree>
    <p:extLst>
      <p:ext uri="{BB962C8B-B14F-4D97-AF65-F5344CB8AC3E}">
        <p14:creationId xmlns:p14="http://schemas.microsoft.com/office/powerpoint/2010/main" val="30063214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85894" y="3835340"/>
            <a:ext cx="3592064" cy="2694048"/>
          </a:xfrm>
          <a:prstGeom prst="rect">
            <a:avLst/>
          </a:prstGeom>
          <a:noFill/>
          <a:extLst>
            <a:ext uri="{909E8E84-426E-40DD-AFC4-6F175D3DCCD1}">
              <a14:hiddenFill xmlns:a14="http://schemas.microsoft.com/office/drawing/2010/main">
                <a:solidFill>
                  <a:srgbClr val="FFFFFF"/>
                </a:solidFill>
              </a14:hiddenFill>
            </a:ext>
          </a:extLst>
        </p:spPr>
      </p:pic>
      <p:sp>
        <p:nvSpPr>
          <p:cNvPr id="16" name="מלבן מעוגל 15"/>
          <p:cNvSpPr/>
          <p:nvPr/>
        </p:nvSpPr>
        <p:spPr>
          <a:xfrm>
            <a:off x="9553446" y="2740283"/>
            <a:ext cx="204421" cy="29674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sz="1350"/>
          </a:p>
        </p:txBody>
      </p:sp>
      <p:sp>
        <p:nvSpPr>
          <p:cNvPr id="21" name="TextBox 20"/>
          <p:cNvSpPr txBox="1"/>
          <p:nvPr/>
        </p:nvSpPr>
        <p:spPr>
          <a:xfrm>
            <a:off x="409446" y="148896"/>
            <a:ext cx="8763000" cy="646331"/>
          </a:xfrm>
          <a:prstGeom prst="rect">
            <a:avLst/>
          </a:prstGeom>
          <a:noFill/>
        </p:spPr>
        <p:txBody>
          <a:bodyPr wrap="square" rtlCol="1">
            <a:spAutoFit/>
          </a:bodyPr>
          <a:lstStyle/>
          <a:p>
            <a:pPr algn="l" rtl="0">
              <a:defRPr/>
            </a:pPr>
            <a:r>
              <a:rPr lang="en-US" sz="3600" b="1" kern="0" dirty="0" smtClean="0">
                <a:solidFill>
                  <a:srgbClr val="1F497D"/>
                </a:solidFill>
              </a:rPr>
              <a:t>Model input - Rain gages </a:t>
            </a:r>
            <a:endParaRPr lang="he-IL" sz="3600" b="1" kern="0" dirty="0">
              <a:solidFill>
                <a:srgbClr val="1F497D"/>
              </a:solidFill>
            </a:endParaRPr>
          </a:p>
        </p:txBody>
      </p:sp>
      <p:pic>
        <p:nvPicPr>
          <p:cNvPr id="20" name="Picture 14" descr="×ª××× × ×§×©××¨×"/>
          <p:cNvPicPr>
            <a:picLocks noChangeAspect="1" noChangeArrowheads="1"/>
          </p:cNvPicPr>
          <p:nvPr/>
        </p:nvPicPr>
        <p:blipFill>
          <a:blip r:embed="rId3" cstate="print"/>
          <a:srcRect/>
          <a:stretch>
            <a:fillRect/>
          </a:stretch>
        </p:blipFill>
        <p:spPr bwMode="auto">
          <a:xfrm>
            <a:off x="10410865" y="175998"/>
            <a:ext cx="847685" cy="914400"/>
          </a:xfrm>
          <a:prstGeom prst="rect">
            <a:avLst/>
          </a:prstGeom>
          <a:noFill/>
        </p:spPr>
      </p:pic>
      <p:pic>
        <p:nvPicPr>
          <p:cNvPr id="22" name="תמונה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25225" y="175997"/>
            <a:ext cx="606684" cy="914401"/>
          </a:xfrm>
          <a:prstGeom prst="rect">
            <a:avLst/>
          </a:prstGeom>
        </p:spPr>
      </p:pic>
      <p:pic>
        <p:nvPicPr>
          <p:cNvPr id="2050" name="Picture 2" descr="תבור כדורי | Israel Meteorological Servic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32645" y="831699"/>
            <a:ext cx="4469233" cy="251394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9364175" y="1616898"/>
            <a:ext cx="2808815" cy="1723549"/>
          </a:xfrm>
          <a:prstGeom prst="rect">
            <a:avLst/>
          </a:prstGeom>
          <a:noFill/>
        </p:spPr>
        <p:txBody>
          <a:bodyPr wrap="square" rtlCol="1">
            <a:spAutoFit/>
          </a:bodyPr>
          <a:lstStyle/>
          <a:p>
            <a:pPr algn="l" rtl="0">
              <a:spcBef>
                <a:spcPts val="600"/>
              </a:spcBef>
              <a:spcAft>
                <a:spcPts val="600"/>
              </a:spcAft>
            </a:pPr>
            <a:r>
              <a:rPr lang="en-US" sz="2400" dirty="0" smtClean="0">
                <a:solidFill>
                  <a:schemeClr val="tx2"/>
                </a:solidFill>
              </a:rPr>
              <a:t>Hundreds of automatic (10-min) &amp; daily rain stations </a:t>
            </a:r>
          </a:p>
          <a:p>
            <a:pPr algn="l" rtl="0">
              <a:spcBef>
                <a:spcPts val="600"/>
              </a:spcBef>
              <a:spcAft>
                <a:spcPts val="600"/>
              </a:spcAft>
            </a:pPr>
            <a:endParaRPr lang="en-US" sz="2400" dirty="0">
              <a:solidFill>
                <a:schemeClr val="tx2"/>
              </a:solidFill>
            </a:endParaRPr>
          </a:p>
        </p:txBody>
      </p:sp>
      <p:pic>
        <p:nvPicPr>
          <p:cNvPr id="4" name="תמונה 3"/>
          <p:cNvPicPr>
            <a:picLocks noChangeAspect="1"/>
          </p:cNvPicPr>
          <p:nvPr/>
        </p:nvPicPr>
        <p:blipFill>
          <a:blip r:embed="rId6"/>
          <a:stretch>
            <a:fillRect/>
          </a:stretch>
        </p:blipFill>
        <p:spPr>
          <a:xfrm>
            <a:off x="409445" y="872706"/>
            <a:ext cx="3733929" cy="5467156"/>
          </a:xfrm>
          <a:prstGeom prst="rect">
            <a:avLst/>
          </a:prstGeom>
        </p:spPr>
      </p:pic>
      <p:pic>
        <p:nvPicPr>
          <p:cNvPr id="5" name="תמונה 4"/>
          <p:cNvPicPr>
            <a:picLocks noChangeAspect="1"/>
          </p:cNvPicPr>
          <p:nvPr/>
        </p:nvPicPr>
        <p:blipFill>
          <a:blip r:embed="rId7"/>
          <a:stretch>
            <a:fillRect/>
          </a:stretch>
        </p:blipFill>
        <p:spPr>
          <a:xfrm>
            <a:off x="409445" y="872706"/>
            <a:ext cx="854948" cy="2194368"/>
          </a:xfrm>
          <a:prstGeom prst="rect">
            <a:avLst/>
          </a:prstGeom>
        </p:spPr>
      </p:pic>
    </p:spTree>
    <p:extLst>
      <p:ext uri="{BB962C8B-B14F-4D97-AF65-F5344CB8AC3E}">
        <p14:creationId xmlns:p14="http://schemas.microsoft.com/office/powerpoint/2010/main" val="36867603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409446" y="148896"/>
            <a:ext cx="8763000" cy="646331"/>
          </a:xfrm>
          <a:prstGeom prst="rect">
            <a:avLst/>
          </a:prstGeom>
          <a:noFill/>
        </p:spPr>
        <p:txBody>
          <a:bodyPr wrap="square" rtlCol="1">
            <a:spAutoFit/>
          </a:bodyPr>
          <a:lstStyle/>
          <a:p>
            <a:pPr algn="l" rtl="0">
              <a:defRPr/>
            </a:pPr>
            <a:r>
              <a:rPr lang="en-US" sz="3600" b="1" kern="0" dirty="0" smtClean="0">
                <a:solidFill>
                  <a:srgbClr val="1F497D"/>
                </a:solidFill>
              </a:rPr>
              <a:t>Model </a:t>
            </a:r>
            <a:r>
              <a:rPr lang="en-US" sz="3600" b="1" kern="0" dirty="0">
                <a:solidFill>
                  <a:srgbClr val="1F497D"/>
                </a:solidFill>
              </a:rPr>
              <a:t>input </a:t>
            </a:r>
            <a:r>
              <a:rPr lang="en-US" sz="3600" b="1" kern="0" dirty="0" smtClean="0">
                <a:solidFill>
                  <a:srgbClr val="1F497D"/>
                </a:solidFill>
              </a:rPr>
              <a:t>-  Rain radar </a:t>
            </a:r>
            <a:endParaRPr lang="he-IL" sz="3600" b="1" kern="0" dirty="0">
              <a:solidFill>
                <a:srgbClr val="1F497D"/>
              </a:solidFill>
            </a:endParaRPr>
          </a:p>
        </p:txBody>
      </p:sp>
      <p:pic>
        <p:nvPicPr>
          <p:cNvPr id="20" name="Picture 14" descr="×ª××× × ×§×©××¨×"/>
          <p:cNvPicPr>
            <a:picLocks noChangeAspect="1" noChangeArrowheads="1"/>
          </p:cNvPicPr>
          <p:nvPr/>
        </p:nvPicPr>
        <p:blipFill>
          <a:blip r:embed="rId2" cstate="print"/>
          <a:srcRect/>
          <a:stretch>
            <a:fillRect/>
          </a:stretch>
        </p:blipFill>
        <p:spPr bwMode="auto">
          <a:xfrm>
            <a:off x="10410865" y="175998"/>
            <a:ext cx="847685" cy="914400"/>
          </a:xfrm>
          <a:prstGeom prst="rect">
            <a:avLst/>
          </a:prstGeom>
          <a:noFill/>
        </p:spPr>
      </p:pic>
      <p:pic>
        <p:nvPicPr>
          <p:cNvPr id="22" name="תמונה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5225" y="175997"/>
            <a:ext cx="606684" cy="914401"/>
          </a:xfrm>
          <a:prstGeom prst="rect">
            <a:avLst/>
          </a:prstGeom>
        </p:spPr>
      </p:pic>
      <p:sp>
        <p:nvSpPr>
          <p:cNvPr id="10" name="TextBox 9"/>
          <p:cNvSpPr txBox="1"/>
          <p:nvPr/>
        </p:nvSpPr>
        <p:spPr>
          <a:xfrm>
            <a:off x="8805335" y="1365313"/>
            <a:ext cx="2808815" cy="984885"/>
          </a:xfrm>
          <a:prstGeom prst="rect">
            <a:avLst/>
          </a:prstGeom>
          <a:noFill/>
        </p:spPr>
        <p:txBody>
          <a:bodyPr wrap="square" rtlCol="1">
            <a:spAutoFit/>
          </a:bodyPr>
          <a:lstStyle/>
          <a:p>
            <a:pPr algn="l" rtl="0">
              <a:spcBef>
                <a:spcPts val="600"/>
              </a:spcBef>
              <a:spcAft>
                <a:spcPts val="600"/>
              </a:spcAft>
            </a:pPr>
            <a:r>
              <a:rPr lang="en-US" sz="2400" dirty="0" smtClean="0">
                <a:solidFill>
                  <a:schemeClr val="tx2"/>
                </a:solidFill>
              </a:rPr>
              <a:t>10-min QPE</a:t>
            </a:r>
          </a:p>
          <a:p>
            <a:pPr algn="l" rtl="0">
              <a:spcBef>
                <a:spcPts val="600"/>
              </a:spcBef>
              <a:spcAft>
                <a:spcPts val="600"/>
              </a:spcAft>
            </a:pPr>
            <a:endParaRPr lang="en-US" sz="2400" dirty="0">
              <a:solidFill>
                <a:schemeClr val="tx2"/>
              </a:solidFill>
            </a:endParaRPr>
          </a:p>
        </p:txBody>
      </p:sp>
      <p:pic>
        <p:nvPicPr>
          <p:cNvPr id="3" name="תמונה 2"/>
          <p:cNvPicPr>
            <a:picLocks noChangeAspect="1"/>
          </p:cNvPicPr>
          <p:nvPr/>
        </p:nvPicPr>
        <p:blipFill>
          <a:blip r:embed="rId4"/>
          <a:stretch>
            <a:fillRect/>
          </a:stretch>
        </p:blipFill>
        <p:spPr>
          <a:xfrm>
            <a:off x="197093" y="1090398"/>
            <a:ext cx="6024097" cy="4238840"/>
          </a:xfrm>
          <a:prstGeom prst="rect">
            <a:avLst/>
          </a:prstGeom>
        </p:spPr>
      </p:pic>
      <p:pic>
        <p:nvPicPr>
          <p:cNvPr id="6" name="תמונה 5"/>
          <p:cNvPicPr>
            <a:picLocks noChangeAspect="1"/>
          </p:cNvPicPr>
          <p:nvPr/>
        </p:nvPicPr>
        <p:blipFill>
          <a:blip r:embed="rId5"/>
          <a:stretch>
            <a:fillRect/>
          </a:stretch>
        </p:blipFill>
        <p:spPr>
          <a:xfrm>
            <a:off x="6900863" y="1829180"/>
            <a:ext cx="5031046" cy="5000244"/>
          </a:xfrm>
          <a:prstGeom prst="rect">
            <a:avLst/>
          </a:prstGeom>
          <a:ln w="38100">
            <a:solidFill>
              <a:srgbClr val="0070C0"/>
            </a:solidFill>
          </a:ln>
        </p:spPr>
      </p:pic>
    </p:spTree>
    <p:extLst>
      <p:ext uri="{BB962C8B-B14F-4D97-AF65-F5344CB8AC3E}">
        <p14:creationId xmlns:p14="http://schemas.microsoft.com/office/powerpoint/2010/main" val="1323978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תמונה 2"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6251" y="175997"/>
            <a:ext cx="3328865" cy="681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מלבן מעוגל 15"/>
          <p:cNvSpPr/>
          <p:nvPr/>
        </p:nvSpPr>
        <p:spPr>
          <a:xfrm>
            <a:off x="9553446" y="2740283"/>
            <a:ext cx="204421" cy="29674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sz="1350"/>
          </a:p>
        </p:txBody>
      </p:sp>
      <p:sp>
        <p:nvSpPr>
          <p:cNvPr id="21" name="TextBox 20"/>
          <p:cNvSpPr txBox="1"/>
          <p:nvPr/>
        </p:nvSpPr>
        <p:spPr>
          <a:xfrm>
            <a:off x="409446" y="148896"/>
            <a:ext cx="8763000" cy="646331"/>
          </a:xfrm>
          <a:prstGeom prst="rect">
            <a:avLst/>
          </a:prstGeom>
          <a:noFill/>
        </p:spPr>
        <p:txBody>
          <a:bodyPr wrap="square" rtlCol="1">
            <a:spAutoFit/>
          </a:bodyPr>
          <a:lstStyle/>
          <a:p>
            <a:pPr algn="l" rtl="0">
              <a:defRPr/>
            </a:pPr>
            <a:r>
              <a:rPr lang="en-US" sz="3600" b="1" kern="0" dirty="0">
                <a:solidFill>
                  <a:srgbClr val="1F497D"/>
                </a:solidFill>
              </a:rPr>
              <a:t>Model input </a:t>
            </a:r>
            <a:r>
              <a:rPr lang="en-US" sz="3600" b="1" kern="0" dirty="0" smtClean="0">
                <a:solidFill>
                  <a:srgbClr val="1F497D"/>
                </a:solidFill>
              </a:rPr>
              <a:t>- Discharge</a:t>
            </a:r>
            <a:endParaRPr lang="he-IL" sz="3600" b="1" kern="0" dirty="0">
              <a:solidFill>
                <a:srgbClr val="1F497D"/>
              </a:solidFill>
            </a:endParaRPr>
          </a:p>
        </p:txBody>
      </p:sp>
      <p:sp>
        <p:nvSpPr>
          <p:cNvPr id="26" name="TextBox 25"/>
          <p:cNvSpPr txBox="1"/>
          <p:nvPr/>
        </p:nvSpPr>
        <p:spPr>
          <a:xfrm>
            <a:off x="9383185" y="2436859"/>
            <a:ext cx="2808815" cy="2985433"/>
          </a:xfrm>
          <a:prstGeom prst="rect">
            <a:avLst/>
          </a:prstGeom>
          <a:noFill/>
        </p:spPr>
        <p:txBody>
          <a:bodyPr wrap="square" rtlCol="1">
            <a:spAutoFit/>
          </a:bodyPr>
          <a:lstStyle/>
          <a:p>
            <a:pPr algn="l" rtl="0">
              <a:spcBef>
                <a:spcPts val="600"/>
              </a:spcBef>
              <a:spcAft>
                <a:spcPts val="600"/>
              </a:spcAft>
            </a:pPr>
            <a:r>
              <a:rPr lang="en-US" sz="2400" dirty="0" smtClean="0">
                <a:solidFill>
                  <a:schemeClr val="tx2"/>
                </a:solidFill>
              </a:rPr>
              <a:t>170 Discharge gages out of which 100 (blue) broadcast</a:t>
            </a:r>
          </a:p>
          <a:p>
            <a:pPr algn="l" rtl="0">
              <a:spcBef>
                <a:spcPts val="600"/>
              </a:spcBef>
              <a:spcAft>
                <a:spcPts val="600"/>
              </a:spcAft>
            </a:pPr>
            <a:endParaRPr lang="en-US" sz="2400" dirty="0">
              <a:solidFill>
                <a:schemeClr val="tx2"/>
              </a:solidFill>
            </a:endParaRPr>
          </a:p>
          <a:p>
            <a:pPr algn="l" rtl="0">
              <a:spcBef>
                <a:spcPts val="600"/>
              </a:spcBef>
              <a:spcAft>
                <a:spcPts val="600"/>
              </a:spcAft>
            </a:pPr>
            <a:r>
              <a:rPr lang="en-US" sz="2400" dirty="0" smtClean="0">
                <a:solidFill>
                  <a:schemeClr val="tx2"/>
                </a:solidFill>
              </a:rPr>
              <a:t>Broadcast resolution varies from 15’ to 60’</a:t>
            </a:r>
            <a:endParaRPr lang="en-US" sz="2400" dirty="0">
              <a:solidFill>
                <a:schemeClr val="tx2"/>
              </a:solidFill>
            </a:endParaRPr>
          </a:p>
        </p:txBody>
      </p:sp>
      <p:pic>
        <p:nvPicPr>
          <p:cNvPr id="20" name="Picture 14" descr="×ª××× × ×§×©××¨×"/>
          <p:cNvPicPr>
            <a:picLocks noChangeAspect="1" noChangeArrowheads="1"/>
          </p:cNvPicPr>
          <p:nvPr/>
        </p:nvPicPr>
        <p:blipFill>
          <a:blip r:embed="rId3" cstate="print"/>
          <a:srcRect/>
          <a:stretch>
            <a:fillRect/>
          </a:stretch>
        </p:blipFill>
        <p:spPr bwMode="auto">
          <a:xfrm>
            <a:off x="10410865" y="175998"/>
            <a:ext cx="847685" cy="914400"/>
          </a:xfrm>
          <a:prstGeom prst="rect">
            <a:avLst/>
          </a:prstGeom>
          <a:noFill/>
        </p:spPr>
      </p:pic>
      <p:pic>
        <p:nvPicPr>
          <p:cNvPr id="22" name="תמונה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25225" y="175997"/>
            <a:ext cx="606684" cy="914401"/>
          </a:xfrm>
          <a:prstGeom prst="rect">
            <a:avLst/>
          </a:prstGeom>
        </p:spPr>
      </p:pic>
      <p:pic>
        <p:nvPicPr>
          <p:cNvPr id="28" name="תמונה 1" descr="Vרחף"/>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924" y="3854323"/>
            <a:ext cx="3844317" cy="2880000"/>
          </a:xfrm>
          <a:prstGeom prst="rect">
            <a:avLst/>
          </a:prstGeom>
          <a:noFill/>
          <a:extLst>
            <a:ext uri="{909E8E84-426E-40DD-AFC4-6F175D3DCCD1}">
              <a14:hiddenFill xmlns:a14="http://schemas.microsoft.com/office/drawing/2010/main">
                <a:solidFill>
                  <a:srgbClr val="FFFFFF"/>
                </a:solidFill>
              </a14:hiddenFill>
            </a:ext>
          </a:extLst>
        </p:spPr>
      </p:pic>
      <p:pic>
        <p:nvPicPr>
          <p:cNvPr id="19" name="תמונה 18" descr="\\jrfs01\share\Pub_Jeru\תוצרי מים עיליים\רב שנתון 2012\תמונות תחנות\איזור מרכז\תמונות לבני עצמון\לכיש - פארק עד הלום\IMG_0151.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30030" y="884775"/>
            <a:ext cx="3945432" cy="2880000"/>
          </a:xfrm>
          <a:prstGeom prst="rect">
            <a:avLst/>
          </a:prstGeom>
          <a:noFill/>
          <a:ln>
            <a:noFill/>
          </a:ln>
        </p:spPr>
      </p:pic>
    </p:spTree>
    <p:extLst>
      <p:ext uri="{BB962C8B-B14F-4D97-AF65-F5344CB8AC3E}">
        <p14:creationId xmlns:p14="http://schemas.microsoft.com/office/powerpoint/2010/main" val="30201094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2"/>
          <a:stretch>
            <a:fillRect/>
          </a:stretch>
        </p:blipFill>
        <p:spPr>
          <a:xfrm>
            <a:off x="6978062" y="337282"/>
            <a:ext cx="4882862" cy="922900"/>
          </a:xfrm>
          <a:prstGeom prst="rect">
            <a:avLst/>
          </a:prstGeom>
        </p:spPr>
      </p:pic>
      <p:pic>
        <p:nvPicPr>
          <p:cNvPr id="4" name="תמונה 3"/>
          <p:cNvPicPr>
            <a:picLocks noChangeAspect="1"/>
          </p:cNvPicPr>
          <p:nvPr/>
        </p:nvPicPr>
        <p:blipFill rotWithShape="1">
          <a:blip r:embed="rId3"/>
          <a:srcRect t="13203"/>
          <a:stretch/>
        </p:blipFill>
        <p:spPr>
          <a:xfrm>
            <a:off x="1442452" y="1321971"/>
            <a:ext cx="8733027" cy="5374393"/>
          </a:xfrm>
          <a:prstGeom prst="rect">
            <a:avLst/>
          </a:prstGeom>
        </p:spPr>
      </p:pic>
      <p:sp>
        <p:nvSpPr>
          <p:cNvPr id="6" name="TextBox 5"/>
          <p:cNvSpPr txBox="1"/>
          <p:nvPr/>
        </p:nvSpPr>
        <p:spPr>
          <a:xfrm>
            <a:off x="497840" y="152401"/>
            <a:ext cx="9890760" cy="646331"/>
          </a:xfrm>
          <a:prstGeom prst="rect">
            <a:avLst/>
          </a:prstGeom>
          <a:noFill/>
        </p:spPr>
        <p:txBody>
          <a:bodyPr wrap="square" rtlCol="1">
            <a:spAutoFit/>
          </a:bodyPr>
          <a:lstStyle/>
          <a:p>
            <a:pPr algn="l" rtl="0">
              <a:defRPr/>
            </a:pPr>
            <a:r>
              <a:rPr lang="en-US" sz="3600" b="1" kern="0" dirty="0" smtClean="0">
                <a:solidFill>
                  <a:srgbClr val="1F497D"/>
                </a:solidFill>
              </a:rPr>
              <a:t>Flash flood guidance</a:t>
            </a:r>
            <a:endParaRPr lang="he-IL" sz="3600" b="1" kern="0" dirty="0">
              <a:solidFill>
                <a:srgbClr val="1F497D"/>
              </a:solidFill>
            </a:endParaRPr>
          </a:p>
        </p:txBody>
      </p:sp>
    </p:spTree>
    <p:extLst>
      <p:ext uri="{BB962C8B-B14F-4D97-AF65-F5344CB8AC3E}">
        <p14:creationId xmlns:p14="http://schemas.microsoft.com/office/powerpoint/2010/main" val="23282981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497840" y="152401"/>
            <a:ext cx="9890760" cy="646331"/>
          </a:xfrm>
          <a:prstGeom prst="rect">
            <a:avLst/>
          </a:prstGeom>
          <a:noFill/>
        </p:spPr>
        <p:txBody>
          <a:bodyPr wrap="square" rtlCol="1">
            <a:spAutoFit/>
          </a:bodyPr>
          <a:lstStyle/>
          <a:p>
            <a:pPr algn="l" rtl="0">
              <a:defRPr/>
            </a:pPr>
            <a:r>
              <a:rPr lang="en-US" sz="3600" b="1" kern="0" dirty="0" smtClean="0">
                <a:solidFill>
                  <a:srgbClr val="1F497D"/>
                </a:solidFill>
              </a:rPr>
              <a:t>Flash flood guidance</a:t>
            </a:r>
            <a:endParaRPr lang="he-IL" sz="3600" b="1" kern="0" dirty="0">
              <a:solidFill>
                <a:srgbClr val="1F497D"/>
              </a:solidFill>
            </a:endParaRPr>
          </a:p>
        </p:txBody>
      </p:sp>
      <p:pic>
        <p:nvPicPr>
          <p:cNvPr id="17" name="Picture 14" descr="×ª××× × ×§×©××¨×"/>
          <p:cNvPicPr>
            <a:picLocks noChangeAspect="1" noChangeArrowheads="1"/>
          </p:cNvPicPr>
          <p:nvPr/>
        </p:nvPicPr>
        <p:blipFill>
          <a:blip r:embed="rId2" cstate="print"/>
          <a:srcRect/>
          <a:stretch>
            <a:fillRect/>
          </a:stretch>
        </p:blipFill>
        <p:spPr bwMode="auto">
          <a:xfrm>
            <a:off x="10410865" y="175998"/>
            <a:ext cx="847685" cy="914400"/>
          </a:xfrm>
          <a:prstGeom prst="rect">
            <a:avLst/>
          </a:prstGeom>
          <a:noFill/>
        </p:spPr>
      </p:pic>
      <p:pic>
        <p:nvPicPr>
          <p:cNvPr id="18" name="תמונה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5225" y="175997"/>
            <a:ext cx="606684" cy="914401"/>
          </a:xfrm>
          <a:prstGeom prst="rect">
            <a:avLst/>
          </a:prstGeom>
        </p:spPr>
      </p:pic>
      <p:pic>
        <p:nvPicPr>
          <p:cNvPr id="3" name="תמונה 2"/>
          <p:cNvPicPr>
            <a:picLocks noChangeAspect="1"/>
          </p:cNvPicPr>
          <p:nvPr/>
        </p:nvPicPr>
        <p:blipFill>
          <a:blip r:embed="rId4"/>
          <a:stretch>
            <a:fillRect/>
          </a:stretch>
        </p:blipFill>
        <p:spPr>
          <a:xfrm>
            <a:off x="6044473" y="985651"/>
            <a:ext cx="3971373" cy="5637177"/>
          </a:xfrm>
          <a:prstGeom prst="rect">
            <a:avLst/>
          </a:prstGeom>
          <a:ln>
            <a:solidFill>
              <a:schemeClr val="tx1"/>
            </a:solidFill>
          </a:ln>
        </p:spPr>
      </p:pic>
      <p:pic>
        <p:nvPicPr>
          <p:cNvPr id="4" name="תמונה 3"/>
          <p:cNvPicPr>
            <a:picLocks noChangeAspect="1"/>
          </p:cNvPicPr>
          <p:nvPr/>
        </p:nvPicPr>
        <p:blipFill>
          <a:blip r:embed="rId5"/>
          <a:stretch>
            <a:fillRect/>
          </a:stretch>
        </p:blipFill>
        <p:spPr>
          <a:xfrm>
            <a:off x="1033154" y="985651"/>
            <a:ext cx="3420093" cy="5637177"/>
          </a:xfrm>
          <a:prstGeom prst="rect">
            <a:avLst/>
          </a:prstGeom>
        </p:spPr>
      </p:pic>
    </p:spTree>
    <p:extLst>
      <p:ext uri="{BB962C8B-B14F-4D97-AF65-F5344CB8AC3E}">
        <p14:creationId xmlns:p14="http://schemas.microsoft.com/office/powerpoint/2010/main" val="41045310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497840" y="152401"/>
            <a:ext cx="9890760" cy="646331"/>
          </a:xfrm>
          <a:prstGeom prst="rect">
            <a:avLst/>
          </a:prstGeom>
          <a:noFill/>
        </p:spPr>
        <p:txBody>
          <a:bodyPr wrap="square" rtlCol="1">
            <a:spAutoFit/>
          </a:bodyPr>
          <a:lstStyle/>
          <a:p>
            <a:pPr algn="l" rtl="0">
              <a:defRPr/>
            </a:pPr>
            <a:r>
              <a:rPr lang="en-US" sz="3600" b="1" kern="0" dirty="0" smtClean="0">
                <a:solidFill>
                  <a:srgbClr val="1F497D"/>
                </a:solidFill>
              </a:rPr>
              <a:t>European flood awareness system - EFAS</a:t>
            </a:r>
            <a:endParaRPr lang="he-IL" sz="3600" b="1" kern="0" dirty="0">
              <a:solidFill>
                <a:srgbClr val="1F497D"/>
              </a:solidFill>
            </a:endParaRPr>
          </a:p>
        </p:txBody>
      </p:sp>
      <p:pic>
        <p:nvPicPr>
          <p:cNvPr id="17" name="Picture 14" descr="×ª××× × ×§×©××¨×"/>
          <p:cNvPicPr>
            <a:picLocks noChangeAspect="1" noChangeArrowheads="1"/>
          </p:cNvPicPr>
          <p:nvPr/>
        </p:nvPicPr>
        <p:blipFill>
          <a:blip r:embed="rId2" cstate="print"/>
          <a:srcRect/>
          <a:stretch>
            <a:fillRect/>
          </a:stretch>
        </p:blipFill>
        <p:spPr bwMode="auto">
          <a:xfrm>
            <a:off x="10410865" y="175998"/>
            <a:ext cx="847685" cy="914400"/>
          </a:xfrm>
          <a:prstGeom prst="rect">
            <a:avLst/>
          </a:prstGeom>
          <a:noFill/>
        </p:spPr>
      </p:pic>
      <p:pic>
        <p:nvPicPr>
          <p:cNvPr id="18" name="תמונה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5225" y="175997"/>
            <a:ext cx="606684" cy="914401"/>
          </a:xfrm>
          <a:prstGeom prst="rect">
            <a:avLst/>
          </a:prstGeom>
        </p:spPr>
      </p:pic>
      <p:pic>
        <p:nvPicPr>
          <p:cNvPr id="7" name="תמונה 6"/>
          <p:cNvPicPr>
            <a:picLocks noChangeAspect="1"/>
          </p:cNvPicPr>
          <p:nvPr/>
        </p:nvPicPr>
        <p:blipFill>
          <a:blip r:embed="rId4"/>
          <a:stretch>
            <a:fillRect/>
          </a:stretch>
        </p:blipFill>
        <p:spPr>
          <a:xfrm>
            <a:off x="5442344" y="798732"/>
            <a:ext cx="2944911" cy="1057401"/>
          </a:xfrm>
          <a:prstGeom prst="rect">
            <a:avLst/>
          </a:prstGeom>
        </p:spPr>
      </p:pic>
      <p:sp>
        <p:nvSpPr>
          <p:cNvPr id="8" name="TextBox 7"/>
          <p:cNvSpPr txBox="1"/>
          <p:nvPr/>
        </p:nvSpPr>
        <p:spPr>
          <a:xfrm>
            <a:off x="271629" y="1697345"/>
            <a:ext cx="11660280" cy="3816429"/>
          </a:xfrm>
          <a:prstGeom prst="rect">
            <a:avLst/>
          </a:prstGeom>
          <a:noFill/>
        </p:spPr>
        <p:txBody>
          <a:bodyPr wrap="square" rtlCol="1">
            <a:spAutoFit/>
          </a:bodyPr>
          <a:lstStyle/>
          <a:p>
            <a:pPr algn="l" rtl="0">
              <a:spcBef>
                <a:spcPts val="600"/>
              </a:spcBef>
              <a:spcAft>
                <a:spcPts val="600"/>
              </a:spcAft>
            </a:pPr>
            <a:r>
              <a:rPr lang="en-US" sz="3200" dirty="0" smtClean="0">
                <a:solidFill>
                  <a:schemeClr val="tx2"/>
                </a:solidFill>
              </a:rPr>
              <a:t>Provides:</a:t>
            </a:r>
          </a:p>
          <a:p>
            <a:pPr marL="457200" indent="-457200" algn="l" rtl="0">
              <a:spcBef>
                <a:spcPts val="600"/>
              </a:spcBef>
              <a:spcAft>
                <a:spcPts val="600"/>
              </a:spcAft>
              <a:buFontTx/>
              <a:buChar char="-"/>
            </a:pPr>
            <a:r>
              <a:rPr lang="en-US" sz="3200" dirty="0" smtClean="0">
                <a:solidFill>
                  <a:schemeClr val="tx2"/>
                </a:solidFill>
              </a:rPr>
              <a:t>Seasonal forecast</a:t>
            </a:r>
          </a:p>
          <a:p>
            <a:pPr marL="457200" indent="-457200" algn="l" rtl="0">
              <a:spcBef>
                <a:spcPts val="600"/>
              </a:spcBef>
              <a:spcAft>
                <a:spcPts val="600"/>
              </a:spcAft>
              <a:buFontTx/>
              <a:buChar char="-"/>
            </a:pPr>
            <a:r>
              <a:rPr lang="en-US" sz="3200" dirty="0" smtClean="0">
                <a:solidFill>
                  <a:schemeClr val="tx2"/>
                </a:solidFill>
              </a:rPr>
              <a:t>Medium range forecast</a:t>
            </a:r>
          </a:p>
          <a:p>
            <a:pPr marL="457200" indent="-457200" algn="l" rtl="0">
              <a:spcBef>
                <a:spcPts val="600"/>
              </a:spcBef>
              <a:spcAft>
                <a:spcPts val="600"/>
              </a:spcAft>
              <a:buFontTx/>
              <a:buChar char="-"/>
            </a:pPr>
            <a:r>
              <a:rPr lang="en-US" sz="3200" dirty="0" smtClean="0">
                <a:solidFill>
                  <a:schemeClr val="tx2"/>
                </a:solidFill>
              </a:rPr>
              <a:t>Hydrological forecast </a:t>
            </a:r>
          </a:p>
          <a:p>
            <a:pPr marL="457200" indent="-457200" algn="l" rtl="0">
              <a:spcBef>
                <a:spcPts val="600"/>
              </a:spcBef>
              <a:spcAft>
                <a:spcPts val="600"/>
              </a:spcAft>
              <a:buFontTx/>
              <a:buChar char="-"/>
            </a:pPr>
            <a:r>
              <a:rPr lang="en-US" sz="3200" dirty="0" smtClean="0">
                <a:solidFill>
                  <a:schemeClr val="tx2"/>
                </a:solidFill>
              </a:rPr>
              <a:t>Flash flood indicator</a:t>
            </a:r>
          </a:p>
          <a:p>
            <a:pPr marL="457200" indent="-457200" algn="l" rtl="0">
              <a:spcBef>
                <a:spcPts val="600"/>
              </a:spcBef>
              <a:spcAft>
                <a:spcPts val="600"/>
              </a:spcAft>
              <a:buFontTx/>
              <a:buChar char="-"/>
            </a:pPr>
            <a:r>
              <a:rPr lang="en-US" sz="3200" dirty="0" smtClean="0">
                <a:solidFill>
                  <a:schemeClr val="tx2"/>
                </a:solidFill>
              </a:rPr>
              <a:t>Flood mapping</a:t>
            </a:r>
          </a:p>
        </p:txBody>
      </p:sp>
      <p:pic>
        <p:nvPicPr>
          <p:cNvPr id="2" name="תמונה 1"/>
          <p:cNvPicPr>
            <a:picLocks noChangeAspect="1"/>
          </p:cNvPicPr>
          <p:nvPr/>
        </p:nvPicPr>
        <p:blipFill>
          <a:blip r:embed="rId5"/>
          <a:stretch>
            <a:fillRect/>
          </a:stretch>
        </p:blipFill>
        <p:spPr>
          <a:xfrm>
            <a:off x="5442344" y="1941714"/>
            <a:ext cx="5686425" cy="4724400"/>
          </a:xfrm>
          <a:prstGeom prst="rect">
            <a:avLst/>
          </a:prstGeom>
        </p:spPr>
      </p:pic>
    </p:spTree>
    <p:extLst>
      <p:ext uri="{BB962C8B-B14F-4D97-AF65-F5344CB8AC3E}">
        <p14:creationId xmlns:p14="http://schemas.microsoft.com/office/powerpoint/2010/main" val="16380523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497840" y="152401"/>
            <a:ext cx="9890760" cy="646331"/>
          </a:xfrm>
          <a:prstGeom prst="rect">
            <a:avLst/>
          </a:prstGeom>
          <a:noFill/>
        </p:spPr>
        <p:txBody>
          <a:bodyPr wrap="square" rtlCol="1">
            <a:spAutoFit/>
          </a:bodyPr>
          <a:lstStyle/>
          <a:p>
            <a:pPr algn="l" rtl="0">
              <a:defRPr/>
            </a:pPr>
            <a:r>
              <a:rPr lang="en-US" sz="3600" b="1" kern="0" dirty="0" smtClean="0">
                <a:solidFill>
                  <a:srgbClr val="1F497D"/>
                </a:solidFill>
              </a:rPr>
              <a:t>European flood awareness system - EFAS</a:t>
            </a:r>
            <a:endParaRPr lang="he-IL" sz="3600" b="1" kern="0" dirty="0">
              <a:solidFill>
                <a:srgbClr val="1F497D"/>
              </a:solidFill>
            </a:endParaRPr>
          </a:p>
        </p:txBody>
      </p:sp>
      <p:pic>
        <p:nvPicPr>
          <p:cNvPr id="17" name="Picture 14" descr="×ª××× × ×§×©××¨×"/>
          <p:cNvPicPr>
            <a:picLocks noChangeAspect="1" noChangeArrowheads="1"/>
          </p:cNvPicPr>
          <p:nvPr/>
        </p:nvPicPr>
        <p:blipFill>
          <a:blip r:embed="rId2" cstate="print"/>
          <a:srcRect/>
          <a:stretch>
            <a:fillRect/>
          </a:stretch>
        </p:blipFill>
        <p:spPr bwMode="auto">
          <a:xfrm>
            <a:off x="10410865" y="175998"/>
            <a:ext cx="847685" cy="914400"/>
          </a:xfrm>
          <a:prstGeom prst="rect">
            <a:avLst/>
          </a:prstGeom>
          <a:noFill/>
        </p:spPr>
      </p:pic>
      <p:pic>
        <p:nvPicPr>
          <p:cNvPr id="18" name="תמונה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5225" y="175997"/>
            <a:ext cx="606684" cy="914401"/>
          </a:xfrm>
          <a:prstGeom prst="rect">
            <a:avLst/>
          </a:prstGeom>
        </p:spPr>
      </p:pic>
      <p:pic>
        <p:nvPicPr>
          <p:cNvPr id="3" name="תמונה 2"/>
          <p:cNvPicPr>
            <a:picLocks noChangeAspect="1"/>
          </p:cNvPicPr>
          <p:nvPr/>
        </p:nvPicPr>
        <p:blipFill>
          <a:blip r:embed="rId4"/>
          <a:stretch>
            <a:fillRect/>
          </a:stretch>
        </p:blipFill>
        <p:spPr>
          <a:xfrm>
            <a:off x="497840" y="1090398"/>
            <a:ext cx="9292546" cy="5550255"/>
          </a:xfrm>
          <a:prstGeom prst="rect">
            <a:avLst/>
          </a:prstGeom>
        </p:spPr>
      </p:pic>
      <p:sp>
        <p:nvSpPr>
          <p:cNvPr id="9" name="TextBox 8"/>
          <p:cNvSpPr txBox="1"/>
          <p:nvPr/>
        </p:nvSpPr>
        <p:spPr>
          <a:xfrm>
            <a:off x="10046942" y="2435939"/>
            <a:ext cx="2808815" cy="461665"/>
          </a:xfrm>
          <a:prstGeom prst="rect">
            <a:avLst/>
          </a:prstGeom>
          <a:noFill/>
        </p:spPr>
        <p:txBody>
          <a:bodyPr wrap="square" rtlCol="1">
            <a:spAutoFit/>
          </a:bodyPr>
          <a:lstStyle/>
          <a:p>
            <a:pPr algn="l" rtl="0">
              <a:spcBef>
                <a:spcPts val="600"/>
              </a:spcBef>
              <a:spcAft>
                <a:spcPts val="600"/>
              </a:spcAft>
            </a:pPr>
            <a:r>
              <a:rPr lang="en-US" sz="2400" dirty="0" smtClean="0">
                <a:solidFill>
                  <a:schemeClr val="tx2"/>
                </a:solidFill>
              </a:rPr>
              <a:t>Soil moisture </a:t>
            </a:r>
            <a:endParaRPr lang="en-US" sz="2400" dirty="0">
              <a:solidFill>
                <a:schemeClr val="tx2"/>
              </a:solidFill>
            </a:endParaRPr>
          </a:p>
        </p:txBody>
      </p:sp>
    </p:spTree>
    <p:extLst>
      <p:ext uri="{BB962C8B-B14F-4D97-AF65-F5344CB8AC3E}">
        <p14:creationId xmlns:p14="http://schemas.microsoft.com/office/powerpoint/2010/main" val="579629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497840" y="152401"/>
            <a:ext cx="9890760" cy="646331"/>
          </a:xfrm>
          <a:prstGeom prst="rect">
            <a:avLst/>
          </a:prstGeom>
          <a:noFill/>
        </p:spPr>
        <p:txBody>
          <a:bodyPr wrap="square" rtlCol="1">
            <a:spAutoFit/>
          </a:bodyPr>
          <a:lstStyle/>
          <a:p>
            <a:pPr algn="l" rtl="0">
              <a:defRPr/>
            </a:pPr>
            <a:r>
              <a:rPr lang="en-US" sz="3600" b="1" kern="0" smtClean="0">
                <a:solidFill>
                  <a:srgbClr val="1F497D"/>
                </a:solidFill>
              </a:rPr>
              <a:t>European flood awareness system - EFAS</a:t>
            </a:r>
            <a:endParaRPr lang="he-IL" sz="3600" b="1" kern="0" dirty="0">
              <a:solidFill>
                <a:srgbClr val="1F497D"/>
              </a:solidFill>
            </a:endParaRPr>
          </a:p>
        </p:txBody>
      </p:sp>
      <p:pic>
        <p:nvPicPr>
          <p:cNvPr id="17" name="Picture 14" descr="×ª××× × ×§×©××¨×"/>
          <p:cNvPicPr>
            <a:picLocks noChangeAspect="1" noChangeArrowheads="1"/>
          </p:cNvPicPr>
          <p:nvPr/>
        </p:nvPicPr>
        <p:blipFill>
          <a:blip r:embed="rId2" cstate="print"/>
          <a:srcRect/>
          <a:stretch>
            <a:fillRect/>
          </a:stretch>
        </p:blipFill>
        <p:spPr bwMode="auto">
          <a:xfrm>
            <a:off x="10410865" y="175998"/>
            <a:ext cx="847685" cy="914400"/>
          </a:xfrm>
          <a:prstGeom prst="rect">
            <a:avLst/>
          </a:prstGeom>
          <a:noFill/>
        </p:spPr>
      </p:pic>
      <p:pic>
        <p:nvPicPr>
          <p:cNvPr id="18" name="תמונה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5225" y="175997"/>
            <a:ext cx="606684" cy="914401"/>
          </a:xfrm>
          <a:prstGeom prst="rect">
            <a:avLst/>
          </a:prstGeom>
        </p:spPr>
      </p:pic>
      <p:pic>
        <p:nvPicPr>
          <p:cNvPr id="10" name="Picture 2" descr="Image result for lisflood hydrological mod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9529" y="2542943"/>
            <a:ext cx="5362212" cy="3392137"/>
          </a:xfrm>
          <a:prstGeom prst="rect">
            <a:avLst/>
          </a:prstGeom>
          <a:noFill/>
          <a:extLst>
            <a:ext uri="{909E8E84-426E-40DD-AFC4-6F175D3DCCD1}">
              <a14:hiddenFill xmlns:a14="http://schemas.microsoft.com/office/drawing/2010/main">
                <a:solidFill>
                  <a:srgbClr val="FFFFFF"/>
                </a:solidFill>
              </a14:hiddenFill>
            </a:ext>
          </a:extLst>
        </p:spPr>
      </p:pic>
      <p:pic>
        <p:nvPicPr>
          <p:cNvPr id="5" name="תמונה 4"/>
          <p:cNvPicPr>
            <a:picLocks noChangeAspect="1"/>
          </p:cNvPicPr>
          <p:nvPr/>
        </p:nvPicPr>
        <p:blipFill>
          <a:blip r:embed="rId5"/>
          <a:stretch>
            <a:fillRect/>
          </a:stretch>
        </p:blipFill>
        <p:spPr>
          <a:xfrm>
            <a:off x="420211" y="1288882"/>
            <a:ext cx="3083904" cy="2052198"/>
          </a:xfrm>
          <a:prstGeom prst="rect">
            <a:avLst/>
          </a:prstGeom>
        </p:spPr>
      </p:pic>
      <p:pic>
        <p:nvPicPr>
          <p:cNvPr id="11268" name="Picture 4" descr="The icosahedral grid global model GME at DWD and domain of LM. By... |  Download Scientific Diagra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0211" y="3922600"/>
            <a:ext cx="2544905" cy="271927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Operations for the COSMO LEP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38969" y="3956482"/>
            <a:ext cx="2606073" cy="2685389"/>
          </a:xfrm>
          <a:prstGeom prst="rect">
            <a:avLst/>
          </a:prstGeom>
          <a:noFill/>
          <a:extLst>
            <a:ext uri="{909E8E84-426E-40DD-AFC4-6F175D3DCCD1}">
              <a14:hiddenFill xmlns:a14="http://schemas.microsoft.com/office/drawing/2010/main">
                <a:solidFill>
                  <a:srgbClr val="FFFFFF"/>
                </a:solidFill>
              </a14:hiddenFill>
            </a:ext>
          </a:extLst>
        </p:spPr>
      </p:pic>
      <p:sp>
        <p:nvSpPr>
          <p:cNvPr id="6" name="חץ מעוקל למטה 5"/>
          <p:cNvSpPr/>
          <p:nvPr/>
        </p:nvSpPr>
        <p:spPr>
          <a:xfrm rot="20816730">
            <a:off x="4527390" y="1441763"/>
            <a:ext cx="3762259" cy="1335010"/>
          </a:xfrm>
          <a:prstGeom prst="curvedDownArrow">
            <a:avLst>
              <a:gd name="adj1" fmla="val 23568"/>
              <a:gd name="adj2" fmla="val 50000"/>
              <a:gd name="adj3" fmla="val 49716"/>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20" name="TextBox 19"/>
          <p:cNvSpPr txBox="1"/>
          <p:nvPr/>
        </p:nvSpPr>
        <p:spPr>
          <a:xfrm>
            <a:off x="695298" y="3325654"/>
            <a:ext cx="5249744" cy="461665"/>
          </a:xfrm>
          <a:prstGeom prst="rect">
            <a:avLst/>
          </a:prstGeom>
          <a:noFill/>
        </p:spPr>
        <p:txBody>
          <a:bodyPr wrap="square" rtlCol="1">
            <a:spAutoFit/>
          </a:bodyPr>
          <a:lstStyle/>
          <a:p>
            <a:pPr algn="l" rtl="0">
              <a:spcBef>
                <a:spcPts val="600"/>
              </a:spcBef>
              <a:spcAft>
                <a:spcPts val="600"/>
              </a:spcAft>
            </a:pPr>
            <a:r>
              <a:rPr lang="en-US" sz="2400" dirty="0" smtClean="0">
                <a:solidFill>
                  <a:schemeClr val="tx2"/>
                </a:solidFill>
              </a:rPr>
              <a:t>DWD – ICON 		COSMO-LEPS</a:t>
            </a:r>
            <a:endParaRPr lang="en-US" sz="2400" dirty="0">
              <a:solidFill>
                <a:schemeClr val="tx2"/>
              </a:solidFill>
            </a:endParaRPr>
          </a:p>
        </p:txBody>
      </p:sp>
      <p:sp>
        <p:nvSpPr>
          <p:cNvPr id="21" name="TextBox 20"/>
          <p:cNvSpPr txBox="1"/>
          <p:nvPr/>
        </p:nvSpPr>
        <p:spPr>
          <a:xfrm>
            <a:off x="695298" y="767290"/>
            <a:ext cx="5249744" cy="461665"/>
          </a:xfrm>
          <a:prstGeom prst="rect">
            <a:avLst/>
          </a:prstGeom>
          <a:noFill/>
        </p:spPr>
        <p:txBody>
          <a:bodyPr wrap="square" rtlCol="1">
            <a:spAutoFit/>
          </a:bodyPr>
          <a:lstStyle/>
          <a:p>
            <a:pPr algn="l" rtl="0">
              <a:spcBef>
                <a:spcPts val="600"/>
              </a:spcBef>
              <a:spcAft>
                <a:spcPts val="600"/>
              </a:spcAft>
            </a:pPr>
            <a:r>
              <a:rPr lang="en-US" sz="2400" dirty="0" smtClean="0">
                <a:solidFill>
                  <a:schemeClr val="tx2"/>
                </a:solidFill>
              </a:rPr>
              <a:t>ECMWF – IFS </a:t>
            </a:r>
            <a:endParaRPr lang="en-US" sz="2400" dirty="0">
              <a:solidFill>
                <a:schemeClr val="tx2"/>
              </a:solidFill>
            </a:endParaRPr>
          </a:p>
        </p:txBody>
      </p:sp>
      <p:sp>
        <p:nvSpPr>
          <p:cNvPr id="22" name="TextBox 21"/>
          <p:cNvSpPr txBox="1"/>
          <p:nvPr/>
        </p:nvSpPr>
        <p:spPr>
          <a:xfrm>
            <a:off x="8633678" y="1853316"/>
            <a:ext cx="5249744" cy="461665"/>
          </a:xfrm>
          <a:prstGeom prst="rect">
            <a:avLst/>
          </a:prstGeom>
          <a:noFill/>
        </p:spPr>
        <p:txBody>
          <a:bodyPr wrap="square" rtlCol="1">
            <a:spAutoFit/>
          </a:bodyPr>
          <a:lstStyle/>
          <a:p>
            <a:pPr algn="l" rtl="0">
              <a:spcBef>
                <a:spcPts val="600"/>
              </a:spcBef>
              <a:spcAft>
                <a:spcPts val="600"/>
              </a:spcAft>
            </a:pPr>
            <a:r>
              <a:rPr lang="en-US" sz="2400" dirty="0" err="1" smtClean="0">
                <a:solidFill>
                  <a:schemeClr val="tx2"/>
                </a:solidFill>
              </a:rPr>
              <a:t>Listflood</a:t>
            </a:r>
            <a:endParaRPr lang="en-US" sz="2400" dirty="0">
              <a:solidFill>
                <a:schemeClr val="tx2"/>
              </a:solidFill>
            </a:endParaRPr>
          </a:p>
        </p:txBody>
      </p:sp>
    </p:spTree>
    <p:extLst>
      <p:ext uri="{BB962C8B-B14F-4D97-AF65-F5344CB8AC3E}">
        <p14:creationId xmlns:p14="http://schemas.microsoft.com/office/powerpoint/2010/main" val="306037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2"/>
          <a:stretch>
            <a:fillRect/>
          </a:stretch>
        </p:blipFill>
        <p:spPr>
          <a:xfrm>
            <a:off x="7463964" y="3037024"/>
            <a:ext cx="4587806" cy="2626017"/>
          </a:xfrm>
          <a:prstGeom prst="rect">
            <a:avLst/>
          </a:prstGeom>
        </p:spPr>
      </p:pic>
      <p:sp>
        <p:nvSpPr>
          <p:cNvPr id="16" name="מלבן מעוגל 15"/>
          <p:cNvSpPr/>
          <p:nvPr/>
        </p:nvSpPr>
        <p:spPr>
          <a:xfrm>
            <a:off x="9553446" y="2740283"/>
            <a:ext cx="204421" cy="29674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sz="1350"/>
          </a:p>
        </p:txBody>
      </p:sp>
      <p:sp>
        <p:nvSpPr>
          <p:cNvPr id="21" name="TextBox 20"/>
          <p:cNvSpPr txBox="1"/>
          <p:nvPr/>
        </p:nvSpPr>
        <p:spPr>
          <a:xfrm>
            <a:off x="409446" y="148896"/>
            <a:ext cx="9720672" cy="646331"/>
          </a:xfrm>
          <a:prstGeom prst="rect">
            <a:avLst/>
          </a:prstGeom>
          <a:noFill/>
        </p:spPr>
        <p:txBody>
          <a:bodyPr wrap="square" rtlCol="1">
            <a:spAutoFit/>
          </a:bodyPr>
          <a:lstStyle/>
          <a:p>
            <a:pPr algn="l" rtl="0">
              <a:defRPr/>
            </a:pPr>
            <a:r>
              <a:rPr lang="en-US" sz="3600" b="1" kern="0" dirty="0" smtClean="0">
                <a:solidFill>
                  <a:srgbClr val="1F497D"/>
                </a:solidFill>
              </a:rPr>
              <a:t>What’s an hydrological model? (quick reminder)</a:t>
            </a:r>
            <a:endParaRPr lang="he-IL" sz="3600" b="1" kern="0" dirty="0">
              <a:solidFill>
                <a:srgbClr val="1F497D"/>
              </a:solidFill>
            </a:endParaRPr>
          </a:p>
        </p:txBody>
      </p:sp>
      <p:pic>
        <p:nvPicPr>
          <p:cNvPr id="20" name="Picture 14" descr="×ª××× × ×§×©××¨×"/>
          <p:cNvPicPr>
            <a:picLocks noChangeAspect="1" noChangeArrowheads="1"/>
          </p:cNvPicPr>
          <p:nvPr/>
        </p:nvPicPr>
        <p:blipFill>
          <a:blip r:embed="rId3" cstate="print"/>
          <a:srcRect/>
          <a:stretch>
            <a:fillRect/>
          </a:stretch>
        </p:blipFill>
        <p:spPr bwMode="auto">
          <a:xfrm>
            <a:off x="10410865" y="175998"/>
            <a:ext cx="847685" cy="914400"/>
          </a:xfrm>
          <a:prstGeom prst="rect">
            <a:avLst/>
          </a:prstGeom>
          <a:noFill/>
        </p:spPr>
      </p:pic>
      <p:pic>
        <p:nvPicPr>
          <p:cNvPr id="22" name="תמונה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25225" y="175997"/>
            <a:ext cx="606684" cy="914401"/>
          </a:xfrm>
          <a:prstGeom prst="rect">
            <a:avLst/>
          </a:prstGeom>
        </p:spPr>
      </p:pic>
      <p:sp>
        <p:nvSpPr>
          <p:cNvPr id="10" name="TextBox 9"/>
          <p:cNvSpPr txBox="1"/>
          <p:nvPr/>
        </p:nvSpPr>
        <p:spPr>
          <a:xfrm>
            <a:off x="271629" y="1697345"/>
            <a:ext cx="11660280" cy="1569660"/>
          </a:xfrm>
          <a:prstGeom prst="rect">
            <a:avLst/>
          </a:prstGeom>
          <a:noFill/>
        </p:spPr>
        <p:txBody>
          <a:bodyPr wrap="square" rtlCol="1">
            <a:spAutoFit/>
          </a:bodyPr>
          <a:lstStyle/>
          <a:p>
            <a:pPr algn="l" rtl="0">
              <a:spcBef>
                <a:spcPts val="600"/>
              </a:spcBef>
              <a:spcAft>
                <a:spcPts val="600"/>
              </a:spcAft>
            </a:pPr>
            <a:r>
              <a:rPr lang="en-US" sz="3200" dirty="0" smtClean="0">
                <a:solidFill>
                  <a:schemeClr val="tx2"/>
                </a:solidFill>
              </a:rPr>
              <a:t>Some tool (computer program / instrumental setting) that simplifies and describes natural system and help us to study, simulate and predict </a:t>
            </a:r>
            <a:endParaRPr lang="en-US" sz="3200" dirty="0">
              <a:solidFill>
                <a:schemeClr val="tx2"/>
              </a:solidFill>
            </a:endParaRPr>
          </a:p>
        </p:txBody>
      </p:sp>
      <p:pic>
        <p:nvPicPr>
          <p:cNvPr id="2052" name="Picture 4" descr="https://upload.wikimedia.org/wikipedia/commons/thumb/4/42/Physical_Aquifer_Model.jpg/1024px-Physical_Aquifer_Mode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4803" y="4298607"/>
            <a:ext cx="4369410" cy="245779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ydraulic jump, low head dam installation, and coarse sediment transport  animated 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71629" y="3615125"/>
            <a:ext cx="3857625" cy="2571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728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497840" y="152401"/>
            <a:ext cx="9890760" cy="646331"/>
          </a:xfrm>
          <a:prstGeom prst="rect">
            <a:avLst/>
          </a:prstGeom>
          <a:noFill/>
        </p:spPr>
        <p:txBody>
          <a:bodyPr wrap="square" rtlCol="1">
            <a:spAutoFit/>
          </a:bodyPr>
          <a:lstStyle/>
          <a:p>
            <a:pPr algn="l" rtl="0">
              <a:defRPr/>
            </a:pPr>
            <a:r>
              <a:rPr lang="en-US" sz="3600" b="1" kern="0" smtClean="0">
                <a:solidFill>
                  <a:srgbClr val="1F497D"/>
                </a:solidFill>
              </a:rPr>
              <a:t>European flood awareness system - EFAS</a:t>
            </a:r>
            <a:endParaRPr lang="he-IL" sz="3600" b="1" kern="0" dirty="0">
              <a:solidFill>
                <a:srgbClr val="1F497D"/>
              </a:solidFill>
            </a:endParaRPr>
          </a:p>
        </p:txBody>
      </p:sp>
      <p:pic>
        <p:nvPicPr>
          <p:cNvPr id="17" name="Picture 14" descr="×ª××× × ×§×©××¨×"/>
          <p:cNvPicPr>
            <a:picLocks noChangeAspect="1" noChangeArrowheads="1"/>
          </p:cNvPicPr>
          <p:nvPr/>
        </p:nvPicPr>
        <p:blipFill>
          <a:blip r:embed="rId2" cstate="print"/>
          <a:srcRect/>
          <a:stretch>
            <a:fillRect/>
          </a:stretch>
        </p:blipFill>
        <p:spPr bwMode="auto">
          <a:xfrm>
            <a:off x="10410865" y="175998"/>
            <a:ext cx="847685" cy="914400"/>
          </a:xfrm>
          <a:prstGeom prst="rect">
            <a:avLst/>
          </a:prstGeom>
          <a:noFill/>
        </p:spPr>
      </p:pic>
      <p:pic>
        <p:nvPicPr>
          <p:cNvPr id="18" name="תמונה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5225" y="175997"/>
            <a:ext cx="606684" cy="914401"/>
          </a:xfrm>
          <a:prstGeom prst="rect">
            <a:avLst/>
          </a:prstGeom>
        </p:spPr>
      </p:pic>
      <p:pic>
        <p:nvPicPr>
          <p:cNvPr id="23" name="תמונה 22"/>
          <p:cNvPicPr>
            <a:picLocks noChangeAspect="1"/>
          </p:cNvPicPr>
          <p:nvPr/>
        </p:nvPicPr>
        <p:blipFill>
          <a:blip r:embed="rId4"/>
          <a:stretch>
            <a:fillRect/>
          </a:stretch>
        </p:blipFill>
        <p:spPr>
          <a:xfrm>
            <a:off x="497840" y="2077599"/>
            <a:ext cx="11320098" cy="4275904"/>
          </a:xfrm>
          <a:prstGeom prst="rect">
            <a:avLst/>
          </a:prstGeom>
        </p:spPr>
      </p:pic>
    </p:spTree>
    <p:extLst>
      <p:ext uri="{BB962C8B-B14F-4D97-AF65-F5344CB8AC3E}">
        <p14:creationId xmlns:p14="http://schemas.microsoft.com/office/powerpoint/2010/main" val="2603010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497840" y="152401"/>
            <a:ext cx="9890760" cy="646331"/>
          </a:xfrm>
          <a:prstGeom prst="rect">
            <a:avLst/>
          </a:prstGeom>
          <a:noFill/>
        </p:spPr>
        <p:txBody>
          <a:bodyPr wrap="square" rtlCol="1">
            <a:spAutoFit/>
          </a:bodyPr>
          <a:lstStyle/>
          <a:p>
            <a:pPr algn="l" rtl="0">
              <a:defRPr/>
            </a:pPr>
            <a:r>
              <a:rPr lang="en-US" sz="3600" b="1" kern="0" dirty="0" smtClean="0">
                <a:solidFill>
                  <a:srgbClr val="1F497D"/>
                </a:solidFill>
              </a:rPr>
              <a:t>European flood awareness system - EFAS</a:t>
            </a:r>
            <a:endParaRPr lang="he-IL" sz="3600" b="1" kern="0" dirty="0">
              <a:solidFill>
                <a:srgbClr val="1F497D"/>
              </a:solidFill>
            </a:endParaRPr>
          </a:p>
        </p:txBody>
      </p:sp>
      <p:pic>
        <p:nvPicPr>
          <p:cNvPr id="17" name="Picture 14" descr="×ª××× × ×§×©××¨×"/>
          <p:cNvPicPr>
            <a:picLocks noChangeAspect="1" noChangeArrowheads="1"/>
          </p:cNvPicPr>
          <p:nvPr/>
        </p:nvPicPr>
        <p:blipFill>
          <a:blip r:embed="rId2" cstate="print"/>
          <a:srcRect/>
          <a:stretch>
            <a:fillRect/>
          </a:stretch>
        </p:blipFill>
        <p:spPr bwMode="auto">
          <a:xfrm>
            <a:off x="10410865" y="175998"/>
            <a:ext cx="847685" cy="914400"/>
          </a:xfrm>
          <a:prstGeom prst="rect">
            <a:avLst/>
          </a:prstGeom>
          <a:noFill/>
        </p:spPr>
      </p:pic>
      <p:pic>
        <p:nvPicPr>
          <p:cNvPr id="18" name="תמונה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5225" y="175997"/>
            <a:ext cx="606684" cy="914401"/>
          </a:xfrm>
          <a:prstGeom prst="rect">
            <a:avLst/>
          </a:prstGeom>
        </p:spPr>
      </p:pic>
      <p:pic>
        <p:nvPicPr>
          <p:cNvPr id="4" name="תמונה 3"/>
          <p:cNvPicPr>
            <a:picLocks noChangeAspect="1"/>
          </p:cNvPicPr>
          <p:nvPr/>
        </p:nvPicPr>
        <p:blipFill>
          <a:blip r:embed="rId4"/>
          <a:stretch>
            <a:fillRect/>
          </a:stretch>
        </p:blipFill>
        <p:spPr>
          <a:xfrm>
            <a:off x="497840" y="867103"/>
            <a:ext cx="7038975" cy="3886200"/>
          </a:xfrm>
          <a:prstGeom prst="rect">
            <a:avLst/>
          </a:prstGeom>
        </p:spPr>
      </p:pic>
      <p:pic>
        <p:nvPicPr>
          <p:cNvPr id="2" name="תמונה 1"/>
          <p:cNvPicPr>
            <a:picLocks noChangeAspect="1"/>
          </p:cNvPicPr>
          <p:nvPr/>
        </p:nvPicPr>
        <p:blipFill>
          <a:blip r:embed="rId5"/>
          <a:stretch>
            <a:fillRect/>
          </a:stretch>
        </p:blipFill>
        <p:spPr>
          <a:xfrm>
            <a:off x="4902459" y="3016686"/>
            <a:ext cx="7029450" cy="3609975"/>
          </a:xfrm>
          <a:prstGeom prst="rect">
            <a:avLst/>
          </a:prstGeom>
        </p:spPr>
      </p:pic>
      <p:cxnSp>
        <p:nvCxnSpPr>
          <p:cNvPr id="9" name="מחבר חץ ישר 8"/>
          <p:cNvCxnSpPr/>
          <p:nvPr/>
        </p:nvCxnSpPr>
        <p:spPr>
          <a:xfrm>
            <a:off x="4493172" y="2165348"/>
            <a:ext cx="725214" cy="1066583"/>
          </a:xfrm>
          <a:prstGeom prst="straightConnector1">
            <a:avLst/>
          </a:prstGeom>
          <a:ln w="1079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819752" y="1941736"/>
            <a:ext cx="2808815" cy="830997"/>
          </a:xfrm>
          <a:prstGeom prst="rect">
            <a:avLst/>
          </a:prstGeom>
          <a:noFill/>
        </p:spPr>
        <p:txBody>
          <a:bodyPr wrap="square" rtlCol="1">
            <a:spAutoFit/>
          </a:bodyPr>
          <a:lstStyle/>
          <a:p>
            <a:pPr algn="l" rtl="0">
              <a:spcBef>
                <a:spcPts val="600"/>
              </a:spcBef>
              <a:spcAft>
                <a:spcPts val="600"/>
              </a:spcAft>
            </a:pPr>
            <a:r>
              <a:rPr lang="en-US" sz="2400" dirty="0" smtClean="0">
                <a:solidFill>
                  <a:schemeClr val="tx2"/>
                </a:solidFill>
              </a:rPr>
              <a:t>Hydrological forecast + ensemble </a:t>
            </a:r>
            <a:endParaRPr lang="en-US" sz="2400" dirty="0">
              <a:solidFill>
                <a:schemeClr val="tx2"/>
              </a:solidFill>
            </a:endParaRPr>
          </a:p>
        </p:txBody>
      </p:sp>
    </p:spTree>
    <p:extLst>
      <p:ext uri="{BB962C8B-B14F-4D97-AF65-F5344CB8AC3E}">
        <p14:creationId xmlns:p14="http://schemas.microsoft.com/office/powerpoint/2010/main" val="1820900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תמונה 11"/>
          <p:cNvPicPr>
            <a:picLocks noChangeAspect="1"/>
          </p:cNvPicPr>
          <p:nvPr/>
        </p:nvPicPr>
        <p:blipFill>
          <a:blip r:embed="rId2"/>
          <a:stretch>
            <a:fillRect/>
          </a:stretch>
        </p:blipFill>
        <p:spPr>
          <a:xfrm>
            <a:off x="746891" y="1059652"/>
            <a:ext cx="6819900" cy="4257675"/>
          </a:xfrm>
          <a:prstGeom prst="rect">
            <a:avLst/>
          </a:prstGeom>
        </p:spPr>
      </p:pic>
      <p:sp>
        <p:nvSpPr>
          <p:cNvPr id="19" name="TextBox 18"/>
          <p:cNvSpPr txBox="1"/>
          <p:nvPr/>
        </p:nvSpPr>
        <p:spPr>
          <a:xfrm>
            <a:off x="497840" y="152401"/>
            <a:ext cx="9890760" cy="646331"/>
          </a:xfrm>
          <a:prstGeom prst="rect">
            <a:avLst/>
          </a:prstGeom>
          <a:noFill/>
        </p:spPr>
        <p:txBody>
          <a:bodyPr wrap="square" rtlCol="1">
            <a:spAutoFit/>
          </a:bodyPr>
          <a:lstStyle/>
          <a:p>
            <a:pPr algn="l" rtl="0">
              <a:defRPr/>
            </a:pPr>
            <a:r>
              <a:rPr lang="en-US" sz="3600" b="1" kern="0" dirty="0" smtClean="0">
                <a:solidFill>
                  <a:srgbClr val="1F497D"/>
                </a:solidFill>
              </a:rPr>
              <a:t>European flood awareness system - EFAS</a:t>
            </a:r>
            <a:endParaRPr lang="he-IL" sz="3600" b="1" kern="0" dirty="0">
              <a:solidFill>
                <a:srgbClr val="1F497D"/>
              </a:solidFill>
            </a:endParaRPr>
          </a:p>
        </p:txBody>
      </p:sp>
      <p:pic>
        <p:nvPicPr>
          <p:cNvPr id="17" name="Picture 14" descr="×ª××× × ×§×©××¨×"/>
          <p:cNvPicPr>
            <a:picLocks noChangeAspect="1" noChangeArrowheads="1"/>
          </p:cNvPicPr>
          <p:nvPr/>
        </p:nvPicPr>
        <p:blipFill>
          <a:blip r:embed="rId3" cstate="print"/>
          <a:srcRect/>
          <a:stretch>
            <a:fillRect/>
          </a:stretch>
        </p:blipFill>
        <p:spPr bwMode="auto">
          <a:xfrm>
            <a:off x="10410865" y="175998"/>
            <a:ext cx="847685" cy="914400"/>
          </a:xfrm>
          <a:prstGeom prst="rect">
            <a:avLst/>
          </a:prstGeom>
          <a:noFill/>
        </p:spPr>
      </p:pic>
      <p:pic>
        <p:nvPicPr>
          <p:cNvPr id="18" name="תמונה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25225" y="175997"/>
            <a:ext cx="606684" cy="914401"/>
          </a:xfrm>
          <a:prstGeom prst="rect">
            <a:avLst/>
          </a:prstGeom>
        </p:spPr>
      </p:pic>
      <p:sp>
        <p:nvSpPr>
          <p:cNvPr id="15" name="TextBox 14"/>
          <p:cNvSpPr txBox="1"/>
          <p:nvPr/>
        </p:nvSpPr>
        <p:spPr>
          <a:xfrm>
            <a:off x="8819752" y="1941736"/>
            <a:ext cx="2808815" cy="461665"/>
          </a:xfrm>
          <a:prstGeom prst="rect">
            <a:avLst/>
          </a:prstGeom>
          <a:noFill/>
        </p:spPr>
        <p:txBody>
          <a:bodyPr wrap="square" rtlCol="1">
            <a:spAutoFit/>
          </a:bodyPr>
          <a:lstStyle/>
          <a:p>
            <a:pPr algn="l" rtl="0">
              <a:spcBef>
                <a:spcPts val="600"/>
              </a:spcBef>
              <a:spcAft>
                <a:spcPts val="600"/>
              </a:spcAft>
            </a:pPr>
            <a:r>
              <a:rPr lang="en-US" sz="2400" dirty="0" smtClean="0">
                <a:solidFill>
                  <a:schemeClr val="tx2"/>
                </a:solidFill>
              </a:rPr>
              <a:t>Flash flood indicator </a:t>
            </a:r>
            <a:endParaRPr lang="en-US" sz="2400" dirty="0">
              <a:solidFill>
                <a:schemeClr val="tx2"/>
              </a:solidFill>
            </a:endParaRPr>
          </a:p>
        </p:txBody>
      </p:sp>
      <p:pic>
        <p:nvPicPr>
          <p:cNvPr id="11" name="תמונה 10"/>
          <p:cNvPicPr>
            <a:picLocks noChangeAspect="1"/>
          </p:cNvPicPr>
          <p:nvPr/>
        </p:nvPicPr>
        <p:blipFill>
          <a:blip r:embed="rId5"/>
          <a:stretch>
            <a:fillRect/>
          </a:stretch>
        </p:blipFill>
        <p:spPr>
          <a:xfrm>
            <a:off x="6637283" y="2889437"/>
            <a:ext cx="5294626" cy="3844283"/>
          </a:xfrm>
          <a:prstGeom prst="rect">
            <a:avLst/>
          </a:prstGeom>
        </p:spPr>
      </p:pic>
      <p:cxnSp>
        <p:nvCxnSpPr>
          <p:cNvPr id="9" name="מחבר חץ ישר 8"/>
          <p:cNvCxnSpPr/>
          <p:nvPr/>
        </p:nvCxnSpPr>
        <p:spPr>
          <a:xfrm>
            <a:off x="5032547" y="2121906"/>
            <a:ext cx="1604736" cy="1220384"/>
          </a:xfrm>
          <a:prstGeom prst="straightConnector1">
            <a:avLst/>
          </a:prstGeom>
          <a:ln w="1079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952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497840" y="152401"/>
            <a:ext cx="9890760" cy="646331"/>
          </a:xfrm>
          <a:prstGeom prst="rect">
            <a:avLst/>
          </a:prstGeom>
          <a:noFill/>
        </p:spPr>
        <p:txBody>
          <a:bodyPr wrap="square" rtlCol="1">
            <a:spAutoFit/>
          </a:bodyPr>
          <a:lstStyle/>
          <a:p>
            <a:pPr algn="l" rtl="0">
              <a:defRPr/>
            </a:pPr>
            <a:r>
              <a:rPr lang="en-US" sz="3600" b="1" kern="0" dirty="0" smtClean="0">
                <a:solidFill>
                  <a:srgbClr val="1F497D"/>
                </a:solidFill>
              </a:rPr>
              <a:t>European flood awareness system - EFAS</a:t>
            </a:r>
            <a:endParaRPr lang="he-IL" sz="3600" b="1" kern="0" dirty="0">
              <a:solidFill>
                <a:srgbClr val="1F497D"/>
              </a:solidFill>
            </a:endParaRPr>
          </a:p>
        </p:txBody>
      </p:sp>
      <p:pic>
        <p:nvPicPr>
          <p:cNvPr id="17" name="Picture 14" descr="×ª××× × ×§×©××¨×"/>
          <p:cNvPicPr>
            <a:picLocks noChangeAspect="1" noChangeArrowheads="1"/>
          </p:cNvPicPr>
          <p:nvPr/>
        </p:nvPicPr>
        <p:blipFill>
          <a:blip r:embed="rId2" cstate="print"/>
          <a:srcRect/>
          <a:stretch>
            <a:fillRect/>
          </a:stretch>
        </p:blipFill>
        <p:spPr bwMode="auto">
          <a:xfrm>
            <a:off x="10410865" y="175998"/>
            <a:ext cx="847685" cy="914400"/>
          </a:xfrm>
          <a:prstGeom prst="rect">
            <a:avLst/>
          </a:prstGeom>
          <a:noFill/>
        </p:spPr>
      </p:pic>
      <p:pic>
        <p:nvPicPr>
          <p:cNvPr id="18" name="תמונה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5225" y="175997"/>
            <a:ext cx="606684" cy="914401"/>
          </a:xfrm>
          <a:prstGeom prst="rect">
            <a:avLst/>
          </a:prstGeom>
        </p:spPr>
      </p:pic>
      <p:sp>
        <p:nvSpPr>
          <p:cNvPr id="15" name="TextBox 14"/>
          <p:cNvSpPr txBox="1"/>
          <p:nvPr/>
        </p:nvSpPr>
        <p:spPr>
          <a:xfrm>
            <a:off x="497840" y="859565"/>
            <a:ext cx="2808815" cy="461665"/>
          </a:xfrm>
          <a:prstGeom prst="rect">
            <a:avLst/>
          </a:prstGeom>
          <a:noFill/>
        </p:spPr>
        <p:txBody>
          <a:bodyPr wrap="square" rtlCol="1">
            <a:spAutoFit/>
          </a:bodyPr>
          <a:lstStyle/>
          <a:p>
            <a:pPr algn="l" rtl="0">
              <a:spcBef>
                <a:spcPts val="600"/>
              </a:spcBef>
              <a:spcAft>
                <a:spcPts val="600"/>
              </a:spcAft>
            </a:pPr>
            <a:r>
              <a:rPr lang="en-US" sz="2400" dirty="0" err="1" smtClean="0">
                <a:solidFill>
                  <a:schemeClr val="tx2"/>
                </a:solidFill>
              </a:rPr>
              <a:t>Nowcasting</a:t>
            </a:r>
            <a:endParaRPr lang="en-US" sz="2400" dirty="0">
              <a:solidFill>
                <a:schemeClr val="tx2"/>
              </a:solidFill>
            </a:endParaRPr>
          </a:p>
        </p:txBody>
      </p:sp>
      <p:pic>
        <p:nvPicPr>
          <p:cNvPr id="10242" name="Picture 2" descr="The chain of the updated ERICHA system producing precipitation and flash flood hazard nowcas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131" y="1590634"/>
            <a:ext cx="11692372" cy="4747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63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מלבן מעוגל 15"/>
          <p:cNvSpPr/>
          <p:nvPr/>
        </p:nvSpPr>
        <p:spPr>
          <a:xfrm>
            <a:off x="9553446" y="2740283"/>
            <a:ext cx="204421" cy="29674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sz="1350"/>
          </a:p>
        </p:txBody>
      </p:sp>
      <p:sp>
        <p:nvSpPr>
          <p:cNvPr id="21" name="TextBox 20"/>
          <p:cNvSpPr txBox="1"/>
          <p:nvPr/>
        </p:nvSpPr>
        <p:spPr>
          <a:xfrm>
            <a:off x="409446" y="148896"/>
            <a:ext cx="8763000" cy="646331"/>
          </a:xfrm>
          <a:prstGeom prst="rect">
            <a:avLst/>
          </a:prstGeom>
          <a:noFill/>
        </p:spPr>
        <p:txBody>
          <a:bodyPr wrap="square" rtlCol="1">
            <a:spAutoFit/>
          </a:bodyPr>
          <a:lstStyle/>
          <a:p>
            <a:pPr algn="l" rtl="0">
              <a:defRPr/>
            </a:pPr>
            <a:r>
              <a:rPr lang="en-US" sz="3600" b="1" kern="0" dirty="0">
                <a:solidFill>
                  <a:srgbClr val="1F497D"/>
                </a:solidFill>
              </a:rPr>
              <a:t>Model input </a:t>
            </a:r>
            <a:r>
              <a:rPr lang="en-US" sz="3600" b="1" kern="0" dirty="0" smtClean="0">
                <a:solidFill>
                  <a:srgbClr val="1F497D"/>
                </a:solidFill>
              </a:rPr>
              <a:t>– domestic models</a:t>
            </a:r>
            <a:endParaRPr lang="he-IL" sz="3600" b="1" kern="0" dirty="0">
              <a:solidFill>
                <a:srgbClr val="1F497D"/>
              </a:solidFill>
            </a:endParaRPr>
          </a:p>
        </p:txBody>
      </p:sp>
      <p:pic>
        <p:nvPicPr>
          <p:cNvPr id="20" name="Picture 14" descr="×ª××× × ×§×©××¨×"/>
          <p:cNvPicPr>
            <a:picLocks noChangeAspect="1" noChangeArrowheads="1"/>
          </p:cNvPicPr>
          <p:nvPr/>
        </p:nvPicPr>
        <p:blipFill>
          <a:blip r:embed="rId2" cstate="print"/>
          <a:srcRect/>
          <a:stretch>
            <a:fillRect/>
          </a:stretch>
        </p:blipFill>
        <p:spPr bwMode="auto">
          <a:xfrm>
            <a:off x="10410865" y="175998"/>
            <a:ext cx="847685" cy="914400"/>
          </a:xfrm>
          <a:prstGeom prst="rect">
            <a:avLst/>
          </a:prstGeom>
          <a:noFill/>
        </p:spPr>
      </p:pic>
      <p:pic>
        <p:nvPicPr>
          <p:cNvPr id="22" name="תמונה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5225" y="175997"/>
            <a:ext cx="606684" cy="914401"/>
          </a:xfrm>
          <a:prstGeom prst="rect">
            <a:avLst/>
          </a:prstGeom>
        </p:spPr>
      </p:pic>
      <p:pic>
        <p:nvPicPr>
          <p:cNvPr id="10" name="Picture 8" descr="Image result for gf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8301" y="1686857"/>
            <a:ext cx="1195076" cy="11421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Image result for wrf model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5297" y="2536472"/>
            <a:ext cx="1407891" cy="119201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result for ecmw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8153" y="4023745"/>
            <a:ext cx="1035224" cy="1035224"/>
          </a:xfrm>
          <a:prstGeom prst="rect">
            <a:avLst/>
          </a:prstGeom>
          <a:noFill/>
          <a:extLst>
            <a:ext uri="{909E8E84-426E-40DD-AFC4-6F175D3DCCD1}">
              <a14:hiddenFill xmlns:a14="http://schemas.microsoft.com/office/drawing/2010/main">
                <a:solidFill>
                  <a:srgbClr val="FFFFFF"/>
                </a:solidFill>
              </a14:hiddenFill>
            </a:ext>
          </a:extLst>
        </p:spPr>
      </p:pic>
      <p:pic>
        <p:nvPicPr>
          <p:cNvPr id="14" name="תמונה 13"/>
          <p:cNvPicPr>
            <a:picLocks noChangeAspect="1"/>
          </p:cNvPicPr>
          <p:nvPr/>
        </p:nvPicPr>
        <p:blipFill>
          <a:blip r:embed="rId7"/>
          <a:stretch>
            <a:fillRect/>
          </a:stretch>
        </p:blipFill>
        <p:spPr>
          <a:xfrm>
            <a:off x="3013243" y="4947373"/>
            <a:ext cx="2675904" cy="834773"/>
          </a:xfrm>
          <a:prstGeom prst="rect">
            <a:avLst/>
          </a:prstGeom>
        </p:spPr>
      </p:pic>
      <p:cxnSp>
        <p:nvCxnSpPr>
          <p:cNvPr id="6" name="מחבר חץ ישר 5"/>
          <p:cNvCxnSpPr/>
          <p:nvPr/>
        </p:nvCxnSpPr>
        <p:spPr>
          <a:xfrm>
            <a:off x="2114890" y="2116245"/>
            <a:ext cx="868493" cy="533907"/>
          </a:xfrm>
          <a:prstGeom prst="straightConnector1">
            <a:avLst/>
          </a:prstGeom>
          <a:ln w="1270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מחבר חץ ישר 22"/>
          <p:cNvCxnSpPr/>
          <p:nvPr/>
        </p:nvCxnSpPr>
        <p:spPr>
          <a:xfrm flipV="1">
            <a:off x="2114890" y="3644372"/>
            <a:ext cx="869717" cy="359568"/>
          </a:xfrm>
          <a:prstGeom prst="straightConnector1">
            <a:avLst/>
          </a:prstGeom>
          <a:ln w="1270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מחבר חץ ישר 23"/>
          <p:cNvCxnSpPr/>
          <p:nvPr/>
        </p:nvCxnSpPr>
        <p:spPr>
          <a:xfrm flipV="1">
            <a:off x="4601189" y="3838290"/>
            <a:ext cx="3234273" cy="555"/>
          </a:xfrm>
          <a:prstGeom prst="straightConnector1">
            <a:avLst/>
          </a:prstGeom>
          <a:ln w="1270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מחבר חץ ישר 26"/>
          <p:cNvCxnSpPr/>
          <p:nvPr/>
        </p:nvCxnSpPr>
        <p:spPr>
          <a:xfrm>
            <a:off x="4601189" y="2435940"/>
            <a:ext cx="1626190" cy="0"/>
          </a:xfrm>
          <a:prstGeom prst="straightConnector1">
            <a:avLst/>
          </a:prstGeom>
          <a:ln w="12700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18" name="תמונה 17"/>
          <p:cNvPicPr>
            <a:picLocks noChangeAspect="1"/>
          </p:cNvPicPr>
          <p:nvPr/>
        </p:nvPicPr>
        <p:blipFill rotWithShape="1">
          <a:blip r:embed="rId8"/>
          <a:srcRect t="6972" r="68456" b="22"/>
          <a:stretch/>
        </p:blipFill>
        <p:spPr>
          <a:xfrm>
            <a:off x="6683734" y="1056289"/>
            <a:ext cx="1309383" cy="2427889"/>
          </a:xfrm>
          <a:prstGeom prst="rect">
            <a:avLst/>
          </a:prstGeom>
        </p:spPr>
      </p:pic>
      <p:cxnSp>
        <p:nvCxnSpPr>
          <p:cNvPr id="29" name="מחבר חץ ישר 28"/>
          <p:cNvCxnSpPr/>
          <p:nvPr/>
        </p:nvCxnSpPr>
        <p:spPr>
          <a:xfrm>
            <a:off x="2114889" y="5051629"/>
            <a:ext cx="868493" cy="337890"/>
          </a:xfrm>
          <a:prstGeom prst="straightConnector1">
            <a:avLst/>
          </a:prstGeom>
          <a:ln w="1270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מחבר חץ ישר 30"/>
          <p:cNvCxnSpPr/>
          <p:nvPr/>
        </p:nvCxnSpPr>
        <p:spPr>
          <a:xfrm>
            <a:off x="5689147" y="5364759"/>
            <a:ext cx="3612508" cy="0"/>
          </a:xfrm>
          <a:prstGeom prst="straightConnector1">
            <a:avLst/>
          </a:prstGeom>
          <a:ln w="12700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37" name="תמונה 36"/>
          <p:cNvPicPr>
            <a:picLocks noChangeAspect="1"/>
          </p:cNvPicPr>
          <p:nvPr/>
        </p:nvPicPr>
        <p:blipFill rotWithShape="1">
          <a:blip r:embed="rId8"/>
          <a:srcRect l="31924" t="6938" r="32375" b="172"/>
          <a:stretch/>
        </p:blipFill>
        <p:spPr>
          <a:xfrm>
            <a:off x="8059571" y="2522483"/>
            <a:ext cx="1481958" cy="2424890"/>
          </a:xfrm>
          <a:prstGeom prst="rect">
            <a:avLst/>
          </a:prstGeom>
        </p:spPr>
      </p:pic>
      <p:pic>
        <p:nvPicPr>
          <p:cNvPr id="38" name="תמונה 37"/>
          <p:cNvPicPr>
            <a:picLocks noChangeAspect="1"/>
          </p:cNvPicPr>
          <p:nvPr/>
        </p:nvPicPr>
        <p:blipFill rotWithShape="1">
          <a:blip r:embed="rId8"/>
          <a:srcRect l="65346" t="5455" r="-1047" b="-2244"/>
          <a:stretch/>
        </p:blipFill>
        <p:spPr>
          <a:xfrm>
            <a:off x="9617347" y="4083269"/>
            <a:ext cx="1481958" cy="2526674"/>
          </a:xfrm>
          <a:prstGeom prst="rect">
            <a:avLst/>
          </a:prstGeom>
        </p:spPr>
      </p:pic>
      <p:pic>
        <p:nvPicPr>
          <p:cNvPr id="42" name="Picture 2" descr="Image result for icon forecast model"/>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1034" y="5797869"/>
            <a:ext cx="1853855" cy="911581"/>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9708160" y="2435940"/>
            <a:ext cx="2808815" cy="461665"/>
          </a:xfrm>
          <a:prstGeom prst="rect">
            <a:avLst/>
          </a:prstGeom>
          <a:noFill/>
        </p:spPr>
        <p:txBody>
          <a:bodyPr wrap="square" rtlCol="1">
            <a:spAutoFit/>
          </a:bodyPr>
          <a:lstStyle/>
          <a:p>
            <a:pPr algn="l" rtl="0">
              <a:spcBef>
                <a:spcPts val="600"/>
              </a:spcBef>
              <a:spcAft>
                <a:spcPts val="600"/>
              </a:spcAft>
            </a:pPr>
            <a:r>
              <a:rPr lang="en-US" sz="2400" dirty="0" smtClean="0">
                <a:solidFill>
                  <a:schemeClr val="tx2"/>
                </a:solidFill>
              </a:rPr>
              <a:t>3 NWP models</a:t>
            </a:r>
            <a:endParaRPr lang="en-US" sz="2400" dirty="0">
              <a:solidFill>
                <a:schemeClr val="tx2"/>
              </a:solidFill>
            </a:endParaRPr>
          </a:p>
        </p:txBody>
      </p:sp>
      <p:sp>
        <p:nvSpPr>
          <p:cNvPr id="3" name="TextBox 2"/>
          <p:cNvSpPr txBox="1"/>
          <p:nvPr/>
        </p:nvSpPr>
        <p:spPr>
          <a:xfrm>
            <a:off x="3177982" y="5963612"/>
            <a:ext cx="2983510" cy="646331"/>
          </a:xfrm>
          <a:prstGeom prst="rect">
            <a:avLst/>
          </a:prstGeom>
          <a:noFill/>
        </p:spPr>
        <p:txBody>
          <a:bodyPr wrap="none" rtlCol="1">
            <a:spAutoFit/>
          </a:bodyPr>
          <a:lstStyle/>
          <a:p>
            <a:r>
              <a:rPr lang="en-US" sz="3600" b="1" dirty="0" smtClean="0"/>
              <a:t>X 20 ensemble</a:t>
            </a:r>
            <a:endParaRPr lang="he-IL" b="1" dirty="0"/>
          </a:p>
        </p:txBody>
      </p:sp>
    </p:spTree>
    <p:extLst>
      <p:ext uri="{BB962C8B-B14F-4D97-AF65-F5344CB8AC3E}">
        <p14:creationId xmlns:p14="http://schemas.microsoft.com/office/powerpoint/2010/main" val="1034199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409446" y="148896"/>
            <a:ext cx="8763000" cy="646331"/>
          </a:xfrm>
          <a:prstGeom prst="rect">
            <a:avLst/>
          </a:prstGeom>
          <a:noFill/>
        </p:spPr>
        <p:txBody>
          <a:bodyPr wrap="square" rtlCol="1">
            <a:spAutoFit/>
          </a:bodyPr>
          <a:lstStyle/>
          <a:p>
            <a:pPr algn="l" rtl="0">
              <a:defRPr/>
            </a:pPr>
            <a:r>
              <a:rPr lang="en-US" sz="3600" b="1" kern="0" dirty="0">
                <a:solidFill>
                  <a:srgbClr val="1F497D"/>
                </a:solidFill>
              </a:rPr>
              <a:t>Model input – domestic models</a:t>
            </a:r>
            <a:endParaRPr lang="he-IL" sz="3600" b="1" kern="0" dirty="0">
              <a:solidFill>
                <a:srgbClr val="1F497D"/>
              </a:solidFill>
            </a:endParaRPr>
          </a:p>
        </p:txBody>
      </p:sp>
      <p:pic>
        <p:nvPicPr>
          <p:cNvPr id="20" name="Picture 14" descr="×ª××× × ×§×©××¨×"/>
          <p:cNvPicPr>
            <a:picLocks noChangeAspect="1" noChangeArrowheads="1"/>
          </p:cNvPicPr>
          <p:nvPr/>
        </p:nvPicPr>
        <p:blipFill>
          <a:blip r:embed="rId2" cstate="print"/>
          <a:srcRect/>
          <a:stretch>
            <a:fillRect/>
          </a:stretch>
        </p:blipFill>
        <p:spPr bwMode="auto">
          <a:xfrm>
            <a:off x="10410865" y="175998"/>
            <a:ext cx="847685" cy="914400"/>
          </a:xfrm>
          <a:prstGeom prst="rect">
            <a:avLst/>
          </a:prstGeom>
          <a:noFill/>
        </p:spPr>
      </p:pic>
      <p:pic>
        <p:nvPicPr>
          <p:cNvPr id="22" name="תמונה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5225" y="175997"/>
            <a:ext cx="606684" cy="914401"/>
          </a:xfrm>
          <a:prstGeom prst="rect">
            <a:avLst/>
          </a:prstGeom>
        </p:spPr>
      </p:pic>
      <p:grpSp>
        <p:nvGrpSpPr>
          <p:cNvPr id="5134" name="קבוצה 5133"/>
          <p:cNvGrpSpPr/>
          <p:nvPr/>
        </p:nvGrpSpPr>
        <p:grpSpPr>
          <a:xfrm>
            <a:off x="3081727" y="795227"/>
            <a:ext cx="6717487" cy="2513301"/>
            <a:chOff x="785609" y="964026"/>
            <a:chExt cx="9162433" cy="3428061"/>
          </a:xfrm>
        </p:grpSpPr>
        <p:sp>
          <p:nvSpPr>
            <p:cNvPr id="16" name="מלבן מעוגל 15"/>
            <p:cNvSpPr/>
            <p:nvPr/>
          </p:nvSpPr>
          <p:spPr>
            <a:xfrm>
              <a:off x="9743621" y="1652462"/>
              <a:ext cx="204421" cy="29674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sz="1350"/>
            </a:p>
          </p:txBody>
        </p:sp>
        <p:pic>
          <p:nvPicPr>
            <p:cNvPr id="18" name="תמונה 17"/>
            <p:cNvPicPr>
              <a:picLocks noChangeAspect="1"/>
            </p:cNvPicPr>
            <p:nvPr/>
          </p:nvPicPr>
          <p:blipFill rotWithShape="1">
            <a:blip r:embed="rId4"/>
            <a:srcRect t="6972" r="68456" b="22"/>
            <a:stretch/>
          </p:blipFill>
          <p:spPr>
            <a:xfrm>
              <a:off x="3709633" y="1721848"/>
              <a:ext cx="1309383" cy="2427889"/>
            </a:xfrm>
            <a:prstGeom prst="rect">
              <a:avLst/>
            </a:prstGeom>
          </p:spPr>
        </p:pic>
        <p:cxnSp>
          <p:nvCxnSpPr>
            <p:cNvPr id="31" name="מחבר חץ ישר 30"/>
            <p:cNvCxnSpPr/>
            <p:nvPr/>
          </p:nvCxnSpPr>
          <p:spPr>
            <a:xfrm>
              <a:off x="785609" y="4340001"/>
              <a:ext cx="9146205" cy="0"/>
            </a:xfrm>
            <a:prstGeom prst="straightConnector1">
              <a:avLst/>
            </a:prstGeom>
            <a:ln w="12700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37" name="תמונה 36"/>
            <p:cNvPicPr>
              <a:picLocks noChangeAspect="1"/>
            </p:cNvPicPr>
            <p:nvPr/>
          </p:nvPicPr>
          <p:blipFill rotWithShape="1">
            <a:blip r:embed="rId4"/>
            <a:srcRect l="31924" t="6938" r="32375" b="172"/>
            <a:stretch/>
          </p:blipFill>
          <p:spPr>
            <a:xfrm>
              <a:off x="4175633" y="1730708"/>
              <a:ext cx="1481958" cy="2424890"/>
            </a:xfrm>
            <a:prstGeom prst="rect">
              <a:avLst/>
            </a:prstGeom>
          </p:spPr>
        </p:pic>
        <p:pic>
          <p:nvPicPr>
            <p:cNvPr id="38" name="תמונה 37"/>
            <p:cNvPicPr>
              <a:picLocks noChangeAspect="1"/>
            </p:cNvPicPr>
            <p:nvPr/>
          </p:nvPicPr>
          <p:blipFill rotWithShape="1">
            <a:blip r:embed="rId4"/>
            <a:srcRect l="65346" t="5455" r="-1047" b="-2244"/>
            <a:stretch/>
          </p:blipFill>
          <p:spPr>
            <a:xfrm>
              <a:off x="4814208" y="1730708"/>
              <a:ext cx="1481958" cy="2526674"/>
            </a:xfrm>
            <a:prstGeom prst="rect">
              <a:avLst/>
            </a:prstGeom>
          </p:spPr>
        </p:pic>
        <p:cxnSp>
          <p:nvCxnSpPr>
            <p:cNvPr id="46" name="מחבר חץ ישר 45"/>
            <p:cNvCxnSpPr/>
            <p:nvPr/>
          </p:nvCxnSpPr>
          <p:spPr>
            <a:xfrm flipV="1">
              <a:off x="807113" y="964026"/>
              <a:ext cx="7460" cy="3428061"/>
            </a:xfrm>
            <a:prstGeom prst="straightConnector1">
              <a:avLst/>
            </a:prstGeom>
            <a:ln w="12700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51" name="תמונה 50"/>
            <p:cNvPicPr>
              <a:picLocks noChangeAspect="1"/>
            </p:cNvPicPr>
            <p:nvPr/>
          </p:nvPicPr>
          <p:blipFill rotWithShape="1">
            <a:blip r:embed="rId4"/>
            <a:srcRect t="6972" r="68456" b="22"/>
            <a:stretch/>
          </p:blipFill>
          <p:spPr>
            <a:xfrm>
              <a:off x="5302765" y="1743461"/>
              <a:ext cx="1309383" cy="2427889"/>
            </a:xfrm>
            <a:prstGeom prst="rect">
              <a:avLst/>
            </a:prstGeom>
          </p:spPr>
        </p:pic>
        <p:pic>
          <p:nvPicPr>
            <p:cNvPr id="52" name="תמונה 51"/>
            <p:cNvPicPr>
              <a:picLocks noChangeAspect="1"/>
            </p:cNvPicPr>
            <p:nvPr/>
          </p:nvPicPr>
          <p:blipFill rotWithShape="1">
            <a:blip r:embed="rId4"/>
            <a:srcRect l="31924" t="6938" r="32375" b="172"/>
            <a:stretch/>
          </p:blipFill>
          <p:spPr>
            <a:xfrm>
              <a:off x="5768765" y="1752321"/>
              <a:ext cx="1481958" cy="2424890"/>
            </a:xfrm>
            <a:prstGeom prst="rect">
              <a:avLst/>
            </a:prstGeom>
          </p:spPr>
        </p:pic>
        <p:pic>
          <p:nvPicPr>
            <p:cNvPr id="53" name="תמונה 52"/>
            <p:cNvPicPr>
              <a:picLocks noChangeAspect="1"/>
            </p:cNvPicPr>
            <p:nvPr/>
          </p:nvPicPr>
          <p:blipFill rotWithShape="1">
            <a:blip r:embed="rId4"/>
            <a:srcRect l="65346" t="5455" r="-1047" b="-2244"/>
            <a:stretch/>
          </p:blipFill>
          <p:spPr>
            <a:xfrm>
              <a:off x="6407340" y="1752321"/>
              <a:ext cx="1481958" cy="2526674"/>
            </a:xfrm>
            <a:prstGeom prst="rect">
              <a:avLst/>
            </a:prstGeom>
          </p:spPr>
        </p:pic>
        <p:pic>
          <p:nvPicPr>
            <p:cNvPr id="54" name="תמונה 53"/>
            <p:cNvPicPr>
              <a:picLocks noChangeAspect="1"/>
            </p:cNvPicPr>
            <p:nvPr/>
          </p:nvPicPr>
          <p:blipFill rotWithShape="1">
            <a:blip r:embed="rId4"/>
            <a:srcRect t="6972" r="68456" b="22"/>
            <a:stretch/>
          </p:blipFill>
          <p:spPr>
            <a:xfrm>
              <a:off x="6895897" y="1758658"/>
              <a:ext cx="1309383" cy="2427889"/>
            </a:xfrm>
            <a:prstGeom prst="rect">
              <a:avLst/>
            </a:prstGeom>
          </p:spPr>
        </p:pic>
        <p:pic>
          <p:nvPicPr>
            <p:cNvPr id="55" name="תמונה 54"/>
            <p:cNvPicPr>
              <a:picLocks noChangeAspect="1"/>
            </p:cNvPicPr>
            <p:nvPr/>
          </p:nvPicPr>
          <p:blipFill rotWithShape="1">
            <a:blip r:embed="rId4"/>
            <a:srcRect l="31924" t="6938" r="32375" b="172"/>
            <a:stretch/>
          </p:blipFill>
          <p:spPr>
            <a:xfrm>
              <a:off x="7361897" y="1767518"/>
              <a:ext cx="1481958" cy="2424890"/>
            </a:xfrm>
            <a:prstGeom prst="rect">
              <a:avLst/>
            </a:prstGeom>
          </p:spPr>
        </p:pic>
        <p:pic>
          <p:nvPicPr>
            <p:cNvPr id="56" name="תמונה 55"/>
            <p:cNvPicPr>
              <a:picLocks noChangeAspect="1"/>
            </p:cNvPicPr>
            <p:nvPr/>
          </p:nvPicPr>
          <p:blipFill rotWithShape="1">
            <a:blip r:embed="rId4"/>
            <a:srcRect l="65346" t="5455" r="-1047" b="-2244"/>
            <a:stretch/>
          </p:blipFill>
          <p:spPr>
            <a:xfrm>
              <a:off x="7977457" y="1717736"/>
              <a:ext cx="1481958" cy="2526674"/>
            </a:xfrm>
            <a:prstGeom prst="rect">
              <a:avLst/>
            </a:prstGeom>
          </p:spPr>
        </p:pic>
        <p:pic>
          <p:nvPicPr>
            <p:cNvPr id="57" name="תמונה 56"/>
            <p:cNvPicPr>
              <a:picLocks noChangeAspect="1"/>
            </p:cNvPicPr>
            <p:nvPr/>
          </p:nvPicPr>
          <p:blipFill>
            <a:blip r:embed="rId5"/>
            <a:stretch>
              <a:fillRect/>
            </a:stretch>
          </p:blipFill>
          <p:spPr>
            <a:xfrm>
              <a:off x="1022339" y="1652462"/>
              <a:ext cx="1248264" cy="1240622"/>
            </a:xfrm>
            <a:prstGeom prst="rect">
              <a:avLst/>
            </a:prstGeom>
            <a:ln w="38100">
              <a:solidFill>
                <a:srgbClr val="0070C0"/>
              </a:solidFill>
            </a:ln>
          </p:spPr>
        </p:pic>
        <p:pic>
          <p:nvPicPr>
            <p:cNvPr id="58" name="תמונה 57"/>
            <p:cNvPicPr>
              <a:picLocks noChangeAspect="1"/>
            </p:cNvPicPr>
            <p:nvPr/>
          </p:nvPicPr>
          <p:blipFill>
            <a:blip r:embed="rId5"/>
            <a:stretch>
              <a:fillRect/>
            </a:stretch>
          </p:blipFill>
          <p:spPr>
            <a:xfrm>
              <a:off x="1699556" y="2381083"/>
              <a:ext cx="1248264" cy="1240622"/>
            </a:xfrm>
            <a:prstGeom prst="rect">
              <a:avLst/>
            </a:prstGeom>
            <a:ln w="38100">
              <a:solidFill>
                <a:srgbClr val="0070C0"/>
              </a:solidFill>
            </a:ln>
          </p:spPr>
        </p:pic>
        <p:pic>
          <p:nvPicPr>
            <p:cNvPr id="59" name="תמונה 58"/>
            <p:cNvPicPr>
              <a:picLocks noChangeAspect="1"/>
            </p:cNvPicPr>
            <p:nvPr/>
          </p:nvPicPr>
          <p:blipFill>
            <a:blip r:embed="rId5"/>
            <a:stretch>
              <a:fillRect/>
            </a:stretch>
          </p:blipFill>
          <p:spPr>
            <a:xfrm>
              <a:off x="2393238" y="2862276"/>
              <a:ext cx="1248264" cy="1240622"/>
            </a:xfrm>
            <a:prstGeom prst="rect">
              <a:avLst/>
            </a:prstGeom>
            <a:ln w="38100">
              <a:solidFill>
                <a:srgbClr val="0070C0"/>
              </a:solidFill>
            </a:ln>
          </p:spPr>
        </p:pic>
      </p:grpSp>
      <p:sp>
        <p:nvSpPr>
          <p:cNvPr id="5135" name="TextBox 5134"/>
          <p:cNvSpPr txBox="1"/>
          <p:nvPr/>
        </p:nvSpPr>
        <p:spPr>
          <a:xfrm>
            <a:off x="9846940" y="3308528"/>
            <a:ext cx="851516" cy="523220"/>
          </a:xfrm>
          <a:prstGeom prst="rect">
            <a:avLst/>
          </a:prstGeom>
          <a:noFill/>
        </p:spPr>
        <p:txBody>
          <a:bodyPr wrap="square" rtlCol="1">
            <a:spAutoFit/>
          </a:bodyPr>
          <a:lstStyle/>
          <a:p>
            <a:r>
              <a:rPr lang="en-US" sz="2800" dirty="0" smtClean="0"/>
              <a:t>time</a:t>
            </a:r>
            <a:endParaRPr lang="he-IL" sz="2800" dirty="0"/>
          </a:p>
        </p:txBody>
      </p:sp>
      <p:cxnSp>
        <p:nvCxnSpPr>
          <p:cNvPr id="5137" name="מחבר ישר 5136"/>
          <p:cNvCxnSpPr/>
          <p:nvPr/>
        </p:nvCxnSpPr>
        <p:spPr>
          <a:xfrm>
            <a:off x="5241256" y="927357"/>
            <a:ext cx="0" cy="2642781"/>
          </a:xfrm>
          <a:prstGeom prst="line">
            <a:avLst/>
          </a:prstGeom>
          <a:ln w="38100">
            <a:solidFill>
              <a:schemeClr val="tx1">
                <a:lumMod val="95000"/>
                <a:lumOff val="5000"/>
              </a:schemeClr>
            </a:solidFill>
            <a:prstDash val="lgDash"/>
          </a:ln>
        </p:spPr>
        <p:style>
          <a:lnRef idx="1">
            <a:schemeClr val="accent1"/>
          </a:lnRef>
          <a:fillRef idx="0">
            <a:schemeClr val="accent1"/>
          </a:fillRef>
          <a:effectRef idx="0">
            <a:schemeClr val="accent1"/>
          </a:effectRef>
          <a:fontRef idx="minor">
            <a:schemeClr val="tx1"/>
          </a:fontRef>
        </p:style>
      </p:cxnSp>
      <p:sp>
        <p:nvSpPr>
          <p:cNvPr id="89" name="TextBox 88"/>
          <p:cNvSpPr txBox="1"/>
          <p:nvPr/>
        </p:nvSpPr>
        <p:spPr>
          <a:xfrm>
            <a:off x="3777006" y="3241210"/>
            <a:ext cx="851516" cy="523220"/>
          </a:xfrm>
          <a:prstGeom prst="rect">
            <a:avLst/>
          </a:prstGeom>
          <a:noFill/>
        </p:spPr>
        <p:txBody>
          <a:bodyPr wrap="square" rtlCol="1">
            <a:spAutoFit/>
          </a:bodyPr>
          <a:lstStyle/>
          <a:p>
            <a:r>
              <a:rPr lang="en-US" sz="2800" dirty="0" err="1" smtClean="0"/>
              <a:t>Obs</a:t>
            </a:r>
            <a:endParaRPr lang="he-IL" sz="2800" dirty="0"/>
          </a:p>
        </p:txBody>
      </p:sp>
      <p:sp>
        <p:nvSpPr>
          <p:cNvPr id="90" name="TextBox 89"/>
          <p:cNvSpPr txBox="1"/>
          <p:nvPr/>
        </p:nvSpPr>
        <p:spPr>
          <a:xfrm>
            <a:off x="5370254" y="3241210"/>
            <a:ext cx="1571826" cy="523220"/>
          </a:xfrm>
          <a:prstGeom prst="rect">
            <a:avLst/>
          </a:prstGeom>
          <a:noFill/>
        </p:spPr>
        <p:txBody>
          <a:bodyPr wrap="square" rtlCol="1">
            <a:spAutoFit/>
          </a:bodyPr>
          <a:lstStyle/>
          <a:p>
            <a:r>
              <a:rPr lang="en-US" sz="2800" dirty="0" smtClean="0"/>
              <a:t>Forecast</a:t>
            </a:r>
            <a:endParaRPr lang="he-IL" sz="2800" dirty="0"/>
          </a:p>
        </p:txBody>
      </p:sp>
      <p:sp>
        <p:nvSpPr>
          <p:cNvPr id="93" name="TextBox 92"/>
          <p:cNvSpPr txBox="1"/>
          <p:nvPr/>
        </p:nvSpPr>
        <p:spPr>
          <a:xfrm>
            <a:off x="485465" y="1776172"/>
            <a:ext cx="2380363" cy="523220"/>
          </a:xfrm>
          <a:prstGeom prst="rect">
            <a:avLst/>
          </a:prstGeom>
        </p:spPr>
        <p:txBody>
          <a:bodyPr wrap="square" rtlCol="1">
            <a:spAutoFit/>
          </a:bodyPr>
          <a:lstStyle/>
          <a:p>
            <a:pPr algn="l" rtl="0"/>
            <a:r>
              <a:rPr lang="en-US" sz="2800" dirty="0" smtClean="0">
                <a:solidFill>
                  <a:schemeClr val="accent1">
                    <a:lumMod val="50000"/>
                  </a:schemeClr>
                </a:solidFill>
              </a:rPr>
              <a:t>Meteorological</a:t>
            </a:r>
            <a:endParaRPr lang="he-IL" sz="2800" dirty="0">
              <a:solidFill>
                <a:schemeClr val="accent1">
                  <a:lumMod val="50000"/>
                </a:schemeClr>
              </a:solidFill>
            </a:endParaRPr>
          </a:p>
        </p:txBody>
      </p:sp>
      <p:sp>
        <p:nvSpPr>
          <p:cNvPr id="94" name="TextBox 93"/>
          <p:cNvSpPr txBox="1"/>
          <p:nvPr/>
        </p:nvSpPr>
        <p:spPr>
          <a:xfrm>
            <a:off x="485465" y="4947322"/>
            <a:ext cx="2380363" cy="523220"/>
          </a:xfrm>
          <a:prstGeom prst="rect">
            <a:avLst/>
          </a:prstGeom>
        </p:spPr>
        <p:txBody>
          <a:bodyPr wrap="square" rtlCol="1">
            <a:spAutoFit/>
          </a:bodyPr>
          <a:lstStyle/>
          <a:p>
            <a:pPr algn="l" rtl="0"/>
            <a:r>
              <a:rPr lang="en-US" sz="2800" dirty="0" smtClean="0">
                <a:solidFill>
                  <a:schemeClr val="accent1">
                    <a:lumMod val="50000"/>
                  </a:schemeClr>
                </a:solidFill>
              </a:rPr>
              <a:t>Hydrological</a:t>
            </a:r>
            <a:endParaRPr lang="he-IL" sz="2800" dirty="0">
              <a:solidFill>
                <a:schemeClr val="accent1">
                  <a:lumMod val="50000"/>
                </a:schemeClr>
              </a:solidFill>
            </a:endParaRPr>
          </a:p>
        </p:txBody>
      </p:sp>
      <p:grpSp>
        <p:nvGrpSpPr>
          <p:cNvPr id="34" name="קבוצה 33"/>
          <p:cNvGrpSpPr/>
          <p:nvPr/>
        </p:nvGrpSpPr>
        <p:grpSpPr>
          <a:xfrm>
            <a:off x="3113258" y="3889218"/>
            <a:ext cx="7633105" cy="3036521"/>
            <a:chOff x="3113258" y="3889218"/>
            <a:chExt cx="7633105" cy="3036521"/>
          </a:xfrm>
        </p:grpSpPr>
        <p:cxnSp>
          <p:nvCxnSpPr>
            <p:cNvPr id="68" name="מחבר חץ ישר 67"/>
            <p:cNvCxnSpPr/>
            <p:nvPr/>
          </p:nvCxnSpPr>
          <p:spPr>
            <a:xfrm>
              <a:off x="3113258" y="6364332"/>
              <a:ext cx="6705589" cy="0"/>
            </a:xfrm>
            <a:prstGeom prst="straightConnector1">
              <a:avLst/>
            </a:prstGeom>
            <a:ln w="1270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מחבר חץ ישר 70"/>
            <p:cNvCxnSpPr/>
            <p:nvPr/>
          </p:nvCxnSpPr>
          <p:spPr>
            <a:xfrm flipV="1">
              <a:off x="3144790" y="3889218"/>
              <a:ext cx="5469" cy="2513301"/>
            </a:xfrm>
            <a:prstGeom prst="straightConnector1">
              <a:avLst/>
            </a:prstGeom>
            <a:ln w="1270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9894847" y="6402519"/>
              <a:ext cx="851516" cy="523220"/>
            </a:xfrm>
            <a:prstGeom prst="rect">
              <a:avLst/>
            </a:prstGeom>
            <a:noFill/>
          </p:spPr>
          <p:txBody>
            <a:bodyPr wrap="none" rtlCol="1">
              <a:spAutoFit/>
            </a:bodyPr>
            <a:lstStyle/>
            <a:p>
              <a:r>
                <a:rPr lang="en-US" sz="2800" dirty="0" smtClean="0"/>
                <a:t>time</a:t>
              </a:r>
              <a:endParaRPr lang="he-IL" sz="2800" dirty="0"/>
            </a:p>
          </p:txBody>
        </p:sp>
        <p:cxnSp>
          <p:nvCxnSpPr>
            <p:cNvPr id="86" name="מחבר ישר 85"/>
            <p:cNvCxnSpPr/>
            <p:nvPr/>
          </p:nvCxnSpPr>
          <p:spPr>
            <a:xfrm>
              <a:off x="5241256" y="4061292"/>
              <a:ext cx="0" cy="2602837"/>
            </a:xfrm>
            <a:prstGeom prst="line">
              <a:avLst/>
            </a:prstGeom>
            <a:ln w="38100">
              <a:solidFill>
                <a:schemeClr val="tx1">
                  <a:lumMod val="95000"/>
                  <a:lumOff val="5000"/>
                </a:schemeClr>
              </a:solidFill>
              <a:prstDash val="lgDash"/>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3777006" y="6308404"/>
              <a:ext cx="851516" cy="523220"/>
            </a:xfrm>
            <a:prstGeom prst="rect">
              <a:avLst/>
            </a:prstGeom>
            <a:noFill/>
          </p:spPr>
          <p:txBody>
            <a:bodyPr wrap="square" rtlCol="1">
              <a:spAutoFit/>
            </a:bodyPr>
            <a:lstStyle/>
            <a:p>
              <a:r>
                <a:rPr lang="en-US" sz="2800" dirty="0" err="1" smtClean="0"/>
                <a:t>Obs</a:t>
              </a:r>
              <a:endParaRPr lang="he-IL" sz="2800" dirty="0"/>
            </a:p>
          </p:txBody>
        </p:sp>
        <p:sp>
          <p:nvSpPr>
            <p:cNvPr id="92" name="TextBox 91"/>
            <p:cNvSpPr txBox="1"/>
            <p:nvPr/>
          </p:nvSpPr>
          <p:spPr>
            <a:xfrm>
              <a:off x="5370254" y="6308404"/>
              <a:ext cx="1571826" cy="523220"/>
            </a:xfrm>
            <a:prstGeom prst="rect">
              <a:avLst/>
            </a:prstGeom>
            <a:noFill/>
          </p:spPr>
          <p:txBody>
            <a:bodyPr wrap="square" rtlCol="1">
              <a:spAutoFit/>
            </a:bodyPr>
            <a:lstStyle/>
            <a:p>
              <a:r>
                <a:rPr lang="en-US" sz="2800" dirty="0" smtClean="0"/>
                <a:t>Forecast</a:t>
              </a:r>
              <a:endParaRPr lang="he-IL" sz="2800" dirty="0"/>
            </a:p>
          </p:txBody>
        </p:sp>
        <p:sp>
          <p:nvSpPr>
            <p:cNvPr id="5143" name="צורה חופשית 5142"/>
            <p:cNvSpPr/>
            <p:nvPr/>
          </p:nvSpPr>
          <p:spPr>
            <a:xfrm>
              <a:off x="3184634" y="5490350"/>
              <a:ext cx="2033752" cy="835572"/>
            </a:xfrm>
            <a:custGeom>
              <a:avLst/>
              <a:gdLst>
                <a:gd name="connsiteX0" fmla="*/ 0 w 2033752"/>
                <a:gd name="connsiteY0" fmla="*/ 835572 h 835572"/>
                <a:gd name="connsiteX1" fmla="*/ 78828 w 2033752"/>
                <a:gd name="connsiteY1" fmla="*/ 788276 h 835572"/>
                <a:gd name="connsiteX2" fmla="*/ 157656 w 2033752"/>
                <a:gd name="connsiteY2" fmla="*/ 772510 h 835572"/>
                <a:gd name="connsiteX3" fmla="*/ 204952 w 2033752"/>
                <a:gd name="connsiteY3" fmla="*/ 756745 h 835572"/>
                <a:gd name="connsiteX4" fmla="*/ 220718 w 2033752"/>
                <a:gd name="connsiteY4" fmla="*/ 488731 h 835572"/>
                <a:gd name="connsiteX5" fmla="*/ 268014 w 2033752"/>
                <a:gd name="connsiteY5" fmla="*/ 457200 h 835572"/>
                <a:gd name="connsiteX6" fmla="*/ 299545 w 2033752"/>
                <a:gd name="connsiteY6" fmla="*/ 504496 h 835572"/>
                <a:gd name="connsiteX7" fmla="*/ 331076 w 2033752"/>
                <a:gd name="connsiteY7" fmla="*/ 599090 h 835572"/>
                <a:gd name="connsiteX8" fmla="*/ 362607 w 2033752"/>
                <a:gd name="connsiteY8" fmla="*/ 646386 h 835572"/>
                <a:gd name="connsiteX9" fmla="*/ 504497 w 2033752"/>
                <a:gd name="connsiteY9" fmla="*/ 693683 h 835572"/>
                <a:gd name="connsiteX10" fmla="*/ 804042 w 2033752"/>
                <a:gd name="connsiteY10" fmla="*/ 677917 h 835572"/>
                <a:gd name="connsiteX11" fmla="*/ 930166 w 2033752"/>
                <a:gd name="connsiteY11" fmla="*/ 646386 h 835572"/>
                <a:gd name="connsiteX12" fmla="*/ 1087821 w 2033752"/>
                <a:gd name="connsiteY12" fmla="*/ 599090 h 835572"/>
                <a:gd name="connsiteX13" fmla="*/ 1182414 w 2033752"/>
                <a:gd name="connsiteY13" fmla="*/ 567559 h 835572"/>
                <a:gd name="connsiteX14" fmla="*/ 1403132 w 2033752"/>
                <a:gd name="connsiteY14" fmla="*/ 504496 h 835572"/>
                <a:gd name="connsiteX15" fmla="*/ 1450428 w 2033752"/>
                <a:gd name="connsiteY15" fmla="*/ 472965 h 835572"/>
                <a:gd name="connsiteX16" fmla="*/ 1497725 w 2033752"/>
                <a:gd name="connsiteY16" fmla="*/ 425669 h 835572"/>
                <a:gd name="connsiteX17" fmla="*/ 1545021 w 2033752"/>
                <a:gd name="connsiteY17" fmla="*/ 409903 h 835572"/>
                <a:gd name="connsiteX18" fmla="*/ 1592318 w 2033752"/>
                <a:gd name="connsiteY18" fmla="*/ 378372 h 835572"/>
                <a:gd name="connsiteX19" fmla="*/ 1718442 w 2033752"/>
                <a:gd name="connsiteY19" fmla="*/ 315310 h 835572"/>
                <a:gd name="connsiteX20" fmla="*/ 1828800 w 2033752"/>
                <a:gd name="connsiteY20" fmla="*/ 236483 h 835572"/>
                <a:gd name="connsiteX21" fmla="*/ 1860332 w 2033752"/>
                <a:gd name="connsiteY21" fmla="*/ 189186 h 835572"/>
                <a:gd name="connsiteX22" fmla="*/ 1907628 w 2033752"/>
                <a:gd name="connsiteY22" fmla="*/ 173421 h 835572"/>
                <a:gd name="connsiteX23" fmla="*/ 1970690 w 2033752"/>
                <a:gd name="connsiteY23" fmla="*/ 78827 h 835572"/>
                <a:gd name="connsiteX24" fmla="*/ 2033752 w 2033752"/>
                <a:gd name="connsiteY24" fmla="*/ 0 h 83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33752" h="835572">
                  <a:moveTo>
                    <a:pt x="0" y="835572"/>
                  </a:moveTo>
                  <a:cubicBezTo>
                    <a:pt x="26276" y="819807"/>
                    <a:pt x="50377" y="799656"/>
                    <a:pt x="78828" y="788276"/>
                  </a:cubicBezTo>
                  <a:cubicBezTo>
                    <a:pt x="103708" y="778324"/>
                    <a:pt x="131660" y="779009"/>
                    <a:pt x="157656" y="772510"/>
                  </a:cubicBezTo>
                  <a:cubicBezTo>
                    <a:pt x="173778" y="768480"/>
                    <a:pt x="189187" y="762000"/>
                    <a:pt x="204952" y="756745"/>
                  </a:cubicBezTo>
                  <a:cubicBezTo>
                    <a:pt x="210207" y="667407"/>
                    <a:pt x="202282" y="576304"/>
                    <a:pt x="220718" y="488731"/>
                  </a:cubicBezTo>
                  <a:cubicBezTo>
                    <a:pt x="224621" y="470190"/>
                    <a:pt x="249434" y="453484"/>
                    <a:pt x="268014" y="457200"/>
                  </a:cubicBezTo>
                  <a:cubicBezTo>
                    <a:pt x="286594" y="460916"/>
                    <a:pt x="291850" y="487181"/>
                    <a:pt x="299545" y="504496"/>
                  </a:cubicBezTo>
                  <a:cubicBezTo>
                    <a:pt x="313044" y="534868"/>
                    <a:pt x="312639" y="571435"/>
                    <a:pt x="331076" y="599090"/>
                  </a:cubicBezTo>
                  <a:cubicBezTo>
                    <a:pt x="341586" y="614855"/>
                    <a:pt x="347189" y="635373"/>
                    <a:pt x="362607" y="646386"/>
                  </a:cubicBezTo>
                  <a:cubicBezTo>
                    <a:pt x="394573" y="669219"/>
                    <a:pt x="465262" y="683874"/>
                    <a:pt x="504497" y="693683"/>
                  </a:cubicBezTo>
                  <a:cubicBezTo>
                    <a:pt x="604345" y="688428"/>
                    <a:pt x="704667" y="688959"/>
                    <a:pt x="804042" y="677917"/>
                  </a:cubicBezTo>
                  <a:cubicBezTo>
                    <a:pt x="847112" y="673131"/>
                    <a:pt x="888125" y="656896"/>
                    <a:pt x="930166" y="646386"/>
                  </a:cubicBezTo>
                  <a:cubicBezTo>
                    <a:pt x="1025476" y="622559"/>
                    <a:pt x="972666" y="637475"/>
                    <a:pt x="1087821" y="599090"/>
                  </a:cubicBezTo>
                  <a:cubicBezTo>
                    <a:pt x="1087831" y="599087"/>
                    <a:pt x="1182403" y="567562"/>
                    <a:pt x="1182414" y="567559"/>
                  </a:cubicBezTo>
                  <a:cubicBezTo>
                    <a:pt x="1199228" y="563355"/>
                    <a:pt x="1375995" y="522588"/>
                    <a:pt x="1403132" y="504496"/>
                  </a:cubicBezTo>
                  <a:cubicBezTo>
                    <a:pt x="1418897" y="493986"/>
                    <a:pt x="1435872" y="485095"/>
                    <a:pt x="1450428" y="472965"/>
                  </a:cubicBezTo>
                  <a:cubicBezTo>
                    <a:pt x="1467556" y="458692"/>
                    <a:pt x="1479174" y="438036"/>
                    <a:pt x="1497725" y="425669"/>
                  </a:cubicBezTo>
                  <a:cubicBezTo>
                    <a:pt x="1511552" y="416451"/>
                    <a:pt x="1530157" y="417335"/>
                    <a:pt x="1545021" y="409903"/>
                  </a:cubicBezTo>
                  <a:cubicBezTo>
                    <a:pt x="1561968" y="401429"/>
                    <a:pt x="1575684" y="387445"/>
                    <a:pt x="1592318" y="378372"/>
                  </a:cubicBezTo>
                  <a:cubicBezTo>
                    <a:pt x="1633582" y="355864"/>
                    <a:pt x="1680839" y="343512"/>
                    <a:pt x="1718442" y="315310"/>
                  </a:cubicBezTo>
                  <a:cubicBezTo>
                    <a:pt x="1796662" y="256645"/>
                    <a:pt x="1759641" y="282589"/>
                    <a:pt x="1828800" y="236483"/>
                  </a:cubicBezTo>
                  <a:cubicBezTo>
                    <a:pt x="1839311" y="220717"/>
                    <a:pt x="1845536" y="201023"/>
                    <a:pt x="1860332" y="189186"/>
                  </a:cubicBezTo>
                  <a:cubicBezTo>
                    <a:pt x="1873309" y="178805"/>
                    <a:pt x="1895877" y="185172"/>
                    <a:pt x="1907628" y="173421"/>
                  </a:cubicBezTo>
                  <a:cubicBezTo>
                    <a:pt x="1934424" y="146624"/>
                    <a:pt x="1949669" y="110358"/>
                    <a:pt x="1970690" y="78827"/>
                  </a:cubicBezTo>
                  <a:cubicBezTo>
                    <a:pt x="2010464" y="19165"/>
                    <a:pt x="1988824" y="44928"/>
                    <a:pt x="2033752" y="0"/>
                  </a:cubicBezTo>
                </a:path>
              </a:pathLst>
            </a:cu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32" name="קבוצה 31"/>
          <p:cNvGrpSpPr/>
          <p:nvPr/>
        </p:nvGrpSpPr>
        <p:grpSpPr>
          <a:xfrm>
            <a:off x="5249917" y="3803440"/>
            <a:ext cx="3909849" cy="2459420"/>
            <a:chOff x="5249917" y="3803440"/>
            <a:chExt cx="3909849" cy="2459420"/>
          </a:xfrm>
        </p:grpSpPr>
        <p:sp>
          <p:nvSpPr>
            <p:cNvPr id="5144" name="צורה חופשית 5143"/>
            <p:cNvSpPr/>
            <p:nvPr/>
          </p:nvSpPr>
          <p:spPr>
            <a:xfrm>
              <a:off x="5265683" y="4623246"/>
              <a:ext cx="3499945" cy="1418897"/>
            </a:xfrm>
            <a:custGeom>
              <a:avLst/>
              <a:gdLst>
                <a:gd name="connsiteX0" fmla="*/ 0 w 3499945"/>
                <a:gd name="connsiteY0" fmla="*/ 835573 h 1418897"/>
                <a:gd name="connsiteX1" fmla="*/ 78827 w 3499945"/>
                <a:gd name="connsiteY1" fmla="*/ 756745 h 1418897"/>
                <a:gd name="connsiteX2" fmla="*/ 94593 w 3499945"/>
                <a:gd name="connsiteY2" fmla="*/ 709449 h 1418897"/>
                <a:gd name="connsiteX3" fmla="*/ 157655 w 3499945"/>
                <a:gd name="connsiteY3" fmla="*/ 583325 h 1418897"/>
                <a:gd name="connsiteX4" fmla="*/ 236483 w 3499945"/>
                <a:gd name="connsiteY4" fmla="*/ 504497 h 1418897"/>
                <a:gd name="connsiteX5" fmla="*/ 283779 w 3499945"/>
                <a:gd name="connsiteY5" fmla="*/ 457200 h 1418897"/>
                <a:gd name="connsiteX6" fmla="*/ 315310 w 3499945"/>
                <a:gd name="connsiteY6" fmla="*/ 409904 h 1418897"/>
                <a:gd name="connsiteX7" fmla="*/ 409903 w 3499945"/>
                <a:gd name="connsiteY7" fmla="*/ 315311 h 1418897"/>
                <a:gd name="connsiteX8" fmla="*/ 441434 w 3499945"/>
                <a:gd name="connsiteY8" fmla="*/ 268014 h 1418897"/>
                <a:gd name="connsiteX9" fmla="*/ 488731 w 3499945"/>
                <a:gd name="connsiteY9" fmla="*/ 236483 h 1418897"/>
                <a:gd name="connsiteX10" fmla="*/ 567558 w 3499945"/>
                <a:gd name="connsiteY10" fmla="*/ 141890 h 1418897"/>
                <a:gd name="connsiteX11" fmla="*/ 614855 w 3499945"/>
                <a:gd name="connsiteY11" fmla="*/ 110359 h 1418897"/>
                <a:gd name="connsiteX12" fmla="*/ 646386 w 3499945"/>
                <a:gd name="connsiteY12" fmla="*/ 63063 h 1418897"/>
                <a:gd name="connsiteX13" fmla="*/ 740979 w 3499945"/>
                <a:gd name="connsiteY13" fmla="*/ 0 h 1418897"/>
                <a:gd name="connsiteX14" fmla="*/ 804041 w 3499945"/>
                <a:gd name="connsiteY14" fmla="*/ 15766 h 1418897"/>
                <a:gd name="connsiteX15" fmla="*/ 898634 w 3499945"/>
                <a:gd name="connsiteY15" fmla="*/ 110359 h 1418897"/>
                <a:gd name="connsiteX16" fmla="*/ 961696 w 3499945"/>
                <a:gd name="connsiteY16" fmla="*/ 204952 h 1418897"/>
                <a:gd name="connsiteX17" fmla="*/ 977462 w 3499945"/>
                <a:gd name="connsiteY17" fmla="*/ 252249 h 1418897"/>
                <a:gd name="connsiteX18" fmla="*/ 1008993 w 3499945"/>
                <a:gd name="connsiteY18" fmla="*/ 299545 h 1418897"/>
                <a:gd name="connsiteX19" fmla="*/ 1040524 w 3499945"/>
                <a:gd name="connsiteY19" fmla="*/ 362607 h 1418897"/>
                <a:gd name="connsiteX20" fmla="*/ 1087820 w 3499945"/>
                <a:gd name="connsiteY20" fmla="*/ 409904 h 1418897"/>
                <a:gd name="connsiteX21" fmla="*/ 1182414 w 3499945"/>
                <a:gd name="connsiteY21" fmla="*/ 567559 h 1418897"/>
                <a:gd name="connsiteX22" fmla="*/ 1245476 w 3499945"/>
                <a:gd name="connsiteY22" fmla="*/ 662152 h 1418897"/>
                <a:gd name="connsiteX23" fmla="*/ 1292772 w 3499945"/>
                <a:gd name="connsiteY23" fmla="*/ 725214 h 1418897"/>
                <a:gd name="connsiteX24" fmla="*/ 1371600 w 3499945"/>
                <a:gd name="connsiteY24" fmla="*/ 851338 h 1418897"/>
                <a:gd name="connsiteX25" fmla="*/ 1418896 w 3499945"/>
                <a:gd name="connsiteY25" fmla="*/ 898635 h 1418897"/>
                <a:gd name="connsiteX26" fmla="*/ 1450427 w 3499945"/>
                <a:gd name="connsiteY26" fmla="*/ 945931 h 1418897"/>
                <a:gd name="connsiteX27" fmla="*/ 1497724 w 3499945"/>
                <a:gd name="connsiteY27" fmla="*/ 977463 h 1418897"/>
                <a:gd name="connsiteX28" fmla="*/ 1608083 w 3499945"/>
                <a:gd name="connsiteY28" fmla="*/ 1056290 h 1418897"/>
                <a:gd name="connsiteX29" fmla="*/ 1718441 w 3499945"/>
                <a:gd name="connsiteY29" fmla="*/ 1119352 h 1418897"/>
                <a:gd name="connsiteX30" fmla="*/ 1765738 w 3499945"/>
                <a:gd name="connsiteY30" fmla="*/ 1150883 h 1418897"/>
                <a:gd name="connsiteX31" fmla="*/ 1923393 w 3499945"/>
                <a:gd name="connsiteY31" fmla="*/ 1182414 h 1418897"/>
                <a:gd name="connsiteX32" fmla="*/ 2065283 w 3499945"/>
                <a:gd name="connsiteY32" fmla="*/ 1198180 h 1418897"/>
                <a:gd name="connsiteX33" fmla="*/ 2144110 w 3499945"/>
                <a:gd name="connsiteY33" fmla="*/ 1213945 h 1418897"/>
                <a:gd name="connsiteX34" fmla="*/ 2333296 w 3499945"/>
                <a:gd name="connsiteY34" fmla="*/ 1229711 h 1418897"/>
                <a:gd name="connsiteX35" fmla="*/ 2490951 w 3499945"/>
                <a:gd name="connsiteY35" fmla="*/ 1245476 h 1418897"/>
                <a:gd name="connsiteX36" fmla="*/ 2743200 w 3499945"/>
                <a:gd name="connsiteY36" fmla="*/ 1277007 h 1418897"/>
                <a:gd name="connsiteX37" fmla="*/ 2869324 w 3499945"/>
                <a:gd name="connsiteY37" fmla="*/ 1292773 h 1418897"/>
                <a:gd name="connsiteX38" fmla="*/ 3026979 w 3499945"/>
                <a:gd name="connsiteY38" fmla="*/ 1324304 h 1418897"/>
                <a:gd name="connsiteX39" fmla="*/ 3090041 w 3499945"/>
                <a:gd name="connsiteY39" fmla="*/ 1340069 h 1418897"/>
                <a:gd name="connsiteX40" fmla="*/ 3137338 w 3499945"/>
                <a:gd name="connsiteY40" fmla="*/ 1355835 h 1418897"/>
                <a:gd name="connsiteX41" fmla="*/ 3247696 w 3499945"/>
                <a:gd name="connsiteY41" fmla="*/ 1371600 h 1418897"/>
                <a:gd name="connsiteX42" fmla="*/ 3452648 w 3499945"/>
                <a:gd name="connsiteY42" fmla="*/ 1403131 h 1418897"/>
                <a:gd name="connsiteX43" fmla="*/ 3499945 w 3499945"/>
                <a:gd name="connsiteY43" fmla="*/ 1418897 h 141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499945" h="1418897">
                  <a:moveTo>
                    <a:pt x="0" y="835573"/>
                  </a:moveTo>
                  <a:cubicBezTo>
                    <a:pt x="26276" y="809297"/>
                    <a:pt x="56531" y="786473"/>
                    <a:pt x="78827" y="756745"/>
                  </a:cubicBezTo>
                  <a:cubicBezTo>
                    <a:pt x="88798" y="743450"/>
                    <a:pt x="87716" y="724578"/>
                    <a:pt x="94593" y="709449"/>
                  </a:cubicBezTo>
                  <a:cubicBezTo>
                    <a:pt x="114043" y="666659"/>
                    <a:pt x="124418" y="616562"/>
                    <a:pt x="157655" y="583325"/>
                  </a:cubicBezTo>
                  <a:lnTo>
                    <a:pt x="236483" y="504497"/>
                  </a:lnTo>
                  <a:cubicBezTo>
                    <a:pt x="252248" y="488731"/>
                    <a:pt x="271411" y="475751"/>
                    <a:pt x="283779" y="457200"/>
                  </a:cubicBezTo>
                  <a:cubicBezTo>
                    <a:pt x="294289" y="441435"/>
                    <a:pt x="302722" y="424066"/>
                    <a:pt x="315310" y="409904"/>
                  </a:cubicBezTo>
                  <a:cubicBezTo>
                    <a:pt x="344935" y="376576"/>
                    <a:pt x="385168" y="352414"/>
                    <a:pt x="409903" y="315311"/>
                  </a:cubicBezTo>
                  <a:cubicBezTo>
                    <a:pt x="420413" y="299545"/>
                    <a:pt x="428036" y="281412"/>
                    <a:pt x="441434" y="268014"/>
                  </a:cubicBezTo>
                  <a:cubicBezTo>
                    <a:pt x="454832" y="254616"/>
                    <a:pt x="474175" y="248613"/>
                    <a:pt x="488731" y="236483"/>
                  </a:cubicBezTo>
                  <a:cubicBezTo>
                    <a:pt x="643693" y="107349"/>
                    <a:pt x="443546" y="265902"/>
                    <a:pt x="567558" y="141890"/>
                  </a:cubicBezTo>
                  <a:cubicBezTo>
                    <a:pt x="580956" y="128492"/>
                    <a:pt x="599089" y="120869"/>
                    <a:pt x="614855" y="110359"/>
                  </a:cubicBezTo>
                  <a:cubicBezTo>
                    <a:pt x="625365" y="94594"/>
                    <a:pt x="632126" y="75540"/>
                    <a:pt x="646386" y="63063"/>
                  </a:cubicBezTo>
                  <a:cubicBezTo>
                    <a:pt x="674905" y="38108"/>
                    <a:pt x="740979" y="0"/>
                    <a:pt x="740979" y="0"/>
                  </a:cubicBezTo>
                  <a:cubicBezTo>
                    <a:pt x="762000" y="5255"/>
                    <a:pt x="786290" y="3340"/>
                    <a:pt x="804041" y="15766"/>
                  </a:cubicBezTo>
                  <a:cubicBezTo>
                    <a:pt x="840572" y="41338"/>
                    <a:pt x="898634" y="110359"/>
                    <a:pt x="898634" y="110359"/>
                  </a:cubicBezTo>
                  <a:cubicBezTo>
                    <a:pt x="936122" y="222820"/>
                    <a:pt x="882966" y="86857"/>
                    <a:pt x="961696" y="204952"/>
                  </a:cubicBezTo>
                  <a:cubicBezTo>
                    <a:pt x="970914" y="218779"/>
                    <a:pt x="970030" y="237385"/>
                    <a:pt x="977462" y="252249"/>
                  </a:cubicBezTo>
                  <a:cubicBezTo>
                    <a:pt x="985936" y="269196"/>
                    <a:pt x="999592" y="283094"/>
                    <a:pt x="1008993" y="299545"/>
                  </a:cubicBezTo>
                  <a:cubicBezTo>
                    <a:pt x="1020653" y="319950"/>
                    <a:pt x="1026864" y="343483"/>
                    <a:pt x="1040524" y="362607"/>
                  </a:cubicBezTo>
                  <a:cubicBezTo>
                    <a:pt x="1053483" y="380750"/>
                    <a:pt x="1074132" y="392305"/>
                    <a:pt x="1087820" y="409904"/>
                  </a:cubicBezTo>
                  <a:cubicBezTo>
                    <a:pt x="1189516" y="540656"/>
                    <a:pt x="1118061" y="460304"/>
                    <a:pt x="1182414" y="567559"/>
                  </a:cubicBezTo>
                  <a:cubicBezTo>
                    <a:pt x="1201911" y="600054"/>
                    <a:pt x="1222739" y="631835"/>
                    <a:pt x="1245476" y="662152"/>
                  </a:cubicBezTo>
                  <a:cubicBezTo>
                    <a:pt x="1261241" y="683173"/>
                    <a:pt x="1278846" y="702932"/>
                    <a:pt x="1292772" y="725214"/>
                  </a:cubicBezTo>
                  <a:cubicBezTo>
                    <a:pt x="1354886" y="824597"/>
                    <a:pt x="1289147" y="755142"/>
                    <a:pt x="1371600" y="851338"/>
                  </a:cubicBezTo>
                  <a:cubicBezTo>
                    <a:pt x="1386110" y="868266"/>
                    <a:pt x="1404623" y="881507"/>
                    <a:pt x="1418896" y="898635"/>
                  </a:cubicBezTo>
                  <a:cubicBezTo>
                    <a:pt x="1431026" y="913191"/>
                    <a:pt x="1437029" y="932533"/>
                    <a:pt x="1450427" y="945931"/>
                  </a:cubicBezTo>
                  <a:cubicBezTo>
                    <a:pt x="1463825" y="959329"/>
                    <a:pt x="1483338" y="965132"/>
                    <a:pt x="1497724" y="977463"/>
                  </a:cubicBezTo>
                  <a:cubicBezTo>
                    <a:pt x="1592939" y="1059076"/>
                    <a:pt x="1521179" y="1027323"/>
                    <a:pt x="1608083" y="1056290"/>
                  </a:cubicBezTo>
                  <a:cubicBezTo>
                    <a:pt x="1723306" y="1133106"/>
                    <a:pt x="1578433" y="1039348"/>
                    <a:pt x="1718441" y="1119352"/>
                  </a:cubicBezTo>
                  <a:cubicBezTo>
                    <a:pt x="1734892" y="1128753"/>
                    <a:pt x="1748791" y="1142409"/>
                    <a:pt x="1765738" y="1150883"/>
                  </a:cubicBezTo>
                  <a:cubicBezTo>
                    <a:pt x="1808901" y="1172465"/>
                    <a:pt x="1884653" y="1177571"/>
                    <a:pt x="1923393" y="1182414"/>
                  </a:cubicBezTo>
                  <a:cubicBezTo>
                    <a:pt x="1970613" y="1188317"/>
                    <a:pt x="2018174" y="1191450"/>
                    <a:pt x="2065283" y="1198180"/>
                  </a:cubicBezTo>
                  <a:cubicBezTo>
                    <a:pt x="2091810" y="1201970"/>
                    <a:pt x="2117498" y="1210814"/>
                    <a:pt x="2144110" y="1213945"/>
                  </a:cubicBezTo>
                  <a:cubicBezTo>
                    <a:pt x="2206957" y="1221339"/>
                    <a:pt x="2270275" y="1223982"/>
                    <a:pt x="2333296" y="1229711"/>
                  </a:cubicBezTo>
                  <a:lnTo>
                    <a:pt x="2490951" y="1245476"/>
                  </a:lnTo>
                  <a:cubicBezTo>
                    <a:pt x="2607384" y="1284288"/>
                    <a:pt x="2504637" y="1254287"/>
                    <a:pt x="2743200" y="1277007"/>
                  </a:cubicBezTo>
                  <a:cubicBezTo>
                    <a:pt x="2785378" y="1281024"/>
                    <a:pt x="2827283" y="1287518"/>
                    <a:pt x="2869324" y="1292773"/>
                  </a:cubicBezTo>
                  <a:cubicBezTo>
                    <a:pt x="2966455" y="1325149"/>
                    <a:pt x="2867563" y="1295319"/>
                    <a:pt x="3026979" y="1324304"/>
                  </a:cubicBezTo>
                  <a:cubicBezTo>
                    <a:pt x="3048297" y="1328180"/>
                    <a:pt x="3069207" y="1334116"/>
                    <a:pt x="3090041" y="1340069"/>
                  </a:cubicBezTo>
                  <a:cubicBezTo>
                    <a:pt x="3106020" y="1344634"/>
                    <a:pt x="3121042" y="1352576"/>
                    <a:pt x="3137338" y="1355835"/>
                  </a:cubicBezTo>
                  <a:cubicBezTo>
                    <a:pt x="3173776" y="1363123"/>
                    <a:pt x="3210910" y="1366345"/>
                    <a:pt x="3247696" y="1371600"/>
                  </a:cubicBezTo>
                  <a:cubicBezTo>
                    <a:pt x="3361540" y="1409549"/>
                    <a:pt x="3226199" y="1368293"/>
                    <a:pt x="3452648" y="1403131"/>
                  </a:cubicBezTo>
                  <a:cubicBezTo>
                    <a:pt x="3469073" y="1405658"/>
                    <a:pt x="3499945" y="1418897"/>
                    <a:pt x="3499945" y="1418897"/>
                  </a:cubicBezTo>
                </a:path>
              </a:pathLst>
            </a:cu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145" name="צורה חופשית 5144"/>
            <p:cNvSpPr/>
            <p:nvPr/>
          </p:nvSpPr>
          <p:spPr>
            <a:xfrm>
              <a:off x="5249917" y="4243146"/>
              <a:ext cx="3121573" cy="1927038"/>
            </a:xfrm>
            <a:custGeom>
              <a:avLst/>
              <a:gdLst>
                <a:gd name="connsiteX0" fmla="*/ 0 w 3121573"/>
                <a:gd name="connsiteY0" fmla="*/ 1199907 h 1927038"/>
                <a:gd name="connsiteX1" fmla="*/ 47297 w 3121573"/>
                <a:gd name="connsiteY1" fmla="*/ 1121080 h 1927038"/>
                <a:gd name="connsiteX2" fmla="*/ 78828 w 3121573"/>
                <a:gd name="connsiteY2" fmla="*/ 1026487 h 1927038"/>
                <a:gd name="connsiteX3" fmla="*/ 94593 w 3121573"/>
                <a:gd name="connsiteY3" fmla="*/ 537756 h 1927038"/>
                <a:gd name="connsiteX4" fmla="*/ 141890 w 3121573"/>
                <a:gd name="connsiteY4" fmla="*/ 380100 h 1927038"/>
                <a:gd name="connsiteX5" fmla="*/ 189186 w 3121573"/>
                <a:gd name="connsiteY5" fmla="*/ 222445 h 1927038"/>
                <a:gd name="connsiteX6" fmla="*/ 220717 w 3121573"/>
                <a:gd name="connsiteY6" fmla="*/ 175149 h 1927038"/>
                <a:gd name="connsiteX7" fmla="*/ 268014 w 3121573"/>
                <a:gd name="connsiteY7" fmla="*/ 80556 h 1927038"/>
                <a:gd name="connsiteX8" fmla="*/ 315311 w 3121573"/>
                <a:gd name="connsiteY8" fmla="*/ 49025 h 1927038"/>
                <a:gd name="connsiteX9" fmla="*/ 346842 w 3121573"/>
                <a:gd name="connsiteY9" fmla="*/ 1728 h 1927038"/>
                <a:gd name="connsiteX10" fmla="*/ 394138 w 3121573"/>
                <a:gd name="connsiteY10" fmla="*/ 17494 h 1927038"/>
                <a:gd name="connsiteX11" fmla="*/ 425669 w 3121573"/>
                <a:gd name="connsiteY11" fmla="*/ 64790 h 1927038"/>
                <a:gd name="connsiteX12" fmla="*/ 472966 w 3121573"/>
                <a:gd name="connsiteY12" fmla="*/ 127852 h 1927038"/>
                <a:gd name="connsiteX13" fmla="*/ 504497 w 3121573"/>
                <a:gd name="connsiteY13" fmla="*/ 190914 h 1927038"/>
                <a:gd name="connsiteX14" fmla="*/ 567559 w 3121573"/>
                <a:gd name="connsiteY14" fmla="*/ 301273 h 1927038"/>
                <a:gd name="connsiteX15" fmla="*/ 614855 w 3121573"/>
                <a:gd name="connsiteY15" fmla="*/ 411631 h 1927038"/>
                <a:gd name="connsiteX16" fmla="*/ 662152 w 3121573"/>
                <a:gd name="connsiteY16" fmla="*/ 458928 h 1927038"/>
                <a:gd name="connsiteX17" fmla="*/ 693683 w 3121573"/>
                <a:gd name="connsiteY17" fmla="*/ 537756 h 1927038"/>
                <a:gd name="connsiteX18" fmla="*/ 709449 w 3121573"/>
                <a:gd name="connsiteY18" fmla="*/ 585052 h 1927038"/>
                <a:gd name="connsiteX19" fmla="*/ 740980 w 3121573"/>
                <a:gd name="connsiteY19" fmla="*/ 632349 h 1927038"/>
                <a:gd name="connsiteX20" fmla="*/ 772511 w 3121573"/>
                <a:gd name="connsiteY20" fmla="*/ 695411 h 1927038"/>
                <a:gd name="connsiteX21" fmla="*/ 882869 w 3121573"/>
                <a:gd name="connsiteY21" fmla="*/ 884597 h 1927038"/>
                <a:gd name="connsiteX22" fmla="*/ 977462 w 3121573"/>
                <a:gd name="connsiteY22" fmla="*/ 1042252 h 1927038"/>
                <a:gd name="connsiteX23" fmla="*/ 1008993 w 3121573"/>
                <a:gd name="connsiteY23" fmla="*/ 1089549 h 1927038"/>
                <a:gd name="connsiteX24" fmla="*/ 1103586 w 3121573"/>
                <a:gd name="connsiteY24" fmla="*/ 1184142 h 1927038"/>
                <a:gd name="connsiteX25" fmla="*/ 1150883 w 3121573"/>
                <a:gd name="connsiteY25" fmla="*/ 1247204 h 1927038"/>
                <a:gd name="connsiteX26" fmla="*/ 1182414 w 3121573"/>
                <a:gd name="connsiteY26" fmla="*/ 1294500 h 1927038"/>
                <a:gd name="connsiteX27" fmla="*/ 1403131 w 3121573"/>
                <a:gd name="connsiteY27" fmla="*/ 1436390 h 1927038"/>
                <a:gd name="connsiteX28" fmla="*/ 1497724 w 3121573"/>
                <a:gd name="connsiteY28" fmla="*/ 1499452 h 1927038"/>
                <a:gd name="connsiteX29" fmla="*/ 1623849 w 3121573"/>
                <a:gd name="connsiteY29" fmla="*/ 1578280 h 1927038"/>
                <a:gd name="connsiteX30" fmla="*/ 1686911 w 3121573"/>
                <a:gd name="connsiteY30" fmla="*/ 1625576 h 1927038"/>
                <a:gd name="connsiteX31" fmla="*/ 1813035 w 3121573"/>
                <a:gd name="connsiteY31" fmla="*/ 1688638 h 1927038"/>
                <a:gd name="connsiteX32" fmla="*/ 1876097 w 3121573"/>
                <a:gd name="connsiteY32" fmla="*/ 1720169 h 1927038"/>
                <a:gd name="connsiteX33" fmla="*/ 1970690 w 3121573"/>
                <a:gd name="connsiteY33" fmla="*/ 1751700 h 1927038"/>
                <a:gd name="connsiteX34" fmla="*/ 2112580 w 3121573"/>
                <a:gd name="connsiteY34" fmla="*/ 1798997 h 1927038"/>
                <a:gd name="connsiteX35" fmla="*/ 2238704 w 3121573"/>
                <a:gd name="connsiteY35" fmla="*/ 1830528 h 1927038"/>
                <a:gd name="connsiteX36" fmla="*/ 2317531 w 3121573"/>
                <a:gd name="connsiteY36" fmla="*/ 1846294 h 1927038"/>
                <a:gd name="connsiteX37" fmla="*/ 2364828 w 3121573"/>
                <a:gd name="connsiteY37" fmla="*/ 1862059 h 1927038"/>
                <a:gd name="connsiteX38" fmla="*/ 2475186 w 3121573"/>
                <a:gd name="connsiteY38" fmla="*/ 1877825 h 1927038"/>
                <a:gd name="connsiteX39" fmla="*/ 2680138 w 3121573"/>
                <a:gd name="connsiteY39" fmla="*/ 1909356 h 1927038"/>
                <a:gd name="connsiteX40" fmla="*/ 2758966 w 3121573"/>
                <a:gd name="connsiteY40" fmla="*/ 1925121 h 1927038"/>
                <a:gd name="connsiteX41" fmla="*/ 3121573 w 3121573"/>
                <a:gd name="connsiteY41" fmla="*/ 1925121 h 1927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121573" h="1927038">
                  <a:moveTo>
                    <a:pt x="0" y="1199907"/>
                  </a:moveTo>
                  <a:cubicBezTo>
                    <a:pt x="15766" y="1173631"/>
                    <a:pt x="34617" y="1148976"/>
                    <a:pt x="47297" y="1121080"/>
                  </a:cubicBezTo>
                  <a:cubicBezTo>
                    <a:pt x="61051" y="1090823"/>
                    <a:pt x="78828" y="1026487"/>
                    <a:pt x="78828" y="1026487"/>
                  </a:cubicBezTo>
                  <a:cubicBezTo>
                    <a:pt x="84083" y="863577"/>
                    <a:pt x="78766" y="699981"/>
                    <a:pt x="94593" y="537756"/>
                  </a:cubicBezTo>
                  <a:cubicBezTo>
                    <a:pt x="99920" y="483149"/>
                    <a:pt x="126817" y="432855"/>
                    <a:pt x="141890" y="380100"/>
                  </a:cubicBezTo>
                  <a:cubicBezTo>
                    <a:pt x="152907" y="341541"/>
                    <a:pt x="170451" y="250547"/>
                    <a:pt x="189186" y="222445"/>
                  </a:cubicBezTo>
                  <a:cubicBezTo>
                    <a:pt x="199696" y="206680"/>
                    <a:pt x="212243" y="192096"/>
                    <a:pt x="220717" y="175149"/>
                  </a:cubicBezTo>
                  <a:cubicBezTo>
                    <a:pt x="246362" y="123860"/>
                    <a:pt x="222833" y="125737"/>
                    <a:pt x="268014" y="80556"/>
                  </a:cubicBezTo>
                  <a:cubicBezTo>
                    <a:pt x="281412" y="67158"/>
                    <a:pt x="299545" y="59535"/>
                    <a:pt x="315311" y="49025"/>
                  </a:cubicBezTo>
                  <a:cubicBezTo>
                    <a:pt x="325821" y="33259"/>
                    <a:pt x="329249" y="8765"/>
                    <a:pt x="346842" y="1728"/>
                  </a:cubicBezTo>
                  <a:cubicBezTo>
                    <a:pt x="362272" y="-4444"/>
                    <a:pt x="381161" y="7113"/>
                    <a:pt x="394138" y="17494"/>
                  </a:cubicBezTo>
                  <a:cubicBezTo>
                    <a:pt x="408934" y="29331"/>
                    <a:pt x="414656" y="49372"/>
                    <a:pt x="425669" y="64790"/>
                  </a:cubicBezTo>
                  <a:cubicBezTo>
                    <a:pt x="440942" y="86172"/>
                    <a:pt x="459040" y="105570"/>
                    <a:pt x="472966" y="127852"/>
                  </a:cubicBezTo>
                  <a:cubicBezTo>
                    <a:pt x="485422" y="147781"/>
                    <a:pt x="492837" y="170509"/>
                    <a:pt x="504497" y="190914"/>
                  </a:cubicBezTo>
                  <a:cubicBezTo>
                    <a:pt x="549733" y="270077"/>
                    <a:pt x="526725" y="205993"/>
                    <a:pt x="567559" y="301273"/>
                  </a:cubicBezTo>
                  <a:cubicBezTo>
                    <a:pt x="589615" y="352737"/>
                    <a:pt x="577505" y="359342"/>
                    <a:pt x="614855" y="411631"/>
                  </a:cubicBezTo>
                  <a:cubicBezTo>
                    <a:pt x="627814" y="429774"/>
                    <a:pt x="646386" y="443162"/>
                    <a:pt x="662152" y="458928"/>
                  </a:cubicBezTo>
                  <a:cubicBezTo>
                    <a:pt x="672662" y="485204"/>
                    <a:pt x="683746" y="511258"/>
                    <a:pt x="693683" y="537756"/>
                  </a:cubicBezTo>
                  <a:cubicBezTo>
                    <a:pt x="699518" y="553316"/>
                    <a:pt x="702017" y="570188"/>
                    <a:pt x="709449" y="585052"/>
                  </a:cubicBezTo>
                  <a:cubicBezTo>
                    <a:pt x="717923" y="601999"/>
                    <a:pt x="731579" y="615898"/>
                    <a:pt x="740980" y="632349"/>
                  </a:cubicBezTo>
                  <a:cubicBezTo>
                    <a:pt x="752640" y="652754"/>
                    <a:pt x="760989" y="674927"/>
                    <a:pt x="772511" y="695411"/>
                  </a:cubicBezTo>
                  <a:cubicBezTo>
                    <a:pt x="808303" y="759042"/>
                    <a:pt x="850219" y="819298"/>
                    <a:pt x="882869" y="884597"/>
                  </a:cubicBezTo>
                  <a:cubicBezTo>
                    <a:pt x="952121" y="1023100"/>
                    <a:pt x="901409" y="935776"/>
                    <a:pt x="977462" y="1042252"/>
                  </a:cubicBezTo>
                  <a:cubicBezTo>
                    <a:pt x="988475" y="1057671"/>
                    <a:pt x="996405" y="1075387"/>
                    <a:pt x="1008993" y="1089549"/>
                  </a:cubicBezTo>
                  <a:cubicBezTo>
                    <a:pt x="1038618" y="1122877"/>
                    <a:pt x="1076831" y="1148469"/>
                    <a:pt x="1103586" y="1184142"/>
                  </a:cubicBezTo>
                  <a:cubicBezTo>
                    <a:pt x="1119352" y="1205163"/>
                    <a:pt x="1135610" y="1225822"/>
                    <a:pt x="1150883" y="1247204"/>
                  </a:cubicBezTo>
                  <a:cubicBezTo>
                    <a:pt x="1161896" y="1262622"/>
                    <a:pt x="1167858" y="1282370"/>
                    <a:pt x="1182414" y="1294500"/>
                  </a:cubicBezTo>
                  <a:cubicBezTo>
                    <a:pt x="1399119" y="1475087"/>
                    <a:pt x="1268113" y="1355379"/>
                    <a:pt x="1403131" y="1436390"/>
                  </a:cubicBezTo>
                  <a:cubicBezTo>
                    <a:pt x="1435626" y="1455887"/>
                    <a:pt x="1465229" y="1479955"/>
                    <a:pt x="1497724" y="1499452"/>
                  </a:cubicBezTo>
                  <a:cubicBezTo>
                    <a:pt x="1543745" y="1527065"/>
                    <a:pt x="1581388" y="1547951"/>
                    <a:pt x="1623849" y="1578280"/>
                  </a:cubicBezTo>
                  <a:cubicBezTo>
                    <a:pt x="1645231" y="1593552"/>
                    <a:pt x="1664215" y="1612336"/>
                    <a:pt x="1686911" y="1625576"/>
                  </a:cubicBezTo>
                  <a:cubicBezTo>
                    <a:pt x="1727512" y="1649260"/>
                    <a:pt x="1770994" y="1667617"/>
                    <a:pt x="1813035" y="1688638"/>
                  </a:cubicBezTo>
                  <a:cubicBezTo>
                    <a:pt x="1834056" y="1699148"/>
                    <a:pt x="1853801" y="1712737"/>
                    <a:pt x="1876097" y="1720169"/>
                  </a:cubicBezTo>
                  <a:lnTo>
                    <a:pt x="1970690" y="1751700"/>
                  </a:lnTo>
                  <a:cubicBezTo>
                    <a:pt x="2051651" y="1805675"/>
                    <a:pt x="1987372" y="1772167"/>
                    <a:pt x="2112580" y="1798997"/>
                  </a:cubicBezTo>
                  <a:cubicBezTo>
                    <a:pt x="2154953" y="1808077"/>
                    <a:pt x="2196210" y="1822029"/>
                    <a:pt x="2238704" y="1830528"/>
                  </a:cubicBezTo>
                  <a:cubicBezTo>
                    <a:pt x="2264980" y="1835783"/>
                    <a:pt x="2291535" y="1839795"/>
                    <a:pt x="2317531" y="1846294"/>
                  </a:cubicBezTo>
                  <a:cubicBezTo>
                    <a:pt x="2333653" y="1850325"/>
                    <a:pt x="2348532" y="1858800"/>
                    <a:pt x="2364828" y="1862059"/>
                  </a:cubicBezTo>
                  <a:cubicBezTo>
                    <a:pt x="2401266" y="1869347"/>
                    <a:pt x="2438400" y="1872570"/>
                    <a:pt x="2475186" y="1877825"/>
                  </a:cubicBezTo>
                  <a:cubicBezTo>
                    <a:pt x="2581722" y="1913335"/>
                    <a:pt x="2476916" y="1882260"/>
                    <a:pt x="2680138" y="1909356"/>
                  </a:cubicBezTo>
                  <a:cubicBezTo>
                    <a:pt x="2706699" y="1912897"/>
                    <a:pt x="2732187" y="1924165"/>
                    <a:pt x="2758966" y="1925121"/>
                  </a:cubicBezTo>
                  <a:cubicBezTo>
                    <a:pt x="2879758" y="1929435"/>
                    <a:pt x="3000704" y="1925121"/>
                    <a:pt x="3121573" y="1925121"/>
                  </a:cubicBezTo>
                </a:path>
              </a:pathLst>
            </a:custGeom>
            <a:no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146" name="צורה חופשית 5145"/>
            <p:cNvSpPr/>
            <p:nvPr/>
          </p:nvSpPr>
          <p:spPr>
            <a:xfrm>
              <a:off x="5249917" y="5458819"/>
              <a:ext cx="1828927" cy="804041"/>
            </a:xfrm>
            <a:custGeom>
              <a:avLst/>
              <a:gdLst>
                <a:gd name="connsiteX0" fmla="*/ 0 w 1828927"/>
                <a:gd name="connsiteY0" fmla="*/ 15765 h 804041"/>
                <a:gd name="connsiteX1" fmla="*/ 78828 w 1828927"/>
                <a:gd name="connsiteY1" fmla="*/ 0 h 804041"/>
                <a:gd name="connsiteX2" fmla="*/ 173421 w 1828927"/>
                <a:gd name="connsiteY2" fmla="*/ 15765 h 804041"/>
                <a:gd name="connsiteX3" fmla="*/ 299545 w 1828927"/>
                <a:gd name="connsiteY3" fmla="*/ 47296 h 804041"/>
                <a:gd name="connsiteX4" fmla="*/ 394138 w 1828927"/>
                <a:gd name="connsiteY4" fmla="*/ 110358 h 804041"/>
                <a:gd name="connsiteX5" fmla="*/ 551793 w 1828927"/>
                <a:gd name="connsiteY5" fmla="*/ 236483 h 804041"/>
                <a:gd name="connsiteX6" fmla="*/ 693683 w 1828927"/>
                <a:gd name="connsiteY6" fmla="*/ 315310 h 804041"/>
                <a:gd name="connsiteX7" fmla="*/ 804042 w 1828927"/>
                <a:gd name="connsiteY7" fmla="*/ 394138 h 804041"/>
                <a:gd name="connsiteX8" fmla="*/ 851338 w 1828927"/>
                <a:gd name="connsiteY8" fmla="*/ 409903 h 804041"/>
                <a:gd name="connsiteX9" fmla="*/ 961697 w 1828927"/>
                <a:gd name="connsiteY9" fmla="*/ 457200 h 804041"/>
                <a:gd name="connsiteX10" fmla="*/ 1024759 w 1828927"/>
                <a:gd name="connsiteY10" fmla="*/ 504496 h 804041"/>
                <a:gd name="connsiteX11" fmla="*/ 1182414 w 1828927"/>
                <a:gd name="connsiteY11" fmla="*/ 567558 h 804041"/>
                <a:gd name="connsiteX12" fmla="*/ 1277007 w 1828927"/>
                <a:gd name="connsiteY12" fmla="*/ 599090 h 804041"/>
                <a:gd name="connsiteX13" fmla="*/ 1324304 w 1828927"/>
                <a:gd name="connsiteY13" fmla="*/ 614855 h 804041"/>
                <a:gd name="connsiteX14" fmla="*/ 1434662 w 1828927"/>
                <a:gd name="connsiteY14" fmla="*/ 662152 h 804041"/>
                <a:gd name="connsiteX15" fmla="*/ 1529255 w 1828927"/>
                <a:gd name="connsiteY15" fmla="*/ 693683 h 804041"/>
                <a:gd name="connsiteX16" fmla="*/ 1576552 w 1828927"/>
                <a:gd name="connsiteY16" fmla="*/ 709448 h 804041"/>
                <a:gd name="connsiteX17" fmla="*/ 1734207 w 1828927"/>
                <a:gd name="connsiteY17" fmla="*/ 756745 h 804041"/>
                <a:gd name="connsiteX18" fmla="*/ 1781504 w 1828927"/>
                <a:gd name="connsiteY18" fmla="*/ 772510 h 804041"/>
                <a:gd name="connsiteX19" fmla="*/ 1828800 w 1828927"/>
                <a:gd name="connsiteY19" fmla="*/ 804041 h 804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927" h="804041">
                  <a:moveTo>
                    <a:pt x="0" y="15765"/>
                  </a:moveTo>
                  <a:cubicBezTo>
                    <a:pt x="26276" y="10510"/>
                    <a:pt x="52032" y="0"/>
                    <a:pt x="78828" y="0"/>
                  </a:cubicBezTo>
                  <a:cubicBezTo>
                    <a:pt x="110794" y="0"/>
                    <a:pt x="141971" y="10047"/>
                    <a:pt x="173421" y="15765"/>
                  </a:cubicBezTo>
                  <a:cubicBezTo>
                    <a:pt x="257126" y="30984"/>
                    <a:pt x="233909" y="25418"/>
                    <a:pt x="299545" y="47296"/>
                  </a:cubicBezTo>
                  <a:cubicBezTo>
                    <a:pt x="331076" y="68317"/>
                    <a:pt x="367342" y="83561"/>
                    <a:pt x="394138" y="110358"/>
                  </a:cubicBezTo>
                  <a:cubicBezTo>
                    <a:pt x="453070" y="169292"/>
                    <a:pt x="448278" y="167473"/>
                    <a:pt x="551793" y="236483"/>
                  </a:cubicBezTo>
                  <a:cubicBezTo>
                    <a:pt x="660213" y="308763"/>
                    <a:pt x="610435" y="287562"/>
                    <a:pt x="693683" y="315310"/>
                  </a:cubicBezTo>
                  <a:cubicBezTo>
                    <a:pt x="707969" y="326025"/>
                    <a:pt x="780986" y="382610"/>
                    <a:pt x="804042" y="394138"/>
                  </a:cubicBezTo>
                  <a:cubicBezTo>
                    <a:pt x="818906" y="401570"/>
                    <a:pt x="836064" y="403357"/>
                    <a:pt x="851338" y="409903"/>
                  </a:cubicBezTo>
                  <a:cubicBezTo>
                    <a:pt x="987717" y="468351"/>
                    <a:pt x="850772" y="420224"/>
                    <a:pt x="961697" y="457200"/>
                  </a:cubicBezTo>
                  <a:cubicBezTo>
                    <a:pt x="982718" y="472965"/>
                    <a:pt x="1002477" y="490570"/>
                    <a:pt x="1024759" y="504496"/>
                  </a:cubicBezTo>
                  <a:cubicBezTo>
                    <a:pt x="1077783" y="537636"/>
                    <a:pt x="1121763" y="547341"/>
                    <a:pt x="1182414" y="567558"/>
                  </a:cubicBezTo>
                  <a:lnTo>
                    <a:pt x="1277007" y="599090"/>
                  </a:lnTo>
                  <a:lnTo>
                    <a:pt x="1324304" y="614855"/>
                  </a:lnTo>
                  <a:cubicBezTo>
                    <a:pt x="1399339" y="664879"/>
                    <a:pt x="1342113" y="634387"/>
                    <a:pt x="1434662" y="662152"/>
                  </a:cubicBezTo>
                  <a:cubicBezTo>
                    <a:pt x="1466497" y="671703"/>
                    <a:pt x="1497724" y="683173"/>
                    <a:pt x="1529255" y="693683"/>
                  </a:cubicBezTo>
                  <a:cubicBezTo>
                    <a:pt x="1545021" y="698938"/>
                    <a:pt x="1560430" y="705417"/>
                    <a:pt x="1576552" y="709448"/>
                  </a:cubicBezTo>
                  <a:cubicBezTo>
                    <a:pt x="1671862" y="733276"/>
                    <a:pt x="1619052" y="718360"/>
                    <a:pt x="1734207" y="756745"/>
                  </a:cubicBezTo>
                  <a:lnTo>
                    <a:pt x="1781504" y="772510"/>
                  </a:lnTo>
                  <a:cubicBezTo>
                    <a:pt x="1833785" y="789937"/>
                    <a:pt x="1828800" y="771658"/>
                    <a:pt x="1828800" y="804041"/>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147" name="צורה חופשית 5146"/>
            <p:cNvSpPr/>
            <p:nvPr/>
          </p:nvSpPr>
          <p:spPr>
            <a:xfrm>
              <a:off x="5328745" y="4402529"/>
              <a:ext cx="3184634" cy="1766899"/>
            </a:xfrm>
            <a:custGeom>
              <a:avLst/>
              <a:gdLst>
                <a:gd name="connsiteX0" fmla="*/ 0 w 3184634"/>
                <a:gd name="connsiteY0" fmla="*/ 1024759 h 1766899"/>
                <a:gd name="connsiteX1" fmla="*/ 110358 w 3184634"/>
                <a:gd name="connsiteY1" fmla="*/ 914400 h 1766899"/>
                <a:gd name="connsiteX2" fmla="*/ 204952 w 3184634"/>
                <a:gd name="connsiteY2" fmla="*/ 819807 h 1766899"/>
                <a:gd name="connsiteX3" fmla="*/ 268014 w 3184634"/>
                <a:gd name="connsiteY3" fmla="*/ 662152 h 1766899"/>
                <a:gd name="connsiteX4" fmla="*/ 283779 w 3184634"/>
                <a:gd name="connsiteY4" fmla="*/ 614855 h 1766899"/>
                <a:gd name="connsiteX5" fmla="*/ 315310 w 3184634"/>
                <a:gd name="connsiteY5" fmla="*/ 567559 h 1766899"/>
                <a:gd name="connsiteX6" fmla="*/ 331076 w 3184634"/>
                <a:gd name="connsiteY6" fmla="*/ 520262 h 1766899"/>
                <a:gd name="connsiteX7" fmla="*/ 362607 w 3184634"/>
                <a:gd name="connsiteY7" fmla="*/ 457200 h 1766899"/>
                <a:gd name="connsiteX8" fmla="*/ 378372 w 3184634"/>
                <a:gd name="connsiteY8" fmla="*/ 394138 h 1766899"/>
                <a:gd name="connsiteX9" fmla="*/ 457200 w 3184634"/>
                <a:gd name="connsiteY9" fmla="*/ 283780 h 1766899"/>
                <a:gd name="connsiteX10" fmla="*/ 504496 w 3184634"/>
                <a:gd name="connsiteY10" fmla="*/ 157655 h 1766899"/>
                <a:gd name="connsiteX11" fmla="*/ 599089 w 3184634"/>
                <a:gd name="connsiteY11" fmla="*/ 78828 h 1766899"/>
                <a:gd name="connsiteX12" fmla="*/ 630621 w 3184634"/>
                <a:gd name="connsiteY12" fmla="*/ 31531 h 1766899"/>
                <a:gd name="connsiteX13" fmla="*/ 725214 w 3184634"/>
                <a:gd name="connsiteY13" fmla="*/ 0 h 1766899"/>
                <a:gd name="connsiteX14" fmla="*/ 882869 w 3184634"/>
                <a:gd name="connsiteY14" fmla="*/ 15766 h 1766899"/>
                <a:gd name="connsiteX15" fmla="*/ 930165 w 3184634"/>
                <a:gd name="connsiteY15" fmla="*/ 47297 h 1766899"/>
                <a:gd name="connsiteX16" fmla="*/ 1008993 w 3184634"/>
                <a:gd name="connsiteY16" fmla="*/ 141890 h 1766899"/>
                <a:gd name="connsiteX17" fmla="*/ 1056289 w 3184634"/>
                <a:gd name="connsiteY17" fmla="*/ 252248 h 1766899"/>
                <a:gd name="connsiteX18" fmla="*/ 1072055 w 3184634"/>
                <a:gd name="connsiteY18" fmla="*/ 299545 h 1766899"/>
                <a:gd name="connsiteX19" fmla="*/ 1135117 w 3184634"/>
                <a:gd name="connsiteY19" fmla="*/ 394138 h 1766899"/>
                <a:gd name="connsiteX20" fmla="*/ 1150883 w 3184634"/>
                <a:gd name="connsiteY20" fmla="*/ 441435 h 1766899"/>
                <a:gd name="connsiteX21" fmla="*/ 1198179 w 3184634"/>
                <a:gd name="connsiteY21" fmla="*/ 504497 h 1766899"/>
                <a:gd name="connsiteX22" fmla="*/ 1229710 w 3184634"/>
                <a:gd name="connsiteY22" fmla="*/ 551793 h 1766899"/>
                <a:gd name="connsiteX23" fmla="*/ 1277007 w 3184634"/>
                <a:gd name="connsiteY23" fmla="*/ 614855 h 1766899"/>
                <a:gd name="connsiteX24" fmla="*/ 1371600 w 3184634"/>
                <a:gd name="connsiteY24" fmla="*/ 740980 h 1766899"/>
                <a:gd name="connsiteX25" fmla="*/ 1418896 w 3184634"/>
                <a:gd name="connsiteY25" fmla="*/ 804042 h 1766899"/>
                <a:gd name="connsiteX26" fmla="*/ 1450427 w 3184634"/>
                <a:gd name="connsiteY26" fmla="*/ 851338 h 1766899"/>
                <a:gd name="connsiteX27" fmla="*/ 1545021 w 3184634"/>
                <a:gd name="connsiteY27" fmla="*/ 945931 h 1766899"/>
                <a:gd name="connsiteX28" fmla="*/ 1592317 w 3184634"/>
                <a:gd name="connsiteY28" fmla="*/ 977462 h 1766899"/>
                <a:gd name="connsiteX29" fmla="*/ 1718441 w 3184634"/>
                <a:gd name="connsiteY29" fmla="*/ 1103586 h 1766899"/>
                <a:gd name="connsiteX30" fmla="*/ 1765738 w 3184634"/>
                <a:gd name="connsiteY30" fmla="*/ 1150883 h 1766899"/>
                <a:gd name="connsiteX31" fmla="*/ 1844565 w 3184634"/>
                <a:gd name="connsiteY31" fmla="*/ 1198180 h 1766899"/>
                <a:gd name="connsiteX32" fmla="*/ 1876096 w 3184634"/>
                <a:gd name="connsiteY32" fmla="*/ 1245476 h 1766899"/>
                <a:gd name="connsiteX33" fmla="*/ 1954924 w 3184634"/>
                <a:gd name="connsiteY33" fmla="*/ 1277007 h 1766899"/>
                <a:gd name="connsiteX34" fmla="*/ 2033752 w 3184634"/>
                <a:gd name="connsiteY34" fmla="*/ 1324304 h 1766899"/>
                <a:gd name="connsiteX35" fmla="*/ 2128345 w 3184634"/>
                <a:gd name="connsiteY35" fmla="*/ 1387366 h 1766899"/>
                <a:gd name="connsiteX36" fmla="*/ 2175641 w 3184634"/>
                <a:gd name="connsiteY36" fmla="*/ 1418897 h 1766899"/>
                <a:gd name="connsiteX37" fmla="*/ 2222938 w 3184634"/>
                <a:gd name="connsiteY37" fmla="*/ 1434662 h 1766899"/>
                <a:gd name="connsiteX38" fmla="*/ 2333296 w 3184634"/>
                <a:gd name="connsiteY38" fmla="*/ 1497724 h 1766899"/>
                <a:gd name="connsiteX39" fmla="*/ 2380593 w 3184634"/>
                <a:gd name="connsiteY39" fmla="*/ 1513490 h 1766899"/>
                <a:gd name="connsiteX40" fmla="*/ 2427889 w 3184634"/>
                <a:gd name="connsiteY40" fmla="*/ 1545021 h 1766899"/>
                <a:gd name="connsiteX41" fmla="*/ 2538248 w 3184634"/>
                <a:gd name="connsiteY41" fmla="*/ 1576552 h 1766899"/>
                <a:gd name="connsiteX42" fmla="*/ 2585545 w 3184634"/>
                <a:gd name="connsiteY42" fmla="*/ 1608083 h 1766899"/>
                <a:gd name="connsiteX43" fmla="*/ 2743200 w 3184634"/>
                <a:gd name="connsiteY43" fmla="*/ 1655380 h 1766899"/>
                <a:gd name="connsiteX44" fmla="*/ 2869324 w 3184634"/>
                <a:gd name="connsiteY44" fmla="*/ 1702676 h 1766899"/>
                <a:gd name="connsiteX45" fmla="*/ 2963917 w 3184634"/>
                <a:gd name="connsiteY45" fmla="*/ 1734207 h 1766899"/>
                <a:gd name="connsiteX46" fmla="*/ 3105807 w 3184634"/>
                <a:gd name="connsiteY46" fmla="*/ 1765738 h 1766899"/>
                <a:gd name="connsiteX47" fmla="*/ 3184634 w 3184634"/>
                <a:gd name="connsiteY47" fmla="*/ 1765738 h 176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184634" h="1766899">
                  <a:moveTo>
                    <a:pt x="0" y="1024759"/>
                  </a:moveTo>
                  <a:cubicBezTo>
                    <a:pt x="157179" y="828283"/>
                    <a:pt x="-11267" y="1022511"/>
                    <a:pt x="110358" y="914400"/>
                  </a:cubicBezTo>
                  <a:cubicBezTo>
                    <a:pt x="143686" y="884775"/>
                    <a:pt x="204952" y="819807"/>
                    <a:pt x="204952" y="819807"/>
                  </a:cubicBezTo>
                  <a:cubicBezTo>
                    <a:pt x="276726" y="604484"/>
                    <a:pt x="198418" y="824545"/>
                    <a:pt x="268014" y="662152"/>
                  </a:cubicBezTo>
                  <a:cubicBezTo>
                    <a:pt x="274560" y="646877"/>
                    <a:pt x="276347" y="629719"/>
                    <a:pt x="283779" y="614855"/>
                  </a:cubicBezTo>
                  <a:cubicBezTo>
                    <a:pt x="292253" y="597908"/>
                    <a:pt x="306836" y="584506"/>
                    <a:pt x="315310" y="567559"/>
                  </a:cubicBezTo>
                  <a:cubicBezTo>
                    <a:pt x="322742" y="552695"/>
                    <a:pt x="324530" y="535537"/>
                    <a:pt x="331076" y="520262"/>
                  </a:cubicBezTo>
                  <a:cubicBezTo>
                    <a:pt x="340334" y="498660"/>
                    <a:pt x="352097" y="478221"/>
                    <a:pt x="362607" y="457200"/>
                  </a:cubicBezTo>
                  <a:cubicBezTo>
                    <a:pt x="367862" y="436179"/>
                    <a:pt x="369837" y="414054"/>
                    <a:pt x="378372" y="394138"/>
                  </a:cubicBezTo>
                  <a:cubicBezTo>
                    <a:pt x="386056" y="376208"/>
                    <a:pt x="451817" y="290957"/>
                    <a:pt x="457200" y="283780"/>
                  </a:cubicBezTo>
                  <a:cubicBezTo>
                    <a:pt x="469895" y="232998"/>
                    <a:pt x="472787" y="202047"/>
                    <a:pt x="504496" y="157655"/>
                  </a:cubicBezTo>
                  <a:cubicBezTo>
                    <a:pt x="532083" y="119033"/>
                    <a:pt x="561378" y="103969"/>
                    <a:pt x="599089" y="78828"/>
                  </a:cubicBezTo>
                  <a:cubicBezTo>
                    <a:pt x="609600" y="63062"/>
                    <a:pt x="614553" y="41573"/>
                    <a:pt x="630621" y="31531"/>
                  </a:cubicBezTo>
                  <a:cubicBezTo>
                    <a:pt x="658806" y="13916"/>
                    <a:pt x="725214" y="0"/>
                    <a:pt x="725214" y="0"/>
                  </a:cubicBezTo>
                  <a:cubicBezTo>
                    <a:pt x="777766" y="5255"/>
                    <a:pt x="831408" y="3890"/>
                    <a:pt x="882869" y="15766"/>
                  </a:cubicBezTo>
                  <a:cubicBezTo>
                    <a:pt x="901331" y="20027"/>
                    <a:pt x="915609" y="35167"/>
                    <a:pt x="930165" y="47297"/>
                  </a:cubicBezTo>
                  <a:cubicBezTo>
                    <a:pt x="975688" y="85233"/>
                    <a:pt x="977988" y="95383"/>
                    <a:pt x="1008993" y="141890"/>
                  </a:cubicBezTo>
                  <a:cubicBezTo>
                    <a:pt x="1045963" y="252802"/>
                    <a:pt x="997848" y="115886"/>
                    <a:pt x="1056289" y="252248"/>
                  </a:cubicBezTo>
                  <a:cubicBezTo>
                    <a:pt x="1062835" y="267523"/>
                    <a:pt x="1063984" y="285018"/>
                    <a:pt x="1072055" y="299545"/>
                  </a:cubicBezTo>
                  <a:cubicBezTo>
                    <a:pt x="1090459" y="332672"/>
                    <a:pt x="1123133" y="358187"/>
                    <a:pt x="1135117" y="394138"/>
                  </a:cubicBezTo>
                  <a:cubicBezTo>
                    <a:pt x="1140372" y="409904"/>
                    <a:pt x="1142638" y="427006"/>
                    <a:pt x="1150883" y="441435"/>
                  </a:cubicBezTo>
                  <a:cubicBezTo>
                    <a:pt x="1163919" y="464249"/>
                    <a:pt x="1182907" y="483116"/>
                    <a:pt x="1198179" y="504497"/>
                  </a:cubicBezTo>
                  <a:cubicBezTo>
                    <a:pt x="1209192" y="519915"/>
                    <a:pt x="1218697" y="536375"/>
                    <a:pt x="1229710" y="551793"/>
                  </a:cubicBezTo>
                  <a:cubicBezTo>
                    <a:pt x="1244983" y="573175"/>
                    <a:pt x="1262432" y="592992"/>
                    <a:pt x="1277007" y="614855"/>
                  </a:cubicBezTo>
                  <a:cubicBezTo>
                    <a:pt x="1412554" y="818176"/>
                    <a:pt x="1246769" y="595343"/>
                    <a:pt x="1371600" y="740980"/>
                  </a:cubicBezTo>
                  <a:cubicBezTo>
                    <a:pt x="1388700" y="760930"/>
                    <a:pt x="1403624" y="782661"/>
                    <a:pt x="1418896" y="804042"/>
                  </a:cubicBezTo>
                  <a:cubicBezTo>
                    <a:pt x="1429909" y="819460"/>
                    <a:pt x="1437839" y="837176"/>
                    <a:pt x="1450427" y="851338"/>
                  </a:cubicBezTo>
                  <a:cubicBezTo>
                    <a:pt x="1480052" y="884666"/>
                    <a:pt x="1507918" y="921196"/>
                    <a:pt x="1545021" y="945931"/>
                  </a:cubicBezTo>
                  <a:cubicBezTo>
                    <a:pt x="1560786" y="956441"/>
                    <a:pt x="1578297" y="964716"/>
                    <a:pt x="1592317" y="977462"/>
                  </a:cubicBezTo>
                  <a:cubicBezTo>
                    <a:pt x="1636310" y="1017456"/>
                    <a:pt x="1676400" y="1061545"/>
                    <a:pt x="1718441" y="1103586"/>
                  </a:cubicBezTo>
                  <a:cubicBezTo>
                    <a:pt x="1734207" y="1119352"/>
                    <a:pt x="1746619" y="1139412"/>
                    <a:pt x="1765738" y="1150883"/>
                  </a:cubicBezTo>
                  <a:lnTo>
                    <a:pt x="1844565" y="1198180"/>
                  </a:lnTo>
                  <a:cubicBezTo>
                    <a:pt x="1855075" y="1213945"/>
                    <a:pt x="1860678" y="1234463"/>
                    <a:pt x="1876096" y="1245476"/>
                  </a:cubicBezTo>
                  <a:cubicBezTo>
                    <a:pt x="1899125" y="1261925"/>
                    <a:pt x="1929612" y="1264351"/>
                    <a:pt x="1954924" y="1277007"/>
                  </a:cubicBezTo>
                  <a:cubicBezTo>
                    <a:pt x="1982332" y="1290711"/>
                    <a:pt x="2007900" y="1307853"/>
                    <a:pt x="2033752" y="1324304"/>
                  </a:cubicBezTo>
                  <a:cubicBezTo>
                    <a:pt x="2065723" y="1344649"/>
                    <a:pt x="2096814" y="1366345"/>
                    <a:pt x="2128345" y="1387366"/>
                  </a:cubicBezTo>
                  <a:cubicBezTo>
                    <a:pt x="2144110" y="1397876"/>
                    <a:pt x="2157666" y="1412905"/>
                    <a:pt x="2175641" y="1418897"/>
                  </a:cubicBezTo>
                  <a:lnTo>
                    <a:pt x="2222938" y="1434662"/>
                  </a:lnTo>
                  <a:cubicBezTo>
                    <a:pt x="2270438" y="1466329"/>
                    <a:pt x="2277288" y="1473721"/>
                    <a:pt x="2333296" y="1497724"/>
                  </a:cubicBezTo>
                  <a:cubicBezTo>
                    <a:pt x="2348571" y="1504270"/>
                    <a:pt x="2365729" y="1506058"/>
                    <a:pt x="2380593" y="1513490"/>
                  </a:cubicBezTo>
                  <a:cubicBezTo>
                    <a:pt x="2397540" y="1521964"/>
                    <a:pt x="2410942" y="1536547"/>
                    <a:pt x="2427889" y="1545021"/>
                  </a:cubicBezTo>
                  <a:cubicBezTo>
                    <a:pt x="2450502" y="1556327"/>
                    <a:pt x="2518049" y="1571502"/>
                    <a:pt x="2538248" y="1576552"/>
                  </a:cubicBezTo>
                  <a:cubicBezTo>
                    <a:pt x="2554014" y="1587062"/>
                    <a:pt x="2568129" y="1600619"/>
                    <a:pt x="2585545" y="1608083"/>
                  </a:cubicBezTo>
                  <a:cubicBezTo>
                    <a:pt x="2647241" y="1634524"/>
                    <a:pt x="2679608" y="1612985"/>
                    <a:pt x="2743200" y="1655380"/>
                  </a:cubicBezTo>
                  <a:cubicBezTo>
                    <a:pt x="2825508" y="1710253"/>
                    <a:pt x="2753933" y="1671206"/>
                    <a:pt x="2869324" y="1702676"/>
                  </a:cubicBezTo>
                  <a:cubicBezTo>
                    <a:pt x="2901389" y="1711421"/>
                    <a:pt x="2931673" y="1726146"/>
                    <a:pt x="2963917" y="1734207"/>
                  </a:cubicBezTo>
                  <a:cubicBezTo>
                    <a:pt x="2999034" y="1742987"/>
                    <a:pt x="3072441" y="1762401"/>
                    <a:pt x="3105807" y="1765738"/>
                  </a:cubicBezTo>
                  <a:cubicBezTo>
                    <a:pt x="3131952" y="1768352"/>
                    <a:pt x="3158358" y="1765738"/>
                    <a:pt x="3184634" y="1765738"/>
                  </a:cubicBezTo>
                </a:path>
              </a:pathLst>
            </a:cu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148" name="צורה חופשית 5147"/>
            <p:cNvSpPr/>
            <p:nvPr/>
          </p:nvSpPr>
          <p:spPr>
            <a:xfrm>
              <a:off x="5249917" y="3803440"/>
              <a:ext cx="3909849" cy="1954924"/>
            </a:xfrm>
            <a:custGeom>
              <a:avLst/>
              <a:gdLst>
                <a:gd name="connsiteX0" fmla="*/ 0 w 3909849"/>
                <a:gd name="connsiteY0" fmla="*/ 1608082 h 1954924"/>
                <a:gd name="connsiteX1" fmla="*/ 126124 w 3909849"/>
                <a:gd name="connsiteY1" fmla="*/ 1450427 h 1954924"/>
                <a:gd name="connsiteX2" fmla="*/ 157655 w 3909849"/>
                <a:gd name="connsiteY2" fmla="*/ 1355834 h 1954924"/>
                <a:gd name="connsiteX3" fmla="*/ 173421 w 3909849"/>
                <a:gd name="connsiteY3" fmla="*/ 1308537 h 1954924"/>
                <a:gd name="connsiteX4" fmla="*/ 204952 w 3909849"/>
                <a:gd name="connsiteY4" fmla="*/ 1198179 h 1954924"/>
                <a:gd name="connsiteX5" fmla="*/ 236483 w 3909849"/>
                <a:gd name="connsiteY5" fmla="*/ 1135117 h 1954924"/>
                <a:gd name="connsiteX6" fmla="*/ 252249 w 3909849"/>
                <a:gd name="connsiteY6" fmla="*/ 1056289 h 1954924"/>
                <a:gd name="connsiteX7" fmla="*/ 346842 w 3909849"/>
                <a:gd name="connsiteY7" fmla="*/ 835572 h 1954924"/>
                <a:gd name="connsiteX8" fmla="*/ 362607 w 3909849"/>
                <a:gd name="connsiteY8" fmla="*/ 756744 h 1954924"/>
                <a:gd name="connsiteX9" fmla="*/ 378373 w 3909849"/>
                <a:gd name="connsiteY9" fmla="*/ 662151 h 1954924"/>
                <a:gd name="connsiteX10" fmla="*/ 409904 w 3909849"/>
                <a:gd name="connsiteY10" fmla="*/ 567558 h 1954924"/>
                <a:gd name="connsiteX11" fmla="*/ 441435 w 3909849"/>
                <a:gd name="connsiteY11" fmla="*/ 472965 h 1954924"/>
                <a:gd name="connsiteX12" fmla="*/ 457200 w 3909849"/>
                <a:gd name="connsiteY12" fmla="*/ 425669 h 1954924"/>
                <a:gd name="connsiteX13" fmla="*/ 472966 w 3909849"/>
                <a:gd name="connsiteY13" fmla="*/ 362606 h 1954924"/>
                <a:gd name="connsiteX14" fmla="*/ 488731 w 3909849"/>
                <a:gd name="connsiteY14" fmla="*/ 315310 h 1954924"/>
                <a:gd name="connsiteX15" fmla="*/ 551793 w 3909849"/>
                <a:gd name="connsiteY15" fmla="*/ 94593 h 1954924"/>
                <a:gd name="connsiteX16" fmla="*/ 567559 w 3909849"/>
                <a:gd name="connsiteY16" fmla="*/ 47296 h 1954924"/>
                <a:gd name="connsiteX17" fmla="*/ 599090 w 3909849"/>
                <a:gd name="connsiteY17" fmla="*/ 0 h 1954924"/>
                <a:gd name="connsiteX18" fmla="*/ 646386 w 3909849"/>
                <a:gd name="connsiteY18" fmla="*/ 15765 h 1954924"/>
                <a:gd name="connsiteX19" fmla="*/ 756745 w 3909849"/>
                <a:gd name="connsiteY19" fmla="*/ 157655 h 1954924"/>
                <a:gd name="connsiteX20" fmla="*/ 819807 w 3909849"/>
                <a:gd name="connsiteY20" fmla="*/ 299544 h 1954924"/>
                <a:gd name="connsiteX21" fmla="*/ 835573 w 3909849"/>
                <a:gd name="connsiteY21" fmla="*/ 346841 h 1954924"/>
                <a:gd name="connsiteX22" fmla="*/ 851338 w 3909849"/>
                <a:gd name="connsiteY22" fmla="*/ 409903 h 1954924"/>
                <a:gd name="connsiteX23" fmla="*/ 898635 w 3909849"/>
                <a:gd name="connsiteY23" fmla="*/ 457200 h 1954924"/>
                <a:gd name="connsiteX24" fmla="*/ 945931 w 3909849"/>
                <a:gd name="connsiteY24" fmla="*/ 551793 h 1954924"/>
                <a:gd name="connsiteX25" fmla="*/ 1008993 w 3909849"/>
                <a:gd name="connsiteY25" fmla="*/ 614855 h 1954924"/>
                <a:gd name="connsiteX26" fmla="*/ 1103586 w 3909849"/>
                <a:gd name="connsiteY26" fmla="*/ 740979 h 1954924"/>
                <a:gd name="connsiteX27" fmla="*/ 1166649 w 3909849"/>
                <a:gd name="connsiteY27" fmla="*/ 819806 h 1954924"/>
                <a:gd name="connsiteX28" fmla="*/ 1213945 w 3909849"/>
                <a:gd name="connsiteY28" fmla="*/ 851337 h 1954924"/>
                <a:gd name="connsiteX29" fmla="*/ 1261242 w 3909849"/>
                <a:gd name="connsiteY29" fmla="*/ 898634 h 1954924"/>
                <a:gd name="connsiteX30" fmla="*/ 1324304 w 3909849"/>
                <a:gd name="connsiteY30" fmla="*/ 930165 h 1954924"/>
                <a:gd name="connsiteX31" fmla="*/ 1371600 w 3909849"/>
                <a:gd name="connsiteY31" fmla="*/ 993227 h 1954924"/>
                <a:gd name="connsiteX32" fmla="*/ 1434662 w 3909849"/>
                <a:gd name="connsiteY32" fmla="*/ 1040524 h 1954924"/>
                <a:gd name="connsiteX33" fmla="*/ 1529255 w 3909849"/>
                <a:gd name="connsiteY33" fmla="*/ 1119351 h 1954924"/>
                <a:gd name="connsiteX34" fmla="*/ 1592317 w 3909849"/>
                <a:gd name="connsiteY34" fmla="*/ 1182413 h 1954924"/>
                <a:gd name="connsiteX35" fmla="*/ 1686911 w 3909849"/>
                <a:gd name="connsiteY35" fmla="*/ 1245475 h 1954924"/>
                <a:gd name="connsiteX36" fmla="*/ 1765738 w 3909849"/>
                <a:gd name="connsiteY36" fmla="*/ 1308537 h 1954924"/>
                <a:gd name="connsiteX37" fmla="*/ 1813035 w 3909849"/>
                <a:gd name="connsiteY37" fmla="*/ 1355834 h 1954924"/>
                <a:gd name="connsiteX38" fmla="*/ 1954924 w 3909849"/>
                <a:gd name="connsiteY38" fmla="*/ 1434662 h 1954924"/>
                <a:gd name="connsiteX39" fmla="*/ 2002221 w 3909849"/>
                <a:gd name="connsiteY39" fmla="*/ 1466193 h 1954924"/>
                <a:gd name="connsiteX40" fmla="*/ 2049517 w 3909849"/>
                <a:gd name="connsiteY40" fmla="*/ 1481958 h 1954924"/>
                <a:gd name="connsiteX41" fmla="*/ 2191407 w 3909849"/>
                <a:gd name="connsiteY41" fmla="*/ 1545020 h 1954924"/>
                <a:gd name="connsiteX42" fmla="*/ 2333297 w 3909849"/>
                <a:gd name="connsiteY42" fmla="*/ 1576551 h 1954924"/>
                <a:gd name="connsiteX43" fmla="*/ 2522483 w 3909849"/>
                <a:gd name="connsiteY43" fmla="*/ 1639613 h 1954924"/>
                <a:gd name="connsiteX44" fmla="*/ 2617076 w 3909849"/>
                <a:gd name="connsiteY44" fmla="*/ 1671144 h 1954924"/>
                <a:gd name="connsiteX45" fmla="*/ 2695904 w 3909849"/>
                <a:gd name="connsiteY45" fmla="*/ 1686910 h 1954924"/>
                <a:gd name="connsiteX46" fmla="*/ 2822028 w 3909849"/>
                <a:gd name="connsiteY46" fmla="*/ 1734206 h 1954924"/>
                <a:gd name="connsiteX47" fmla="*/ 2900855 w 3909849"/>
                <a:gd name="connsiteY47" fmla="*/ 1749972 h 1954924"/>
                <a:gd name="connsiteX48" fmla="*/ 2948152 w 3909849"/>
                <a:gd name="connsiteY48" fmla="*/ 1765737 h 1954924"/>
                <a:gd name="connsiteX49" fmla="*/ 3011214 w 3909849"/>
                <a:gd name="connsiteY49" fmla="*/ 1781503 h 1954924"/>
                <a:gd name="connsiteX50" fmla="*/ 3058511 w 3909849"/>
                <a:gd name="connsiteY50" fmla="*/ 1797269 h 1954924"/>
                <a:gd name="connsiteX51" fmla="*/ 3168869 w 3909849"/>
                <a:gd name="connsiteY51" fmla="*/ 1813034 h 1954924"/>
                <a:gd name="connsiteX52" fmla="*/ 3279228 w 3909849"/>
                <a:gd name="connsiteY52" fmla="*/ 1844565 h 1954924"/>
                <a:gd name="connsiteX53" fmla="*/ 3468414 w 3909849"/>
                <a:gd name="connsiteY53" fmla="*/ 1876096 h 1954924"/>
                <a:gd name="connsiteX54" fmla="*/ 3657600 w 3909849"/>
                <a:gd name="connsiteY54" fmla="*/ 1907627 h 1954924"/>
                <a:gd name="connsiteX55" fmla="*/ 3720662 w 3909849"/>
                <a:gd name="connsiteY55" fmla="*/ 1923393 h 1954924"/>
                <a:gd name="connsiteX56" fmla="*/ 3909849 w 3909849"/>
                <a:gd name="connsiteY56" fmla="*/ 1954924 h 19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909849" h="1954924">
                  <a:moveTo>
                    <a:pt x="0" y="1608082"/>
                  </a:moveTo>
                  <a:cubicBezTo>
                    <a:pt x="3534" y="1603959"/>
                    <a:pt x="108152" y="1490864"/>
                    <a:pt x="126124" y="1450427"/>
                  </a:cubicBezTo>
                  <a:cubicBezTo>
                    <a:pt x="139623" y="1420055"/>
                    <a:pt x="147145" y="1387365"/>
                    <a:pt x="157655" y="1355834"/>
                  </a:cubicBezTo>
                  <a:cubicBezTo>
                    <a:pt x="162910" y="1340068"/>
                    <a:pt x="169391" y="1324659"/>
                    <a:pt x="173421" y="1308537"/>
                  </a:cubicBezTo>
                  <a:cubicBezTo>
                    <a:pt x="181423" y="1276528"/>
                    <a:pt x="191379" y="1229849"/>
                    <a:pt x="204952" y="1198179"/>
                  </a:cubicBezTo>
                  <a:cubicBezTo>
                    <a:pt x="214210" y="1176577"/>
                    <a:pt x="225973" y="1156138"/>
                    <a:pt x="236483" y="1135117"/>
                  </a:cubicBezTo>
                  <a:cubicBezTo>
                    <a:pt x="241738" y="1108841"/>
                    <a:pt x="242297" y="1081169"/>
                    <a:pt x="252249" y="1056289"/>
                  </a:cubicBezTo>
                  <a:cubicBezTo>
                    <a:pt x="342541" y="830559"/>
                    <a:pt x="316171" y="973592"/>
                    <a:pt x="346842" y="835572"/>
                  </a:cubicBezTo>
                  <a:cubicBezTo>
                    <a:pt x="352655" y="809414"/>
                    <a:pt x="357814" y="783108"/>
                    <a:pt x="362607" y="756744"/>
                  </a:cubicBezTo>
                  <a:cubicBezTo>
                    <a:pt x="368325" y="725294"/>
                    <a:pt x="370620" y="693163"/>
                    <a:pt x="378373" y="662151"/>
                  </a:cubicBezTo>
                  <a:cubicBezTo>
                    <a:pt x="386434" y="629907"/>
                    <a:pt x="399394" y="599089"/>
                    <a:pt x="409904" y="567558"/>
                  </a:cubicBezTo>
                  <a:lnTo>
                    <a:pt x="441435" y="472965"/>
                  </a:lnTo>
                  <a:cubicBezTo>
                    <a:pt x="446690" y="457200"/>
                    <a:pt x="453169" y="441791"/>
                    <a:pt x="457200" y="425669"/>
                  </a:cubicBezTo>
                  <a:cubicBezTo>
                    <a:pt x="462455" y="404648"/>
                    <a:pt x="467013" y="383440"/>
                    <a:pt x="472966" y="362606"/>
                  </a:cubicBezTo>
                  <a:cubicBezTo>
                    <a:pt x="477531" y="346627"/>
                    <a:pt x="484359" y="331343"/>
                    <a:pt x="488731" y="315310"/>
                  </a:cubicBezTo>
                  <a:cubicBezTo>
                    <a:pt x="548114" y="97570"/>
                    <a:pt x="491379" y="275833"/>
                    <a:pt x="551793" y="94593"/>
                  </a:cubicBezTo>
                  <a:cubicBezTo>
                    <a:pt x="557048" y="78827"/>
                    <a:pt x="558341" y="61123"/>
                    <a:pt x="567559" y="47296"/>
                  </a:cubicBezTo>
                  <a:lnTo>
                    <a:pt x="599090" y="0"/>
                  </a:lnTo>
                  <a:cubicBezTo>
                    <a:pt x="614855" y="5255"/>
                    <a:pt x="632559" y="6547"/>
                    <a:pt x="646386" y="15765"/>
                  </a:cubicBezTo>
                  <a:cubicBezTo>
                    <a:pt x="690842" y="45402"/>
                    <a:pt x="731688" y="120070"/>
                    <a:pt x="756745" y="157655"/>
                  </a:cubicBezTo>
                  <a:cubicBezTo>
                    <a:pt x="806713" y="232607"/>
                    <a:pt x="782283" y="186973"/>
                    <a:pt x="819807" y="299544"/>
                  </a:cubicBezTo>
                  <a:cubicBezTo>
                    <a:pt x="825062" y="315310"/>
                    <a:pt x="831543" y="330719"/>
                    <a:pt x="835573" y="346841"/>
                  </a:cubicBezTo>
                  <a:cubicBezTo>
                    <a:pt x="840828" y="367862"/>
                    <a:pt x="840588" y="391090"/>
                    <a:pt x="851338" y="409903"/>
                  </a:cubicBezTo>
                  <a:cubicBezTo>
                    <a:pt x="862400" y="429261"/>
                    <a:pt x="882869" y="441434"/>
                    <a:pt x="898635" y="457200"/>
                  </a:cubicBezTo>
                  <a:cubicBezTo>
                    <a:pt x="913894" y="502977"/>
                    <a:pt x="912591" y="512896"/>
                    <a:pt x="945931" y="551793"/>
                  </a:cubicBezTo>
                  <a:cubicBezTo>
                    <a:pt x="965277" y="574364"/>
                    <a:pt x="989962" y="592018"/>
                    <a:pt x="1008993" y="614855"/>
                  </a:cubicBezTo>
                  <a:cubicBezTo>
                    <a:pt x="1042636" y="655226"/>
                    <a:pt x="1071545" y="699325"/>
                    <a:pt x="1103586" y="740979"/>
                  </a:cubicBezTo>
                  <a:cubicBezTo>
                    <a:pt x="1124103" y="767650"/>
                    <a:pt x="1138651" y="801140"/>
                    <a:pt x="1166649" y="819806"/>
                  </a:cubicBezTo>
                  <a:cubicBezTo>
                    <a:pt x="1182414" y="830316"/>
                    <a:pt x="1199389" y="839207"/>
                    <a:pt x="1213945" y="851337"/>
                  </a:cubicBezTo>
                  <a:cubicBezTo>
                    <a:pt x="1231073" y="865611"/>
                    <a:pt x="1243099" y="885675"/>
                    <a:pt x="1261242" y="898634"/>
                  </a:cubicBezTo>
                  <a:cubicBezTo>
                    <a:pt x="1280366" y="912294"/>
                    <a:pt x="1303283" y="919655"/>
                    <a:pt x="1324304" y="930165"/>
                  </a:cubicBezTo>
                  <a:cubicBezTo>
                    <a:pt x="1340069" y="951186"/>
                    <a:pt x="1353020" y="974647"/>
                    <a:pt x="1371600" y="993227"/>
                  </a:cubicBezTo>
                  <a:cubicBezTo>
                    <a:pt x="1390180" y="1011807"/>
                    <a:pt x="1414144" y="1024110"/>
                    <a:pt x="1434662" y="1040524"/>
                  </a:cubicBezTo>
                  <a:cubicBezTo>
                    <a:pt x="1466712" y="1066164"/>
                    <a:pt x="1498747" y="1091894"/>
                    <a:pt x="1529255" y="1119351"/>
                  </a:cubicBezTo>
                  <a:cubicBezTo>
                    <a:pt x="1551351" y="1139238"/>
                    <a:pt x="1569103" y="1163842"/>
                    <a:pt x="1592317" y="1182413"/>
                  </a:cubicBezTo>
                  <a:cubicBezTo>
                    <a:pt x="1621909" y="1206086"/>
                    <a:pt x="1657319" y="1221802"/>
                    <a:pt x="1686911" y="1245475"/>
                  </a:cubicBezTo>
                  <a:cubicBezTo>
                    <a:pt x="1713187" y="1266496"/>
                    <a:pt x="1740414" y="1286379"/>
                    <a:pt x="1765738" y="1308537"/>
                  </a:cubicBezTo>
                  <a:cubicBezTo>
                    <a:pt x="1782517" y="1323219"/>
                    <a:pt x="1795436" y="1342146"/>
                    <a:pt x="1813035" y="1355834"/>
                  </a:cubicBezTo>
                  <a:cubicBezTo>
                    <a:pt x="1991982" y="1495015"/>
                    <a:pt x="1840750" y="1377574"/>
                    <a:pt x="1954924" y="1434662"/>
                  </a:cubicBezTo>
                  <a:cubicBezTo>
                    <a:pt x="1971871" y="1443136"/>
                    <a:pt x="1985273" y="1457719"/>
                    <a:pt x="2002221" y="1466193"/>
                  </a:cubicBezTo>
                  <a:cubicBezTo>
                    <a:pt x="2017085" y="1473625"/>
                    <a:pt x="2034243" y="1475412"/>
                    <a:pt x="2049517" y="1481958"/>
                  </a:cubicBezTo>
                  <a:cubicBezTo>
                    <a:pt x="2145665" y="1523164"/>
                    <a:pt x="2081399" y="1508350"/>
                    <a:pt x="2191407" y="1545020"/>
                  </a:cubicBezTo>
                  <a:cubicBezTo>
                    <a:pt x="2224811" y="1556155"/>
                    <a:pt x="2302049" y="1570302"/>
                    <a:pt x="2333297" y="1576551"/>
                  </a:cubicBezTo>
                  <a:cubicBezTo>
                    <a:pt x="2448580" y="1634193"/>
                    <a:pt x="2348738" y="1589972"/>
                    <a:pt x="2522483" y="1639613"/>
                  </a:cubicBezTo>
                  <a:cubicBezTo>
                    <a:pt x="2554441" y="1648744"/>
                    <a:pt x="2584485" y="1664626"/>
                    <a:pt x="2617076" y="1671144"/>
                  </a:cubicBezTo>
                  <a:cubicBezTo>
                    <a:pt x="2643352" y="1676399"/>
                    <a:pt x="2670238" y="1679210"/>
                    <a:pt x="2695904" y="1686910"/>
                  </a:cubicBezTo>
                  <a:cubicBezTo>
                    <a:pt x="2768273" y="1708621"/>
                    <a:pt x="2760736" y="1718883"/>
                    <a:pt x="2822028" y="1734206"/>
                  </a:cubicBezTo>
                  <a:cubicBezTo>
                    <a:pt x="2848024" y="1740705"/>
                    <a:pt x="2874859" y="1743473"/>
                    <a:pt x="2900855" y="1749972"/>
                  </a:cubicBezTo>
                  <a:cubicBezTo>
                    <a:pt x="2916977" y="1754003"/>
                    <a:pt x="2932173" y="1761172"/>
                    <a:pt x="2948152" y="1765737"/>
                  </a:cubicBezTo>
                  <a:cubicBezTo>
                    <a:pt x="2968986" y="1771690"/>
                    <a:pt x="2990380" y="1775550"/>
                    <a:pt x="3011214" y="1781503"/>
                  </a:cubicBezTo>
                  <a:cubicBezTo>
                    <a:pt x="3027193" y="1786069"/>
                    <a:pt x="3042215" y="1794010"/>
                    <a:pt x="3058511" y="1797269"/>
                  </a:cubicBezTo>
                  <a:cubicBezTo>
                    <a:pt x="3094949" y="1804557"/>
                    <a:pt x="3132083" y="1807779"/>
                    <a:pt x="3168869" y="1813034"/>
                  </a:cubicBezTo>
                  <a:cubicBezTo>
                    <a:pt x="3205655" y="1823544"/>
                    <a:pt x="3241790" y="1836683"/>
                    <a:pt x="3279228" y="1844565"/>
                  </a:cubicBezTo>
                  <a:cubicBezTo>
                    <a:pt x="3341789" y="1857736"/>
                    <a:pt x="3468414" y="1876096"/>
                    <a:pt x="3468414" y="1876096"/>
                  </a:cubicBezTo>
                  <a:cubicBezTo>
                    <a:pt x="3574028" y="1911301"/>
                    <a:pt x="3461477" y="1877454"/>
                    <a:pt x="3657600" y="1907627"/>
                  </a:cubicBezTo>
                  <a:cubicBezTo>
                    <a:pt x="3679016" y="1910922"/>
                    <a:pt x="3699365" y="1919400"/>
                    <a:pt x="3720662" y="1923393"/>
                  </a:cubicBezTo>
                  <a:cubicBezTo>
                    <a:pt x="3783499" y="1935175"/>
                    <a:pt x="3909849" y="1954924"/>
                    <a:pt x="3909849" y="1954924"/>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149" name="צורה חופשית 5148"/>
            <p:cNvSpPr/>
            <p:nvPr/>
          </p:nvSpPr>
          <p:spPr>
            <a:xfrm>
              <a:off x="5297214" y="5253867"/>
              <a:ext cx="2128345" cy="914400"/>
            </a:xfrm>
            <a:custGeom>
              <a:avLst/>
              <a:gdLst>
                <a:gd name="connsiteX0" fmla="*/ 0 w 2128345"/>
                <a:gd name="connsiteY0" fmla="*/ 189186 h 914400"/>
                <a:gd name="connsiteX1" fmla="*/ 252248 w 2128345"/>
                <a:gd name="connsiteY1" fmla="*/ 141890 h 914400"/>
                <a:gd name="connsiteX2" fmla="*/ 299545 w 2128345"/>
                <a:gd name="connsiteY2" fmla="*/ 126124 h 914400"/>
                <a:gd name="connsiteX3" fmla="*/ 441434 w 2128345"/>
                <a:gd name="connsiteY3" fmla="*/ 78828 h 914400"/>
                <a:gd name="connsiteX4" fmla="*/ 504496 w 2128345"/>
                <a:gd name="connsiteY4" fmla="*/ 31531 h 914400"/>
                <a:gd name="connsiteX5" fmla="*/ 551793 w 2128345"/>
                <a:gd name="connsiteY5" fmla="*/ 0 h 914400"/>
                <a:gd name="connsiteX6" fmla="*/ 662152 w 2128345"/>
                <a:gd name="connsiteY6" fmla="*/ 47297 h 914400"/>
                <a:gd name="connsiteX7" fmla="*/ 709448 w 2128345"/>
                <a:gd name="connsiteY7" fmla="*/ 78828 h 914400"/>
                <a:gd name="connsiteX8" fmla="*/ 851338 w 2128345"/>
                <a:gd name="connsiteY8" fmla="*/ 189186 h 914400"/>
                <a:gd name="connsiteX9" fmla="*/ 914400 w 2128345"/>
                <a:gd name="connsiteY9" fmla="*/ 236483 h 914400"/>
                <a:gd name="connsiteX10" fmla="*/ 961696 w 2128345"/>
                <a:gd name="connsiteY10" fmla="*/ 299545 h 914400"/>
                <a:gd name="connsiteX11" fmla="*/ 1072055 w 2128345"/>
                <a:gd name="connsiteY11" fmla="*/ 409904 h 914400"/>
                <a:gd name="connsiteX12" fmla="*/ 1135117 w 2128345"/>
                <a:gd name="connsiteY12" fmla="*/ 472966 h 914400"/>
                <a:gd name="connsiteX13" fmla="*/ 1182414 w 2128345"/>
                <a:gd name="connsiteY13" fmla="*/ 520262 h 914400"/>
                <a:gd name="connsiteX14" fmla="*/ 1229710 w 2128345"/>
                <a:gd name="connsiteY14" fmla="*/ 583324 h 914400"/>
                <a:gd name="connsiteX15" fmla="*/ 1403131 w 2128345"/>
                <a:gd name="connsiteY15" fmla="*/ 677917 h 914400"/>
                <a:gd name="connsiteX16" fmla="*/ 1481958 w 2128345"/>
                <a:gd name="connsiteY16" fmla="*/ 725214 h 914400"/>
                <a:gd name="connsiteX17" fmla="*/ 1655379 w 2128345"/>
                <a:gd name="connsiteY17" fmla="*/ 772510 h 914400"/>
                <a:gd name="connsiteX18" fmla="*/ 1718441 w 2128345"/>
                <a:gd name="connsiteY18" fmla="*/ 788276 h 914400"/>
                <a:gd name="connsiteX19" fmla="*/ 1828800 w 2128345"/>
                <a:gd name="connsiteY19" fmla="*/ 804042 h 914400"/>
                <a:gd name="connsiteX20" fmla="*/ 1954924 w 2128345"/>
                <a:gd name="connsiteY20" fmla="*/ 835573 h 914400"/>
                <a:gd name="connsiteX21" fmla="*/ 2017986 w 2128345"/>
                <a:gd name="connsiteY21" fmla="*/ 851338 h 914400"/>
                <a:gd name="connsiteX22" fmla="*/ 2081048 w 2128345"/>
                <a:gd name="connsiteY22" fmla="*/ 882869 h 914400"/>
                <a:gd name="connsiteX23" fmla="*/ 2128345 w 2128345"/>
                <a:gd name="connsiteY23"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28345" h="914400">
                  <a:moveTo>
                    <a:pt x="0" y="189186"/>
                  </a:moveTo>
                  <a:cubicBezTo>
                    <a:pt x="84083" y="173421"/>
                    <a:pt x="168535" y="159514"/>
                    <a:pt x="252248" y="141890"/>
                  </a:cubicBezTo>
                  <a:cubicBezTo>
                    <a:pt x="268510" y="138466"/>
                    <a:pt x="283566" y="130689"/>
                    <a:pt x="299545" y="126124"/>
                  </a:cubicBezTo>
                  <a:cubicBezTo>
                    <a:pt x="358373" y="109316"/>
                    <a:pt x="383878" y="110804"/>
                    <a:pt x="441434" y="78828"/>
                  </a:cubicBezTo>
                  <a:cubicBezTo>
                    <a:pt x="464403" y="66067"/>
                    <a:pt x="483114" y="46804"/>
                    <a:pt x="504496" y="31531"/>
                  </a:cubicBezTo>
                  <a:cubicBezTo>
                    <a:pt x="519915" y="20518"/>
                    <a:pt x="536027" y="10510"/>
                    <a:pt x="551793" y="0"/>
                  </a:cubicBezTo>
                  <a:cubicBezTo>
                    <a:pt x="588579" y="15766"/>
                    <a:pt x="626355" y="29398"/>
                    <a:pt x="662152" y="47297"/>
                  </a:cubicBezTo>
                  <a:cubicBezTo>
                    <a:pt x="679099" y="55771"/>
                    <a:pt x="694290" y="67459"/>
                    <a:pt x="709448" y="78828"/>
                  </a:cubicBezTo>
                  <a:cubicBezTo>
                    <a:pt x="757383" y="114779"/>
                    <a:pt x="803845" y="152653"/>
                    <a:pt x="851338" y="189186"/>
                  </a:cubicBezTo>
                  <a:cubicBezTo>
                    <a:pt x="872165" y="205207"/>
                    <a:pt x="898635" y="215462"/>
                    <a:pt x="914400" y="236483"/>
                  </a:cubicBezTo>
                  <a:cubicBezTo>
                    <a:pt x="930165" y="257504"/>
                    <a:pt x="944021" y="280103"/>
                    <a:pt x="961696" y="299545"/>
                  </a:cubicBezTo>
                  <a:cubicBezTo>
                    <a:pt x="996691" y="338039"/>
                    <a:pt x="1035269" y="373118"/>
                    <a:pt x="1072055" y="409904"/>
                  </a:cubicBezTo>
                  <a:lnTo>
                    <a:pt x="1135117" y="472966"/>
                  </a:lnTo>
                  <a:cubicBezTo>
                    <a:pt x="1150883" y="488731"/>
                    <a:pt x="1169037" y="502425"/>
                    <a:pt x="1182414" y="520262"/>
                  </a:cubicBezTo>
                  <a:cubicBezTo>
                    <a:pt x="1198179" y="541283"/>
                    <a:pt x="1209936" y="566021"/>
                    <a:pt x="1229710" y="583324"/>
                  </a:cubicBezTo>
                  <a:cubicBezTo>
                    <a:pt x="1262390" y="611919"/>
                    <a:pt x="1368997" y="659298"/>
                    <a:pt x="1403131" y="677917"/>
                  </a:cubicBezTo>
                  <a:cubicBezTo>
                    <a:pt x="1430032" y="692590"/>
                    <a:pt x="1454062" y="712534"/>
                    <a:pt x="1481958" y="725214"/>
                  </a:cubicBezTo>
                  <a:cubicBezTo>
                    <a:pt x="1552577" y="757313"/>
                    <a:pt x="1583784" y="756600"/>
                    <a:pt x="1655379" y="772510"/>
                  </a:cubicBezTo>
                  <a:cubicBezTo>
                    <a:pt x="1676531" y="777210"/>
                    <a:pt x="1697123" y="784400"/>
                    <a:pt x="1718441" y="788276"/>
                  </a:cubicBezTo>
                  <a:cubicBezTo>
                    <a:pt x="1755001" y="794924"/>
                    <a:pt x="1792362" y="796754"/>
                    <a:pt x="1828800" y="804042"/>
                  </a:cubicBezTo>
                  <a:cubicBezTo>
                    <a:pt x="1871294" y="812541"/>
                    <a:pt x="1912883" y="825063"/>
                    <a:pt x="1954924" y="835573"/>
                  </a:cubicBezTo>
                  <a:lnTo>
                    <a:pt x="2017986" y="851338"/>
                  </a:lnTo>
                  <a:cubicBezTo>
                    <a:pt x="2039007" y="861848"/>
                    <a:pt x="2060643" y="871209"/>
                    <a:pt x="2081048" y="882869"/>
                  </a:cubicBezTo>
                  <a:cubicBezTo>
                    <a:pt x="2097499" y="892270"/>
                    <a:pt x="2128345" y="914400"/>
                    <a:pt x="2128345" y="914400"/>
                  </a:cubicBezTo>
                </a:path>
              </a:pathLst>
            </a:cu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Tree>
    <p:extLst>
      <p:ext uri="{BB962C8B-B14F-4D97-AF65-F5344CB8AC3E}">
        <p14:creationId xmlns:p14="http://schemas.microsoft.com/office/powerpoint/2010/main" val="30132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497840" y="152401"/>
            <a:ext cx="9890760" cy="646331"/>
          </a:xfrm>
          <a:prstGeom prst="rect">
            <a:avLst/>
          </a:prstGeom>
          <a:noFill/>
        </p:spPr>
        <p:txBody>
          <a:bodyPr wrap="square" rtlCol="1">
            <a:spAutoFit/>
          </a:bodyPr>
          <a:lstStyle/>
          <a:p>
            <a:pPr algn="l" rtl="0">
              <a:defRPr/>
            </a:pPr>
            <a:r>
              <a:rPr lang="en-US" sz="3600" b="1" kern="0" dirty="0" smtClean="0">
                <a:solidFill>
                  <a:srgbClr val="1F497D"/>
                </a:solidFill>
              </a:rPr>
              <a:t>HEC – HMS models</a:t>
            </a:r>
            <a:endParaRPr lang="he-IL" sz="3600" b="1" kern="0" dirty="0">
              <a:solidFill>
                <a:srgbClr val="1F497D"/>
              </a:solidFill>
            </a:endParaRPr>
          </a:p>
        </p:txBody>
      </p:sp>
      <p:pic>
        <p:nvPicPr>
          <p:cNvPr id="17" name="Picture 14" descr="×ª××× × ×§×©××¨×"/>
          <p:cNvPicPr>
            <a:picLocks noChangeAspect="1" noChangeArrowheads="1"/>
          </p:cNvPicPr>
          <p:nvPr/>
        </p:nvPicPr>
        <p:blipFill>
          <a:blip r:embed="rId2" cstate="print"/>
          <a:srcRect/>
          <a:stretch>
            <a:fillRect/>
          </a:stretch>
        </p:blipFill>
        <p:spPr bwMode="auto">
          <a:xfrm>
            <a:off x="10410865" y="175998"/>
            <a:ext cx="847685" cy="914400"/>
          </a:xfrm>
          <a:prstGeom prst="rect">
            <a:avLst/>
          </a:prstGeom>
          <a:noFill/>
        </p:spPr>
      </p:pic>
      <p:pic>
        <p:nvPicPr>
          <p:cNvPr id="18" name="תמונה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5225" y="175997"/>
            <a:ext cx="606684" cy="914401"/>
          </a:xfrm>
          <a:prstGeom prst="rect">
            <a:avLst/>
          </a:prstGeom>
        </p:spPr>
      </p:pic>
      <p:pic>
        <p:nvPicPr>
          <p:cNvPr id="13" name="Picture 6"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85711" y="941909"/>
            <a:ext cx="1780801" cy="137877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hec hm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6481" y="941909"/>
            <a:ext cx="7094842" cy="5555465"/>
          </a:xfrm>
          <a:prstGeom prst="rect">
            <a:avLst/>
          </a:prstGeom>
          <a:noFill/>
          <a:extLst>
            <a:ext uri="{909E8E84-426E-40DD-AFC4-6F175D3DCCD1}">
              <a14:hiddenFill xmlns:a14="http://schemas.microsoft.com/office/drawing/2010/main">
                <a:solidFill>
                  <a:srgbClr val="FFFFFF"/>
                </a:solidFill>
              </a14:hiddenFill>
            </a:ext>
          </a:extLst>
        </p:spPr>
      </p:pic>
      <p:pic>
        <p:nvPicPr>
          <p:cNvPr id="3" name="תמונה 2"/>
          <p:cNvPicPr>
            <a:picLocks noChangeAspect="1"/>
          </p:cNvPicPr>
          <p:nvPr/>
        </p:nvPicPr>
        <p:blipFill rotWithShape="1">
          <a:blip r:embed="rId6"/>
          <a:srcRect t="4518"/>
          <a:stretch/>
        </p:blipFill>
        <p:spPr>
          <a:xfrm>
            <a:off x="8407507" y="2956956"/>
            <a:ext cx="2917718" cy="3283838"/>
          </a:xfrm>
          <a:prstGeom prst="rect">
            <a:avLst/>
          </a:prstGeom>
        </p:spPr>
      </p:pic>
    </p:spTree>
    <p:extLst>
      <p:ext uri="{BB962C8B-B14F-4D97-AF65-F5344CB8AC3E}">
        <p14:creationId xmlns:p14="http://schemas.microsoft.com/office/powerpoint/2010/main" val="26129227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497840" y="152401"/>
            <a:ext cx="9890760" cy="646331"/>
          </a:xfrm>
          <a:prstGeom prst="rect">
            <a:avLst/>
          </a:prstGeom>
          <a:noFill/>
        </p:spPr>
        <p:txBody>
          <a:bodyPr wrap="square" rtlCol="1">
            <a:spAutoFit/>
          </a:bodyPr>
          <a:lstStyle/>
          <a:p>
            <a:pPr algn="l" rtl="0">
              <a:defRPr/>
            </a:pPr>
            <a:r>
              <a:rPr lang="en-US" sz="3600" b="1" kern="0" dirty="0" smtClean="0">
                <a:solidFill>
                  <a:srgbClr val="1F497D"/>
                </a:solidFill>
              </a:rPr>
              <a:t>HEC – HMS models</a:t>
            </a:r>
            <a:endParaRPr lang="he-IL" sz="3600" b="1" kern="0" dirty="0">
              <a:solidFill>
                <a:srgbClr val="1F497D"/>
              </a:solidFill>
            </a:endParaRPr>
          </a:p>
        </p:txBody>
      </p:sp>
      <p:pic>
        <p:nvPicPr>
          <p:cNvPr id="17" name="Picture 14" descr="×ª××× × ×§×©××¨×"/>
          <p:cNvPicPr>
            <a:picLocks noChangeAspect="1" noChangeArrowheads="1"/>
          </p:cNvPicPr>
          <p:nvPr/>
        </p:nvPicPr>
        <p:blipFill>
          <a:blip r:embed="rId2" cstate="print"/>
          <a:srcRect/>
          <a:stretch>
            <a:fillRect/>
          </a:stretch>
        </p:blipFill>
        <p:spPr bwMode="auto">
          <a:xfrm>
            <a:off x="10410865" y="175998"/>
            <a:ext cx="847685" cy="914400"/>
          </a:xfrm>
          <a:prstGeom prst="rect">
            <a:avLst/>
          </a:prstGeom>
          <a:noFill/>
        </p:spPr>
      </p:pic>
      <p:pic>
        <p:nvPicPr>
          <p:cNvPr id="18" name="תמונה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5225" y="175997"/>
            <a:ext cx="606684" cy="914401"/>
          </a:xfrm>
          <a:prstGeom prst="rect">
            <a:avLst/>
          </a:prstGeom>
        </p:spPr>
      </p:pic>
      <p:pic>
        <p:nvPicPr>
          <p:cNvPr id="8" name="תמונה 7"/>
          <p:cNvPicPr>
            <a:picLocks noChangeAspect="1"/>
          </p:cNvPicPr>
          <p:nvPr/>
        </p:nvPicPr>
        <p:blipFill rotWithShape="1">
          <a:blip r:embed="rId4">
            <a:extLst>
              <a:ext uri="{28A0092B-C50C-407E-A947-70E740481C1C}">
                <a14:useLocalDpi xmlns:a14="http://schemas.microsoft.com/office/drawing/2010/main" val="0"/>
              </a:ext>
            </a:extLst>
          </a:blip>
          <a:srcRect b="48462"/>
          <a:stretch/>
        </p:blipFill>
        <p:spPr>
          <a:xfrm>
            <a:off x="497840" y="1499576"/>
            <a:ext cx="5240808" cy="5174186"/>
          </a:xfrm>
          <a:prstGeom prst="rect">
            <a:avLst/>
          </a:prstGeom>
          <a:ln w="19050">
            <a:solidFill>
              <a:schemeClr val="tx1"/>
            </a:solidFill>
          </a:ln>
        </p:spPr>
      </p:pic>
      <p:pic>
        <p:nvPicPr>
          <p:cNvPr id="9" name="Picture 6"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7840" y="1570293"/>
            <a:ext cx="2033888" cy="1574721"/>
          </a:xfrm>
          <a:prstGeom prst="rect">
            <a:avLst/>
          </a:prstGeom>
          <a:noFill/>
          <a:extLst>
            <a:ext uri="{909E8E84-426E-40DD-AFC4-6F175D3DCCD1}">
              <a14:hiddenFill xmlns:a14="http://schemas.microsoft.com/office/drawing/2010/main">
                <a:solidFill>
                  <a:srgbClr val="FFFFFF"/>
                </a:solidFill>
              </a14:hiddenFill>
            </a:ext>
          </a:extLst>
        </p:spPr>
      </p:pic>
      <p:pic>
        <p:nvPicPr>
          <p:cNvPr id="10" name="Content Placeholder 4" descr="מודל HMS.jpg"/>
          <p:cNvPicPr>
            <a:picLocks noChangeAspect="1"/>
          </p:cNvPicPr>
          <p:nvPr/>
        </p:nvPicPr>
        <p:blipFill rotWithShape="1">
          <a:blip r:embed="rId6" cstate="print"/>
          <a:srcRect l="1637" t="18092" r="2452" b="1328"/>
          <a:stretch/>
        </p:blipFill>
        <p:spPr bwMode="auto">
          <a:xfrm>
            <a:off x="6608935" y="1230137"/>
            <a:ext cx="3269651" cy="1943367"/>
          </a:xfrm>
          <a:prstGeom prst="rect">
            <a:avLst/>
          </a:prstGeom>
        </p:spPr>
      </p:pic>
      <p:pic>
        <p:nvPicPr>
          <p:cNvPr id="11" name="Picture 11" descr="אגנים לפי קרקעות.jpg"/>
          <p:cNvPicPr>
            <a:picLocks noChangeAspect="1"/>
          </p:cNvPicPr>
          <p:nvPr/>
        </p:nvPicPr>
        <p:blipFill>
          <a:blip r:embed="rId7" cstate="print"/>
          <a:srcRect l="21650" t="27700" r="11413" b="5820"/>
          <a:stretch>
            <a:fillRect/>
          </a:stretch>
        </p:blipFill>
        <p:spPr>
          <a:xfrm>
            <a:off x="7892139" y="3300682"/>
            <a:ext cx="3216166" cy="1816189"/>
          </a:xfrm>
          <a:prstGeom prst="rect">
            <a:avLst/>
          </a:prstGeom>
        </p:spPr>
      </p:pic>
      <p:pic>
        <p:nvPicPr>
          <p:cNvPr id="12" name="Content Placeholder 3" descr="basin PctImp.jpg"/>
          <p:cNvPicPr>
            <a:picLocks noChangeAspect="1"/>
          </p:cNvPicPr>
          <p:nvPr/>
        </p:nvPicPr>
        <p:blipFill>
          <a:blip r:embed="rId8" cstate="print"/>
          <a:srcRect l="9582" t="14217" r="10390" b="7588"/>
          <a:stretch>
            <a:fillRect/>
          </a:stretch>
        </p:blipFill>
        <p:spPr>
          <a:xfrm>
            <a:off x="9147760" y="5116871"/>
            <a:ext cx="2784149" cy="1546750"/>
          </a:xfrm>
          <a:prstGeom prst="rect">
            <a:avLst/>
          </a:prstGeom>
        </p:spPr>
      </p:pic>
    </p:spTree>
    <p:extLst>
      <p:ext uri="{BB962C8B-B14F-4D97-AF65-F5344CB8AC3E}">
        <p14:creationId xmlns:p14="http://schemas.microsoft.com/office/powerpoint/2010/main" val="37002867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497840" y="152401"/>
            <a:ext cx="9890760" cy="646331"/>
          </a:xfrm>
          <a:prstGeom prst="rect">
            <a:avLst/>
          </a:prstGeom>
          <a:noFill/>
        </p:spPr>
        <p:txBody>
          <a:bodyPr wrap="square" rtlCol="1">
            <a:spAutoFit/>
          </a:bodyPr>
          <a:lstStyle/>
          <a:p>
            <a:pPr algn="l" rtl="0">
              <a:defRPr/>
            </a:pPr>
            <a:r>
              <a:rPr lang="en-US" sz="3600" b="1" kern="0" dirty="0" smtClean="0">
                <a:solidFill>
                  <a:srgbClr val="1F497D"/>
                </a:solidFill>
              </a:rPr>
              <a:t>HEC – HMS models</a:t>
            </a:r>
            <a:endParaRPr lang="he-IL" sz="3600" b="1" kern="0" dirty="0">
              <a:solidFill>
                <a:srgbClr val="1F497D"/>
              </a:solidFill>
            </a:endParaRPr>
          </a:p>
        </p:txBody>
      </p:sp>
      <p:pic>
        <p:nvPicPr>
          <p:cNvPr id="17" name="Picture 14" descr="×ª××× × ×§×©××¨×"/>
          <p:cNvPicPr>
            <a:picLocks noChangeAspect="1" noChangeArrowheads="1"/>
          </p:cNvPicPr>
          <p:nvPr/>
        </p:nvPicPr>
        <p:blipFill>
          <a:blip r:embed="rId2" cstate="print"/>
          <a:srcRect/>
          <a:stretch>
            <a:fillRect/>
          </a:stretch>
        </p:blipFill>
        <p:spPr bwMode="auto">
          <a:xfrm>
            <a:off x="10410865" y="175998"/>
            <a:ext cx="847685" cy="914400"/>
          </a:xfrm>
          <a:prstGeom prst="rect">
            <a:avLst/>
          </a:prstGeom>
          <a:noFill/>
        </p:spPr>
      </p:pic>
      <p:pic>
        <p:nvPicPr>
          <p:cNvPr id="18" name="תמונה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5225" y="175997"/>
            <a:ext cx="606684" cy="914401"/>
          </a:xfrm>
          <a:prstGeom prst="rect">
            <a:avLst/>
          </a:prstGeom>
        </p:spPr>
      </p:pic>
      <p:pic>
        <p:nvPicPr>
          <p:cNvPr id="8" name="תמונה 7"/>
          <p:cNvPicPr>
            <a:picLocks noChangeAspect="1"/>
          </p:cNvPicPr>
          <p:nvPr/>
        </p:nvPicPr>
        <p:blipFill rotWithShape="1">
          <a:blip r:embed="rId4">
            <a:extLst>
              <a:ext uri="{28A0092B-C50C-407E-A947-70E740481C1C}">
                <a14:useLocalDpi xmlns:a14="http://schemas.microsoft.com/office/drawing/2010/main" val="0"/>
              </a:ext>
            </a:extLst>
          </a:blip>
          <a:srcRect b="48462"/>
          <a:stretch/>
        </p:blipFill>
        <p:spPr>
          <a:xfrm>
            <a:off x="497840" y="1499576"/>
            <a:ext cx="5240808" cy="5174186"/>
          </a:xfrm>
          <a:prstGeom prst="rect">
            <a:avLst/>
          </a:prstGeom>
          <a:ln w="19050">
            <a:solidFill>
              <a:schemeClr val="tx1"/>
            </a:solidFill>
          </a:ln>
        </p:spPr>
      </p:pic>
      <p:pic>
        <p:nvPicPr>
          <p:cNvPr id="9" name="Picture 6"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7840" y="1570293"/>
            <a:ext cx="2033888" cy="157472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Image result for hec hms hydrograp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9831" y="3405988"/>
            <a:ext cx="4332334" cy="3346604"/>
          </a:xfrm>
          <a:prstGeom prst="rect">
            <a:avLst/>
          </a:prstGeom>
          <a:noFill/>
          <a:extLst>
            <a:ext uri="{909E8E84-426E-40DD-AFC4-6F175D3DCCD1}">
              <a14:hiddenFill xmlns:a14="http://schemas.microsoft.com/office/drawing/2010/main">
                <a:solidFill>
                  <a:srgbClr val="FFFFFF"/>
                </a:solidFill>
              </a14:hiddenFill>
            </a:ext>
          </a:extLst>
        </p:spPr>
      </p:pic>
      <p:pic>
        <p:nvPicPr>
          <p:cNvPr id="14" name="תמונה 13"/>
          <p:cNvPicPr>
            <a:picLocks noChangeAspect="1"/>
          </p:cNvPicPr>
          <p:nvPr/>
        </p:nvPicPr>
        <p:blipFill>
          <a:blip r:embed="rId7"/>
          <a:stretch>
            <a:fillRect/>
          </a:stretch>
        </p:blipFill>
        <p:spPr>
          <a:xfrm>
            <a:off x="6633613" y="1729162"/>
            <a:ext cx="4378552" cy="1674815"/>
          </a:xfrm>
          <a:prstGeom prst="rect">
            <a:avLst/>
          </a:prstGeom>
        </p:spPr>
      </p:pic>
    </p:spTree>
    <p:extLst>
      <p:ext uri="{BB962C8B-B14F-4D97-AF65-F5344CB8AC3E}">
        <p14:creationId xmlns:p14="http://schemas.microsoft.com/office/powerpoint/2010/main" val="324729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497840" y="152401"/>
            <a:ext cx="9890760" cy="646331"/>
          </a:xfrm>
          <a:prstGeom prst="rect">
            <a:avLst/>
          </a:prstGeom>
          <a:noFill/>
        </p:spPr>
        <p:txBody>
          <a:bodyPr wrap="square" rtlCol="1">
            <a:spAutoFit/>
          </a:bodyPr>
          <a:lstStyle/>
          <a:p>
            <a:pPr algn="l" rtl="0">
              <a:defRPr/>
            </a:pPr>
            <a:r>
              <a:rPr lang="en-US" sz="3600" b="1" kern="0" dirty="0" smtClean="0">
                <a:solidFill>
                  <a:srgbClr val="1F497D"/>
                </a:solidFill>
              </a:rPr>
              <a:t>WRF – HYDRO </a:t>
            </a:r>
            <a:endParaRPr lang="he-IL" sz="3600" b="1" kern="0" dirty="0">
              <a:solidFill>
                <a:srgbClr val="1F497D"/>
              </a:solidFill>
            </a:endParaRPr>
          </a:p>
        </p:txBody>
      </p:sp>
      <p:pic>
        <p:nvPicPr>
          <p:cNvPr id="17" name="Picture 14" descr="×ª××× × ×§×©××¨×"/>
          <p:cNvPicPr>
            <a:picLocks noChangeAspect="1" noChangeArrowheads="1"/>
          </p:cNvPicPr>
          <p:nvPr/>
        </p:nvPicPr>
        <p:blipFill>
          <a:blip r:embed="rId2" cstate="print"/>
          <a:srcRect/>
          <a:stretch>
            <a:fillRect/>
          </a:stretch>
        </p:blipFill>
        <p:spPr bwMode="auto">
          <a:xfrm>
            <a:off x="10410865" y="175998"/>
            <a:ext cx="847685" cy="914400"/>
          </a:xfrm>
          <a:prstGeom prst="rect">
            <a:avLst/>
          </a:prstGeom>
          <a:noFill/>
        </p:spPr>
      </p:pic>
      <p:pic>
        <p:nvPicPr>
          <p:cNvPr id="18" name="תמונה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5225" y="175997"/>
            <a:ext cx="606684" cy="914401"/>
          </a:xfrm>
          <a:prstGeom prst="rect">
            <a:avLst/>
          </a:prstGeom>
        </p:spPr>
      </p:pic>
      <p:pic>
        <p:nvPicPr>
          <p:cNvPr id="16" name="תמונה 15"/>
          <p:cNvPicPr>
            <a:picLocks noChangeAspect="1"/>
          </p:cNvPicPr>
          <p:nvPr/>
        </p:nvPicPr>
        <p:blipFill>
          <a:blip r:embed="rId4"/>
          <a:stretch>
            <a:fillRect/>
          </a:stretch>
        </p:blipFill>
        <p:spPr>
          <a:xfrm>
            <a:off x="497840" y="1165035"/>
            <a:ext cx="5557597" cy="5205850"/>
          </a:xfrm>
          <a:prstGeom prst="rect">
            <a:avLst/>
          </a:prstGeom>
          <a:ln w="19050">
            <a:solidFill>
              <a:schemeClr val="tx1"/>
            </a:solidFill>
          </a:ln>
        </p:spPr>
      </p:pic>
      <p:pic>
        <p:nvPicPr>
          <p:cNvPr id="20" name="Picture 4" descr="Image result for wrf hydr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5565" y="1217126"/>
            <a:ext cx="2176719" cy="141486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6493513" y="1058034"/>
            <a:ext cx="3109121" cy="2400657"/>
          </a:xfrm>
          <a:prstGeom prst="rect">
            <a:avLst/>
          </a:prstGeom>
          <a:noFill/>
        </p:spPr>
        <p:txBody>
          <a:bodyPr wrap="square" rtlCol="1">
            <a:spAutoFit/>
          </a:bodyPr>
          <a:lstStyle/>
          <a:p>
            <a:pPr marL="342900" indent="-342900" algn="l" rtl="0">
              <a:spcBef>
                <a:spcPts val="600"/>
              </a:spcBef>
              <a:spcAft>
                <a:spcPts val="600"/>
              </a:spcAft>
              <a:buFontTx/>
              <a:buChar char="-"/>
            </a:pPr>
            <a:r>
              <a:rPr lang="en-US" sz="2400" dirty="0" smtClean="0">
                <a:solidFill>
                  <a:schemeClr val="tx2"/>
                </a:solidFill>
              </a:rPr>
              <a:t>Distributed model</a:t>
            </a:r>
          </a:p>
          <a:p>
            <a:pPr marL="342900" indent="-342900" algn="l" rtl="0">
              <a:spcBef>
                <a:spcPts val="600"/>
              </a:spcBef>
              <a:spcAft>
                <a:spcPts val="600"/>
              </a:spcAft>
              <a:buFontTx/>
              <a:buChar char="-"/>
            </a:pPr>
            <a:r>
              <a:rPr lang="en-US" sz="2400" dirty="0" smtClean="0">
                <a:solidFill>
                  <a:schemeClr val="tx2"/>
                </a:solidFill>
              </a:rPr>
              <a:t>Domain – all Israel</a:t>
            </a:r>
          </a:p>
          <a:p>
            <a:pPr marL="342900" indent="-342900" algn="l" rtl="0">
              <a:spcBef>
                <a:spcPts val="600"/>
              </a:spcBef>
              <a:spcAft>
                <a:spcPts val="600"/>
              </a:spcAft>
              <a:buFontTx/>
              <a:buChar char="-"/>
            </a:pPr>
            <a:r>
              <a:rPr lang="en-US" sz="2400" dirty="0" smtClean="0">
                <a:solidFill>
                  <a:schemeClr val="tx2"/>
                </a:solidFill>
              </a:rPr>
              <a:t>Soil moisture from GFS</a:t>
            </a:r>
          </a:p>
          <a:p>
            <a:pPr marL="342900" indent="-342900" algn="l" rtl="0">
              <a:spcBef>
                <a:spcPts val="600"/>
              </a:spcBef>
              <a:spcAft>
                <a:spcPts val="600"/>
              </a:spcAft>
              <a:buFontTx/>
              <a:buChar char="-"/>
            </a:pPr>
            <a:r>
              <a:rPr lang="en-US" sz="2400" dirty="0" smtClean="0">
                <a:solidFill>
                  <a:schemeClr val="tx2"/>
                </a:solidFill>
              </a:rPr>
              <a:t>90 m, 1h</a:t>
            </a:r>
          </a:p>
        </p:txBody>
      </p:sp>
      <p:pic>
        <p:nvPicPr>
          <p:cNvPr id="4098" name="Picture 2" descr="Runoff Processes: International Edition: Distributed Model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47990" y="2850078"/>
            <a:ext cx="3267540" cy="3861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91294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מלבן מעוגל 15"/>
          <p:cNvSpPr/>
          <p:nvPr/>
        </p:nvSpPr>
        <p:spPr>
          <a:xfrm>
            <a:off x="9553446" y="2740283"/>
            <a:ext cx="204421" cy="29674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sz="1350"/>
          </a:p>
        </p:txBody>
      </p:sp>
      <p:sp>
        <p:nvSpPr>
          <p:cNvPr id="21" name="TextBox 20"/>
          <p:cNvSpPr txBox="1"/>
          <p:nvPr/>
        </p:nvSpPr>
        <p:spPr>
          <a:xfrm>
            <a:off x="409446" y="148896"/>
            <a:ext cx="9720672" cy="646331"/>
          </a:xfrm>
          <a:prstGeom prst="rect">
            <a:avLst/>
          </a:prstGeom>
          <a:noFill/>
        </p:spPr>
        <p:txBody>
          <a:bodyPr wrap="square" rtlCol="1">
            <a:spAutoFit/>
          </a:bodyPr>
          <a:lstStyle/>
          <a:p>
            <a:pPr algn="l" rtl="0">
              <a:defRPr/>
            </a:pPr>
            <a:r>
              <a:rPr lang="en-US" sz="3600" b="1" kern="0" dirty="0" smtClean="0">
                <a:solidFill>
                  <a:srgbClr val="1F497D"/>
                </a:solidFill>
              </a:rPr>
              <a:t>What’s an hydrological model? (quick reminder)</a:t>
            </a:r>
            <a:endParaRPr lang="he-IL" sz="3600" b="1" kern="0" dirty="0">
              <a:solidFill>
                <a:srgbClr val="1F497D"/>
              </a:solidFill>
            </a:endParaRPr>
          </a:p>
        </p:txBody>
      </p:sp>
      <p:pic>
        <p:nvPicPr>
          <p:cNvPr id="20" name="Picture 14" descr="×ª××× × ×§×©××¨×"/>
          <p:cNvPicPr>
            <a:picLocks noChangeAspect="1" noChangeArrowheads="1"/>
          </p:cNvPicPr>
          <p:nvPr/>
        </p:nvPicPr>
        <p:blipFill>
          <a:blip r:embed="rId2" cstate="print"/>
          <a:srcRect/>
          <a:stretch>
            <a:fillRect/>
          </a:stretch>
        </p:blipFill>
        <p:spPr bwMode="auto">
          <a:xfrm>
            <a:off x="10410865" y="175998"/>
            <a:ext cx="847685" cy="914400"/>
          </a:xfrm>
          <a:prstGeom prst="rect">
            <a:avLst/>
          </a:prstGeom>
          <a:noFill/>
        </p:spPr>
      </p:pic>
      <p:pic>
        <p:nvPicPr>
          <p:cNvPr id="22" name="תמונה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5225" y="175997"/>
            <a:ext cx="606684" cy="914401"/>
          </a:xfrm>
          <a:prstGeom prst="rect">
            <a:avLst/>
          </a:prstGeom>
        </p:spPr>
      </p:pic>
      <p:sp>
        <p:nvSpPr>
          <p:cNvPr id="10" name="TextBox 9"/>
          <p:cNvSpPr txBox="1"/>
          <p:nvPr/>
        </p:nvSpPr>
        <p:spPr>
          <a:xfrm>
            <a:off x="208876" y="2288488"/>
            <a:ext cx="6532583" cy="1668470"/>
          </a:xfrm>
          <a:prstGeom prst="rect">
            <a:avLst/>
          </a:prstGeom>
          <a:noFill/>
        </p:spPr>
        <p:txBody>
          <a:bodyPr wrap="square" rtlCol="1">
            <a:spAutoFit/>
          </a:bodyPr>
          <a:lstStyle/>
          <a:p>
            <a:pPr algn="l" rtl="0">
              <a:lnSpc>
                <a:spcPct val="150000"/>
              </a:lnSpc>
              <a:spcBef>
                <a:spcPts val="600"/>
              </a:spcBef>
              <a:spcAft>
                <a:spcPts val="600"/>
              </a:spcAft>
            </a:pPr>
            <a:r>
              <a:rPr lang="en-US" sz="3600" u="sng" dirty="0" smtClean="0">
                <a:solidFill>
                  <a:schemeClr val="tx2"/>
                </a:solidFill>
              </a:rPr>
              <a:t>All models are wrong but some are useful (George Box, 1976)</a:t>
            </a:r>
            <a:endParaRPr lang="en-US" sz="3600" u="sng" dirty="0">
              <a:solidFill>
                <a:schemeClr val="tx2"/>
              </a:solidFill>
            </a:endParaRPr>
          </a:p>
        </p:txBody>
      </p:sp>
      <p:pic>
        <p:nvPicPr>
          <p:cNvPr id="1026" name="Picture 2" descr="https://upload.wikimedia.org/wikipedia/commons/thumb/0/03/GeorgeEPBox_%28cropped%29.jpg/220px-GeorgeEPBox_%28cropped%2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9906" y="1503169"/>
            <a:ext cx="3165256" cy="4762271"/>
          </a:xfrm>
          <a:prstGeom prst="rect">
            <a:avLst/>
          </a:prstGeom>
          <a:noFill/>
          <a:extLst>
            <a:ext uri="{909E8E84-426E-40DD-AFC4-6F175D3DCCD1}">
              <a14:hiddenFill xmlns:a14="http://schemas.microsoft.com/office/drawing/2010/main">
                <a:solidFill>
                  <a:srgbClr val="FFFFFF"/>
                </a:solidFill>
              </a14:hiddenFill>
            </a:ext>
          </a:extLst>
        </p:spPr>
      </p:pic>
      <p:sp>
        <p:nvSpPr>
          <p:cNvPr id="2" name="מלבן 1"/>
          <p:cNvSpPr/>
          <p:nvPr/>
        </p:nvSpPr>
        <p:spPr>
          <a:xfrm>
            <a:off x="8659906" y="6265440"/>
            <a:ext cx="1739579" cy="276999"/>
          </a:xfrm>
          <a:prstGeom prst="rect">
            <a:avLst/>
          </a:prstGeom>
        </p:spPr>
        <p:txBody>
          <a:bodyPr wrap="none">
            <a:spAutoFit/>
          </a:bodyPr>
          <a:lstStyle/>
          <a:p>
            <a:r>
              <a:rPr lang="he-IL" sz="1200" dirty="0"/>
              <a:t>https://en.wikipedia.org/</a:t>
            </a:r>
          </a:p>
        </p:txBody>
      </p:sp>
    </p:spTree>
    <p:extLst>
      <p:ext uri="{BB962C8B-B14F-4D97-AF65-F5344CB8AC3E}">
        <p14:creationId xmlns:p14="http://schemas.microsoft.com/office/powerpoint/2010/main" val="8166570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2"/>
          <a:stretch>
            <a:fillRect/>
          </a:stretch>
        </p:blipFill>
        <p:spPr>
          <a:xfrm>
            <a:off x="156922" y="1330036"/>
            <a:ext cx="11316351" cy="5015346"/>
          </a:xfrm>
          <a:prstGeom prst="rect">
            <a:avLst/>
          </a:prstGeom>
        </p:spPr>
      </p:pic>
      <p:sp>
        <p:nvSpPr>
          <p:cNvPr id="6" name="TextBox 5"/>
          <p:cNvSpPr txBox="1"/>
          <p:nvPr/>
        </p:nvSpPr>
        <p:spPr>
          <a:xfrm>
            <a:off x="497840" y="152401"/>
            <a:ext cx="9890760" cy="646331"/>
          </a:xfrm>
          <a:prstGeom prst="rect">
            <a:avLst/>
          </a:prstGeom>
          <a:noFill/>
        </p:spPr>
        <p:txBody>
          <a:bodyPr wrap="square" rtlCol="1">
            <a:spAutoFit/>
          </a:bodyPr>
          <a:lstStyle/>
          <a:p>
            <a:pPr algn="l" rtl="0">
              <a:defRPr/>
            </a:pPr>
            <a:r>
              <a:rPr lang="en-US" sz="3600" b="1" kern="0" dirty="0" smtClean="0">
                <a:solidFill>
                  <a:srgbClr val="1F497D"/>
                </a:solidFill>
              </a:rPr>
              <a:t>WRF – HYDRO </a:t>
            </a:r>
            <a:endParaRPr lang="he-IL" sz="3600" b="1" kern="0" dirty="0">
              <a:solidFill>
                <a:srgbClr val="1F497D"/>
              </a:solidFill>
            </a:endParaRPr>
          </a:p>
        </p:txBody>
      </p:sp>
      <p:pic>
        <p:nvPicPr>
          <p:cNvPr id="7" name="Picture 14" descr="×ª××× × ×§×©××¨×"/>
          <p:cNvPicPr>
            <a:picLocks noChangeAspect="1" noChangeArrowheads="1"/>
          </p:cNvPicPr>
          <p:nvPr/>
        </p:nvPicPr>
        <p:blipFill>
          <a:blip r:embed="rId3" cstate="print"/>
          <a:srcRect/>
          <a:stretch>
            <a:fillRect/>
          </a:stretch>
        </p:blipFill>
        <p:spPr bwMode="auto">
          <a:xfrm>
            <a:off x="10410865" y="175998"/>
            <a:ext cx="847685" cy="914400"/>
          </a:xfrm>
          <a:prstGeom prst="rect">
            <a:avLst/>
          </a:prstGeom>
          <a:noFill/>
        </p:spPr>
      </p:pic>
      <p:pic>
        <p:nvPicPr>
          <p:cNvPr id="8" name="תמונה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25225" y="175997"/>
            <a:ext cx="606684" cy="914401"/>
          </a:xfrm>
          <a:prstGeom prst="rect">
            <a:avLst/>
          </a:prstGeom>
        </p:spPr>
      </p:pic>
    </p:spTree>
    <p:extLst>
      <p:ext uri="{BB962C8B-B14F-4D97-AF65-F5344CB8AC3E}">
        <p14:creationId xmlns:p14="http://schemas.microsoft.com/office/powerpoint/2010/main" val="15112704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rotWithShape="1">
          <a:blip r:embed="rId2"/>
          <a:srcRect l="12456"/>
          <a:stretch/>
        </p:blipFill>
        <p:spPr>
          <a:xfrm>
            <a:off x="417119" y="1024759"/>
            <a:ext cx="8061863" cy="5530817"/>
          </a:xfrm>
          <a:prstGeom prst="rect">
            <a:avLst/>
          </a:prstGeom>
        </p:spPr>
      </p:pic>
      <p:pic>
        <p:nvPicPr>
          <p:cNvPr id="3" name="תמונה 2"/>
          <p:cNvPicPr>
            <a:picLocks noChangeAspect="1"/>
          </p:cNvPicPr>
          <p:nvPr/>
        </p:nvPicPr>
        <p:blipFill>
          <a:blip r:embed="rId3"/>
          <a:stretch>
            <a:fillRect/>
          </a:stretch>
        </p:blipFill>
        <p:spPr>
          <a:xfrm>
            <a:off x="8478982" y="2526268"/>
            <a:ext cx="3196503" cy="4029308"/>
          </a:xfrm>
          <a:prstGeom prst="rect">
            <a:avLst/>
          </a:prstGeom>
        </p:spPr>
      </p:pic>
      <p:sp>
        <p:nvSpPr>
          <p:cNvPr id="6" name="TextBox 5"/>
          <p:cNvSpPr txBox="1"/>
          <p:nvPr/>
        </p:nvSpPr>
        <p:spPr>
          <a:xfrm>
            <a:off x="497840" y="152401"/>
            <a:ext cx="9890760" cy="646331"/>
          </a:xfrm>
          <a:prstGeom prst="rect">
            <a:avLst/>
          </a:prstGeom>
          <a:noFill/>
        </p:spPr>
        <p:txBody>
          <a:bodyPr wrap="square" rtlCol="1">
            <a:spAutoFit/>
          </a:bodyPr>
          <a:lstStyle/>
          <a:p>
            <a:pPr algn="l" rtl="0">
              <a:defRPr/>
            </a:pPr>
            <a:r>
              <a:rPr lang="en-US" sz="3600" b="1" kern="0" dirty="0" smtClean="0">
                <a:solidFill>
                  <a:srgbClr val="1F497D"/>
                </a:solidFill>
              </a:rPr>
              <a:t>WRF – HYDRO </a:t>
            </a:r>
            <a:endParaRPr lang="he-IL" sz="3600" b="1" kern="0" dirty="0">
              <a:solidFill>
                <a:srgbClr val="1F497D"/>
              </a:solidFill>
            </a:endParaRPr>
          </a:p>
        </p:txBody>
      </p:sp>
      <p:pic>
        <p:nvPicPr>
          <p:cNvPr id="7" name="Picture 14" descr="×ª××× × ×§×©××¨×"/>
          <p:cNvPicPr>
            <a:picLocks noChangeAspect="1" noChangeArrowheads="1"/>
          </p:cNvPicPr>
          <p:nvPr/>
        </p:nvPicPr>
        <p:blipFill>
          <a:blip r:embed="rId4" cstate="print"/>
          <a:srcRect/>
          <a:stretch>
            <a:fillRect/>
          </a:stretch>
        </p:blipFill>
        <p:spPr bwMode="auto">
          <a:xfrm>
            <a:off x="10410865" y="175998"/>
            <a:ext cx="847685" cy="914400"/>
          </a:xfrm>
          <a:prstGeom prst="rect">
            <a:avLst/>
          </a:prstGeom>
          <a:noFill/>
        </p:spPr>
      </p:pic>
      <p:pic>
        <p:nvPicPr>
          <p:cNvPr id="8" name="תמונה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25225" y="175997"/>
            <a:ext cx="606684" cy="914401"/>
          </a:xfrm>
          <a:prstGeom prst="rect">
            <a:avLst/>
          </a:prstGeom>
        </p:spPr>
      </p:pic>
    </p:spTree>
    <p:extLst>
      <p:ext uri="{BB962C8B-B14F-4D97-AF65-F5344CB8AC3E}">
        <p14:creationId xmlns:p14="http://schemas.microsoft.com/office/powerpoint/2010/main" val="4014636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565266" y="910501"/>
            <a:ext cx="8551025" cy="5568816"/>
          </a:xfrm>
          <a:prstGeom prst="rect">
            <a:avLst/>
          </a:prstGeom>
        </p:spPr>
      </p:pic>
      <p:sp>
        <p:nvSpPr>
          <p:cNvPr id="6" name="TextBox 5"/>
          <p:cNvSpPr txBox="1"/>
          <p:nvPr/>
        </p:nvSpPr>
        <p:spPr>
          <a:xfrm>
            <a:off x="497840" y="152401"/>
            <a:ext cx="9890760" cy="646331"/>
          </a:xfrm>
          <a:prstGeom prst="rect">
            <a:avLst/>
          </a:prstGeom>
          <a:noFill/>
        </p:spPr>
        <p:txBody>
          <a:bodyPr wrap="square" rtlCol="1">
            <a:spAutoFit/>
          </a:bodyPr>
          <a:lstStyle/>
          <a:p>
            <a:pPr algn="l" rtl="0">
              <a:defRPr/>
            </a:pPr>
            <a:r>
              <a:rPr lang="en-US" sz="3600" b="1" kern="0" dirty="0" smtClean="0">
                <a:solidFill>
                  <a:srgbClr val="1F497D"/>
                </a:solidFill>
              </a:rPr>
              <a:t>WRF – HYDRO </a:t>
            </a:r>
            <a:endParaRPr lang="he-IL" sz="3600" b="1" kern="0" dirty="0">
              <a:solidFill>
                <a:srgbClr val="1F497D"/>
              </a:solidFill>
            </a:endParaRPr>
          </a:p>
        </p:txBody>
      </p:sp>
      <p:pic>
        <p:nvPicPr>
          <p:cNvPr id="7" name="Picture 14" descr="×ª××× × ×§×©××¨×"/>
          <p:cNvPicPr>
            <a:picLocks noChangeAspect="1" noChangeArrowheads="1"/>
          </p:cNvPicPr>
          <p:nvPr/>
        </p:nvPicPr>
        <p:blipFill>
          <a:blip r:embed="rId3" cstate="print"/>
          <a:srcRect/>
          <a:stretch>
            <a:fillRect/>
          </a:stretch>
        </p:blipFill>
        <p:spPr bwMode="auto">
          <a:xfrm>
            <a:off x="10410865" y="175998"/>
            <a:ext cx="847685" cy="914400"/>
          </a:xfrm>
          <a:prstGeom prst="rect">
            <a:avLst/>
          </a:prstGeom>
          <a:noFill/>
        </p:spPr>
      </p:pic>
      <p:pic>
        <p:nvPicPr>
          <p:cNvPr id="8" name="תמונה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25225" y="175997"/>
            <a:ext cx="606684" cy="914401"/>
          </a:xfrm>
          <a:prstGeom prst="rect">
            <a:avLst/>
          </a:prstGeom>
        </p:spPr>
      </p:pic>
    </p:spTree>
    <p:extLst>
      <p:ext uri="{BB962C8B-B14F-4D97-AF65-F5344CB8AC3E}">
        <p14:creationId xmlns:p14="http://schemas.microsoft.com/office/powerpoint/2010/main" val="35480309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rotWithShape="1">
          <a:blip r:embed="rId2"/>
          <a:srcRect l="59871" b="22996"/>
          <a:stretch/>
        </p:blipFill>
        <p:spPr>
          <a:xfrm>
            <a:off x="914399" y="948047"/>
            <a:ext cx="5628291" cy="5827213"/>
          </a:xfrm>
          <a:prstGeom prst="rect">
            <a:avLst/>
          </a:prstGeom>
        </p:spPr>
      </p:pic>
      <p:sp>
        <p:nvSpPr>
          <p:cNvPr id="6" name="TextBox 5"/>
          <p:cNvSpPr txBox="1"/>
          <p:nvPr/>
        </p:nvSpPr>
        <p:spPr>
          <a:xfrm>
            <a:off x="497840" y="152401"/>
            <a:ext cx="9890760" cy="646331"/>
          </a:xfrm>
          <a:prstGeom prst="rect">
            <a:avLst/>
          </a:prstGeom>
          <a:noFill/>
        </p:spPr>
        <p:txBody>
          <a:bodyPr wrap="square" rtlCol="1">
            <a:spAutoFit/>
          </a:bodyPr>
          <a:lstStyle/>
          <a:p>
            <a:pPr algn="l" rtl="0">
              <a:defRPr/>
            </a:pPr>
            <a:r>
              <a:rPr lang="en-US" sz="3600" b="1" kern="0" dirty="0" smtClean="0">
                <a:solidFill>
                  <a:srgbClr val="1F497D"/>
                </a:solidFill>
              </a:rPr>
              <a:t>WRF – HYDRO </a:t>
            </a:r>
            <a:endParaRPr lang="he-IL" sz="3600" b="1" kern="0" dirty="0">
              <a:solidFill>
                <a:srgbClr val="1F497D"/>
              </a:solidFill>
            </a:endParaRPr>
          </a:p>
        </p:txBody>
      </p:sp>
      <p:sp>
        <p:nvSpPr>
          <p:cNvPr id="7" name="TextBox 6"/>
          <p:cNvSpPr txBox="1"/>
          <p:nvPr/>
        </p:nvSpPr>
        <p:spPr>
          <a:xfrm>
            <a:off x="7094483" y="1229711"/>
            <a:ext cx="4429349" cy="830997"/>
          </a:xfrm>
          <a:prstGeom prst="rect">
            <a:avLst/>
          </a:prstGeom>
          <a:noFill/>
        </p:spPr>
        <p:txBody>
          <a:bodyPr wrap="square" rtlCol="1">
            <a:spAutoFit/>
          </a:bodyPr>
          <a:lstStyle/>
          <a:p>
            <a:pPr marL="342900" indent="-342900" algn="l" rtl="0">
              <a:spcBef>
                <a:spcPts val="600"/>
              </a:spcBef>
              <a:spcAft>
                <a:spcPts val="600"/>
              </a:spcAft>
              <a:buFontTx/>
              <a:buChar char="-"/>
            </a:pPr>
            <a:r>
              <a:rPr lang="en-US" sz="2400" dirty="0" smtClean="0">
                <a:solidFill>
                  <a:schemeClr val="tx2"/>
                </a:solidFill>
              </a:rPr>
              <a:t>Max discharge at all stream channels</a:t>
            </a:r>
          </a:p>
        </p:txBody>
      </p:sp>
      <p:pic>
        <p:nvPicPr>
          <p:cNvPr id="8" name="Picture 14" descr="×ª××× × ×§×©××¨×"/>
          <p:cNvPicPr>
            <a:picLocks noChangeAspect="1" noChangeArrowheads="1"/>
          </p:cNvPicPr>
          <p:nvPr/>
        </p:nvPicPr>
        <p:blipFill>
          <a:blip r:embed="rId3" cstate="print"/>
          <a:srcRect/>
          <a:stretch>
            <a:fillRect/>
          </a:stretch>
        </p:blipFill>
        <p:spPr bwMode="auto">
          <a:xfrm>
            <a:off x="10410865" y="175998"/>
            <a:ext cx="847685" cy="914400"/>
          </a:xfrm>
          <a:prstGeom prst="rect">
            <a:avLst/>
          </a:prstGeom>
          <a:noFill/>
        </p:spPr>
      </p:pic>
      <p:pic>
        <p:nvPicPr>
          <p:cNvPr id="9" name="תמונה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25225" y="175997"/>
            <a:ext cx="606684" cy="914401"/>
          </a:xfrm>
          <a:prstGeom prst="rect">
            <a:avLst/>
          </a:prstGeom>
        </p:spPr>
      </p:pic>
    </p:spTree>
    <p:extLst>
      <p:ext uri="{BB962C8B-B14F-4D97-AF65-F5344CB8AC3E}">
        <p14:creationId xmlns:p14="http://schemas.microsoft.com/office/powerpoint/2010/main" val="47623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2"/>
          <a:stretch>
            <a:fillRect/>
          </a:stretch>
        </p:blipFill>
        <p:spPr>
          <a:xfrm>
            <a:off x="235043" y="1067748"/>
            <a:ext cx="4809923" cy="4505497"/>
          </a:xfrm>
          <a:prstGeom prst="rect">
            <a:avLst/>
          </a:prstGeom>
        </p:spPr>
      </p:pic>
      <p:pic>
        <p:nvPicPr>
          <p:cNvPr id="7" name="תרשים 1"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7500" y="2369127"/>
            <a:ext cx="9199824" cy="4044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7094483" y="1229711"/>
            <a:ext cx="4429349" cy="461665"/>
          </a:xfrm>
          <a:prstGeom prst="rect">
            <a:avLst/>
          </a:prstGeom>
          <a:noFill/>
        </p:spPr>
        <p:txBody>
          <a:bodyPr wrap="square" rtlCol="1">
            <a:spAutoFit/>
          </a:bodyPr>
          <a:lstStyle/>
          <a:p>
            <a:pPr marL="342900" indent="-342900" algn="l" rtl="0">
              <a:spcBef>
                <a:spcPts val="600"/>
              </a:spcBef>
              <a:spcAft>
                <a:spcPts val="600"/>
              </a:spcAft>
              <a:buFontTx/>
              <a:buChar char="-"/>
            </a:pPr>
            <a:r>
              <a:rPr lang="en-US" sz="2400" dirty="0" smtClean="0">
                <a:solidFill>
                  <a:schemeClr val="tx2"/>
                </a:solidFill>
              </a:rPr>
              <a:t>Hydrographs at selected points</a:t>
            </a:r>
          </a:p>
        </p:txBody>
      </p:sp>
      <p:sp>
        <p:nvSpPr>
          <p:cNvPr id="11" name="TextBox 10"/>
          <p:cNvSpPr txBox="1"/>
          <p:nvPr/>
        </p:nvSpPr>
        <p:spPr>
          <a:xfrm>
            <a:off x="497840" y="152401"/>
            <a:ext cx="9890760" cy="646331"/>
          </a:xfrm>
          <a:prstGeom prst="rect">
            <a:avLst/>
          </a:prstGeom>
          <a:noFill/>
        </p:spPr>
        <p:txBody>
          <a:bodyPr wrap="square" rtlCol="1">
            <a:spAutoFit/>
          </a:bodyPr>
          <a:lstStyle/>
          <a:p>
            <a:pPr algn="l" rtl="0">
              <a:defRPr/>
            </a:pPr>
            <a:r>
              <a:rPr lang="en-US" sz="3600" b="1" kern="0" dirty="0" smtClean="0">
                <a:solidFill>
                  <a:srgbClr val="1F497D"/>
                </a:solidFill>
              </a:rPr>
              <a:t>WRF – HYDRO </a:t>
            </a:r>
            <a:endParaRPr lang="he-IL" sz="3600" b="1" kern="0" dirty="0">
              <a:solidFill>
                <a:srgbClr val="1F497D"/>
              </a:solidFill>
            </a:endParaRPr>
          </a:p>
        </p:txBody>
      </p:sp>
      <p:pic>
        <p:nvPicPr>
          <p:cNvPr id="12" name="Picture 14" descr="×ª××× × ×§×©××¨×"/>
          <p:cNvPicPr>
            <a:picLocks noChangeAspect="1" noChangeArrowheads="1"/>
          </p:cNvPicPr>
          <p:nvPr/>
        </p:nvPicPr>
        <p:blipFill>
          <a:blip r:embed="rId4" cstate="print"/>
          <a:srcRect/>
          <a:stretch>
            <a:fillRect/>
          </a:stretch>
        </p:blipFill>
        <p:spPr bwMode="auto">
          <a:xfrm>
            <a:off x="10410865" y="175998"/>
            <a:ext cx="847685" cy="914400"/>
          </a:xfrm>
          <a:prstGeom prst="rect">
            <a:avLst/>
          </a:prstGeom>
          <a:noFill/>
        </p:spPr>
      </p:pic>
      <p:pic>
        <p:nvPicPr>
          <p:cNvPr id="13" name="תמונה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25225" y="175997"/>
            <a:ext cx="606684" cy="914401"/>
          </a:xfrm>
          <a:prstGeom prst="rect">
            <a:avLst/>
          </a:prstGeom>
        </p:spPr>
      </p:pic>
    </p:spTree>
    <p:extLst>
      <p:ext uri="{BB962C8B-B14F-4D97-AF65-F5344CB8AC3E}">
        <p14:creationId xmlns:p14="http://schemas.microsoft.com/office/powerpoint/2010/main" val="9022047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rotWithShape="1">
          <a:blip r:embed="rId2"/>
          <a:srcRect r="21314"/>
          <a:stretch/>
        </p:blipFill>
        <p:spPr>
          <a:xfrm>
            <a:off x="903679" y="1103586"/>
            <a:ext cx="5970087" cy="5499230"/>
          </a:xfrm>
          <a:prstGeom prst="rect">
            <a:avLst/>
          </a:prstGeom>
        </p:spPr>
      </p:pic>
      <p:sp>
        <p:nvSpPr>
          <p:cNvPr id="2" name="TextBox 1"/>
          <p:cNvSpPr txBox="1"/>
          <p:nvPr/>
        </p:nvSpPr>
        <p:spPr>
          <a:xfrm rot="16200000">
            <a:off x="-453857" y="3891215"/>
            <a:ext cx="1874982" cy="369332"/>
          </a:xfrm>
          <a:prstGeom prst="rect">
            <a:avLst/>
          </a:prstGeom>
          <a:noFill/>
        </p:spPr>
        <p:txBody>
          <a:bodyPr wrap="square" rtlCol="1">
            <a:spAutoFit/>
          </a:bodyPr>
          <a:lstStyle/>
          <a:p>
            <a:r>
              <a:rPr lang="en-US" dirty="0" smtClean="0"/>
              <a:t>Discharge </a:t>
            </a:r>
            <a:endParaRPr lang="he-IL" dirty="0"/>
          </a:p>
        </p:txBody>
      </p:sp>
      <p:sp>
        <p:nvSpPr>
          <p:cNvPr id="8" name="TextBox 7"/>
          <p:cNvSpPr txBox="1"/>
          <p:nvPr/>
        </p:nvSpPr>
        <p:spPr>
          <a:xfrm>
            <a:off x="3325355" y="6516315"/>
            <a:ext cx="1874982" cy="369332"/>
          </a:xfrm>
          <a:prstGeom prst="rect">
            <a:avLst/>
          </a:prstGeom>
          <a:noFill/>
        </p:spPr>
        <p:txBody>
          <a:bodyPr wrap="square" rtlCol="1">
            <a:spAutoFit/>
          </a:bodyPr>
          <a:lstStyle/>
          <a:p>
            <a:r>
              <a:rPr lang="en-US" dirty="0" smtClean="0"/>
              <a:t>Time</a:t>
            </a:r>
            <a:endParaRPr lang="he-IL" dirty="0"/>
          </a:p>
        </p:txBody>
      </p:sp>
      <p:sp>
        <p:nvSpPr>
          <p:cNvPr id="10" name="TextBox 9"/>
          <p:cNvSpPr txBox="1"/>
          <p:nvPr/>
        </p:nvSpPr>
        <p:spPr>
          <a:xfrm>
            <a:off x="497840" y="152401"/>
            <a:ext cx="9890760" cy="646331"/>
          </a:xfrm>
          <a:prstGeom prst="rect">
            <a:avLst/>
          </a:prstGeom>
          <a:noFill/>
        </p:spPr>
        <p:txBody>
          <a:bodyPr wrap="square" rtlCol="1">
            <a:spAutoFit/>
          </a:bodyPr>
          <a:lstStyle/>
          <a:p>
            <a:pPr algn="l" rtl="0">
              <a:defRPr/>
            </a:pPr>
            <a:r>
              <a:rPr lang="en-US" sz="3600" b="1" kern="0" dirty="0">
                <a:solidFill>
                  <a:srgbClr val="1F497D"/>
                </a:solidFill>
              </a:rPr>
              <a:t>Forecaster user </a:t>
            </a:r>
            <a:r>
              <a:rPr lang="en-US" sz="3600" b="1" kern="0" dirty="0" smtClean="0">
                <a:solidFill>
                  <a:srgbClr val="1F497D"/>
                </a:solidFill>
              </a:rPr>
              <a:t>interface - Hydrograph</a:t>
            </a:r>
            <a:endParaRPr lang="he-IL" sz="3600" b="1" kern="0" dirty="0">
              <a:solidFill>
                <a:srgbClr val="1F497D"/>
              </a:solidFill>
            </a:endParaRPr>
          </a:p>
        </p:txBody>
      </p:sp>
      <p:sp>
        <p:nvSpPr>
          <p:cNvPr id="11" name="TextBox 10"/>
          <p:cNvSpPr txBox="1"/>
          <p:nvPr/>
        </p:nvSpPr>
        <p:spPr>
          <a:xfrm>
            <a:off x="7722508" y="1229711"/>
            <a:ext cx="3801324" cy="1723549"/>
          </a:xfrm>
          <a:prstGeom prst="rect">
            <a:avLst/>
          </a:prstGeom>
          <a:noFill/>
        </p:spPr>
        <p:txBody>
          <a:bodyPr wrap="square" rtlCol="1">
            <a:spAutoFit/>
          </a:bodyPr>
          <a:lstStyle/>
          <a:p>
            <a:pPr marL="342900" indent="-342900" algn="l" rtl="0">
              <a:spcBef>
                <a:spcPts val="600"/>
              </a:spcBef>
              <a:spcAft>
                <a:spcPts val="600"/>
              </a:spcAft>
              <a:buFontTx/>
              <a:buChar char="-"/>
            </a:pPr>
            <a:r>
              <a:rPr lang="en-US" sz="2400" dirty="0" smtClean="0">
                <a:solidFill>
                  <a:schemeClr val="tx2"/>
                </a:solidFill>
              </a:rPr>
              <a:t>Measured + all forecasted hydrographs projected on return period estimation</a:t>
            </a:r>
          </a:p>
          <a:p>
            <a:pPr marL="342900" indent="-342900" algn="l" rtl="0">
              <a:spcBef>
                <a:spcPts val="600"/>
              </a:spcBef>
              <a:spcAft>
                <a:spcPts val="600"/>
              </a:spcAft>
              <a:buFontTx/>
              <a:buChar char="-"/>
            </a:pPr>
            <a:r>
              <a:rPr lang="en-US" sz="2400" dirty="0" smtClean="0">
                <a:solidFill>
                  <a:schemeClr val="tx2"/>
                </a:solidFill>
              </a:rPr>
              <a:t>Color coded outline</a:t>
            </a:r>
          </a:p>
        </p:txBody>
      </p:sp>
      <p:pic>
        <p:nvPicPr>
          <p:cNvPr id="15362" name="Picture 2" descr="CS Week-5 R-studio – rashed ferdo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8966" y="5198038"/>
            <a:ext cx="1502943" cy="1502943"/>
          </a:xfrm>
          <a:prstGeom prst="rect">
            <a:avLst/>
          </a:prstGeom>
          <a:noFill/>
          <a:extLst>
            <a:ext uri="{909E8E84-426E-40DD-AFC4-6F175D3DCCD1}">
              <a14:hiddenFill xmlns:a14="http://schemas.microsoft.com/office/drawing/2010/main">
                <a:solidFill>
                  <a:srgbClr val="FFFFFF"/>
                </a:solidFill>
              </a14:hiddenFill>
            </a:ext>
          </a:extLst>
        </p:spPr>
      </p:pic>
      <p:cxnSp>
        <p:nvCxnSpPr>
          <p:cNvPr id="4" name="מחבר ישר 3"/>
          <p:cNvCxnSpPr/>
          <p:nvPr/>
        </p:nvCxnSpPr>
        <p:spPr>
          <a:xfrm flipH="1">
            <a:off x="1103586" y="6385034"/>
            <a:ext cx="5770180"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מחבר ישר 13"/>
          <p:cNvCxnSpPr/>
          <p:nvPr/>
        </p:nvCxnSpPr>
        <p:spPr>
          <a:xfrm>
            <a:off x="1103586" y="2626057"/>
            <a:ext cx="0" cy="37589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6" name="Picture 14" descr="×ª××× × ×§×©××¨×"/>
          <p:cNvPicPr>
            <a:picLocks noChangeAspect="1" noChangeArrowheads="1"/>
          </p:cNvPicPr>
          <p:nvPr/>
        </p:nvPicPr>
        <p:blipFill>
          <a:blip r:embed="rId4" cstate="print"/>
          <a:srcRect/>
          <a:stretch>
            <a:fillRect/>
          </a:stretch>
        </p:blipFill>
        <p:spPr bwMode="auto">
          <a:xfrm>
            <a:off x="10410865" y="175998"/>
            <a:ext cx="847685" cy="914400"/>
          </a:xfrm>
          <a:prstGeom prst="rect">
            <a:avLst/>
          </a:prstGeom>
          <a:noFill/>
        </p:spPr>
      </p:pic>
      <p:pic>
        <p:nvPicPr>
          <p:cNvPr id="17" name="תמונה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25225" y="175997"/>
            <a:ext cx="606684" cy="914401"/>
          </a:xfrm>
          <a:prstGeom prst="rect">
            <a:avLst/>
          </a:prstGeom>
        </p:spPr>
      </p:pic>
    </p:spTree>
    <p:extLst>
      <p:ext uri="{BB962C8B-B14F-4D97-AF65-F5344CB8AC3E}">
        <p14:creationId xmlns:p14="http://schemas.microsoft.com/office/powerpoint/2010/main" val="6212499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2"/>
          <a:stretch>
            <a:fillRect/>
          </a:stretch>
        </p:blipFill>
        <p:spPr>
          <a:xfrm>
            <a:off x="850635" y="837574"/>
            <a:ext cx="7268606" cy="5970931"/>
          </a:xfrm>
          <a:prstGeom prst="rect">
            <a:avLst/>
          </a:prstGeom>
        </p:spPr>
      </p:pic>
      <p:pic>
        <p:nvPicPr>
          <p:cNvPr id="6" name="Picture 14" descr="×ª××× × ×§×©××¨×"/>
          <p:cNvPicPr>
            <a:picLocks noChangeAspect="1" noChangeArrowheads="1"/>
          </p:cNvPicPr>
          <p:nvPr/>
        </p:nvPicPr>
        <p:blipFill>
          <a:blip r:embed="rId3" cstate="print"/>
          <a:srcRect/>
          <a:stretch>
            <a:fillRect/>
          </a:stretch>
        </p:blipFill>
        <p:spPr bwMode="auto">
          <a:xfrm>
            <a:off x="10410865" y="175998"/>
            <a:ext cx="847685" cy="914400"/>
          </a:xfrm>
          <a:prstGeom prst="rect">
            <a:avLst/>
          </a:prstGeom>
          <a:noFill/>
        </p:spPr>
      </p:pic>
      <p:pic>
        <p:nvPicPr>
          <p:cNvPr id="8" name="תמונה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25225" y="175997"/>
            <a:ext cx="606684" cy="914401"/>
          </a:xfrm>
          <a:prstGeom prst="rect">
            <a:avLst/>
          </a:prstGeom>
        </p:spPr>
      </p:pic>
      <p:sp>
        <p:nvSpPr>
          <p:cNvPr id="10" name="TextBox 9"/>
          <p:cNvSpPr txBox="1"/>
          <p:nvPr/>
        </p:nvSpPr>
        <p:spPr>
          <a:xfrm>
            <a:off x="497840" y="152401"/>
            <a:ext cx="9890760" cy="646331"/>
          </a:xfrm>
          <a:prstGeom prst="rect">
            <a:avLst/>
          </a:prstGeom>
          <a:noFill/>
        </p:spPr>
        <p:txBody>
          <a:bodyPr wrap="square" rtlCol="1">
            <a:spAutoFit/>
          </a:bodyPr>
          <a:lstStyle/>
          <a:p>
            <a:pPr algn="l" rtl="0">
              <a:defRPr/>
            </a:pPr>
            <a:r>
              <a:rPr lang="en-US" sz="3600" b="1" kern="0" dirty="0" smtClean="0">
                <a:solidFill>
                  <a:srgbClr val="1F497D"/>
                </a:solidFill>
              </a:rPr>
              <a:t>Forecaster user interface</a:t>
            </a:r>
            <a:endParaRPr lang="he-IL" sz="3600" b="1" kern="0" dirty="0">
              <a:solidFill>
                <a:srgbClr val="1F497D"/>
              </a:solidFill>
            </a:endParaRPr>
          </a:p>
        </p:txBody>
      </p:sp>
      <p:sp>
        <p:nvSpPr>
          <p:cNvPr id="11" name="TextBox 10"/>
          <p:cNvSpPr txBox="1"/>
          <p:nvPr/>
        </p:nvSpPr>
        <p:spPr>
          <a:xfrm>
            <a:off x="7722508" y="1229711"/>
            <a:ext cx="3801324" cy="1723549"/>
          </a:xfrm>
          <a:prstGeom prst="rect">
            <a:avLst/>
          </a:prstGeom>
          <a:noFill/>
        </p:spPr>
        <p:txBody>
          <a:bodyPr wrap="square" rtlCol="1">
            <a:spAutoFit/>
          </a:bodyPr>
          <a:lstStyle/>
          <a:p>
            <a:pPr marL="342900" indent="-342900" algn="l" rtl="0">
              <a:spcBef>
                <a:spcPts val="600"/>
              </a:spcBef>
              <a:spcAft>
                <a:spcPts val="600"/>
              </a:spcAft>
              <a:buFontTx/>
              <a:buChar char="-"/>
            </a:pPr>
            <a:r>
              <a:rPr lang="en-US" sz="2400" dirty="0" smtClean="0">
                <a:solidFill>
                  <a:schemeClr val="tx2"/>
                </a:solidFill>
              </a:rPr>
              <a:t>Measured + all forecasted hydrographs projected on return period estimation</a:t>
            </a:r>
          </a:p>
          <a:p>
            <a:pPr marL="342900" indent="-342900" algn="l" rtl="0">
              <a:spcBef>
                <a:spcPts val="600"/>
              </a:spcBef>
              <a:spcAft>
                <a:spcPts val="600"/>
              </a:spcAft>
              <a:buFontTx/>
              <a:buChar char="-"/>
            </a:pPr>
            <a:r>
              <a:rPr lang="en-US" sz="2400" dirty="0" smtClean="0">
                <a:solidFill>
                  <a:schemeClr val="tx2"/>
                </a:solidFill>
              </a:rPr>
              <a:t>Color coded outline</a:t>
            </a:r>
          </a:p>
        </p:txBody>
      </p:sp>
      <p:pic>
        <p:nvPicPr>
          <p:cNvPr id="12" name="Picture 2" descr="CS Week-5 R-studio – rashed ferdou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8966" y="5198038"/>
            <a:ext cx="1502943" cy="1502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26250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2"/>
          <a:stretch>
            <a:fillRect/>
          </a:stretch>
        </p:blipFill>
        <p:spPr>
          <a:xfrm>
            <a:off x="513068" y="1090398"/>
            <a:ext cx="7185880" cy="5429110"/>
          </a:xfrm>
          <a:prstGeom prst="rect">
            <a:avLst/>
          </a:prstGeom>
          <a:ln w="28575">
            <a:noFill/>
          </a:ln>
          <a:effectLst>
            <a:outerShdw blurRad="50800" dist="38100" dir="2700000" algn="tl" rotWithShape="0">
              <a:prstClr val="black">
                <a:alpha val="40000"/>
              </a:prstClr>
            </a:outerShdw>
          </a:effectLst>
        </p:spPr>
      </p:pic>
      <p:pic>
        <p:nvPicPr>
          <p:cNvPr id="7" name="Picture 14" descr="×ª××× × ×§×©××¨×"/>
          <p:cNvPicPr>
            <a:picLocks noChangeAspect="1" noChangeArrowheads="1"/>
          </p:cNvPicPr>
          <p:nvPr/>
        </p:nvPicPr>
        <p:blipFill>
          <a:blip r:embed="rId3" cstate="print"/>
          <a:srcRect/>
          <a:stretch>
            <a:fillRect/>
          </a:stretch>
        </p:blipFill>
        <p:spPr bwMode="auto">
          <a:xfrm>
            <a:off x="10410865" y="175998"/>
            <a:ext cx="847685" cy="914400"/>
          </a:xfrm>
          <a:prstGeom prst="rect">
            <a:avLst/>
          </a:prstGeom>
          <a:noFill/>
        </p:spPr>
      </p:pic>
      <p:pic>
        <p:nvPicPr>
          <p:cNvPr id="9" name="תמונה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25225" y="175997"/>
            <a:ext cx="606684" cy="914401"/>
          </a:xfrm>
          <a:prstGeom prst="rect">
            <a:avLst/>
          </a:prstGeom>
        </p:spPr>
      </p:pic>
      <p:sp>
        <p:nvSpPr>
          <p:cNvPr id="10" name="TextBox 9"/>
          <p:cNvSpPr txBox="1"/>
          <p:nvPr/>
        </p:nvSpPr>
        <p:spPr>
          <a:xfrm>
            <a:off x="497840" y="152401"/>
            <a:ext cx="9890760" cy="646331"/>
          </a:xfrm>
          <a:prstGeom prst="rect">
            <a:avLst/>
          </a:prstGeom>
          <a:noFill/>
        </p:spPr>
        <p:txBody>
          <a:bodyPr wrap="square" rtlCol="1">
            <a:spAutoFit/>
          </a:bodyPr>
          <a:lstStyle/>
          <a:p>
            <a:pPr algn="l" rtl="0">
              <a:defRPr/>
            </a:pPr>
            <a:r>
              <a:rPr lang="en-US" sz="3600" b="1" kern="0" dirty="0" smtClean="0">
                <a:solidFill>
                  <a:srgbClr val="1F497D"/>
                </a:solidFill>
              </a:rPr>
              <a:t>Forecaster user interface</a:t>
            </a:r>
            <a:endParaRPr lang="he-IL" sz="3600" b="1" kern="0" dirty="0">
              <a:solidFill>
                <a:srgbClr val="1F497D"/>
              </a:solidFill>
            </a:endParaRPr>
          </a:p>
        </p:txBody>
      </p:sp>
      <p:sp>
        <p:nvSpPr>
          <p:cNvPr id="11" name="TextBox 10"/>
          <p:cNvSpPr txBox="1"/>
          <p:nvPr/>
        </p:nvSpPr>
        <p:spPr>
          <a:xfrm>
            <a:off x="7722508" y="1229711"/>
            <a:ext cx="3801324" cy="830997"/>
          </a:xfrm>
          <a:prstGeom prst="rect">
            <a:avLst/>
          </a:prstGeom>
          <a:noFill/>
        </p:spPr>
        <p:txBody>
          <a:bodyPr wrap="square" rtlCol="1">
            <a:spAutoFit/>
          </a:bodyPr>
          <a:lstStyle/>
          <a:p>
            <a:pPr marL="342900" indent="-342900" algn="l" rtl="0">
              <a:spcBef>
                <a:spcPts val="600"/>
              </a:spcBef>
              <a:spcAft>
                <a:spcPts val="600"/>
              </a:spcAft>
              <a:buFontTx/>
              <a:buChar char="-"/>
            </a:pPr>
            <a:r>
              <a:rPr lang="en-US" sz="2400" dirty="0" smtClean="0">
                <a:solidFill>
                  <a:schemeClr val="tx2"/>
                </a:solidFill>
              </a:rPr>
              <a:t>Prepare forecast maps + warnings</a:t>
            </a:r>
          </a:p>
        </p:txBody>
      </p:sp>
      <p:pic>
        <p:nvPicPr>
          <p:cNvPr id="12" name="Picture 2" descr="CS Week-5 R-studio – rashed ferdou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8966" y="5198038"/>
            <a:ext cx="1502943" cy="1502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7075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4" descr="×ª××× × ×§×©××¨×"/>
          <p:cNvPicPr>
            <a:picLocks noChangeAspect="1" noChangeArrowheads="1"/>
          </p:cNvPicPr>
          <p:nvPr/>
        </p:nvPicPr>
        <p:blipFill>
          <a:blip r:embed="rId2" cstate="print"/>
          <a:srcRect/>
          <a:stretch>
            <a:fillRect/>
          </a:stretch>
        </p:blipFill>
        <p:spPr bwMode="auto">
          <a:xfrm>
            <a:off x="10410865" y="175998"/>
            <a:ext cx="847685" cy="914400"/>
          </a:xfrm>
          <a:prstGeom prst="rect">
            <a:avLst/>
          </a:prstGeom>
          <a:noFill/>
        </p:spPr>
      </p:pic>
      <p:pic>
        <p:nvPicPr>
          <p:cNvPr id="17" name="תמונה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5225" y="175997"/>
            <a:ext cx="606684" cy="914401"/>
          </a:xfrm>
          <a:prstGeom prst="rect">
            <a:avLst/>
          </a:prstGeom>
        </p:spPr>
      </p:pic>
      <p:pic>
        <p:nvPicPr>
          <p:cNvPr id="20" name="תמונה 19"/>
          <p:cNvPicPr>
            <a:picLocks noChangeAspect="1"/>
          </p:cNvPicPr>
          <p:nvPr/>
        </p:nvPicPr>
        <p:blipFill rotWithShape="1">
          <a:blip r:embed="rId4"/>
          <a:srcRect r="24131"/>
          <a:stretch/>
        </p:blipFill>
        <p:spPr>
          <a:xfrm>
            <a:off x="165120" y="1545410"/>
            <a:ext cx="12026880" cy="2159485"/>
          </a:xfrm>
          <a:prstGeom prst="rect">
            <a:avLst/>
          </a:prstGeom>
        </p:spPr>
      </p:pic>
      <p:pic>
        <p:nvPicPr>
          <p:cNvPr id="22" name="תמונה 21"/>
          <p:cNvPicPr>
            <a:picLocks noChangeAspect="1"/>
          </p:cNvPicPr>
          <p:nvPr/>
        </p:nvPicPr>
        <p:blipFill rotWithShape="1">
          <a:blip r:embed="rId4"/>
          <a:srcRect l="81120"/>
          <a:stretch/>
        </p:blipFill>
        <p:spPr>
          <a:xfrm>
            <a:off x="3657600" y="4159907"/>
            <a:ext cx="3168869" cy="2286471"/>
          </a:xfrm>
          <a:prstGeom prst="rect">
            <a:avLst/>
          </a:prstGeom>
        </p:spPr>
      </p:pic>
      <p:sp>
        <p:nvSpPr>
          <p:cNvPr id="23" name="TextBox 22"/>
          <p:cNvSpPr txBox="1"/>
          <p:nvPr/>
        </p:nvSpPr>
        <p:spPr>
          <a:xfrm>
            <a:off x="485140" y="152401"/>
            <a:ext cx="9890760" cy="646331"/>
          </a:xfrm>
          <a:prstGeom prst="rect">
            <a:avLst/>
          </a:prstGeom>
          <a:noFill/>
        </p:spPr>
        <p:txBody>
          <a:bodyPr wrap="square" rtlCol="1">
            <a:spAutoFit/>
          </a:bodyPr>
          <a:lstStyle/>
          <a:p>
            <a:pPr algn="l" rtl="0">
              <a:defRPr/>
            </a:pPr>
            <a:r>
              <a:rPr lang="en-US" sz="3600" b="1" kern="0" dirty="0" smtClean="0">
                <a:solidFill>
                  <a:srgbClr val="1F497D"/>
                </a:solidFill>
              </a:rPr>
              <a:t>Warnings and alerts - coding </a:t>
            </a:r>
            <a:endParaRPr lang="he-IL" sz="3600" b="1" kern="0" dirty="0">
              <a:solidFill>
                <a:srgbClr val="1F497D"/>
              </a:solidFill>
            </a:endParaRPr>
          </a:p>
        </p:txBody>
      </p:sp>
    </p:spTree>
    <p:extLst>
      <p:ext uri="{BB962C8B-B14F-4D97-AF65-F5344CB8AC3E}">
        <p14:creationId xmlns:p14="http://schemas.microsoft.com/office/powerpoint/2010/main" val="27109460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485140" y="152401"/>
            <a:ext cx="9890760" cy="646331"/>
          </a:xfrm>
          <a:prstGeom prst="rect">
            <a:avLst/>
          </a:prstGeom>
          <a:noFill/>
        </p:spPr>
        <p:txBody>
          <a:bodyPr wrap="square" rtlCol="1">
            <a:spAutoFit/>
          </a:bodyPr>
          <a:lstStyle/>
          <a:p>
            <a:pPr algn="l" rtl="0">
              <a:defRPr/>
            </a:pPr>
            <a:r>
              <a:rPr lang="en-US" sz="3600" b="1" kern="0" dirty="0" smtClean="0">
                <a:solidFill>
                  <a:srgbClr val="1F497D"/>
                </a:solidFill>
              </a:rPr>
              <a:t>Warnings and alerts </a:t>
            </a:r>
            <a:endParaRPr lang="he-IL" sz="3600" b="1" kern="0" dirty="0">
              <a:solidFill>
                <a:srgbClr val="1F497D"/>
              </a:solidFill>
            </a:endParaRPr>
          </a:p>
        </p:txBody>
      </p:sp>
      <p:pic>
        <p:nvPicPr>
          <p:cNvPr id="48" name="Picture 14" descr="×ª××× × ×§×©××¨×"/>
          <p:cNvPicPr>
            <a:picLocks noChangeAspect="1" noChangeArrowheads="1"/>
          </p:cNvPicPr>
          <p:nvPr/>
        </p:nvPicPr>
        <p:blipFill>
          <a:blip r:embed="rId2" cstate="print"/>
          <a:srcRect/>
          <a:stretch>
            <a:fillRect/>
          </a:stretch>
        </p:blipFill>
        <p:spPr bwMode="auto">
          <a:xfrm>
            <a:off x="10410865" y="175998"/>
            <a:ext cx="847685" cy="914400"/>
          </a:xfrm>
          <a:prstGeom prst="rect">
            <a:avLst/>
          </a:prstGeom>
          <a:noFill/>
        </p:spPr>
      </p:pic>
      <p:pic>
        <p:nvPicPr>
          <p:cNvPr id="49" name="תמונה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5225" y="175997"/>
            <a:ext cx="606684" cy="914401"/>
          </a:xfrm>
          <a:prstGeom prst="rect">
            <a:avLst/>
          </a:prstGeom>
        </p:spPr>
      </p:pic>
      <p:pic>
        <p:nvPicPr>
          <p:cNvPr id="5" name="תמונה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67123" y="1090398"/>
            <a:ext cx="9374183" cy="1698269"/>
          </a:xfrm>
          <a:prstGeom prst="rect">
            <a:avLst/>
          </a:prstGeom>
        </p:spPr>
      </p:pic>
      <p:pic>
        <p:nvPicPr>
          <p:cNvPr id="6" name="תמונה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85140" y="2788667"/>
            <a:ext cx="11089579" cy="3675195"/>
          </a:xfrm>
          <a:prstGeom prst="rect">
            <a:avLst/>
          </a:prstGeom>
        </p:spPr>
      </p:pic>
    </p:spTree>
    <p:extLst>
      <p:ext uri="{BB962C8B-B14F-4D97-AF65-F5344CB8AC3E}">
        <p14:creationId xmlns:p14="http://schemas.microsoft.com/office/powerpoint/2010/main" val="10401486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409446" y="148896"/>
            <a:ext cx="8763000" cy="646331"/>
          </a:xfrm>
          <a:prstGeom prst="rect">
            <a:avLst/>
          </a:prstGeom>
          <a:noFill/>
        </p:spPr>
        <p:txBody>
          <a:bodyPr wrap="square" rtlCol="1">
            <a:spAutoFit/>
          </a:bodyPr>
          <a:lstStyle/>
          <a:p>
            <a:pPr algn="l" rtl="0">
              <a:defRPr/>
            </a:pPr>
            <a:r>
              <a:rPr lang="en-US" sz="3600" b="1" kern="0" dirty="0" smtClean="0">
                <a:solidFill>
                  <a:srgbClr val="1F497D"/>
                </a:solidFill>
              </a:rPr>
              <a:t>Hydrological models? </a:t>
            </a:r>
            <a:r>
              <a:rPr lang="en-US" sz="3600" b="1" kern="0" dirty="0">
                <a:solidFill>
                  <a:srgbClr val="1F497D"/>
                </a:solidFill>
              </a:rPr>
              <a:t>(quick </a:t>
            </a:r>
            <a:r>
              <a:rPr lang="en-US" sz="3600" b="1" kern="0" dirty="0" smtClean="0">
                <a:solidFill>
                  <a:srgbClr val="1F497D"/>
                </a:solidFill>
              </a:rPr>
              <a:t>reminder)</a:t>
            </a:r>
            <a:endParaRPr lang="he-IL" sz="3600" b="1" kern="0" dirty="0">
              <a:solidFill>
                <a:srgbClr val="1F497D"/>
              </a:solidFill>
            </a:endParaRPr>
          </a:p>
        </p:txBody>
      </p:sp>
      <p:pic>
        <p:nvPicPr>
          <p:cNvPr id="20" name="Picture 14" descr="×ª××× × ×§×©××¨×"/>
          <p:cNvPicPr>
            <a:picLocks noChangeAspect="1" noChangeArrowheads="1"/>
          </p:cNvPicPr>
          <p:nvPr/>
        </p:nvPicPr>
        <p:blipFill>
          <a:blip r:embed="rId2" cstate="print"/>
          <a:srcRect/>
          <a:stretch>
            <a:fillRect/>
          </a:stretch>
        </p:blipFill>
        <p:spPr bwMode="auto">
          <a:xfrm>
            <a:off x="10410865" y="175998"/>
            <a:ext cx="847685" cy="914400"/>
          </a:xfrm>
          <a:prstGeom prst="rect">
            <a:avLst/>
          </a:prstGeom>
          <a:noFill/>
        </p:spPr>
      </p:pic>
      <p:pic>
        <p:nvPicPr>
          <p:cNvPr id="22" name="תמונה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5225" y="175997"/>
            <a:ext cx="606684" cy="914401"/>
          </a:xfrm>
          <a:prstGeom prst="rect">
            <a:avLst/>
          </a:prstGeom>
        </p:spPr>
      </p:pic>
      <p:pic>
        <p:nvPicPr>
          <p:cNvPr id="14" name="Picture 2" descr="GMD - WAYS v1: a hydrological model for root zone water storage simulation  on a global scale"/>
          <p:cNvPicPr>
            <a:picLocks noChangeAspect="1" noChangeArrowheads="1"/>
          </p:cNvPicPr>
          <p:nvPr/>
        </p:nvPicPr>
        <p:blipFill rotWithShape="1">
          <a:blip r:embed="rId4">
            <a:extLst>
              <a:ext uri="{28A0092B-C50C-407E-A947-70E740481C1C}">
                <a14:useLocalDpi xmlns:a14="http://schemas.microsoft.com/office/drawing/2010/main" val="0"/>
              </a:ext>
            </a:extLst>
          </a:blip>
          <a:srcRect b="6690"/>
          <a:stretch/>
        </p:blipFill>
        <p:spPr bwMode="auto">
          <a:xfrm>
            <a:off x="700626" y="1587389"/>
            <a:ext cx="10557924" cy="5270611"/>
          </a:xfrm>
          <a:prstGeom prst="rect">
            <a:avLst/>
          </a:prstGeom>
          <a:noFill/>
          <a:extLst>
            <a:ext uri="{909E8E84-426E-40DD-AFC4-6F175D3DCCD1}">
              <a14:hiddenFill xmlns:a14="http://schemas.microsoft.com/office/drawing/2010/main">
                <a:solidFill>
                  <a:srgbClr val="FFFFFF"/>
                </a:solidFill>
              </a14:hiddenFill>
            </a:ext>
          </a:extLst>
        </p:spPr>
      </p:pic>
      <p:sp>
        <p:nvSpPr>
          <p:cNvPr id="2" name="אליפסה 1"/>
          <p:cNvSpPr/>
          <p:nvPr/>
        </p:nvSpPr>
        <p:spPr>
          <a:xfrm>
            <a:off x="7073153" y="5522259"/>
            <a:ext cx="1748118" cy="1237129"/>
          </a:xfrm>
          <a:prstGeom prst="ellipse">
            <a:avLst/>
          </a:prstGeom>
          <a:noFill/>
          <a:ln w="127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56860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4" descr="×ª××× × ×§×©××¨×"/>
          <p:cNvPicPr>
            <a:picLocks noChangeAspect="1" noChangeArrowheads="1"/>
          </p:cNvPicPr>
          <p:nvPr/>
        </p:nvPicPr>
        <p:blipFill>
          <a:blip r:embed="rId2" cstate="print"/>
          <a:srcRect/>
          <a:stretch>
            <a:fillRect/>
          </a:stretch>
        </p:blipFill>
        <p:spPr bwMode="auto">
          <a:xfrm>
            <a:off x="10410865" y="175998"/>
            <a:ext cx="847685" cy="914400"/>
          </a:xfrm>
          <a:prstGeom prst="rect">
            <a:avLst/>
          </a:prstGeom>
          <a:noFill/>
        </p:spPr>
      </p:pic>
      <p:pic>
        <p:nvPicPr>
          <p:cNvPr id="17" name="תמונה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5225" y="175997"/>
            <a:ext cx="606684" cy="914401"/>
          </a:xfrm>
          <a:prstGeom prst="rect">
            <a:avLst/>
          </a:prstGeom>
        </p:spPr>
      </p:pic>
      <p:pic>
        <p:nvPicPr>
          <p:cNvPr id="2" name="תמונה 1"/>
          <p:cNvPicPr>
            <a:picLocks noChangeAspect="1"/>
          </p:cNvPicPr>
          <p:nvPr/>
        </p:nvPicPr>
        <p:blipFill>
          <a:blip r:embed="rId4"/>
          <a:stretch>
            <a:fillRect/>
          </a:stretch>
        </p:blipFill>
        <p:spPr>
          <a:xfrm>
            <a:off x="5864772" y="2547003"/>
            <a:ext cx="5460453" cy="4122917"/>
          </a:xfrm>
          <a:prstGeom prst="rect">
            <a:avLst/>
          </a:prstGeom>
        </p:spPr>
      </p:pic>
      <p:pic>
        <p:nvPicPr>
          <p:cNvPr id="4" name="תמונה 3"/>
          <p:cNvPicPr>
            <a:picLocks noChangeAspect="1"/>
          </p:cNvPicPr>
          <p:nvPr/>
        </p:nvPicPr>
        <p:blipFill>
          <a:blip r:embed="rId5"/>
          <a:stretch>
            <a:fillRect/>
          </a:stretch>
        </p:blipFill>
        <p:spPr>
          <a:xfrm>
            <a:off x="141865" y="2547002"/>
            <a:ext cx="4944762" cy="4122917"/>
          </a:xfrm>
          <a:prstGeom prst="rect">
            <a:avLst/>
          </a:prstGeom>
        </p:spPr>
      </p:pic>
      <p:pic>
        <p:nvPicPr>
          <p:cNvPr id="9" name="תמונה 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70007" y="750969"/>
            <a:ext cx="9374183" cy="1698269"/>
          </a:xfrm>
          <a:prstGeom prst="rect">
            <a:avLst/>
          </a:prstGeom>
        </p:spPr>
      </p:pic>
      <p:sp>
        <p:nvSpPr>
          <p:cNvPr id="10" name="TextBox 9"/>
          <p:cNvSpPr txBox="1"/>
          <p:nvPr/>
        </p:nvSpPr>
        <p:spPr>
          <a:xfrm>
            <a:off x="485140" y="152401"/>
            <a:ext cx="9890760" cy="646331"/>
          </a:xfrm>
          <a:prstGeom prst="rect">
            <a:avLst/>
          </a:prstGeom>
          <a:noFill/>
        </p:spPr>
        <p:txBody>
          <a:bodyPr wrap="square" rtlCol="1">
            <a:spAutoFit/>
          </a:bodyPr>
          <a:lstStyle/>
          <a:p>
            <a:pPr algn="l" rtl="0">
              <a:defRPr/>
            </a:pPr>
            <a:r>
              <a:rPr lang="en-US" sz="3600" b="1" kern="0" dirty="0" smtClean="0">
                <a:solidFill>
                  <a:srgbClr val="1F497D"/>
                </a:solidFill>
              </a:rPr>
              <a:t>Warnings and alerts  </a:t>
            </a:r>
            <a:endParaRPr lang="he-IL" sz="3600" b="1" kern="0" dirty="0">
              <a:solidFill>
                <a:srgbClr val="1F497D"/>
              </a:solidFill>
            </a:endParaRPr>
          </a:p>
        </p:txBody>
      </p:sp>
      <p:sp>
        <p:nvSpPr>
          <p:cNvPr id="5" name="TextBox 4"/>
          <p:cNvSpPr txBox="1"/>
          <p:nvPr/>
        </p:nvSpPr>
        <p:spPr>
          <a:xfrm>
            <a:off x="12174" y="2547002"/>
            <a:ext cx="3147657" cy="707886"/>
          </a:xfrm>
          <a:prstGeom prst="rect">
            <a:avLst/>
          </a:prstGeom>
          <a:noFill/>
        </p:spPr>
        <p:txBody>
          <a:bodyPr wrap="none" rtlCol="1">
            <a:spAutoFit/>
          </a:bodyPr>
          <a:lstStyle/>
          <a:p>
            <a:r>
              <a:rPr lang="en-US" sz="4000" dirty="0" smtClean="0"/>
              <a:t>Flood warning</a:t>
            </a:r>
            <a:endParaRPr lang="he-IL" sz="4000" dirty="0"/>
          </a:p>
        </p:txBody>
      </p:sp>
      <p:sp>
        <p:nvSpPr>
          <p:cNvPr id="12" name="TextBox 11"/>
          <p:cNvSpPr txBox="1"/>
          <p:nvPr/>
        </p:nvSpPr>
        <p:spPr>
          <a:xfrm>
            <a:off x="5801708" y="2536298"/>
            <a:ext cx="3560270" cy="707886"/>
          </a:xfrm>
          <a:prstGeom prst="rect">
            <a:avLst/>
          </a:prstGeom>
          <a:noFill/>
        </p:spPr>
        <p:txBody>
          <a:bodyPr wrap="none" rtlCol="1">
            <a:spAutoFit/>
          </a:bodyPr>
          <a:lstStyle/>
          <a:p>
            <a:r>
              <a:rPr lang="en-US" sz="4000" dirty="0" smtClean="0"/>
              <a:t>Flood frequency</a:t>
            </a:r>
            <a:endParaRPr lang="he-IL" sz="4000" dirty="0"/>
          </a:p>
        </p:txBody>
      </p:sp>
    </p:spTree>
    <p:extLst>
      <p:ext uri="{BB962C8B-B14F-4D97-AF65-F5344CB8AC3E}">
        <p14:creationId xmlns:p14="http://schemas.microsoft.com/office/powerpoint/2010/main" val="1815361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4" descr="×ª××× × ×§×©××¨×"/>
          <p:cNvPicPr>
            <a:picLocks noChangeAspect="1" noChangeArrowheads="1"/>
          </p:cNvPicPr>
          <p:nvPr/>
        </p:nvPicPr>
        <p:blipFill>
          <a:blip r:embed="rId2" cstate="print"/>
          <a:srcRect/>
          <a:stretch>
            <a:fillRect/>
          </a:stretch>
        </p:blipFill>
        <p:spPr bwMode="auto">
          <a:xfrm>
            <a:off x="10410865" y="175998"/>
            <a:ext cx="847685" cy="914400"/>
          </a:xfrm>
          <a:prstGeom prst="rect">
            <a:avLst/>
          </a:prstGeom>
          <a:noFill/>
        </p:spPr>
      </p:pic>
      <p:pic>
        <p:nvPicPr>
          <p:cNvPr id="17" name="תמונה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5225" y="175997"/>
            <a:ext cx="606684" cy="914401"/>
          </a:xfrm>
          <a:prstGeom prst="rect">
            <a:avLst/>
          </a:prstGeom>
        </p:spPr>
      </p:pic>
      <p:sp>
        <p:nvSpPr>
          <p:cNvPr id="10" name="TextBox 9"/>
          <p:cNvSpPr txBox="1"/>
          <p:nvPr/>
        </p:nvSpPr>
        <p:spPr>
          <a:xfrm>
            <a:off x="485140" y="152401"/>
            <a:ext cx="9890760" cy="646331"/>
          </a:xfrm>
          <a:prstGeom prst="rect">
            <a:avLst/>
          </a:prstGeom>
          <a:noFill/>
        </p:spPr>
        <p:txBody>
          <a:bodyPr wrap="square" rtlCol="1">
            <a:spAutoFit/>
          </a:bodyPr>
          <a:lstStyle/>
          <a:p>
            <a:pPr algn="l" rtl="0">
              <a:defRPr/>
            </a:pPr>
            <a:r>
              <a:rPr lang="en-US" sz="3600" b="1" kern="0" dirty="0" smtClean="0">
                <a:solidFill>
                  <a:srgbClr val="1F497D"/>
                </a:solidFill>
              </a:rPr>
              <a:t>Warnings and alerts  </a:t>
            </a:r>
            <a:endParaRPr lang="he-IL" sz="3600" b="1" kern="0" dirty="0">
              <a:solidFill>
                <a:srgbClr val="1F497D"/>
              </a:solidFill>
            </a:endParaRPr>
          </a:p>
        </p:txBody>
      </p:sp>
      <p:pic>
        <p:nvPicPr>
          <p:cNvPr id="11" name="תמונה 10"/>
          <p:cNvPicPr>
            <a:picLocks noChangeAspect="1"/>
          </p:cNvPicPr>
          <p:nvPr/>
        </p:nvPicPr>
        <p:blipFill>
          <a:blip r:embed="rId4"/>
          <a:stretch>
            <a:fillRect/>
          </a:stretch>
        </p:blipFill>
        <p:spPr>
          <a:xfrm>
            <a:off x="353464" y="1494480"/>
            <a:ext cx="5676004" cy="5185483"/>
          </a:xfrm>
          <a:prstGeom prst="rect">
            <a:avLst/>
          </a:prstGeom>
          <a:ln>
            <a:solidFill>
              <a:schemeClr val="tx1"/>
            </a:solidFill>
          </a:ln>
        </p:spPr>
      </p:pic>
      <p:pic>
        <p:nvPicPr>
          <p:cNvPr id="13" name="תמונה 12"/>
          <p:cNvPicPr>
            <a:picLocks noChangeAspect="1"/>
          </p:cNvPicPr>
          <p:nvPr/>
        </p:nvPicPr>
        <p:blipFill>
          <a:blip r:embed="rId5"/>
          <a:stretch>
            <a:fillRect/>
          </a:stretch>
        </p:blipFill>
        <p:spPr>
          <a:xfrm>
            <a:off x="6162533" y="2630079"/>
            <a:ext cx="5528624" cy="4049884"/>
          </a:xfrm>
          <a:prstGeom prst="rect">
            <a:avLst/>
          </a:prstGeom>
          <a:ln>
            <a:solidFill>
              <a:schemeClr val="tx1"/>
            </a:solidFill>
          </a:ln>
        </p:spPr>
      </p:pic>
    </p:spTree>
    <p:extLst>
      <p:ext uri="{BB962C8B-B14F-4D97-AF65-F5344CB8AC3E}">
        <p14:creationId xmlns:p14="http://schemas.microsoft.com/office/powerpoint/2010/main" val="11977326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ry to minimize work in progress during sprint | by Nikolaos Raptis | Medi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6450" y="1240231"/>
            <a:ext cx="4768850" cy="476885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425824" y="152401"/>
            <a:ext cx="8763000" cy="646331"/>
          </a:xfrm>
          <a:prstGeom prst="rect">
            <a:avLst/>
          </a:prstGeom>
          <a:noFill/>
        </p:spPr>
        <p:txBody>
          <a:bodyPr wrap="square" rtlCol="1">
            <a:spAutoFit/>
          </a:bodyPr>
          <a:lstStyle/>
          <a:p>
            <a:pPr algn="l" rtl="0">
              <a:defRPr/>
            </a:pPr>
            <a:r>
              <a:rPr lang="en-US" sz="3600" b="1" kern="0" dirty="0">
                <a:solidFill>
                  <a:srgbClr val="1F497D"/>
                </a:solidFill>
              </a:rPr>
              <a:t>Work plan, </a:t>
            </a:r>
            <a:r>
              <a:rPr lang="en-US" sz="3600" b="1" kern="0" dirty="0" smtClean="0">
                <a:solidFill>
                  <a:srgbClr val="1F497D"/>
                </a:solidFill>
              </a:rPr>
              <a:t>improving the models</a:t>
            </a:r>
            <a:endParaRPr lang="he-IL" sz="3600" b="1" kern="0" dirty="0">
              <a:solidFill>
                <a:srgbClr val="1F497D"/>
              </a:solidFill>
            </a:endParaRPr>
          </a:p>
        </p:txBody>
      </p:sp>
      <p:sp>
        <p:nvSpPr>
          <p:cNvPr id="20" name="TextBox 19"/>
          <p:cNvSpPr txBox="1"/>
          <p:nvPr/>
        </p:nvSpPr>
        <p:spPr>
          <a:xfrm>
            <a:off x="585314" y="1470220"/>
            <a:ext cx="6729886" cy="4308872"/>
          </a:xfrm>
          <a:prstGeom prst="rect">
            <a:avLst/>
          </a:prstGeom>
          <a:noFill/>
        </p:spPr>
        <p:txBody>
          <a:bodyPr wrap="square" rtlCol="1">
            <a:spAutoFit/>
          </a:bodyPr>
          <a:lstStyle/>
          <a:p>
            <a:pPr marL="342900" indent="-342900" algn="l" rtl="0">
              <a:spcBef>
                <a:spcPts val="600"/>
              </a:spcBef>
              <a:spcAft>
                <a:spcPts val="600"/>
              </a:spcAft>
              <a:buFont typeface="Arial" panose="020B0604020202020204" pitchFamily="34" charset="0"/>
              <a:buChar char="•"/>
            </a:pPr>
            <a:r>
              <a:rPr lang="en-US" sz="3200" dirty="0" smtClean="0">
                <a:solidFill>
                  <a:schemeClr val="tx2"/>
                </a:solidFill>
              </a:rPr>
              <a:t>Civil protection forces user interface</a:t>
            </a:r>
            <a:endParaRPr lang="en-US" sz="3200" dirty="0">
              <a:solidFill>
                <a:schemeClr val="tx2"/>
              </a:solidFill>
            </a:endParaRPr>
          </a:p>
          <a:p>
            <a:pPr marL="342900" indent="-342900" algn="l" rtl="0">
              <a:spcBef>
                <a:spcPts val="600"/>
              </a:spcBef>
              <a:spcAft>
                <a:spcPts val="600"/>
              </a:spcAft>
              <a:buFont typeface="Arial" panose="020B0604020202020204" pitchFamily="34" charset="0"/>
              <a:buChar char="•"/>
            </a:pPr>
            <a:r>
              <a:rPr lang="en-US" sz="3200" dirty="0" smtClean="0">
                <a:solidFill>
                  <a:schemeClr val="tx2"/>
                </a:solidFill>
              </a:rPr>
              <a:t>Updating and improving Hydro</a:t>
            </a:r>
            <a:endParaRPr lang="en-US" sz="3200" dirty="0">
              <a:solidFill>
                <a:schemeClr val="tx2"/>
              </a:solidFill>
            </a:endParaRPr>
          </a:p>
          <a:p>
            <a:pPr marL="342900" indent="-342900" algn="l" rtl="0">
              <a:spcBef>
                <a:spcPts val="600"/>
              </a:spcBef>
              <a:spcAft>
                <a:spcPts val="600"/>
              </a:spcAft>
              <a:buFont typeface="Arial" panose="020B0604020202020204" pitchFamily="34" charset="0"/>
              <a:buChar char="•"/>
            </a:pPr>
            <a:r>
              <a:rPr lang="en-US" sz="3200" dirty="0" smtClean="0">
                <a:solidFill>
                  <a:schemeClr val="tx2"/>
                </a:solidFill>
              </a:rPr>
              <a:t>Testing </a:t>
            </a:r>
            <a:r>
              <a:rPr lang="en-US" sz="3200" dirty="0">
                <a:solidFill>
                  <a:schemeClr val="tx2"/>
                </a:solidFill>
              </a:rPr>
              <a:t>other </a:t>
            </a:r>
            <a:r>
              <a:rPr lang="en-US" sz="3200" dirty="0" smtClean="0">
                <a:solidFill>
                  <a:schemeClr val="tx2"/>
                </a:solidFill>
              </a:rPr>
              <a:t>models </a:t>
            </a:r>
            <a:r>
              <a:rPr lang="en-US" sz="3200" dirty="0">
                <a:solidFill>
                  <a:schemeClr val="tx2"/>
                </a:solidFill>
              </a:rPr>
              <a:t>(HYPE, </a:t>
            </a:r>
            <a:r>
              <a:rPr lang="en-US" sz="3200" dirty="0" smtClean="0">
                <a:solidFill>
                  <a:schemeClr val="tx2"/>
                </a:solidFill>
              </a:rPr>
              <a:t>GRP)</a:t>
            </a:r>
            <a:endParaRPr lang="en-US" sz="3200" dirty="0">
              <a:solidFill>
                <a:schemeClr val="tx2"/>
              </a:solidFill>
            </a:endParaRPr>
          </a:p>
          <a:p>
            <a:pPr marL="342900" indent="-342900" algn="l" rtl="0">
              <a:spcBef>
                <a:spcPts val="600"/>
              </a:spcBef>
              <a:spcAft>
                <a:spcPts val="600"/>
              </a:spcAft>
              <a:buFont typeface="Arial" panose="020B0604020202020204" pitchFamily="34" charset="0"/>
              <a:buChar char="•"/>
            </a:pPr>
            <a:r>
              <a:rPr lang="en-US" sz="3200" dirty="0" smtClean="0">
                <a:solidFill>
                  <a:schemeClr val="tx2"/>
                </a:solidFill>
              </a:rPr>
              <a:t>Full ensemble runs</a:t>
            </a:r>
          </a:p>
          <a:p>
            <a:pPr marL="342900" indent="-342900" algn="l" rtl="0">
              <a:spcBef>
                <a:spcPts val="600"/>
              </a:spcBef>
              <a:spcAft>
                <a:spcPts val="600"/>
              </a:spcAft>
              <a:buFont typeface="Arial" panose="020B0604020202020204" pitchFamily="34" charset="0"/>
              <a:buChar char="•"/>
            </a:pPr>
            <a:r>
              <a:rPr lang="en-US" sz="3200" dirty="0" smtClean="0">
                <a:solidFill>
                  <a:schemeClr val="tx2"/>
                </a:solidFill>
              </a:rPr>
              <a:t>Improve </a:t>
            </a:r>
            <a:r>
              <a:rPr lang="en-US" sz="3200" dirty="0" err="1">
                <a:solidFill>
                  <a:schemeClr val="tx2"/>
                </a:solidFill>
              </a:rPr>
              <a:t>nowcasting</a:t>
            </a:r>
            <a:r>
              <a:rPr lang="en-US" sz="3200" dirty="0">
                <a:solidFill>
                  <a:schemeClr val="tx2"/>
                </a:solidFill>
              </a:rPr>
              <a:t> </a:t>
            </a:r>
            <a:endParaRPr lang="en-US" sz="3200" dirty="0" smtClean="0">
              <a:solidFill>
                <a:schemeClr val="tx2"/>
              </a:solidFill>
            </a:endParaRPr>
          </a:p>
          <a:p>
            <a:pPr marL="342900" indent="-342900" algn="l" rtl="0">
              <a:spcBef>
                <a:spcPts val="600"/>
              </a:spcBef>
              <a:spcAft>
                <a:spcPts val="600"/>
              </a:spcAft>
              <a:buFont typeface="Arial" panose="020B0604020202020204" pitchFamily="34" charset="0"/>
              <a:buChar char="•"/>
            </a:pPr>
            <a:r>
              <a:rPr lang="en-US" sz="3200" dirty="0" smtClean="0">
                <a:solidFill>
                  <a:schemeClr val="tx2"/>
                </a:solidFill>
              </a:rPr>
              <a:t>Map and detect rain and discharge flood-initiating-thresholds</a:t>
            </a:r>
            <a:endParaRPr lang="en-US" sz="3200" dirty="0">
              <a:solidFill>
                <a:schemeClr val="tx2"/>
              </a:solidFill>
            </a:endParaRPr>
          </a:p>
        </p:txBody>
      </p:sp>
      <p:pic>
        <p:nvPicPr>
          <p:cNvPr id="5" name="Picture 14" descr="×ª××× × ×§×©××¨×"/>
          <p:cNvPicPr>
            <a:picLocks noChangeAspect="1" noChangeArrowheads="1"/>
          </p:cNvPicPr>
          <p:nvPr/>
        </p:nvPicPr>
        <p:blipFill>
          <a:blip r:embed="rId3" cstate="print"/>
          <a:srcRect/>
          <a:stretch>
            <a:fillRect/>
          </a:stretch>
        </p:blipFill>
        <p:spPr bwMode="auto">
          <a:xfrm>
            <a:off x="10410865" y="175998"/>
            <a:ext cx="847685" cy="914400"/>
          </a:xfrm>
          <a:prstGeom prst="rect">
            <a:avLst/>
          </a:prstGeom>
          <a:noFill/>
        </p:spPr>
      </p:pic>
      <p:pic>
        <p:nvPicPr>
          <p:cNvPr id="6" name="תמונה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25225" y="175997"/>
            <a:ext cx="606684" cy="914401"/>
          </a:xfrm>
          <a:prstGeom prst="rect">
            <a:avLst/>
          </a:prstGeom>
        </p:spPr>
      </p:pic>
    </p:spTree>
    <p:extLst>
      <p:ext uri="{BB962C8B-B14F-4D97-AF65-F5344CB8AC3E}">
        <p14:creationId xmlns:p14="http://schemas.microsoft.com/office/powerpoint/2010/main" val="21073812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1" y="13239"/>
            <a:ext cx="12511318" cy="7113275"/>
            <a:chOff x="-1524002" y="321750"/>
            <a:chExt cx="12511318" cy="6478193"/>
          </a:xfrm>
        </p:grpSpPr>
        <p:pic>
          <p:nvPicPr>
            <p:cNvPr id="21" name="Picture 2" descr="Q:\Yair\GB_HYDRA_Desert\DataAnalysisZin\Photos&amp;Movies\BoazLangford\שטפונות במכתש הקטן 26.4.18\IMG_5774.JPG"/>
            <p:cNvPicPr>
              <a:picLocks noChangeAspect="1" noChangeArrowheads="1"/>
            </p:cNvPicPr>
            <p:nvPr/>
          </p:nvPicPr>
          <p:blipFill rotWithShape="1">
            <a:blip r:embed="rId3" cstate="print">
              <a:lum bright="-8000" contrast="5000"/>
            </a:blip>
            <a:srcRect l="26084" t="-4717" r="18111" b="47141"/>
            <a:stretch/>
          </p:blipFill>
          <p:spPr bwMode="auto">
            <a:xfrm>
              <a:off x="-1509487" y="990220"/>
              <a:ext cx="12496803" cy="5809723"/>
            </a:xfrm>
            <a:prstGeom prst="rect">
              <a:avLst/>
            </a:prstGeom>
            <a:noFill/>
          </p:spPr>
        </p:pic>
        <p:pic>
          <p:nvPicPr>
            <p:cNvPr id="22" name="Picture 2" descr="Q:\Yair\GB_HYDRA_Desert\DataAnalysisZin\Photos&amp;Movies\BoazLangford\שטפונות במכתש הקטן 26.4.18\IMG_5774.JPG"/>
            <p:cNvPicPr>
              <a:picLocks noChangeAspect="1" noChangeArrowheads="1"/>
            </p:cNvPicPr>
            <p:nvPr/>
          </p:nvPicPr>
          <p:blipFill>
            <a:blip r:embed="rId3" cstate="print">
              <a:lum bright="-8000" contrast="5000"/>
            </a:blip>
            <a:srcRect l="32500" t="9091" r="26667" b="85956"/>
            <a:stretch>
              <a:fillRect/>
            </a:stretch>
          </p:blipFill>
          <p:spPr bwMode="auto">
            <a:xfrm rot="10800000" flipH="1">
              <a:off x="-1524002" y="321750"/>
              <a:ext cx="12511317" cy="1270130"/>
            </a:xfrm>
            <a:prstGeom prst="rect">
              <a:avLst/>
            </a:prstGeom>
            <a:noFill/>
          </p:spPr>
        </p:pic>
      </p:grpSp>
      <p:pic>
        <p:nvPicPr>
          <p:cNvPr id="6" name="Picture 14" descr="×ª××× × ×§×©××¨×"/>
          <p:cNvPicPr>
            <a:picLocks noChangeAspect="1" noChangeArrowheads="1"/>
          </p:cNvPicPr>
          <p:nvPr/>
        </p:nvPicPr>
        <p:blipFill>
          <a:blip r:embed="rId4" cstate="print"/>
          <a:srcRect/>
          <a:stretch>
            <a:fillRect/>
          </a:stretch>
        </p:blipFill>
        <p:spPr bwMode="auto">
          <a:xfrm>
            <a:off x="7105730" y="196348"/>
            <a:ext cx="1358800" cy="1369239"/>
          </a:xfrm>
          <a:prstGeom prst="rect">
            <a:avLst/>
          </a:prstGeom>
          <a:noFill/>
        </p:spPr>
      </p:pic>
      <p:sp>
        <p:nvSpPr>
          <p:cNvPr id="89110" name="AutoShape 22" descr="×ª××¦××ª ×ª××× × ×¢×××¨ âªefrat morinâ¬â"/>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algn="l" rtl="0"/>
            <a:endParaRPr lang="en-US"/>
          </a:p>
        </p:txBody>
      </p:sp>
      <p:sp>
        <p:nvSpPr>
          <p:cNvPr id="89112" name="AutoShape 24" descr="×ª××¦××ª ×ª××× × ×¢×××¨ âªefrat morinâ¬â"/>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algn="l" rtl="0"/>
            <a:endParaRPr lang="en-US"/>
          </a:p>
        </p:txBody>
      </p:sp>
      <p:sp>
        <p:nvSpPr>
          <p:cNvPr id="89134" name="AutoShape 46" descr="×ª××¦××ª ×ª××× × ×¢×××¨ âªnadav pelegâ¬â"/>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algn="l" rtl="0"/>
            <a:endParaRPr lang="en-US"/>
          </a:p>
        </p:txBody>
      </p:sp>
      <p:sp>
        <p:nvSpPr>
          <p:cNvPr id="89136" name="AutoShape 48" descr="×ª××¦××ª ×ª××× × ×¢×××¨ âªnadav pelegâ¬â"/>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algn="l" rtl="0"/>
            <a:endParaRPr lang="en-US"/>
          </a:p>
        </p:txBody>
      </p:sp>
      <p:sp>
        <p:nvSpPr>
          <p:cNvPr id="89138" name="AutoShape 50" descr="×ª××¦××ª ×ª××× × ×¢×××¨ âªnadav pelegâ¬â"/>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algn="l" rtl="0"/>
            <a:endParaRPr lang="en-US"/>
          </a:p>
        </p:txBody>
      </p:sp>
      <p:sp>
        <p:nvSpPr>
          <p:cNvPr id="89140" name="AutoShape 52" descr="×ª××¦××ª ×ª××× × ×¢×××¨ âªnadav pelegâ¬â"/>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algn="l" rtl="0"/>
            <a:endParaRPr lang="en-US"/>
          </a:p>
        </p:txBody>
      </p:sp>
      <p:pic>
        <p:nvPicPr>
          <p:cNvPr id="25" name="Picture 15"/>
          <p:cNvPicPr>
            <a:picLocks noChangeAspect="1" noChangeArrowheads="1"/>
          </p:cNvPicPr>
          <p:nvPr/>
        </p:nvPicPr>
        <p:blipFill rotWithShape="1">
          <a:blip r:embed="rId5" cstate="print"/>
          <a:srcRect l="31350" r="25433" b="13875"/>
          <a:stretch/>
        </p:blipFill>
        <p:spPr bwMode="auto">
          <a:xfrm>
            <a:off x="8673288" y="191711"/>
            <a:ext cx="1114665" cy="1359362"/>
          </a:xfrm>
          <a:prstGeom prst="rect">
            <a:avLst/>
          </a:prstGeom>
          <a:noFill/>
          <a:ln w="9525">
            <a:noFill/>
            <a:miter lim="800000"/>
            <a:headEnd/>
            <a:tailEnd/>
          </a:ln>
        </p:spPr>
      </p:pic>
      <p:grpSp>
        <p:nvGrpSpPr>
          <p:cNvPr id="27" name="קבוצה 26"/>
          <p:cNvGrpSpPr/>
          <p:nvPr/>
        </p:nvGrpSpPr>
        <p:grpSpPr>
          <a:xfrm>
            <a:off x="88632" y="66975"/>
            <a:ext cx="1427870" cy="2289498"/>
            <a:chOff x="5743268" y="114372"/>
            <a:chExt cx="941767" cy="1510063"/>
          </a:xfrm>
        </p:grpSpPr>
        <p:sp>
          <p:nvSpPr>
            <p:cNvPr id="28" name="TextBox 27"/>
            <p:cNvSpPr txBox="1"/>
            <p:nvPr/>
          </p:nvSpPr>
          <p:spPr>
            <a:xfrm>
              <a:off x="5743268" y="1193548"/>
              <a:ext cx="941767" cy="430887"/>
            </a:xfrm>
            <a:prstGeom prst="rect">
              <a:avLst/>
            </a:prstGeom>
            <a:solidFill>
              <a:schemeClr val="bg1"/>
            </a:solidFill>
          </p:spPr>
          <p:txBody>
            <a:bodyPr wrap="square" rtlCol="1">
              <a:spAutoFit/>
            </a:bodyPr>
            <a:lstStyle/>
            <a:p>
              <a:pPr algn="ctr"/>
              <a:r>
                <a:rPr lang="en-US" sz="1100" b="1" dirty="0" smtClean="0">
                  <a:solidFill>
                    <a:schemeClr val="accent1">
                      <a:lumMod val="75000"/>
                    </a:schemeClr>
                  </a:solidFill>
                </a:rPr>
                <a:t>State of Israel</a:t>
              </a:r>
              <a:endParaRPr lang="he-IL" sz="1100" b="1" dirty="0">
                <a:solidFill>
                  <a:schemeClr val="accent1">
                    <a:lumMod val="75000"/>
                  </a:schemeClr>
                </a:solidFill>
              </a:endParaRPr>
            </a:p>
          </p:txBody>
        </p:sp>
        <p:pic>
          <p:nvPicPr>
            <p:cNvPr id="2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43268" y="114372"/>
              <a:ext cx="941767" cy="112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0" name="קבוצה 29"/>
          <p:cNvGrpSpPr/>
          <p:nvPr/>
        </p:nvGrpSpPr>
        <p:grpSpPr>
          <a:xfrm>
            <a:off x="9996711" y="187377"/>
            <a:ext cx="2236262" cy="1378210"/>
            <a:chOff x="10059795" y="1375718"/>
            <a:chExt cx="1910498" cy="834082"/>
          </a:xfrm>
        </p:grpSpPr>
        <p:pic>
          <p:nvPicPr>
            <p:cNvPr id="31" name="תמונה 3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59795" y="1375718"/>
              <a:ext cx="1910498" cy="834082"/>
            </a:xfrm>
            <a:prstGeom prst="rect">
              <a:avLst/>
            </a:prstGeom>
          </p:spPr>
        </p:pic>
        <p:sp>
          <p:nvSpPr>
            <p:cNvPr id="32" name="TextBox 31"/>
            <p:cNvSpPr txBox="1"/>
            <p:nvPr/>
          </p:nvSpPr>
          <p:spPr>
            <a:xfrm>
              <a:off x="10083440" y="1471094"/>
              <a:ext cx="1015925" cy="391155"/>
            </a:xfrm>
            <a:prstGeom prst="rect">
              <a:avLst/>
            </a:prstGeom>
            <a:solidFill>
              <a:schemeClr val="bg1"/>
            </a:solidFill>
          </p:spPr>
          <p:txBody>
            <a:bodyPr wrap="square" rtlCol="1">
              <a:spAutoFit/>
            </a:bodyPr>
            <a:lstStyle/>
            <a:p>
              <a:pPr algn="just" rtl="0"/>
              <a:r>
                <a:rPr lang="en-US" b="1" dirty="0" smtClean="0">
                  <a:solidFill>
                    <a:schemeClr val="accent1">
                      <a:lumMod val="75000"/>
                    </a:schemeClr>
                  </a:solidFill>
                </a:rPr>
                <a:t>Water Authority</a:t>
              </a:r>
              <a:endParaRPr lang="he-IL" b="1" dirty="0">
                <a:solidFill>
                  <a:schemeClr val="accent1">
                    <a:lumMod val="75000"/>
                  </a:schemeClr>
                </a:solidFill>
              </a:endParaRPr>
            </a:p>
          </p:txBody>
        </p:sp>
      </p:grpSp>
    </p:spTree>
    <p:extLst>
      <p:ext uri="{BB962C8B-B14F-4D97-AF65-F5344CB8AC3E}">
        <p14:creationId xmlns:p14="http://schemas.microsoft.com/office/powerpoint/2010/main" val="20237422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מלבן מעוגל 15"/>
          <p:cNvSpPr/>
          <p:nvPr/>
        </p:nvSpPr>
        <p:spPr>
          <a:xfrm>
            <a:off x="9553446" y="2740283"/>
            <a:ext cx="204421" cy="29674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sz="1350"/>
          </a:p>
        </p:txBody>
      </p:sp>
      <p:sp>
        <p:nvSpPr>
          <p:cNvPr id="21" name="TextBox 20"/>
          <p:cNvSpPr txBox="1"/>
          <p:nvPr/>
        </p:nvSpPr>
        <p:spPr>
          <a:xfrm>
            <a:off x="409446" y="148896"/>
            <a:ext cx="8763000" cy="1200329"/>
          </a:xfrm>
          <a:prstGeom prst="rect">
            <a:avLst/>
          </a:prstGeom>
          <a:noFill/>
        </p:spPr>
        <p:txBody>
          <a:bodyPr wrap="square" rtlCol="1">
            <a:spAutoFit/>
          </a:bodyPr>
          <a:lstStyle/>
          <a:p>
            <a:pPr algn="l" rtl="0">
              <a:defRPr/>
            </a:pPr>
            <a:r>
              <a:rPr lang="en-US" sz="3600" b="1" kern="0" dirty="0" smtClean="0">
                <a:solidFill>
                  <a:srgbClr val="1F497D"/>
                </a:solidFill>
              </a:rPr>
              <a:t>Hydrological models? </a:t>
            </a:r>
            <a:r>
              <a:rPr lang="en-US" sz="3600" b="1" kern="0" dirty="0">
                <a:solidFill>
                  <a:srgbClr val="1F497D"/>
                </a:solidFill>
              </a:rPr>
              <a:t>(quick reminder</a:t>
            </a:r>
            <a:r>
              <a:rPr lang="en-US" sz="3600" b="1" kern="0" dirty="0" smtClean="0">
                <a:solidFill>
                  <a:srgbClr val="1F497D"/>
                </a:solidFill>
              </a:rPr>
              <a:t>)</a:t>
            </a:r>
          </a:p>
          <a:p>
            <a:pPr algn="l" rtl="0">
              <a:defRPr/>
            </a:pPr>
            <a:r>
              <a:rPr lang="en-US" sz="3600" b="1" kern="0" dirty="0" smtClean="0">
                <a:solidFill>
                  <a:srgbClr val="1F497D"/>
                </a:solidFill>
              </a:rPr>
              <a:t>Threshold based tools: </a:t>
            </a:r>
            <a:endParaRPr lang="he-IL" sz="3600" b="1" kern="0" dirty="0">
              <a:solidFill>
                <a:srgbClr val="1F497D"/>
              </a:solidFill>
            </a:endParaRPr>
          </a:p>
        </p:txBody>
      </p:sp>
      <p:pic>
        <p:nvPicPr>
          <p:cNvPr id="20" name="Picture 14" descr="×ª××× × ×§×©××¨×"/>
          <p:cNvPicPr>
            <a:picLocks noChangeAspect="1" noChangeArrowheads="1"/>
          </p:cNvPicPr>
          <p:nvPr/>
        </p:nvPicPr>
        <p:blipFill>
          <a:blip r:embed="rId2" cstate="print"/>
          <a:srcRect/>
          <a:stretch>
            <a:fillRect/>
          </a:stretch>
        </p:blipFill>
        <p:spPr bwMode="auto">
          <a:xfrm>
            <a:off x="10410865" y="175998"/>
            <a:ext cx="847685" cy="914400"/>
          </a:xfrm>
          <a:prstGeom prst="rect">
            <a:avLst/>
          </a:prstGeom>
          <a:noFill/>
        </p:spPr>
      </p:pic>
      <p:pic>
        <p:nvPicPr>
          <p:cNvPr id="22" name="תמונה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5225" y="175997"/>
            <a:ext cx="606684" cy="914401"/>
          </a:xfrm>
          <a:prstGeom prst="rect">
            <a:avLst/>
          </a:prstGeom>
        </p:spPr>
      </p:pic>
      <p:pic>
        <p:nvPicPr>
          <p:cNvPr id="7" name="Picture 2" descr="Image result for hydrological models based on rain threshol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1367" y="1968070"/>
            <a:ext cx="5237200" cy="4209210"/>
          </a:xfrm>
          <a:prstGeom prst="rect">
            <a:avLst/>
          </a:prstGeom>
          <a:noFill/>
          <a:extLst>
            <a:ext uri="{909E8E84-426E-40DD-AFC4-6F175D3DCCD1}">
              <a14:hiddenFill xmlns:a14="http://schemas.microsoft.com/office/drawing/2010/main">
                <a:solidFill>
                  <a:srgbClr val="FFFFFF"/>
                </a:solidFill>
              </a14:hiddenFill>
            </a:ext>
          </a:extLst>
        </p:spPr>
      </p:pic>
      <p:sp>
        <p:nvSpPr>
          <p:cNvPr id="8" name="מלבן 7"/>
          <p:cNvSpPr/>
          <p:nvPr/>
        </p:nvSpPr>
        <p:spPr>
          <a:xfrm>
            <a:off x="6391367" y="6407838"/>
            <a:ext cx="2262159" cy="369332"/>
          </a:xfrm>
          <a:prstGeom prst="rect">
            <a:avLst/>
          </a:prstGeom>
        </p:spPr>
        <p:txBody>
          <a:bodyPr wrap="none">
            <a:spAutoFit/>
          </a:bodyPr>
          <a:lstStyle/>
          <a:p>
            <a:r>
              <a:rPr lang="en-US" dirty="0" err="1" smtClean="0">
                <a:latin typeface="NexusSans"/>
              </a:rPr>
              <a:t>Qinghua</a:t>
            </a:r>
            <a:r>
              <a:rPr lang="en-US" dirty="0" smtClean="0">
                <a:latin typeface="NexusSans"/>
              </a:rPr>
              <a:t> et al., 2016</a:t>
            </a:r>
            <a:endParaRPr lang="he-IL" dirty="0"/>
          </a:p>
        </p:txBody>
      </p:sp>
      <p:pic>
        <p:nvPicPr>
          <p:cNvPr id="2" name="תמונה 1"/>
          <p:cNvPicPr>
            <a:picLocks noChangeAspect="1"/>
          </p:cNvPicPr>
          <p:nvPr/>
        </p:nvPicPr>
        <p:blipFill>
          <a:blip r:embed="rId5"/>
          <a:stretch>
            <a:fillRect/>
          </a:stretch>
        </p:blipFill>
        <p:spPr>
          <a:xfrm>
            <a:off x="182880" y="2194299"/>
            <a:ext cx="5161280" cy="3982981"/>
          </a:xfrm>
          <a:prstGeom prst="rect">
            <a:avLst/>
          </a:prstGeom>
        </p:spPr>
      </p:pic>
      <p:sp>
        <p:nvSpPr>
          <p:cNvPr id="11" name="מלבן 10"/>
          <p:cNvSpPr/>
          <p:nvPr/>
        </p:nvSpPr>
        <p:spPr>
          <a:xfrm>
            <a:off x="763352" y="6407838"/>
            <a:ext cx="1672254" cy="369332"/>
          </a:xfrm>
          <a:prstGeom prst="rect">
            <a:avLst/>
          </a:prstGeom>
        </p:spPr>
        <p:txBody>
          <a:bodyPr wrap="none">
            <a:spAutoFit/>
          </a:bodyPr>
          <a:lstStyle/>
          <a:p>
            <a:r>
              <a:rPr lang="en-US" dirty="0" err="1" smtClean="0">
                <a:latin typeface="NexusSans"/>
              </a:rPr>
              <a:t>Ke</a:t>
            </a:r>
            <a:r>
              <a:rPr lang="en-US" dirty="0" smtClean="0">
                <a:latin typeface="NexusSans"/>
              </a:rPr>
              <a:t> et al., 2020</a:t>
            </a:r>
            <a:endParaRPr lang="he-IL" dirty="0"/>
          </a:p>
        </p:txBody>
      </p:sp>
    </p:spTree>
    <p:extLst>
      <p:ext uri="{BB962C8B-B14F-4D97-AF65-F5344CB8AC3E}">
        <p14:creationId xmlns:p14="http://schemas.microsoft.com/office/powerpoint/2010/main" val="209873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409446" y="148896"/>
            <a:ext cx="8763000" cy="646331"/>
          </a:xfrm>
          <a:prstGeom prst="rect">
            <a:avLst/>
          </a:prstGeom>
          <a:noFill/>
        </p:spPr>
        <p:txBody>
          <a:bodyPr wrap="square" rtlCol="1">
            <a:spAutoFit/>
          </a:bodyPr>
          <a:lstStyle/>
          <a:p>
            <a:pPr algn="l" rtl="0">
              <a:defRPr/>
            </a:pPr>
            <a:r>
              <a:rPr lang="en-US" sz="3600" b="1" kern="0" dirty="0" smtClean="0">
                <a:solidFill>
                  <a:srgbClr val="1F497D"/>
                </a:solidFill>
              </a:rPr>
              <a:t>Hydrological models? </a:t>
            </a:r>
            <a:r>
              <a:rPr lang="en-US" sz="3600" b="1" kern="0" dirty="0">
                <a:solidFill>
                  <a:srgbClr val="1F497D"/>
                </a:solidFill>
              </a:rPr>
              <a:t>(quick </a:t>
            </a:r>
            <a:r>
              <a:rPr lang="en-US" sz="3600" b="1" kern="0" dirty="0" smtClean="0">
                <a:solidFill>
                  <a:srgbClr val="1F497D"/>
                </a:solidFill>
              </a:rPr>
              <a:t>reminder)</a:t>
            </a:r>
            <a:endParaRPr lang="he-IL" sz="3600" b="1" kern="0" dirty="0">
              <a:solidFill>
                <a:srgbClr val="1F497D"/>
              </a:solidFill>
            </a:endParaRPr>
          </a:p>
        </p:txBody>
      </p:sp>
      <p:pic>
        <p:nvPicPr>
          <p:cNvPr id="20" name="Picture 14" descr="×ª××× × ×§×©××¨×"/>
          <p:cNvPicPr>
            <a:picLocks noChangeAspect="1" noChangeArrowheads="1"/>
          </p:cNvPicPr>
          <p:nvPr/>
        </p:nvPicPr>
        <p:blipFill>
          <a:blip r:embed="rId2" cstate="print"/>
          <a:srcRect/>
          <a:stretch>
            <a:fillRect/>
          </a:stretch>
        </p:blipFill>
        <p:spPr bwMode="auto">
          <a:xfrm>
            <a:off x="10410865" y="175998"/>
            <a:ext cx="847685" cy="914400"/>
          </a:xfrm>
          <a:prstGeom prst="rect">
            <a:avLst/>
          </a:prstGeom>
          <a:noFill/>
        </p:spPr>
      </p:pic>
      <p:pic>
        <p:nvPicPr>
          <p:cNvPr id="22" name="תמונה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5225" y="175997"/>
            <a:ext cx="606684" cy="914401"/>
          </a:xfrm>
          <a:prstGeom prst="rect">
            <a:avLst/>
          </a:prstGeom>
        </p:spPr>
      </p:pic>
      <p:pic>
        <p:nvPicPr>
          <p:cNvPr id="12" name="תמונה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446" y="842100"/>
            <a:ext cx="6932968" cy="5546374"/>
          </a:xfrm>
          <a:prstGeom prst="rect">
            <a:avLst/>
          </a:prstGeom>
        </p:spPr>
      </p:pic>
      <p:sp>
        <p:nvSpPr>
          <p:cNvPr id="13" name="מלבן 12"/>
          <p:cNvSpPr/>
          <p:nvPr/>
        </p:nvSpPr>
        <p:spPr>
          <a:xfrm>
            <a:off x="8371491" y="1368475"/>
            <a:ext cx="3579948" cy="2862322"/>
          </a:xfrm>
          <a:prstGeom prst="rect">
            <a:avLst/>
          </a:prstGeom>
        </p:spPr>
        <p:txBody>
          <a:bodyPr wrap="square">
            <a:spAutoFit/>
          </a:bodyPr>
          <a:lstStyle/>
          <a:p>
            <a:pPr marL="342900" lvl="0" indent="-342900" algn="just" rtl="0">
              <a:lnSpc>
                <a:spcPct val="150000"/>
              </a:lnSpc>
              <a:buFontTx/>
              <a:buChar char="-"/>
              <a:tabLst>
                <a:tab pos="2637155" algn="ctr"/>
                <a:tab pos="5274310" algn="r"/>
              </a:tabLst>
            </a:pPr>
            <a:r>
              <a:rPr lang="en-US" sz="2400" dirty="0" smtClean="0">
                <a:latin typeface="Times New Roman" panose="02020603050405020304" pitchFamily="18" charset="0"/>
                <a:ea typeface="Times New Roman" panose="02020603050405020304" pitchFamily="18" charset="0"/>
              </a:rPr>
              <a:t>Lumped</a:t>
            </a:r>
            <a:r>
              <a:rPr lang="he-IL" sz="2400" dirty="0" smtClean="0">
                <a:latin typeface="Times New Roman" panose="02020603050405020304" pitchFamily="18" charset="0"/>
                <a:ea typeface="Times New Roman" panose="02020603050405020304" pitchFamily="18" charset="0"/>
              </a:rPr>
              <a:t> </a:t>
            </a:r>
          </a:p>
          <a:p>
            <a:pPr marL="342900" lvl="0" indent="-342900" algn="just" rtl="0">
              <a:lnSpc>
                <a:spcPct val="150000"/>
              </a:lnSpc>
              <a:buFontTx/>
              <a:buChar char="-"/>
              <a:tabLst>
                <a:tab pos="2637155" algn="ctr"/>
                <a:tab pos="5274310" algn="r"/>
              </a:tabLst>
            </a:pPr>
            <a:r>
              <a:rPr lang="en-US" sz="2400" dirty="0" smtClean="0">
                <a:latin typeface="Times New Roman" panose="02020603050405020304" pitchFamily="18" charset="0"/>
                <a:ea typeface="Times New Roman" panose="02020603050405020304" pitchFamily="18" charset="0"/>
              </a:rPr>
              <a:t>Semi distributed</a:t>
            </a:r>
          </a:p>
          <a:p>
            <a:pPr marL="342900" lvl="0" indent="-342900" algn="just" rtl="0">
              <a:lnSpc>
                <a:spcPct val="150000"/>
              </a:lnSpc>
              <a:buFontTx/>
              <a:buChar char="-"/>
              <a:tabLst>
                <a:tab pos="2637155" algn="ctr"/>
                <a:tab pos="5274310" algn="r"/>
              </a:tabLst>
            </a:pPr>
            <a:r>
              <a:rPr lang="en-US" sz="2400" dirty="0" smtClean="0">
                <a:latin typeface="Times New Roman" panose="02020603050405020304" pitchFamily="18" charset="0"/>
                <a:ea typeface="Times New Roman" panose="02020603050405020304" pitchFamily="18" charset="0"/>
              </a:rPr>
              <a:t>Distributed</a:t>
            </a:r>
            <a:endParaRPr lang="he-IL" sz="2400" dirty="0" smtClean="0">
              <a:latin typeface="Times New Roman" panose="02020603050405020304" pitchFamily="18" charset="0"/>
              <a:ea typeface="Times New Roman" panose="02020603050405020304" pitchFamily="18" charset="0"/>
            </a:endParaRPr>
          </a:p>
          <a:p>
            <a:pPr lvl="1" algn="just" rtl="0">
              <a:lnSpc>
                <a:spcPct val="150000"/>
              </a:lnSpc>
              <a:tabLst>
                <a:tab pos="2637155" algn="ctr"/>
                <a:tab pos="5274310" algn="r"/>
              </a:tabLst>
            </a:pPr>
            <a:endParaRPr lang="he-IL" sz="2400" dirty="0" smtClean="0">
              <a:latin typeface="Times New Roman" panose="02020603050405020304" pitchFamily="18" charset="0"/>
              <a:ea typeface="Times New Roman" panose="02020603050405020304" pitchFamily="18" charset="0"/>
            </a:endParaRPr>
          </a:p>
          <a:p>
            <a:pPr marL="342900" lvl="0" indent="-342900" algn="just" rtl="0">
              <a:lnSpc>
                <a:spcPct val="150000"/>
              </a:lnSpc>
              <a:buFontTx/>
              <a:buChar char="-"/>
              <a:tabLst>
                <a:tab pos="2637155" algn="ctr"/>
                <a:tab pos="5274310" algn="r"/>
              </a:tabLst>
            </a:pPr>
            <a:endParaRPr lang="he-IL" sz="2400" dirty="0">
              <a:latin typeface="Times New Roman" panose="02020603050405020304" pitchFamily="18" charset="0"/>
              <a:ea typeface="Times New Roman" panose="02020603050405020304" pitchFamily="18" charset="0"/>
            </a:endParaRPr>
          </a:p>
        </p:txBody>
      </p:sp>
      <p:pic>
        <p:nvPicPr>
          <p:cNvPr id="15" name="Picture 2" descr="GMD - WAYS v1: a hydrological model for root zone water storage simulation  on a global scale"/>
          <p:cNvPicPr>
            <a:picLocks noChangeAspect="1" noChangeArrowheads="1"/>
          </p:cNvPicPr>
          <p:nvPr/>
        </p:nvPicPr>
        <p:blipFill rotWithShape="1">
          <a:blip r:embed="rId5">
            <a:extLst>
              <a:ext uri="{28A0092B-C50C-407E-A947-70E740481C1C}">
                <a14:useLocalDpi xmlns:a14="http://schemas.microsoft.com/office/drawing/2010/main" val="0"/>
              </a:ext>
            </a:extLst>
          </a:blip>
          <a:srcRect b="6690"/>
          <a:stretch/>
        </p:blipFill>
        <p:spPr bwMode="auto">
          <a:xfrm>
            <a:off x="7577204" y="4230797"/>
            <a:ext cx="4322191" cy="2157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2910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409446" y="148896"/>
            <a:ext cx="8763000" cy="1200329"/>
          </a:xfrm>
          <a:prstGeom prst="rect">
            <a:avLst/>
          </a:prstGeom>
          <a:noFill/>
        </p:spPr>
        <p:txBody>
          <a:bodyPr wrap="square" rtlCol="1">
            <a:spAutoFit/>
          </a:bodyPr>
          <a:lstStyle/>
          <a:p>
            <a:pPr algn="l" rtl="0">
              <a:defRPr/>
            </a:pPr>
            <a:r>
              <a:rPr lang="en-US" sz="3600" b="1" kern="0" dirty="0" smtClean="0">
                <a:solidFill>
                  <a:srgbClr val="1F497D"/>
                </a:solidFill>
              </a:rPr>
              <a:t>Hydrological models? </a:t>
            </a:r>
            <a:r>
              <a:rPr lang="en-US" sz="3600" b="1" kern="0" dirty="0">
                <a:solidFill>
                  <a:srgbClr val="1F497D"/>
                </a:solidFill>
              </a:rPr>
              <a:t>(quick </a:t>
            </a:r>
            <a:r>
              <a:rPr lang="en-US" sz="3600" b="1" kern="0" dirty="0" smtClean="0">
                <a:solidFill>
                  <a:srgbClr val="1F497D"/>
                </a:solidFill>
              </a:rPr>
              <a:t>reminder)</a:t>
            </a:r>
          </a:p>
          <a:p>
            <a:pPr algn="l" rtl="0">
              <a:defRPr/>
            </a:pPr>
            <a:r>
              <a:rPr lang="en-US" sz="3600" b="1" kern="0" dirty="0" smtClean="0">
                <a:solidFill>
                  <a:srgbClr val="1F497D"/>
                </a:solidFill>
              </a:rPr>
              <a:t>Complicated is not always better</a:t>
            </a:r>
            <a:endParaRPr lang="he-IL" sz="3600" b="1" kern="0" dirty="0">
              <a:solidFill>
                <a:srgbClr val="1F497D"/>
              </a:solidFill>
            </a:endParaRPr>
          </a:p>
        </p:txBody>
      </p:sp>
      <p:pic>
        <p:nvPicPr>
          <p:cNvPr id="20" name="Picture 14" descr="×ª××× × ×§×©××¨×"/>
          <p:cNvPicPr>
            <a:picLocks noChangeAspect="1" noChangeArrowheads="1"/>
          </p:cNvPicPr>
          <p:nvPr/>
        </p:nvPicPr>
        <p:blipFill>
          <a:blip r:embed="rId2" cstate="print"/>
          <a:srcRect/>
          <a:stretch>
            <a:fillRect/>
          </a:stretch>
        </p:blipFill>
        <p:spPr bwMode="auto">
          <a:xfrm>
            <a:off x="10410865" y="175998"/>
            <a:ext cx="847685" cy="914400"/>
          </a:xfrm>
          <a:prstGeom prst="rect">
            <a:avLst/>
          </a:prstGeom>
          <a:noFill/>
        </p:spPr>
      </p:pic>
      <p:pic>
        <p:nvPicPr>
          <p:cNvPr id="22" name="תמונה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5225" y="175997"/>
            <a:ext cx="606684" cy="914401"/>
          </a:xfrm>
          <a:prstGeom prst="rect">
            <a:avLst/>
          </a:prstGeom>
        </p:spPr>
      </p:pic>
      <p:grpSp>
        <p:nvGrpSpPr>
          <p:cNvPr id="17" name="קבוצה 16"/>
          <p:cNvGrpSpPr/>
          <p:nvPr/>
        </p:nvGrpSpPr>
        <p:grpSpPr>
          <a:xfrm>
            <a:off x="639513" y="1576552"/>
            <a:ext cx="10868082" cy="4666593"/>
            <a:chOff x="4471383" y="1396940"/>
            <a:chExt cx="7091172" cy="3044844"/>
          </a:xfrm>
        </p:grpSpPr>
        <p:pic>
          <p:nvPicPr>
            <p:cNvPr id="18" name="Picture 4" descr="Image result for model preformence LUMPED AND DISTRIBUTED HYDROLOGICAL MOD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1383" y="1396940"/>
              <a:ext cx="7091172" cy="299247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5607394" y="4180174"/>
              <a:ext cx="689678" cy="261610"/>
            </a:xfrm>
            <a:prstGeom prst="rect">
              <a:avLst/>
            </a:prstGeom>
            <a:solidFill>
              <a:schemeClr val="bg1"/>
            </a:solidFill>
          </p:spPr>
          <p:txBody>
            <a:bodyPr wrap="square" rtlCol="1">
              <a:spAutoFit/>
            </a:bodyPr>
            <a:lstStyle/>
            <a:p>
              <a:pPr algn="l"/>
              <a:r>
                <a:rPr lang="he-IL" sz="1100" dirty="0" smtClean="0"/>
                <a:t>מורכב</a:t>
              </a:r>
              <a:endParaRPr lang="he-IL" sz="1100" dirty="0"/>
            </a:p>
          </p:txBody>
        </p:sp>
        <p:sp>
          <p:nvSpPr>
            <p:cNvPr id="23" name="TextBox 22"/>
            <p:cNvSpPr txBox="1"/>
            <p:nvPr/>
          </p:nvSpPr>
          <p:spPr>
            <a:xfrm>
              <a:off x="6551881" y="4175971"/>
              <a:ext cx="732275" cy="261610"/>
            </a:xfrm>
            <a:prstGeom prst="rect">
              <a:avLst/>
            </a:prstGeom>
            <a:solidFill>
              <a:schemeClr val="bg1"/>
            </a:solidFill>
          </p:spPr>
          <p:txBody>
            <a:bodyPr wrap="square" rtlCol="1">
              <a:spAutoFit/>
            </a:bodyPr>
            <a:lstStyle/>
            <a:p>
              <a:pPr algn="l"/>
              <a:r>
                <a:rPr lang="he-IL" sz="1100" dirty="0" smtClean="0"/>
                <a:t>פשטני</a:t>
              </a:r>
              <a:endParaRPr lang="he-IL" sz="1100" dirty="0"/>
            </a:p>
          </p:txBody>
        </p:sp>
      </p:grpSp>
    </p:spTree>
    <p:extLst>
      <p:ext uri="{BB962C8B-B14F-4D97-AF65-F5344CB8AC3E}">
        <p14:creationId xmlns:p14="http://schemas.microsoft.com/office/powerpoint/2010/main" val="41995110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409446" y="148896"/>
            <a:ext cx="8763000" cy="1200329"/>
          </a:xfrm>
          <a:prstGeom prst="rect">
            <a:avLst/>
          </a:prstGeom>
          <a:noFill/>
        </p:spPr>
        <p:txBody>
          <a:bodyPr wrap="square" rtlCol="1">
            <a:spAutoFit/>
          </a:bodyPr>
          <a:lstStyle/>
          <a:p>
            <a:pPr algn="l" rtl="0">
              <a:defRPr/>
            </a:pPr>
            <a:r>
              <a:rPr lang="en-US" sz="3600" b="1" kern="0" dirty="0" smtClean="0">
                <a:solidFill>
                  <a:srgbClr val="1F497D"/>
                </a:solidFill>
              </a:rPr>
              <a:t>What’s an hydrological model? (quick reminder)</a:t>
            </a:r>
            <a:endParaRPr lang="he-IL" sz="3600" b="1" kern="0" dirty="0">
              <a:solidFill>
                <a:srgbClr val="1F497D"/>
              </a:solidFill>
            </a:endParaRPr>
          </a:p>
        </p:txBody>
      </p:sp>
      <p:pic>
        <p:nvPicPr>
          <p:cNvPr id="20" name="Picture 14" descr="×ª××× × ×§×©××¨×"/>
          <p:cNvPicPr>
            <a:picLocks noChangeAspect="1" noChangeArrowheads="1"/>
          </p:cNvPicPr>
          <p:nvPr/>
        </p:nvPicPr>
        <p:blipFill>
          <a:blip r:embed="rId2" cstate="print"/>
          <a:srcRect/>
          <a:stretch>
            <a:fillRect/>
          </a:stretch>
        </p:blipFill>
        <p:spPr bwMode="auto">
          <a:xfrm>
            <a:off x="10410865" y="175998"/>
            <a:ext cx="847685" cy="914400"/>
          </a:xfrm>
          <a:prstGeom prst="rect">
            <a:avLst/>
          </a:prstGeom>
          <a:noFill/>
        </p:spPr>
      </p:pic>
      <p:pic>
        <p:nvPicPr>
          <p:cNvPr id="22" name="תמונה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5225" y="175997"/>
            <a:ext cx="606684" cy="914401"/>
          </a:xfrm>
          <a:prstGeom prst="rect">
            <a:avLst/>
          </a:prstGeom>
        </p:spPr>
      </p:pic>
      <p:pic>
        <p:nvPicPr>
          <p:cNvPr id="12" name="תמונה 11"/>
          <p:cNvPicPr>
            <a:picLocks noChangeAspect="1"/>
          </p:cNvPicPr>
          <p:nvPr/>
        </p:nvPicPr>
        <p:blipFill>
          <a:blip r:embed="rId4"/>
          <a:stretch>
            <a:fillRect/>
          </a:stretch>
        </p:blipFill>
        <p:spPr>
          <a:xfrm>
            <a:off x="2383234" y="1349225"/>
            <a:ext cx="8715690" cy="5451480"/>
          </a:xfrm>
          <a:prstGeom prst="rect">
            <a:avLst/>
          </a:prstGeom>
        </p:spPr>
      </p:pic>
      <p:sp>
        <p:nvSpPr>
          <p:cNvPr id="2" name="מלבן 1"/>
          <p:cNvSpPr/>
          <p:nvPr/>
        </p:nvSpPr>
        <p:spPr>
          <a:xfrm>
            <a:off x="8604888" y="1970689"/>
            <a:ext cx="1406216" cy="736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dirty="0" smtClean="0">
                <a:solidFill>
                  <a:schemeClr val="tx1"/>
                </a:solidFill>
              </a:rPr>
              <a:t>Rainfall</a:t>
            </a:r>
            <a:endParaRPr lang="he-IL" sz="2800" dirty="0">
              <a:solidFill>
                <a:schemeClr val="tx1"/>
              </a:solidFill>
            </a:endParaRPr>
          </a:p>
        </p:txBody>
      </p:sp>
      <p:sp>
        <p:nvSpPr>
          <p:cNvPr id="8" name="מלבן 7"/>
          <p:cNvSpPr/>
          <p:nvPr/>
        </p:nvSpPr>
        <p:spPr>
          <a:xfrm>
            <a:off x="8589122" y="2960413"/>
            <a:ext cx="2194492" cy="736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dirty="0" smtClean="0">
                <a:solidFill>
                  <a:schemeClr val="tx1"/>
                </a:solidFill>
              </a:rPr>
              <a:t>Evaporation</a:t>
            </a:r>
            <a:endParaRPr lang="he-IL" sz="2800" dirty="0">
              <a:solidFill>
                <a:schemeClr val="tx1"/>
              </a:solidFill>
            </a:endParaRPr>
          </a:p>
        </p:txBody>
      </p:sp>
      <p:sp>
        <p:nvSpPr>
          <p:cNvPr id="9" name="מלבן 8"/>
          <p:cNvSpPr/>
          <p:nvPr/>
        </p:nvSpPr>
        <p:spPr>
          <a:xfrm>
            <a:off x="8589121" y="3581877"/>
            <a:ext cx="1821743" cy="736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dirty="0" smtClean="0">
                <a:solidFill>
                  <a:schemeClr val="tx1"/>
                </a:solidFill>
              </a:rPr>
              <a:t>Infiltration</a:t>
            </a:r>
            <a:endParaRPr lang="he-IL" sz="2800" dirty="0">
              <a:solidFill>
                <a:schemeClr val="tx1"/>
              </a:solidFill>
            </a:endParaRPr>
          </a:p>
        </p:txBody>
      </p:sp>
      <p:sp>
        <p:nvSpPr>
          <p:cNvPr id="10" name="מלבן 9"/>
          <p:cNvSpPr/>
          <p:nvPr/>
        </p:nvSpPr>
        <p:spPr>
          <a:xfrm>
            <a:off x="8589121" y="4392631"/>
            <a:ext cx="1821742" cy="1460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dirty="0" smtClean="0">
                <a:solidFill>
                  <a:schemeClr val="tx1"/>
                </a:solidFill>
              </a:rPr>
              <a:t>Overflow</a:t>
            </a:r>
            <a:endParaRPr lang="he-IL" sz="2800" dirty="0">
              <a:solidFill>
                <a:schemeClr val="tx1"/>
              </a:solidFill>
            </a:endParaRPr>
          </a:p>
        </p:txBody>
      </p:sp>
      <p:sp>
        <p:nvSpPr>
          <p:cNvPr id="11" name="מלבן 10"/>
          <p:cNvSpPr/>
          <p:nvPr/>
        </p:nvSpPr>
        <p:spPr>
          <a:xfrm>
            <a:off x="6731876" y="5927833"/>
            <a:ext cx="2222938" cy="839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dirty="0" smtClean="0">
                <a:solidFill>
                  <a:schemeClr val="tx1"/>
                </a:solidFill>
              </a:rPr>
              <a:t>Stream flow</a:t>
            </a:r>
            <a:endParaRPr lang="he-IL" sz="2800" dirty="0">
              <a:solidFill>
                <a:schemeClr val="tx1"/>
              </a:solidFill>
            </a:endParaRPr>
          </a:p>
        </p:txBody>
      </p:sp>
    </p:spTree>
    <p:extLst>
      <p:ext uri="{BB962C8B-B14F-4D97-AF65-F5344CB8AC3E}">
        <p14:creationId xmlns:p14="http://schemas.microsoft.com/office/powerpoint/2010/main" val="42813782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 name="TextBox 20"/>
          <p:cNvSpPr txBox="1"/>
          <p:nvPr/>
        </p:nvSpPr>
        <p:spPr>
          <a:xfrm>
            <a:off x="409446" y="148896"/>
            <a:ext cx="8763000" cy="1200329"/>
          </a:xfrm>
          <a:prstGeom prst="rect">
            <a:avLst/>
          </a:prstGeom>
          <a:noFill/>
        </p:spPr>
        <p:txBody>
          <a:bodyPr wrap="square" rtlCol="1">
            <a:spAutoFit/>
          </a:bodyPr>
          <a:lstStyle/>
          <a:p>
            <a:pPr algn="l" rtl="0">
              <a:defRPr/>
            </a:pPr>
            <a:r>
              <a:rPr lang="en-US" sz="3600" b="1" kern="0" dirty="0" smtClean="0">
                <a:solidFill>
                  <a:srgbClr val="1F497D"/>
                </a:solidFill>
              </a:rPr>
              <a:t>What’s an hydrological model? (quick reminder)</a:t>
            </a:r>
            <a:endParaRPr lang="he-IL" sz="3600" b="1" kern="0" dirty="0">
              <a:solidFill>
                <a:srgbClr val="1F497D"/>
              </a:solidFill>
            </a:endParaRPr>
          </a:p>
        </p:txBody>
      </p:sp>
      <p:pic>
        <p:nvPicPr>
          <p:cNvPr id="20" name="Picture 14" descr="×ª××× × ×§×©××¨×"/>
          <p:cNvPicPr>
            <a:picLocks noChangeAspect="1" noChangeArrowheads="1"/>
          </p:cNvPicPr>
          <p:nvPr/>
        </p:nvPicPr>
        <p:blipFill>
          <a:blip r:embed="rId2" cstate="print"/>
          <a:srcRect/>
          <a:stretch>
            <a:fillRect/>
          </a:stretch>
        </p:blipFill>
        <p:spPr bwMode="auto">
          <a:xfrm>
            <a:off x="10410865" y="175998"/>
            <a:ext cx="847685" cy="914400"/>
          </a:xfrm>
          <a:prstGeom prst="rect">
            <a:avLst/>
          </a:prstGeom>
          <a:noFill/>
        </p:spPr>
      </p:pic>
      <p:pic>
        <p:nvPicPr>
          <p:cNvPr id="22" name="תמונה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5225" y="175997"/>
            <a:ext cx="606684" cy="914401"/>
          </a:xfrm>
          <a:prstGeom prst="rect">
            <a:avLst/>
          </a:prstGeom>
        </p:spPr>
      </p:pic>
      <p:pic>
        <p:nvPicPr>
          <p:cNvPr id="13" name="Google Shape;194;p9"/>
          <p:cNvPicPr preferRelativeResize="0"/>
          <p:nvPr/>
        </p:nvPicPr>
        <p:blipFill rotWithShape="1">
          <a:blip r:embed="rId4">
            <a:alphaModFix/>
          </a:blip>
          <a:srcRect/>
          <a:stretch/>
        </p:blipFill>
        <p:spPr>
          <a:xfrm>
            <a:off x="2822028" y="1090398"/>
            <a:ext cx="7522162" cy="5594181"/>
          </a:xfrm>
          <a:prstGeom prst="rect">
            <a:avLst/>
          </a:prstGeom>
          <a:noFill/>
          <a:ln>
            <a:noFill/>
          </a:ln>
        </p:spPr>
      </p:pic>
    </p:spTree>
    <p:extLst>
      <p:ext uri="{BB962C8B-B14F-4D97-AF65-F5344CB8AC3E}">
        <p14:creationId xmlns:p14="http://schemas.microsoft.com/office/powerpoint/2010/main" val="3723758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4290</TotalTime>
  <Words>573</Words>
  <Application>Microsoft Office PowerPoint</Application>
  <PresentationFormat>מסך רחב</PresentationFormat>
  <Paragraphs>129</Paragraphs>
  <Slides>43</Slides>
  <Notes>4</Notes>
  <HiddenSlides>1</HiddenSlides>
  <MMClips>0</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43</vt:i4>
      </vt:variant>
    </vt:vector>
  </HeadingPairs>
  <TitlesOfParts>
    <vt:vector size="49" baseType="lpstr">
      <vt:lpstr>Arial</vt:lpstr>
      <vt:lpstr>Calibri</vt:lpstr>
      <vt:lpstr>Calibri Light</vt:lpstr>
      <vt:lpstr>NexusSans</vt:lpstr>
      <vt:lpstr>Times New Roman</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Israel Water Authority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Rinat Yair</dc:creator>
  <cp:lastModifiedBy>Rinat Yair</cp:lastModifiedBy>
  <cp:revision>110</cp:revision>
  <dcterms:created xsi:type="dcterms:W3CDTF">2020-02-11T06:48:33Z</dcterms:created>
  <dcterms:modified xsi:type="dcterms:W3CDTF">2022-03-15T06:34:59Z</dcterms:modified>
</cp:coreProperties>
</file>