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8"/>
  </p:notesMasterIdLst>
  <p:sldIdLst>
    <p:sldId id="270" r:id="rId2"/>
    <p:sldId id="271" r:id="rId3"/>
    <p:sldId id="257" r:id="rId4"/>
    <p:sldId id="258" r:id="rId5"/>
    <p:sldId id="274" r:id="rId6"/>
    <p:sldId id="272" r:id="rId7"/>
    <p:sldId id="273" r:id="rId8"/>
    <p:sldId id="275" r:id="rId9"/>
    <p:sldId id="276" r:id="rId10"/>
    <p:sldId id="262" r:id="rId11"/>
    <p:sldId id="265" r:id="rId12"/>
    <p:sldId id="277" r:id="rId13"/>
    <p:sldId id="278" r:id="rId14"/>
    <p:sldId id="279" r:id="rId15"/>
    <p:sldId id="269" r:id="rId16"/>
    <p:sldId id="280" r:id="rId17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8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8FAB06F-268D-4D41-B317-A6445A3A6369}" type="datetimeFigureOut">
              <a:rPr lang="he-IL" smtClean="0"/>
              <a:t>י"ב/אדר ב/תשפ"ב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431630A-9C43-4027-8D6D-9484A81040E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89903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816C1-40C4-4E52-A2C2-09833824DF56}" type="datetimeFigureOut">
              <a:rPr lang="he-IL" smtClean="0"/>
              <a:t>י"ב/אדר ב/תשפ"ב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58B9-9F4A-4517-9BA7-D5D27ED4370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39454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816C1-40C4-4E52-A2C2-09833824DF56}" type="datetimeFigureOut">
              <a:rPr lang="he-IL" smtClean="0"/>
              <a:t>י"ב/אדר ב/תשפ"ב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58B9-9F4A-4517-9BA7-D5D27ED4370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27392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816C1-40C4-4E52-A2C2-09833824DF56}" type="datetimeFigureOut">
              <a:rPr lang="he-IL" smtClean="0"/>
              <a:t>י"ב/אדר ב/תשפ"ב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58B9-9F4A-4517-9BA7-D5D27ED4370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7712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816C1-40C4-4E52-A2C2-09833824DF56}" type="datetimeFigureOut">
              <a:rPr lang="he-IL" smtClean="0"/>
              <a:t>י"ב/אדר ב/תשפ"ב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58B9-9F4A-4517-9BA7-D5D27ED4370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29602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816C1-40C4-4E52-A2C2-09833824DF56}" type="datetimeFigureOut">
              <a:rPr lang="he-IL" smtClean="0"/>
              <a:t>י"ב/אדר ב/תשפ"ב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58B9-9F4A-4517-9BA7-D5D27ED4370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46751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816C1-40C4-4E52-A2C2-09833824DF56}" type="datetimeFigureOut">
              <a:rPr lang="he-IL" smtClean="0"/>
              <a:t>י"ב/אדר ב/תשפ"ב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58B9-9F4A-4517-9BA7-D5D27ED4370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88870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816C1-40C4-4E52-A2C2-09833824DF56}" type="datetimeFigureOut">
              <a:rPr lang="he-IL" smtClean="0"/>
              <a:t>י"ב/אדר ב/תשפ"ב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58B9-9F4A-4517-9BA7-D5D27ED4370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41544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816C1-40C4-4E52-A2C2-09833824DF56}" type="datetimeFigureOut">
              <a:rPr lang="he-IL" smtClean="0"/>
              <a:t>י"ב/אדר ב/תשפ"ב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58B9-9F4A-4517-9BA7-D5D27ED4370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54548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816C1-40C4-4E52-A2C2-09833824DF56}" type="datetimeFigureOut">
              <a:rPr lang="he-IL" smtClean="0"/>
              <a:t>י"ב/אדר ב/תשפ"ב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58B9-9F4A-4517-9BA7-D5D27ED4370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59052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816C1-40C4-4E52-A2C2-09833824DF56}" type="datetimeFigureOut">
              <a:rPr lang="he-IL" smtClean="0"/>
              <a:t>י"ב/אדר ב/תשפ"ב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58B9-9F4A-4517-9BA7-D5D27ED4370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57073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816C1-40C4-4E52-A2C2-09833824DF56}" type="datetimeFigureOut">
              <a:rPr lang="he-IL" smtClean="0"/>
              <a:t>י"ב/אדר ב/תשפ"ב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358B9-9F4A-4517-9BA7-D5D27ED4370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97367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816C1-40C4-4E52-A2C2-09833824DF56}" type="datetimeFigureOut">
              <a:rPr lang="he-IL" smtClean="0"/>
              <a:t>י"ב/אדר ב/תשפ"ב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358B9-9F4A-4517-9BA7-D5D27ED4370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93303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image" Target="../media/image3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gif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/>
          <p:cNvSpPr/>
          <p:nvPr/>
        </p:nvSpPr>
        <p:spPr>
          <a:xfrm>
            <a:off x="366712" y="2648635"/>
            <a:ext cx="109061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dirty="0" smtClean="0"/>
              <a:t>COMET</a:t>
            </a:r>
            <a:r>
              <a:rPr lang="en-US" sz="3600" dirty="0"/>
              <a:t>® -</a:t>
            </a:r>
            <a:r>
              <a:rPr lang="en-US" sz="3600" dirty="0" smtClean="0"/>
              <a:t> world-wide </a:t>
            </a:r>
            <a:r>
              <a:rPr lang="en-US" sz="3600" dirty="0"/>
              <a:t>leader in support of education and training for the environmental sciences</a:t>
            </a:r>
          </a:p>
          <a:p>
            <a:pPr algn="l" rtl="0"/>
            <a:endParaRPr lang="en-US" sz="3600" dirty="0" smtClean="0"/>
          </a:p>
          <a:p>
            <a:pPr algn="l" rtl="0"/>
            <a:r>
              <a:rPr lang="en-US" sz="3600" dirty="0" err="1" smtClean="0"/>
              <a:t>MetEd</a:t>
            </a:r>
            <a:r>
              <a:rPr lang="en-US" sz="3600" dirty="0" smtClean="0"/>
              <a:t> - free collection of hundreds of training resources intended for the geoscience community</a:t>
            </a:r>
            <a:endParaRPr lang="he-IL" sz="36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099" y="300037"/>
            <a:ext cx="3697168" cy="1657351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12" y="300037"/>
            <a:ext cx="6430522" cy="165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/>
          <p:cNvSpPr>
            <a:spLocks noGrp="1"/>
          </p:cNvSpPr>
          <p:nvPr>
            <p:ph type="ctrTitle"/>
          </p:nvPr>
        </p:nvSpPr>
        <p:spPr>
          <a:xfrm>
            <a:off x="216877" y="348095"/>
            <a:ext cx="11975123" cy="831128"/>
          </a:xfrm>
        </p:spPr>
        <p:txBody>
          <a:bodyPr>
            <a:normAutofit fontScale="90000"/>
          </a:bodyPr>
          <a:lstStyle/>
          <a:p>
            <a:pPr algn="l" rtl="0"/>
            <a:r>
              <a:rPr lang="en-US" dirty="0" smtClean="0"/>
              <a:t>Satellite products</a:t>
            </a:r>
            <a:endParaRPr lang="he-IL" dirty="0"/>
          </a:p>
        </p:txBody>
      </p:sp>
      <p:pic>
        <p:nvPicPr>
          <p:cNvPr id="31" name="תמונה 30"/>
          <p:cNvPicPr>
            <a:picLocks noChangeAspect="1"/>
          </p:cNvPicPr>
          <p:nvPr/>
        </p:nvPicPr>
        <p:blipFill rotWithShape="1">
          <a:blip r:embed="rId2"/>
          <a:srcRect r="5044"/>
          <a:stretch/>
        </p:blipFill>
        <p:spPr>
          <a:xfrm>
            <a:off x="6427118" y="1112636"/>
            <a:ext cx="4507523" cy="5163474"/>
          </a:xfrm>
          <a:prstGeom prst="rect">
            <a:avLst/>
          </a:prstGeom>
        </p:spPr>
      </p:pic>
      <p:pic>
        <p:nvPicPr>
          <p:cNvPr id="32" name="תמונה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54" y="1112636"/>
            <a:ext cx="5184607" cy="5163474"/>
          </a:xfrm>
          <a:prstGeom prst="rect">
            <a:avLst/>
          </a:prstGeom>
        </p:spPr>
      </p:pic>
      <p:pic>
        <p:nvPicPr>
          <p:cNvPr id="6" name="Picture 14" descr="×ª××× × ×§×©××¨×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10865" y="175998"/>
            <a:ext cx="847685" cy="914400"/>
          </a:xfrm>
          <a:prstGeom prst="rect">
            <a:avLst/>
          </a:prstGeom>
          <a:noFill/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5" y="175997"/>
            <a:ext cx="606684" cy="914401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7027240" y="6367501"/>
            <a:ext cx="4793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https://</a:t>
            </a:r>
            <a:r>
              <a:rPr lang="he-IL" dirty="0" smtClean="0"/>
              <a:t>sharaku.eorc.jaxa.jp/GSMaP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86955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/>
          <p:cNvSpPr>
            <a:spLocks noGrp="1"/>
          </p:cNvSpPr>
          <p:nvPr>
            <p:ph type="ctrTitle"/>
          </p:nvPr>
        </p:nvSpPr>
        <p:spPr>
          <a:xfrm>
            <a:off x="133935" y="1030026"/>
            <a:ext cx="4851940" cy="831128"/>
          </a:xfrm>
        </p:spPr>
        <p:txBody>
          <a:bodyPr>
            <a:normAutofit/>
          </a:bodyPr>
          <a:lstStyle/>
          <a:p>
            <a:pPr algn="l" rtl="0"/>
            <a:r>
              <a:rPr lang="en-US" sz="4100" dirty="0" smtClean="0"/>
              <a:t>Local NWP model</a:t>
            </a:r>
            <a:endParaRPr lang="he-IL" sz="4100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61" y="2357877"/>
            <a:ext cx="3169378" cy="3169378"/>
          </a:xfrm>
          <a:prstGeom prst="rect">
            <a:avLst/>
          </a:prstGeom>
        </p:spPr>
      </p:pic>
      <p:sp>
        <p:nvSpPr>
          <p:cNvPr id="7" name="כותרת 1"/>
          <p:cNvSpPr txBox="1">
            <a:spLocks/>
          </p:cNvSpPr>
          <p:nvPr/>
        </p:nvSpPr>
        <p:spPr>
          <a:xfrm>
            <a:off x="268941" y="399071"/>
            <a:ext cx="11654118" cy="831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5400" dirty="0" smtClean="0"/>
              <a:t>Rain forecast</a:t>
            </a:r>
            <a:endParaRPr lang="he-IL" sz="5400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335" y="1968553"/>
            <a:ext cx="3854454" cy="3854454"/>
          </a:xfrm>
          <a:prstGeom prst="rect">
            <a:avLst/>
          </a:prstGeom>
        </p:spPr>
      </p:pic>
      <p:sp>
        <p:nvSpPr>
          <p:cNvPr id="8" name="כותרת 1"/>
          <p:cNvSpPr txBox="1">
            <a:spLocks/>
          </p:cNvSpPr>
          <p:nvPr/>
        </p:nvSpPr>
        <p:spPr>
          <a:xfrm>
            <a:off x="6185648" y="1030026"/>
            <a:ext cx="5737411" cy="831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4100" dirty="0" smtClean="0"/>
              <a:t>QPE</a:t>
            </a:r>
            <a:r>
              <a:rPr lang="en-US" sz="4100" dirty="0"/>
              <a:t> </a:t>
            </a:r>
            <a:r>
              <a:rPr lang="en-US" sz="4100" dirty="0" smtClean="0"/>
              <a:t>– from global model</a:t>
            </a:r>
            <a:endParaRPr lang="he-IL" sz="4100" dirty="0"/>
          </a:p>
        </p:txBody>
      </p:sp>
      <p:sp>
        <p:nvSpPr>
          <p:cNvPr id="9" name="מלבן 8"/>
          <p:cNvSpPr/>
          <p:nvPr/>
        </p:nvSpPr>
        <p:spPr>
          <a:xfrm>
            <a:off x="301561" y="1968553"/>
            <a:ext cx="4085222" cy="396025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/>
          <p:cNvSpPr/>
          <p:nvPr/>
        </p:nvSpPr>
        <p:spPr>
          <a:xfrm>
            <a:off x="6372189" y="1968553"/>
            <a:ext cx="4085222" cy="396025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10"/>
          <p:cNvSpPr/>
          <p:nvPr/>
        </p:nvSpPr>
        <p:spPr>
          <a:xfrm>
            <a:off x="5459180" y="4713985"/>
            <a:ext cx="6624754" cy="954107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457200" indent="-457200" algn="l" rtl="0">
              <a:buFontTx/>
              <a:buChar char="-"/>
            </a:pPr>
            <a:r>
              <a:rPr lang="en-US" sz="2800" dirty="0" smtClean="0"/>
              <a:t>What is the estimated model uncertainty in our region?</a:t>
            </a:r>
          </a:p>
        </p:txBody>
      </p:sp>
      <p:sp>
        <p:nvSpPr>
          <p:cNvPr id="13" name="מלבן 12"/>
          <p:cNvSpPr/>
          <p:nvPr/>
        </p:nvSpPr>
        <p:spPr>
          <a:xfrm>
            <a:off x="5459180" y="5770871"/>
            <a:ext cx="6624754" cy="954107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457200" indent="-457200" algn="l" rtl="0">
              <a:buFontTx/>
              <a:buChar char="-"/>
            </a:pPr>
            <a:r>
              <a:rPr lang="en-US" sz="2800" dirty="0" smtClean="0"/>
              <a:t>How does the NWP model uncertainty in reflected in the hydrological models?</a:t>
            </a:r>
          </a:p>
        </p:txBody>
      </p:sp>
      <p:pic>
        <p:nvPicPr>
          <p:cNvPr id="12" name="Picture 14" descr="×ª××× × ×§×©××¨×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10865" y="175998"/>
            <a:ext cx="847685" cy="914400"/>
          </a:xfrm>
          <a:prstGeom prst="rect">
            <a:avLst/>
          </a:prstGeom>
          <a:noFill/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5" y="175997"/>
            <a:ext cx="606684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4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1"/>
          <p:cNvSpPr txBox="1">
            <a:spLocks/>
          </p:cNvSpPr>
          <p:nvPr/>
        </p:nvSpPr>
        <p:spPr>
          <a:xfrm>
            <a:off x="268941" y="399071"/>
            <a:ext cx="11654118" cy="831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5400" dirty="0" smtClean="0"/>
              <a:t>Rain forecast - uncertainty</a:t>
            </a:r>
            <a:endParaRPr lang="he-IL" sz="5400" dirty="0"/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 rotWithShape="1">
          <a:blip r:embed="rId2"/>
          <a:srcRect b="40000"/>
          <a:stretch/>
        </p:blipFill>
        <p:spPr>
          <a:xfrm>
            <a:off x="529727" y="1224236"/>
            <a:ext cx="9861182" cy="5633764"/>
          </a:xfrm>
          <a:prstGeom prst="rect">
            <a:avLst/>
          </a:prstGeom>
        </p:spPr>
      </p:pic>
      <p:pic>
        <p:nvPicPr>
          <p:cNvPr id="4" name="Picture 14" descr="×ª××× × ×§×©××¨×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10865" y="175998"/>
            <a:ext cx="847685" cy="914400"/>
          </a:xfrm>
          <a:prstGeom prst="rect">
            <a:avLst/>
          </a:prstGeom>
          <a:noFill/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5" y="175997"/>
            <a:ext cx="606684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9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1"/>
          <p:cNvSpPr txBox="1">
            <a:spLocks/>
          </p:cNvSpPr>
          <p:nvPr/>
        </p:nvSpPr>
        <p:spPr>
          <a:xfrm>
            <a:off x="268941" y="399071"/>
            <a:ext cx="11654118" cy="831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5400" dirty="0" smtClean="0"/>
              <a:t>Rain forecast - uncertainty</a:t>
            </a:r>
            <a:endParaRPr lang="he-IL" sz="5400" dirty="0"/>
          </a:p>
        </p:txBody>
      </p:sp>
      <p:pic>
        <p:nvPicPr>
          <p:cNvPr id="4" name="Google Shape;283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8941" y="1609206"/>
            <a:ext cx="5440680" cy="39360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Google Shape;429;p23" descr="C:\YairStuff\Desktop\Zafit_GIf1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0349" y="3150524"/>
            <a:ext cx="6012710" cy="343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4" descr="×ª××× × ×§×©××¨×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10865" y="175998"/>
            <a:ext cx="847685" cy="914400"/>
          </a:xfrm>
          <a:prstGeom prst="rect">
            <a:avLst/>
          </a:prstGeom>
          <a:noFill/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5" y="175997"/>
            <a:ext cx="606684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0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1"/>
          <p:cNvSpPr txBox="1">
            <a:spLocks/>
          </p:cNvSpPr>
          <p:nvPr/>
        </p:nvSpPr>
        <p:spPr>
          <a:xfrm>
            <a:off x="268941" y="399071"/>
            <a:ext cx="11654118" cy="831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5400" dirty="0" smtClean="0"/>
              <a:t>Rain forecast - uncertainty</a:t>
            </a:r>
            <a:endParaRPr lang="he-IL" sz="5400" dirty="0"/>
          </a:p>
        </p:txBody>
      </p:sp>
      <p:pic>
        <p:nvPicPr>
          <p:cNvPr id="6" name="Google Shape;469;p27" descr="Q:\Yair\GB_HYDRA_Desert\DataAnalysisZin\Result_Analysis\COSMO_Analysis\New_for_thesis\Regular_COSMO_maps_combined.jpg"/>
          <p:cNvPicPr preferRelativeResize="0"/>
          <p:nvPr/>
        </p:nvPicPr>
        <p:blipFill rotWithShape="1">
          <a:blip r:embed="rId2">
            <a:alphaModFix/>
          </a:blip>
          <a:srcRect b="25123"/>
          <a:stretch/>
        </p:blipFill>
        <p:spPr>
          <a:xfrm>
            <a:off x="357432" y="1446414"/>
            <a:ext cx="11348150" cy="23691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Google Shape;48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41948" y="4031476"/>
            <a:ext cx="2963906" cy="170860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מלבן 11"/>
          <p:cNvSpPr/>
          <p:nvPr/>
        </p:nvSpPr>
        <p:spPr>
          <a:xfrm>
            <a:off x="4971011" y="5823007"/>
            <a:ext cx="6974867" cy="954107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457200" indent="-457200" algn="l" rtl="0">
              <a:buFontTx/>
              <a:buChar char="-"/>
            </a:pPr>
            <a:r>
              <a:rPr lang="en-US" sz="2800" dirty="0" smtClean="0"/>
              <a:t>How to communicate the uncertainty to the public and civil protection forces?</a:t>
            </a:r>
          </a:p>
        </p:txBody>
      </p:sp>
      <p:pic>
        <p:nvPicPr>
          <p:cNvPr id="13" name="Google Shape;491;p28"/>
          <p:cNvPicPr preferRelativeResize="0"/>
          <p:nvPr/>
        </p:nvPicPr>
        <p:blipFill rotWithShape="1">
          <a:blip r:embed="rId4">
            <a:alphaModFix/>
          </a:blip>
          <a:srcRect l="66245" t="49200" r="11453" b="1361"/>
          <a:stretch/>
        </p:blipFill>
        <p:spPr>
          <a:xfrm>
            <a:off x="357432" y="4031757"/>
            <a:ext cx="2656275" cy="26400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14" descr="×ª××× × ×§×©××¨×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10865" y="175998"/>
            <a:ext cx="847685" cy="914400"/>
          </a:xfrm>
          <a:prstGeom prst="rect">
            <a:avLst/>
          </a:prstGeom>
          <a:noFill/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5" y="175997"/>
            <a:ext cx="606684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0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/>
          <p:cNvSpPr>
            <a:spLocks noGrp="1"/>
          </p:cNvSpPr>
          <p:nvPr>
            <p:ph type="ctrTitle"/>
          </p:nvPr>
        </p:nvSpPr>
        <p:spPr>
          <a:xfrm>
            <a:off x="6015038" y="409184"/>
            <a:ext cx="6343649" cy="1654077"/>
          </a:xfrm>
        </p:spPr>
        <p:txBody>
          <a:bodyPr>
            <a:normAutofit fontScale="90000"/>
          </a:bodyPr>
          <a:lstStyle/>
          <a:p>
            <a:pPr algn="l" rtl="0"/>
            <a:r>
              <a:rPr lang="en-US" b="1" dirty="0" smtClean="0"/>
              <a:t>Measured and modeled discharge</a:t>
            </a:r>
            <a:endParaRPr lang="he-IL" b="1" dirty="0"/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809" y="3738282"/>
            <a:ext cx="4684828" cy="2805953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5" y="136632"/>
            <a:ext cx="3553598" cy="3198238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722" y="2641396"/>
            <a:ext cx="5203784" cy="3902839"/>
          </a:xfrm>
          <a:prstGeom prst="rect">
            <a:avLst/>
          </a:prstGeom>
        </p:spPr>
      </p:pic>
      <p:cxnSp>
        <p:nvCxnSpPr>
          <p:cNvPr id="13" name="מחבר חץ ישר 12"/>
          <p:cNvCxnSpPr/>
          <p:nvPr/>
        </p:nvCxnSpPr>
        <p:spPr>
          <a:xfrm>
            <a:off x="1524000" y="2348753"/>
            <a:ext cx="690282" cy="7978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מחבר חץ ישר 13"/>
          <p:cNvCxnSpPr/>
          <p:nvPr/>
        </p:nvCxnSpPr>
        <p:spPr>
          <a:xfrm>
            <a:off x="6490447" y="4312022"/>
            <a:ext cx="169204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מלבן 7"/>
          <p:cNvSpPr/>
          <p:nvPr/>
        </p:nvSpPr>
        <p:spPr>
          <a:xfrm>
            <a:off x="5567246" y="5823007"/>
            <a:ext cx="6378632" cy="954107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2800" dirty="0" smtClean="0"/>
              <a:t>- Do you have rainfall or discharge flood-threshold?</a:t>
            </a:r>
          </a:p>
        </p:txBody>
      </p:sp>
      <p:pic>
        <p:nvPicPr>
          <p:cNvPr id="12" name="Picture 14" descr="×ª××× × ×§×©××¨×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10865" y="175998"/>
            <a:ext cx="847685" cy="914400"/>
          </a:xfrm>
          <a:prstGeom prst="rect">
            <a:avLst/>
          </a:prstGeom>
          <a:noFill/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5" y="175997"/>
            <a:ext cx="606684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/>
          <p:cNvSpPr/>
          <p:nvPr/>
        </p:nvSpPr>
        <p:spPr>
          <a:xfrm>
            <a:off x="1097280" y="1837113"/>
            <a:ext cx="8462356" cy="4616648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571500" indent="-571500" algn="l" rtl="0">
              <a:buFontTx/>
              <a:buChar char="-"/>
            </a:pPr>
            <a:r>
              <a:rPr lang="en-US" sz="2800" dirty="0"/>
              <a:t>What do they think </a:t>
            </a:r>
            <a:r>
              <a:rPr lang="en-US" sz="2800" dirty="0" smtClean="0"/>
              <a:t>lacks the most in your region?</a:t>
            </a:r>
          </a:p>
          <a:p>
            <a:pPr marL="1028700" lvl="1" indent="-571500" algn="l" rtl="0">
              <a:buFontTx/>
              <a:buChar char="-"/>
            </a:pPr>
            <a:r>
              <a:rPr lang="en-US" sz="2800" dirty="0" smtClean="0"/>
              <a:t>Better </a:t>
            </a:r>
            <a:r>
              <a:rPr lang="en-US" sz="2800" dirty="0"/>
              <a:t>NWP model? </a:t>
            </a:r>
            <a:endParaRPr lang="en-US" sz="2800" dirty="0" smtClean="0"/>
          </a:p>
          <a:p>
            <a:pPr marL="1028700" lvl="1" indent="-571500" algn="l" rtl="0">
              <a:buFontTx/>
              <a:buChar char="-"/>
            </a:pPr>
            <a:r>
              <a:rPr lang="en-US" sz="2800" dirty="0" smtClean="0"/>
              <a:t>Hydrological models?</a:t>
            </a:r>
          </a:p>
          <a:p>
            <a:pPr marL="1028700" lvl="1" indent="-571500" algn="l" rtl="0">
              <a:buFontTx/>
              <a:buChar char="-"/>
            </a:pPr>
            <a:r>
              <a:rPr lang="en-US" sz="2800" dirty="0" smtClean="0"/>
              <a:t>Rain </a:t>
            </a:r>
            <a:r>
              <a:rPr lang="en-US" sz="2800" dirty="0"/>
              <a:t>gages? </a:t>
            </a:r>
            <a:endParaRPr lang="en-US" sz="2800" dirty="0" smtClean="0"/>
          </a:p>
          <a:p>
            <a:pPr marL="1028700" lvl="1" indent="-571500" algn="l" rtl="0">
              <a:buFontTx/>
              <a:buChar char="-"/>
            </a:pPr>
            <a:r>
              <a:rPr lang="en-US" sz="2800" dirty="0" smtClean="0"/>
              <a:t>Discharge </a:t>
            </a:r>
            <a:r>
              <a:rPr lang="en-US" sz="2800" dirty="0"/>
              <a:t>gages</a:t>
            </a:r>
            <a:r>
              <a:rPr lang="en-US" sz="2800" dirty="0" smtClean="0"/>
              <a:t>?</a:t>
            </a:r>
          </a:p>
          <a:p>
            <a:pPr marL="1028700" lvl="1" indent="-571500" algn="l" rtl="0">
              <a:buFontTx/>
              <a:buChar char="-"/>
            </a:pPr>
            <a:r>
              <a:rPr lang="en-US" sz="2800" dirty="0" smtClean="0"/>
              <a:t>Hydrological data?</a:t>
            </a:r>
            <a:endParaRPr lang="en-US" sz="2800" dirty="0"/>
          </a:p>
          <a:p>
            <a:pPr marL="571500" indent="-571500" algn="l" rtl="0">
              <a:lnSpc>
                <a:spcPct val="150000"/>
              </a:lnSpc>
              <a:buFontTx/>
              <a:buChar char="-"/>
            </a:pPr>
            <a:r>
              <a:rPr lang="en-US" sz="2800" dirty="0" smtClean="0"/>
              <a:t>How do you communicate with </a:t>
            </a:r>
            <a:r>
              <a:rPr lang="en-US" sz="2800" dirty="0"/>
              <a:t>the public? The civil protection forces? </a:t>
            </a:r>
          </a:p>
          <a:p>
            <a:pPr marL="571500" indent="-571500" algn="l" rtl="0">
              <a:lnSpc>
                <a:spcPct val="150000"/>
              </a:lnSpc>
              <a:buFontTx/>
              <a:buChar char="-"/>
            </a:pPr>
            <a:r>
              <a:rPr lang="en-US" sz="2800" dirty="0" smtClean="0"/>
              <a:t>What </a:t>
            </a:r>
            <a:r>
              <a:rPr lang="en-US" sz="2800" dirty="0"/>
              <a:t>are </a:t>
            </a:r>
            <a:r>
              <a:rPr lang="en-US" sz="2800" dirty="0" smtClean="0"/>
              <a:t>your </a:t>
            </a:r>
            <a:r>
              <a:rPr lang="en-US" sz="2800" dirty="0"/>
              <a:t>main hazards? </a:t>
            </a:r>
            <a:endParaRPr lang="en-US" sz="2800" dirty="0"/>
          </a:p>
        </p:txBody>
      </p:sp>
      <p:sp>
        <p:nvSpPr>
          <p:cNvPr id="12" name="כותרת 1"/>
          <p:cNvSpPr txBox="1">
            <a:spLocks/>
          </p:cNvSpPr>
          <p:nvPr/>
        </p:nvSpPr>
        <p:spPr>
          <a:xfrm>
            <a:off x="268941" y="399071"/>
            <a:ext cx="11654118" cy="831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5400" dirty="0" smtClean="0"/>
              <a:t>Additional topics </a:t>
            </a:r>
            <a:endParaRPr lang="he-IL" sz="5400" dirty="0"/>
          </a:p>
        </p:txBody>
      </p:sp>
      <p:pic>
        <p:nvPicPr>
          <p:cNvPr id="15" name="Picture 14" descr="×ª××× × ×§×©××¨×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0865" y="175998"/>
            <a:ext cx="847685" cy="914400"/>
          </a:xfrm>
          <a:prstGeom prst="rect">
            <a:avLst/>
          </a:prstGeom>
          <a:noFill/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5" y="175997"/>
            <a:ext cx="606684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4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200026"/>
            <a:ext cx="2657475" cy="1191282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27" y="1709342"/>
            <a:ext cx="2995613" cy="2318720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138" y="1761987"/>
            <a:ext cx="2996705" cy="2265452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4051" y="1734633"/>
            <a:ext cx="3096018" cy="2292806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577" y="4346096"/>
            <a:ext cx="2971363" cy="2293430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0640" y="4374075"/>
            <a:ext cx="2959245" cy="2265451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4051" y="4321235"/>
            <a:ext cx="3042757" cy="2318291"/>
          </a:xfrm>
          <a:prstGeom prst="rect">
            <a:avLst/>
          </a:prstGeom>
        </p:spPr>
      </p:pic>
      <p:pic>
        <p:nvPicPr>
          <p:cNvPr id="14" name="Picture 14" descr="×ª××× × ×§×©××¨×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10865" y="175998"/>
            <a:ext cx="847685" cy="914400"/>
          </a:xfrm>
          <a:prstGeom prst="rect">
            <a:avLst/>
          </a:prstGeom>
          <a:noFill/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5" y="175997"/>
            <a:ext cx="606684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9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/>
          <p:cNvSpPr>
            <a:spLocks noGrp="1"/>
          </p:cNvSpPr>
          <p:nvPr>
            <p:ph type="ctrTitle"/>
          </p:nvPr>
        </p:nvSpPr>
        <p:spPr>
          <a:xfrm>
            <a:off x="313765" y="268779"/>
            <a:ext cx="10097100" cy="1410391"/>
          </a:xfrm>
        </p:spPr>
        <p:txBody>
          <a:bodyPr>
            <a:normAutofit fontScale="90000"/>
          </a:bodyPr>
          <a:lstStyle/>
          <a:p>
            <a:pPr algn="l" rtl="0"/>
            <a:r>
              <a:rPr lang="en-US" dirty="0" smtClean="0"/>
              <a:t>You are a visiting hydrologist at Main country flood center </a:t>
            </a:r>
            <a:endParaRPr lang="he-IL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5" y="1855694"/>
            <a:ext cx="6722249" cy="3921312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074" y="3101787"/>
            <a:ext cx="4702486" cy="3526865"/>
          </a:xfrm>
          <a:prstGeom prst="rect">
            <a:avLst/>
          </a:prstGeom>
        </p:spPr>
      </p:pic>
      <p:pic>
        <p:nvPicPr>
          <p:cNvPr id="7" name="Picture 14" descr="×ª××× × ×§×©××¨×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10865" y="175998"/>
            <a:ext cx="847685" cy="914400"/>
          </a:xfrm>
          <a:prstGeom prst="rect">
            <a:avLst/>
          </a:prstGeom>
          <a:noFill/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5" y="175997"/>
            <a:ext cx="606684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3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6" y="1201365"/>
            <a:ext cx="3889374" cy="35004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6404" y="6237350"/>
            <a:ext cx="142859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sz="2400" b="1" dirty="0" smtClean="0"/>
              <a:t>1000 km</a:t>
            </a:r>
            <a:r>
              <a:rPr lang="en-US" sz="2400" b="1" baseline="30000" dirty="0" smtClean="0"/>
              <a:t>2</a:t>
            </a:r>
            <a:endParaRPr lang="he-IL" sz="2400" b="1" baseline="30000" dirty="0"/>
          </a:p>
        </p:txBody>
      </p:sp>
      <p:sp>
        <p:nvSpPr>
          <p:cNvPr id="7" name="כותרת 1"/>
          <p:cNvSpPr>
            <a:spLocks noGrp="1"/>
          </p:cNvSpPr>
          <p:nvPr>
            <p:ph type="ctrTitle"/>
          </p:nvPr>
        </p:nvSpPr>
        <p:spPr>
          <a:xfrm>
            <a:off x="313765" y="180623"/>
            <a:ext cx="11272058" cy="831128"/>
          </a:xfrm>
        </p:spPr>
        <p:txBody>
          <a:bodyPr>
            <a:normAutofit fontScale="90000"/>
          </a:bodyPr>
          <a:lstStyle/>
          <a:p>
            <a:pPr algn="l" rtl="0"/>
            <a:r>
              <a:rPr lang="en-US" dirty="0" smtClean="0"/>
              <a:t>This is your basin</a:t>
            </a:r>
            <a:endParaRPr lang="he-IL" dirty="0"/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120" y="1870447"/>
            <a:ext cx="3310950" cy="3973140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959" y="1725326"/>
            <a:ext cx="2965751" cy="3627810"/>
          </a:xfrm>
          <a:prstGeom prst="rect">
            <a:avLst/>
          </a:prstGeom>
        </p:spPr>
      </p:pic>
      <p:sp>
        <p:nvSpPr>
          <p:cNvPr id="2" name="מלבן 1"/>
          <p:cNvSpPr/>
          <p:nvPr/>
        </p:nvSpPr>
        <p:spPr>
          <a:xfrm>
            <a:off x="5398383" y="5734778"/>
            <a:ext cx="6378632" cy="954107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2800" dirty="0"/>
              <a:t>What is the difference between the case study area </a:t>
            </a:r>
            <a:r>
              <a:rPr lang="en-US" sz="2800" dirty="0" smtClean="0"/>
              <a:t>and their </a:t>
            </a:r>
            <a:r>
              <a:rPr lang="en-US" sz="2800" dirty="0"/>
              <a:t>region?</a:t>
            </a:r>
          </a:p>
        </p:txBody>
      </p:sp>
      <p:pic>
        <p:nvPicPr>
          <p:cNvPr id="9" name="Picture 14" descr="×ª××× × ×§×©××¨×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10865" y="175998"/>
            <a:ext cx="847685" cy="914400"/>
          </a:xfrm>
          <a:prstGeom prst="rect">
            <a:avLst/>
          </a:prstGeom>
          <a:noFill/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5" y="175997"/>
            <a:ext cx="606684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0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/>
          <p:cNvSpPr>
            <a:spLocks noGrp="1"/>
          </p:cNvSpPr>
          <p:nvPr>
            <p:ph type="ctrTitle"/>
          </p:nvPr>
        </p:nvSpPr>
        <p:spPr>
          <a:xfrm>
            <a:off x="216877" y="348095"/>
            <a:ext cx="11975123" cy="831128"/>
          </a:xfrm>
        </p:spPr>
        <p:txBody>
          <a:bodyPr>
            <a:normAutofit fontScale="90000"/>
          </a:bodyPr>
          <a:lstStyle/>
          <a:p>
            <a:pPr algn="l" rtl="0"/>
            <a:r>
              <a:rPr lang="en-US" dirty="0" smtClean="0"/>
              <a:t>Soil moisture</a:t>
            </a:r>
            <a:endParaRPr lang="he-IL" dirty="0"/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8" y="1374759"/>
            <a:ext cx="4504393" cy="54052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מלבן 26"/>
          <p:cNvSpPr/>
          <p:nvPr/>
        </p:nvSpPr>
        <p:spPr>
          <a:xfrm>
            <a:off x="5398383" y="5310828"/>
            <a:ext cx="6378632" cy="1384995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457200" indent="-457200" algn="l" rtl="0">
              <a:buFontTx/>
              <a:buChar char="-"/>
            </a:pPr>
            <a:r>
              <a:rPr lang="en-US" sz="2800" dirty="0" smtClean="0"/>
              <a:t>Are antecedent soil moisture conditions are important in our region?</a:t>
            </a:r>
          </a:p>
          <a:p>
            <a:pPr marL="457200" indent="-457200" algn="l" rtl="0">
              <a:buFontTx/>
              <a:buChar char="-"/>
            </a:pPr>
            <a:r>
              <a:rPr lang="en-US" sz="2800" dirty="0" smtClean="0"/>
              <a:t>How can you estimate them?</a:t>
            </a:r>
          </a:p>
        </p:txBody>
      </p:sp>
      <p:pic>
        <p:nvPicPr>
          <p:cNvPr id="6" name="Picture 14" descr="×ª××× × ×§×©××¨×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10865" y="175998"/>
            <a:ext cx="847685" cy="914400"/>
          </a:xfrm>
          <a:prstGeom prst="rect">
            <a:avLst/>
          </a:prstGeom>
          <a:noFill/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5" y="175997"/>
            <a:ext cx="606684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7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21" y="1275541"/>
            <a:ext cx="4687838" cy="5316105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076" y="1044056"/>
            <a:ext cx="5312238" cy="5547590"/>
          </a:xfrm>
          <a:prstGeom prst="rect">
            <a:avLst/>
          </a:prstGeom>
        </p:spPr>
      </p:pic>
      <p:sp>
        <p:nvSpPr>
          <p:cNvPr id="4" name="כותרת 1"/>
          <p:cNvSpPr>
            <a:spLocks noGrp="1"/>
          </p:cNvSpPr>
          <p:nvPr>
            <p:ph type="ctrTitle"/>
          </p:nvPr>
        </p:nvSpPr>
        <p:spPr>
          <a:xfrm>
            <a:off x="216877" y="348095"/>
            <a:ext cx="11975123" cy="831128"/>
          </a:xfrm>
        </p:spPr>
        <p:txBody>
          <a:bodyPr>
            <a:normAutofit fontScale="90000"/>
          </a:bodyPr>
          <a:lstStyle/>
          <a:p>
            <a:pPr algn="l" rtl="0"/>
            <a:r>
              <a:rPr lang="en-US" dirty="0" smtClean="0"/>
              <a:t>Satellite based soil moisture </a:t>
            </a:r>
            <a:endParaRPr lang="he-IL" dirty="0"/>
          </a:p>
        </p:txBody>
      </p:sp>
      <p:pic>
        <p:nvPicPr>
          <p:cNvPr id="7" name="Picture 14" descr="×ª××× × ×§×©××¨×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10865" y="175998"/>
            <a:ext cx="847685" cy="914400"/>
          </a:xfrm>
          <a:prstGeom prst="rect">
            <a:avLst/>
          </a:prstGeom>
          <a:noFill/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5" y="175997"/>
            <a:ext cx="606684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6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19" y="1317104"/>
            <a:ext cx="4687838" cy="5316105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345" y="1842569"/>
            <a:ext cx="6666182" cy="4582245"/>
          </a:xfrm>
          <a:prstGeom prst="rect">
            <a:avLst/>
          </a:prstGeom>
        </p:spPr>
      </p:pic>
      <p:sp>
        <p:nvSpPr>
          <p:cNvPr id="4" name="כותרת 1"/>
          <p:cNvSpPr>
            <a:spLocks noGrp="1"/>
          </p:cNvSpPr>
          <p:nvPr>
            <p:ph type="ctrTitle"/>
          </p:nvPr>
        </p:nvSpPr>
        <p:spPr>
          <a:xfrm>
            <a:off x="216877" y="348095"/>
            <a:ext cx="11975123" cy="831128"/>
          </a:xfrm>
        </p:spPr>
        <p:txBody>
          <a:bodyPr>
            <a:normAutofit fontScale="90000"/>
          </a:bodyPr>
          <a:lstStyle/>
          <a:p>
            <a:pPr algn="l" rtl="0"/>
            <a:r>
              <a:rPr lang="en-US" dirty="0" smtClean="0"/>
              <a:t>Model based soil moisture </a:t>
            </a:r>
            <a:endParaRPr lang="he-IL" dirty="0"/>
          </a:p>
        </p:txBody>
      </p:sp>
      <p:pic>
        <p:nvPicPr>
          <p:cNvPr id="6" name="Picture 14" descr="×ª××× × ×§×©××¨×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10865" y="175998"/>
            <a:ext cx="847685" cy="914400"/>
          </a:xfrm>
          <a:prstGeom prst="rect">
            <a:avLst/>
          </a:prstGeom>
          <a:noFill/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5" y="175997"/>
            <a:ext cx="606684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1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42" y="2239752"/>
            <a:ext cx="4762500" cy="42862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95749" y="2886214"/>
            <a:ext cx="10266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1">
            <a:spAutoFit/>
          </a:bodyPr>
          <a:lstStyle/>
          <a:p>
            <a:r>
              <a:rPr lang="en-US" dirty="0" smtClean="0"/>
              <a:t>300 m</a:t>
            </a:r>
            <a:r>
              <a:rPr lang="en-US" baseline="30000" dirty="0" smtClean="0"/>
              <a:t>3</a:t>
            </a:r>
            <a:r>
              <a:rPr lang="en-US" dirty="0" smtClean="0"/>
              <a:t>/s</a:t>
            </a:r>
            <a:endParaRPr lang="he-IL" dirty="0"/>
          </a:p>
        </p:txBody>
      </p:sp>
      <p:sp>
        <p:nvSpPr>
          <p:cNvPr id="12" name="TextBox 11"/>
          <p:cNvSpPr txBox="1"/>
          <p:nvPr/>
        </p:nvSpPr>
        <p:spPr>
          <a:xfrm>
            <a:off x="2917181" y="5782256"/>
            <a:ext cx="114364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1">
            <a:spAutoFit/>
          </a:bodyPr>
          <a:lstStyle/>
          <a:p>
            <a:r>
              <a:rPr lang="en-US" dirty="0" smtClean="0"/>
              <a:t>1000 m</a:t>
            </a:r>
            <a:r>
              <a:rPr lang="en-US" baseline="30000" dirty="0" smtClean="0"/>
              <a:t>3</a:t>
            </a:r>
            <a:r>
              <a:rPr lang="en-US" dirty="0" smtClean="0"/>
              <a:t>/s</a:t>
            </a:r>
            <a:endParaRPr lang="he-IL" dirty="0"/>
          </a:p>
        </p:txBody>
      </p:sp>
      <p:sp>
        <p:nvSpPr>
          <p:cNvPr id="13" name="TextBox 12"/>
          <p:cNvSpPr txBox="1"/>
          <p:nvPr/>
        </p:nvSpPr>
        <p:spPr>
          <a:xfrm>
            <a:off x="266222" y="5322817"/>
            <a:ext cx="10266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1">
            <a:spAutoFit/>
          </a:bodyPr>
          <a:lstStyle/>
          <a:p>
            <a:r>
              <a:rPr lang="en-US" dirty="0" smtClean="0"/>
              <a:t>100 m</a:t>
            </a:r>
            <a:r>
              <a:rPr lang="en-US" baseline="30000" dirty="0" smtClean="0"/>
              <a:t>3</a:t>
            </a:r>
            <a:r>
              <a:rPr lang="en-US" dirty="0" smtClean="0"/>
              <a:t>/s</a:t>
            </a:r>
            <a:endParaRPr lang="he-IL" dirty="0"/>
          </a:p>
        </p:txBody>
      </p:sp>
      <p:sp>
        <p:nvSpPr>
          <p:cNvPr id="15" name="TextBox 14"/>
          <p:cNvSpPr txBox="1"/>
          <p:nvPr/>
        </p:nvSpPr>
        <p:spPr>
          <a:xfrm>
            <a:off x="266222" y="2832427"/>
            <a:ext cx="10266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1">
            <a:spAutoFit/>
          </a:bodyPr>
          <a:lstStyle/>
          <a:p>
            <a:r>
              <a:rPr lang="en-US" dirty="0" smtClean="0"/>
              <a:t>290 m</a:t>
            </a:r>
            <a:r>
              <a:rPr lang="en-US" baseline="30000" dirty="0" smtClean="0"/>
              <a:t>3</a:t>
            </a:r>
            <a:r>
              <a:rPr lang="en-US" dirty="0" smtClean="0"/>
              <a:t>/s</a:t>
            </a:r>
            <a:endParaRPr lang="he-IL" dirty="0"/>
          </a:p>
        </p:txBody>
      </p:sp>
      <p:cxnSp>
        <p:nvCxnSpPr>
          <p:cNvPr id="18" name="מחבר חץ ישר 17"/>
          <p:cNvCxnSpPr/>
          <p:nvPr/>
        </p:nvCxnSpPr>
        <p:spPr>
          <a:xfrm flipH="1">
            <a:off x="2447366" y="3201759"/>
            <a:ext cx="811616" cy="11850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מחבר חץ ישר 18"/>
          <p:cNvCxnSpPr/>
          <p:nvPr/>
        </p:nvCxnSpPr>
        <p:spPr>
          <a:xfrm flipH="1">
            <a:off x="2175140" y="5903403"/>
            <a:ext cx="545275" cy="95816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02934" y="5784926"/>
            <a:ext cx="10266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1">
            <a:spAutoFit/>
          </a:bodyPr>
          <a:lstStyle/>
          <a:p>
            <a:r>
              <a:rPr lang="en-US" dirty="0" smtClean="0"/>
              <a:t>800 m</a:t>
            </a:r>
            <a:r>
              <a:rPr lang="en-US" baseline="30000" dirty="0" smtClean="0"/>
              <a:t>3</a:t>
            </a:r>
            <a:r>
              <a:rPr lang="en-US" dirty="0" smtClean="0"/>
              <a:t>/s</a:t>
            </a:r>
            <a:endParaRPr lang="he-IL" dirty="0"/>
          </a:p>
        </p:txBody>
      </p:sp>
      <p:cxnSp>
        <p:nvCxnSpPr>
          <p:cNvPr id="22" name="מחבר חץ ישר 21"/>
          <p:cNvCxnSpPr/>
          <p:nvPr/>
        </p:nvCxnSpPr>
        <p:spPr>
          <a:xfrm>
            <a:off x="1137150" y="3255546"/>
            <a:ext cx="537572" cy="79518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מחבר חץ ישר 22"/>
          <p:cNvCxnSpPr/>
          <p:nvPr/>
        </p:nvCxnSpPr>
        <p:spPr>
          <a:xfrm flipV="1">
            <a:off x="1487270" y="5156936"/>
            <a:ext cx="687870" cy="654921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מחבר חץ ישר 23"/>
          <p:cNvCxnSpPr/>
          <p:nvPr/>
        </p:nvCxnSpPr>
        <p:spPr>
          <a:xfrm flipV="1">
            <a:off x="1292850" y="4689959"/>
            <a:ext cx="250108" cy="757732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מחבר חץ ישר 24"/>
          <p:cNvCxnSpPr/>
          <p:nvPr/>
        </p:nvCxnSpPr>
        <p:spPr>
          <a:xfrm flipV="1">
            <a:off x="2405079" y="3722031"/>
            <a:ext cx="630673" cy="32870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918732" y="3411952"/>
            <a:ext cx="10266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1">
            <a:spAutoFit/>
          </a:bodyPr>
          <a:lstStyle/>
          <a:p>
            <a:r>
              <a:rPr lang="en-US" dirty="0" smtClean="0"/>
              <a:t>500 m</a:t>
            </a:r>
            <a:r>
              <a:rPr lang="en-US" baseline="30000" dirty="0" smtClean="0"/>
              <a:t>3</a:t>
            </a:r>
            <a:r>
              <a:rPr lang="en-US" dirty="0" smtClean="0"/>
              <a:t>/s</a:t>
            </a:r>
            <a:endParaRPr lang="he-IL" dirty="0"/>
          </a:p>
        </p:txBody>
      </p:sp>
      <p:pic>
        <p:nvPicPr>
          <p:cNvPr id="36" name="תמונה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901" y="1520345"/>
            <a:ext cx="3650520" cy="27378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37" name="מחבר חץ ישר 36"/>
          <p:cNvCxnSpPr/>
          <p:nvPr/>
        </p:nvCxnSpPr>
        <p:spPr>
          <a:xfrm flipV="1">
            <a:off x="4270029" y="3056966"/>
            <a:ext cx="318064" cy="896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מלבן 26"/>
          <p:cNvSpPr/>
          <p:nvPr/>
        </p:nvSpPr>
        <p:spPr>
          <a:xfrm>
            <a:off x="5398383" y="4679882"/>
            <a:ext cx="6378632" cy="954107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457200" indent="-457200" algn="l" rtl="0">
              <a:buFontTx/>
              <a:buChar char="-"/>
            </a:pPr>
            <a:r>
              <a:rPr lang="en-US" sz="2800" dirty="0" smtClean="0"/>
              <a:t>How can we compensate for lack of measurements in our region?</a:t>
            </a:r>
          </a:p>
        </p:txBody>
      </p:sp>
      <p:sp>
        <p:nvSpPr>
          <p:cNvPr id="20" name="כותרת 1"/>
          <p:cNvSpPr txBox="1">
            <a:spLocks/>
          </p:cNvSpPr>
          <p:nvPr/>
        </p:nvSpPr>
        <p:spPr>
          <a:xfrm>
            <a:off x="369277" y="500495"/>
            <a:ext cx="11975123" cy="831128"/>
          </a:xfrm>
          <a:prstGeom prst="rect">
            <a:avLst/>
          </a:prstGeom>
        </p:spPr>
        <p:txBody>
          <a:bodyPr vert="horz" lIns="91440" tIns="45720" rIns="91440" bIns="45720" rtlCol="1" anchor="b">
            <a:normAutofit fontScale="90000" lnSpcReduction="10000"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mtClean="0"/>
              <a:t>Rain measurements and discharge</a:t>
            </a:r>
            <a:endParaRPr lang="he-IL" dirty="0"/>
          </a:p>
        </p:txBody>
      </p:sp>
      <p:sp>
        <p:nvSpPr>
          <p:cNvPr id="28" name="מלבן 27"/>
          <p:cNvSpPr/>
          <p:nvPr/>
        </p:nvSpPr>
        <p:spPr>
          <a:xfrm>
            <a:off x="5398383" y="5692149"/>
            <a:ext cx="6378632" cy="954107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457200" indent="-457200" algn="l" rtl="0">
              <a:buFontTx/>
              <a:buChar char="-"/>
            </a:pPr>
            <a:r>
              <a:rPr lang="en-US" sz="2800" dirty="0"/>
              <a:t>Do you have observers/ cooperation with people at the field?</a:t>
            </a:r>
          </a:p>
        </p:txBody>
      </p:sp>
      <p:pic>
        <p:nvPicPr>
          <p:cNvPr id="29" name="Picture 14" descr="×ª××× × ×§×©××¨×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10865" y="175998"/>
            <a:ext cx="847685" cy="914400"/>
          </a:xfrm>
          <a:prstGeom prst="rect">
            <a:avLst/>
          </a:prstGeom>
          <a:noFill/>
        </p:spPr>
      </p:pic>
      <p:pic>
        <p:nvPicPr>
          <p:cNvPr id="30" name="תמונה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5" y="175997"/>
            <a:ext cx="606684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0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/>
          <p:cNvSpPr>
            <a:spLocks noGrp="1"/>
          </p:cNvSpPr>
          <p:nvPr>
            <p:ph type="ctrTitle"/>
          </p:nvPr>
        </p:nvSpPr>
        <p:spPr>
          <a:xfrm>
            <a:off x="216877" y="348095"/>
            <a:ext cx="11975123" cy="831128"/>
          </a:xfrm>
        </p:spPr>
        <p:txBody>
          <a:bodyPr>
            <a:normAutofit fontScale="90000"/>
          </a:bodyPr>
          <a:lstStyle/>
          <a:p>
            <a:pPr algn="l" rtl="0"/>
            <a:r>
              <a:rPr lang="en-US" dirty="0" smtClean="0"/>
              <a:t>Satellite products</a:t>
            </a:r>
            <a:endParaRPr lang="he-IL" dirty="0"/>
          </a:p>
        </p:txBody>
      </p:sp>
      <p:sp>
        <p:nvSpPr>
          <p:cNvPr id="28" name="מלבן 27"/>
          <p:cNvSpPr/>
          <p:nvPr/>
        </p:nvSpPr>
        <p:spPr>
          <a:xfrm>
            <a:off x="7027240" y="6367501"/>
            <a:ext cx="4793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https://</a:t>
            </a:r>
            <a:r>
              <a:rPr lang="he-IL" dirty="0" smtClean="0"/>
              <a:t>sharaku.eorc.jaxa.jp/GSMaP</a:t>
            </a:r>
            <a:endParaRPr lang="he-IL" dirty="0"/>
          </a:p>
        </p:txBody>
      </p:sp>
      <p:pic>
        <p:nvPicPr>
          <p:cNvPr id="29" name="תמונה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547" y="1334497"/>
            <a:ext cx="4091375" cy="4899626"/>
          </a:xfrm>
          <a:prstGeom prst="rect">
            <a:avLst/>
          </a:prstGeom>
        </p:spPr>
      </p:pic>
      <p:pic>
        <p:nvPicPr>
          <p:cNvPr id="30" name="תמונה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83" y="1312600"/>
            <a:ext cx="4821896" cy="4921522"/>
          </a:xfrm>
          <a:prstGeom prst="rect">
            <a:avLst/>
          </a:prstGeom>
        </p:spPr>
      </p:pic>
      <p:pic>
        <p:nvPicPr>
          <p:cNvPr id="6" name="Picture 14" descr="×ª××× × ×§×©××¨×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10865" y="175998"/>
            <a:ext cx="847685" cy="914400"/>
          </a:xfrm>
          <a:prstGeom prst="rect">
            <a:avLst/>
          </a:prstGeom>
          <a:noFill/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5" y="175997"/>
            <a:ext cx="606684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7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1301</TotalTime>
  <Words>227</Words>
  <Application>Microsoft Office PowerPoint</Application>
  <PresentationFormat>מסך רחב</PresentationFormat>
  <Paragraphs>45</Paragraphs>
  <Slides>16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ערכת נושא Office</vt:lpstr>
      <vt:lpstr>מצגת של PowerPoint‏</vt:lpstr>
      <vt:lpstr>מצגת של PowerPoint‏</vt:lpstr>
      <vt:lpstr>You are a visiting hydrologist at Main country flood center </vt:lpstr>
      <vt:lpstr>This is your basin</vt:lpstr>
      <vt:lpstr>Soil moisture</vt:lpstr>
      <vt:lpstr>Satellite based soil moisture </vt:lpstr>
      <vt:lpstr>Model based soil moisture </vt:lpstr>
      <vt:lpstr>מצגת של PowerPoint‏</vt:lpstr>
      <vt:lpstr>Satellite products</vt:lpstr>
      <vt:lpstr>Satellite products</vt:lpstr>
      <vt:lpstr>Local NWP model</vt:lpstr>
      <vt:lpstr>מצגת של PowerPoint‏</vt:lpstr>
      <vt:lpstr>מצגת של PowerPoint‏</vt:lpstr>
      <vt:lpstr>מצגת של PowerPoint‏</vt:lpstr>
      <vt:lpstr>Measured and modeled discharge</vt:lpstr>
      <vt:lpstr>מצגת של PowerPoint‏</vt:lpstr>
    </vt:vector>
  </TitlesOfParts>
  <Company>Israel Water Authority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Rinat Yair</dc:creator>
  <cp:lastModifiedBy>Rinat Yair</cp:lastModifiedBy>
  <cp:revision>18</cp:revision>
  <dcterms:created xsi:type="dcterms:W3CDTF">2022-03-07T07:13:45Z</dcterms:created>
  <dcterms:modified xsi:type="dcterms:W3CDTF">2022-03-15T07:30:53Z</dcterms:modified>
</cp:coreProperties>
</file>