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72" r:id="rId2"/>
    <p:sldId id="277" r:id="rId3"/>
    <p:sldId id="459" r:id="rId4"/>
    <p:sldId id="342" r:id="rId5"/>
    <p:sldId id="489" r:id="rId6"/>
    <p:sldId id="423" r:id="rId7"/>
    <p:sldId id="490" r:id="rId8"/>
    <p:sldId id="452" r:id="rId9"/>
    <p:sldId id="453" r:id="rId10"/>
    <p:sldId id="346" r:id="rId11"/>
    <p:sldId id="455" r:id="rId12"/>
    <p:sldId id="457" r:id="rId13"/>
    <p:sldId id="478" r:id="rId14"/>
    <p:sldId id="458" r:id="rId15"/>
    <p:sldId id="463" r:id="rId16"/>
    <p:sldId id="462" r:id="rId17"/>
    <p:sldId id="461" r:id="rId18"/>
    <p:sldId id="466" r:id="rId19"/>
    <p:sldId id="467" r:id="rId20"/>
    <p:sldId id="471" r:id="rId21"/>
    <p:sldId id="472" r:id="rId22"/>
    <p:sldId id="474" r:id="rId23"/>
    <p:sldId id="468" r:id="rId24"/>
    <p:sldId id="483" r:id="rId25"/>
    <p:sldId id="484" r:id="rId26"/>
    <p:sldId id="476" r:id="rId27"/>
    <p:sldId id="475" r:id="rId28"/>
    <p:sldId id="456" r:id="rId29"/>
    <p:sldId id="454" r:id="rId30"/>
    <p:sldId id="487" r:id="rId31"/>
    <p:sldId id="488" r:id="rId32"/>
  </p:sldIdLst>
  <p:sldSz cx="9144000" cy="6858000" type="screen4x3"/>
  <p:notesSz cx="7102475" cy="10233025"/>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7" autoAdjust="0"/>
    <p:restoredTop sz="89544" autoAdjust="0"/>
  </p:normalViewPr>
  <p:slideViewPr>
    <p:cSldViewPr snapToGrid="0">
      <p:cViewPr varScale="1">
        <p:scale>
          <a:sx n="97" d="100"/>
          <a:sy n="97" d="100"/>
        </p:scale>
        <p:origin x="37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3696"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7740" cy="511652"/>
          </a:xfrm>
          <a:prstGeom prst="rect">
            <a:avLst/>
          </a:prstGeom>
        </p:spPr>
        <p:txBody>
          <a:bodyPr vert="horz" lIns="95473" tIns="47736" rIns="95473" bIns="47736" rtlCol="0"/>
          <a:lstStyle>
            <a:lvl1pPr algn="l">
              <a:defRPr sz="1300" smtClean="0"/>
            </a:lvl1pPr>
          </a:lstStyle>
          <a:p>
            <a:pPr>
              <a:defRPr/>
            </a:pPr>
            <a:endParaRPr lang="ja-JP" altLang="en-US"/>
          </a:p>
        </p:txBody>
      </p:sp>
      <p:sp>
        <p:nvSpPr>
          <p:cNvPr id="3" name="日付プレースホルダ 2"/>
          <p:cNvSpPr>
            <a:spLocks noGrp="1"/>
          </p:cNvSpPr>
          <p:nvPr>
            <p:ph type="dt" sz="quarter" idx="1"/>
          </p:nvPr>
        </p:nvSpPr>
        <p:spPr>
          <a:xfrm>
            <a:off x="4023092" y="0"/>
            <a:ext cx="3077740" cy="511652"/>
          </a:xfrm>
          <a:prstGeom prst="rect">
            <a:avLst/>
          </a:prstGeom>
        </p:spPr>
        <p:txBody>
          <a:bodyPr vert="horz" lIns="95473" tIns="47736" rIns="95473" bIns="47736" rtlCol="0"/>
          <a:lstStyle>
            <a:lvl1pPr algn="r">
              <a:defRPr sz="1300" smtClean="0"/>
            </a:lvl1pPr>
          </a:lstStyle>
          <a:p>
            <a:pPr>
              <a:defRPr/>
            </a:pPr>
            <a:fld id="{989D64F5-78BE-4D7D-A6E7-B5C8C6B50767}" type="datetimeFigureOut">
              <a:rPr lang="ja-JP" altLang="en-US"/>
              <a:pPr>
                <a:defRPr/>
              </a:pPr>
              <a:t>2022/2/11</a:t>
            </a:fld>
            <a:endParaRPr lang="ja-JP" altLang="en-US"/>
          </a:p>
        </p:txBody>
      </p:sp>
      <p:sp>
        <p:nvSpPr>
          <p:cNvPr id="4" name="フッター プレースホルダ 3"/>
          <p:cNvSpPr>
            <a:spLocks noGrp="1"/>
          </p:cNvSpPr>
          <p:nvPr>
            <p:ph type="ftr" sz="quarter" idx="2"/>
          </p:nvPr>
        </p:nvSpPr>
        <p:spPr>
          <a:xfrm>
            <a:off x="0" y="9719598"/>
            <a:ext cx="3077740" cy="511652"/>
          </a:xfrm>
          <a:prstGeom prst="rect">
            <a:avLst/>
          </a:prstGeom>
        </p:spPr>
        <p:txBody>
          <a:bodyPr vert="horz" lIns="95473" tIns="47736" rIns="95473" bIns="47736" rtlCol="0" anchor="b"/>
          <a:lstStyle>
            <a:lvl1pPr algn="l">
              <a:defRPr sz="1300" smtClean="0"/>
            </a:lvl1pPr>
          </a:lstStyle>
          <a:p>
            <a:pPr>
              <a:defRPr/>
            </a:pPr>
            <a:endParaRPr lang="ja-JP" altLang="en-US"/>
          </a:p>
        </p:txBody>
      </p:sp>
      <p:sp>
        <p:nvSpPr>
          <p:cNvPr id="5" name="スライド番号プレースホルダ 4"/>
          <p:cNvSpPr>
            <a:spLocks noGrp="1"/>
          </p:cNvSpPr>
          <p:nvPr>
            <p:ph type="sldNum" sz="quarter" idx="3"/>
          </p:nvPr>
        </p:nvSpPr>
        <p:spPr>
          <a:xfrm>
            <a:off x="4023092" y="9719598"/>
            <a:ext cx="3077740" cy="511652"/>
          </a:xfrm>
          <a:prstGeom prst="rect">
            <a:avLst/>
          </a:prstGeom>
        </p:spPr>
        <p:txBody>
          <a:bodyPr vert="horz" lIns="95473" tIns="47736" rIns="95473" bIns="47736" rtlCol="0" anchor="b"/>
          <a:lstStyle>
            <a:lvl1pPr algn="r">
              <a:defRPr sz="1300" smtClean="0"/>
            </a:lvl1pPr>
          </a:lstStyle>
          <a:p>
            <a:pPr>
              <a:defRPr/>
            </a:pPr>
            <a:fld id="{CAEA9933-30D0-4E36-9972-584291A2FE7B}" type="slidenum">
              <a:rPr lang="ja-JP" altLang="en-US"/>
              <a:pPr>
                <a:defRPr/>
              </a:pPr>
              <a:t>‹#›</a:t>
            </a:fld>
            <a:endParaRPr lang="ja-JP" altLang="en-US"/>
          </a:p>
        </p:txBody>
      </p:sp>
    </p:spTree>
    <p:extLst>
      <p:ext uri="{BB962C8B-B14F-4D97-AF65-F5344CB8AC3E}">
        <p14:creationId xmlns:p14="http://schemas.microsoft.com/office/powerpoint/2010/main" val="2409428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7740" cy="511652"/>
          </a:xfrm>
          <a:prstGeom prst="rect">
            <a:avLst/>
          </a:prstGeom>
        </p:spPr>
        <p:txBody>
          <a:bodyPr vert="horz" lIns="95473" tIns="47736" rIns="95473" bIns="47736"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23092" y="0"/>
            <a:ext cx="3077740" cy="511652"/>
          </a:xfrm>
          <a:prstGeom prst="rect">
            <a:avLst/>
          </a:prstGeom>
        </p:spPr>
        <p:txBody>
          <a:bodyPr vert="horz" lIns="95473" tIns="47736" rIns="95473" bIns="47736" rtlCol="0"/>
          <a:lstStyle>
            <a:lvl1pPr algn="r" fontAlgn="auto">
              <a:spcBef>
                <a:spcPts val="0"/>
              </a:spcBef>
              <a:spcAft>
                <a:spcPts val="0"/>
              </a:spcAft>
              <a:defRPr sz="1300">
                <a:latin typeface="+mn-lt"/>
                <a:ea typeface="+mn-ea"/>
              </a:defRPr>
            </a:lvl1pPr>
          </a:lstStyle>
          <a:p>
            <a:pPr>
              <a:defRPr/>
            </a:pPr>
            <a:fld id="{EC6D5000-681F-4C44-AD2A-37B9DF216394}" type="datetimeFigureOut">
              <a:rPr lang="ja-JP" altLang="en-US"/>
              <a:pPr>
                <a:defRPr/>
              </a:pPr>
              <a:t>2022/2/11</a:t>
            </a:fld>
            <a:endParaRPr lang="ja-JP" altLang="en-US"/>
          </a:p>
        </p:txBody>
      </p:sp>
      <p:sp>
        <p:nvSpPr>
          <p:cNvPr id="4" name="スライド イメージ プレースホルダ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5473" tIns="47736" rIns="95473" bIns="47736" rtlCol="0" anchor="ctr"/>
          <a:lstStyle/>
          <a:p>
            <a:pPr lvl="0"/>
            <a:endParaRPr lang="ja-JP" altLang="en-US" noProof="0"/>
          </a:p>
        </p:txBody>
      </p:sp>
      <p:sp>
        <p:nvSpPr>
          <p:cNvPr id="5" name="ノート プレースホルダ 4"/>
          <p:cNvSpPr>
            <a:spLocks noGrp="1"/>
          </p:cNvSpPr>
          <p:nvPr>
            <p:ph type="body" sz="quarter" idx="3"/>
          </p:nvPr>
        </p:nvSpPr>
        <p:spPr>
          <a:xfrm>
            <a:off x="710248" y="4860688"/>
            <a:ext cx="5681980" cy="4604861"/>
          </a:xfrm>
          <a:prstGeom prst="rect">
            <a:avLst/>
          </a:prstGeom>
        </p:spPr>
        <p:txBody>
          <a:bodyPr vert="horz" lIns="95473" tIns="47736" rIns="95473" bIns="47736"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0" y="9719598"/>
            <a:ext cx="3077740" cy="511652"/>
          </a:xfrm>
          <a:prstGeom prst="rect">
            <a:avLst/>
          </a:prstGeom>
        </p:spPr>
        <p:txBody>
          <a:bodyPr vert="horz" lIns="95473" tIns="47736" rIns="95473" bIns="47736"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23092" y="9719598"/>
            <a:ext cx="3077740" cy="511652"/>
          </a:xfrm>
          <a:prstGeom prst="rect">
            <a:avLst/>
          </a:prstGeom>
        </p:spPr>
        <p:txBody>
          <a:bodyPr vert="horz" lIns="95473" tIns="47736" rIns="95473" bIns="47736" rtlCol="0" anchor="b"/>
          <a:lstStyle>
            <a:lvl1pPr algn="r" fontAlgn="auto">
              <a:spcBef>
                <a:spcPts val="0"/>
              </a:spcBef>
              <a:spcAft>
                <a:spcPts val="0"/>
              </a:spcAft>
              <a:defRPr sz="1300">
                <a:latin typeface="+mn-lt"/>
                <a:ea typeface="+mn-ea"/>
              </a:defRPr>
            </a:lvl1pPr>
          </a:lstStyle>
          <a:p>
            <a:pPr>
              <a:defRPr/>
            </a:pPr>
            <a:fld id="{BDADB3A9-39F2-4024-881F-57B970A669AE}" type="slidenum">
              <a:rPr lang="ja-JP" altLang="en-US"/>
              <a:pPr>
                <a:defRPr/>
              </a:pPr>
              <a:t>‹#›</a:t>
            </a:fld>
            <a:endParaRPr lang="ja-JP" altLang="en-US"/>
          </a:p>
        </p:txBody>
      </p:sp>
    </p:spTree>
    <p:extLst>
      <p:ext uri="{BB962C8B-B14F-4D97-AF65-F5344CB8AC3E}">
        <p14:creationId xmlns:p14="http://schemas.microsoft.com/office/powerpoint/2010/main" val="2741151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99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dirty="0"/>
              <a:t>https://www.jma.go.jp/jma/jma-eng/jma-center/rwc/</a:t>
            </a:r>
          </a:p>
        </p:txBody>
      </p:sp>
      <p:sp>
        <p:nvSpPr>
          <p:cNvPr id="235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13B838-1D55-4228-85D4-1B027C7CDDAB}" type="slidenum">
              <a:rPr lang="ja-JP" altLang="en-US" smtClean="0"/>
              <a:pPr fontAlgn="base">
                <a:spcBef>
                  <a:spcPct val="0"/>
                </a:spcBef>
                <a:spcAft>
                  <a:spcPct val="0"/>
                </a:spcAft>
                <a:defRPr/>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https://etrp.wmo.int/course/view.php?id=146</a:t>
            </a:r>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27</a:t>
            </a:fld>
            <a:endParaRPr lang="ja-JP" altLang="en-US"/>
          </a:p>
        </p:txBody>
      </p:sp>
    </p:spTree>
    <p:extLst>
      <p:ext uri="{BB962C8B-B14F-4D97-AF65-F5344CB8AC3E}">
        <p14:creationId xmlns:p14="http://schemas.microsoft.com/office/powerpoint/2010/main" val="355646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29</a:t>
            </a:fld>
            <a:endParaRPr lang="ja-JP" altLang="en-US"/>
          </a:p>
        </p:txBody>
      </p:sp>
    </p:spTree>
    <p:extLst>
      <p:ext uri="{BB962C8B-B14F-4D97-AF65-F5344CB8AC3E}">
        <p14:creationId xmlns:p14="http://schemas.microsoft.com/office/powerpoint/2010/main" val="251822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https://www.jma.go.jp/jma/en/photogallery/qmws2018.html</a:t>
            </a:r>
            <a:endParaRPr kumimoji="1" lang="ja-JP" altLang="en-US" dirty="0"/>
          </a:p>
          <a:p>
            <a:r>
              <a:rPr kumimoji="1" lang="en-US" altLang="ja-JP" dirty="0"/>
              <a:t>https://www.jma.go.jp/jma/en/photogallery/Technicalmeeting_202111.html</a:t>
            </a:r>
          </a:p>
          <a:p>
            <a:r>
              <a:rPr kumimoji="1" lang="en-US" altLang="ja-JP" dirty="0"/>
              <a:t>https://www.jma.go.jp/jma/jma-eng/satellite/ra2wigosproject/ra2wigosproject-intro_en_jma.html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30</a:t>
            </a:fld>
            <a:endParaRPr lang="ja-JP" altLang="en-US"/>
          </a:p>
        </p:txBody>
      </p:sp>
    </p:spTree>
    <p:extLst>
      <p:ext uri="{BB962C8B-B14F-4D97-AF65-F5344CB8AC3E}">
        <p14:creationId xmlns:p14="http://schemas.microsoft.com/office/powerpoint/2010/main" val="2654713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https://www.jma.go.jp/jma/jma-eng/jma-center/rwc/</a:t>
            </a:r>
          </a:p>
          <a:p>
            <a:r>
              <a:rPr kumimoji="1" lang="en-US" altLang="ja-JP" dirty="0"/>
              <a:t>rwc-tokyo@met.kishou.go.jp</a:t>
            </a:r>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31</a:t>
            </a:fld>
            <a:endParaRPr lang="ja-JP" altLang="en-US"/>
          </a:p>
        </p:txBody>
      </p:sp>
    </p:spTree>
    <p:extLst>
      <p:ext uri="{BB962C8B-B14F-4D97-AF65-F5344CB8AC3E}">
        <p14:creationId xmlns:p14="http://schemas.microsoft.com/office/powerpoint/2010/main" val="264622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pPr>
              <a:defRPr/>
            </a:pPr>
            <a:fld id="{BDADB3A9-39F2-4024-881F-57B970A669AE}" type="slidenum">
              <a:rPr lang="ja-JP" altLang="en-US" smtClean="0"/>
              <a:pPr>
                <a:defRPr/>
              </a:pPr>
              <a:t>2</a:t>
            </a:fld>
            <a:endParaRPr lang="ja-JP" altLang="en-US"/>
          </a:p>
        </p:txBody>
      </p:sp>
    </p:spTree>
    <p:extLst>
      <p:ext uri="{BB962C8B-B14F-4D97-AF65-F5344CB8AC3E}">
        <p14:creationId xmlns:p14="http://schemas.microsoft.com/office/powerpoint/2010/main" val="106033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DB3A9-39F2-4024-881F-57B970A669AE}" type="slidenum">
              <a:rPr lang="ja-JP" altLang="en-US" smtClean="0"/>
              <a:pPr>
                <a:defRPr/>
              </a:pPr>
              <a:t>3</a:t>
            </a:fld>
            <a:endParaRPr lang="ja-JP" altLang="en-US"/>
          </a:p>
        </p:txBody>
      </p:sp>
    </p:spTree>
    <p:extLst>
      <p:ext uri="{BB962C8B-B14F-4D97-AF65-F5344CB8AC3E}">
        <p14:creationId xmlns:p14="http://schemas.microsoft.com/office/powerpoint/2010/main" val="67769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https://www.jma.go.jp/jma/en/Background/organization.html</a:t>
            </a:r>
          </a:p>
          <a:p>
            <a:r>
              <a:rPr lang="en-US" altLang="ja-JP" dirty="0"/>
              <a:t>https://www.jma.go.jp/jma/en/NMHS/indexe_nmhs.html</a:t>
            </a:r>
            <a:endParaRPr lang="ja-JP" altLang="en-US" dirty="0"/>
          </a:p>
        </p:txBody>
      </p:sp>
      <p:sp>
        <p:nvSpPr>
          <p:cNvPr id="4" name="スライド番号プレースホルダー 3"/>
          <p:cNvSpPr>
            <a:spLocks noGrp="1"/>
          </p:cNvSpPr>
          <p:nvPr>
            <p:ph type="sldNum" sz="quarter" idx="10"/>
          </p:nvPr>
        </p:nvSpPr>
        <p:spPr/>
        <p:txBody>
          <a:bodyPr/>
          <a:lstStyle/>
          <a:p>
            <a:fld id="{4CC6C61D-21BD-45CA-B920-B80C9B6DF6D2}" type="slidenum">
              <a:rPr lang="en-US" smtClean="0"/>
              <a:t>4</a:t>
            </a:fld>
            <a:endParaRPr lang="en-US"/>
          </a:p>
        </p:txBody>
      </p:sp>
    </p:spTree>
    <p:extLst>
      <p:ext uri="{BB962C8B-B14F-4D97-AF65-F5344CB8AC3E}">
        <p14:creationId xmlns:p14="http://schemas.microsoft.com/office/powerpoint/2010/main" val="151484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https://www.jma.go.jp/jma/en/photogallery/RWCws_2019.html</a:t>
            </a:r>
          </a:p>
          <a:p>
            <a:r>
              <a:rPr kumimoji="1" lang="en-US" altLang="ja-JP" dirty="0"/>
              <a:t>https://www.jma.go.jp/jma/en/photogallery/OSCAR_Surface_Training_201911.html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5</a:t>
            </a:fld>
            <a:endParaRPr lang="ja-JP" altLang="en-US"/>
          </a:p>
        </p:txBody>
      </p:sp>
    </p:spTree>
    <p:extLst>
      <p:ext uri="{BB962C8B-B14F-4D97-AF65-F5344CB8AC3E}">
        <p14:creationId xmlns:p14="http://schemas.microsoft.com/office/powerpoint/2010/main" val="332449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DADB3A9-39F2-4024-881F-57B970A669AE}" type="slidenum">
              <a:rPr lang="ja-JP" altLang="en-US" smtClean="0"/>
              <a:pPr>
                <a:defRPr/>
              </a:pPr>
              <a:t>6</a:t>
            </a:fld>
            <a:endParaRPr lang="ja-JP" altLang="en-US"/>
          </a:p>
        </p:txBody>
      </p:sp>
    </p:spTree>
    <p:extLst>
      <p:ext uri="{BB962C8B-B14F-4D97-AF65-F5344CB8AC3E}">
        <p14:creationId xmlns:p14="http://schemas.microsoft.com/office/powerpoint/2010/main" val="321386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https://wmoomm.sharepoint.com/:b:/s/wmocpdb/EX3MzYzQwgNOliIFVlaGrVcB-L3GtevNDoDGFm7SLhIOtg?e=nngJYs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7</a:t>
            </a:fld>
            <a:endParaRPr lang="ja-JP" altLang="en-US"/>
          </a:p>
        </p:txBody>
      </p:sp>
    </p:spTree>
    <p:extLst>
      <p:ext uri="{BB962C8B-B14F-4D97-AF65-F5344CB8AC3E}">
        <p14:creationId xmlns:p14="http://schemas.microsoft.com/office/powerpoint/2010/main" val="417929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https://community.wmo.int/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10</a:t>
            </a:fld>
            <a:endParaRPr lang="ja-JP" altLang="en-US"/>
          </a:p>
        </p:txBody>
      </p:sp>
    </p:spTree>
    <p:extLst>
      <p:ext uri="{BB962C8B-B14F-4D97-AF65-F5344CB8AC3E}">
        <p14:creationId xmlns:p14="http://schemas.microsoft.com/office/powerpoint/2010/main" val="372257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https://www.jma.go.jp/jma/jma-eng/jma-center/rwc/reports.html</a:t>
            </a:r>
          </a:p>
        </p:txBody>
      </p:sp>
      <p:sp>
        <p:nvSpPr>
          <p:cNvPr id="4" name="スライド番号プレースホルダー 3"/>
          <p:cNvSpPr>
            <a:spLocks noGrp="1"/>
          </p:cNvSpPr>
          <p:nvPr>
            <p:ph type="sldNum" sz="quarter" idx="5"/>
          </p:nvPr>
        </p:nvSpPr>
        <p:spPr/>
        <p:txBody>
          <a:bodyPr/>
          <a:lstStyle/>
          <a:p>
            <a:pPr>
              <a:defRPr/>
            </a:pPr>
            <a:fld id="{BDADB3A9-39F2-4024-881F-57B970A669AE}" type="slidenum">
              <a:rPr lang="ja-JP" altLang="en-US" smtClean="0"/>
              <a:pPr>
                <a:defRPr/>
              </a:pPr>
              <a:t>26</a:t>
            </a:fld>
            <a:endParaRPr lang="ja-JP" altLang="en-US"/>
          </a:p>
        </p:txBody>
      </p:sp>
    </p:spTree>
    <p:extLst>
      <p:ext uri="{BB962C8B-B14F-4D97-AF65-F5344CB8AC3E}">
        <p14:creationId xmlns:p14="http://schemas.microsoft.com/office/powerpoint/2010/main" val="404780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628800"/>
            <a:ext cx="7772400" cy="1470025"/>
          </a:xfrm>
        </p:spPr>
        <p:txBody>
          <a:bodyPr/>
          <a:lstStyle>
            <a:lvl1pPr>
              <a:defRPr b="1">
                <a:latin typeface="+mj-lt"/>
                <a:cs typeface="Verdana" panose="020B0604030504040204" pitchFamily="34" charset="0"/>
              </a:defRPr>
            </a:lvl1pPr>
          </a:lstStyle>
          <a:p>
            <a:r>
              <a:rPr lang="ja-JP" altLang="en-US" dirty="0"/>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Light" panose="020F030202020403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マスタ サブタイトルの書式設定</a:t>
            </a:r>
          </a:p>
        </p:txBody>
      </p:sp>
      <p:sp>
        <p:nvSpPr>
          <p:cNvPr id="4" name="日付プレースホルダ 3"/>
          <p:cNvSpPr>
            <a:spLocks noGrp="1"/>
          </p:cNvSpPr>
          <p:nvPr>
            <p:ph type="dt" sz="half" idx="10"/>
          </p:nvPr>
        </p:nvSpPr>
        <p:spPr/>
        <p:txBody>
          <a:bodyPr/>
          <a:lstStyle>
            <a:lvl1pPr>
              <a:defRPr>
                <a:latin typeface="+mj-lt"/>
              </a:defRPr>
            </a:lvl1pPr>
          </a:lstStyle>
          <a:p>
            <a:pPr>
              <a:defRPr/>
            </a:pPr>
            <a:fld id="{A7AE66D4-34BD-4C00-A880-B12725CA8F5C}" type="datetime1">
              <a:rPr lang="ja-JP" altLang="en-US" smtClean="0"/>
              <a:t>2022/2/11</a:t>
            </a:fld>
            <a:endParaRPr lang="ja-JP" altLang="en-US" dirty="0"/>
          </a:p>
        </p:txBody>
      </p:sp>
      <p:sp>
        <p:nvSpPr>
          <p:cNvPr id="5" name="フッター プレースホルダ 4"/>
          <p:cNvSpPr>
            <a:spLocks noGrp="1"/>
          </p:cNvSpPr>
          <p:nvPr>
            <p:ph type="ftr" sz="quarter" idx="11"/>
          </p:nvPr>
        </p:nvSpPr>
        <p:spPr/>
        <p:txBody>
          <a:bodyPr/>
          <a:lstStyle>
            <a:lvl1pPr>
              <a:defRPr>
                <a:latin typeface="+mj-lt"/>
              </a:defRPr>
            </a:lvl1pPr>
          </a:lstStyle>
          <a:p>
            <a:pPr>
              <a:defRPr/>
            </a:pPr>
            <a:endParaRPr lang="ja-JP" altLang="en-US"/>
          </a:p>
        </p:txBody>
      </p:sp>
      <p:sp>
        <p:nvSpPr>
          <p:cNvPr id="7" name="スライド番号プレースホルダ 5"/>
          <p:cNvSpPr>
            <a:spLocks noGrp="1"/>
          </p:cNvSpPr>
          <p:nvPr>
            <p:ph type="sldNum" sz="quarter" idx="12"/>
          </p:nvPr>
        </p:nvSpPr>
        <p:spPr>
          <a:xfrm>
            <a:off x="7010400" y="6605433"/>
            <a:ext cx="2133600" cy="252567"/>
          </a:xfrm>
        </p:spPr>
        <p:txBody>
          <a:bodyPr/>
          <a:lstStyle>
            <a:lvl1pPr>
              <a:defRPr/>
            </a:lvl1pPr>
          </a:lstStyle>
          <a:p>
            <a:pPr>
              <a:defRPr/>
            </a:pPr>
            <a:fld id="{472B85BB-DD68-4B73-83DF-5F825EF4F2A2}"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cs typeface="Verdana" panose="020B0604030504040204" pitchFamily="34" charset="0"/>
              </a:defRPr>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lvl1pPr>
              <a:defRPr>
                <a:latin typeface="+mn-lt"/>
                <a:cs typeface="Verdana" panose="020B0604030504040204" pitchFamily="34" charset="0"/>
              </a:defRPr>
            </a:lvl1pPr>
            <a:lvl2pPr>
              <a:defRPr>
                <a:latin typeface="+mn-lt"/>
                <a:cs typeface="Verdana" panose="020B0604030504040204" pitchFamily="34" charset="0"/>
              </a:defRPr>
            </a:lvl2pPr>
            <a:lvl3pPr>
              <a:defRPr>
                <a:latin typeface="+mn-lt"/>
                <a:cs typeface="Verdana" panose="020B0604030504040204" pitchFamily="34" charset="0"/>
              </a:defRPr>
            </a:lvl3pPr>
            <a:lvl4pPr>
              <a:defRPr>
                <a:latin typeface="+mn-lt"/>
                <a:cs typeface="Verdana" panose="020B0604030504040204" pitchFamily="34" charset="0"/>
              </a:defRPr>
            </a:lvl4pPr>
            <a:lvl5pPr>
              <a:defRPr>
                <a:latin typeface="+mn-lt"/>
                <a:cs typeface="Verdana" panose="020B060403050404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10"/>
          </p:nvPr>
        </p:nvSpPr>
        <p:spPr/>
        <p:txBody>
          <a:bodyPr/>
          <a:lstStyle>
            <a:lvl1pPr>
              <a:defRPr/>
            </a:lvl1pPr>
          </a:lstStyle>
          <a:p>
            <a:pPr>
              <a:defRPr/>
            </a:pPr>
            <a:fld id="{A2C1587E-EEED-4B35-8BA0-3B916D068027}" type="datetime1">
              <a:rPr lang="ja-JP" altLang="en-US" smtClean="0"/>
              <a:t>2022/2/11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72B85BB-DD68-4B73-83DF-5F825EF4F2A2}" type="slidenum">
              <a:rPr lang="ja-JP" altLang="en-US"/>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mj-lt"/>
                <a:cs typeface="Verdana" panose="020B0604030504040204" pitchFamily="34" charset="0"/>
              </a:defRPr>
            </a:lvl1pPr>
          </a:lstStyle>
          <a:p>
            <a:r>
              <a:rPr lang="ja-JP" altLang="en-US" dirty="0"/>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alibri Light" panose="020F0302020204030204" pitchFamily="34" charset="0"/>
                <a:cs typeface="Verdana" panose="020B060403050404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686B04D4-6FF7-42CD-BE39-88B77497F2AA}" type="datetime1">
              <a:rPr lang="ja-JP" altLang="en-US" smtClean="0"/>
              <a:t>2022/2/11</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61BFD99-1EA9-4443-BFDB-265DC78A77EF}" type="slidenum">
              <a:rPr lang="ja-JP" altLang="en-US"/>
              <a:pPr>
                <a:defRPr/>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cs typeface="Verdana" panose="020B0604030504040204" pitchFamily="34" charset="0"/>
              </a:defRPr>
            </a:lvl1p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atin typeface="+mn-lt"/>
                <a:cs typeface="Verdana" panose="020B0604030504040204" pitchFamily="34" charset="0"/>
              </a:defRPr>
            </a:lvl1pPr>
            <a:lvl2pPr>
              <a:defRPr sz="2400">
                <a:latin typeface="+mn-lt"/>
                <a:cs typeface="Verdana" panose="020B0604030504040204" pitchFamily="34" charset="0"/>
              </a:defRPr>
            </a:lvl2pPr>
            <a:lvl3pPr>
              <a:defRPr sz="2000">
                <a:latin typeface="+mn-lt"/>
                <a:cs typeface="Verdana" panose="020B0604030504040204" pitchFamily="34" charset="0"/>
              </a:defRPr>
            </a:lvl3pPr>
            <a:lvl4pPr>
              <a:defRPr sz="1800">
                <a:latin typeface="+mn-lt"/>
                <a:cs typeface="Verdana" panose="020B0604030504040204" pitchFamily="34" charset="0"/>
              </a:defRPr>
            </a:lvl4pPr>
            <a:lvl5pPr>
              <a:defRPr sz="1800">
                <a:latin typeface="+mn-lt"/>
                <a:cs typeface="Verdana" panose="020B0604030504040204" pitchFamily="34" charset="0"/>
              </a:defRPr>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atin typeface="+mn-lt"/>
                <a:cs typeface="Verdana" panose="020B0604030504040204" pitchFamily="34" charset="0"/>
              </a:defRPr>
            </a:lvl1pPr>
            <a:lvl2pPr>
              <a:defRPr sz="2400">
                <a:latin typeface="+mn-lt"/>
                <a:cs typeface="Verdana" panose="020B0604030504040204" pitchFamily="34" charset="0"/>
              </a:defRPr>
            </a:lvl2pPr>
            <a:lvl3pPr>
              <a:defRPr sz="2000">
                <a:latin typeface="+mn-lt"/>
                <a:cs typeface="Verdana" panose="020B0604030504040204" pitchFamily="34" charset="0"/>
              </a:defRPr>
            </a:lvl3pPr>
            <a:lvl4pPr>
              <a:defRPr sz="1800">
                <a:latin typeface="+mn-lt"/>
                <a:cs typeface="Verdana" panose="020B0604030504040204" pitchFamily="34" charset="0"/>
              </a:defRPr>
            </a:lvl4pPr>
            <a:lvl5pPr>
              <a:defRPr sz="1800">
                <a:latin typeface="+mn-lt"/>
                <a:cs typeface="Verdana" panose="020B0604030504040204" pitchFamily="34" charset="0"/>
              </a:defRPr>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FED652B7-E0A5-4B24-B622-4F2D464CD3EA}" type="datetime1">
              <a:rPr lang="ja-JP" altLang="en-US" smtClean="0"/>
              <a:t>2022/2/11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28DDF79-5600-4952-B17E-DC830AEBD0C7}" type="slidenum">
              <a:rPr lang="ja-JP" altLang="en-US"/>
              <a:pPr>
                <a:defRPr/>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cs typeface="Verdana" panose="020B0604030504040204" pitchFamily="34" charset="0"/>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atin typeface="+mn-lt"/>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atin typeface="+mn-lt"/>
                <a:cs typeface="Verdana" panose="020B0604030504040204" pitchFamily="34" charset="0"/>
              </a:defRPr>
            </a:lvl1pPr>
            <a:lvl2pPr>
              <a:defRPr sz="2000">
                <a:latin typeface="+mn-lt"/>
                <a:cs typeface="Verdana" panose="020B0604030504040204" pitchFamily="34" charset="0"/>
              </a:defRPr>
            </a:lvl2pPr>
            <a:lvl3pPr>
              <a:defRPr sz="1800">
                <a:latin typeface="+mn-lt"/>
                <a:cs typeface="Verdana" panose="020B0604030504040204" pitchFamily="34" charset="0"/>
              </a:defRPr>
            </a:lvl3pPr>
            <a:lvl4pPr>
              <a:defRPr sz="1600">
                <a:latin typeface="+mn-lt"/>
                <a:cs typeface="Verdana" panose="020B0604030504040204" pitchFamily="34" charset="0"/>
              </a:defRPr>
            </a:lvl4pPr>
            <a:lvl5pPr>
              <a:defRPr sz="1600">
                <a:latin typeface="+mn-lt"/>
                <a:cs typeface="Verdana" panose="020B0604030504040204" pitchFamily="34" charset="0"/>
              </a:defRPr>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atin typeface="+mn-lt"/>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atin typeface="+mn-lt"/>
                <a:cs typeface="Verdana" panose="020B0604030504040204" pitchFamily="34" charset="0"/>
              </a:defRPr>
            </a:lvl1pPr>
            <a:lvl2pPr>
              <a:defRPr sz="2000">
                <a:latin typeface="+mn-lt"/>
                <a:cs typeface="Verdana" panose="020B0604030504040204" pitchFamily="34" charset="0"/>
              </a:defRPr>
            </a:lvl2pPr>
            <a:lvl3pPr>
              <a:defRPr sz="1800">
                <a:latin typeface="+mn-lt"/>
                <a:cs typeface="Verdana" panose="020B0604030504040204" pitchFamily="34" charset="0"/>
              </a:defRPr>
            </a:lvl3pPr>
            <a:lvl4pPr>
              <a:defRPr sz="1600">
                <a:latin typeface="+mn-lt"/>
                <a:cs typeface="Verdana" panose="020B0604030504040204" pitchFamily="34" charset="0"/>
              </a:defRPr>
            </a:lvl4pPr>
            <a:lvl5pPr>
              <a:defRPr sz="1600">
                <a:latin typeface="+mn-lt"/>
                <a:cs typeface="Verdana" panose="020B0604030504040204" pitchFamily="34" charset="0"/>
              </a:defRPr>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8FF6AA29-1B0F-491E-B4E1-01C25C453AD4}" type="datetime1">
              <a:rPr lang="ja-JP" altLang="en-US" smtClean="0"/>
              <a:t>2022/2/11</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F11FBFDE-CE85-46D2-ACA4-C83B41CE54F1}" type="slidenum">
              <a:rPr lang="ja-JP" altLang="en-US"/>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defRPr>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DF27B40F-DFFE-4C08-A988-88E50D8C58C1}" type="datetime1">
              <a:rPr lang="ja-JP" altLang="en-US" smtClean="0"/>
              <a:t>2022/2/11</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E75A72D-8060-494E-8406-BE9C06131CCA}" type="slidenum">
              <a:rPr lang="ja-JP" altLang="en-US"/>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51C8BAC2-7495-4226-9D69-E1CF2F6CAA01}" type="datetime1">
              <a:rPr lang="ja-JP" altLang="en-US" smtClean="0"/>
              <a:t>2022/2/11</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6D6A617F-AD38-48AF-86CB-48EC69EE59FF}" type="slidenum">
              <a:rPr lang="ja-JP" altLang="en-US"/>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atin typeface="+mn-lt"/>
              </a:defRPr>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183DCEA-8978-46D3-97B3-CF076C90063A}" type="datetime1">
              <a:rPr lang="ja-JP" altLang="en-US" smtClean="0"/>
              <a:t>2022/2/11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8911C52-20D3-41DD-BFB1-DCDDD3F672F6}" type="slidenum">
              <a:rPr lang="ja-JP" altLang="en-US"/>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atin typeface="+mn-lt"/>
              </a:defRPr>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6984BF6-7D65-48FB-8FA3-ADCF6C015846}" type="datetime1">
              <a:rPr lang="ja-JP" altLang="en-US" smtClean="0"/>
              <a:t>2022/2/11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C258B01-C0A5-47DC-8607-ACE92A7B79AF}" type="slidenum">
              <a:rPr lang="ja-JP" altLang="en-US"/>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Line 13"/>
          <p:cNvSpPr>
            <a:spLocks noChangeShapeType="1"/>
          </p:cNvSpPr>
          <p:nvPr userDrawn="1"/>
        </p:nvSpPr>
        <p:spPr bwMode="auto">
          <a:xfrm>
            <a:off x="0" y="219783"/>
            <a:ext cx="9144000" cy="0"/>
          </a:xfrm>
          <a:prstGeom prst="line">
            <a:avLst/>
          </a:prstGeom>
          <a:noFill/>
          <a:ln w="25400">
            <a:solidFill>
              <a:srgbClr val="0000FF"/>
            </a:solidFill>
            <a:round/>
            <a:headEnd/>
            <a:tailEnd/>
          </a:ln>
          <a:effectLst/>
        </p:spPr>
        <p:txBody>
          <a:bodyPr/>
          <a:lstStyle/>
          <a:p>
            <a:pPr>
              <a:lnSpc>
                <a:spcPts val="2000"/>
              </a:lnSpc>
              <a:defRPr/>
            </a:pPr>
            <a:endParaRPr lang="ja-JP" altLang="en-US">
              <a:effectLst>
                <a:outerShdw blurRad="38100" dist="38100" dir="2700000" algn="tl">
                  <a:srgbClr val="000000">
                    <a:alpha val="43137"/>
                  </a:srgbClr>
                </a:outerShdw>
              </a:effectLst>
              <a:latin typeface="Arial Narrow" pitchFamily="34" charset="0"/>
              <a:ea typeface="ＭＳ Ｐゴシック" pitchFamily="50" charset="-128"/>
            </a:endParaRPr>
          </a:p>
        </p:txBody>
      </p:sp>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j-lt"/>
                <a:ea typeface="+mn-ea"/>
              </a:defRPr>
            </a:lvl1pPr>
          </a:lstStyle>
          <a:p>
            <a:pPr>
              <a:defRPr/>
            </a:pPr>
            <a:fld id="{67646C01-BEA5-4666-AF06-09EDE382D838}" type="datetime1">
              <a:rPr lang="ja-JP" altLang="en-US" smtClean="0"/>
              <a:t>2022/2/11</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j-lt"/>
                <a:ea typeface="+mn-ea"/>
              </a:defRPr>
            </a:lvl1pPr>
          </a:lstStyle>
          <a:p>
            <a:pPr>
              <a:defRPr/>
            </a:pPr>
            <a:endParaRPr lang="ja-JP" altLang="en-US" dirty="0"/>
          </a:p>
        </p:txBody>
      </p:sp>
      <p:sp>
        <p:nvSpPr>
          <p:cNvPr id="6" name="スライド番号プレースホルダ 5"/>
          <p:cNvSpPr>
            <a:spLocks noGrp="1"/>
          </p:cNvSpPr>
          <p:nvPr>
            <p:ph type="sldNum" sz="quarter" idx="4"/>
          </p:nvPr>
        </p:nvSpPr>
        <p:spPr>
          <a:xfrm>
            <a:off x="7010400" y="6605433"/>
            <a:ext cx="2133600" cy="25256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j-lt"/>
                <a:ea typeface="+mn-ea"/>
              </a:defRPr>
            </a:lvl1pPr>
          </a:lstStyle>
          <a:p>
            <a:pPr>
              <a:defRPr/>
            </a:pPr>
            <a:fld id="{9B09ED68-67A4-453C-B0C2-F03F3E9136BF}" type="slidenum">
              <a:rPr lang="ja-JP" altLang="en-US" smtClean="0"/>
              <a:pPr>
                <a:defRPr/>
              </a:pPr>
              <a:t>‹#›</a:t>
            </a:fld>
            <a:endParaRPr lang="ja-JP" altLang="en-US" dirty="0"/>
          </a:p>
        </p:txBody>
      </p:sp>
      <p:sp>
        <p:nvSpPr>
          <p:cNvPr id="8" name="Line 13"/>
          <p:cNvSpPr>
            <a:spLocks noChangeShapeType="1"/>
          </p:cNvSpPr>
          <p:nvPr userDrawn="1"/>
        </p:nvSpPr>
        <p:spPr bwMode="auto">
          <a:xfrm>
            <a:off x="0" y="6605433"/>
            <a:ext cx="9144000" cy="0"/>
          </a:xfrm>
          <a:prstGeom prst="line">
            <a:avLst/>
          </a:prstGeom>
          <a:noFill/>
          <a:ln w="25400">
            <a:solidFill>
              <a:srgbClr val="0000FF"/>
            </a:solidFill>
            <a:round/>
            <a:headEnd/>
            <a:tailEnd/>
          </a:ln>
          <a:effectLst/>
        </p:spPr>
        <p:txBody>
          <a:bodyPr/>
          <a:lstStyle/>
          <a:p>
            <a:pPr>
              <a:lnSpc>
                <a:spcPts val="2000"/>
              </a:lnSpc>
              <a:defRPr/>
            </a:pPr>
            <a:endParaRPr lang="ja-JP" altLang="en-US">
              <a:effectLst>
                <a:outerShdw blurRad="38100" dist="38100" dir="2700000" algn="tl">
                  <a:srgbClr val="000000">
                    <a:alpha val="43137"/>
                  </a:srgbClr>
                </a:outerShdw>
              </a:effectLst>
              <a:latin typeface="Arial Narrow" pitchFamily="34" charset="0"/>
              <a:ea typeface="ＭＳ Ｐゴシック" pitchFamily="50" charset="-128"/>
            </a:endParaRPr>
          </a:p>
        </p:txBody>
      </p:sp>
      <p:sp>
        <p:nvSpPr>
          <p:cNvPr id="15" name="Text Box 2"/>
          <p:cNvSpPr txBox="1">
            <a:spLocks noChangeArrowheads="1"/>
          </p:cNvSpPr>
          <p:nvPr userDrawn="1"/>
        </p:nvSpPr>
        <p:spPr bwMode="auto">
          <a:xfrm>
            <a:off x="26529" y="25060"/>
            <a:ext cx="4442242" cy="169277"/>
          </a:xfrm>
          <a:prstGeom prst="rect">
            <a:avLst/>
          </a:prstGeom>
          <a:noFill/>
          <a:ln w="9525" algn="ctr">
            <a:noFill/>
            <a:miter lim="800000"/>
            <a:headEnd/>
            <a:tailEnd/>
          </a:ln>
        </p:spPr>
        <p:txBody>
          <a:bodyPr wrap="none" tIns="0" bIns="0">
            <a:spAutoFit/>
          </a:bodyPr>
          <a:lstStyle/>
          <a:p>
            <a:pPr fontAlgn="auto">
              <a:spcBef>
                <a:spcPts val="0"/>
              </a:spcBef>
              <a:spcAft>
                <a:spcPts val="0"/>
              </a:spcAft>
              <a:defRPr/>
            </a:pPr>
            <a:r>
              <a:rPr kumimoji="1" lang="en-US" altLang="ja-JP" sz="1100" i="1" kern="1200" dirty="0">
                <a:solidFill>
                  <a:schemeClr val="tx1"/>
                </a:solidFill>
                <a:latin typeface="Times New Roman" pitchFamily="18" charset="0"/>
                <a:ea typeface="ＭＳ Ｐゴシック" pitchFamily="50" charset="-128"/>
                <a:cs typeface="Times New Roman" pitchFamily="18" charset="0"/>
              </a:rPr>
              <a:t>WIGOS Webinar #29 (14 February 2022) - Regional WIGOS Centre Tokyo</a:t>
            </a:r>
          </a:p>
        </p:txBody>
      </p:sp>
      <p:sp>
        <p:nvSpPr>
          <p:cNvPr id="14" name="テキスト ボックス 13"/>
          <p:cNvSpPr txBox="1"/>
          <p:nvPr userDrawn="1"/>
        </p:nvSpPr>
        <p:spPr>
          <a:xfrm>
            <a:off x="164645" y="6626621"/>
            <a:ext cx="1691680" cy="226591"/>
          </a:xfrm>
          <a:prstGeom prst="rect">
            <a:avLst/>
          </a:prstGeom>
          <a:noFill/>
        </p:spPr>
        <p:txBody>
          <a:bodyPr wrap="square" lIns="36000" tIns="36000" rIns="36000" bIns="36000">
            <a:spAutoFit/>
          </a:bodyPr>
          <a:lstStyle/>
          <a:p>
            <a:pPr algn="r" fontAlgn="auto">
              <a:spcBef>
                <a:spcPts val="0"/>
              </a:spcBef>
              <a:spcAft>
                <a:spcPts val="0"/>
              </a:spcAft>
              <a:defRPr/>
            </a:pPr>
            <a:r>
              <a:rPr lang="en-US" altLang="ja-JP" sz="1000" i="1" dirty="0">
                <a:solidFill>
                  <a:schemeClr val="tx1"/>
                </a:solidFill>
                <a:latin typeface="Times New Roman" pitchFamily="18" charset="0"/>
                <a:ea typeface="+mn-ea"/>
                <a:cs typeface="Times New Roman" pitchFamily="18" charset="0"/>
              </a:rPr>
              <a:t>Japan Meteorological Agency</a:t>
            </a:r>
          </a:p>
        </p:txBody>
      </p:sp>
      <p:pic>
        <p:nvPicPr>
          <p:cNvPr id="11" name="図 10">
            <a:extLst>
              <a:ext uri="{FF2B5EF4-FFF2-40B4-BE49-F238E27FC236}">
                <a16:creationId xmlns:a16="http://schemas.microsoft.com/office/drawing/2014/main" id="{971388BA-4B80-44B0-98DA-E2AAB8BEF81B}"/>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40815" y="6645669"/>
            <a:ext cx="180000" cy="179398"/>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Verdana" panose="020B0604030504040204" pitchFamily="34"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Verdana" panose="020B0604030504040204" pitchFamily="34"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Verdana" panose="020B0604030504040204" pitchFamily="34" charset="0"/>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Verdana" panose="020B0604030504040204" pitchFamily="34" charset="0"/>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Verdana" panose="020B0604030504040204" pitchFamily="34" charset="0"/>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jma.go.jp/jma/jma-eng/jma-center/rwc/reports.html" TargetMode="Externa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hyperlink" Target="https://etrp.wmo.int/course/view.php?id=14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jma.go.jp/jma/jma-eng/jma-center/rwc/"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mailto:rwc-tokyo@met.kishou.go.j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44285" y="1574371"/>
            <a:ext cx="8191500" cy="1470025"/>
          </a:xfrm>
        </p:spPr>
        <p:txBody>
          <a:bodyPr/>
          <a:lstStyle/>
          <a:p>
            <a:r>
              <a:rPr lang="en-US" altLang="ja-JP" dirty="0"/>
              <a:t>Regional WIGOS Centre Tokyo</a:t>
            </a:r>
            <a:endParaRPr kumimoji="1" lang="ja-JP" altLang="en-US" sz="2800" b="1" dirty="0"/>
          </a:p>
        </p:txBody>
      </p:sp>
      <p:sp>
        <p:nvSpPr>
          <p:cNvPr id="6146" name="サブタイトル 2"/>
          <p:cNvSpPr>
            <a:spLocks noGrp="1"/>
          </p:cNvSpPr>
          <p:nvPr>
            <p:ph type="subTitle" idx="1"/>
          </p:nvPr>
        </p:nvSpPr>
        <p:spPr>
          <a:xfrm>
            <a:off x="1371600" y="3742184"/>
            <a:ext cx="6400800" cy="2999184"/>
          </a:xfrm>
        </p:spPr>
        <p:txBody>
          <a:bodyPr rtlCol="0">
            <a:normAutofit lnSpcReduction="10000"/>
          </a:bodyPr>
          <a:lstStyle/>
          <a:p>
            <a:pPr eaLnBrk="1" fontAlgn="auto" hangingPunct="1">
              <a:spcAft>
                <a:spcPts val="0"/>
              </a:spcAft>
              <a:defRPr/>
            </a:pPr>
            <a:r>
              <a:rPr lang="en-US" altLang="ja-JP" sz="3600" dirty="0">
                <a:solidFill>
                  <a:sysClr val="windowText" lastClr="000000"/>
                </a:solidFill>
                <a:latin typeface="Calibri Light" panose="020F0302020204030204" pitchFamily="34" charset="0"/>
                <a:ea typeface="Verdana" panose="020B0604030504040204" pitchFamily="34" charset="0"/>
              </a:rPr>
              <a:t>MINEMATSU Hiroaki</a:t>
            </a:r>
          </a:p>
          <a:p>
            <a:pPr eaLnBrk="1" fontAlgn="auto" hangingPunct="1">
              <a:spcAft>
                <a:spcPts val="0"/>
              </a:spcAft>
              <a:defRPr/>
            </a:pPr>
            <a:endParaRPr lang="en-US" altLang="ja-JP" sz="1500" dirty="0">
              <a:solidFill>
                <a:sysClr val="windowText" lastClr="000000"/>
              </a:solidFill>
              <a:latin typeface="Calibri Light" panose="020F0302020204030204" pitchFamily="34" charset="0"/>
              <a:ea typeface="Verdana" panose="020B0604030504040204" pitchFamily="34" charset="0"/>
            </a:endParaRPr>
          </a:p>
          <a:p>
            <a:pPr eaLnBrk="1" fontAlgn="auto" hangingPunct="1">
              <a:spcAft>
                <a:spcPts val="0"/>
              </a:spcAft>
              <a:defRPr/>
            </a:pPr>
            <a:r>
              <a:rPr lang="en-US" altLang="ja-JP" sz="2800" dirty="0">
                <a:solidFill>
                  <a:sysClr val="windowText" lastClr="000000"/>
                </a:solidFill>
                <a:ea typeface="Verdana" panose="020B0604030504040204" pitchFamily="34" charset="0"/>
              </a:rPr>
              <a:t>RWC Tokyo</a:t>
            </a:r>
          </a:p>
          <a:p>
            <a:pPr eaLnBrk="1" fontAlgn="auto" hangingPunct="1">
              <a:spcAft>
                <a:spcPts val="0"/>
              </a:spcAft>
              <a:defRPr/>
            </a:pPr>
            <a:r>
              <a:rPr lang="en-US" altLang="ja-JP" sz="2800" dirty="0">
                <a:solidFill>
                  <a:sysClr val="windowText" lastClr="000000"/>
                </a:solidFill>
                <a:ea typeface="Verdana" panose="020B0604030504040204" pitchFamily="34" charset="0"/>
              </a:rPr>
              <a:t>Japan Meteorological Agency</a:t>
            </a:r>
          </a:p>
          <a:p>
            <a:pPr eaLnBrk="1" fontAlgn="auto" hangingPunct="1">
              <a:spcAft>
                <a:spcPts val="0"/>
              </a:spcAft>
              <a:defRPr/>
            </a:pPr>
            <a:endParaRPr lang="en-US" altLang="ja-JP" sz="1800" dirty="0">
              <a:solidFill>
                <a:sysClr val="windowText" lastClr="000000"/>
              </a:solidFill>
              <a:latin typeface="Calibri Light" panose="020F0302020204030204" pitchFamily="34" charset="0"/>
              <a:ea typeface="Verdana" panose="020B0604030504040204" pitchFamily="34" charset="0"/>
            </a:endParaRPr>
          </a:p>
          <a:p>
            <a:pPr eaLnBrk="1" fontAlgn="auto" hangingPunct="1">
              <a:spcAft>
                <a:spcPts val="0"/>
              </a:spcAft>
              <a:defRPr/>
            </a:pPr>
            <a:r>
              <a:rPr lang="en-US" altLang="ja-JP" sz="2000" dirty="0">
                <a:solidFill>
                  <a:sysClr val="windowText" lastClr="000000"/>
                </a:solidFill>
                <a:latin typeface="Calibri Light" panose="020F0302020204030204" pitchFamily="34" charset="0"/>
                <a:ea typeface="Verdana" panose="020B0604030504040204" pitchFamily="34" charset="0"/>
              </a:rPr>
              <a:t> 14 February 2022</a:t>
            </a:r>
          </a:p>
          <a:p>
            <a:pPr eaLnBrk="1" fontAlgn="auto" hangingPunct="1">
              <a:spcAft>
                <a:spcPts val="0"/>
              </a:spcAft>
              <a:defRPr/>
            </a:pPr>
            <a:r>
              <a:rPr lang="en-US" altLang="ja-JP" sz="2000" dirty="0">
                <a:solidFill>
                  <a:sysClr val="windowText" lastClr="000000"/>
                </a:solidFill>
                <a:ea typeface="Verdana" panose="020B0604030504040204" pitchFamily="34" charset="0"/>
              </a:rPr>
              <a:t>WIGOS Webinar #29</a:t>
            </a:r>
            <a:endParaRPr lang="ja-JP" altLang="en-US" sz="3600" dirty="0">
              <a:solidFill>
                <a:sysClr val="windowText" lastClr="000000"/>
              </a:solidFill>
              <a:latin typeface="Calibri Light" panose="020F0302020204030204" pitchFamily="34" charset="0"/>
            </a:endParaRPr>
          </a:p>
        </p:txBody>
      </p:sp>
    </p:spTree>
    <p:extLst>
      <p:ext uri="{BB962C8B-B14F-4D97-AF65-F5344CB8AC3E}">
        <p14:creationId xmlns:p14="http://schemas.microsoft.com/office/powerpoint/2010/main" val="128947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AC3C45-DB65-470A-87B6-B4C74F7D449E}"/>
              </a:ext>
            </a:extLst>
          </p:cNvPr>
          <p:cNvSpPr>
            <a:spLocks noGrp="1"/>
          </p:cNvSpPr>
          <p:nvPr>
            <p:ph type="title"/>
          </p:nvPr>
        </p:nvSpPr>
        <p:spPr/>
        <p:txBody>
          <a:bodyPr>
            <a:noAutofit/>
          </a:bodyPr>
          <a:lstStyle/>
          <a:p>
            <a:r>
              <a:rPr lang="en-US" altLang="ja-JP" sz="3600" dirty="0"/>
              <a:t>Responsible areas for mandatory functions</a:t>
            </a:r>
            <a:endParaRPr lang="ja-JP" altLang="en-US" sz="3600" dirty="0"/>
          </a:p>
        </p:txBody>
      </p:sp>
      <p:sp>
        <p:nvSpPr>
          <p:cNvPr id="4" name="スライド番号プレースホルダー 3">
            <a:extLst>
              <a:ext uri="{FF2B5EF4-FFF2-40B4-BE49-F238E27FC236}">
                <a16:creationId xmlns:a16="http://schemas.microsoft.com/office/drawing/2014/main" id="{DC141AB8-670D-4EC5-823C-36185741F50B}"/>
              </a:ext>
            </a:extLst>
          </p:cNvPr>
          <p:cNvSpPr>
            <a:spLocks noGrp="1"/>
          </p:cNvSpPr>
          <p:nvPr>
            <p:ph type="sldNum" sz="quarter" idx="12"/>
          </p:nvPr>
        </p:nvSpPr>
        <p:spPr/>
        <p:txBody>
          <a:bodyPr/>
          <a:lstStyle/>
          <a:p>
            <a:fld id="{9259AF2F-52C6-9B46-B8B2-0579234AE62E}" type="slidenum">
              <a:rPr lang="en-US" smtClean="0"/>
              <a:t>10</a:t>
            </a:fld>
            <a:endParaRPr lang="en-US"/>
          </a:p>
        </p:txBody>
      </p:sp>
      <p:graphicFrame>
        <p:nvGraphicFramePr>
          <p:cNvPr id="5" name="表 4">
            <a:extLst>
              <a:ext uri="{FF2B5EF4-FFF2-40B4-BE49-F238E27FC236}">
                <a16:creationId xmlns:a16="http://schemas.microsoft.com/office/drawing/2014/main" id="{12D9673F-2540-4F8B-B034-EE306BC68FF8}"/>
              </a:ext>
            </a:extLst>
          </p:cNvPr>
          <p:cNvGraphicFramePr>
            <a:graphicFrameLocks noGrp="1"/>
          </p:cNvGraphicFramePr>
          <p:nvPr>
            <p:extLst>
              <p:ext uri="{D42A27DB-BD31-4B8C-83A1-F6EECF244321}">
                <p14:modId xmlns:p14="http://schemas.microsoft.com/office/powerpoint/2010/main" val="2632975304"/>
              </p:ext>
            </p:extLst>
          </p:nvPr>
        </p:nvGraphicFramePr>
        <p:xfrm>
          <a:off x="312371" y="4359089"/>
          <a:ext cx="5146768" cy="1987302"/>
        </p:xfrm>
        <a:graphic>
          <a:graphicData uri="http://schemas.openxmlformats.org/drawingml/2006/table">
            <a:tbl>
              <a:tblPr>
                <a:tableStyleId>{5C22544A-7EE6-4342-B048-85BDC9FD1C3A}</a:tableStyleId>
              </a:tblPr>
              <a:tblGrid>
                <a:gridCol w="1120878">
                  <a:extLst>
                    <a:ext uri="{9D8B030D-6E8A-4147-A177-3AD203B41FA5}">
                      <a16:colId xmlns:a16="http://schemas.microsoft.com/office/drawing/2014/main" val="1051012728"/>
                    </a:ext>
                  </a:extLst>
                </a:gridCol>
                <a:gridCol w="2077870">
                  <a:extLst>
                    <a:ext uri="{9D8B030D-6E8A-4147-A177-3AD203B41FA5}">
                      <a16:colId xmlns:a16="http://schemas.microsoft.com/office/drawing/2014/main" val="20000"/>
                    </a:ext>
                  </a:extLst>
                </a:gridCol>
                <a:gridCol w="1948020">
                  <a:extLst>
                    <a:ext uri="{9D8B030D-6E8A-4147-A177-3AD203B41FA5}">
                      <a16:colId xmlns:a16="http://schemas.microsoft.com/office/drawing/2014/main" val="894884762"/>
                    </a:ext>
                  </a:extLst>
                </a:gridCol>
              </a:tblGrid>
              <a:tr h="0">
                <a:tc gridSpan="3">
                  <a:txBody>
                    <a:bodyPr/>
                    <a:lstStyle/>
                    <a:p>
                      <a:pPr algn="ctr" fontAlgn="ctr"/>
                      <a:r>
                        <a:rPr lang="en-US" sz="1600" b="1" kern="1200" dirty="0">
                          <a:solidFill>
                            <a:srgbClr val="FF0000"/>
                          </a:solidFill>
                          <a:latin typeface="+mn-lt"/>
                          <a:ea typeface="+mn-ea"/>
                          <a:cs typeface="+mn-cs"/>
                        </a:rPr>
                        <a:t>Group A</a:t>
                      </a:r>
                      <a:r>
                        <a:rPr lang="en-US" sz="1600" b="0" kern="1200" dirty="0">
                          <a:solidFill>
                            <a:srgbClr val="FF0000"/>
                          </a:solidFill>
                          <a:latin typeface="+mn-lt"/>
                          <a:ea typeface="+mn-ea"/>
                          <a:cs typeface="+mn-cs"/>
                        </a:rPr>
                        <a:t> </a:t>
                      </a:r>
                      <a:r>
                        <a:rPr lang="en-US" sz="1600" b="0" kern="1200" dirty="0">
                          <a:solidFill>
                            <a:schemeClr val="tx1"/>
                          </a:solidFill>
                          <a:latin typeface="+mn-lt"/>
                          <a:ea typeface="+mn-ea"/>
                          <a:cs typeface="+mn-cs"/>
                        </a:rPr>
                        <a:t>(17 Members)</a:t>
                      </a:r>
                    </a:p>
                    <a:p>
                      <a:pPr algn="ctr" fontAlgn="ctr"/>
                      <a:r>
                        <a:rPr lang="en-US" sz="1600" b="0" kern="1200" dirty="0">
                          <a:solidFill>
                            <a:schemeClr val="tx1"/>
                          </a:solidFill>
                          <a:latin typeface="+mn-lt"/>
                          <a:ea typeface="+mn-ea"/>
                          <a:cs typeface="+mn-cs"/>
                        </a:rPr>
                        <a:t>RWC Tokyo: 1 Jan. - 30 Jun./ RWC Beijing: 1 Jun. - 31 Dec.</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r>
                        <a:rPr lang="en-US" sz="1200" b="1" kern="1200" dirty="0">
                          <a:solidFill>
                            <a:schemeClr val="tx1"/>
                          </a:solidFill>
                          <a:latin typeface="+mn-lt"/>
                          <a:ea typeface="+mn-ea"/>
                          <a:cs typeface="+mn-cs"/>
                        </a:rPr>
                        <a:t>Group A</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600" b="1"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marL="90488" lvl="1" indent="0" algn="l" fontAlgn="ctr"/>
                      <a:r>
                        <a:rPr lang="en-US" sz="1600" kern="1200" dirty="0">
                          <a:solidFill>
                            <a:schemeClr val="tx1"/>
                          </a:solidFill>
                          <a:latin typeface="+mn-lt"/>
                          <a:ea typeface="+mn-ea"/>
                          <a:cs typeface="+mn-cs"/>
                        </a:rPr>
                        <a:t>Afghanistan</a:t>
                      </a:r>
                      <a:endParaRPr lang="ja-JP"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Islamic Republic of Iran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Qatar</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Bahrain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Kuwait</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Saudi Arabia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Bangladesh</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Maldives</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Sri Lanka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Bhutan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Nepal</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United Arab Emirates</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India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Oman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altLang="ja-JP" sz="1600" kern="1200" dirty="0">
                          <a:solidFill>
                            <a:schemeClr val="tx1"/>
                          </a:solidFill>
                          <a:latin typeface="+mn-lt"/>
                          <a:ea typeface="+mn-ea"/>
                          <a:cs typeface="+mn-cs"/>
                        </a:rPr>
                        <a:t>Yemen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Iraq</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Pakistan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l" defTabSz="914400" rtl="0" eaLnBrk="1" fontAlgn="ctr" latinLnBrk="0" hangingPunct="1"/>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テキスト ボックス 6">
            <a:extLst>
              <a:ext uri="{FF2B5EF4-FFF2-40B4-BE49-F238E27FC236}">
                <a16:creationId xmlns:a16="http://schemas.microsoft.com/office/drawing/2014/main" id="{BF86533D-E0BE-4057-83EC-C69FF32C7403}"/>
              </a:ext>
            </a:extLst>
          </p:cNvPr>
          <p:cNvSpPr txBox="1"/>
          <p:nvPr/>
        </p:nvSpPr>
        <p:spPr>
          <a:xfrm>
            <a:off x="3203242" y="6337416"/>
            <a:ext cx="5940758" cy="307777"/>
          </a:xfrm>
          <a:prstGeom prst="rect">
            <a:avLst/>
          </a:prstGeom>
          <a:noFill/>
        </p:spPr>
        <p:txBody>
          <a:bodyPr wrap="square" rtlCol="0">
            <a:spAutoFit/>
          </a:bodyPr>
          <a:lstStyle/>
          <a:p>
            <a:r>
              <a:rPr kumimoji="1" lang="en-US" altLang="ja-JP" sz="1400" dirty="0"/>
              <a:t>*Among RA II Members, China and Japan are not involved in the Groups.</a:t>
            </a:r>
            <a:endParaRPr kumimoji="1" lang="ja-JP" altLang="en-US" sz="1400" dirty="0"/>
          </a:p>
        </p:txBody>
      </p:sp>
      <p:graphicFrame>
        <p:nvGraphicFramePr>
          <p:cNvPr id="38" name="表 37">
            <a:extLst>
              <a:ext uri="{FF2B5EF4-FFF2-40B4-BE49-F238E27FC236}">
                <a16:creationId xmlns:a16="http://schemas.microsoft.com/office/drawing/2014/main" id="{D5347B2E-7205-4587-B64A-773F22D51237}"/>
              </a:ext>
            </a:extLst>
          </p:cNvPr>
          <p:cNvGraphicFramePr>
            <a:graphicFrameLocks noGrp="1"/>
          </p:cNvGraphicFramePr>
          <p:nvPr>
            <p:extLst>
              <p:ext uri="{D42A27DB-BD31-4B8C-83A1-F6EECF244321}">
                <p14:modId xmlns:p14="http://schemas.microsoft.com/office/powerpoint/2010/main" val="1490703508"/>
              </p:ext>
            </p:extLst>
          </p:nvPr>
        </p:nvGraphicFramePr>
        <p:xfrm>
          <a:off x="5630752" y="1191078"/>
          <a:ext cx="2985052" cy="4965642"/>
        </p:xfrm>
        <a:graphic>
          <a:graphicData uri="http://schemas.openxmlformats.org/drawingml/2006/table">
            <a:tbl>
              <a:tblPr>
                <a:tableStyleId>{5C22544A-7EE6-4342-B048-85BDC9FD1C3A}</a:tableStyleId>
              </a:tblPr>
              <a:tblGrid>
                <a:gridCol w="2985052">
                  <a:extLst>
                    <a:ext uri="{9D8B030D-6E8A-4147-A177-3AD203B41FA5}">
                      <a16:colId xmlns:a16="http://schemas.microsoft.com/office/drawing/2014/main" val="20001"/>
                    </a:ext>
                  </a:extLst>
                </a:gridCol>
              </a:tblGrid>
              <a:tr h="0">
                <a:tc>
                  <a:txBody>
                    <a:bodyPr/>
                    <a:lstStyle/>
                    <a:p>
                      <a:pPr algn="ctr" fontAlgn="ctr"/>
                      <a:r>
                        <a:rPr lang="en-US" sz="1600" b="1" kern="1200" dirty="0">
                          <a:solidFill>
                            <a:srgbClr val="7030A0"/>
                          </a:solidFill>
                          <a:latin typeface="+mn-lt"/>
                          <a:ea typeface="+mn-ea"/>
                          <a:cs typeface="+mn-cs"/>
                        </a:rPr>
                        <a:t>Group B</a:t>
                      </a:r>
                      <a:r>
                        <a:rPr lang="en-US" sz="1600" b="0" kern="1200" dirty="0">
                          <a:solidFill>
                            <a:srgbClr val="7030A0"/>
                          </a:solidFill>
                          <a:latin typeface="+mn-lt"/>
                          <a:ea typeface="+mn-ea"/>
                          <a:cs typeface="+mn-cs"/>
                        </a:rPr>
                        <a:t> </a:t>
                      </a:r>
                      <a:r>
                        <a:rPr lang="en-US" sz="1600" b="0" kern="1200" dirty="0">
                          <a:solidFill>
                            <a:schemeClr val="tx1"/>
                          </a:solidFill>
                          <a:latin typeface="+mn-lt"/>
                          <a:ea typeface="+mn-ea"/>
                          <a:cs typeface="+mn-cs"/>
                        </a:rPr>
                        <a:t>(16 Members)</a:t>
                      </a:r>
                    </a:p>
                    <a:p>
                      <a:pPr algn="ctr" fontAlgn="ctr"/>
                      <a:r>
                        <a:rPr lang="en-US" sz="1600" b="0" kern="1200" dirty="0">
                          <a:solidFill>
                            <a:schemeClr val="tx1"/>
                          </a:solidFill>
                          <a:latin typeface="+mn-lt"/>
                          <a:ea typeface="+mn-ea"/>
                          <a:cs typeface="+mn-cs"/>
                        </a:rPr>
                        <a:t>RWC Beijing: 1 Jan. - 30 Jun.</a:t>
                      </a:r>
                    </a:p>
                    <a:p>
                      <a:pPr algn="ctr" fontAlgn="ctr"/>
                      <a:r>
                        <a:rPr lang="en-US" sz="1600" b="0" kern="1200" dirty="0">
                          <a:solidFill>
                            <a:schemeClr val="tx1"/>
                          </a:solidFill>
                          <a:latin typeface="+mn-lt"/>
                          <a:ea typeface="+mn-ea"/>
                          <a:cs typeface="+mn-cs"/>
                        </a:rPr>
                        <a:t>RWC Tokyo: 1 Jun. - 31 Dec.</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Cambodia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Democratic People’s Republic of Korea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Hong Kong, China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Kazakhstan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Kyrgyzstan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Lao People’s Democratic Republic</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Macao, China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Mongolia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marL="90488" marR="0" lvl="1" indent="0" algn="l" defTabSz="914400" rtl="0" eaLnBrk="1" fontAlgn="ctr" latinLnBrk="0" hangingPunct="1">
                        <a:lnSpc>
                          <a:spcPct val="100000"/>
                        </a:lnSpc>
                        <a:spcBef>
                          <a:spcPts val="0"/>
                        </a:spcBef>
                        <a:spcAft>
                          <a:spcPts val="0"/>
                        </a:spcAft>
                        <a:buClrTx/>
                        <a:buSzTx/>
                        <a:buFontTx/>
                        <a:buNone/>
                        <a:tabLst/>
                        <a:defRPr/>
                      </a:pPr>
                      <a:r>
                        <a:rPr kumimoji="1" lang="en-US" altLang="ja-JP" sz="1600" kern="1200" dirty="0">
                          <a:solidFill>
                            <a:schemeClr val="tx1"/>
                          </a:solidFill>
                          <a:latin typeface="+mn-lt"/>
                          <a:ea typeface="+mn-ea"/>
                          <a:cs typeface="+mn-cs"/>
                        </a:rPr>
                        <a:t>Myanmar</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Republic of Korea</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968341"/>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Russian Federation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860357"/>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Tajikistan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6742539"/>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Thailand</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15877"/>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Turkmenistan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096756"/>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Uzbekistan</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182846"/>
                  </a:ext>
                </a:extLst>
              </a:tr>
              <a:tr h="0">
                <a:tc>
                  <a:txBody>
                    <a:bodyPr/>
                    <a:lstStyle/>
                    <a:p>
                      <a:pPr marL="90488" lvl="1" indent="0" algn="l" defTabSz="914400" rtl="0" eaLnBrk="1" fontAlgn="ctr" latinLnBrk="0" hangingPunct="1"/>
                      <a:r>
                        <a:rPr kumimoji="1" lang="en-US" sz="1600" kern="1200" dirty="0">
                          <a:solidFill>
                            <a:schemeClr val="tx1"/>
                          </a:solidFill>
                          <a:latin typeface="+mn-lt"/>
                          <a:ea typeface="+mn-ea"/>
                          <a:cs typeface="+mn-cs"/>
                        </a:rPr>
                        <a:t>Viet Nam</a:t>
                      </a:r>
                      <a:endParaRPr kumimoji="1" lang="ja-JP" altLang="en-US" sz="16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931417"/>
                  </a:ext>
                </a:extLst>
              </a:tr>
            </a:tbl>
          </a:graphicData>
        </a:graphic>
      </p:graphicFrame>
      <p:grpSp>
        <p:nvGrpSpPr>
          <p:cNvPr id="11" name="グループ化 10"/>
          <p:cNvGrpSpPr/>
          <p:nvPr/>
        </p:nvGrpSpPr>
        <p:grpSpPr>
          <a:xfrm>
            <a:off x="316717" y="1180282"/>
            <a:ext cx="5146870" cy="3088459"/>
            <a:chOff x="4718544" y="1270630"/>
            <a:chExt cx="5146870" cy="3088459"/>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a:ext>
              </a:extLst>
            </a:blip>
            <a:srcRect l="16342" t="10853" r="10712" b="23932"/>
            <a:stretch/>
          </p:blipFill>
          <p:spPr>
            <a:xfrm>
              <a:off x="4718544" y="1270630"/>
              <a:ext cx="5146870" cy="3088459"/>
            </a:xfrm>
            <a:prstGeom prst="rect">
              <a:avLst/>
            </a:prstGeom>
            <a:ln>
              <a:solidFill>
                <a:schemeClr val="tx1"/>
              </a:solidFill>
            </a:ln>
          </p:spPr>
        </p:pic>
        <p:sp>
          <p:nvSpPr>
            <p:cNvPr id="78" name="テキスト ボックス 77">
              <a:extLst>
                <a:ext uri="{FF2B5EF4-FFF2-40B4-BE49-F238E27FC236}">
                  <a16:creationId xmlns:a16="http://schemas.microsoft.com/office/drawing/2014/main" id="{8DF3F70C-6883-4FD3-A221-EB443B31343F}"/>
                </a:ext>
              </a:extLst>
            </p:cNvPr>
            <p:cNvSpPr txBox="1"/>
            <p:nvPr/>
          </p:nvSpPr>
          <p:spPr>
            <a:xfrm>
              <a:off x="8302238" y="3128209"/>
              <a:ext cx="1221837" cy="307777"/>
            </a:xfrm>
            <a:prstGeom prst="rect">
              <a:avLst/>
            </a:prstGeom>
            <a:noFill/>
            <a:ln>
              <a:noFill/>
            </a:ln>
          </p:spPr>
          <p:txBody>
            <a:bodyPr wrap="square" rtlCol="0">
              <a:spAutoFit/>
            </a:bodyPr>
            <a:lstStyle/>
            <a:p>
              <a:r>
                <a:rPr lang="en-US" altLang="ja-JP" sz="1400" dirty="0"/>
                <a:t>RWC Tokyo</a:t>
              </a:r>
              <a:endParaRPr kumimoji="1" lang="ja-JP" altLang="en-US" sz="1400" dirty="0"/>
            </a:p>
          </p:txBody>
        </p:sp>
        <p:sp>
          <p:nvSpPr>
            <p:cNvPr id="79" name="楕円 78">
              <a:extLst>
                <a:ext uri="{FF2B5EF4-FFF2-40B4-BE49-F238E27FC236}">
                  <a16:creationId xmlns:a16="http://schemas.microsoft.com/office/drawing/2014/main" id="{2897B87B-E6B3-4F79-9AD0-1BC5B61E5970}"/>
                </a:ext>
              </a:extLst>
            </p:cNvPr>
            <p:cNvSpPr>
              <a:spLocks noChangeAspect="1"/>
            </p:cNvSpPr>
            <p:nvPr/>
          </p:nvSpPr>
          <p:spPr>
            <a:xfrm flipV="1">
              <a:off x="8670451" y="3069517"/>
              <a:ext cx="58692" cy="586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テキスト ボックス 79">
              <a:extLst>
                <a:ext uri="{FF2B5EF4-FFF2-40B4-BE49-F238E27FC236}">
                  <a16:creationId xmlns:a16="http://schemas.microsoft.com/office/drawing/2014/main" id="{ECD81D9D-5E4E-4FC3-8134-8CE044961266}"/>
                </a:ext>
              </a:extLst>
            </p:cNvPr>
            <p:cNvSpPr txBox="1"/>
            <p:nvPr/>
          </p:nvSpPr>
          <p:spPr>
            <a:xfrm>
              <a:off x="6700179" y="2772775"/>
              <a:ext cx="1221837" cy="307777"/>
            </a:xfrm>
            <a:prstGeom prst="rect">
              <a:avLst/>
            </a:prstGeom>
            <a:noFill/>
            <a:ln>
              <a:noFill/>
            </a:ln>
          </p:spPr>
          <p:txBody>
            <a:bodyPr wrap="square" rtlCol="0">
              <a:spAutoFit/>
            </a:bodyPr>
            <a:lstStyle/>
            <a:p>
              <a:r>
                <a:rPr lang="en-US" altLang="ja-JP" sz="1400" dirty="0"/>
                <a:t>RWC Beijing</a:t>
              </a:r>
              <a:endParaRPr kumimoji="1" lang="ja-JP" altLang="en-US" sz="1400" dirty="0"/>
            </a:p>
          </p:txBody>
        </p:sp>
        <p:sp>
          <p:nvSpPr>
            <p:cNvPr id="81" name="楕円 80">
              <a:extLst>
                <a:ext uri="{FF2B5EF4-FFF2-40B4-BE49-F238E27FC236}">
                  <a16:creationId xmlns:a16="http://schemas.microsoft.com/office/drawing/2014/main" id="{F5D1135A-295B-499E-BD1D-189DDA5CF957}"/>
                </a:ext>
              </a:extLst>
            </p:cNvPr>
            <p:cNvSpPr>
              <a:spLocks noChangeAspect="1"/>
            </p:cNvSpPr>
            <p:nvPr/>
          </p:nvSpPr>
          <p:spPr>
            <a:xfrm flipV="1">
              <a:off x="7849230" y="2874845"/>
              <a:ext cx="58692" cy="586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楕円 115">
              <a:extLst>
                <a:ext uri="{FF2B5EF4-FFF2-40B4-BE49-F238E27FC236}">
                  <a16:creationId xmlns:a16="http://schemas.microsoft.com/office/drawing/2014/main" id="{78BC02C2-62EC-4638-8FF2-3030B29A9950}"/>
                </a:ext>
              </a:extLst>
            </p:cNvPr>
            <p:cNvSpPr/>
            <p:nvPr/>
          </p:nvSpPr>
          <p:spPr>
            <a:xfrm>
              <a:off x="5538922" y="3152466"/>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楕円 116">
              <a:extLst>
                <a:ext uri="{FF2B5EF4-FFF2-40B4-BE49-F238E27FC236}">
                  <a16:creationId xmlns:a16="http://schemas.microsoft.com/office/drawing/2014/main" id="{8D897B65-EC3A-4798-AB15-D529984415F3}"/>
                </a:ext>
              </a:extLst>
            </p:cNvPr>
            <p:cNvSpPr/>
            <p:nvPr/>
          </p:nvSpPr>
          <p:spPr>
            <a:xfrm>
              <a:off x="5171500" y="3148308"/>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8" name="楕円 117">
              <a:extLst>
                <a:ext uri="{FF2B5EF4-FFF2-40B4-BE49-F238E27FC236}">
                  <a16:creationId xmlns:a16="http://schemas.microsoft.com/office/drawing/2014/main" id="{CEF909D3-E927-4772-AFBF-299D1198757A}"/>
                </a:ext>
              </a:extLst>
            </p:cNvPr>
            <p:cNvSpPr/>
            <p:nvPr/>
          </p:nvSpPr>
          <p:spPr>
            <a:xfrm>
              <a:off x="5304729" y="3329350"/>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9" name="楕円 118">
              <a:extLst>
                <a:ext uri="{FF2B5EF4-FFF2-40B4-BE49-F238E27FC236}">
                  <a16:creationId xmlns:a16="http://schemas.microsoft.com/office/drawing/2014/main" id="{3F866161-357A-4D7F-BC46-5B83B7082E5D}"/>
                </a:ext>
              </a:extLst>
            </p:cNvPr>
            <p:cNvSpPr/>
            <p:nvPr/>
          </p:nvSpPr>
          <p:spPr>
            <a:xfrm>
              <a:off x="5191640" y="3514011"/>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0" name="楕円 119">
              <a:extLst>
                <a:ext uri="{FF2B5EF4-FFF2-40B4-BE49-F238E27FC236}">
                  <a16:creationId xmlns:a16="http://schemas.microsoft.com/office/drawing/2014/main" id="{C9A54CC1-4EEC-44DD-B29F-C5CACB07953B}"/>
                </a:ext>
              </a:extLst>
            </p:cNvPr>
            <p:cNvSpPr/>
            <p:nvPr/>
          </p:nvSpPr>
          <p:spPr>
            <a:xfrm>
              <a:off x="5408087" y="3444092"/>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楕円 120">
              <a:extLst>
                <a:ext uri="{FF2B5EF4-FFF2-40B4-BE49-F238E27FC236}">
                  <a16:creationId xmlns:a16="http://schemas.microsoft.com/office/drawing/2014/main" id="{6C146A8B-D556-4E72-8DDB-4AE273DEF124}"/>
                </a:ext>
              </a:extLst>
            </p:cNvPr>
            <p:cNvSpPr/>
            <p:nvPr/>
          </p:nvSpPr>
          <p:spPr>
            <a:xfrm>
              <a:off x="5439332" y="3472041"/>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 name="楕円 121">
              <a:extLst>
                <a:ext uri="{FF2B5EF4-FFF2-40B4-BE49-F238E27FC236}">
                  <a16:creationId xmlns:a16="http://schemas.microsoft.com/office/drawing/2014/main" id="{233B2976-619E-471D-9653-8349BFDC8235}"/>
                </a:ext>
              </a:extLst>
            </p:cNvPr>
            <p:cNvSpPr/>
            <p:nvPr/>
          </p:nvSpPr>
          <p:spPr>
            <a:xfrm>
              <a:off x="5531676" y="3536294"/>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3" name="楕円 122">
              <a:extLst>
                <a:ext uri="{FF2B5EF4-FFF2-40B4-BE49-F238E27FC236}">
                  <a16:creationId xmlns:a16="http://schemas.microsoft.com/office/drawing/2014/main" id="{A69CDB5A-EAAB-4C55-801D-5F51211132DE}"/>
                </a:ext>
              </a:extLst>
            </p:cNvPr>
            <p:cNvSpPr/>
            <p:nvPr/>
          </p:nvSpPr>
          <p:spPr>
            <a:xfrm>
              <a:off x="5226066" y="3856597"/>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 name="楕円 123">
              <a:extLst>
                <a:ext uri="{FF2B5EF4-FFF2-40B4-BE49-F238E27FC236}">
                  <a16:creationId xmlns:a16="http://schemas.microsoft.com/office/drawing/2014/main" id="{48F6EEF6-463D-4BD9-BDE7-BC314CC10BDD}"/>
                </a:ext>
              </a:extLst>
            </p:cNvPr>
            <p:cNvSpPr/>
            <p:nvPr/>
          </p:nvSpPr>
          <p:spPr>
            <a:xfrm>
              <a:off x="5662124" y="3602081"/>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5" name="楕円 124">
              <a:extLst>
                <a:ext uri="{FF2B5EF4-FFF2-40B4-BE49-F238E27FC236}">
                  <a16:creationId xmlns:a16="http://schemas.microsoft.com/office/drawing/2014/main" id="{B8967219-F812-4B10-A5E2-A3249A87A3D8}"/>
                </a:ext>
              </a:extLst>
            </p:cNvPr>
            <p:cNvSpPr/>
            <p:nvPr/>
          </p:nvSpPr>
          <p:spPr>
            <a:xfrm>
              <a:off x="5685490" y="2871548"/>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6" name="楕円 125">
              <a:extLst>
                <a:ext uri="{FF2B5EF4-FFF2-40B4-BE49-F238E27FC236}">
                  <a16:creationId xmlns:a16="http://schemas.microsoft.com/office/drawing/2014/main" id="{A94D8899-31D9-4356-BC10-778EF943F0FE}"/>
                </a:ext>
              </a:extLst>
            </p:cNvPr>
            <p:cNvSpPr/>
            <p:nvPr/>
          </p:nvSpPr>
          <p:spPr>
            <a:xfrm>
              <a:off x="5961569" y="3118628"/>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7" name="楕円 126">
              <a:extLst>
                <a:ext uri="{FF2B5EF4-FFF2-40B4-BE49-F238E27FC236}">
                  <a16:creationId xmlns:a16="http://schemas.microsoft.com/office/drawing/2014/main" id="{9BFEB13B-9CD1-4143-AEA9-4C6A9349EE4B}"/>
                </a:ext>
              </a:extLst>
            </p:cNvPr>
            <p:cNvSpPr/>
            <p:nvPr/>
          </p:nvSpPr>
          <p:spPr>
            <a:xfrm>
              <a:off x="6070785" y="3295178"/>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8" name="楕円 127">
              <a:extLst>
                <a:ext uri="{FF2B5EF4-FFF2-40B4-BE49-F238E27FC236}">
                  <a16:creationId xmlns:a16="http://schemas.microsoft.com/office/drawing/2014/main" id="{D5BCED51-3CF6-4C12-BBB1-743BFF381645}"/>
                </a:ext>
              </a:extLst>
            </p:cNvPr>
            <p:cNvSpPr/>
            <p:nvPr/>
          </p:nvSpPr>
          <p:spPr>
            <a:xfrm>
              <a:off x="6442171" y="3576313"/>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9" name="楕円 128">
              <a:extLst>
                <a:ext uri="{FF2B5EF4-FFF2-40B4-BE49-F238E27FC236}">
                  <a16:creationId xmlns:a16="http://schemas.microsoft.com/office/drawing/2014/main" id="{BC3960C8-2D78-49AD-9A2C-724C005A2F3F}"/>
                </a:ext>
              </a:extLst>
            </p:cNvPr>
            <p:cNvSpPr/>
            <p:nvPr/>
          </p:nvSpPr>
          <p:spPr>
            <a:xfrm>
              <a:off x="6218631" y="4224509"/>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0" name="楕円 129">
              <a:extLst>
                <a:ext uri="{FF2B5EF4-FFF2-40B4-BE49-F238E27FC236}">
                  <a16:creationId xmlns:a16="http://schemas.microsoft.com/office/drawing/2014/main" id="{1EE2EC60-083A-4020-822D-FF99344258B9}"/>
                </a:ext>
              </a:extLst>
            </p:cNvPr>
            <p:cNvSpPr/>
            <p:nvPr/>
          </p:nvSpPr>
          <p:spPr>
            <a:xfrm>
              <a:off x="6468614" y="4180109"/>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1" name="楕円 130">
              <a:extLst>
                <a:ext uri="{FF2B5EF4-FFF2-40B4-BE49-F238E27FC236}">
                  <a16:creationId xmlns:a16="http://schemas.microsoft.com/office/drawing/2014/main" id="{44E47D5F-87B6-4DB4-9349-1248EF3BEA58}"/>
                </a:ext>
              </a:extLst>
            </p:cNvPr>
            <p:cNvSpPr/>
            <p:nvPr/>
          </p:nvSpPr>
          <p:spPr>
            <a:xfrm>
              <a:off x="6849920" y="3546464"/>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2" name="楕円 131">
              <a:extLst>
                <a:ext uri="{FF2B5EF4-FFF2-40B4-BE49-F238E27FC236}">
                  <a16:creationId xmlns:a16="http://schemas.microsoft.com/office/drawing/2014/main" id="{66D6193A-9098-4480-9E74-147F92E2B6BD}"/>
                </a:ext>
              </a:extLst>
            </p:cNvPr>
            <p:cNvSpPr/>
            <p:nvPr/>
          </p:nvSpPr>
          <p:spPr>
            <a:xfrm>
              <a:off x="6597839" y="3355292"/>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3" name="楕円 132">
              <a:extLst>
                <a:ext uri="{FF2B5EF4-FFF2-40B4-BE49-F238E27FC236}">
                  <a16:creationId xmlns:a16="http://schemas.microsoft.com/office/drawing/2014/main" id="{28E5539B-06FD-4EC8-ABD1-43C1E6F54E8D}"/>
                </a:ext>
              </a:extLst>
            </p:cNvPr>
            <p:cNvSpPr/>
            <p:nvPr/>
          </p:nvSpPr>
          <p:spPr>
            <a:xfrm>
              <a:off x="6833517" y="3399692"/>
              <a:ext cx="165636" cy="88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4" name="楕円 133">
              <a:extLst>
                <a:ext uri="{FF2B5EF4-FFF2-40B4-BE49-F238E27FC236}">
                  <a16:creationId xmlns:a16="http://schemas.microsoft.com/office/drawing/2014/main" id="{FDDF3CF7-C639-47ED-9854-78AA16F31519}"/>
                </a:ext>
              </a:extLst>
            </p:cNvPr>
            <p:cNvSpPr/>
            <p:nvPr/>
          </p:nvSpPr>
          <p:spPr>
            <a:xfrm>
              <a:off x="7063186" y="3635264"/>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5" name="楕円 134">
              <a:extLst>
                <a:ext uri="{FF2B5EF4-FFF2-40B4-BE49-F238E27FC236}">
                  <a16:creationId xmlns:a16="http://schemas.microsoft.com/office/drawing/2014/main" id="{69D562CD-3B41-496B-B154-F99D27ECA96A}"/>
                </a:ext>
              </a:extLst>
            </p:cNvPr>
            <p:cNvSpPr/>
            <p:nvPr/>
          </p:nvSpPr>
          <p:spPr>
            <a:xfrm>
              <a:off x="5864462" y="2748332"/>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6" name="楕円 135">
              <a:extLst>
                <a:ext uri="{FF2B5EF4-FFF2-40B4-BE49-F238E27FC236}">
                  <a16:creationId xmlns:a16="http://schemas.microsoft.com/office/drawing/2014/main" id="{AC9FB6DB-BCED-49DD-B32E-37F7C4734985}"/>
                </a:ext>
              </a:extLst>
            </p:cNvPr>
            <p:cNvSpPr/>
            <p:nvPr/>
          </p:nvSpPr>
          <p:spPr>
            <a:xfrm>
              <a:off x="5994948" y="2426691"/>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7" name="楕円 136">
              <a:extLst>
                <a:ext uri="{FF2B5EF4-FFF2-40B4-BE49-F238E27FC236}">
                  <a16:creationId xmlns:a16="http://schemas.microsoft.com/office/drawing/2014/main" id="{6D3FA482-4656-46FE-ABD9-FE8C935FA446}"/>
                </a:ext>
              </a:extLst>
            </p:cNvPr>
            <p:cNvSpPr/>
            <p:nvPr/>
          </p:nvSpPr>
          <p:spPr>
            <a:xfrm>
              <a:off x="7214243" y="1391143"/>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8" name="楕円 137">
              <a:extLst>
                <a:ext uri="{FF2B5EF4-FFF2-40B4-BE49-F238E27FC236}">
                  <a16:creationId xmlns:a16="http://schemas.microsoft.com/office/drawing/2014/main" id="{E4E216DC-763A-414A-952B-B343FBE218C7}"/>
                </a:ext>
              </a:extLst>
            </p:cNvPr>
            <p:cNvSpPr/>
            <p:nvPr/>
          </p:nvSpPr>
          <p:spPr>
            <a:xfrm>
              <a:off x="7287093" y="2488799"/>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9" name="楕円 138">
              <a:extLst>
                <a:ext uri="{FF2B5EF4-FFF2-40B4-BE49-F238E27FC236}">
                  <a16:creationId xmlns:a16="http://schemas.microsoft.com/office/drawing/2014/main" id="{841FB984-C19E-4FCB-BF55-5D3312252A26}"/>
                </a:ext>
              </a:extLst>
            </p:cNvPr>
            <p:cNvSpPr/>
            <p:nvPr/>
          </p:nvSpPr>
          <p:spPr>
            <a:xfrm>
              <a:off x="7228279" y="3920007"/>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0" name="楕円 139">
              <a:extLst>
                <a:ext uri="{FF2B5EF4-FFF2-40B4-BE49-F238E27FC236}">
                  <a16:creationId xmlns:a16="http://schemas.microsoft.com/office/drawing/2014/main" id="{7165C4DE-AFB8-407C-9CE9-51B185643E93}"/>
                </a:ext>
              </a:extLst>
            </p:cNvPr>
            <p:cNvSpPr/>
            <p:nvPr/>
          </p:nvSpPr>
          <p:spPr>
            <a:xfrm>
              <a:off x="7278896" y="3746315"/>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1" name="楕円 140">
              <a:extLst>
                <a:ext uri="{FF2B5EF4-FFF2-40B4-BE49-F238E27FC236}">
                  <a16:creationId xmlns:a16="http://schemas.microsoft.com/office/drawing/2014/main" id="{70666935-F720-445D-B503-4B982ACFAC2E}"/>
                </a:ext>
              </a:extLst>
            </p:cNvPr>
            <p:cNvSpPr/>
            <p:nvPr/>
          </p:nvSpPr>
          <p:spPr>
            <a:xfrm>
              <a:off x="7357472" y="4008807"/>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2" name="楕円 141">
              <a:extLst>
                <a:ext uri="{FF2B5EF4-FFF2-40B4-BE49-F238E27FC236}">
                  <a16:creationId xmlns:a16="http://schemas.microsoft.com/office/drawing/2014/main" id="{2437C3D9-4CCA-4196-A326-6180BF557BCF}"/>
                </a:ext>
              </a:extLst>
            </p:cNvPr>
            <p:cNvSpPr/>
            <p:nvPr/>
          </p:nvSpPr>
          <p:spPr>
            <a:xfrm>
              <a:off x="7404323" y="3658526"/>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3" name="楕円 142">
              <a:extLst>
                <a:ext uri="{FF2B5EF4-FFF2-40B4-BE49-F238E27FC236}">
                  <a16:creationId xmlns:a16="http://schemas.microsoft.com/office/drawing/2014/main" id="{4D4AA53D-0969-41FF-BBC8-072ECF1E3FA6}"/>
                </a:ext>
              </a:extLst>
            </p:cNvPr>
            <p:cNvSpPr/>
            <p:nvPr/>
          </p:nvSpPr>
          <p:spPr>
            <a:xfrm>
              <a:off x="7655765" y="3610782"/>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4" name="楕円 143">
              <a:extLst>
                <a:ext uri="{FF2B5EF4-FFF2-40B4-BE49-F238E27FC236}">
                  <a16:creationId xmlns:a16="http://schemas.microsoft.com/office/drawing/2014/main" id="{2265BC78-6AB0-45B4-8058-5C2F67C8EC70}"/>
                </a:ext>
              </a:extLst>
            </p:cNvPr>
            <p:cNvSpPr/>
            <p:nvPr/>
          </p:nvSpPr>
          <p:spPr>
            <a:xfrm>
              <a:off x="7698545" y="3590864"/>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5" name="楕円 144">
              <a:extLst>
                <a:ext uri="{FF2B5EF4-FFF2-40B4-BE49-F238E27FC236}">
                  <a16:creationId xmlns:a16="http://schemas.microsoft.com/office/drawing/2014/main" id="{8903511B-8EFE-4CC6-AA2A-4A65B0FC1288}"/>
                </a:ext>
              </a:extLst>
            </p:cNvPr>
            <p:cNvSpPr/>
            <p:nvPr/>
          </p:nvSpPr>
          <p:spPr>
            <a:xfrm>
              <a:off x="8100789" y="2909398"/>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6" name="楕円 145">
              <a:extLst>
                <a:ext uri="{FF2B5EF4-FFF2-40B4-BE49-F238E27FC236}">
                  <a16:creationId xmlns:a16="http://schemas.microsoft.com/office/drawing/2014/main" id="{2C8A51C3-9751-4EE0-A5B3-2D5A4676A211}"/>
                </a:ext>
              </a:extLst>
            </p:cNvPr>
            <p:cNvSpPr/>
            <p:nvPr/>
          </p:nvSpPr>
          <p:spPr>
            <a:xfrm>
              <a:off x="8153846" y="2993461"/>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7" name="楕円 146">
              <a:extLst>
                <a:ext uri="{FF2B5EF4-FFF2-40B4-BE49-F238E27FC236}">
                  <a16:creationId xmlns:a16="http://schemas.microsoft.com/office/drawing/2014/main" id="{F5622237-07EF-488A-803A-E62835F9D0D3}"/>
                </a:ext>
              </a:extLst>
            </p:cNvPr>
            <p:cNvSpPr/>
            <p:nvPr/>
          </p:nvSpPr>
          <p:spPr>
            <a:xfrm>
              <a:off x="6272952" y="2767686"/>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8" name="楕円 147">
              <a:extLst>
                <a:ext uri="{FF2B5EF4-FFF2-40B4-BE49-F238E27FC236}">
                  <a16:creationId xmlns:a16="http://schemas.microsoft.com/office/drawing/2014/main" id="{468FD2F1-4124-4EF0-B37A-0820A9603EA7}"/>
                </a:ext>
              </a:extLst>
            </p:cNvPr>
            <p:cNvSpPr/>
            <p:nvPr/>
          </p:nvSpPr>
          <p:spPr>
            <a:xfrm>
              <a:off x="6112717" y="2915948"/>
              <a:ext cx="165636" cy="88800"/>
            </a:xfrm>
            <a:prstGeom prst="ellipse">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0" name="テキスト ボックス 149">
              <a:extLst>
                <a:ext uri="{FF2B5EF4-FFF2-40B4-BE49-F238E27FC236}">
                  <a16:creationId xmlns:a16="http://schemas.microsoft.com/office/drawing/2014/main" id="{6E2955DF-ACD2-4EEF-A3DC-0BD313AB3C51}"/>
                </a:ext>
              </a:extLst>
            </p:cNvPr>
            <p:cNvSpPr txBox="1"/>
            <p:nvPr/>
          </p:nvSpPr>
          <p:spPr>
            <a:xfrm>
              <a:off x="4929776" y="1461254"/>
              <a:ext cx="1678031" cy="338554"/>
            </a:xfrm>
            <a:prstGeom prst="rect">
              <a:avLst/>
            </a:prstGeom>
            <a:solidFill>
              <a:schemeClr val="bg1"/>
            </a:solidFill>
            <a:ln>
              <a:solidFill>
                <a:schemeClr val="tx1"/>
              </a:solidFill>
            </a:ln>
          </p:spPr>
          <p:txBody>
            <a:bodyPr wrap="square" rtlCol="0">
              <a:spAutoFit/>
            </a:bodyPr>
            <a:lstStyle/>
            <a:p>
              <a:r>
                <a:rPr lang="en-US" altLang="ja-JP" sz="1600" b="1" dirty="0"/>
                <a:t>Region II (Asia)</a:t>
              </a:r>
              <a:endParaRPr kumimoji="1" lang="ja-JP" altLang="en-US" sz="1600" b="1" dirty="0"/>
            </a:p>
          </p:txBody>
        </p:sp>
        <p:sp>
          <p:nvSpPr>
            <p:cNvPr id="151" name="テキスト ボックス 150">
              <a:extLst>
                <a:ext uri="{FF2B5EF4-FFF2-40B4-BE49-F238E27FC236}">
                  <a16:creationId xmlns:a16="http://schemas.microsoft.com/office/drawing/2014/main" id="{68B14D3B-B039-4005-8903-0BB17D90A6F1}"/>
                </a:ext>
              </a:extLst>
            </p:cNvPr>
            <p:cNvSpPr txBox="1"/>
            <p:nvPr/>
          </p:nvSpPr>
          <p:spPr>
            <a:xfrm>
              <a:off x="6252863" y="1951453"/>
              <a:ext cx="1108851" cy="338554"/>
            </a:xfrm>
            <a:prstGeom prst="rect">
              <a:avLst/>
            </a:prstGeom>
            <a:noFill/>
            <a:ln>
              <a:noFill/>
            </a:ln>
          </p:spPr>
          <p:txBody>
            <a:bodyPr wrap="square" rtlCol="0">
              <a:spAutoFit/>
            </a:bodyPr>
            <a:lstStyle/>
            <a:p>
              <a:r>
                <a:rPr lang="en-US" altLang="ja-JP" sz="1600" b="1" dirty="0">
                  <a:solidFill>
                    <a:srgbClr val="7030A0"/>
                  </a:solidFill>
                </a:rPr>
                <a:t>Group</a:t>
              </a:r>
              <a:r>
                <a:rPr lang="ja-JP" altLang="en-US" sz="1600" b="1" dirty="0">
                  <a:solidFill>
                    <a:srgbClr val="7030A0"/>
                  </a:solidFill>
                </a:rPr>
                <a:t> </a:t>
              </a:r>
              <a:r>
                <a:rPr lang="en-US" altLang="ja-JP" sz="1600" b="1" dirty="0">
                  <a:solidFill>
                    <a:srgbClr val="7030A0"/>
                  </a:solidFill>
                </a:rPr>
                <a:t>B</a:t>
              </a:r>
              <a:endParaRPr kumimoji="1" lang="ja-JP" altLang="en-US" sz="1600" b="1" dirty="0">
                <a:solidFill>
                  <a:srgbClr val="7030A0"/>
                </a:solidFill>
              </a:endParaRPr>
            </a:p>
          </p:txBody>
        </p:sp>
        <p:sp>
          <p:nvSpPr>
            <p:cNvPr id="152" name="テキスト ボックス 151">
              <a:extLst>
                <a:ext uri="{FF2B5EF4-FFF2-40B4-BE49-F238E27FC236}">
                  <a16:creationId xmlns:a16="http://schemas.microsoft.com/office/drawing/2014/main" id="{54833F47-90BF-4880-A3E1-ACDD51D5D195}"/>
                </a:ext>
              </a:extLst>
            </p:cNvPr>
            <p:cNvSpPr txBox="1"/>
            <p:nvPr/>
          </p:nvSpPr>
          <p:spPr>
            <a:xfrm>
              <a:off x="5820520" y="3721317"/>
              <a:ext cx="1084419" cy="338554"/>
            </a:xfrm>
            <a:prstGeom prst="rect">
              <a:avLst/>
            </a:prstGeom>
            <a:noFill/>
            <a:ln>
              <a:noFill/>
            </a:ln>
          </p:spPr>
          <p:txBody>
            <a:bodyPr wrap="square" rtlCol="0">
              <a:spAutoFit/>
            </a:bodyPr>
            <a:lstStyle/>
            <a:p>
              <a:r>
                <a:rPr lang="en-US" altLang="ja-JP" sz="1600" b="1" dirty="0">
                  <a:solidFill>
                    <a:srgbClr val="FF0000"/>
                  </a:solidFill>
                </a:rPr>
                <a:t>Group</a:t>
              </a:r>
              <a:r>
                <a:rPr kumimoji="1" lang="ja-JP" altLang="en-US" sz="1600" b="1" dirty="0">
                  <a:solidFill>
                    <a:srgbClr val="FF0000"/>
                  </a:solidFill>
                </a:rPr>
                <a:t> </a:t>
              </a:r>
              <a:r>
                <a:rPr kumimoji="1" lang="en-US" altLang="ja-JP" sz="1600" b="1" dirty="0">
                  <a:solidFill>
                    <a:srgbClr val="FF0000"/>
                  </a:solidFill>
                </a:rPr>
                <a:t>A</a:t>
              </a:r>
              <a:endParaRPr kumimoji="1" lang="ja-JP" altLang="en-US" sz="1600" b="1" dirty="0">
                <a:solidFill>
                  <a:srgbClr val="FF0000"/>
                </a:solidFill>
              </a:endParaRPr>
            </a:p>
          </p:txBody>
        </p:sp>
      </p:grpSp>
    </p:spTree>
    <p:extLst>
      <p:ext uri="{BB962C8B-B14F-4D97-AF65-F5344CB8AC3E}">
        <p14:creationId xmlns:p14="http://schemas.microsoft.com/office/powerpoint/2010/main" val="397737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A2B713-67B4-4390-B28E-ECE2703329C6}"/>
              </a:ext>
            </a:extLst>
          </p:cNvPr>
          <p:cNvSpPr>
            <a:spLocks noGrp="1"/>
          </p:cNvSpPr>
          <p:nvPr>
            <p:ph type="title"/>
          </p:nvPr>
        </p:nvSpPr>
        <p:spPr/>
        <p:txBody>
          <a:bodyPr/>
          <a:lstStyle/>
          <a:p>
            <a:r>
              <a:rPr kumimoji="1" lang="en-US" altLang="ja-JP" dirty="0"/>
              <a:t>III. Mandatory functions</a:t>
            </a:r>
            <a:br>
              <a:rPr kumimoji="1" lang="en-US" altLang="ja-JP" dirty="0"/>
            </a:br>
            <a:r>
              <a:rPr kumimoji="1" lang="en-US" altLang="ja-JP" dirty="0"/>
              <a:t>      – </a:t>
            </a:r>
            <a:r>
              <a:rPr kumimoji="1" lang="en-US" altLang="ja-JP" dirty="0" err="1"/>
              <a:t>wdqms</a:t>
            </a:r>
            <a:r>
              <a:rPr kumimoji="1" lang="en-US" altLang="ja-JP" dirty="0"/>
              <a:t> implementation</a:t>
            </a:r>
            <a:endParaRPr kumimoji="1" lang="ja-JP" altLang="en-US" dirty="0"/>
          </a:p>
        </p:txBody>
      </p:sp>
      <p:sp>
        <p:nvSpPr>
          <p:cNvPr id="3" name="テキスト プレースホルダー 2">
            <a:extLst>
              <a:ext uri="{FF2B5EF4-FFF2-40B4-BE49-F238E27FC236}">
                <a16:creationId xmlns:a16="http://schemas.microsoft.com/office/drawing/2014/main" id="{6B9BAFB0-DCC0-4EF9-B42A-D21B8FEA7D4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9C187CE-D8E4-48A4-A65D-961B0B8E2124}"/>
              </a:ext>
            </a:extLst>
          </p:cNvPr>
          <p:cNvSpPr>
            <a:spLocks noGrp="1"/>
          </p:cNvSpPr>
          <p:nvPr>
            <p:ph type="sldNum" sz="quarter" idx="12"/>
          </p:nvPr>
        </p:nvSpPr>
        <p:spPr/>
        <p:txBody>
          <a:bodyPr/>
          <a:lstStyle/>
          <a:p>
            <a:pPr>
              <a:defRPr/>
            </a:pPr>
            <a:fld id="{E61BFD99-1EA9-4443-BFDB-265DC78A77EF}" type="slidenum">
              <a:rPr lang="ja-JP" altLang="en-US" smtClean="0"/>
              <a:pPr>
                <a:defRPr/>
              </a:pPr>
              <a:t>11</a:t>
            </a:fld>
            <a:endParaRPr lang="ja-JP" altLang="en-US" dirty="0"/>
          </a:p>
        </p:txBody>
      </p:sp>
    </p:spTree>
    <p:extLst>
      <p:ext uri="{BB962C8B-B14F-4D97-AF65-F5344CB8AC3E}">
        <p14:creationId xmlns:p14="http://schemas.microsoft.com/office/powerpoint/2010/main" val="195734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A0885-4DD1-4B19-9764-179E9B735411}"/>
              </a:ext>
            </a:extLst>
          </p:cNvPr>
          <p:cNvSpPr>
            <a:spLocks noGrp="1"/>
          </p:cNvSpPr>
          <p:nvPr>
            <p:ph type="title"/>
          </p:nvPr>
        </p:nvSpPr>
        <p:spPr/>
        <p:txBody>
          <a:bodyPr/>
          <a:lstStyle/>
          <a:p>
            <a:r>
              <a:rPr kumimoji="1" lang="en-US" altLang="ja-JP" sz="3600" dirty="0"/>
              <a:t>WDQMS Implementation of RWC Tokyo</a:t>
            </a:r>
            <a:endParaRPr kumimoji="1" lang="ja-JP" altLang="en-US" sz="3600" dirty="0"/>
          </a:p>
        </p:txBody>
      </p:sp>
      <p:sp>
        <p:nvSpPr>
          <p:cNvPr id="3" name="コンテンツ プレースホルダー 2">
            <a:extLst>
              <a:ext uri="{FF2B5EF4-FFF2-40B4-BE49-F238E27FC236}">
                <a16:creationId xmlns:a16="http://schemas.microsoft.com/office/drawing/2014/main" id="{4E2000E4-1387-4C3A-AE51-EC475218ABBD}"/>
              </a:ext>
            </a:extLst>
          </p:cNvPr>
          <p:cNvSpPr>
            <a:spLocks noGrp="1"/>
          </p:cNvSpPr>
          <p:nvPr>
            <p:ph idx="1"/>
          </p:nvPr>
        </p:nvSpPr>
        <p:spPr>
          <a:xfrm>
            <a:off x="141465" y="1363643"/>
            <a:ext cx="8699339" cy="5029991"/>
          </a:xfrm>
        </p:spPr>
        <p:txBody>
          <a:bodyPr/>
          <a:lstStyle/>
          <a:p>
            <a:r>
              <a:rPr lang="en-US" altLang="ja-JP" sz="2800" dirty="0"/>
              <a:t>WDQMS consists of</a:t>
            </a:r>
            <a:br>
              <a:rPr lang="en-US" altLang="ja-JP" sz="2800" dirty="0"/>
            </a:br>
            <a:r>
              <a:rPr lang="en-US" altLang="ja-JP" sz="2800" dirty="0"/>
              <a:t>three functions;</a:t>
            </a:r>
          </a:p>
          <a:p>
            <a:pPr lvl="1"/>
            <a:r>
              <a:rPr lang="en-US" altLang="ja-JP" sz="2400" dirty="0"/>
              <a:t>Monitoring Function</a:t>
            </a:r>
          </a:p>
          <a:p>
            <a:pPr lvl="1"/>
            <a:r>
              <a:rPr lang="en-US" altLang="ja-JP" sz="2400" dirty="0"/>
              <a:t>Evaluation Function</a:t>
            </a:r>
          </a:p>
          <a:p>
            <a:pPr lvl="1"/>
            <a:r>
              <a:rPr lang="en-US" altLang="ja-JP" sz="2400" dirty="0"/>
              <a:t>Incident Management Function</a:t>
            </a:r>
          </a:p>
          <a:p>
            <a:r>
              <a:rPr kumimoji="1" lang="en-US" altLang="ja-JP" sz="2800" dirty="0"/>
              <a:t>RWC Tokyo engages in WDQMS;</a:t>
            </a:r>
          </a:p>
          <a:p>
            <a:pPr lvl="1"/>
            <a:r>
              <a:rPr lang="en-US" altLang="ja-JP" sz="2400" dirty="0"/>
              <a:t>Monitoring</a:t>
            </a:r>
            <a:r>
              <a:rPr kumimoji="1" lang="en-US" altLang="ja-JP" sz="2400" dirty="0"/>
              <a:t> of availability, timing and quality of observation data provided by RA II Members using the WDQMS monitoring webtool</a:t>
            </a:r>
          </a:p>
          <a:p>
            <a:pPr lvl="1"/>
            <a:r>
              <a:rPr kumimoji="1" lang="en-US" altLang="ja-JP" sz="2400" dirty="0"/>
              <a:t>Members encouragement for response to incidents and related handling via the Incident Management System for WDQMS (JIRA ECMWF)</a:t>
            </a:r>
            <a:endParaRPr kumimoji="1" lang="ja-JP" altLang="en-US" sz="2400" dirty="0"/>
          </a:p>
        </p:txBody>
      </p:sp>
      <p:sp>
        <p:nvSpPr>
          <p:cNvPr id="4" name="スライド番号プレースホルダー 3">
            <a:extLst>
              <a:ext uri="{FF2B5EF4-FFF2-40B4-BE49-F238E27FC236}">
                <a16:creationId xmlns:a16="http://schemas.microsoft.com/office/drawing/2014/main" id="{6F8BF911-7794-458E-8ED7-7B1F7271B4C6}"/>
              </a:ext>
            </a:extLst>
          </p:cNvPr>
          <p:cNvSpPr>
            <a:spLocks noGrp="1"/>
          </p:cNvSpPr>
          <p:nvPr>
            <p:ph type="sldNum" sz="quarter" idx="12"/>
          </p:nvPr>
        </p:nvSpPr>
        <p:spPr/>
        <p:txBody>
          <a:bodyPr/>
          <a:lstStyle/>
          <a:p>
            <a:pPr>
              <a:defRPr/>
            </a:pPr>
            <a:fld id="{472B85BB-DD68-4B73-83DF-5F825EF4F2A2}" type="slidenum">
              <a:rPr lang="ja-JP" altLang="en-US" smtClean="0"/>
              <a:pPr>
                <a:defRPr/>
              </a:pPr>
              <a:t>12</a:t>
            </a:fld>
            <a:endParaRPr lang="ja-JP" altLang="en-US" dirty="0"/>
          </a:p>
        </p:txBody>
      </p:sp>
      <p:pic>
        <p:nvPicPr>
          <p:cNvPr id="8" name="図 7">
            <a:extLst>
              <a:ext uri="{FF2B5EF4-FFF2-40B4-BE49-F238E27FC236}">
                <a16:creationId xmlns:a16="http://schemas.microsoft.com/office/drawing/2014/main" id="{CA2B0181-99D7-4DBF-AB15-70276B0F35C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l="5877" t="15369" b="16140"/>
          <a:stretch/>
        </p:blipFill>
        <p:spPr>
          <a:xfrm>
            <a:off x="4300181" y="1363643"/>
            <a:ext cx="4774544" cy="2606778"/>
          </a:xfrm>
          <a:prstGeom prst="rect">
            <a:avLst/>
          </a:prstGeom>
        </p:spPr>
      </p:pic>
    </p:spTree>
    <p:extLst>
      <p:ext uri="{BB962C8B-B14F-4D97-AF65-F5344CB8AC3E}">
        <p14:creationId xmlns:p14="http://schemas.microsoft.com/office/powerpoint/2010/main" val="1299208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7B02D-2DDF-450B-9622-D38DC383AD29}"/>
              </a:ext>
            </a:extLst>
          </p:cNvPr>
          <p:cNvSpPr>
            <a:spLocks noGrp="1"/>
          </p:cNvSpPr>
          <p:nvPr>
            <p:ph type="title"/>
          </p:nvPr>
        </p:nvSpPr>
        <p:spPr>
          <a:xfrm>
            <a:off x="143838" y="274638"/>
            <a:ext cx="8917969" cy="1143000"/>
          </a:xfrm>
        </p:spPr>
        <p:txBody>
          <a:bodyPr/>
          <a:lstStyle/>
          <a:p>
            <a:r>
              <a:rPr lang="en-US" altLang="ja-JP" sz="3600" dirty="0"/>
              <a:t>WDQMS Implementation of RWC Tokyo (cont.)</a:t>
            </a:r>
            <a:endParaRPr kumimoji="1" lang="ja-JP" altLang="en-US" sz="3600" dirty="0"/>
          </a:p>
        </p:txBody>
      </p:sp>
      <p:sp>
        <p:nvSpPr>
          <p:cNvPr id="3" name="コンテンツ プレースホルダー 2">
            <a:extLst>
              <a:ext uri="{FF2B5EF4-FFF2-40B4-BE49-F238E27FC236}">
                <a16:creationId xmlns:a16="http://schemas.microsoft.com/office/drawing/2014/main" id="{0519F0CE-7EA5-4366-ABD1-8AE6386FC062}"/>
              </a:ext>
            </a:extLst>
          </p:cNvPr>
          <p:cNvSpPr>
            <a:spLocks noGrp="1"/>
          </p:cNvSpPr>
          <p:nvPr>
            <p:ph idx="1"/>
          </p:nvPr>
        </p:nvSpPr>
        <p:spPr>
          <a:xfrm>
            <a:off x="240630" y="1513571"/>
            <a:ext cx="8585735" cy="4762099"/>
          </a:xfrm>
        </p:spPr>
        <p:txBody>
          <a:bodyPr/>
          <a:lstStyle/>
          <a:p>
            <a:r>
              <a:rPr kumimoji="1" lang="en-US" altLang="ja-JP" sz="2800" dirty="0"/>
              <a:t>As an initial stage of WDQMS implementation, RWC Tokyo considers it’s important;</a:t>
            </a:r>
          </a:p>
          <a:p>
            <a:pPr lvl="1"/>
            <a:r>
              <a:rPr lang="en-US" altLang="ja-JP" dirty="0"/>
              <a:t>To make Members to get used to participating in WDQMS activities by using JIRA and OSCAR/Surface.</a:t>
            </a:r>
          </a:p>
          <a:p>
            <a:pPr lvl="1"/>
            <a:r>
              <a:rPr lang="en-US" altLang="ja-JP" dirty="0"/>
              <a:t>To raise</a:t>
            </a:r>
            <a:r>
              <a:rPr kumimoji="1" lang="en-US" altLang="ja-JP" dirty="0"/>
              <a:t> each Member with appropriate amount of </a:t>
            </a:r>
            <a:r>
              <a:rPr lang="en-US" altLang="ja-JP" dirty="0"/>
              <a:t>incidents</a:t>
            </a:r>
            <a:r>
              <a:rPr kumimoji="1" lang="en-US" altLang="ja-JP" dirty="0"/>
              <a:t> at once to avoid excessive work.</a:t>
            </a:r>
          </a:p>
          <a:p>
            <a:r>
              <a:rPr kumimoji="1" lang="en-US" altLang="ja-JP" sz="2800" dirty="0"/>
              <a:t>RWC Tokyo uses the WDQMS web tool to identify incidents and chooses limited number of stations.</a:t>
            </a:r>
          </a:p>
          <a:p>
            <a:pPr lvl="1"/>
            <a:r>
              <a:rPr kumimoji="1" lang="en-US" altLang="ja-JP" dirty="0"/>
              <a:t>During this very early period, daily availability of surface observation is prioritized.</a:t>
            </a:r>
          </a:p>
        </p:txBody>
      </p:sp>
      <p:sp>
        <p:nvSpPr>
          <p:cNvPr id="4" name="スライド番号プレースホルダー 3">
            <a:extLst>
              <a:ext uri="{FF2B5EF4-FFF2-40B4-BE49-F238E27FC236}">
                <a16:creationId xmlns:a16="http://schemas.microsoft.com/office/drawing/2014/main" id="{18AFEE74-8FE6-4DC8-BAA6-22B18603A7FC}"/>
              </a:ext>
            </a:extLst>
          </p:cNvPr>
          <p:cNvSpPr>
            <a:spLocks noGrp="1"/>
          </p:cNvSpPr>
          <p:nvPr>
            <p:ph type="sldNum" sz="quarter" idx="12"/>
          </p:nvPr>
        </p:nvSpPr>
        <p:spPr/>
        <p:txBody>
          <a:bodyPr/>
          <a:lstStyle/>
          <a:p>
            <a:pPr>
              <a:defRPr/>
            </a:pPr>
            <a:fld id="{472B85BB-DD68-4B73-83DF-5F825EF4F2A2}" type="slidenum">
              <a:rPr lang="ja-JP" altLang="en-US" smtClean="0"/>
              <a:pPr>
                <a:defRPr/>
              </a:pPr>
              <a:t>13</a:t>
            </a:fld>
            <a:endParaRPr lang="ja-JP" altLang="en-US" dirty="0"/>
          </a:p>
        </p:txBody>
      </p:sp>
    </p:spTree>
    <p:extLst>
      <p:ext uri="{BB962C8B-B14F-4D97-AF65-F5344CB8AC3E}">
        <p14:creationId xmlns:p14="http://schemas.microsoft.com/office/powerpoint/2010/main" val="2212921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25091-1C33-4414-9589-33448425764F}"/>
              </a:ext>
            </a:extLst>
          </p:cNvPr>
          <p:cNvSpPr>
            <a:spLocks noGrp="1"/>
          </p:cNvSpPr>
          <p:nvPr>
            <p:ph type="title"/>
          </p:nvPr>
        </p:nvSpPr>
        <p:spPr/>
        <p:txBody>
          <a:bodyPr/>
          <a:lstStyle/>
          <a:p>
            <a:r>
              <a:rPr kumimoji="1" lang="en-US" altLang="ja-JP" sz="3600" dirty="0"/>
              <a:t>Monitoring and Evaluation Function</a:t>
            </a:r>
            <a:endParaRPr kumimoji="1" lang="ja-JP" altLang="en-US" sz="3600" dirty="0"/>
          </a:p>
        </p:txBody>
      </p:sp>
      <p:sp>
        <p:nvSpPr>
          <p:cNvPr id="4" name="スライド番号プレースホルダー 3">
            <a:extLst>
              <a:ext uri="{FF2B5EF4-FFF2-40B4-BE49-F238E27FC236}">
                <a16:creationId xmlns:a16="http://schemas.microsoft.com/office/drawing/2014/main" id="{3970CDF6-E06C-4150-9BC4-51C31F93EBDD}"/>
              </a:ext>
            </a:extLst>
          </p:cNvPr>
          <p:cNvSpPr>
            <a:spLocks noGrp="1"/>
          </p:cNvSpPr>
          <p:nvPr>
            <p:ph type="sldNum" sz="quarter" idx="12"/>
          </p:nvPr>
        </p:nvSpPr>
        <p:spPr/>
        <p:txBody>
          <a:bodyPr/>
          <a:lstStyle/>
          <a:p>
            <a:pPr>
              <a:defRPr/>
            </a:pPr>
            <a:fld id="{472B85BB-DD68-4B73-83DF-5F825EF4F2A2}" type="slidenum">
              <a:rPr lang="ja-JP" altLang="en-US" smtClean="0"/>
              <a:pPr>
                <a:defRPr/>
              </a:pPr>
              <a:t>14</a:t>
            </a:fld>
            <a:endParaRPr lang="ja-JP" altLang="en-US" dirty="0"/>
          </a:p>
        </p:txBody>
      </p:sp>
      <p:sp>
        <p:nvSpPr>
          <p:cNvPr id="8" name="コンテンツ プレースホルダー 7">
            <a:extLst>
              <a:ext uri="{FF2B5EF4-FFF2-40B4-BE49-F238E27FC236}">
                <a16:creationId xmlns:a16="http://schemas.microsoft.com/office/drawing/2014/main" id="{4EB4B54F-2750-4149-B1E2-E668119216FB}"/>
              </a:ext>
            </a:extLst>
          </p:cNvPr>
          <p:cNvSpPr>
            <a:spLocks noGrp="1"/>
          </p:cNvSpPr>
          <p:nvPr>
            <p:ph idx="1"/>
          </p:nvPr>
        </p:nvSpPr>
        <p:spPr>
          <a:xfrm>
            <a:off x="457200" y="1239252"/>
            <a:ext cx="8229600" cy="1864895"/>
          </a:xfrm>
        </p:spPr>
        <p:txBody>
          <a:bodyPr/>
          <a:lstStyle/>
          <a:p>
            <a:r>
              <a:rPr lang="en-US" altLang="ja-JP" sz="2800" dirty="0"/>
              <a:t>Availability</a:t>
            </a:r>
          </a:p>
          <a:p>
            <a:pPr lvl="1"/>
            <a:r>
              <a:rPr lang="en-US" altLang="ja-JP" sz="2400" dirty="0"/>
              <a:t>The results are based on the comparison between the report schedule registered in OSCAR/Surface with the actual acquisition by WIGOS Monitoring </a:t>
            </a:r>
            <a:r>
              <a:rPr lang="en-US" altLang="ja-JP" sz="2400" dirty="0" err="1"/>
              <a:t>Centres</a:t>
            </a:r>
            <a:r>
              <a:rPr lang="en-US" altLang="ja-JP" sz="2400" dirty="0"/>
              <a:t>.</a:t>
            </a:r>
          </a:p>
        </p:txBody>
      </p:sp>
      <p:grpSp>
        <p:nvGrpSpPr>
          <p:cNvPr id="10" name="グループ化 9">
            <a:extLst>
              <a:ext uri="{FF2B5EF4-FFF2-40B4-BE49-F238E27FC236}">
                <a16:creationId xmlns:a16="http://schemas.microsoft.com/office/drawing/2014/main" id="{A6AA71AB-A5E6-4852-BCE1-21A0B8D51780}"/>
              </a:ext>
            </a:extLst>
          </p:cNvPr>
          <p:cNvGrpSpPr/>
          <p:nvPr/>
        </p:nvGrpSpPr>
        <p:grpSpPr>
          <a:xfrm>
            <a:off x="107639" y="4225705"/>
            <a:ext cx="2966575" cy="2346684"/>
            <a:chOff x="637552" y="3384153"/>
            <a:chExt cx="3876454" cy="3066436"/>
          </a:xfrm>
        </p:grpSpPr>
        <p:pic>
          <p:nvPicPr>
            <p:cNvPr id="6" name="図 5">
              <a:extLst>
                <a:ext uri="{FF2B5EF4-FFF2-40B4-BE49-F238E27FC236}">
                  <a16:creationId xmlns:a16="http://schemas.microsoft.com/office/drawing/2014/main" id="{05BF3B38-9632-40E2-A132-67B10CBED2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46" t="19665" r="13548" b="3503"/>
            <a:stretch/>
          </p:blipFill>
          <p:spPr>
            <a:xfrm>
              <a:off x="637552" y="3384153"/>
              <a:ext cx="3876454" cy="3066436"/>
            </a:xfrm>
            <a:prstGeom prst="rect">
              <a:avLst/>
            </a:prstGeom>
          </p:spPr>
        </p:pic>
        <p:sp>
          <p:nvSpPr>
            <p:cNvPr id="7" name="正方形/長方形 6">
              <a:extLst>
                <a:ext uri="{FF2B5EF4-FFF2-40B4-BE49-F238E27FC236}">
                  <a16:creationId xmlns:a16="http://schemas.microsoft.com/office/drawing/2014/main" id="{F67E299C-33D1-4FBE-BF4E-8074AF07BF41}"/>
                </a:ext>
              </a:extLst>
            </p:cNvPr>
            <p:cNvSpPr/>
            <p:nvPr/>
          </p:nvSpPr>
          <p:spPr>
            <a:xfrm>
              <a:off x="3908425" y="5503863"/>
              <a:ext cx="528638" cy="474662"/>
            </a:xfrm>
            <a:prstGeom prst="rect">
              <a:avLst/>
            </a:prstGeom>
            <a:solidFill>
              <a:srgbClr val="FDF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正方形/長方形 10">
            <a:extLst>
              <a:ext uri="{FF2B5EF4-FFF2-40B4-BE49-F238E27FC236}">
                <a16:creationId xmlns:a16="http://schemas.microsoft.com/office/drawing/2014/main" id="{7A9DC43F-A617-476A-9F21-0EEF02515CBC}"/>
              </a:ext>
            </a:extLst>
          </p:cNvPr>
          <p:cNvSpPr/>
          <p:nvPr/>
        </p:nvSpPr>
        <p:spPr>
          <a:xfrm>
            <a:off x="107638" y="4915441"/>
            <a:ext cx="2978421" cy="161724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図 12">
            <a:extLst>
              <a:ext uri="{FF2B5EF4-FFF2-40B4-BE49-F238E27FC236}">
                <a16:creationId xmlns:a16="http://schemas.microsoft.com/office/drawing/2014/main" id="{49768C64-CA07-4B90-853E-209F0A41E3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1487" y="3667197"/>
            <a:ext cx="2743163" cy="1721683"/>
          </a:xfrm>
          <a:prstGeom prst="rect">
            <a:avLst/>
          </a:prstGeom>
          <a:ln>
            <a:solidFill>
              <a:schemeClr val="tx1"/>
            </a:solidFill>
          </a:ln>
        </p:spPr>
      </p:pic>
      <p:sp>
        <p:nvSpPr>
          <p:cNvPr id="15" name="正方形/長方形 14">
            <a:extLst>
              <a:ext uri="{FF2B5EF4-FFF2-40B4-BE49-F238E27FC236}">
                <a16:creationId xmlns:a16="http://schemas.microsoft.com/office/drawing/2014/main" id="{EE6A3CC3-CBA1-407D-BCC0-76257CC82746}"/>
              </a:ext>
            </a:extLst>
          </p:cNvPr>
          <p:cNvSpPr/>
          <p:nvPr/>
        </p:nvSpPr>
        <p:spPr>
          <a:xfrm>
            <a:off x="95794" y="4264269"/>
            <a:ext cx="2058325" cy="26377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B05D36E7-73BD-4B36-8A1F-EF17B7BF7FA3}"/>
              </a:ext>
            </a:extLst>
          </p:cNvPr>
          <p:cNvSpPr txBox="1"/>
          <p:nvPr/>
        </p:nvSpPr>
        <p:spPr>
          <a:xfrm>
            <a:off x="3057959" y="4768024"/>
            <a:ext cx="2173335" cy="338554"/>
          </a:xfrm>
          <a:prstGeom prst="rect">
            <a:avLst/>
          </a:prstGeom>
          <a:noFill/>
        </p:spPr>
        <p:txBody>
          <a:bodyPr wrap="square" rtlCol="0">
            <a:spAutoFit/>
          </a:bodyPr>
          <a:lstStyle/>
          <a:p>
            <a:r>
              <a:rPr kumimoji="1" lang="en-US" altLang="ja-JP" sz="1600" dirty="0"/>
              <a:t>All observing stations</a:t>
            </a:r>
            <a:endParaRPr kumimoji="1" lang="ja-JP" altLang="en-US" sz="1600" dirty="0"/>
          </a:p>
        </p:txBody>
      </p:sp>
      <p:sp>
        <p:nvSpPr>
          <p:cNvPr id="17" name="テキスト ボックス 16">
            <a:extLst>
              <a:ext uri="{FF2B5EF4-FFF2-40B4-BE49-F238E27FC236}">
                <a16:creationId xmlns:a16="http://schemas.microsoft.com/office/drawing/2014/main" id="{9A685D9F-5F73-4743-89A1-EBE0729BBE85}"/>
              </a:ext>
            </a:extLst>
          </p:cNvPr>
          <p:cNvSpPr txBox="1"/>
          <p:nvPr/>
        </p:nvSpPr>
        <p:spPr>
          <a:xfrm>
            <a:off x="5634776" y="5388880"/>
            <a:ext cx="3653880" cy="338554"/>
          </a:xfrm>
          <a:prstGeom prst="rect">
            <a:avLst/>
          </a:prstGeom>
          <a:noFill/>
        </p:spPr>
        <p:txBody>
          <a:bodyPr wrap="square" rtlCol="0">
            <a:spAutoFit/>
          </a:bodyPr>
          <a:lstStyle/>
          <a:p>
            <a:r>
              <a:rPr kumimoji="1" lang="en-US" altLang="ja-JP" sz="1600" dirty="0"/>
              <a:t>Extracted stations by reporting results</a:t>
            </a:r>
            <a:endParaRPr kumimoji="1" lang="ja-JP" altLang="en-US" sz="1600" dirty="0"/>
          </a:p>
        </p:txBody>
      </p:sp>
      <p:pic>
        <p:nvPicPr>
          <p:cNvPr id="18" name="図 17"/>
          <p:cNvPicPr>
            <a:picLocks noChangeAspect="1"/>
          </p:cNvPicPr>
          <p:nvPr/>
        </p:nvPicPr>
        <p:blipFill rotWithShape="1">
          <a:blip r:embed="rId4" cstate="print">
            <a:extLst>
              <a:ext uri="{28A0092B-C50C-407E-A947-70E740481C1C}">
                <a14:useLocalDpi xmlns:a14="http://schemas.microsoft.com/office/drawing/2010/main"/>
              </a:ext>
            </a:extLst>
          </a:blip>
          <a:stretch/>
        </p:blipFill>
        <p:spPr>
          <a:xfrm>
            <a:off x="5518467" y="5866215"/>
            <a:ext cx="3500138" cy="426846"/>
          </a:xfrm>
          <a:prstGeom prst="rect">
            <a:avLst/>
          </a:prstGeom>
        </p:spPr>
      </p:pic>
      <p:sp>
        <p:nvSpPr>
          <p:cNvPr id="19" name="テキスト ボックス 18">
            <a:extLst>
              <a:ext uri="{FF2B5EF4-FFF2-40B4-BE49-F238E27FC236}">
                <a16:creationId xmlns:a16="http://schemas.microsoft.com/office/drawing/2014/main" id="{9A685D9F-5F73-4743-89A1-EBE0729BBE85}"/>
              </a:ext>
            </a:extLst>
          </p:cNvPr>
          <p:cNvSpPr txBox="1"/>
          <p:nvPr/>
        </p:nvSpPr>
        <p:spPr>
          <a:xfrm>
            <a:off x="5097811" y="6279970"/>
            <a:ext cx="4083307" cy="338554"/>
          </a:xfrm>
          <a:prstGeom prst="rect">
            <a:avLst/>
          </a:prstGeom>
          <a:noFill/>
        </p:spPr>
        <p:txBody>
          <a:bodyPr wrap="square" rtlCol="0">
            <a:spAutoFit/>
          </a:bodyPr>
          <a:lstStyle/>
          <a:p>
            <a:r>
              <a:rPr kumimoji="1" lang="en-US" altLang="ja-JP" sz="1600" dirty="0"/>
              <a:t>Internal tool showing the alerted station list</a:t>
            </a:r>
            <a:endParaRPr kumimoji="1" lang="ja-JP" altLang="en-US" sz="1600" dirty="0"/>
          </a:p>
        </p:txBody>
      </p:sp>
      <p:pic>
        <p:nvPicPr>
          <p:cNvPr id="3" name="図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53088" y="5159609"/>
            <a:ext cx="2143665" cy="577733"/>
          </a:xfrm>
          <a:prstGeom prst="rect">
            <a:avLst/>
          </a:prstGeom>
          <a:ln>
            <a:solidFill>
              <a:schemeClr val="tx1"/>
            </a:solidFill>
          </a:ln>
        </p:spPr>
      </p:pic>
      <p:pic>
        <p:nvPicPr>
          <p:cNvPr id="9" name="図 8">
            <a:extLst>
              <a:ext uri="{FF2B5EF4-FFF2-40B4-BE49-F238E27FC236}">
                <a16:creationId xmlns:a16="http://schemas.microsoft.com/office/drawing/2014/main" id="{5CD48ED6-DEE0-4B65-88CF-ACB19C1EB6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8647" r="16683"/>
          <a:stretch/>
        </p:blipFill>
        <p:spPr>
          <a:xfrm>
            <a:off x="2949943" y="3028758"/>
            <a:ext cx="2742447" cy="1785799"/>
          </a:xfrm>
          <a:prstGeom prst="rect">
            <a:avLst/>
          </a:prstGeom>
          <a:ln>
            <a:solidFill>
              <a:schemeClr val="tx1"/>
            </a:solidFill>
          </a:ln>
        </p:spPr>
      </p:pic>
      <p:sp>
        <p:nvSpPr>
          <p:cNvPr id="5" name="楕円 4"/>
          <p:cNvSpPr/>
          <p:nvPr/>
        </p:nvSpPr>
        <p:spPr>
          <a:xfrm>
            <a:off x="4261383" y="5409023"/>
            <a:ext cx="1180379" cy="268088"/>
          </a:xfrm>
          <a:prstGeom prst="ellipse">
            <a:avLst/>
          </a:prstGeom>
          <a:noFill/>
          <a:ln>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3" name="楕円 22"/>
          <p:cNvSpPr/>
          <p:nvPr/>
        </p:nvSpPr>
        <p:spPr>
          <a:xfrm>
            <a:off x="5349205" y="4740755"/>
            <a:ext cx="349160" cy="123205"/>
          </a:xfrm>
          <a:prstGeom prst="ellipse">
            <a:avLst/>
          </a:prstGeom>
          <a:noFill/>
          <a:ln>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4" name="右矢印 23"/>
          <p:cNvSpPr/>
          <p:nvPr/>
        </p:nvSpPr>
        <p:spPr>
          <a:xfrm>
            <a:off x="5796794" y="3824159"/>
            <a:ext cx="334107" cy="61546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26" name="直線コネクタ 25"/>
          <p:cNvCxnSpPr>
            <a:stCxn id="23" idx="5"/>
          </p:cNvCxnSpPr>
          <p:nvPr/>
        </p:nvCxnSpPr>
        <p:spPr>
          <a:xfrm flipH="1">
            <a:off x="5441763" y="4845917"/>
            <a:ext cx="205469" cy="71224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直線コネクタ 27"/>
          <p:cNvCxnSpPr>
            <a:stCxn id="23" idx="2"/>
            <a:endCxn id="5" idx="1"/>
          </p:cNvCxnSpPr>
          <p:nvPr/>
        </p:nvCxnSpPr>
        <p:spPr>
          <a:xfrm flipH="1">
            <a:off x="4434246" y="4802358"/>
            <a:ext cx="914959" cy="645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98357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25091-1C33-4414-9589-33448425764F}"/>
              </a:ext>
            </a:extLst>
          </p:cNvPr>
          <p:cNvSpPr>
            <a:spLocks noGrp="1"/>
          </p:cNvSpPr>
          <p:nvPr>
            <p:ph type="title"/>
          </p:nvPr>
        </p:nvSpPr>
        <p:spPr/>
        <p:txBody>
          <a:bodyPr/>
          <a:lstStyle/>
          <a:p>
            <a:r>
              <a:rPr kumimoji="1" lang="en-US" altLang="ja-JP" sz="3600" dirty="0"/>
              <a:t>Monitoring and Evaluation Function (cont.)</a:t>
            </a:r>
            <a:endParaRPr kumimoji="1" lang="ja-JP" altLang="en-US" sz="3600" dirty="0"/>
          </a:p>
        </p:txBody>
      </p:sp>
      <p:sp>
        <p:nvSpPr>
          <p:cNvPr id="4" name="スライド番号プレースホルダー 3">
            <a:extLst>
              <a:ext uri="{FF2B5EF4-FFF2-40B4-BE49-F238E27FC236}">
                <a16:creationId xmlns:a16="http://schemas.microsoft.com/office/drawing/2014/main" id="{3970CDF6-E06C-4150-9BC4-51C31F93EBDD}"/>
              </a:ext>
            </a:extLst>
          </p:cNvPr>
          <p:cNvSpPr>
            <a:spLocks noGrp="1"/>
          </p:cNvSpPr>
          <p:nvPr>
            <p:ph type="sldNum" sz="quarter" idx="12"/>
          </p:nvPr>
        </p:nvSpPr>
        <p:spPr/>
        <p:txBody>
          <a:bodyPr/>
          <a:lstStyle/>
          <a:p>
            <a:pPr>
              <a:defRPr/>
            </a:pPr>
            <a:fld id="{472B85BB-DD68-4B73-83DF-5F825EF4F2A2}" type="slidenum">
              <a:rPr lang="ja-JP" altLang="en-US" smtClean="0"/>
              <a:pPr>
                <a:defRPr/>
              </a:pPr>
              <a:t>15</a:t>
            </a:fld>
            <a:endParaRPr lang="ja-JP" altLang="en-US" dirty="0"/>
          </a:p>
        </p:txBody>
      </p:sp>
      <p:sp>
        <p:nvSpPr>
          <p:cNvPr id="8" name="コンテンツ プレースホルダー 7">
            <a:extLst>
              <a:ext uri="{FF2B5EF4-FFF2-40B4-BE49-F238E27FC236}">
                <a16:creationId xmlns:a16="http://schemas.microsoft.com/office/drawing/2014/main" id="{4EB4B54F-2750-4149-B1E2-E668119216FB}"/>
              </a:ext>
            </a:extLst>
          </p:cNvPr>
          <p:cNvSpPr>
            <a:spLocks noGrp="1"/>
          </p:cNvSpPr>
          <p:nvPr>
            <p:ph idx="1"/>
          </p:nvPr>
        </p:nvSpPr>
        <p:spPr>
          <a:xfrm>
            <a:off x="457200" y="1239252"/>
            <a:ext cx="8229600" cy="1864895"/>
          </a:xfrm>
        </p:spPr>
        <p:txBody>
          <a:bodyPr/>
          <a:lstStyle/>
          <a:p>
            <a:r>
              <a:rPr lang="en-US" altLang="ja-JP" sz="2800" dirty="0"/>
              <a:t>Quality</a:t>
            </a:r>
          </a:p>
          <a:p>
            <a:pPr lvl="1"/>
            <a:r>
              <a:rPr lang="en-US" altLang="ja-JP" sz="2400" dirty="0"/>
              <a:t>The results are show the value of “Observation against Background” (O-B) averaged over 6-hourly or daily obtained by WIGOS Monitoring </a:t>
            </a:r>
            <a:r>
              <a:rPr lang="en-US" altLang="ja-JP" sz="2400" dirty="0" err="1"/>
              <a:t>Centres</a:t>
            </a:r>
            <a:r>
              <a:rPr lang="en-US" altLang="ja-JP" sz="2400" dirty="0"/>
              <a:t>.</a:t>
            </a:r>
          </a:p>
        </p:txBody>
      </p:sp>
      <p:pic>
        <p:nvPicPr>
          <p:cNvPr id="16" name="図 15">
            <a:extLst>
              <a:ext uri="{FF2B5EF4-FFF2-40B4-BE49-F238E27FC236}">
                <a16:creationId xmlns:a16="http://schemas.microsoft.com/office/drawing/2014/main" id="{71E7E4B1-57CB-4163-B785-594700F0AE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571" r="4365" b="6567"/>
          <a:stretch/>
        </p:blipFill>
        <p:spPr>
          <a:xfrm>
            <a:off x="126425" y="3297252"/>
            <a:ext cx="3294552" cy="3066302"/>
          </a:xfrm>
          <a:prstGeom prst="rect">
            <a:avLst/>
          </a:prstGeom>
        </p:spPr>
      </p:pic>
      <p:sp>
        <p:nvSpPr>
          <p:cNvPr id="15" name="正方形/長方形 14">
            <a:extLst>
              <a:ext uri="{FF2B5EF4-FFF2-40B4-BE49-F238E27FC236}">
                <a16:creationId xmlns:a16="http://schemas.microsoft.com/office/drawing/2014/main" id="{EE6A3CC3-CBA1-407D-BCC0-76257CC82746}"/>
              </a:ext>
            </a:extLst>
          </p:cNvPr>
          <p:cNvSpPr/>
          <p:nvPr/>
        </p:nvSpPr>
        <p:spPr>
          <a:xfrm>
            <a:off x="126425" y="4431324"/>
            <a:ext cx="1394644" cy="63304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 name="図 18">
            <a:extLst>
              <a:ext uri="{FF2B5EF4-FFF2-40B4-BE49-F238E27FC236}">
                <a16:creationId xmlns:a16="http://schemas.microsoft.com/office/drawing/2014/main" id="{1650BCF5-000D-4EDF-A1B3-BA0119D04B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36" r="28421" b="1943"/>
          <a:stretch/>
        </p:blipFill>
        <p:spPr>
          <a:xfrm>
            <a:off x="4966636" y="4087017"/>
            <a:ext cx="4085881" cy="2424156"/>
          </a:xfrm>
          <a:prstGeom prst="rect">
            <a:avLst/>
          </a:prstGeom>
          <a:ln>
            <a:solidFill>
              <a:schemeClr val="tx1"/>
            </a:solidFill>
          </a:ln>
        </p:spPr>
      </p:pic>
      <p:pic>
        <p:nvPicPr>
          <p:cNvPr id="12" name="図 11">
            <a:extLst>
              <a:ext uri="{FF2B5EF4-FFF2-40B4-BE49-F238E27FC236}">
                <a16:creationId xmlns:a16="http://schemas.microsoft.com/office/drawing/2014/main" id="{B6B2C50C-CFE4-4E70-A38D-9E3439E7C3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894" t="27947" r="26211" b="17344"/>
          <a:stretch/>
        </p:blipFill>
        <p:spPr>
          <a:xfrm>
            <a:off x="2746795" y="3616633"/>
            <a:ext cx="2769862" cy="1985080"/>
          </a:xfrm>
          <a:prstGeom prst="rect">
            <a:avLst/>
          </a:prstGeom>
          <a:ln>
            <a:solidFill>
              <a:schemeClr val="tx1"/>
            </a:solidFill>
          </a:ln>
        </p:spPr>
      </p:pic>
      <p:sp>
        <p:nvSpPr>
          <p:cNvPr id="14" name="矢印: 折線 13">
            <a:extLst>
              <a:ext uri="{FF2B5EF4-FFF2-40B4-BE49-F238E27FC236}">
                <a16:creationId xmlns:a16="http://schemas.microsoft.com/office/drawing/2014/main" id="{5A2A6261-415E-4B96-A6C5-D2CE8054A02E}"/>
              </a:ext>
            </a:extLst>
          </p:cNvPr>
          <p:cNvSpPr/>
          <p:nvPr/>
        </p:nvSpPr>
        <p:spPr>
          <a:xfrm rot="10800000" flipH="1">
            <a:off x="3991708" y="5921092"/>
            <a:ext cx="747747" cy="590079"/>
          </a:xfrm>
          <a:prstGeom prst="ben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010A8102-ADB1-40DE-8687-130ADCA547F0}"/>
              </a:ext>
            </a:extLst>
          </p:cNvPr>
          <p:cNvSpPr txBox="1"/>
          <p:nvPr/>
        </p:nvSpPr>
        <p:spPr>
          <a:xfrm>
            <a:off x="2746795" y="5601713"/>
            <a:ext cx="2189037" cy="338554"/>
          </a:xfrm>
          <a:prstGeom prst="rect">
            <a:avLst/>
          </a:prstGeom>
          <a:noFill/>
        </p:spPr>
        <p:txBody>
          <a:bodyPr wrap="square" rtlCol="0">
            <a:spAutoFit/>
          </a:bodyPr>
          <a:lstStyle/>
          <a:p>
            <a:r>
              <a:rPr kumimoji="1" lang="en-US" altLang="ja-JP" sz="1600" dirty="0"/>
              <a:t>All observing stations</a:t>
            </a:r>
            <a:endParaRPr kumimoji="1" lang="ja-JP" altLang="en-US" sz="1600" dirty="0"/>
          </a:p>
        </p:txBody>
      </p:sp>
      <p:sp>
        <p:nvSpPr>
          <p:cNvPr id="21" name="テキスト ボックス 20">
            <a:extLst>
              <a:ext uri="{FF2B5EF4-FFF2-40B4-BE49-F238E27FC236}">
                <a16:creationId xmlns:a16="http://schemas.microsoft.com/office/drawing/2014/main" id="{C11733D0-D8FD-4DF0-BA7C-153551698B1D}"/>
              </a:ext>
            </a:extLst>
          </p:cNvPr>
          <p:cNvSpPr txBox="1"/>
          <p:nvPr/>
        </p:nvSpPr>
        <p:spPr>
          <a:xfrm>
            <a:off x="5821491" y="3730207"/>
            <a:ext cx="3277619" cy="338554"/>
          </a:xfrm>
          <a:prstGeom prst="rect">
            <a:avLst/>
          </a:prstGeom>
          <a:noFill/>
        </p:spPr>
        <p:txBody>
          <a:bodyPr wrap="square" rtlCol="0">
            <a:spAutoFit/>
          </a:bodyPr>
          <a:lstStyle/>
          <a:p>
            <a:r>
              <a:rPr kumimoji="1" lang="en-US" altLang="ja-JP" sz="1600" dirty="0"/>
              <a:t>Extracted stations by O-B results</a:t>
            </a:r>
            <a:endParaRPr kumimoji="1" lang="ja-JP" altLang="en-US" sz="1600" dirty="0"/>
          </a:p>
        </p:txBody>
      </p:sp>
    </p:spTree>
    <p:extLst>
      <p:ext uri="{BB962C8B-B14F-4D97-AF65-F5344CB8AC3E}">
        <p14:creationId xmlns:p14="http://schemas.microsoft.com/office/powerpoint/2010/main" val="3780415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72F3C0-AC0B-4D97-A5C0-6A76119EAD69}"/>
              </a:ext>
            </a:extLst>
          </p:cNvPr>
          <p:cNvSpPr>
            <a:spLocks noGrp="1"/>
          </p:cNvSpPr>
          <p:nvPr>
            <p:ph type="title"/>
          </p:nvPr>
        </p:nvSpPr>
        <p:spPr/>
        <p:txBody>
          <a:bodyPr/>
          <a:lstStyle/>
          <a:p>
            <a:r>
              <a:rPr kumimoji="1" lang="en-US" altLang="ja-JP" sz="3600" dirty="0"/>
              <a:t>Incident Management Function</a:t>
            </a:r>
            <a:endParaRPr kumimoji="1" lang="ja-JP" altLang="en-US" sz="3600" dirty="0"/>
          </a:p>
        </p:txBody>
      </p:sp>
      <p:sp>
        <p:nvSpPr>
          <p:cNvPr id="3" name="コンテンツ プレースホルダー 2">
            <a:extLst>
              <a:ext uri="{FF2B5EF4-FFF2-40B4-BE49-F238E27FC236}">
                <a16:creationId xmlns:a16="http://schemas.microsoft.com/office/drawing/2014/main" id="{C2299D83-AC0F-4D5C-94C3-A3DB7C2C7CE1}"/>
              </a:ext>
            </a:extLst>
          </p:cNvPr>
          <p:cNvSpPr>
            <a:spLocks noGrp="1"/>
          </p:cNvSpPr>
          <p:nvPr>
            <p:ph idx="1"/>
          </p:nvPr>
        </p:nvSpPr>
        <p:spPr>
          <a:xfrm>
            <a:off x="457200" y="1247061"/>
            <a:ext cx="8229600" cy="502791"/>
          </a:xfrm>
        </p:spPr>
        <p:txBody>
          <a:bodyPr/>
          <a:lstStyle/>
          <a:p>
            <a:r>
              <a:rPr kumimoji="1" lang="en-US" altLang="ja-JP" sz="2800" dirty="0"/>
              <a:t>Incidents are managed on JIRA hosted by ECMWF.</a:t>
            </a:r>
            <a:endParaRPr kumimoji="1" lang="ja-JP" altLang="en-US" sz="2800" dirty="0"/>
          </a:p>
        </p:txBody>
      </p:sp>
      <p:sp>
        <p:nvSpPr>
          <p:cNvPr id="4" name="スライド番号プレースホルダー 3">
            <a:extLst>
              <a:ext uri="{FF2B5EF4-FFF2-40B4-BE49-F238E27FC236}">
                <a16:creationId xmlns:a16="http://schemas.microsoft.com/office/drawing/2014/main" id="{2B29F1F4-72E9-48DD-BB73-4DE04621085D}"/>
              </a:ext>
            </a:extLst>
          </p:cNvPr>
          <p:cNvSpPr>
            <a:spLocks noGrp="1"/>
          </p:cNvSpPr>
          <p:nvPr>
            <p:ph type="sldNum" sz="quarter" idx="12"/>
          </p:nvPr>
        </p:nvSpPr>
        <p:spPr/>
        <p:txBody>
          <a:bodyPr/>
          <a:lstStyle/>
          <a:p>
            <a:pPr>
              <a:defRPr/>
            </a:pPr>
            <a:fld id="{472B85BB-DD68-4B73-83DF-5F825EF4F2A2}" type="slidenum">
              <a:rPr lang="ja-JP" altLang="en-US" smtClean="0"/>
              <a:pPr>
                <a:defRPr/>
              </a:pPr>
              <a:t>16</a:t>
            </a:fld>
            <a:endParaRPr lang="ja-JP" altLang="en-US" dirty="0"/>
          </a:p>
        </p:txBody>
      </p:sp>
      <p:pic>
        <p:nvPicPr>
          <p:cNvPr id="19" name="図 18">
            <a:extLst>
              <a:ext uri="{FF2B5EF4-FFF2-40B4-BE49-F238E27FC236}">
                <a16:creationId xmlns:a16="http://schemas.microsoft.com/office/drawing/2014/main" id="{A47109B3-22E4-4421-8CF1-7F28888910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39" t="10151" r="694" b="9882"/>
          <a:stretch/>
        </p:blipFill>
        <p:spPr>
          <a:xfrm>
            <a:off x="-1" y="1749851"/>
            <a:ext cx="7113182" cy="4347469"/>
          </a:xfrm>
          <a:prstGeom prst="rect">
            <a:avLst/>
          </a:prstGeom>
          <a:ln>
            <a:solidFill>
              <a:schemeClr val="tx1"/>
            </a:solidFill>
          </a:ln>
        </p:spPr>
      </p:pic>
      <p:pic>
        <p:nvPicPr>
          <p:cNvPr id="26" name="図 25">
            <a:extLst>
              <a:ext uri="{FF2B5EF4-FFF2-40B4-BE49-F238E27FC236}">
                <a16:creationId xmlns:a16="http://schemas.microsoft.com/office/drawing/2014/main" id="{CECC5A0C-B0A4-4C20-A5C7-65ED78695C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646" t="30158" r="31918" b="10311"/>
          <a:stretch/>
        </p:blipFill>
        <p:spPr>
          <a:xfrm>
            <a:off x="6625912" y="4664043"/>
            <a:ext cx="2549785" cy="2193957"/>
          </a:xfrm>
          <a:prstGeom prst="rect">
            <a:avLst/>
          </a:prstGeom>
          <a:ln>
            <a:solidFill>
              <a:schemeClr val="tx1"/>
            </a:solidFill>
          </a:ln>
        </p:spPr>
      </p:pic>
      <p:sp>
        <p:nvSpPr>
          <p:cNvPr id="27" name="テキスト ボックス 26">
            <a:extLst>
              <a:ext uri="{FF2B5EF4-FFF2-40B4-BE49-F238E27FC236}">
                <a16:creationId xmlns:a16="http://schemas.microsoft.com/office/drawing/2014/main" id="{9C5BBE74-29F4-4275-ABE4-BAF4CA6987C7}"/>
              </a:ext>
            </a:extLst>
          </p:cNvPr>
          <p:cNvSpPr txBox="1"/>
          <p:nvPr/>
        </p:nvSpPr>
        <p:spPr>
          <a:xfrm>
            <a:off x="1099839" y="6090979"/>
            <a:ext cx="5023374" cy="338554"/>
          </a:xfrm>
          <a:prstGeom prst="rect">
            <a:avLst/>
          </a:prstGeom>
          <a:noFill/>
        </p:spPr>
        <p:txBody>
          <a:bodyPr wrap="square" rtlCol="0">
            <a:spAutoFit/>
          </a:bodyPr>
          <a:lstStyle/>
          <a:p>
            <a:r>
              <a:rPr kumimoji="1" lang="en-US" altLang="ja-JP" sz="1600" dirty="0"/>
              <a:t>Workflow of the Incident Management System</a:t>
            </a:r>
            <a:endParaRPr kumimoji="1" lang="ja-JP" altLang="en-US" sz="1600" dirty="0"/>
          </a:p>
        </p:txBody>
      </p:sp>
      <p:sp>
        <p:nvSpPr>
          <p:cNvPr id="28" name="テキスト ボックス 27">
            <a:extLst>
              <a:ext uri="{FF2B5EF4-FFF2-40B4-BE49-F238E27FC236}">
                <a16:creationId xmlns:a16="http://schemas.microsoft.com/office/drawing/2014/main" id="{6B5E0DCC-A0E6-4052-A60C-1ACE2166CB76}"/>
              </a:ext>
            </a:extLst>
          </p:cNvPr>
          <p:cNvSpPr txBox="1"/>
          <p:nvPr/>
        </p:nvSpPr>
        <p:spPr>
          <a:xfrm>
            <a:off x="7281123" y="4055190"/>
            <a:ext cx="1862877" cy="584775"/>
          </a:xfrm>
          <a:prstGeom prst="rect">
            <a:avLst/>
          </a:prstGeom>
          <a:noFill/>
        </p:spPr>
        <p:txBody>
          <a:bodyPr wrap="square" rtlCol="0">
            <a:spAutoFit/>
          </a:bodyPr>
          <a:lstStyle/>
          <a:p>
            <a:r>
              <a:rPr kumimoji="1" lang="en-US" altLang="ja-JP" sz="1600" dirty="0"/>
              <a:t>Incident ticket list on JIRA</a:t>
            </a:r>
            <a:endParaRPr kumimoji="1" lang="ja-JP" altLang="en-US" sz="1600" dirty="0"/>
          </a:p>
        </p:txBody>
      </p:sp>
    </p:spTree>
    <p:extLst>
      <p:ext uri="{BB962C8B-B14F-4D97-AF65-F5344CB8AC3E}">
        <p14:creationId xmlns:p14="http://schemas.microsoft.com/office/powerpoint/2010/main" val="168644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BAB199-78EE-4F8B-BADA-DD6E409295C6}"/>
              </a:ext>
            </a:extLst>
          </p:cNvPr>
          <p:cNvSpPr>
            <a:spLocks noGrp="1"/>
          </p:cNvSpPr>
          <p:nvPr>
            <p:ph type="title"/>
          </p:nvPr>
        </p:nvSpPr>
        <p:spPr/>
        <p:txBody>
          <a:bodyPr/>
          <a:lstStyle/>
          <a:p>
            <a:r>
              <a:rPr kumimoji="1" lang="en-US" altLang="ja-JP" sz="3600" dirty="0"/>
              <a:t>Example 1: Surface availability incident</a:t>
            </a:r>
            <a:endParaRPr kumimoji="1" lang="ja-JP" altLang="en-US" sz="3600" dirty="0"/>
          </a:p>
        </p:txBody>
      </p:sp>
      <p:sp>
        <p:nvSpPr>
          <p:cNvPr id="3" name="コンテンツ プレースホルダー 2">
            <a:extLst>
              <a:ext uri="{FF2B5EF4-FFF2-40B4-BE49-F238E27FC236}">
                <a16:creationId xmlns:a16="http://schemas.microsoft.com/office/drawing/2014/main" id="{19D6A5AC-B6DA-489F-BEBF-4CAB21F0A981}"/>
              </a:ext>
            </a:extLst>
          </p:cNvPr>
          <p:cNvSpPr>
            <a:spLocks noGrp="1"/>
          </p:cNvSpPr>
          <p:nvPr>
            <p:ph idx="1"/>
          </p:nvPr>
        </p:nvSpPr>
        <p:spPr>
          <a:xfrm>
            <a:off x="380245" y="1258835"/>
            <a:ext cx="8546471" cy="3568233"/>
          </a:xfrm>
        </p:spPr>
        <p:txBody>
          <a:bodyPr/>
          <a:lstStyle/>
          <a:p>
            <a:r>
              <a:rPr kumimoji="1" lang="en-US" altLang="ja-JP" sz="2800" dirty="0"/>
              <a:t>Availability issues at a part of stations in Myanmar were found in July 2021 on</a:t>
            </a:r>
            <a:r>
              <a:rPr lang="en-US" altLang="ja-JP" sz="2800" dirty="0"/>
              <a:t> the WDQMS web tool.</a:t>
            </a:r>
            <a:endParaRPr kumimoji="1" lang="en-US" altLang="ja-JP" sz="2800" dirty="0"/>
          </a:p>
          <a:p>
            <a:r>
              <a:rPr kumimoji="1" lang="en-US" altLang="ja-JP" sz="2800" dirty="0"/>
              <a:t>One station whom availability constantly exceeded 100% was chosen among the stations.</a:t>
            </a:r>
          </a:p>
          <a:p>
            <a:pPr lvl="1"/>
            <a:r>
              <a:rPr kumimoji="1" lang="en-US" altLang="ja-JP" sz="2400" dirty="0"/>
              <a:t>Report number: Expected = 48, Actual &lt; 5</a:t>
            </a:r>
          </a:p>
          <a:p>
            <a:pPr lvl="1"/>
            <a:r>
              <a:rPr kumimoji="1" lang="en-US" altLang="ja-JP" sz="2400" dirty="0"/>
              <a:t>Possibly, the reporting</a:t>
            </a:r>
            <a:br>
              <a:rPr kumimoji="1" lang="en-US" altLang="ja-JP" sz="2400" dirty="0"/>
            </a:br>
            <a:r>
              <a:rPr kumimoji="1" lang="en-US" altLang="ja-JP" sz="2400" dirty="0"/>
              <a:t>interval needed to be</a:t>
            </a:r>
            <a:br>
              <a:rPr kumimoji="1" lang="en-US" altLang="ja-JP" sz="2400" dirty="0"/>
            </a:br>
            <a:r>
              <a:rPr kumimoji="1" lang="en-US" altLang="ja-JP" sz="2400" dirty="0"/>
              <a:t>fixed.</a:t>
            </a:r>
          </a:p>
        </p:txBody>
      </p:sp>
      <p:sp>
        <p:nvSpPr>
          <p:cNvPr id="4" name="スライド番号プレースホルダー 3">
            <a:extLst>
              <a:ext uri="{FF2B5EF4-FFF2-40B4-BE49-F238E27FC236}">
                <a16:creationId xmlns:a16="http://schemas.microsoft.com/office/drawing/2014/main" id="{D04DBE91-3AD6-4731-BB08-558A5B2AA200}"/>
              </a:ext>
            </a:extLst>
          </p:cNvPr>
          <p:cNvSpPr>
            <a:spLocks noGrp="1"/>
          </p:cNvSpPr>
          <p:nvPr>
            <p:ph type="sldNum" sz="quarter" idx="12"/>
          </p:nvPr>
        </p:nvSpPr>
        <p:spPr/>
        <p:txBody>
          <a:bodyPr/>
          <a:lstStyle/>
          <a:p>
            <a:pPr>
              <a:defRPr/>
            </a:pPr>
            <a:fld id="{472B85BB-DD68-4B73-83DF-5F825EF4F2A2}" type="slidenum">
              <a:rPr lang="ja-JP" altLang="en-US" smtClean="0"/>
              <a:pPr>
                <a:defRPr/>
              </a:pPr>
              <a:t>17</a:t>
            </a:fld>
            <a:endParaRPr lang="ja-JP" altLang="en-US" dirty="0"/>
          </a:p>
        </p:txBody>
      </p:sp>
      <p:sp>
        <p:nvSpPr>
          <p:cNvPr id="25" name="テキスト ボックス 24">
            <a:extLst>
              <a:ext uri="{FF2B5EF4-FFF2-40B4-BE49-F238E27FC236}">
                <a16:creationId xmlns:a16="http://schemas.microsoft.com/office/drawing/2014/main" id="{739D50E1-E5B3-46AD-8C40-B210267562E1}"/>
              </a:ext>
            </a:extLst>
          </p:cNvPr>
          <p:cNvSpPr txBox="1"/>
          <p:nvPr/>
        </p:nvSpPr>
        <p:spPr>
          <a:xfrm>
            <a:off x="4525873" y="6301538"/>
            <a:ext cx="3017928" cy="338554"/>
          </a:xfrm>
          <a:prstGeom prst="rect">
            <a:avLst/>
          </a:prstGeom>
          <a:noFill/>
        </p:spPr>
        <p:txBody>
          <a:bodyPr wrap="square" rtlCol="0">
            <a:spAutoFit/>
          </a:bodyPr>
          <a:lstStyle/>
          <a:p>
            <a:r>
              <a:rPr kumimoji="1" lang="en-US" altLang="ja-JP" sz="1600" dirty="0"/>
              <a:t>Availability of surface pressure</a:t>
            </a:r>
            <a:endParaRPr kumimoji="1" lang="ja-JP" altLang="en-US" sz="1600" dirty="0"/>
          </a:p>
        </p:txBody>
      </p:sp>
      <p:pic>
        <p:nvPicPr>
          <p:cNvPr id="28" name="図 27">
            <a:extLst>
              <a:ext uri="{FF2B5EF4-FFF2-40B4-BE49-F238E27FC236}">
                <a16:creationId xmlns:a16="http://schemas.microsoft.com/office/drawing/2014/main" id="{2D837B96-CA47-42EE-9492-F64C993E2F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0672" y="3691449"/>
            <a:ext cx="1431428" cy="2657354"/>
          </a:xfrm>
          <a:prstGeom prst="rect">
            <a:avLst/>
          </a:prstGeom>
        </p:spPr>
      </p:pic>
      <p:pic>
        <p:nvPicPr>
          <p:cNvPr id="32" name="図 31">
            <a:extLst>
              <a:ext uri="{FF2B5EF4-FFF2-40B4-BE49-F238E27FC236}">
                <a16:creationId xmlns:a16="http://schemas.microsoft.com/office/drawing/2014/main" id="{69B2C394-E2E9-48D0-91B9-31848F956D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3679" y="3589946"/>
            <a:ext cx="3202628" cy="2758857"/>
          </a:xfrm>
          <a:prstGeom prst="rect">
            <a:avLst/>
          </a:prstGeom>
        </p:spPr>
      </p:pic>
      <p:sp>
        <p:nvSpPr>
          <p:cNvPr id="14" name="楕円 13">
            <a:extLst>
              <a:ext uri="{FF2B5EF4-FFF2-40B4-BE49-F238E27FC236}">
                <a16:creationId xmlns:a16="http://schemas.microsoft.com/office/drawing/2014/main" id="{1F2E42B4-2048-4FD9-8AA9-396AE4C04CA5}"/>
              </a:ext>
            </a:extLst>
          </p:cNvPr>
          <p:cNvSpPr/>
          <p:nvPr/>
        </p:nvSpPr>
        <p:spPr>
          <a:xfrm>
            <a:off x="4484456" y="4719113"/>
            <a:ext cx="301013" cy="301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 name="直線矢印コネクタ 23">
            <a:extLst>
              <a:ext uri="{FF2B5EF4-FFF2-40B4-BE49-F238E27FC236}">
                <a16:creationId xmlns:a16="http://schemas.microsoft.com/office/drawing/2014/main" id="{7D0B745D-C734-40D6-8DEC-8090499E1702}"/>
              </a:ext>
            </a:extLst>
          </p:cNvPr>
          <p:cNvCxnSpPr>
            <a:cxnSpLocks/>
          </p:cNvCxnSpPr>
          <p:nvPr/>
        </p:nvCxnSpPr>
        <p:spPr>
          <a:xfrm>
            <a:off x="4783232" y="4872356"/>
            <a:ext cx="1044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74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D70D66-AC62-4190-93D7-2B220776D564}"/>
              </a:ext>
            </a:extLst>
          </p:cNvPr>
          <p:cNvSpPr>
            <a:spLocks noGrp="1"/>
          </p:cNvSpPr>
          <p:nvPr>
            <p:ph type="title"/>
          </p:nvPr>
        </p:nvSpPr>
        <p:spPr>
          <a:xfrm>
            <a:off x="192505" y="274638"/>
            <a:ext cx="8827933" cy="1143000"/>
          </a:xfrm>
        </p:spPr>
        <p:txBody>
          <a:bodyPr/>
          <a:lstStyle/>
          <a:p>
            <a:r>
              <a:rPr lang="en-US" altLang="ja-JP" sz="3600" dirty="0"/>
              <a:t>Example 1: Surface availability incident (cont.)</a:t>
            </a:r>
            <a:endParaRPr kumimoji="1" lang="ja-JP" altLang="en-US" dirty="0"/>
          </a:p>
        </p:txBody>
      </p:sp>
      <p:sp>
        <p:nvSpPr>
          <p:cNvPr id="3" name="コンテンツ プレースホルダー 2">
            <a:extLst>
              <a:ext uri="{FF2B5EF4-FFF2-40B4-BE49-F238E27FC236}">
                <a16:creationId xmlns:a16="http://schemas.microsoft.com/office/drawing/2014/main" id="{23CC596F-C774-4FD7-8F53-F75CAF27B1CA}"/>
              </a:ext>
            </a:extLst>
          </p:cNvPr>
          <p:cNvSpPr>
            <a:spLocks noGrp="1"/>
          </p:cNvSpPr>
          <p:nvPr>
            <p:ph idx="1"/>
          </p:nvPr>
        </p:nvSpPr>
        <p:spPr>
          <a:xfrm>
            <a:off x="372140" y="1166019"/>
            <a:ext cx="8648298" cy="1639746"/>
          </a:xfrm>
        </p:spPr>
        <p:txBody>
          <a:bodyPr/>
          <a:lstStyle/>
          <a:p>
            <a:r>
              <a:rPr kumimoji="1" lang="en-US" altLang="ja-JP" sz="2800" dirty="0"/>
              <a:t>The station’s registration of “Time” and “Reporting interval” on OSCAR/Surface have been fixed after communication between WDQMS NFP and RWC Tokyo via JIRA.</a:t>
            </a:r>
            <a:endParaRPr lang="en-US" altLang="ja-JP" sz="2800" dirty="0"/>
          </a:p>
        </p:txBody>
      </p:sp>
      <p:sp>
        <p:nvSpPr>
          <p:cNvPr id="4" name="スライド番号プレースホルダー 3">
            <a:extLst>
              <a:ext uri="{FF2B5EF4-FFF2-40B4-BE49-F238E27FC236}">
                <a16:creationId xmlns:a16="http://schemas.microsoft.com/office/drawing/2014/main" id="{71ACE4AA-C565-40B8-B255-8054949C5F28}"/>
              </a:ext>
            </a:extLst>
          </p:cNvPr>
          <p:cNvSpPr>
            <a:spLocks noGrp="1"/>
          </p:cNvSpPr>
          <p:nvPr>
            <p:ph type="sldNum" sz="quarter" idx="12"/>
          </p:nvPr>
        </p:nvSpPr>
        <p:spPr/>
        <p:txBody>
          <a:bodyPr/>
          <a:lstStyle/>
          <a:p>
            <a:pPr>
              <a:defRPr/>
            </a:pPr>
            <a:fld id="{472B85BB-DD68-4B73-83DF-5F825EF4F2A2}" type="slidenum">
              <a:rPr lang="ja-JP" altLang="en-US" smtClean="0"/>
              <a:pPr>
                <a:defRPr/>
              </a:pPr>
              <a:t>18</a:t>
            </a:fld>
            <a:endParaRPr lang="ja-JP" altLang="en-US" dirty="0"/>
          </a:p>
        </p:txBody>
      </p:sp>
      <p:pic>
        <p:nvPicPr>
          <p:cNvPr id="6" name="図 5">
            <a:extLst>
              <a:ext uri="{FF2B5EF4-FFF2-40B4-BE49-F238E27FC236}">
                <a16:creationId xmlns:a16="http://schemas.microsoft.com/office/drawing/2014/main" id="{AC5E7DC0-E000-44EB-B9D3-05EDA12E13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5190" y="2530126"/>
            <a:ext cx="3470900" cy="3948072"/>
          </a:xfrm>
          <a:prstGeom prst="rect">
            <a:avLst/>
          </a:prstGeom>
        </p:spPr>
      </p:pic>
      <p:sp>
        <p:nvSpPr>
          <p:cNvPr id="7" name="四角形: 角を丸くする 6">
            <a:extLst>
              <a:ext uri="{FF2B5EF4-FFF2-40B4-BE49-F238E27FC236}">
                <a16:creationId xmlns:a16="http://schemas.microsoft.com/office/drawing/2014/main" id="{417436A4-03AF-4A9B-8AD3-03E3C490876D}"/>
              </a:ext>
            </a:extLst>
          </p:cNvPr>
          <p:cNvSpPr/>
          <p:nvPr/>
        </p:nvSpPr>
        <p:spPr>
          <a:xfrm>
            <a:off x="5858535" y="5246342"/>
            <a:ext cx="2435192" cy="11612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D3CACE20-4A3F-4BCF-8AB2-E83F509911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395" t="6930" r="16291"/>
          <a:stretch/>
        </p:blipFill>
        <p:spPr>
          <a:xfrm>
            <a:off x="2268986" y="2630393"/>
            <a:ext cx="2954957" cy="3647348"/>
          </a:xfrm>
          <a:prstGeom prst="rect">
            <a:avLst/>
          </a:prstGeom>
        </p:spPr>
      </p:pic>
      <p:sp>
        <p:nvSpPr>
          <p:cNvPr id="12" name="テキスト ボックス 11">
            <a:extLst>
              <a:ext uri="{FF2B5EF4-FFF2-40B4-BE49-F238E27FC236}">
                <a16:creationId xmlns:a16="http://schemas.microsoft.com/office/drawing/2014/main" id="{90B687D1-FE2E-439F-B3D7-1481AE8238A9}"/>
              </a:ext>
            </a:extLst>
          </p:cNvPr>
          <p:cNvSpPr txBox="1"/>
          <p:nvPr/>
        </p:nvSpPr>
        <p:spPr>
          <a:xfrm>
            <a:off x="2564314" y="6341985"/>
            <a:ext cx="2418006" cy="338554"/>
          </a:xfrm>
          <a:prstGeom prst="rect">
            <a:avLst/>
          </a:prstGeom>
          <a:noFill/>
        </p:spPr>
        <p:txBody>
          <a:bodyPr wrap="square" rtlCol="0">
            <a:spAutoFit/>
          </a:bodyPr>
          <a:lstStyle/>
          <a:p>
            <a:r>
              <a:rPr kumimoji="1" lang="en-US" altLang="ja-JP" sz="1600" dirty="0"/>
              <a:t>Communication on JIRA</a:t>
            </a:r>
            <a:endParaRPr kumimoji="1" lang="ja-JP" altLang="en-US" sz="1600" dirty="0"/>
          </a:p>
        </p:txBody>
      </p:sp>
      <p:sp>
        <p:nvSpPr>
          <p:cNvPr id="13" name="吹き出し: 四角形 12">
            <a:extLst>
              <a:ext uri="{FF2B5EF4-FFF2-40B4-BE49-F238E27FC236}">
                <a16:creationId xmlns:a16="http://schemas.microsoft.com/office/drawing/2014/main" id="{9A791D0D-B346-4578-94B1-08D440DB177C}"/>
              </a:ext>
            </a:extLst>
          </p:cNvPr>
          <p:cNvSpPr/>
          <p:nvPr/>
        </p:nvSpPr>
        <p:spPr>
          <a:xfrm>
            <a:off x="6212214" y="4379699"/>
            <a:ext cx="2838451" cy="620799"/>
          </a:xfrm>
          <a:prstGeom prst="wedgeRectCallout">
            <a:avLst>
              <a:gd name="adj1" fmla="val -34794"/>
              <a:gd name="adj2" fmla="val 87455"/>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r>
              <a:rPr kumimoji="1" lang="en-US" altLang="ja-JP" sz="1600" dirty="0"/>
              <a:t>“Time” and “Reporting interval” were corrected.</a:t>
            </a:r>
            <a:endParaRPr kumimoji="1" lang="ja-JP" altLang="en-US" sz="1600" dirty="0"/>
          </a:p>
        </p:txBody>
      </p:sp>
      <p:sp>
        <p:nvSpPr>
          <p:cNvPr id="11" name="テキスト ボックス 10">
            <a:extLst>
              <a:ext uri="{FF2B5EF4-FFF2-40B4-BE49-F238E27FC236}">
                <a16:creationId xmlns:a16="http://schemas.microsoft.com/office/drawing/2014/main" id="{90B687D1-FE2E-439F-B3D7-1481AE8238A9}"/>
              </a:ext>
            </a:extLst>
          </p:cNvPr>
          <p:cNvSpPr txBox="1"/>
          <p:nvPr/>
        </p:nvSpPr>
        <p:spPr>
          <a:xfrm>
            <a:off x="6491335" y="6341985"/>
            <a:ext cx="1843639" cy="338554"/>
          </a:xfrm>
          <a:prstGeom prst="rect">
            <a:avLst/>
          </a:prstGeom>
          <a:noFill/>
        </p:spPr>
        <p:txBody>
          <a:bodyPr wrap="square" rtlCol="0">
            <a:spAutoFit/>
          </a:bodyPr>
          <a:lstStyle/>
          <a:p>
            <a:r>
              <a:rPr kumimoji="1" lang="en-US" altLang="ja-JP" sz="1600" dirty="0"/>
              <a:t>OSCAR/Surface</a:t>
            </a:r>
            <a:endParaRPr kumimoji="1" lang="ja-JP" altLang="en-US" sz="1600" dirty="0"/>
          </a:p>
        </p:txBody>
      </p:sp>
      <p:sp>
        <p:nvSpPr>
          <p:cNvPr id="14" name="四角形: 角を丸くする 6">
            <a:extLst>
              <a:ext uri="{FF2B5EF4-FFF2-40B4-BE49-F238E27FC236}">
                <a16:creationId xmlns:a16="http://schemas.microsoft.com/office/drawing/2014/main" id="{417436A4-03AF-4A9B-8AD3-03E3C490876D}"/>
              </a:ext>
            </a:extLst>
          </p:cNvPr>
          <p:cNvSpPr/>
          <p:nvPr/>
        </p:nvSpPr>
        <p:spPr>
          <a:xfrm>
            <a:off x="5389681" y="2723957"/>
            <a:ext cx="1793633" cy="232447"/>
          </a:xfrm>
          <a:prstGeom prst="round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5" name="吹き出し: 四角形 12">
            <a:extLst>
              <a:ext uri="{FF2B5EF4-FFF2-40B4-BE49-F238E27FC236}">
                <a16:creationId xmlns:a16="http://schemas.microsoft.com/office/drawing/2014/main" id="{9A791D0D-B346-4578-94B1-08D440DB177C}"/>
              </a:ext>
            </a:extLst>
          </p:cNvPr>
          <p:cNvSpPr/>
          <p:nvPr/>
        </p:nvSpPr>
        <p:spPr>
          <a:xfrm>
            <a:off x="6212215" y="3255093"/>
            <a:ext cx="2838450" cy="791372"/>
          </a:xfrm>
          <a:prstGeom prst="wedgeRectCallout">
            <a:avLst>
              <a:gd name="adj1" fmla="val -43351"/>
              <a:gd name="adj2" fmla="val -86079"/>
            </a:avLst>
          </a:prstGeom>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600" dirty="0"/>
              <a:t>Every single observed variable has its own details.</a:t>
            </a:r>
          </a:p>
          <a:p>
            <a:r>
              <a:rPr kumimoji="1" lang="en-US" altLang="ja-JP" sz="1600" dirty="0"/>
              <a:t> (e.g., reporting and coordinate)</a:t>
            </a:r>
            <a:endParaRPr kumimoji="1" lang="ja-JP" altLang="en-US" sz="1600" dirty="0"/>
          </a:p>
        </p:txBody>
      </p:sp>
    </p:spTree>
    <p:extLst>
      <p:ext uri="{BB962C8B-B14F-4D97-AF65-F5344CB8AC3E}">
        <p14:creationId xmlns:p14="http://schemas.microsoft.com/office/powerpoint/2010/main" val="551084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D70D66-AC62-4190-93D7-2B220776D564}"/>
              </a:ext>
            </a:extLst>
          </p:cNvPr>
          <p:cNvSpPr>
            <a:spLocks noGrp="1"/>
          </p:cNvSpPr>
          <p:nvPr>
            <p:ph type="title"/>
          </p:nvPr>
        </p:nvSpPr>
        <p:spPr>
          <a:xfrm>
            <a:off x="192505" y="274638"/>
            <a:ext cx="8827933" cy="1143000"/>
          </a:xfrm>
        </p:spPr>
        <p:txBody>
          <a:bodyPr/>
          <a:lstStyle/>
          <a:p>
            <a:r>
              <a:rPr lang="en-US" altLang="ja-JP" sz="3600" dirty="0"/>
              <a:t>Example 1: Surface availability incident (cont.)</a:t>
            </a:r>
            <a:endParaRPr kumimoji="1" lang="ja-JP" altLang="en-US" dirty="0"/>
          </a:p>
        </p:txBody>
      </p:sp>
      <p:sp>
        <p:nvSpPr>
          <p:cNvPr id="3" name="コンテンツ プレースホルダー 2">
            <a:extLst>
              <a:ext uri="{FF2B5EF4-FFF2-40B4-BE49-F238E27FC236}">
                <a16:creationId xmlns:a16="http://schemas.microsoft.com/office/drawing/2014/main" id="{23CC596F-C774-4FD7-8F53-F75CAF27B1CA}"/>
              </a:ext>
            </a:extLst>
          </p:cNvPr>
          <p:cNvSpPr>
            <a:spLocks noGrp="1"/>
          </p:cNvSpPr>
          <p:nvPr>
            <p:ph idx="1"/>
          </p:nvPr>
        </p:nvSpPr>
        <p:spPr>
          <a:xfrm>
            <a:off x="467833" y="1166019"/>
            <a:ext cx="8197702" cy="1639746"/>
          </a:xfrm>
        </p:spPr>
        <p:txBody>
          <a:bodyPr/>
          <a:lstStyle/>
          <a:p>
            <a:r>
              <a:rPr kumimoji="1" lang="en-US" altLang="ja-JP" sz="2800" dirty="0"/>
              <a:t>Similar </a:t>
            </a:r>
            <a:r>
              <a:rPr lang="en-US" altLang="ja-JP" sz="2800" dirty="0"/>
              <a:t>incidents at other stations were also fixed just after the NFP solved the first one.</a:t>
            </a:r>
          </a:p>
        </p:txBody>
      </p:sp>
      <p:sp>
        <p:nvSpPr>
          <p:cNvPr id="4" name="スライド番号プレースホルダー 3">
            <a:extLst>
              <a:ext uri="{FF2B5EF4-FFF2-40B4-BE49-F238E27FC236}">
                <a16:creationId xmlns:a16="http://schemas.microsoft.com/office/drawing/2014/main" id="{71ACE4AA-C565-40B8-B255-8054949C5F28}"/>
              </a:ext>
            </a:extLst>
          </p:cNvPr>
          <p:cNvSpPr>
            <a:spLocks noGrp="1"/>
          </p:cNvSpPr>
          <p:nvPr>
            <p:ph type="sldNum" sz="quarter" idx="12"/>
          </p:nvPr>
        </p:nvSpPr>
        <p:spPr/>
        <p:txBody>
          <a:bodyPr/>
          <a:lstStyle/>
          <a:p>
            <a:pPr>
              <a:defRPr/>
            </a:pPr>
            <a:fld id="{472B85BB-DD68-4B73-83DF-5F825EF4F2A2}" type="slidenum">
              <a:rPr lang="ja-JP" altLang="en-US" smtClean="0"/>
              <a:pPr>
                <a:defRPr/>
              </a:pPr>
              <a:t>19</a:t>
            </a:fld>
            <a:endParaRPr lang="ja-JP" altLang="en-US" dirty="0"/>
          </a:p>
        </p:txBody>
      </p:sp>
      <p:pic>
        <p:nvPicPr>
          <p:cNvPr id="14" name="図 13">
            <a:extLst>
              <a:ext uri="{FF2B5EF4-FFF2-40B4-BE49-F238E27FC236}">
                <a16:creationId xmlns:a16="http://schemas.microsoft.com/office/drawing/2014/main" id="{2D837B96-CA47-42EE-9492-F64C993E2F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5525" y="2295510"/>
            <a:ext cx="1986084" cy="3687037"/>
          </a:xfrm>
          <a:prstGeom prst="rect">
            <a:avLst/>
          </a:prstGeom>
        </p:spPr>
      </p:pic>
      <p:pic>
        <p:nvPicPr>
          <p:cNvPr id="17" name="図 16">
            <a:extLst>
              <a:ext uri="{FF2B5EF4-FFF2-40B4-BE49-F238E27FC236}">
                <a16:creationId xmlns:a16="http://schemas.microsoft.com/office/drawing/2014/main" id="{A3914C23-7D49-40F8-8D20-4C2BB4854B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5242" y="2295329"/>
            <a:ext cx="1997185" cy="3689631"/>
          </a:xfrm>
          <a:prstGeom prst="rect">
            <a:avLst/>
          </a:prstGeom>
        </p:spPr>
      </p:pic>
      <p:sp>
        <p:nvSpPr>
          <p:cNvPr id="18" name="テキスト ボックス 17">
            <a:extLst>
              <a:ext uri="{FF2B5EF4-FFF2-40B4-BE49-F238E27FC236}">
                <a16:creationId xmlns:a16="http://schemas.microsoft.com/office/drawing/2014/main" id="{739D50E1-E5B3-46AD-8C40-B210267562E1}"/>
              </a:ext>
            </a:extLst>
          </p:cNvPr>
          <p:cNvSpPr txBox="1"/>
          <p:nvPr/>
        </p:nvSpPr>
        <p:spPr>
          <a:xfrm>
            <a:off x="2922691" y="5982547"/>
            <a:ext cx="3079757" cy="338554"/>
          </a:xfrm>
          <a:prstGeom prst="rect">
            <a:avLst/>
          </a:prstGeom>
          <a:noFill/>
        </p:spPr>
        <p:txBody>
          <a:bodyPr wrap="square" rtlCol="0">
            <a:spAutoFit/>
          </a:bodyPr>
          <a:lstStyle/>
          <a:p>
            <a:r>
              <a:rPr kumimoji="1" lang="en-US" altLang="ja-JP" sz="1600" dirty="0"/>
              <a:t>Availability of surface pressure</a:t>
            </a:r>
            <a:endParaRPr kumimoji="1" lang="ja-JP" altLang="en-US" sz="1600" dirty="0"/>
          </a:p>
        </p:txBody>
      </p:sp>
      <p:sp>
        <p:nvSpPr>
          <p:cNvPr id="5" name="右矢印 4"/>
          <p:cNvSpPr/>
          <p:nvPr/>
        </p:nvSpPr>
        <p:spPr>
          <a:xfrm>
            <a:off x="4308977" y="3449022"/>
            <a:ext cx="446568" cy="125464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19692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Contents</a:t>
            </a:r>
            <a:endParaRPr kumimoji="1" lang="ja-JP" altLang="en-US" dirty="0"/>
          </a:p>
        </p:txBody>
      </p:sp>
      <p:sp>
        <p:nvSpPr>
          <p:cNvPr id="3" name="コンテンツ プレースホルダー 2"/>
          <p:cNvSpPr>
            <a:spLocks noGrp="1"/>
          </p:cNvSpPr>
          <p:nvPr>
            <p:ph idx="1"/>
          </p:nvPr>
        </p:nvSpPr>
        <p:spPr>
          <a:xfrm>
            <a:off x="457199" y="1600200"/>
            <a:ext cx="8632136" cy="4525963"/>
          </a:xfrm>
        </p:spPr>
        <p:txBody>
          <a:bodyPr/>
          <a:lstStyle/>
          <a:p>
            <a:pPr marL="571500" indent="-571500">
              <a:buFont typeface="+mj-lt"/>
              <a:buAutoNum type="romanUcPeriod"/>
            </a:pPr>
            <a:r>
              <a:rPr kumimoji="1" lang="en-US" altLang="ja-JP" dirty="0">
                <a:ea typeface="+mj-ea"/>
              </a:rPr>
              <a:t>Introduction</a:t>
            </a:r>
          </a:p>
          <a:p>
            <a:pPr marL="571500" indent="-571500">
              <a:buFont typeface="+mj-lt"/>
              <a:buAutoNum type="romanUcPeriod"/>
            </a:pPr>
            <a:r>
              <a:rPr kumimoji="1" lang="en-US" altLang="ja-JP" dirty="0">
                <a:ea typeface="+mj-ea"/>
              </a:rPr>
              <a:t>Regional WIGOS </a:t>
            </a:r>
            <a:r>
              <a:rPr kumimoji="1" lang="en-US" altLang="ja-JP" dirty="0" err="1">
                <a:ea typeface="+mj-ea"/>
              </a:rPr>
              <a:t>Centres</a:t>
            </a:r>
            <a:r>
              <a:rPr kumimoji="1" lang="en-US" altLang="ja-JP" dirty="0">
                <a:ea typeface="+mj-ea"/>
              </a:rPr>
              <a:t> in RA II</a:t>
            </a:r>
          </a:p>
          <a:p>
            <a:pPr marL="571500" indent="-571500">
              <a:buFont typeface="+mj-lt"/>
              <a:buAutoNum type="romanUcPeriod"/>
            </a:pPr>
            <a:r>
              <a:rPr kumimoji="1" lang="en-US" altLang="ja-JP" dirty="0">
                <a:ea typeface="+mj-ea"/>
              </a:rPr>
              <a:t>Mandatory function – WDQMS implementation</a:t>
            </a:r>
          </a:p>
          <a:p>
            <a:pPr marL="571500" indent="-571500">
              <a:buFont typeface="+mj-lt"/>
              <a:buAutoNum type="romanUcPeriod"/>
            </a:pPr>
            <a:r>
              <a:rPr lang="en-US" altLang="ja-JP" dirty="0">
                <a:ea typeface="+mj-ea"/>
              </a:rPr>
              <a:t>Optional function – Capacity development</a:t>
            </a:r>
            <a:endParaRPr kumimoji="1" lang="en-US" altLang="ja-JP" dirty="0">
              <a:ea typeface="+mj-ea"/>
            </a:endParaRPr>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2</a:t>
            </a:fld>
            <a:endParaRPr lang="ja-JP" altLang="en-US" dirty="0"/>
          </a:p>
        </p:txBody>
      </p:sp>
    </p:spTree>
    <p:extLst>
      <p:ext uri="{BB962C8B-B14F-4D97-AF65-F5344CB8AC3E}">
        <p14:creationId xmlns:p14="http://schemas.microsoft.com/office/powerpoint/2010/main" val="361893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a:ext>
            </a:extLst>
          </a:blip>
          <a:srcRect l="35451" r="34856"/>
          <a:stretch/>
        </p:blipFill>
        <p:spPr>
          <a:xfrm>
            <a:off x="5057770" y="3004363"/>
            <a:ext cx="2042061" cy="3249552"/>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7945" y="4155540"/>
            <a:ext cx="2840787" cy="2423165"/>
          </a:xfrm>
          <a:prstGeom prst="rect">
            <a:avLst/>
          </a:prstGeom>
        </p:spPr>
      </p:pic>
      <p:sp>
        <p:nvSpPr>
          <p:cNvPr id="2" name="タイトル 1"/>
          <p:cNvSpPr>
            <a:spLocks noGrp="1"/>
          </p:cNvSpPr>
          <p:nvPr>
            <p:ph type="title"/>
          </p:nvPr>
        </p:nvSpPr>
        <p:spPr/>
        <p:txBody>
          <a:bodyPr/>
          <a:lstStyle/>
          <a:p>
            <a:r>
              <a:rPr kumimoji="1" lang="en-US" altLang="ja-JP" sz="3600" dirty="0"/>
              <a:t>Example 2: Surface availability incident</a:t>
            </a:r>
            <a:endParaRPr kumimoji="1" lang="ja-JP" altLang="en-US" sz="3600" dirty="0"/>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20</a:t>
            </a:fld>
            <a:endParaRPr lang="ja-JP" altLang="en-US" dirty="0"/>
          </a:p>
        </p:txBody>
      </p:sp>
      <p:sp>
        <p:nvSpPr>
          <p:cNvPr id="13" name="コンテンツ プレースホルダー 12"/>
          <p:cNvSpPr>
            <a:spLocks noGrp="1"/>
          </p:cNvSpPr>
          <p:nvPr>
            <p:ph idx="1"/>
          </p:nvPr>
        </p:nvSpPr>
        <p:spPr>
          <a:xfrm>
            <a:off x="200025" y="1169682"/>
            <a:ext cx="8744799" cy="4333143"/>
          </a:xfrm>
        </p:spPr>
        <p:txBody>
          <a:bodyPr/>
          <a:lstStyle/>
          <a:p>
            <a:r>
              <a:rPr kumimoji="1" lang="en-US" altLang="ja-JP" sz="2800" dirty="0"/>
              <a:t>Availability issues were found in Thailand in September 2021 although most of stations performed well.</a:t>
            </a:r>
          </a:p>
          <a:p>
            <a:r>
              <a:rPr lang="en-US" altLang="ja-JP" sz="2800" dirty="0"/>
              <a:t>RWC Tokyo chose one station and worked with WDQMS NFP, from activating JIRA account to solving the incident.</a:t>
            </a:r>
          </a:p>
          <a:p>
            <a:pPr lvl="1"/>
            <a:r>
              <a:rPr kumimoji="1" lang="en-US" altLang="ja-JP" sz="2400" dirty="0"/>
              <a:t>The first contact with NFP who </a:t>
            </a:r>
            <a:br>
              <a:rPr kumimoji="1" lang="en-US" altLang="ja-JP" sz="2400" dirty="0"/>
            </a:br>
            <a:r>
              <a:rPr kumimoji="1" lang="en-US" altLang="ja-JP" sz="2400" dirty="0"/>
              <a:t>has already been nominated </a:t>
            </a:r>
            <a:br>
              <a:rPr kumimoji="1" lang="en-US" altLang="ja-JP" sz="2400" dirty="0"/>
            </a:br>
            <a:r>
              <a:rPr kumimoji="1" lang="en-US" altLang="ja-JP" sz="2400" dirty="0"/>
              <a:t>was made via an email.</a:t>
            </a:r>
          </a:p>
          <a:p>
            <a:pPr lvl="1"/>
            <a:r>
              <a:rPr kumimoji="1" lang="en-US" altLang="ja-JP" sz="2400" dirty="0"/>
              <a:t>The JIRA </a:t>
            </a:r>
            <a:r>
              <a:rPr lang="en-US" altLang="ja-JP" sz="2400" dirty="0"/>
              <a:t>account was activated </a:t>
            </a:r>
            <a:br>
              <a:rPr lang="en-US" altLang="ja-JP" sz="2400" dirty="0"/>
            </a:br>
            <a:r>
              <a:rPr lang="en-US" altLang="ja-JP" sz="2400" dirty="0"/>
              <a:t>by support of WMO WIGOS </a:t>
            </a:r>
            <a:br>
              <a:rPr lang="en-US" altLang="ja-JP" sz="2400" dirty="0"/>
            </a:br>
            <a:r>
              <a:rPr lang="en-US" altLang="ja-JP" sz="2400" dirty="0"/>
              <a:t>Branch.</a:t>
            </a:r>
            <a:endParaRPr kumimoji="1" lang="ja-JP" altLang="en-US" sz="2800" dirty="0"/>
          </a:p>
        </p:txBody>
      </p:sp>
      <p:sp>
        <p:nvSpPr>
          <p:cNvPr id="18" name="楕円 17">
            <a:extLst>
              <a:ext uri="{FF2B5EF4-FFF2-40B4-BE49-F238E27FC236}">
                <a16:creationId xmlns:a16="http://schemas.microsoft.com/office/drawing/2014/main" id="{1F2E42B4-2048-4FD9-8AA9-396AE4C04CA5}"/>
              </a:ext>
            </a:extLst>
          </p:cNvPr>
          <p:cNvSpPr/>
          <p:nvPr/>
        </p:nvSpPr>
        <p:spPr>
          <a:xfrm>
            <a:off x="5746107" y="4367816"/>
            <a:ext cx="301013" cy="301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739D50E1-E5B3-46AD-8C40-B210267562E1}"/>
              </a:ext>
            </a:extLst>
          </p:cNvPr>
          <p:cNvSpPr txBox="1"/>
          <p:nvPr/>
        </p:nvSpPr>
        <p:spPr>
          <a:xfrm>
            <a:off x="3297116" y="6253915"/>
            <a:ext cx="3276879" cy="338554"/>
          </a:xfrm>
          <a:prstGeom prst="rect">
            <a:avLst/>
          </a:prstGeom>
          <a:noFill/>
        </p:spPr>
        <p:txBody>
          <a:bodyPr wrap="square" rtlCol="0">
            <a:spAutoFit/>
          </a:bodyPr>
          <a:lstStyle/>
          <a:p>
            <a:r>
              <a:rPr kumimoji="1" lang="en-US" altLang="ja-JP" sz="1600" dirty="0"/>
              <a:t>Availability of surface pressure</a:t>
            </a:r>
            <a:endParaRPr kumimoji="1" lang="ja-JP" altLang="en-US" sz="1600" dirty="0"/>
          </a:p>
        </p:txBody>
      </p:sp>
    </p:spTree>
    <p:extLst>
      <p:ext uri="{BB962C8B-B14F-4D97-AF65-F5344CB8AC3E}">
        <p14:creationId xmlns:p14="http://schemas.microsoft.com/office/powerpoint/2010/main" val="63268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2016" y="274638"/>
            <a:ext cx="8772808" cy="1143000"/>
          </a:xfrm>
        </p:spPr>
        <p:txBody>
          <a:bodyPr/>
          <a:lstStyle/>
          <a:p>
            <a:r>
              <a:rPr lang="en-US" altLang="ja-JP" sz="3600" dirty="0"/>
              <a:t>Example 2: Surface availability incident (cont.)</a:t>
            </a:r>
            <a:endParaRPr kumimoji="1" lang="ja-JP" altLang="en-US" sz="3600" dirty="0"/>
          </a:p>
        </p:txBody>
      </p:sp>
      <p:sp>
        <p:nvSpPr>
          <p:cNvPr id="3" name="コンテンツ プレースホルダー 2"/>
          <p:cNvSpPr>
            <a:spLocks noGrp="1"/>
          </p:cNvSpPr>
          <p:nvPr>
            <p:ph idx="1"/>
          </p:nvPr>
        </p:nvSpPr>
        <p:spPr>
          <a:xfrm>
            <a:off x="457200" y="1417639"/>
            <a:ext cx="8229600" cy="4525962"/>
          </a:xfrm>
        </p:spPr>
        <p:txBody>
          <a:bodyPr/>
          <a:lstStyle/>
          <a:p>
            <a:r>
              <a:rPr lang="en-US" altLang="ja-JP" sz="2800" dirty="0"/>
              <a:t>Some</a:t>
            </a:r>
            <a:r>
              <a:rPr kumimoji="1" lang="en-US" altLang="ja-JP" sz="2800" dirty="0"/>
              <a:t> screenshots explaining how-to use JIRA and OSCAR/Surface were sent to the NFP to help the rectification work.</a:t>
            </a:r>
          </a:p>
          <a:p>
            <a:endParaRPr lang="en-US" altLang="ja-JP" sz="2800" dirty="0"/>
          </a:p>
          <a:p>
            <a:endParaRPr lang="en-US" altLang="ja-JP" sz="2800" dirty="0"/>
          </a:p>
          <a:p>
            <a:endParaRPr lang="en-US" altLang="ja-JP" sz="2800" dirty="0"/>
          </a:p>
          <a:p>
            <a:endParaRPr lang="en-US" altLang="ja-JP" sz="2800" dirty="0"/>
          </a:p>
          <a:p>
            <a:r>
              <a:rPr lang="en-US" altLang="ja-JP" sz="2800" dirty="0"/>
              <a:t>The communication conducted using emails were logged on JIRA by RWC Tokyo later.</a:t>
            </a:r>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21</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28395" y="2802312"/>
            <a:ext cx="2371707" cy="1778978"/>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541" y="2802312"/>
            <a:ext cx="2371707" cy="177897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7307" y="2802312"/>
            <a:ext cx="2371707" cy="1778978"/>
          </a:xfrm>
          <a:prstGeom prst="rect">
            <a:avLst/>
          </a:prstGeom>
        </p:spPr>
      </p:pic>
      <p:sp>
        <p:nvSpPr>
          <p:cNvPr id="8" name="テキスト ボックス 7">
            <a:extLst>
              <a:ext uri="{FF2B5EF4-FFF2-40B4-BE49-F238E27FC236}">
                <a16:creationId xmlns:a16="http://schemas.microsoft.com/office/drawing/2014/main" id="{3C31FAFC-3F05-4214-922B-93B2F9B1AE39}"/>
              </a:ext>
            </a:extLst>
          </p:cNvPr>
          <p:cNvSpPr txBox="1"/>
          <p:nvPr/>
        </p:nvSpPr>
        <p:spPr>
          <a:xfrm>
            <a:off x="2098307" y="4485870"/>
            <a:ext cx="5096577" cy="338554"/>
          </a:xfrm>
          <a:prstGeom prst="rect">
            <a:avLst/>
          </a:prstGeom>
          <a:noFill/>
        </p:spPr>
        <p:txBody>
          <a:bodyPr wrap="square" rtlCol="0">
            <a:spAutoFit/>
          </a:bodyPr>
          <a:lstStyle/>
          <a:p>
            <a:r>
              <a:rPr lang="en-US" altLang="ja-JP" sz="1600" dirty="0"/>
              <a:t>S</a:t>
            </a:r>
            <a:r>
              <a:rPr kumimoji="1" lang="en-US" altLang="ja-JP" sz="1600" dirty="0"/>
              <a:t>creenshot of JIRA and OSCAR/Surface sent to NFP</a:t>
            </a:r>
            <a:endParaRPr kumimoji="1" lang="ja-JP" altLang="en-US" sz="1600" dirty="0"/>
          </a:p>
        </p:txBody>
      </p:sp>
    </p:spTree>
    <p:extLst>
      <p:ext uri="{BB962C8B-B14F-4D97-AF65-F5344CB8AC3E}">
        <p14:creationId xmlns:p14="http://schemas.microsoft.com/office/powerpoint/2010/main" val="319155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2016" y="274638"/>
            <a:ext cx="8772808" cy="1143000"/>
          </a:xfrm>
        </p:spPr>
        <p:txBody>
          <a:bodyPr/>
          <a:lstStyle/>
          <a:p>
            <a:r>
              <a:rPr lang="en-US" altLang="ja-JP" sz="3600" dirty="0"/>
              <a:t>Example 2: Surface availability incident (cont.)</a:t>
            </a:r>
            <a:endParaRPr kumimoji="1" lang="ja-JP" altLang="en-US" sz="3600" dirty="0"/>
          </a:p>
        </p:txBody>
      </p:sp>
      <p:sp>
        <p:nvSpPr>
          <p:cNvPr id="3" name="コンテンツ プレースホルダー 2"/>
          <p:cNvSpPr>
            <a:spLocks noGrp="1"/>
          </p:cNvSpPr>
          <p:nvPr>
            <p:ph idx="1"/>
          </p:nvPr>
        </p:nvSpPr>
        <p:spPr>
          <a:xfrm>
            <a:off x="329608" y="1424829"/>
            <a:ext cx="8565205" cy="1903281"/>
          </a:xfrm>
        </p:spPr>
        <p:txBody>
          <a:bodyPr/>
          <a:lstStyle/>
          <a:p>
            <a:r>
              <a:rPr lang="en-US" altLang="ja-JP" sz="2800" dirty="0"/>
              <a:t>Similar problems at other stations were also fixed after the first one was resolved.</a:t>
            </a:r>
          </a:p>
          <a:p>
            <a:pPr lvl="1"/>
            <a:r>
              <a:rPr lang="en-US" altLang="ja-JP" sz="2400" dirty="0"/>
              <a:t>The Web Client Tool of OSCAR/Surface can be used to fix multiple stations efficiently.</a:t>
            </a:r>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22</a:t>
            </a:fld>
            <a:endParaRPr lang="ja-JP" altLang="en-US" dirty="0"/>
          </a:p>
        </p:txBody>
      </p:sp>
      <p:pic>
        <p:nvPicPr>
          <p:cNvPr id="8" name="図 7">
            <a:extLst>
              <a:ext uri="{FF2B5EF4-FFF2-40B4-BE49-F238E27FC236}">
                <a16:creationId xmlns:a16="http://schemas.microsoft.com/office/drawing/2014/main" id="{C7AF60FE-D9C0-4106-8DA7-B4EAC6CB35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0671" b="12351"/>
          <a:stretch/>
        </p:blipFill>
        <p:spPr>
          <a:xfrm>
            <a:off x="6014283" y="3335301"/>
            <a:ext cx="2880530" cy="1663120"/>
          </a:xfrm>
          <a:prstGeom prst="rect">
            <a:avLst/>
          </a:prstGeom>
        </p:spPr>
      </p:pic>
      <p:sp>
        <p:nvSpPr>
          <p:cNvPr id="9" name="右矢印 4">
            <a:extLst>
              <a:ext uri="{FF2B5EF4-FFF2-40B4-BE49-F238E27FC236}">
                <a16:creationId xmlns:a16="http://schemas.microsoft.com/office/drawing/2014/main" id="{8F98CD34-6E9B-4FE8-BF66-042A3ECBC8FA}"/>
              </a:ext>
            </a:extLst>
          </p:cNvPr>
          <p:cNvSpPr/>
          <p:nvPr/>
        </p:nvSpPr>
        <p:spPr>
          <a:xfrm>
            <a:off x="2852015" y="3999108"/>
            <a:ext cx="446568" cy="125464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56DB97B7-9B8A-4583-B496-384B83EC5C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7736" y="3235436"/>
            <a:ext cx="1973684" cy="3065426"/>
          </a:xfrm>
          <a:prstGeom prst="rect">
            <a:avLst/>
          </a:prstGeom>
        </p:spPr>
      </p:pic>
      <p:pic>
        <p:nvPicPr>
          <p:cNvPr id="18" name="図 17">
            <a:extLst>
              <a:ext uri="{FF2B5EF4-FFF2-40B4-BE49-F238E27FC236}">
                <a16:creationId xmlns:a16="http://schemas.microsoft.com/office/drawing/2014/main" id="{DA1E8C6B-A6BD-475C-B41A-A22559C7A6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69178" y="3205022"/>
            <a:ext cx="1944403" cy="3095840"/>
          </a:xfrm>
          <a:prstGeom prst="rect">
            <a:avLst/>
          </a:prstGeom>
        </p:spPr>
      </p:pic>
      <p:sp>
        <p:nvSpPr>
          <p:cNvPr id="19" name="テキスト ボックス 18">
            <a:extLst>
              <a:ext uri="{FF2B5EF4-FFF2-40B4-BE49-F238E27FC236}">
                <a16:creationId xmlns:a16="http://schemas.microsoft.com/office/drawing/2014/main" id="{DF58EE91-A9CA-44FC-811D-9FBEC2049678}"/>
              </a:ext>
            </a:extLst>
          </p:cNvPr>
          <p:cNvSpPr txBox="1"/>
          <p:nvPr/>
        </p:nvSpPr>
        <p:spPr>
          <a:xfrm>
            <a:off x="105508" y="6310102"/>
            <a:ext cx="6134029" cy="338554"/>
          </a:xfrm>
          <a:prstGeom prst="rect">
            <a:avLst/>
          </a:prstGeom>
          <a:noFill/>
        </p:spPr>
        <p:txBody>
          <a:bodyPr wrap="square" rtlCol="0">
            <a:spAutoFit/>
          </a:bodyPr>
          <a:lstStyle/>
          <a:p>
            <a:r>
              <a:rPr kumimoji="1" lang="en-US" altLang="ja-JP" sz="1600" dirty="0"/>
              <a:t>Availability of surface pressure other than well-performing stations</a:t>
            </a:r>
            <a:endParaRPr kumimoji="1" lang="ja-JP" altLang="en-US" sz="1600" dirty="0"/>
          </a:p>
        </p:txBody>
      </p:sp>
      <p:sp>
        <p:nvSpPr>
          <p:cNvPr id="10" name="テキスト ボックス 9">
            <a:extLst>
              <a:ext uri="{FF2B5EF4-FFF2-40B4-BE49-F238E27FC236}">
                <a16:creationId xmlns:a16="http://schemas.microsoft.com/office/drawing/2014/main" id="{0934A01E-C25C-4BF8-875D-FBD012E1B126}"/>
              </a:ext>
            </a:extLst>
          </p:cNvPr>
          <p:cNvSpPr txBox="1"/>
          <p:nvPr/>
        </p:nvSpPr>
        <p:spPr>
          <a:xfrm>
            <a:off x="5734128" y="4961362"/>
            <a:ext cx="3440839" cy="584775"/>
          </a:xfrm>
          <a:prstGeom prst="rect">
            <a:avLst/>
          </a:prstGeom>
          <a:noFill/>
        </p:spPr>
        <p:txBody>
          <a:bodyPr wrap="square" rtlCol="0">
            <a:spAutoFit/>
          </a:bodyPr>
          <a:lstStyle/>
          <a:p>
            <a:r>
              <a:rPr lang="en-US" altLang="ja-JP" sz="1600" dirty="0"/>
              <a:t>A s</a:t>
            </a:r>
            <a:r>
              <a:rPr kumimoji="1" lang="en-US" altLang="ja-JP" sz="1600" dirty="0"/>
              <a:t>creenshot of the Web Client Tool sent to NFP</a:t>
            </a:r>
            <a:endParaRPr kumimoji="1" lang="ja-JP" altLang="en-US" sz="1600" dirty="0"/>
          </a:p>
        </p:txBody>
      </p:sp>
    </p:spTree>
    <p:extLst>
      <p:ext uri="{BB962C8B-B14F-4D97-AF65-F5344CB8AC3E}">
        <p14:creationId xmlns:p14="http://schemas.microsoft.com/office/powerpoint/2010/main" val="1528052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t>Example 3: Surface quality incident</a:t>
            </a:r>
            <a:endParaRPr kumimoji="1" lang="ja-JP" altLang="en-US" sz="3600" dirty="0"/>
          </a:p>
        </p:txBody>
      </p:sp>
      <p:sp>
        <p:nvSpPr>
          <p:cNvPr id="3" name="コンテンツ プレースホルダー 2"/>
          <p:cNvSpPr>
            <a:spLocks noGrp="1"/>
          </p:cNvSpPr>
          <p:nvPr>
            <p:ph idx="1"/>
          </p:nvPr>
        </p:nvSpPr>
        <p:spPr>
          <a:xfrm>
            <a:off x="457199" y="1346703"/>
            <a:ext cx="8604295" cy="4525963"/>
          </a:xfrm>
        </p:spPr>
        <p:txBody>
          <a:bodyPr/>
          <a:lstStyle/>
          <a:p>
            <a:r>
              <a:rPr kumimoji="1" lang="en-US" altLang="ja-JP" sz="2800" dirty="0"/>
              <a:t>In October 2021, ECMWF (WDQMS Monitoring Centre) found possible incidents about barometer height at a part of stations in Mongolia, and the notice was sent to RWC Tokyo via the WMO WIGOS Branch.</a:t>
            </a:r>
          </a:p>
          <a:p>
            <a:r>
              <a:rPr lang="en-US" altLang="ja-JP" sz="2800" dirty="0"/>
              <a:t>After an incident management </a:t>
            </a:r>
            <a:br>
              <a:rPr lang="en-US" altLang="ja-JP" sz="2800" dirty="0"/>
            </a:br>
            <a:r>
              <a:rPr lang="en-US" altLang="ja-JP" sz="2800" dirty="0"/>
              <a:t>process in cooperation with </a:t>
            </a:r>
            <a:br>
              <a:rPr lang="en-US" altLang="ja-JP" sz="2800" dirty="0"/>
            </a:br>
            <a:r>
              <a:rPr lang="en-US" altLang="ja-JP" sz="2800" dirty="0"/>
              <a:t>the NFP, O-B values of the </a:t>
            </a:r>
            <a:br>
              <a:rPr lang="en-US" altLang="ja-JP" sz="2800" dirty="0"/>
            </a:br>
            <a:r>
              <a:rPr lang="en-US" altLang="ja-JP" sz="2800" dirty="0"/>
              <a:t>stations have been reduced </a:t>
            </a:r>
            <a:br>
              <a:rPr lang="en-US" altLang="ja-JP" sz="2800" dirty="0"/>
            </a:br>
            <a:r>
              <a:rPr lang="en-US" altLang="ja-JP" sz="2800" dirty="0"/>
              <a:t>drastically.</a:t>
            </a:r>
            <a:endParaRPr kumimoji="1" lang="ja-JP" altLang="en-US" sz="2800" dirty="0"/>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23</a:t>
            </a:fld>
            <a:endParaRPr lang="ja-JP" altLang="en-US" dirty="0"/>
          </a:p>
        </p:txBody>
      </p:sp>
      <p:sp>
        <p:nvSpPr>
          <p:cNvPr id="9" name="テキスト ボックス 8">
            <a:extLst>
              <a:ext uri="{FF2B5EF4-FFF2-40B4-BE49-F238E27FC236}">
                <a16:creationId xmlns:a16="http://schemas.microsoft.com/office/drawing/2014/main" id="{739D50E1-E5B3-46AD-8C40-B210267562E1}"/>
              </a:ext>
            </a:extLst>
          </p:cNvPr>
          <p:cNvSpPr txBox="1"/>
          <p:nvPr/>
        </p:nvSpPr>
        <p:spPr>
          <a:xfrm>
            <a:off x="1571625" y="6158413"/>
            <a:ext cx="3925303" cy="338554"/>
          </a:xfrm>
          <a:prstGeom prst="rect">
            <a:avLst/>
          </a:prstGeom>
          <a:noFill/>
        </p:spPr>
        <p:txBody>
          <a:bodyPr wrap="square" rtlCol="0">
            <a:spAutoFit/>
          </a:bodyPr>
          <a:lstStyle/>
          <a:p>
            <a:r>
              <a:rPr kumimoji="1" lang="en-US" altLang="ja-JP" sz="1600" dirty="0"/>
              <a:t>Daily average of O-B (surface pressure)</a:t>
            </a:r>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3050" y="3344309"/>
            <a:ext cx="3708445" cy="3152658"/>
          </a:xfrm>
          <a:prstGeom prst="rect">
            <a:avLst/>
          </a:prstGeom>
        </p:spPr>
      </p:pic>
    </p:spTree>
    <p:extLst>
      <p:ext uri="{BB962C8B-B14F-4D97-AF65-F5344CB8AC3E}">
        <p14:creationId xmlns:p14="http://schemas.microsoft.com/office/powerpoint/2010/main" val="3812878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a:t>Example 3: Surface quality incident (cont.)</a:t>
            </a:r>
            <a:endParaRPr kumimoji="1" lang="ja-JP" altLang="en-US" sz="3600" dirty="0"/>
          </a:p>
        </p:txBody>
      </p:sp>
      <p:sp>
        <p:nvSpPr>
          <p:cNvPr id="3" name="コンテンツ プレースホルダー 2"/>
          <p:cNvSpPr>
            <a:spLocks noGrp="1"/>
          </p:cNvSpPr>
          <p:nvPr>
            <p:ph idx="1"/>
          </p:nvPr>
        </p:nvSpPr>
        <p:spPr>
          <a:xfrm>
            <a:off x="457200" y="1348911"/>
            <a:ext cx="4048590" cy="3446690"/>
          </a:xfrm>
        </p:spPr>
        <p:txBody>
          <a:bodyPr/>
          <a:lstStyle/>
          <a:p>
            <a:r>
              <a:rPr kumimoji="1" lang="en-US" altLang="ja-JP" sz="2800" dirty="0"/>
              <a:t>In total, the value of barometer height at 17 stations have been fixed on OSCAR/Surface</a:t>
            </a:r>
          </a:p>
          <a:p>
            <a:r>
              <a:rPr kumimoji="1" lang="en-US" altLang="ja-JP" sz="2800" dirty="0"/>
              <a:t>T</a:t>
            </a:r>
            <a:r>
              <a:rPr lang="en-US" altLang="ja-JP" sz="2800" dirty="0"/>
              <a:t>he quality map of surface pressure has improved visibly.</a:t>
            </a:r>
            <a:endParaRPr kumimoji="1" lang="ja-JP" altLang="en-US" sz="2800" dirty="0"/>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24</a:t>
            </a:fld>
            <a:endParaRPr lang="ja-JP" altLang="en-US" dirty="0"/>
          </a:p>
        </p:txBody>
      </p:sp>
      <p:pic>
        <p:nvPicPr>
          <p:cNvPr id="5" name="コンテンツ プレースホルダー 2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4505790" y="4042630"/>
            <a:ext cx="4520735" cy="2220560"/>
          </a:xfrm>
          <a:prstGeom prst="rect">
            <a:avLst/>
          </a:prstGeom>
          <a:noFill/>
          <a:ln w="9525">
            <a:noFill/>
            <a:miter lim="800000"/>
            <a:headEnd/>
            <a:tailEnd/>
          </a:ln>
        </p:spPr>
      </p:pic>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18025" y="1348910"/>
            <a:ext cx="4508500" cy="2214487"/>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7656" y="4640142"/>
            <a:ext cx="1910334" cy="1778508"/>
          </a:xfrm>
          <a:prstGeom prst="rect">
            <a:avLst/>
          </a:prstGeom>
        </p:spPr>
      </p:pic>
      <p:sp>
        <p:nvSpPr>
          <p:cNvPr id="11" name="右矢印 4">
            <a:extLst>
              <a:ext uri="{FF2B5EF4-FFF2-40B4-BE49-F238E27FC236}">
                <a16:creationId xmlns:a16="http://schemas.microsoft.com/office/drawing/2014/main" id="{8F98CD34-6E9B-4FE8-BF66-042A3ECBC8FA}"/>
              </a:ext>
            </a:extLst>
          </p:cNvPr>
          <p:cNvSpPr/>
          <p:nvPr/>
        </p:nvSpPr>
        <p:spPr>
          <a:xfrm rot="5400000">
            <a:off x="6724692" y="3177034"/>
            <a:ext cx="316091" cy="125464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F58EE91-A9CA-44FC-811D-9FBEC2049678}"/>
              </a:ext>
            </a:extLst>
          </p:cNvPr>
          <p:cNvSpPr txBox="1"/>
          <p:nvPr/>
        </p:nvSpPr>
        <p:spPr>
          <a:xfrm>
            <a:off x="4838700" y="6235554"/>
            <a:ext cx="4010025" cy="338554"/>
          </a:xfrm>
          <a:prstGeom prst="rect">
            <a:avLst/>
          </a:prstGeom>
          <a:noFill/>
        </p:spPr>
        <p:txBody>
          <a:bodyPr wrap="square" rtlCol="0">
            <a:spAutoFit/>
          </a:bodyPr>
          <a:lstStyle/>
          <a:p>
            <a:r>
              <a:rPr kumimoji="1" lang="en-US" altLang="ja-JP" sz="1600" dirty="0"/>
              <a:t>5-day average of O-B (surface pressure)</a:t>
            </a:r>
            <a:endParaRPr kumimoji="1" lang="ja-JP" altLang="en-US" sz="1600" dirty="0"/>
          </a:p>
        </p:txBody>
      </p:sp>
    </p:spTree>
    <p:extLst>
      <p:ext uri="{BB962C8B-B14F-4D97-AF65-F5344CB8AC3E}">
        <p14:creationId xmlns:p14="http://schemas.microsoft.com/office/powerpoint/2010/main" val="4070124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57972"/>
          </a:xfrm>
        </p:spPr>
        <p:txBody>
          <a:bodyPr/>
          <a:lstStyle/>
          <a:p>
            <a:r>
              <a:rPr kumimoji="1" lang="en-US" altLang="ja-JP" sz="3600" dirty="0"/>
              <a:t>Summary: Results (July – December 2021)</a:t>
            </a:r>
            <a:endParaRPr kumimoji="1" lang="ja-JP" altLang="en-US" sz="3600" dirty="0"/>
          </a:p>
        </p:txBody>
      </p:sp>
      <p:sp>
        <p:nvSpPr>
          <p:cNvPr id="3" name="スライド番号プレースホルダー 2"/>
          <p:cNvSpPr>
            <a:spLocks noGrp="1"/>
          </p:cNvSpPr>
          <p:nvPr>
            <p:ph type="sldNum" sz="quarter" idx="12"/>
          </p:nvPr>
        </p:nvSpPr>
        <p:spPr/>
        <p:txBody>
          <a:bodyPr/>
          <a:lstStyle/>
          <a:p>
            <a:pPr>
              <a:defRPr/>
            </a:pPr>
            <a:fld id="{1E75A72D-8060-494E-8406-BE9C06131CCA}" type="slidenum">
              <a:rPr lang="ja-JP" altLang="en-US" smtClean="0"/>
              <a:pPr>
                <a:defRPr/>
              </a:pPr>
              <a:t>25</a:t>
            </a:fld>
            <a:endParaRPr lang="ja-JP" altLang="en-US" dirty="0"/>
          </a:p>
        </p:txBody>
      </p:sp>
      <p:graphicFrame>
        <p:nvGraphicFramePr>
          <p:cNvPr id="4" name="表 3">
            <a:extLst>
              <a:ext uri="{FF2B5EF4-FFF2-40B4-BE49-F238E27FC236}">
                <a16:creationId xmlns:a16="http://schemas.microsoft.com/office/drawing/2014/main" id="{D5347B2E-7205-4587-B64A-773F22D51237}"/>
              </a:ext>
            </a:extLst>
          </p:cNvPr>
          <p:cNvGraphicFramePr>
            <a:graphicFrameLocks noGrp="1"/>
          </p:cNvGraphicFramePr>
          <p:nvPr>
            <p:extLst>
              <p:ext uri="{D42A27DB-BD31-4B8C-83A1-F6EECF244321}">
                <p14:modId xmlns:p14="http://schemas.microsoft.com/office/powerpoint/2010/main" val="831643006"/>
              </p:ext>
            </p:extLst>
          </p:nvPr>
        </p:nvGraphicFramePr>
        <p:xfrm>
          <a:off x="190496" y="1232610"/>
          <a:ext cx="8763007" cy="5306148"/>
        </p:xfrm>
        <a:graphic>
          <a:graphicData uri="http://schemas.openxmlformats.org/drawingml/2006/table">
            <a:tbl>
              <a:tblPr>
                <a:tableStyleId>{5C22544A-7EE6-4342-B048-85BDC9FD1C3A}</a:tableStyleId>
              </a:tblPr>
              <a:tblGrid>
                <a:gridCol w="3743327">
                  <a:extLst>
                    <a:ext uri="{9D8B030D-6E8A-4147-A177-3AD203B41FA5}">
                      <a16:colId xmlns:a16="http://schemas.microsoft.com/office/drawing/2014/main" val="20001"/>
                    </a:ext>
                  </a:extLst>
                </a:gridCol>
                <a:gridCol w="1254920">
                  <a:extLst>
                    <a:ext uri="{9D8B030D-6E8A-4147-A177-3AD203B41FA5}">
                      <a16:colId xmlns:a16="http://schemas.microsoft.com/office/drawing/2014/main" val="46738917"/>
                    </a:ext>
                  </a:extLst>
                </a:gridCol>
                <a:gridCol w="1254920">
                  <a:extLst>
                    <a:ext uri="{9D8B030D-6E8A-4147-A177-3AD203B41FA5}">
                      <a16:colId xmlns:a16="http://schemas.microsoft.com/office/drawing/2014/main" val="1811774979"/>
                    </a:ext>
                  </a:extLst>
                </a:gridCol>
                <a:gridCol w="1254920">
                  <a:extLst>
                    <a:ext uri="{9D8B030D-6E8A-4147-A177-3AD203B41FA5}">
                      <a16:colId xmlns:a16="http://schemas.microsoft.com/office/drawing/2014/main" val="1010249841"/>
                    </a:ext>
                  </a:extLst>
                </a:gridCol>
                <a:gridCol w="1254920">
                  <a:extLst>
                    <a:ext uri="{9D8B030D-6E8A-4147-A177-3AD203B41FA5}">
                      <a16:colId xmlns:a16="http://schemas.microsoft.com/office/drawing/2014/main" val="1818912853"/>
                    </a:ext>
                  </a:extLst>
                </a:gridCol>
              </a:tblGrid>
              <a:tr h="278801">
                <a:tc rowSpan="2">
                  <a:txBody>
                    <a:bodyPr/>
                    <a:lstStyle/>
                    <a:p>
                      <a:pPr algn="ctr" fontAlgn="ctr"/>
                      <a:r>
                        <a:rPr lang="en-US" sz="2400" b="1" kern="1200" dirty="0">
                          <a:solidFill>
                            <a:schemeClr val="tx1"/>
                          </a:solidFill>
                          <a:latin typeface="+mn-lt"/>
                          <a:ea typeface="+mn-ea"/>
                          <a:cs typeface="+mn-cs"/>
                        </a:rPr>
                        <a:t>Group B</a:t>
                      </a:r>
                      <a:r>
                        <a:rPr lang="en-US" sz="2400" b="0" kern="1200" dirty="0">
                          <a:solidFill>
                            <a:schemeClr val="tx1"/>
                          </a:solidFill>
                          <a:latin typeface="+mn-lt"/>
                          <a:ea typeface="+mn-ea"/>
                          <a:cs typeface="+mn-cs"/>
                        </a:rPr>
                        <a:t> (16 Members)</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en-US" sz="1800" b="0" kern="1200" dirty="0">
                          <a:solidFill>
                            <a:schemeClr val="tx1"/>
                          </a:solidFill>
                          <a:latin typeface="+mn-lt"/>
                          <a:ea typeface="+mn-ea"/>
                          <a:cs typeface="+mn-cs"/>
                        </a:rPr>
                        <a:t>Incident ticket (issued during 2H2021)</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800" b="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800" b="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800" b="0" kern="1200" dirty="0">
                          <a:solidFill>
                            <a:schemeClr val="tx1"/>
                          </a:solidFill>
                          <a:latin typeface="+mn-lt"/>
                          <a:ea typeface="+mn-ea"/>
                          <a:cs typeface="+mn-cs"/>
                        </a:rPr>
                        <a:t>Rectified stations*</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4434942"/>
                  </a:ext>
                </a:extLst>
              </a:tr>
              <a:tr h="552389">
                <a:tc vMerge="1">
                  <a:txBody>
                    <a:bodyPr/>
                    <a:lstStyle/>
                    <a:p>
                      <a:pPr algn="ctr" fontAlgn="ctr"/>
                      <a:endParaRPr lang="en-US" sz="1800" b="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b="0" kern="1200" baseline="0" dirty="0">
                          <a:solidFill>
                            <a:schemeClr val="tx1"/>
                          </a:solidFill>
                          <a:latin typeface="+mn-lt"/>
                          <a:ea typeface="+mn-ea"/>
                          <a:cs typeface="+mn-cs"/>
                        </a:rPr>
                        <a:t>Resolved*</a:t>
                      </a:r>
                      <a:endParaRPr lang="en-US" sz="1800" b="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b="0" kern="1200" dirty="0">
                          <a:solidFill>
                            <a:schemeClr val="tx1"/>
                          </a:solidFill>
                          <a:latin typeface="+mn-lt"/>
                          <a:ea typeface="+mn-ea"/>
                          <a:cs typeface="+mn-cs"/>
                        </a:rPr>
                        <a:t>Won’t fix</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b="0" kern="1200" dirty="0">
                          <a:solidFill>
                            <a:schemeClr val="tx1"/>
                          </a:solidFill>
                          <a:latin typeface="+mn-lt"/>
                          <a:ea typeface="+mn-ea"/>
                          <a:cs typeface="+mn-cs"/>
                        </a:rPr>
                        <a:t>Remained (Ongoing)</a:t>
                      </a: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ctr"/>
                      <a:endParaRPr lang="en-US" sz="1800" b="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Cambodia</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Democratic People’s Republic of Korea</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Hong Kong, China</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Kazakhstan</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0</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Kyrgyzstan</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Lao People’s Democratic Republic</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Macao, China</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Mongolia</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2</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17</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8801">
                <a:tc>
                  <a:txBody>
                    <a:bodyPr/>
                    <a:lstStyle/>
                    <a:p>
                      <a:pPr marL="90488" marR="0" lvl="1" indent="0" algn="l" defTabSz="914400" rtl="0" eaLnBrk="1" fontAlgn="ctr" latinLnBrk="0" hangingPunct="1">
                        <a:lnSpc>
                          <a:spcPct val="100000"/>
                        </a:lnSpc>
                        <a:spcBef>
                          <a:spcPts val="0"/>
                        </a:spcBef>
                        <a:spcAft>
                          <a:spcPts val="0"/>
                        </a:spcAft>
                        <a:buClrTx/>
                        <a:buSzTx/>
                        <a:buFontTx/>
                        <a:buNone/>
                        <a:tabLst/>
                        <a:defRPr/>
                      </a:pPr>
                      <a:r>
                        <a:rPr kumimoji="1" lang="en-US" altLang="ja-JP" sz="1800" kern="1200" dirty="0">
                          <a:solidFill>
                            <a:schemeClr val="tx1"/>
                          </a:solidFill>
                          <a:latin typeface="+mn-lt"/>
                          <a:ea typeface="+mn-ea"/>
                          <a:cs typeface="+mn-cs"/>
                        </a:rPr>
                        <a:t>Myanmar</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marR="0" lvl="1" indent="0" algn="ctr" defTabSz="914400" rtl="0" eaLnBrk="1" fontAlgn="ctr" latinLnBrk="0" hangingPunct="1">
                        <a:lnSpc>
                          <a:spcPct val="100000"/>
                        </a:lnSpc>
                        <a:spcBef>
                          <a:spcPts val="0"/>
                        </a:spcBef>
                        <a:spcAft>
                          <a:spcPts val="0"/>
                        </a:spcAft>
                        <a:buClrTx/>
                        <a:buSzTx/>
                        <a:buFontTx/>
                        <a:buNone/>
                        <a:tabLst/>
                        <a:defRPr/>
                      </a:pPr>
                      <a:r>
                        <a:rPr kumimoji="1" lang="en-US" altLang="ja-JP" sz="1800" kern="1200" dirty="0">
                          <a:solidFill>
                            <a:schemeClr val="tx1"/>
                          </a:solidFill>
                          <a:latin typeface="+mn-lt"/>
                          <a:ea typeface="+mn-ea"/>
                          <a:cs typeface="+mn-cs"/>
                        </a:rPr>
                        <a:t>2</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marR="0" lvl="1" indent="0" algn="ctr" defTabSz="914400" rtl="0" eaLnBrk="1" fontAlgn="ctr" latinLnBrk="0" hangingPunct="1">
                        <a:lnSpc>
                          <a:spcPct val="100000"/>
                        </a:lnSpc>
                        <a:spcBef>
                          <a:spcPts val="0"/>
                        </a:spcBef>
                        <a:spcAft>
                          <a:spcPts val="0"/>
                        </a:spcAft>
                        <a:buClrTx/>
                        <a:buSzTx/>
                        <a:buFontTx/>
                        <a:buNone/>
                        <a:tabLst/>
                        <a:defRPr/>
                      </a:pP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marR="0" lvl="1" indent="0" algn="ctr" defTabSz="914400" rtl="0" eaLnBrk="1" fontAlgn="ctr" latinLnBrk="0" hangingPunct="1">
                        <a:lnSpc>
                          <a:spcPct val="100000"/>
                        </a:lnSpc>
                        <a:spcBef>
                          <a:spcPts val="0"/>
                        </a:spcBef>
                        <a:spcAft>
                          <a:spcPts val="0"/>
                        </a:spcAft>
                        <a:buClrTx/>
                        <a:buSzTx/>
                        <a:buFontTx/>
                        <a:buNone/>
                        <a:tabLst/>
                        <a:defRPr/>
                      </a:pP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marR="0" lvl="1" indent="0" algn="ctr" defTabSz="914400" rtl="0" eaLnBrk="1" fontAlgn="ctr" latinLnBrk="0" hangingPunct="1">
                        <a:lnSpc>
                          <a:spcPct val="100000"/>
                        </a:lnSpc>
                        <a:spcBef>
                          <a:spcPts val="0"/>
                        </a:spcBef>
                        <a:spcAft>
                          <a:spcPts val="0"/>
                        </a:spcAft>
                        <a:buClrTx/>
                        <a:buSzTx/>
                        <a:buFontTx/>
                        <a:buNone/>
                        <a:tabLst/>
                        <a:defRPr/>
                      </a:pPr>
                      <a:r>
                        <a:rPr kumimoji="1" lang="en-US" altLang="ja-JP" sz="1800" kern="1200" dirty="0">
                          <a:solidFill>
                            <a:schemeClr val="tx1"/>
                          </a:solidFill>
                          <a:latin typeface="+mn-lt"/>
                          <a:ea typeface="+mn-ea"/>
                          <a:cs typeface="+mn-cs"/>
                        </a:rPr>
                        <a:t>9</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Republic of Korea</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968341"/>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Russian Federation</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0</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860357"/>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Tajikistan</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6742539"/>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Thailand</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5</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15877"/>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Turkmenistan</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096756"/>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Uzbekistan</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182846"/>
                  </a:ext>
                </a:extLst>
              </a:tr>
              <a:tr h="278801">
                <a:tc>
                  <a:txBody>
                    <a:bodyPr/>
                    <a:lstStyle/>
                    <a:p>
                      <a:pPr marL="90488" lvl="1" indent="0" algn="l" defTabSz="914400" rtl="0" eaLnBrk="1" fontAlgn="ctr" latinLnBrk="0" hangingPunct="1"/>
                      <a:r>
                        <a:rPr kumimoji="1" lang="en-US" sz="1800" kern="1200" dirty="0">
                          <a:solidFill>
                            <a:schemeClr val="tx1"/>
                          </a:solidFill>
                          <a:latin typeface="+mn-lt"/>
                          <a:ea typeface="+mn-ea"/>
                          <a:cs typeface="+mn-cs"/>
                        </a:rPr>
                        <a:t>Viet Nam</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488" lvl="1" indent="0" algn="ctr" defTabSz="914400" rtl="0" eaLnBrk="1" fontAlgn="ctr" latinLnBrk="0" hangingPunct="1"/>
                      <a:r>
                        <a:rPr kumimoji="1" lang="en-US" altLang="ja-JP" sz="1800" kern="1200" dirty="0">
                          <a:solidFill>
                            <a:schemeClr val="tx1"/>
                          </a:solidFill>
                          <a:latin typeface="+mn-lt"/>
                          <a:ea typeface="+mn-ea"/>
                          <a:cs typeface="+mn-cs"/>
                        </a:rPr>
                        <a:t>1</a:t>
                      </a:r>
                      <a:endParaRPr kumimoji="1" lang="ja-JP" altLang="en-US" sz="1800" kern="1200" dirty="0">
                        <a:solidFill>
                          <a:schemeClr val="tx1"/>
                        </a:solidFill>
                        <a:latin typeface="+mn-lt"/>
                        <a:ea typeface="+mn-ea"/>
                        <a:cs typeface="+mn-cs"/>
                      </a:endParaRPr>
                    </a:p>
                  </a:txBody>
                  <a:tcPr marL="5226" marR="5226" marT="52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931417"/>
                  </a:ext>
                </a:extLst>
              </a:tr>
            </a:tbl>
          </a:graphicData>
        </a:graphic>
      </p:graphicFrame>
      <p:sp>
        <p:nvSpPr>
          <p:cNvPr id="5" name="テキスト ボックス 4">
            <a:extLst>
              <a:ext uri="{FF2B5EF4-FFF2-40B4-BE49-F238E27FC236}">
                <a16:creationId xmlns:a16="http://schemas.microsoft.com/office/drawing/2014/main" id="{DF58EE91-A9CA-44FC-811D-9FBEC2049678}"/>
              </a:ext>
            </a:extLst>
          </p:cNvPr>
          <p:cNvSpPr txBox="1"/>
          <p:nvPr/>
        </p:nvSpPr>
        <p:spPr>
          <a:xfrm>
            <a:off x="4057651" y="6538758"/>
            <a:ext cx="4629150" cy="338554"/>
          </a:xfrm>
          <a:prstGeom prst="rect">
            <a:avLst/>
          </a:prstGeom>
          <a:noFill/>
        </p:spPr>
        <p:txBody>
          <a:bodyPr wrap="square" rtlCol="0">
            <a:spAutoFit/>
          </a:bodyPr>
          <a:lstStyle/>
          <a:p>
            <a:r>
              <a:rPr lang="en-US" altLang="ja-JP" sz="1600" dirty="0"/>
              <a:t>(*) Including resolved or rectified after Dec. 2021</a:t>
            </a:r>
            <a:endParaRPr kumimoji="1" lang="ja-JP" altLang="en-US" sz="1600" dirty="0"/>
          </a:p>
        </p:txBody>
      </p:sp>
    </p:spTree>
    <p:extLst>
      <p:ext uri="{BB962C8B-B14F-4D97-AF65-F5344CB8AC3E}">
        <p14:creationId xmlns:p14="http://schemas.microsoft.com/office/powerpoint/2010/main" val="1567916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9B7B53-6AE6-4177-A179-BD6DFE5DEF7B}"/>
              </a:ext>
            </a:extLst>
          </p:cNvPr>
          <p:cNvSpPr>
            <a:spLocks noGrp="1"/>
          </p:cNvSpPr>
          <p:nvPr>
            <p:ph type="title"/>
          </p:nvPr>
        </p:nvSpPr>
        <p:spPr>
          <a:xfrm>
            <a:off x="457200" y="274638"/>
            <a:ext cx="8229600" cy="915938"/>
          </a:xfrm>
        </p:spPr>
        <p:txBody>
          <a:bodyPr/>
          <a:lstStyle/>
          <a:p>
            <a:r>
              <a:rPr lang="en-US" altLang="ja-JP" sz="3600" dirty="0"/>
              <a:t>Summary: Quality performance report</a:t>
            </a:r>
            <a:endParaRPr kumimoji="1" lang="ja-JP" altLang="en-US" sz="3600" dirty="0"/>
          </a:p>
        </p:txBody>
      </p:sp>
      <p:sp>
        <p:nvSpPr>
          <p:cNvPr id="4" name="スライド番号プレースホルダー 3">
            <a:extLst>
              <a:ext uri="{FF2B5EF4-FFF2-40B4-BE49-F238E27FC236}">
                <a16:creationId xmlns:a16="http://schemas.microsoft.com/office/drawing/2014/main" id="{3B7C11ED-1ACB-46E5-8BD0-7C7C6C00C6CA}"/>
              </a:ext>
            </a:extLst>
          </p:cNvPr>
          <p:cNvSpPr>
            <a:spLocks noGrp="1"/>
          </p:cNvSpPr>
          <p:nvPr>
            <p:ph type="sldNum" sz="quarter" idx="12"/>
          </p:nvPr>
        </p:nvSpPr>
        <p:spPr/>
        <p:txBody>
          <a:bodyPr/>
          <a:lstStyle/>
          <a:p>
            <a:pPr>
              <a:defRPr/>
            </a:pPr>
            <a:fld id="{472B85BB-DD68-4B73-83DF-5F825EF4F2A2}" type="slidenum">
              <a:rPr lang="ja-JP" altLang="en-US" smtClean="0"/>
              <a:pPr>
                <a:defRPr/>
              </a:pPr>
              <a:t>26</a:t>
            </a:fld>
            <a:endParaRPr lang="ja-JP" altLang="en-US" dirty="0"/>
          </a:p>
        </p:txBody>
      </p:sp>
      <p:sp>
        <p:nvSpPr>
          <p:cNvPr id="9" name="コンテンツ プレースホルダー 8"/>
          <p:cNvSpPr>
            <a:spLocks noGrp="1"/>
          </p:cNvSpPr>
          <p:nvPr>
            <p:ph idx="1"/>
          </p:nvPr>
        </p:nvSpPr>
        <p:spPr>
          <a:xfrm>
            <a:off x="77001" y="1056818"/>
            <a:ext cx="8826367" cy="2356334"/>
          </a:xfrm>
        </p:spPr>
        <p:txBody>
          <a:bodyPr/>
          <a:lstStyle/>
          <a:p>
            <a:r>
              <a:rPr lang="en-US" altLang="ja-JP" sz="2800" dirty="0"/>
              <a:t>RWC Tokyo provides monthly and semester-based quality performance reports. The content outlines availability and quality monitoring, and semester reports also cover incident management.</a:t>
            </a:r>
          </a:p>
          <a:p>
            <a:pPr lvl="1"/>
            <a:r>
              <a:rPr lang="en-US" altLang="ja-JP" sz="2400" dirty="0"/>
              <a:t>Reports are published in collaboration with RSMC Tokyo.</a:t>
            </a:r>
          </a:p>
        </p:txBody>
      </p:sp>
      <p:sp>
        <p:nvSpPr>
          <p:cNvPr id="27" name="テキスト ボックス 26">
            <a:extLst>
              <a:ext uri="{FF2B5EF4-FFF2-40B4-BE49-F238E27FC236}">
                <a16:creationId xmlns:a16="http://schemas.microsoft.com/office/drawing/2014/main" id="{C8B5C869-8BDC-4D2D-A2BC-0AB667DE20C0}"/>
              </a:ext>
            </a:extLst>
          </p:cNvPr>
          <p:cNvSpPr txBox="1"/>
          <p:nvPr/>
        </p:nvSpPr>
        <p:spPr>
          <a:xfrm>
            <a:off x="3223792" y="6080945"/>
            <a:ext cx="2664069" cy="338554"/>
          </a:xfrm>
          <a:prstGeom prst="rect">
            <a:avLst/>
          </a:prstGeom>
          <a:noFill/>
        </p:spPr>
        <p:txBody>
          <a:bodyPr wrap="square" rtlCol="0">
            <a:spAutoFit/>
          </a:bodyPr>
          <a:lstStyle/>
          <a:p>
            <a:r>
              <a:rPr kumimoji="1" lang="en-US" altLang="ja-JP" sz="1600" dirty="0"/>
              <a:t>Quality performance </a:t>
            </a:r>
            <a:r>
              <a:rPr lang="en-US" altLang="ja-JP" sz="1600" dirty="0"/>
              <a:t>report</a:t>
            </a:r>
            <a:endParaRPr kumimoji="1" lang="en-US" altLang="ja-JP" sz="1600" dirty="0"/>
          </a:p>
        </p:txBody>
      </p:sp>
      <p:pic>
        <p:nvPicPr>
          <p:cNvPr id="34" name="図 33">
            <a:extLst>
              <a:ext uri="{FF2B5EF4-FFF2-40B4-BE49-F238E27FC236}">
                <a16:creationId xmlns:a16="http://schemas.microsoft.com/office/drawing/2014/main" id="{B762F92B-FBAA-48CB-8623-690F78A7E2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3938"/>
          <a:stretch/>
        </p:blipFill>
        <p:spPr>
          <a:xfrm>
            <a:off x="4531956" y="3259490"/>
            <a:ext cx="4448414" cy="2859020"/>
          </a:xfrm>
          <a:prstGeom prst="rect">
            <a:avLst/>
          </a:prstGeom>
          <a:ln>
            <a:solidFill>
              <a:schemeClr val="tx1"/>
            </a:solidFill>
          </a:ln>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a:ext>
            </a:extLst>
          </a:blip>
          <a:srcRect b="31934"/>
          <a:stretch/>
        </p:blipFill>
        <p:spPr>
          <a:xfrm>
            <a:off x="454326" y="3259490"/>
            <a:ext cx="3935190" cy="2871749"/>
          </a:xfrm>
          <a:prstGeom prst="rect">
            <a:avLst/>
          </a:prstGeom>
          <a:ln>
            <a:solidFill>
              <a:schemeClr val="tx1"/>
            </a:solidFill>
          </a:ln>
        </p:spPr>
      </p:pic>
      <p:sp>
        <p:nvSpPr>
          <p:cNvPr id="10" name="テキスト ボックス 9">
            <a:extLst>
              <a:ext uri="{FF2B5EF4-FFF2-40B4-BE49-F238E27FC236}">
                <a16:creationId xmlns:a16="http://schemas.microsoft.com/office/drawing/2014/main" id="{C8B5C869-8BDC-4D2D-A2BC-0AB667DE20C0}"/>
              </a:ext>
            </a:extLst>
          </p:cNvPr>
          <p:cNvSpPr txBox="1"/>
          <p:nvPr/>
        </p:nvSpPr>
        <p:spPr>
          <a:xfrm>
            <a:off x="4730261" y="6315704"/>
            <a:ext cx="4413739" cy="276999"/>
          </a:xfrm>
          <a:prstGeom prst="rect">
            <a:avLst/>
          </a:prstGeom>
          <a:noFill/>
        </p:spPr>
        <p:txBody>
          <a:bodyPr wrap="square" rtlCol="0">
            <a:spAutoFit/>
          </a:bodyPr>
          <a:lstStyle/>
          <a:p>
            <a:r>
              <a:rPr lang="en-US" altLang="ja-JP" sz="1200" dirty="0">
                <a:hlinkClick r:id="rId5"/>
              </a:rPr>
              <a:t>https://www.jma.go.jp/jma/jma-eng/jma-center/rwc/reports.html</a:t>
            </a:r>
            <a:endParaRPr kumimoji="1" lang="en-US" altLang="ja-JP" sz="1200" dirty="0"/>
          </a:p>
        </p:txBody>
      </p:sp>
    </p:spTree>
    <p:extLst>
      <p:ext uri="{BB962C8B-B14F-4D97-AF65-F5344CB8AC3E}">
        <p14:creationId xmlns:p14="http://schemas.microsoft.com/office/powerpoint/2010/main" val="1246802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AB316-24C3-4CAB-8D83-35297C4A7222}"/>
              </a:ext>
            </a:extLst>
          </p:cNvPr>
          <p:cNvSpPr>
            <a:spLocks noGrp="1"/>
          </p:cNvSpPr>
          <p:nvPr>
            <p:ph type="title"/>
          </p:nvPr>
        </p:nvSpPr>
        <p:spPr>
          <a:xfrm>
            <a:off x="457200" y="274637"/>
            <a:ext cx="8229600" cy="991083"/>
          </a:xfrm>
        </p:spPr>
        <p:txBody>
          <a:bodyPr/>
          <a:lstStyle/>
          <a:p>
            <a:r>
              <a:rPr kumimoji="1" lang="en-US" altLang="ja-JP" sz="3600" dirty="0"/>
              <a:t>Summary: Lessons and challenges</a:t>
            </a:r>
            <a:endParaRPr kumimoji="1" lang="ja-JP" altLang="en-US" sz="3600" dirty="0"/>
          </a:p>
        </p:txBody>
      </p:sp>
      <p:sp>
        <p:nvSpPr>
          <p:cNvPr id="3" name="コンテンツ プレースホルダー 2">
            <a:extLst>
              <a:ext uri="{FF2B5EF4-FFF2-40B4-BE49-F238E27FC236}">
                <a16:creationId xmlns:a16="http://schemas.microsoft.com/office/drawing/2014/main" id="{F0F6163E-25EA-4E36-931D-93BD0B3827B7}"/>
              </a:ext>
            </a:extLst>
          </p:cNvPr>
          <p:cNvSpPr>
            <a:spLocks noGrp="1"/>
          </p:cNvSpPr>
          <p:nvPr>
            <p:ph idx="1"/>
          </p:nvPr>
        </p:nvSpPr>
        <p:spPr>
          <a:xfrm>
            <a:off x="187694" y="1159845"/>
            <a:ext cx="8850428" cy="5342020"/>
          </a:xfrm>
        </p:spPr>
        <p:txBody>
          <a:bodyPr/>
          <a:lstStyle/>
          <a:p>
            <a:pPr marL="0" indent="0">
              <a:buNone/>
            </a:pPr>
            <a:r>
              <a:rPr kumimoji="1" lang="en-US" altLang="ja-JP" sz="2800" dirty="0"/>
              <a:t>Generally, </a:t>
            </a:r>
          </a:p>
          <a:p>
            <a:r>
              <a:rPr kumimoji="1" lang="en-US" altLang="ja-JP" sz="2800" dirty="0"/>
              <a:t>Members are cooperative on engaging in WDQMS.</a:t>
            </a:r>
          </a:p>
          <a:p>
            <a:r>
              <a:rPr lang="en-US" altLang="ja-JP" sz="2800" dirty="0"/>
              <a:t>The WDQMS web tool and the Incident Management System (JIRA) can be utilized intuitively and useful.</a:t>
            </a:r>
          </a:p>
          <a:p>
            <a:pPr marL="0" indent="0">
              <a:buNone/>
            </a:pPr>
            <a:r>
              <a:rPr kumimoji="1" lang="en-US" altLang="ja-JP" sz="2800" dirty="0"/>
              <a:t>On the other hand,</a:t>
            </a:r>
          </a:p>
          <a:p>
            <a:r>
              <a:rPr lang="en-US" altLang="ja-JP" sz="2800" dirty="0"/>
              <a:t>It often takes a few months to resolve one incident.</a:t>
            </a:r>
          </a:p>
          <a:p>
            <a:r>
              <a:rPr lang="en-US" altLang="ja-JP" sz="2800" dirty="0"/>
              <a:t>Not all </a:t>
            </a:r>
            <a:r>
              <a:rPr kumimoji="1" lang="en-US" altLang="ja-JP" sz="2800" dirty="0"/>
              <a:t>Members have nominated WDQMS NFP and/or OSCAR/Surface NFP yet.</a:t>
            </a:r>
          </a:p>
          <a:p>
            <a:r>
              <a:rPr lang="en-US" altLang="ja-JP" sz="2800" dirty="0"/>
              <a:t>Not all Members are familiar with using OSCAR/Surface.</a:t>
            </a:r>
          </a:p>
          <a:p>
            <a:pPr lvl="1"/>
            <a:r>
              <a:rPr kumimoji="1" lang="en-US" altLang="ja-JP" sz="2400" dirty="0"/>
              <a:t>WIGOS Learning Portal provides a lot of tutorial and informative materials. </a:t>
            </a:r>
            <a:r>
              <a:rPr kumimoji="1" lang="en-US" altLang="ja-JP" sz="1800" dirty="0"/>
              <a:t>(</a:t>
            </a:r>
            <a:r>
              <a:rPr kumimoji="1" lang="en-US" altLang="ja-JP" sz="1800" dirty="0">
                <a:hlinkClick r:id="rId3"/>
              </a:rPr>
              <a:t>https://etrp.wmo.int/course/view.php?id=146</a:t>
            </a:r>
            <a:r>
              <a:rPr kumimoji="1" lang="en-US" altLang="ja-JP" sz="1800" dirty="0"/>
              <a:t>) </a:t>
            </a:r>
            <a:endParaRPr kumimoji="1" lang="en-US" altLang="ja-JP" sz="2400" dirty="0"/>
          </a:p>
          <a:p>
            <a:endParaRPr kumimoji="1" lang="en-US" altLang="ja-JP" sz="2800" dirty="0"/>
          </a:p>
          <a:p>
            <a:endParaRPr kumimoji="1" lang="ja-JP" altLang="en-US" sz="2800" dirty="0"/>
          </a:p>
        </p:txBody>
      </p:sp>
      <p:sp>
        <p:nvSpPr>
          <p:cNvPr id="4" name="スライド番号プレースホルダー 3">
            <a:extLst>
              <a:ext uri="{FF2B5EF4-FFF2-40B4-BE49-F238E27FC236}">
                <a16:creationId xmlns:a16="http://schemas.microsoft.com/office/drawing/2014/main" id="{90826B77-0E0F-4933-8F45-48E5A8C8023F}"/>
              </a:ext>
            </a:extLst>
          </p:cNvPr>
          <p:cNvSpPr>
            <a:spLocks noGrp="1"/>
          </p:cNvSpPr>
          <p:nvPr>
            <p:ph type="sldNum" sz="quarter" idx="12"/>
          </p:nvPr>
        </p:nvSpPr>
        <p:spPr/>
        <p:txBody>
          <a:bodyPr/>
          <a:lstStyle/>
          <a:p>
            <a:pPr>
              <a:defRPr/>
            </a:pPr>
            <a:fld id="{472B85BB-DD68-4B73-83DF-5F825EF4F2A2}" type="slidenum">
              <a:rPr lang="ja-JP" altLang="en-US" smtClean="0"/>
              <a:pPr>
                <a:defRPr/>
              </a:pPr>
              <a:t>27</a:t>
            </a:fld>
            <a:endParaRPr lang="ja-JP" altLang="en-US" dirty="0"/>
          </a:p>
        </p:txBody>
      </p:sp>
    </p:spTree>
    <p:extLst>
      <p:ext uri="{BB962C8B-B14F-4D97-AF65-F5344CB8AC3E}">
        <p14:creationId xmlns:p14="http://schemas.microsoft.com/office/powerpoint/2010/main" val="4205456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A2B713-67B4-4390-B28E-ECE2703329C6}"/>
              </a:ext>
            </a:extLst>
          </p:cNvPr>
          <p:cNvSpPr>
            <a:spLocks noGrp="1"/>
          </p:cNvSpPr>
          <p:nvPr>
            <p:ph type="title"/>
          </p:nvPr>
        </p:nvSpPr>
        <p:spPr/>
        <p:txBody>
          <a:bodyPr/>
          <a:lstStyle/>
          <a:p>
            <a:r>
              <a:rPr kumimoji="1" lang="en-US" altLang="ja-JP" dirty="0"/>
              <a:t>IV. optional functions</a:t>
            </a:r>
            <a:br>
              <a:rPr kumimoji="1" lang="en-US" altLang="ja-JP" dirty="0"/>
            </a:br>
            <a:r>
              <a:rPr kumimoji="1" lang="en-US" altLang="ja-JP" dirty="0"/>
              <a:t>      – capacity development</a:t>
            </a:r>
            <a:endParaRPr kumimoji="1" lang="ja-JP" altLang="en-US" dirty="0"/>
          </a:p>
        </p:txBody>
      </p:sp>
      <p:sp>
        <p:nvSpPr>
          <p:cNvPr id="3" name="テキスト プレースホルダー 2">
            <a:extLst>
              <a:ext uri="{FF2B5EF4-FFF2-40B4-BE49-F238E27FC236}">
                <a16:creationId xmlns:a16="http://schemas.microsoft.com/office/drawing/2014/main" id="{6B9BAFB0-DCC0-4EF9-B42A-D21B8FEA7D4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9C187CE-D8E4-48A4-A65D-961B0B8E2124}"/>
              </a:ext>
            </a:extLst>
          </p:cNvPr>
          <p:cNvSpPr>
            <a:spLocks noGrp="1"/>
          </p:cNvSpPr>
          <p:nvPr>
            <p:ph type="sldNum" sz="quarter" idx="12"/>
          </p:nvPr>
        </p:nvSpPr>
        <p:spPr/>
        <p:txBody>
          <a:bodyPr/>
          <a:lstStyle/>
          <a:p>
            <a:pPr>
              <a:defRPr/>
            </a:pPr>
            <a:fld id="{E61BFD99-1EA9-4443-BFDB-265DC78A77EF}" type="slidenum">
              <a:rPr lang="ja-JP" altLang="en-US" smtClean="0"/>
              <a:pPr>
                <a:defRPr/>
              </a:pPr>
              <a:t>28</a:t>
            </a:fld>
            <a:endParaRPr lang="ja-JP" altLang="en-US" dirty="0"/>
          </a:p>
        </p:txBody>
      </p:sp>
    </p:spTree>
    <p:extLst>
      <p:ext uri="{BB962C8B-B14F-4D97-AF65-F5344CB8AC3E}">
        <p14:creationId xmlns:p14="http://schemas.microsoft.com/office/powerpoint/2010/main" val="308008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947DEE1-A825-469D-A1F4-71E2044AC566}"/>
              </a:ext>
            </a:extLst>
          </p:cNvPr>
          <p:cNvSpPr>
            <a:spLocks noGrp="1"/>
          </p:cNvSpPr>
          <p:nvPr>
            <p:ph type="title"/>
          </p:nvPr>
        </p:nvSpPr>
        <p:spPr>
          <a:xfrm>
            <a:off x="113590" y="274638"/>
            <a:ext cx="8979294" cy="1143000"/>
          </a:xfrm>
        </p:spPr>
        <p:txBody>
          <a:bodyPr/>
          <a:lstStyle/>
          <a:p>
            <a:r>
              <a:rPr lang="en-US" altLang="ja-JP" sz="3600" dirty="0"/>
              <a:t>Optional functions – Capacity building activities</a:t>
            </a:r>
            <a:endParaRPr lang="ja-JP" altLang="en-US" sz="3600" dirty="0"/>
          </a:p>
        </p:txBody>
      </p:sp>
      <p:sp>
        <p:nvSpPr>
          <p:cNvPr id="4" name="コンテンツ プレースホルダー 3">
            <a:extLst>
              <a:ext uri="{FF2B5EF4-FFF2-40B4-BE49-F238E27FC236}">
                <a16:creationId xmlns:a16="http://schemas.microsoft.com/office/drawing/2014/main" id="{2764B8E3-435C-4A9B-930E-9DB3A7A3EC95}"/>
              </a:ext>
            </a:extLst>
          </p:cNvPr>
          <p:cNvSpPr>
            <a:spLocks noGrp="1"/>
          </p:cNvSpPr>
          <p:nvPr>
            <p:ph idx="1"/>
          </p:nvPr>
        </p:nvSpPr>
        <p:spPr>
          <a:xfrm>
            <a:off x="457200" y="1417638"/>
            <a:ext cx="8229600" cy="4708525"/>
          </a:xfrm>
        </p:spPr>
        <p:txBody>
          <a:bodyPr/>
          <a:lstStyle/>
          <a:p>
            <a:r>
              <a:rPr lang="en-US" altLang="ja-JP" sz="2800" dirty="0"/>
              <a:t>RWC Tokyo provides services covering the RWC optional functions to Members in RA II. </a:t>
            </a:r>
          </a:p>
          <a:p>
            <a:pPr lvl="1"/>
            <a:r>
              <a:rPr lang="en-US" altLang="ja-JP" sz="2400" dirty="0"/>
              <a:t>Assistance with coordination of regional/sub-regional and national WIGOS projects</a:t>
            </a:r>
          </a:p>
          <a:p>
            <a:pPr lvl="1"/>
            <a:r>
              <a:rPr lang="en-US" altLang="ja-JP" sz="2400" dirty="0"/>
              <a:t>Collaboration with regional and national observation network management</a:t>
            </a:r>
          </a:p>
          <a:p>
            <a:pPr lvl="1"/>
            <a:r>
              <a:rPr lang="en-US" altLang="ja-JP" sz="2400" dirty="0"/>
              <a:t>Support for regional capacity development</a:t>
            </a:r>
            <a:endParaRPr lang="en-US" altLang="ja-JP" sz="2800" dirty="0"/>
          </a:p>
          <a:p>
            <a:r>
              <a:rPr lang="en-US" altLang="ja-JP" sz="2800" dirty="0"/>
              <a:t>For coordinated service provision, RWC Tokyo liaises with related WMO </a:t>
            </a:r>
            <a:r>
              <a:rPr lang="en-US" altLang="ja-JP" sz="2800" dirty="0" err="1"/>
              <a:t>Centres</a:t>
            </a:r>
            <a:endParaRPr lang="en-US" altLang="ja-JP" sz="2800" dirty="0"/>
          </a:p>
          <a:p>
            <a:pPr lvl="1"/>
            <a:r>
              <a:rPr lang="en-US" altLang="ja-JP" sz="2400" dirty="0"/>
              <a:t>e.g. RSMC Tokyo, RIC Tsukuba, GISC Tokyo and TCC (RCC)</a:t>
            </a:r>
          </a:p>
        </p:txBody>
      </p:sp>
      <p:sp>
        <p:nvSpPr>
          <p:cNvPr id="2" name="スライド番号プレースホルダー 1">
            <a:extLst>
              <a:ext uri="{FF2B5EF4-FFF2-40B4-BE49-F238E27FC236}">
                <a16:creationId xmlns:a16="http://schemas.microsoft.com/office/drawing/2014/main" id="{5E753414-8304-4DD3-B21C-912FBB17DFB4}"/>
              </a:ext>
            </a:extLst>
          </p:cNvPr>
          <p:cNvSpPr>
            <a:spLocks noGrp="1"/>
          </p:cNvSpPr>
          <p:nvPr>
            <p:ph type="sldNum" sz="quarter" idx="12"/>
          </p:nvPr>
        </p:nvSpPr>
        <p:spPr/>
        <p:txBody>
          <a:bodyPr/>
          <a:lstStyle/>
          <a:p>
            <a:pPr>
              <a:defRPr/>
            </a:pPr>
            <a:fld id="{6D6A617F-AD38-48AF-86CB-48EC69EE59FF}" type="slidenum">
              <a:rPr lang="ja-JP" altLang="en-US" smtClean="0"/>
              <a:pPr>
                <a:defRPr/>
              </a:pPr>
              <a:t>29</a:t>
            </a:fld>
            <a:endParaRPr lang="ja-JP" altLang="en-US" dirty="0"/>
          </a:p>
        </p:txBody>
      </p:sp>
    </p:spTree>
    <p:extLst>
      <p:ext uri="{BB962C8B-B14F-4D97-AF65-F5344CB8AC3E}">
        <p14:creationId xmlns:p14="http://schemas.microsoft.com/office/powerpoint/2010/main" val="388436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99618-5872-464D-8738-DBF747273605}"/>
              </a:ext>
            </a:extLst>
          </p:cNvPr>
          <p:cNvSpPr>
            <a:spLocks noGrp="1"/>
          </p:cNvSpPr>
          <p:nvPr>
            <p:ph type="title"/>
          </p:nvPr>
        </p:nvSpPr>
        <p:spPr/>
        <p:txBody>
          <a:bodyPr/>
          <a:lstStyle/>
          <a:p>
            <a:r>
              <a:rPr kumimoji="1" lang="en-US" altLang="ja-JP" dirty="0"/>
              <a:t>I. Introduction</a:t>
            </a:r>
            <a:endParaRPr kumimoji="1" lang="ja-JP" altLang="en-US" dirty="0"/>
          </a:p>
        </p:txBody>
      </p:sp>
      <p:sp>
        <p:nvSpPr>
          <p:cNvPr id="5" name="テキスト プレースホルダー 4">
            <a:extLst>
              <a:ext uri="{FF2B5EF4-FFF2-40B4-BE49-F238E27FC236}">
                <a16:creationId xmlns:a16="http://schemas.microsoft.com/office/drawing/2014/main" id="{3B85BCAC-9C8D-4443-92C5-0C57BBB8B16C}"/>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C2880760-4D53-4EDB-BB69-028FB3F121F1}"/>
              </a:ext>
            </a:extLst>
          </p:cNvPr>
          <p:cNvSpPr>
            <a:spLocks noGrp="1"/>
          </p:cNvSpPr>
          <p:nvPr>
            <p:ph type="sldNum" sz="quarter" idx="12"/>
          </p:nvPr>
        </p:nvSpPr>
        <p:spPr/>
        <p:txBody>
          <a:bodyPr/>
          <a:lstStyle/>
          <a:p>
            <a:pPr>
              <a:defRPr/>
            </a:pPr>
            <a:fld id="{E61BFD99-1EA9-4443-BFDB-265DC78A77EF}" type="slidenum">
              <a:rPr lang="ja-JP" altLang="en-US" smtClean="0"/>
              <a:pPr>
                <a:defRPr/>
              </a:pPr>
              <a:t>3</a:t>
            </a:fld>
            <a:endParaRPr lang="ja-JP" altLang="en-US" dirty="0"/>
          </a:p>
        </p:txBody>
      </p:sp>
    </p:spTree>
    <p:extLst>
      <p:ext uri="{BB962C8B-B14F-4D97-AF65-F5344CB8AC3E}">
        <p14:creationId xmlns:p14="http://schemas.microsoft.com/office/powerpoint/2010/main" val="3015491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C9B932-D43A-4AC5-8DAB-03CF5662DDBE}"/>
              </a:ext>
            </a:extLst>
          </p:cNvPr>
          <p:cNvSpPr>
            <a:spLocks noGrp="1"/>
          </p:cNvSpPr>
          <p:nvPr>
            <p:ph type="title"/>
          </p:nvPr>
        </p:nvSpPr>
        <p:spPr/>
        <p:txBody>
          <a:bodyPr/>
          <a:lstStyle/>
          <a:p>
            <a:r>
              <a:rPr kumimoji="1" lang="en-US" altLang="ja-JP" sz="3600" dirty="0"/>
              <a:t>RA II WIGOS Projects</a:t>
            </a:r>
            <a:endParaRPr kumimoji="1" lang="ja-JP" altLang="en-US" sz="3600" dirty="0"/>
          </a:p>
        </p:txBody>
      </p:sp>
      <p:sp>
        <p:nvSpPr>
          <p:cNvPr id="3" name="コンテンツ プレースホルダー 2">
            <a:extLst>
              <a:ext uri="{FF2B5EF4-FFF2-40B4-BE49-F238E27FC236}">
                <a16:creationId xmlns:a16="http://schemas.microsoft.com/office/drawing/2014/main" id="{CC2BBA87-8404-4FCD-9E9A-42D1FF79FA88}"/>
              </a:ext>
            </a:extLst>
          </p:cNvPr>
          <p:cNvSpPr>
            <a:spLocks noGrp="1"/>
          </p:cNvSpPr>
          <p:nvPr>
            <p:ph idx="1"/>
          </p:nvPr>
        </p:nvSpPr>
        <p:spPr>
          <a:xfrm>
            <a:off x="48126" y="1270535"/>
            <a:ext cx="9023685" cy="5334897"/>
          </a:xfrm>
        </p:spPr>
        <p:txBody>
          <a:bodyPr/>
          <a:lstStyle/>
          <a:p>
            <a:r>
              <a:rPr kumimoji="1" lang="en-US" altLang="ja-JP" sz="2800" dirty="0"/>
              <a:t>Leadership in RA II WIGOS Projects is a pillar of optional functions of RWC Tokyo.</a:t>
            </a:r>
          </a:p>
          <a:p>
            <a:pPr lvl="1"/>
            <a:r>
              <a:rPr kumimoji="1" lang="en-US" altLang="ja-JP" sz="2400" dirty="0"/>
              <a:t>Enhancement of Data Availability and Quality Management for NMHSs in Surface, Climate and Upper-air Observations</a:t>
            </a:r>
            <a:endParaRPr kumimoji="1" lang="en-US" altLang="ja-JP" dirty="0"/>
          </a:p>
          <a:p>
            <a:pPr marL="914400" lvl="2" indent="0">
              <a:buNone/>
            </a:pPr>
            <a:r>
              <a:rPr kumimoji="1" lang="en-US" altLang="ja-JP" sz="2000" dirty="0"/>
              <a:t>* This project was replaced with WDQMS-related activities in 2021.</a:t>
            </a:r>
          </a:p>
          <a:p>
            <a:pPr lvl="1"/>
            <a:r>
              <a:rPr lang="en-US" altLang="ja-JP" sz="2400" dirty="0"/>
              <a:t>Capacity Building for Radar Techniques in Southeast Asia</a:t>
            </a:r>
          </a:p>
          <a:p>
            <a:pPr lvl="1"/>
            <a:r>
              <a:rPr lang="en-US" altLang="ja-JP" sz="2400" dirty="0"/>
              <a:t>Development of Support for NMHSs in Satellite Data, Products and Training</a:t>
            </a:r>
          </a:p>
          <a:p>
            <a:r>
              <a:rPr lang="en-US" altLang="ja-JP" sz="2800" dirty="0"/>
              <a:t>Various activities have been conducted under the projects.</a:t>
            </a:r>
          </a:p>
          <a:p>
            <a:pPr lvl="1"/>
            <a:r>
              <a:rPr lang="en-US" altLang="ja-JP" sz="2400" dirty="0"/>
              <a:t>Holding workshops and technical meetings</a:t>
            </a:r>
          </a:p>
          <a:p>
            <a:pPr lvl="1"/>
            <a:r>
              <a:rPr lang="en-US" altLang="ja-JP" sz="2400" dirty="0"/>
              <a:t>Conducting surveys to collect Members’ capabilities in each fields</a:t>
            </a:r>
          </a:p>
          <a:p>
            <a:endParaRPr kumimoji="1" lang="ja-JP" altLang="en-US" sz="2800" dirty="0"/>
          </a:p>
        </p:txBody>
      </p:sp>
      <p:sp>
        <p:nvSpPr>
          <p:cNvPr id="4" name="スライド番号プレースホルダー 3">
            <a:extLst>
              <a:ext uri="{FF2B5EF4-FFF2-40B4-BE49-F238E27FC236}">
                <a16:creationId xmlns:a16="http://schemas.microsoft.com/office/drawing/2014/main" id="{1F24AA3B-43EF-4E51-AF03-B001C8D6791B}"/>
              </a:ext>
            </a:extLst>
          </p:cNvPr>
          <p:cNvSpPr>
            <a:spLocks noGrp="1"/>
          </p:cNvSpPr>
          <p:nvPr>
            <p:ph type="sldNum" sz="quarter" idx="12"/>
          </p:nvPr>
        </p:nvSpPr>
        <p:spPr/>
        <p:txBody>
          <a:bodyPr/>
          <a:lstStyle/>
          <a:p>
            <a:pPr>
              <a:defRPr/>
            </a:pPr>
            <a:fld id="{472B85BB-DD68-4B73-83DF-5F825EF4F2A2}" type="slidenum">
              <a:rPr lang="ja-JP" altLang="en-US" smtClean="0"/>
              <a:pPr>
                <a:defRPr/>
              </a:pPr>
              <a:t>30</a:t>
            </a:fld>
            <a:endParaRPr lang="ja-JP" altLang="en-US" dirty="0"/>
          </a:p>
        </p:txBody>
      </p:sp>
    </p:spTree>
    <p:extLst>
      <p:ext uri="{BB962C8B-B14F-4D97-AF65-F5344CB8AC3E}">
        <p14:creationId xmlns:p14="http://schemas.microsoft.com/office/powerpoint/2010/main" val="302721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4800" b="0" dirty="0"/>
              <a:t>Thank you!</a:t>
            </a:r>
            <a:endParaRPr kumimoji="1" lang="ja-JP" altLang="en-US" sz="4800" b="0" dirty="0"/>
          </a:p>
        </p:txBody>
      </p:sp>
      <p:sp>
        <p:nvSpPr>
          <p:cNvPr id="3" name="サブタイトル 2"/>
          <p:cNvSpPr>
            <a:spLocks noGrp="1"/>
          </p:cNvSpPr>
          <p:nvPr>
            <p:ph type="subTitle" idx="1"/>
          </p:nvPr>
        </p:nvSpPr>
        <p:spPr>
          <a:xfrm>
            <a:off x="502920" y="3886200"/>
            <a:ext cx="8138160" cy="1752600"/>
          </a:xfrm>
        </p:spPr>
        <p:txBody>
          <a:bodyPr/>
          <a:lstStyle/>
          <a:p>
            <a:r>
              <a:rPr lang="en-US" altLang="ja-JP" sz="2400" dirty="0">
                <a:solidFill>
                  <a:schemeClr val="tx1"/>
                </a:solidFill>
                <a:hlinkClick r:id="rId3"/>
              </a:rPr>
              <a:t>https://www.jma.go.jp/jma/jma-eng/jma-center/rwc/</a:t>
            </a:r>
            <a:endParaRPr lang="en-US" altLang="ja-JP" sz="2400" dirty="0">
              <a:solidFill>
                <a:schemeClr val="tx1"/>
              </a:solidFill>
            </a:endParaRPr>
          </a:p>
          <a:p>
            <a:r>
              <a:rPr lang="en-US" altLang="ja-JP" sz="2400" dirty="0">
                <a:solidFill>
                  <a:schemeClr val="tx1"/>
                </a:solidFill>
                <a:hlinkClick r:id="rId4"/>
              </a:rPr>
              <a:t>rwc-tokyo@met.kishou.go.jp</a:t>
            </a:r>
            <a:endParaRPr lang="en-US" altLang="ja-JP" sz="2400" dirty="0">
              <a:solidFill>
                <a:schemeClr val="tx1"/>
              </a:solidFill>
            </a:endParaRPr>
          </a:p>
        </p:txBody>
      </p:sp>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5393" y="5334727"/>
            <a:ext cx="2085687" cy="830191"/>
          </a:xfrm>
          <a:prstGeom prst="rect">
            <a:avLst/>
          </a:prstGeom>
        </p:spPr>
      </p:pic>
      <p:sp>
        <p:nvSpPr>
          <p:cNvPr id="6" name="スライド番号プレースホルダー 5"/>
          <p:cNvSpPr>
            <a:spLocks noGrp="1"/>
          </p:cNvSpPr>
          <p:nvPr>
            <p:ph type="sldNum" sz="quarter" idx="12"/>
          </p:nvPr>
        </p:nvSpPr>
        <p:spPr/>
        <p:txBody>
          <a:bodyPr/>
          <a:lstStyle/>
          <a:p>
            <a:pPr>
              <a:defRPr/>
            </a:pPr>
            <a:fld id="{472B85BB-DD68-4B73-83DF-5F825EF4F2A2}" type="slidenum">
              <a:rPr lang="ja-JP" altLang="en-US" smtClean="0"/>
              <a:pPr>
                <a:defRPr/>
              </a:pPr>
              <a:t>31</a:t>
            </a:fld>
            <a:endParaRPr lang="ja-JP" altLang="en-US" dirty="0"/>
          </a:p>
        </p:txBody>
      </p:sp>
    </p:spTree>
    <p:extLst>
      <p:ext uri="{BB962C8B-B14F-4D97-AF65-F5344CB8AC3E}">
        <p14:creationId xmlns:p14="http://schemas.microsoft.com/office/powerpoint/2010/main" val="148810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Regional WIGOS Centre Tokyo (RWC Tokyo)</a:t>
            </a:r>
          </a:p>
        </p:txBody>
      </p:sp>
      <p:sp>
        <p:nvSpPr>
          <p:cNvPr id="6" name="コンテンツ プレースホルダー 5">
            <a:extLst>
              <a:ext uri="{FF2B5EF4-FFF2-40B4-BE49-F238E27FC236}">
                <a16:creationId xmlns:a16="http://schemas.microsoft.com/office/drawing/2014/main" id="{E6DB9510-494F-4A51-9E66-709D539519C3}"/>
              </a:ext>
            </a:extLst>
          </p:cNvPr>
          <p:cNvSpPr>
            <a:spLocks noGrp="1"/>
          </p:cNvSpPr>
          <p:nvPr>
            <p:ph idx="1"/>
          </p:nvPr>
        </p:nvSpPr>
        <p:spPr>
          <a:xfrm>
            <a:off x="457199" y="1600200"/>
            <a:ext cx="8393229" cy="4525963"/>
          </a:xfrm>
        </p:spPr>
        <p:txBody>
          <a:bodyPr/>
          <a:lstStyle/>
          <a:p>
            <a:r>
              <a:rPr lang="en-US" altLang="ja-JP" sz="2800" dirty="0"/>
              <a:t>Development</a:t>
            </a:r>
          </a:p>
          <a:p>
            <a:pPr lvl="1"/>
            <a:r>
              <a:rPr lang="en-US" altLang="ja-JP" sz="2400" dirty="0"/>
              <a:t>Jun. 2018: Designated as a RWC in pilot mode</a:t>
            </a:r>
          </a:p>
          <a:p>
            <a:pPr lvl="1"/>
            <a:r>
              <a:rPr lang="en-US" altLang="ja-JP" sz="2400" dirty="0"/>
              <a:t>Mar. 2019: Hold the RA II WIGOS Workshop in Tokyo</a:t>
            </a:r>
          </a:p>
          <a:p>
            <a:pPr lvl="1"/>
            <a:r>
              <a:rPr lang="en-US" altLang="ja-JP" sz="2400" dirty="0"/>
              <a:t>Nov. 2019: Host the OSCAR/Surface Training Course in Tokyo</a:t>
            </a:r>
          </a:p>
          <a:p>
            <a:pPr lvl="1"/>
            <a:r>
              <a:rPr lang="en-US" altLang="ja-JP" sz="2400" dirty="0"/>
              <a:t>Jul. 2021: Begin joint operation with RWC Beijing</a:t>
            </a:r>
          </a:p>
          <a:p>
            <a:pPr lvl="1"/>
            <a:r>
              <a:rPr lang="en-US" altLang="ja-JP" sz="2400" dirty="0"/>
              <a:t>Sep. 2021: Designated as an operational RWC</a:t>
            </a:r>
          </a:p>
          <a:p>
            <a:r>
              <a:rPr lang="en-US" altLang="ja-JP" sz="2800" dirty="0"/>
              <a:t>Operation</a:t>
            </a:r>
          </a:p>
          <a:p>
            <a:pPr lvl="1"/>
            <a:r>
              <a:rPr lang="en-US" altLang="ja-JP" sz="2400" dirty="0"/>
              <a:t>Mainly run by the Observation Division of JMA</a:t>
            </a:r>
          </a:p>
          <a:p>
            <a:pPr lvl="1"/>
            <a:r>
              <a:rPr lang="en-US" altLang="ja-JP" sz="2400" dirty="0"/>
              <a:t>Closely liaising with related WMO </a:t>
            </a:r>
            <a:r>
              <a:rPr lang="en-US" altLang="ja-JP" sz="2400" dirty="0" err="1"/>
              <a:t>Centres</a:t>
            </a:r>
            <a:r>
              <a:rPr lang="en-US" altLang="ja-JP" sz="2400" dirty="0"/>
              <a:t> </a:t>
            </a:r>
          </a:p>
          <a:p>
            <a:pPr lvl="2"/>
            <a:r>
              <a:rPr lang="en-US" altLang="ja-JP" dirty="0"/>
              <a:t>e.g. RSMC Tokyo, RIC Tsukuba, GISC Tokyo and TCC (RCC)</a:t>
            </a:r>
            <a:endParaRPr lang="ja-JP" altLang="en-US" dirty="0"/>
          </a:p>
        </p:txBody>
      </p:sp>
      <p:sp>
        <p:nvSpPr>
          <p:cNvPr id="4" name="スライド番号プレースホルダー 3"/>
          <p:cNvSpPr>
            <a:spLocks noGrp="1"/>
          </p:cNvSpPr>
          <p:nvPr>
            <p:ph type="sldNum" sz="quarter" idx="12"/>
          </p:nvPr>
        </p:nvSpPr>
        <p:spPr/>
        <p:txBody>
          <a:bodyPr/>
          <a:lstStyle/>
          <a:p>
            <a:fld id="{9259AF2F-52C6-9B46-B8B2-0579234AE62E}" type="slidenum">
              <a:rPr lang="en-US" smtClean="0"/>
              <a:t>4</a:t>
            </a:fld>
            <a:endParaRPr lang="en-US"/>
          </a:p>
        </p:txBody>
      </p:sp>
    </p:spTree>
    <p:extLst>
      <p:ext uri="{BB962C8B-B14F-4D97-AF65-F5344CB8AC3E}">
        <p14:creationId xmlns:p14="http://schemas.microsoft.com/office/powerpoint/2010/main" val="157301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7"/>
            <a:ext cx="8229600" cy="790075"/>
          </a:xfrm>
        </p:spPr>
        <p:txBody>
          <a:bodyPr/>
          <a:lstStyle/>
          <a:p>
            <a:r>
              <a:rPr lang="en-US" altLang="ja-JP" sz="3600" dirty="0"/>
              <a:t>Activities of RWC Tokyo in pilot mode</a:t>
            </a:r>
            <a:endParaRPr kumimoji="1" lang="ja-JP" altLang="en-US" sz="3600" dirty="0"/>
          </a:p>
        </p:txBody>
      </p:sp>
      <p:sp>
        <p:nvSpPr>
          <p:cNvPr id="4" name="スライド番号プレースホルダー 3"/>
          <p:cNvSpPr>
            <a:spLocks noGrp="1"/>
          </p:cNvSpPr>
          <p:nvPr>
            <p:ph type="sldNum" sz="quarter" idx="12"/>
          </p:nvPr>
        </p:nvSpPr>
        <p:spPr/>
        <p:txBody>
          <a:bodyPr/>
          <a:lstStyle/>
          <a:p>
            <a:pPr>
              <a:defRPr/>
            </a:pPr>
            <a:fld id="{472B85BB-DD68-4B73-83DF-5F825EF4F2A2}" type="slidenum">
              <a:rPr lang="ja-JP" altLang="en-US" smtClean="0"/>
              <a:pPr>
                <a:defRPr/>
              </a:pPr>
              <a:t>5</a:t>
            </a:fld>
            <a:endParaRPr lang="ja-JP" altLang="en-US" dirty="0"/>
          </a:p>
        </p:txBody>
      </p:sp>
      <p:sp>
        <p:nvSpPr>
          <p:cNvPr id="9" name="コンテンツ プレースホルダー 8"/>
          <p:cNvSpPr>
            <a:spLocks noGrp="1"/>
          </p:cNvSpPr>
          <p:nvPr>
            <p:ph idx="1"/>
          </p:nvPr>
        </p:nvSpPr>
        <p:spPr>
          <a:xfrm>
            <a:off x="457200" y="958361"/>
            <a:ext cx="8229600" cy="3998561"/>
          </a:xfrm>
        </p:spPr>
        <p:txBody>
          <a:bodyPr/>
          <a:lstStyle/>
          <a:p>
            <a:r>
              <a:rPr lang="en-US" altLang="ja-JP" sz="2800" dirty="0"/>
              <a:t>RA II WIGOS Workshop - Regional WIGOS </a:t>
            </a:r>
            <a:r>
              <a:rPr lang="en-US" altLang="ja-JP" sz="2800" dirty="0" err="1"/>
              <a:t>Centres</a:t>
            </a:r>
            <a:r>
              <a:rPr lang="en-US" altLang="ja-JP" sz="2800" dirty="0"/>
              <a:t> and its services for Members</a:t>
            </a:r>
            <a:r>
              <a:rPr lang="en-US" altLang="ja-JP" sz="2400" dirty="0"/>
              <a:t> (Tokyo, 6 – 9 March 2019)</a:t>
            </a:r>
            <a:endParaRPr lang="en-US" altLang="ja-JP" sz="2800" dirty="0"/>
          </a:p>
          <a:p>
            <a:pPr lvl="1"/>
            <a:r>
              <a:rPr lang="en-US" altLang="ja-JP" sz="2400" dirty="0"/>
              <a:t>Attended by 17 NMHSs in RA II and V </a:t>
            </a:r>
            <a:r>
              <a:rPr lang="en-US" altLang="ja-JP" sz="2400"/>
              <a:t>and WMO</a:t>
            </a:r>
            <a:endParaRPr lang="en-US" altLang="ja-JP" sz="2400" dirty="0"/>
          </a:p>
          <a:p>
            <a:pPr lvl="1"/>
            <a:r>
              <a:rPr lang="en-US" altLang="ja-JP" sz="2400" dirty="0"/>
              <a:t>Learning WIGOS key issues and discussing collaboration between RWCs and Members</a:t>
            </a:r>
          </a:p>
          <a:p>
            <a:r>
              <a:rPr lang="en-US" altLang="ja-JP" sz="2800" dirty="0"/>
              <a:t>OSCAR/Surface Training Course for the RA-II East Asia </a:t>
            </a:r>
            <a:r>
              <a:rPr lang="en-US" altLang="ja-JP" sz="2800" dirty="0" err="1"/>
              <a:t>Subregion</a:t>
            </a:r>
            <a:r>
              <a:rPr lang="en-US" altLang="ja-JP" sz="2400" dirty="0"/>
              <a:t> (Tokyo, 13 – 15 November 2019)</a:t>
            </a:r>
          </a:p>
          <a:p>
            <a:pPr lvl="1"/>
            <a:r>
              <a:rPr kumimoji="1" lang="en-US" altLang="ja-JP" sz="2400" dirty="0"/>
              <a:t>Attended by 14 NMHSs in RA II and WMO</a:t>
            </a:r>
          </a:p>
          <a:p>
            <a:pPr lvl="1"/>
            <a:r>
              <a:rPr lang="en-US" altLang="ja-JP" sz="2400" dirty="0"/>
              <a:t>Learning WIGOS Metadata and OSCAR/Surface</a:t>
            </a:r>
            <a:endParaRPr kumimoji="1" lang="ja-JP" altLang="en-US" sz="2400" dirty="0"/>
          </a:p>
        </p:txBody>
      </p:sp>
      <p:pic>
        <p:nvPicPr>
          <p:cNvPr id="7" name="図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44589" y="4956922"/>
            <a:ext cx="2135676" cy="1424263"/>
          </a:xfrm>
          <a:prstGeom prst="rect">
            <a:avLst/>
          </a:prstGeom>
        </p:spPr>
      </p:pic>
      <p:pic>
        <p:nvPicPr>
          <p:cNvPr id="10" name="図 9"/>
          <p:cNvPicPr>
            <a:picLocks noChangeAspect="1"/>
          </p:cNvPicPr>
          <p:nvPr/>
        </p:nvPicPr>
        <p:blipFill rotWithShape="1">
          <a:blip r:embed="rId4" cstate="hqprint">
            <a:extLst>
              <a:ext uri="{28A0092B-C50C-407E-A947-70E740481C1C}">
                <a14:useLocalDpi xmlns:a14="http://schemas.microsoft.com/office/drawing/2010/main"/>
              </a:ext>
            </a:extLst>
          </a:blip>
          <a:srcRect t="24422"/>
          <a:stretch/>
        </p:blipFill>
        <p:spPr>
          <a:xfrm>
            <a:off x="1087588" y="4956922"/>
            <a:ext cx="4007123" cy="1424263"/>
          </a:xfrm>
          <a:prstGeom prst="rect">
            <a:avLst/>
          </a:prstGeom>
        </p:spPr>
      </p:pic>
      <p:sp>
        <p:nvSpPr>
          <p:cNvPr id="11" name="テキスト ボックス 10"/>
          <p:cNvSpPr txBox="1"/>
          <p:nvPr/>
        </p:nvSpPr>
        <p:spPr>
          <a:xfrm>
            <a:off x="5442440" y="6304240"/>
            <a:ext cx="3701560" cy="307777"/>
          </a:xfrm>
          <a:prstGeom prst="rect">
            <a:avLst/>
          </a:prstGeom>
          <a:noFill/>
        </p:spPr>
        <p:txBody>
          <a:bodyPr wrap="square" rtlCol="0">
            <a:spAutoFit/>
          </a:bodyPr>
          <a:lstStyle/>
          <a:p>
            <a:r>
              <a:rPr lang="en-US" altLang="ja-JP" sz="1400" dirty="0"/>
              <a:t>Attendees of the training course (Nov. 2019)</a:t>
            </a:r>
          </a:p>
        </p:txBody>
      </p:sp>
      <p:sp>
        <p:nvSpPr>
          <p:cNvPr id="12" name="テキスト ボックス 11"/>
          <p:cNvSpPr txBox="1"/>
          <p:nvPr/>
        </p:nvSpPr>
        <p:spPr>
          <a:xfrm>
            <a:off x="1415562" y="6304241"/>
            <a:ext cx="3516923" cy="307777"/>
          </a:xfrm>
          <a:prstGeom prst="rect">
            <a:avLst/>
          </a:prstGeom>
          <a:noFill/>
        </p:spPr>
        <p:txBody>
          <a:bodyPr wrap="square" rtlCol="0">
            <a:spAutoFit/>
          </a:bodyPr>
          <a:lstStyle/>
          <a:p>
            <a:r>
              <a:rPr lang="en-US" altLang="ja-JP" sz="1400" dirty="0"/>
              <a:t>Attendees of the workshop (Mar. 2019)</a:t>
            </a:r>
          </a:p>
        </p:txBody>
      </p:sp>
    </p:spTree>
    <p:extLst>
      <p:ext uri="{BB962C8B-B14F-4D97-AF65-F5344CB8AC3E}">
        <p14:creationId xmlns:p14="http://schemas.microsoft.com/office/powerpoint/2010/main" val="373237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699618-5872-464D-8738-DBF747273605}"/>
              </a:ext>
            </a:extLst>
          </p:cNvPr>
          <p:cNvSpPr>
            <a:spLocks noGrp="1"/>
          </p:cNvSpPr>
          <p:nvPr>
            <p:ph type="title"/>
          </p:nvPr>
        </p:nvSpPr>
        <p:spPr>
          <a:xfrm>
            <a:off x="722312" y="4406900"/>
            <a:ext cx="8321675" cy="1362075"/>
          </a:xfrm>
        </p:spPr>
        <p:txBody>
          <a:bodyPr/>
          <a:lstStyle/>
          <a:p>
            <a:r>
              <a:rPr kumimoji="1" lang="en-US" altLang="ja-JP" dirty="0"/>
              <a:t>II. regional </a:t>
            </a:r>
            <a:r>
              <a:rPr kumimoji="1" lang="en-US" altLang="ja-JP" dirty="0" err="1"/>
              <a:t>wigos</a:t>
            </a:r>
            <a:r>
              <a:rPr kumimoji="1" lang="en-US" altLang="ja-JP" dirty="0"/>
              <a:t> </a:t>
            </a:r>
            <a:r>
              <a:rPr kumimoji="1" lang="en-US" altLang="ja-JP" dirty="0" err="1"/>
              <a:t>centres</a:t>
            </a:r>
            <a:r>
              <a:rPr kumimoji="1" lang="en-US" altLang="ja-JP" dirty="0"/>
              <a:t> in ra ii</a:t>
            </a:r>
            <a:endParaRPr kumimoji="1" lang="ja-JP" altLang="en-US" dirty="0"/>
          </a:p>
        </p:txBody>
      </p:sp>
      <p:sp>
        <p:nvSpPr>
          <p:cNvPr id="3" name="テキスト プレースホルダー 2">
            <a:extLst>
              <a:ext uri="{FF2B5EF4-FFF2-40B4-BE49-F238E27FC236}">
                <a16:creationId xmlns:a16="http://schemas.microsoft.com/office/drawing/2014/main" id="{FA7624E5-4380-4024-A9CB-3974B2E36E1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2880760-4D53-4EDB-BB69-028FB3F121F1}"/>
              </a:ext>
            </a:extLst>
          </p:cNvPr>
          <p:cNvSpPr>
            <a:spLocks noGrp="1"/>
          </p:cNvSpPr>
          <p:nvPr>
            <p:ph type="sldNum" sz="quarter" idx="12"/>
          </p:nvPr>
        </p:nvSpPr>
        <p:spPr/>
        <p:txBody>
          <a:bodyPr/>
          <a:lstStyle/>
          <a:p>
            <a:pPr>
              <a:defRPr/>
            </a:pPr>
            <a:fld id="{E61BFD99-1EA9-4443-BFDB-265DC78A77EF}" type="slidenum">
              <a:rPr lang="ja-JP" altLang="en-US" smtClean="0"/>
              <a:pPr>
                <a:defRPr/>
              </a:pPr>
              <a:t>6</a:t>
            </a:fld>
            <a:endParaRPr lang="ja-JP" altLang="en-US" dirty="0"/>
          </a:p>
        </p:txBody>
      </p:sp>
    </p:spTree>
    <p:extLst>
      <p:ext uri="{BB962C8B-B14F-4D97-AF65-F5344CB8AC3E}">
        <p14:creationId xmlns:p14="http://schemas.microsoft.com/office/powerpoint/2010/main" val="36901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EFB6E0-B34E-4C41-93A3-79F470811CAD}"/>
              </a:ext>
            </a:extLst>
          </p:cNvPr>
          <p:cNvSpPr>
            <a:spLocks noGrp="1"/>
          </p:cNvSpPr>
          <p:nvPr>
            <p:ph type="title"/>
          </p:nvPr>
        </p:nvSpPr>
        <p:spPr>
          <a:xfrm>
            <a:off x="178067" y="274638"/>
            <a:ext cx="8802304" cy="1143000"/>
          </a:xfrm>
        </p:spPr>
        <p:txBody>
          <a:bodyPr/>
          <a:lstStyle/>
          <a:p>
            <a:r>
              <a:rPr kumimoji="1" lang="en-US" altLang="ja-JP" sz="3600" dirty="0"/>
              <a:t>WIGOS Tools to achieve integrated framework</a:t>
            </a:r>
            <a:endParaRPr kumimoji="1" lang="ja-JP" altLang="en-US" sz="3600" dirty="0"/>
          </a:p>
        </p:txBody>
      </p:sp>
      <p:sp>
        <p:nvSpPr>
          <p:cNvPr id="3" name="コンテンツ プレースホルダー 2">
            <a:extLst>
              <a:ext uri="{FF2B5EF4-FFF2-40B4-BE49-F238E27FC236}">
                <a16:creationId xmlns:a16="http://schemas.microsoft.com/office/drawing/2014/main" id="{5A60D858-8378-43A0-8566-B0890EEC29C3}"/>
              </a:ext>
            </a:extLst>
          </p:cNvPr>
          <p:cNvSpPr>
            <a:spLocks noGrp="1"/>
          </p:cNvSpPr>
          <p:nvPr>
            <p:ph idx="1"/>
          </p:nvPr>
        </p:nvSpPr>
        <p:spPr>
          <a:xfrm>
            <a:off x="71181" y="1361959"/>
            <a:ext cx="8909190" cy="5221403"/>
          </a:xfrm>
        </p:spPr>
        <p:txBody>
          <a:bodyPr/>
          <a:lstStyle/>
          <a:p>
            <a:r>
              <a:rPr kumimoji="1" lang="en-US" altLang="ja-JP" sz="2800" dirty="0"/>
              <a:t>OSCAR – </a:t>
            </a:r>
            <a:r>
              <a:rPr kumimoji="1" lang="en-US" altLang="ja-JP" sz="2400" dirty="0"/>
              <a:t>Observing Systems Capability Analysis and Review tool</a:t>
            </a:r>
            <a:endParaRPr kumimoji="1" lang="en-US" altLang="ja-JP" sz="2800" dirty="0"/>
          </a:p>
          <a:p>
            <a:pPr lvl="1"/>
            <a:r>
              <a:rPr lang="en-US" altLang="ja-JP" sz="2400" dirty="0"/>
              <a:t>Knowing where, how and why observations are made helps better planning of network evolution and allows users understand their data.</a:t>
            </a:r>
          </a:p>
          <a:p>
            <a:r>
              <a:rPr lang="en-US" altLang="ja-JP" sz="2800" dirty="0"/>
              <a:t>WDQMS – </a:t>
            </a:r>
            <a:r>
              <a:rPr lang="en-US" altLang="ja-JP" sz="2400" dirty="0"/>
              <a:t>WIGOS Data Quality Monitoring System</a:t>
            </a:r>
            <a:endParaRPr lang="en-US" altLang="ja-JP" sz="2800" dirty="0"/>
          </a:p>
          <a:p>
            <a:pPr lvl="1"/>
            <a:r>
              <a:rPr lang="en-US" altLang="ja-JP" sz="2400" dirty="0"/>
              <a:t>Monitoring of data ensures the data and products are reliable and correspond to agreed needs.</a:t>
            </a:r>
          </a:p>
          <a:p>
            <a:r>
              <a:rPr kumimoji="1" lang="en-US" altLang="ja-JP" sz="2800" dirty="0"/>
              <a:t>R</a:t>
            </a:r>
            <a:r>
              <a:rPr lang="en-US" altLang="ja-JP" sz="2800" dirty="0"/>
              <a:t>WCs – </a:t>
            </a:r>
            <a:r>
              <a:rPr lang="en-US" altLang="ja-JP" sz="2400" dirty="0"/>
              <a:t>Regional WIGOS </a:t>
            </a:r>
            <a:r>
              <a:rPr lang="en-US" altLang="ja-JP" sz="2400" dirty="0" err="1"/>
              <a:t>Centres</a:t>
            </a:r>
            <a:endParaRPr lang="en-US" altLang="ja-JP" sz="2800" dirty="0"/>
          </a:p>
          <a:p>
            <a:pPr lvl="1"/>
            <a:r>
              <a:rPr kumimoji="1" lang="en-US" altLang="ja-JP" sz="2400" dirty="0"/>
              <a:t>RWCs help Members with the management of metadata in OSCAR and assist with following up on quality issues coming out of WDQMS.</a:t>
            </a:r>
            <a:endParaRPr lang="en-US" altLang="ja-JP" dirty="0"/>
          </a:p>
          <a:p>
            <a:pPr lvl="1"/>
            <a:r>
              <a:rPr kumimoji="1" lang="en-US" altLang="ja-JP" sz="2400" dirty="0"/>
              <a:t>RWCs </a:t>
            </a:r>
            <a:r>
              <a:rPr lang="en-US" altLang="ja-JP" sz="2400" dirty="0"/>
              <a:t>coordinate regional projects and build Members’ capacity.</a:t>
            </a:r>
            <a:endParaRPr kumimoji="1" lang="en-US" altLang="ja-JP" sz="2400" dirty="0"/>
          </a:p>
        </p:txBody>
      </p:sp>
      <p:sp>
        <p:nvSpPr>
          <p:cNvPr id="4" name="スライド番号プレースホルダー 3">
            <a:extLst>
              <a:ext uri="{FF2B5EF4-FFF2-40B4-BE49-F238E27FC236}">
                <a16:creationId xmlns:a16="http://schemas.microsoft.com/office/drawing/2014/main" id="{A14522ED-2F83-4E72-AEC6-9EDB38FDB3E3}"/>
              </a:ext>
            </a:extLst>
          </p:cNvPr>
          <p:cNvSpPr>
            <a:spLocks noGrp="1"/>
          </p:cNvSpPr>
          <p:nvPr>
            <p:ph type="sldNum" sz="quarter" idx="12"/>
          </p:nvPr>
        </p:nvSpPr>
        <p:spPr/>
        <p:txBody>
          <a:bodyPr/>
          <a:lstStyle/>
          <a:p>
            <a:pPr>
              <a:defRPr/>
            </a:pPr>
            <a:fld id="{472B85BB-DD68-4B73-83DF-5F825EF4F2A2}" type="slidenum">
              <a:rPr lang="ja-JP" altLang="en-US" smtClean="0"/>
              <a:pPr>
                <a:defRPr/>
              </a:pPr>
              <a:t>7</a:t>
            </a:fld>
            <a:endParaRPr lang="ja-JP" altLang="en-US" dirty="0"/>
          </a:p>
        </p:txBody>
      </p:sp>
    </p:spTree>
    <p:extLst>
      <p:ext uri="{BB962C8B-B14F-4D97-AF65-F5344CB8AC3E}">
        <p14:creationId xmlns:p14="http://schemas.microsoft.com/office/powerpoint/2010/main" val="13295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0A904-0101-40BD-AAB1-81247A3D7750}"/>
              </a:ext>
            </a:extLst>
          </p:cNvPr>
          <p:cNvSpPr>
            <a:spLocks noGrp="1"/>
          </p:cNvSpPr>
          <p:nvPr>
            <p:ph type="title"/>
          </p:nvPr>
        </p:nvSpPr>
        <p:spPr/>
        <p:txBody>
          <a:bodyPr/>
          <a:lstStyle/>
          <a:p>
            <a:r>
              <a:rPr kumimoji="1" lang="en-US" altLang="ja-JP" sz="3600" dirty="0"/>
              <a:t>RWC functions in RA II (RA II MG-16)</a:t>
            </a:r>
            <a:endParaRPr kumimoji="1" lang="ja-JP" altLang="en-US" sz="3600" dirty="0"/>
          </a:p>
        </p:txBody>
      </p:sp>
      <p:sp>
        <p:nvSpPr>
          <p:cNvPr id="3" name="コンテンツ プレースホルダー 2">
            <a:extLst>
              <a:ext uri="{FF2B5EF4-FFF2-40B4-BE49-F238E27FC236}">
                <a16:creationId xmlns:a16="http://schemas.microsoft.com/office/drawing/2014/main" id="{C5D57084-3974-4433-97F9-5CD87F56C672}"/>
              </a:ext>
            </a:extLst>
          </p:cNvPr>
          <p:cNvSpPr>
            <a:spLocks noGrp="1"/>
          </p:cNvSpPr>
          <p:nvPr>
            <p:ph idx="1"/>
          </p:nvPr>
        </p:nvSpPr>
        <p:spPr>
          <a:xfrm>
            <a:off x="170385" y="1194808"/>
            <a:ext cx="8803229" cy="5439415"/>
          </a:xfrm>
        </p:spPr>
        <p:txBody>
          <a:bodyPr/>
          <a:lstStyle/>
          <a:p>
            <a:r>
              <a:rPr kumimoji="1" lang="en-US" altLang="ja-JP" sz="2800" dirty="0"/>
              <a:t>Mandatory functions</a:t>
            </a:r>
          </a:p>
          <a:p>
            <a:pPr lvl="1"/>
            <a:r>
              <a:rPr lang="en-US" altLang="ja-JP" sz="2400" dirty="0"/>
              <a:t>Regional WIGOS metadata management (to work with data providers to facilitate collection, updating and provision of quality control for WIGOS metadata in OSCAR/Surface)</a:t>
            </a:r>
          </a:p>
          <a:p>
            <a:pPr lvl="1"/>
            <a:r>
              <a:rPr kumimoji="1" lang="en-US" altLang="ja-JP" sz="2400" dirty="0"/>
              <a:t>Regional WIGOS performance monitoring and incident management (</a:t>
            </a:r>
            <a:r>
              <a:rPr lang="en-US" altLang="ja-JP" sz="2400" dirty="0"/>
              <a:t>WDQMS) and follow-up with data providers on availability/quality issues</a:t>
            </a:r>
          </a:p>
          <a:p>
            <a:r>
              <a:rPr lang="en-US" altLang="ja-JP" sz="2800" dirty="0"/>
              <a:t>Optional functions</a:t>
            </a:r>
          </a:p>
          <a:p>
            <a:pPr lvl="1"/>
            <a:r>
              <a:rPr lang="en-US" altLang="ja-JP" sz="2400" dirty="0"/>
              <a:t>Assistance with the coordination of regional/sub-regional WIGOS projects</a:t>
            </a:r>
          </a:p>
          <a:p>
            <a:pPr lvl="1"/>
            <a:r>
              <a:rPr lang="en-US" altLang="ja-JP" sz="2400" dirty="0"/>
              <a:t>Assistance with regional and national observing network management</a:t>
            </a:r>
          </a:p>
          <a:p>
            <a:pPr lvl="1"/>
            <a:r>
              <a:rPr lang="en-US" altLang="ja-JP" sz="2400" dirty="0"/>
              <a:t>Support for regional capacity development activities</a:t>
            </a:r>
          </a:p>
        </p:txBody>
      </p:sp>
      <p:sp>
        <p:nvSpPr>
          <p:cNvPr id="4" name="スライド番号プレースホルダー 3">
            <a:extLst>
              <a:ext uri="{FF2B5EF4-FFF2-40B4-BE49-F238E27FC236}">
                <a16:creationId xmlns:a16="http://schemas.microsoft.com/office/drawing/2014/main" id="{7E5A71A1-7B21-41C8-AF5E-2B2A36409421}"/>
              </a:ext>
            </a:extLst>
          </p:cNvPr>
          <p:cNvSpPr>
            <a:spLocks noGrp="1"/>
          </p:cNvSpPr>
          <p:nvPr>
            <p:ph type="sldNum" sz="quarter" idx="12"/>
          </p:nvPr>
        </p:nvSpPr>
        <p:spPr/>
        <p:txBody>
          <a:bodyPr/>
          <a:lstStyle/>
          <a:p>
            <a:pPr>
              <a:defRPr/>
            </a:pPr>
            <a:fld id="{472B85BB-DD68-4B73-83DF-5F825EF4F2A2}" type="slidenum">
              <a:rPr lang="ja-JP" altLang="en-US" smtClean="0"/>
              <a:pPr>
                <a:defRPr/>
              </a:pPr>
              <a:t>8</a:t>
            </a:fld>
            <a:endParaRPr lang="ja-JP" altLang="en-US" dirty="0"/>
          </a:p>
        </p:txBody>
      </p:sp>
    </p:spTree>
    <p:extLst>
      <p:ext uri="{BB962C8B-B14F-4D97-AF65-F5344CB8AC3E}">
        <p14:creationId xmlns:p14="http://schemas.microsoft.com/office/powerpoint/2010/main" val="336237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A64052-22D1-4E55-BA34-64A4A9E3D98A}"/>
              </a:ext>
            </a:extLst>
          </p:cNvPr>
          <p:cNvSpPr>
            <a:spLocks noGrp="1"/>
          </p:cNvSpPr>
          <p:nvPr>
            <p:ph type="title"/>
          </p:nvPr>
        </p:nvSpPr>
        <p:spPr>
          <a:xfrm>
            <a:off x="264695" y="274638"/>
            <a:ext cx="8686800" cy="1143000"/>
          </a:xfrm>
        </p:spPr>
        <p:txBody>
          <a:bodyPr/>
          <a:lstStyle/>
          <a:p>
            <a:r>
              <a:rPr kumimoji="1" lang="en-US" altLang="ja-JP" sz="3600" dirty="0"/>
              <a:t>Joint operation of RWCs in RA II (RA II MG-16)</a:t>
            </a:r>
            <a:endParaRPr kumimoji="1" lang="ja-JP" altLang="en-US" sz="3600" dirty="0"/>
          </a:p>
        </p:txBody>
      </p:sp>
      <p:sp>
        <p:nvSpPr>
          <p:cNvPr id="3" name="コンテンツ プレースホルダー 2">
            <a:extLst>
              <a:ext uri="{FF2B5EF4-FFF2-40B4-BE49-F238E27FC236}">
                <a16:creationId xmlns:a16="http://schemas.microsoft.com/office/drawing/2014/main" id="{24320C40-0B7E-4B21-835C-5176438551C4}"/>
              </a:ext>
            </a:extLst>
          </p:cNvPr>
          <p:cNvSpPr>
            <a:spLocks noGrp="1"/>
          </p:cNvSpPr>
          <p:nvPr>
            <p:ph idx="1"/>
          </p:nvPr>
        </p:nvSpPr>
        <p:spPr/>
        <p:txBody>
          <a:bodyPr/>
          <a:lstStyle/>
          <a:p>
            <a:r>
              <a:rPr kumimoji="1" lang="en-US" altLang="ja-JP" sz="2800" dirty="0"/>
              <a:t>RWC Beijing and RWC Tokyo take turn to cover their responsible area not only by period but also by RA II Members and share the work of mandatory functions during each period.</a:t>
            </a:r>
          </a:p>
          <a:p>
            <a:r>
              <a:rPr lang="en-US" altLang="ja-JP" sz="2800" dirty="0"/>
              <a:t>The term for each period is 6 months.</a:t>
            </a:r>
          </a:p>
          <a:p>
            <a:pPr lvl="1"/>
            <a:r>
              <a:rPr kumimoji="1" lang="en-US" altLang="ja-JP" sz="2400" dirty="0"/>
              <a:t>From 1 January to 30 June and </a:t>
            </a:r>
            <a:r>
              <a:rPr lang="en-US" altLang="ja-JP" sz="2400" dirty="0"/>
              <a:t>1 July to 31 December every year</a:t>
            </a:r>
            <a:endParaRPr kumimoji="1" lang="ja-JP" altLang="en-US" sz="2400" dirty="0"/>
          </a:p>
        </p:txBody>
      </p:sp>
      <p:sp>
        <p:nvSpPr>
          <p:cNvPr id="4" name="スライド番号プレースホルダー 3">
            <a:extLst>
              <a:ext uri="{FF2B5EF4-FFF2-40B4-BE49-F238E27FC236}">
                <a16:creationId xmlns:a16="http://schemas.microsoft.com/office/drawing/2014/main" id="{48A22789-0010-40BA-A040-C6D357ED00E8}"/>
              </a:ext>
            </a:extLst>
          </p:cNvPr>
          <p:cNvSpPr>
            <a:spLocks noGrp="1"/>
          </p:cNvSpPr>
          <p:nvPr>
            <p:ph type="sldNum" sz="quarter" idx="12"/>
          </p:nvPr>
        </p:nvSpPr>
        <p:spPr/>
        <p:txBody>
          <a:bodyPr/>
          <a:lstStyle/>
          <a:p>
            <a:pPr>
              <a:defRPr/>
            </a:pPr>
            <a:fld id="{472B85BB-DD68-4B73-83DF-5F825EF4F2A2}" type="slidenum">
              <a:rPr lang="ja-JP" altLang="en-US" smtClean="0"/>
              <a:pPr>
                <a:defRPr/>
              </a:pPr>
              <a:t>9</a:t>
            </a:fld>
            <a:endParaRPr lang="ja-JP" altLang="en-US" dirty="0"/>
          </a:p>
        </p:txBody>
      </p:sp>
    </p:spTree>
    <p:extLst>
      <p:ext uri="{BB962C8B-B14F-4D97-AF65-F5344CB8AC3E}">
        <p14:creationId xmlns:p14="http://schemas.microsoft.com/office/powerpoint/2010/main" val="335348535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9412</TotalTime>
  <Words>2170</Words>
  <Application>Microsoft Office PowerPoint</Application>
  <PresentationFormat>画面に合わせる (4:3)</PresentationFormat>
  <Paragraphs>304</Paragraphs>
  <Slides>31</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31</vt:i4>
      </vt:variant>
    </vt:vector>
  </HeadingPairs>
  <TitlesOfParts>
    <vt:vector size="37" baseType="lpstr">
      <vt:lpstr>Arial Narrow</vt:lpstr>
      <vt:lpstr>Arial</vt:lpstr>
      <vt:lpstr>Calibri</vt:lpstr>
      <vt:lpstr>Calibri Light</vt:lpstr>
      <vt:lpstr>Times New Roman</vt:lpstr>
      <vt:lpstr>Office テーマ</vt:lpstr>
      <vt:lpstr>Regional WIGOS Centre Tokyo</vt:lpstr>
      <vt:lpstr>Contents</vt:lpstr>
      <vt:lpstr>I. Introduction</vt:lpstr>
      <vt:lpstr>Regional WIGOS Centre Tokyo (RWC Tokyo)</vt:lpstr>
      <vt:lpstr>Activities of RWC Tokyo in pilot mode</vt:lpstr>
      <vt:lpstr>II. regional wigos centres in ra ii</vt:lpstr>
      <vt:lpstr>WIGOS Tools to achieve integrated framework</vt:lpstr>
      <vt:lpstr>RWC functions in RA II (RA II MG-16)</vt:lpstr>
      <vt:lpstr>Joint operation of RWCs in RA II (RA II MG-16)</vt:lpstr>
      <vt:lpstr>Responsible areas for mandatory functions</vt:lpstr>
      <vt:lpstr>III. Mandatory functions       – wdqms implementation</vt:lpstr>
      <vt:lpstr>WDQMS Implementation of RWC Tokyo</vt:lpstr>
      <vt:lpstr>WDQMS Implementation of RWC Tokyo (cont.)</vt:lpstr>
      <vt:lpstr>Monitoring and Evaluation Function</vt:lpstr>
      <vt:lpstr>Monitoring and Evaluation Function (cont.)</vt:lpstr>
      <vt:lpstr>Incident Management Function</vt:lpstr>
      <vt:lpstr>Example 1: Surface availability incident</vt:lpstr>
      <vt:lpstr>Example 1: Surface availability incident (cont.)</vt:lpstr>
      <vt:lpstr>Example 1: Surface availability incident (cont.)</vt:lpstr>
      <vt:lpstr>Example 2: Surface availability incident</vt:lpstr>
      <vt:lpstr>Example 2: Surface availability incident (cont.)</vt:lpstr>
      <vt:lpstr>Example 2: Surface availability incident (cont.)</vt:lpstr>
      <vt:lpstr>Example 3: Surface quality incident</vt:lpstr>
      <vt:lpstr>Example 3: Surface quality incident (cont.)</vt:lpstr>
      <vt:lpstr>Summary: Results (July – December 2021)</vt:lpstr>
      <vt:lpstr>Summary: Quality performance report</vt:lpstr>
      <vt:lpstr>Summary: Lessons and challenges</vt:lpstr>
      <vt:lpstr>IV. optional functions       – capacity development</vt:lpstr>
      <vt:lpstr>Optional functions – Capacity building activities</vt:lpstr>
      <vt:lpstr>RA II WIGOS Projects</vt:lpstr>
      <vt:lpstr>Thank you!</vt:lpstr>
    </vt:vector>
  </TitlesOfParts>
  <Company>気象庁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JMA</dc:creator>
  <cp:revision>496</cp:revision>
  <cp:lastPrinted>2021-12-08T05:23:02Z</cp:lastPrinted>
  <dcterms:created xsi:type="dcterms:W3CDTF">2014-01-20T07:29:21Z</dcterms:created>
  <dcterms:modified xsi:type="dcterms:W3CDTF">2022-02-11T12:56:30Z</dcterms:modified>
</cp:coreProperties>
</file>